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bookmarkIdSeed="2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6" r:id="rId2"/>
    <p:sldId id="349" r:id="rId3"/>
    <p:sldId id="400" r:id="rId4"/>
    <p:sldId id="403" r:id="rId5"/>
    <p:sldId id="405" r:id="rId6"/>
    <p:sldId id="402" r:id="rId7"/>
    <p:sldId id="401" r:id="rId8"/>
    <p:sldId id="406" r:id="rId9"/>
    <p:sldId id="404" r:id="rId10"/>
  </p:sldIdLst>
  <p:sldSz cx="9144000" cy="6858000" type="screen4x3"/>
  <p:notesSz cx="7023100" cy="9309100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9" userDrawn="1">
          <p15:clr>
            <a:srgbClr val="A4A3A4"/>
          </p15:clr>
        </p15:guide>
        <p15:guide id="2" pos="2188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CCFF"/>
    <a:srgbClr val="A3ED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85052" autoAdjust="0"/>
  </p:normalViewPr>
  <p:slideViewPr>
    <p:cSldViewPr>
      <p:cViewPr varScale="1">
        <p:scale>
          <a:sx n="44" d="100"/>
          <a:sy n="44" d="100"/>
        </p:scale>
        <p:origin x="1254" y="48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0" y="-397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2707"/>
    </p:cViewPr>
  </p:sorterViewPr>
  <p:notesViewPr>
    <p:cSldViewPr>
      <p:cViewPr varScale="1">
        <p:scale>
          <a:sx n="67" d="100"/>
          <a:sy n="67" d="100"/>
        </p:scale>
        <p:origin x="3101" y="53"/>
      </p:cViewPr>
      <p:guideLst>
        <p:guide orient="horz" pos="2889"/>
        <p:guide pos="218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665" cy="464977"/>
          </a:xfrm>
          <a:prstGeom prst="rect">
            <a:avLst/>
          </a:prstGeom>
        </p:spPr>
        <p:txBody>
          <a:bodyPr vert="horz" lIns="92098" tIns="46049" rIns="92098" bIns="46049" rtlCol="0"/>
          <a:lstStyle>
            <a:lvl1pPr algn="l">
              <a:defRPr sz="1200"/>
            </a:lvl1pPr>
          </a:lstStyle>
          <a:p>
            <a:r>
              <a:rPr lang="en-US"/>
              <a:t>doc.: IEEE 802.11-18/0933r0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7827" y="0"/>
            <a:ext cx="3043665" cy="464977"/>
          </a:xfrm>
          <a:prstGeom prst="rect">
            <a:avLst/>
          </a:prstGeom>
        </p:spPr>
        <p:txBody>
          <a:bodyPr vert="horz" lIns="92098" tIns="46049" rIns="92098" bIns="46049" rtlCol="0"/>
          <a:lstStyle>
            <a:lvl1pPr algn="r">
              <a:defRPr sz="1200"/>
            </a:lvl1pPr>
          </a:lstStyle>
          <a:p>
            <a:r>
              <a:rPr lang="en-US"/>
              <a:t>May 2018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42531"/>
            <a:ext cx="3043665" cy="464977"/>
          </a:xfrm>
          <a:prstGeom prst="rect">
            <a:avLst/>
          </a:prstGeom>
        </p:spPr>
        <p:txBody>
          <a:bodyPr vert="horz" lIns="92098" tIns="46049" rIns="92098" bIns="46049" rtlCol="0" anchor="b"/>
          <a:lstStyle>
            <a:lvl1pPr algn="l">
              <a:defRPr sz="1200"/>
            </a:lvl1pPr>
          </a:lstStyle>
          <a:p>
            <a:r>
              <a:rPr lang="en-US"/>
              <a:t>Onn Haran (Autotalks)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7827" y="8842531"/>
            <a:ext cx="3043665" cy="464977"/>
          </a:xfrm>
          <a:prstGeom prst="rect">
            <a:avLst/>
          </a:prstGeom>
        </p:spPr>
        <p:txBody>
          <a:bodyPr vert="horz" lIns="92098" tIns="46049" rIns="92098" bIns="46049" rtlCol="0" anchor="b"/>
          <a:lstStyle>
            <a:lvl1pPr algn="r">
              <a:defRPr sz="1200"/>
            </a:lvl1pPr>
          </a:lstStyle>
          <a:p>
            <a:fld id="{29996500-462A-4966-9632-4197CBF31A0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337442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1"/>
            <a:ext cx="7023100" cy="9309100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lIns="92098" tIns="46049" rIns="92098" bIns="46049" anchor="ctr"/>
          <a:lstStyle/>
          <a:p>
            <a:endParaRPr lang="en-GB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hdr"/>
          </p:nvPr>
        </p:nvSpPr>
        <p:spPr bwMode="auto">
          <a:xfrm>
            <a:off x="5712701" y="97137"/>
            <a:ext cx="647964" cy="2117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20984" algn="l"/>
                <a:tab pos="1841967" algn="l"/>
                <a:tab pos="2762951" algn="l"/>
                <a:tab pos="3683935" algn="l"/>
                <a:tab pos="4604918" algn="l"/>
                <a:tab pos="5525902" algn="l"/>
                <a:tab pos="6446886" algn="l"/>
                <a:tab pos="7367869" algn="l"/>
                <a:tab pos="8288853" algn="l"/>
                <a:tab pos="9209837" algn="l"/>
                <a:tab pos="1013082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doc.: IEEE 802.11-18/0933r0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62435" y="97137"/>
            <a:ext cx="836083" cy="2117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20984" algn="l"/>
                <a:tab pos="1841967" algn="l"/>
                <a:tab pos="2762951" algn="l"/>
                <a:tab pos="3683935" algn="l"/>
                <a:tab pos="4604918" algn="l"/>
                <a:tab pos="5525902" algn="l"/>
                <a:tab pos="6446886" algn="l"/>
                <a:tab pos="7367869" algn="l"/>
                <a:tab pos="8288853" algn="l"/>
                <a:tab pos="9209837" algn="l"/>
                <a:tab pos="1013082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May 2018</a:t>
            </a:r>
          </a:p>
        </p:txBody>
      </p:sp>
      <p:sp>
        <p:nvSpPr>
          <p:cNvPr id="2052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92213" y="703263"/>
            <a:ext cx="4637087" cy="3478212"/>
          </a:xfrm>
          <a:prstGeom prst="rect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53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935771" y="4422063"/>
            <a:ext cx="5149952" cy="418798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4274" tIns="46412" rIns="94274" bIns="46412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/>
          </p:nvPr>
        </p:nvSpPr>
        <p:spPr bwMode="auto">
          <a:xfrm>
            <a:off x="5426503" y="9012916"/>
            <a:ext cx="934162" cy="18153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460492" algn="l"/>
                <a:tab pos="1381476" algn="l"/>
                <a:tab pos="2302459" algn="l"/>
                <a:tab pos="3223443" algn="l"/>
                <a:tab pos="4144427" algn="l"/>
                <a:tab pos="5065410" algn="l"/>
                <a:tab pos="5986394" algn="l"/>
                <a:tab pos="6907378" algn="l"/>
                <a:tab pos="7828361" algn="l"/>
                <a:tab pos="8749345" algn="l"/>
                <a:tab pos="9670329" algn="l"/>
                <a:tab pos="10591312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Onn Haran (Autotalks)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3263941" y="9012916"/>
            <a:ext cx="517729" cy="36465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20984" algn="l"/>
                <a:tab pos="1841967" algn="l"/>
                <a:tab pos="2762951" algn="l"/>
                <a:tab pos="3683935" algn="l"/>
                <a:tab pos="4604918" algn="l"/>
                <a:tab pos="5525902" algn="l"/>
                <a:tab pos="6446886" algn="l"/>
                <a:tab pos="7367869" algn="l"/>
                <a:tab pos="8288853" algn="l"/>
                <a:tab pos="9209837" algn="l"/>
                <a:tab pos="1013082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Page </a:t>
            </a:r>
            <a:fld id="{47A7FEEB-9CD2-43FE-843C-C5350BEACB4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31574" y="9012916"/>
            <a:ext cx="723534" cy="183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20984" algn="l"/>
                <a:tab pos="1841967" algn="l"/>
                <a:tab pos="2762951" algn="l"/>
                <a:tab pos="3683935" algn="l"/>
                <a:tab pos="4604918" algn="l"/>
                <a:tab pos="5525902" algn="l"/>
                <a:tab pos="6446886" algn="l"/>
                <a:tab pos="7367869" algn="l"/>
                <a:tab pos="8288853" algn="l"/>
                <a:tab pos="9209837" algn="l"/>
                <a:tab pos="10130820" algn="l"/>
              </a:tabLst>
            </a:pPr>
            <a:r>
              <a:rPr lang="en-US" sz="120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33181" y="9011324"/>
            <a:ext cx="5556738" cy="1592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lIns="92098" tIns="46049" rIns="92098" bIns="46049"/>
          <a:lstStyle/>
          <a:p>
            <a:endParaRPr lang="en-GB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56004" y="297777"/>
            <a:ext cx="5711092" cy="1592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lIns="92098" tIns="46049" rIns="92098" bIns="46049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0659187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/>
              <a:t>doc.: IEEE 802.11-18/0933r0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/>
              <a:t>May 2018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/>
              <a:t>Onn Haran (Autotalks)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465D53FD-DB5F-4815-BF01-6488A8FBD189}" type="slidenum">
              <a:rPr lang="en-US"/>
              <a:pPr/>
              <a:t>1</a:t>
            </a:fld>
            <a:endParaRPr lang="en-US"/>
          </a:p>
        </p:txBody>
      </p:sp>
      <p:sp>
        <p:nvSpPr>
          <p:cNvPr id="12289" name="Text Box 1"/>
          <p:cNvSpPr txBox="1">
            <a:spLocks noChangeArrowheads="1"/>
          </p:cNvSpPr>
          <p:nvPr/>
        </p:nvSpPr>
        <p:spPr bwMode="auto">
          <a:xfrm>
            <a:off x="1168910" y="703836"/>
            <a:ext cx="4685282" cy="347936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2098" tIns="46049" rIns="92098" bIns="46049" anchor="ctr"/>
          <a:lstStyle/>
          <a:p>
            <a:endParaRPr lang="en-GB"/>
          </a:p>
        </p:txBody>
      </p:sp>
      <p:sp>
        <p:nvSpPr>
          <p:cNvPr id="12290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35770" y="4422062"/>
            <a:ext cx="5151560" cy="4283524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0441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DE40C9FC-4879-4F20-9ECA-A574A90476B7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ftr" idx="13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/>
              <a:t>Onn Haran (Autotalks)</a:t>
            </a:r>
            <a:endParaRPr lang="en-GB" dirty="0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dt" idx="2"/>
          </p:nvPr>
        </p:nvSpPr>
        <p:spPr bwMode="auto">
          <a:xfrm>
            <a:off x="696912" y="333375"/>
            <a:ext cx="187482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May 2018</a:t>
            </a:r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440F5867-744E-4AA6-B0ED-4C44D2DFBB7B}" type="slidenum">
              <a:rPr lang="en-GB"/>
              <a:pPr/>
              <a:t>‹#›</a:t>
            </a:fld>
            <a:endParaRPr lang="en-GB" dirty="0"/>
          </a:p>
        </p:txBody>
      </p:sp>
      <p:sp>
        <p:nvSpPr>
          <p:cNvPr id="12" name="Rectangle 3"/>
          <p:cNvSpPr>
            <a:spLocks noGrp="1" noChangeArrowheads="1"/>
          </p:cNvSpPr>
          <p:nvPr>
            <p:ph type="dt" idx="15"/>
          </p:nvPr>
        </p:nvSpPr>
        <p:spPr bwMode="auto">
          <a:xfrm>
            <a:off x="696912" y="333375"/>
            <a:ext cx="187482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May 2018</a:t>
            </a:r>
            <a:endParaRPr lang="en-GB" dirty="0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idx="13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/>
              <a:t>Onn Haran (Autotalks)</a:t>
            </a:r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>
          <a:xfrm>
            <a:off x="696912" y="333375"/>
            <a:ext cx="1874823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May 2018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3ABCC52B-A3F7-440B-BBF2-55191E6E7773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ftr" idx="13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/>
              <a:t>Onn Haran (Autotalks)</a:t>
            </a:r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08413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981200"/>
            <a:ext cx="3810000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1CD163DD-D5E7-41DA-95F2-71530C24F8C3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8" name="Date Placeholder 3"/>
          <p:cNvSpPr>
            <a:spLocks noGrp="1"/>
          </p:cNvSpPr>
          <p:nvPr>
            <p:ph type="dt" idx="10"/>
          </p:nvPr>
        </p:nvSpPr>
        <p:spPr>
          <a:xfrm>
            <a:off x="696912" y="333375"/>
            <a:ext cx="1874823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May 2018</a:t>
            </a:r>
            <a:endParaRPr lang="en-GB" dirty="0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ftr" idx="13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/>
              <a:t>Onn Haran (Autotalks)</a:t>
            </a:r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9B99EC4-A1FB-4C79-B9A5-C1FFD5A90380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10" name="Rectangle 4"/>
          <p:cNvSpPr>
            <a:spLocks noGrp="1" noChangeArrowheads="1"/>
          </p:cNvSpPr>
          <p:nvPr>
            <p:ph type="ftr" idx="13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/>
              <a:t>Onn Haran (Autotalks)</a:t>
            </a:r>
            <a:endParaRPr lang="en-GB" dirty="0"/>
          </a:p>
        </p:txBody>
      </p:sp>
      <p:sp>
        <p:nvSpPr>
          <p:cNvPr id="11" name="Rectangle 3"/>
          <p:cNvSpPr>
            <a:spLocks noGrp="1" noChangeArrowheads="1"/>
          </p:cNvSpPr>
          <p:nvPr>
            <p:ph type="dt" idx="14"/>
          </p:nvPr>
        </p:nvSpPr>
        <p:spPr bwMode="auto">
          <a:xfrm>
            <a:off x="696912" y="333375"/>
            <a:ext cx="187482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May 2018</a:t>
            </a:r>
            <a:endParaRPr lang="en-GB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06B781AF-4CCF-49B0-A572-DE54FBE5D942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6" name="Rectangle 4"/>
          <p:cNvSpPr txBox="1">
            <a:spLocks noChangeArrowheads="1"/>
          </p:cNvSpPr>
          <p:nvPr userDrawn="1"/>
        </p:nvSpPr>
        <p:spPr bwMode="auto">
          <a:xfrm>
            <a:off x="5410200" y="64736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 kern="1200">
                <a:solidFill>
                  <a:srgbClr val="000000"/>
                </a:solidFill>
                <a:latin typeface="Times New Roman" pitchFamily="16" charset="0"/>
                <a:ea typeface="MS Gothic" charset="-128"/>
                <a:cs typeface="Arial Unicode MS" charset="0"/>
              </a:defRPr>
            </a:lvl1pPr>
            <a:lvl2pPr marL="742950" indent="-28575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2pPr>
            <a:lvl3pPr marL="11430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3pPr>
            <a:lvl4pPr marL="16002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4pPr>
            <a:lvl5pPr marL="20574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9pPr>
          </a:lstStyle>
          <a:p>
            <a:r>
              <a:rPr lang="en-GB" dirty="0"/>
              <a:t>Onn Haran, Autotalks, et al</a:t>
            </a:r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idx="2"/>
          </p:nvPr>
        </p:nvSpPr>
        <p:spPr bwMode="auto">
          <a:xfrm>
            <a:off x="696912" y="333375"/>
            <a:ext cx="187482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May 2018</a:t>
            </a:r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F5D8E26B-7BCF-4D25-9C89-0168A6618F18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/>
              <a:t>Onn Haran (Autotalks)</a:t>
            </a:r>
            <a:endParaRPr lang="en-GB" dirty="0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dt" idx="2"/>
          </p:nvPr>
        </p:nvSpPr>
        <p:spPr bwMode="auto">
          <a:xfrm>
            <a:off x="696912" y="333375"/>
            <a:ext cx="187482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May 2018</a:t>
            </a:r>
            <a:endParaRPr lang="en-GB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>
          <a:xfrm>
            <a:off x="696912" y="333375"/>
            <a:ext cx="1874823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May 2018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B5E41C2-EF12-4EF2-8280-F2B4208277C2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ftr" idx="13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/>
              <a:t>Onn Haran (Autotalks)</a:t>
            </a:r>
            <a:endParaRPr lang="en-GB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1513" cy="540861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0861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>
          <a:xfrm>
            <a:off x="696912" y="333375"/>
            <a:ext cx="1874823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May 2018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9B0D65C8-A0CA-4DDA-83BB-897866218593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ftr" idx="13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/>
              <a:t>Onn Haran (Autotalks)</a:t>
            </a:r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0813" cy="1065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0813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the outline text format</a:t>
            </a:r>
          </a:p>
          <a:p>
            <a:pPr lvl="1"/>
            <a:r>
              <a:rPr lang="en-GB" dirty="0"/>
              <a:t>Second Outline Level</a:t>
            </a:r>
          </a:p>
          <a:p>
            <a:pPr lvl="2"/>
            <a:r>
              <a:rPr lang="en-GB" dirty="0"/>
              <a:t>Third Outline Level</a:t>
            </a:r>
          </a:p>
          <a:p>
            <a:pPr lvl="3"/>
            <a:r>
              <a:rPr lang="en-GB" dirty="0"/>
              <a:t>Fourth Outline Level</a:t>
            </a:r>
          </a:p>
          <a:p>
            <a:pPr lvl="4"/>
            <a:r>
              <a:rPr lang="en-GB" dirty="0"/>
              <a:t>Fifth Outline Level</a:t>
            </a:r>
          </a:p>
          <a:p>
            <a:pPr lvl="4"/>
            <a:r>
              <a:rPr lang="en-GB" dirty="0"/>
              <a:t>Sixth Outline Level</a:t>
            </a:r>
          </a:p>
          <a:p>
            <a:pPr lvl="4"/>
            <a:r>
              <a:rPr lang="en-GB" dirty="0"/>
              <a:t>Seventh Outline Level</a:t>
            </a:r>
          </a:p>
          <a:p>
            <a:pPr lvl="4"/>
            <a:r>
              <a:rPr lang="en-GB" dirty="0"/>
              <a:t>Eighth Outline Level</a:t>
            </a:r>
          </a:p>
          <a:p>
            <a:pPr lvl="4"/>
            <a:r>
              <a:rPr lang="en-GB" dirty="0"/>
              <a:t>Ninth Outline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/>
              <a:t>Onn Haran (Autotalks)</a:t>
            </a:r>
            <a:endParaRPr lang="en-GB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4344988" y="6475413"/>
            <a:ext cx="528637" cy="3635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/>
              <a:t>Slide </a:t>
            </a:r>
            <a:fld id="{D09C756B-EB39-4236-ADBB-73052B179AE4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1030" name="Line 6"/>
          <p:cNvSpPr>
            <a:spLocks noChangeShapeType="1"/>
          </p:cNvSpPr>
          <p:nvPr/>
        </p:nvSpPr>
        <p:spPr bwMode="auto">
          <a:xfrm>
            <a:off x="685800" y="609600"/>
            <a:ext cx="77724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684213" y="6475413"/>
            <a:ext cx="714375" cy="1825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200" dirty="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477000"/>
            <a:ext cx="78486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0" name="Date Placeholder 3"/>
          <p:cNvSpPr txBox="1">
            <a:spLocks/>
          </p:cNvSpPr>
          <p:nvPr userDrawn="1"/>
        </p:nvSpPr>
        <p:spPr bwMode="auto">
          <a:xfrm>
            <a:off x="5000628" y="357166"/>
            <a:ext cx="3500462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marL="0" marR="0" lvl="0" indent="0" algn="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doc.: IEEE 802.11-18-0933r0</a:t>
            </a:r>
          </a:p>
        </p:txBody>
      </p:sp>
      <p:sp>
        <p:nvSpPr>
          <p:cNvPr id="13" name="Rectangle 3"/>
          <p:cNvSpPr>
            <a:spLocks noGrp="1" noChangeArrowheads="1"/>
          </p:cNvSpPr>
          <p:nvPr>
            <p:ph type="dt" idx="2"/>
          </p:nvPr>
        </p:nvSpPr>
        <p:spPr bwMode="auto">
          <a:xfrm>
            <a:off x="696912" y="333375"/>
            <a:ext cx="187482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May 2018</a:t>
            </a:r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8" r:id="rId8"/>
    <p:sldLayoutId id="2147483659" r:id="rId9"/>
  </p:sldLayoutIdLst>
  <p:hf hdr="0"/>
  <p:txStyles>
    <p:titleStyle>
      <a:lvl1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2pPr>
      <a:lvl3pPr marL="1143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3pPr>
      <a:lvl4pPr marL="1600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4pPr>
      <a:lvl5pPr marL="20574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5pPr>
      <a:lvl6pPr marL="25146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6pPr>
      <a:lvl7pPr marL="29718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7pPr>
      <a:lvl8pPr marL="3429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8pPr>
      <a:lvl9pPr marL="3886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9pPr>
    </p:titleStyle>
    <p:bodyStyle>
      <a:lvl1pPr marL="342900" indent="-342900" algn="l" defTabSz="449263" rtl="0" eaLnBrk="1" fontAlgn="base" hangingPunct="1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1" fontAlgn="base" hangingPunct="1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.bin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93823DB3-BAA4-4F4A-B4B3-ED9ABE70E976}" type="slidenum">
              <a:rPr lang="en-GB"/>
              <a:pPr/>
              <a:t>1</a:t>
            </a:fld>
            <a:endParaRPr lang="en-GB" dirty="0"/>
          </a:p>
        </p:txBody>
      </p:sp>
      <p:sp>
        <p:nvSpPr>
          <p:cNvPr id="3073" name="Rectangle 1"/>
          <p:cNvSpPr>
            <a:spLocks noGrp="1" noChangeArrowheads="1"/>
          </p:cNvSpPr>
          <p:nvPr>
            <p:ph type="title"/>
          </p:nvPr>
        </p:nvSpPr>
        <p:spPr>
          <a:xfrm>
            <a:off x="474662" y="838200"/>
            <a:ext cx="8194676" cy="609600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altLang="zh-CN" sz="2800" b="0" dirty="0"/>
              <a:t>High-level requirements of  NGV</a:t>
            </a:r>
            <a:endParaRPr lang="en-GB" sz="2800" dirty="0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96912" y="1465097"/>
            <a:ext cx="7772400" cy="396875"/>
          </a:xfrm>
          <a:ln/>
        </p:spPr>
        <p:txBody>
          <a:bodyPr/>
          <a:lstStyle/>
          <a:p>
            <a:pPr algn="ctr">
              <a:spcBef>
                <a:spcPts val="500"/>
              </a:spcBef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/>
              <a:t>Date:</a:t>
            </a:r>
            <a:r>
              <a:rPr lang="en-GB" sz="2000" b="0" dirty="0"/>
              <a:t> 2018-05-08</a:t>
            </a:r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474662" y="1917700"/>
            <a:ext cx="1447800" cy="381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2160" tIns="46080" rIns="92160" bIns="46080"/>
          <a:lstStyle/>
          <a:p>
            <a:pPr>
              <a:spcBef>
                <a:spcPts val="5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r>
              <a:rPr lang="en-GB" sz="2000" dirty="0">
                <a:solidFill>
                  <a:srgbClr val="000000"/>
                </a:solidFill>
              </a:rPr>
              <a:t>Authors:</a:t>
            </a:r>
          </a:p>
        </p:txBody>
      </p:sp>
      <p:sp>
        <p:nvSpPr>
          <p:cNvPr id="9" name="Rectangle 3"/>
          <p:cNvSpPr>
            <a:spLocks noGrp="1" noChangeArrowheads="1"/>
          </p:cNvSpPr>
          <p:nvPr>
            <p:ph type="dt" idx="4294967295"/>
          </p:nvPr>
        </p:nvSpPr>
        <p:spPr bwMode="auto">
          <a:xfrm>
            <a:off x="696912" y="313780"/>
            <a:ext cx="187482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May 2018</a:t>
            </a:r>
            <a:endParaRPr lang="en-GB" dirty="0"/>
          </a:p>
        </p:txBody>
      </p:sp>
      <p:sp>
        <p:nvSpPr>
          <p:cNvPr id="10" name="Rectangle 4"/>
          <p:cNvSpPr>
            <a:spLocks noGrp="1" noChangeArrowheads="1"/>
          </p:cNvSpPr>
          <p:nvPr>
            <p:ph type="ftr" idx="13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dirty="0"/>
              <a:t>Onn Haran (</a:t>
            </a:r>
            <a:r>
              <a:rPr lang="en-GB" dirty="0" err="1"/>
              <a:t>Autotalks</a:t>
            </a:r>
            <a:r>
              <a:rPr lang="en-GB" dirty="0"/>
              <a:t>)</a:t>
            </a:r>
          </a:p>
        </p:txBody>
      </p:sp>
      <p:graphicFrame>
        <p:nvGraphicFramePr>
          <p:cNvPr id="11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50070363"/>
              </p:ext>
            </p:extLst>
          </p:nvPr>
        </p:nvGraphicFramePr>
        <p:xfrm>
          <a:off x="143267" y="2298700"/>
          <a:ext cx="8879690" cy="2900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20" name="Document" r:id="rId4" imgW="8506800" imgH="3024916" progId="Word.Document.8">
                  <p:embed/>
                </p:oleObj>
              </mc:Choice>
              <mc:Fallback>
                <p:oleObj name="Document" r:id="rId4" imgW="8506800" imgH="3024916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3267" y="2298700"/>
                        <a:ext cx="8879690" cy="2900363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Abstract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Backward compatibility with 802.11p can’t be compromised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Physical layer enhancements should be applied in very specific scenarios for assuring the backward compatibility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802.11p has a minor specification gap (diversity)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Multi-channel use-cases will expand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</a:t>
            </a:fld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4D61145-F6E1-4CE5-8EF8-40EB17DB193C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May 2018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idx="13"/>
          </p:nvPr>
        </p:nvSpPr>
        <p:spPr/>
        <p:txBody>
          <a:bodyPr/>
          <a:lstStyle/>
          <a:p>
            <a:r>
              <a:rPr lang="en-GB"/>
              <a:t>Onn Haran (Autotalks)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434173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1"/>
            <a:ext cx="7770813" cy="609600"/>
          </a:xfrm>
        </p:spPr>
        <p:txBody>
          <a:bodyPr/>
          <a:lstStyle/>
          <a:p>
            <a:r>
              <a:rPr lang="en-US" dirty="0"/>
              <a:t>Backward Compatibility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4880" y="1295401"/>
            <a:ext cx="7871733" cy="4949823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2000" dirty="0"/>
              <a:t>802.11p vehicles and infrastructure are deployed globally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/>
              <a:t>Cadillac CTS is available for purchase since 2017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/>
              <a:t>VW announced mass-scale deployment from 2019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/>
              <a:t>Toyota announced mass-scale deployment from 2021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/>
              <a:t>Some infrastructure is already deployed and will expand significantly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/>
              <a:t>The essence of cooperative safety communication is backward compatibility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/>
              <a:t>Far more important than potential 2dB sensitivity improvement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/>
              <a:t>European Parliament voted for backward compatibility:</a:t>
            </a:r>
          </a:p>
          <a:p>
            <a:pPr marL="457200" lvl="1" indent="0"/>
            <a:r>
              <a:rPr lang="en-US" sz="1800" i="1" dirty="0"/>
              <a:t>2.  Highlights the need for a clear legal framework to support the deployment of C-ITS and welcomes a future delegated act under the ITS Directive (Directive 2010/40/EU) to ensure the continuity of services, </a:t>
            </a:r>
            <a:r>
              <a:rPr lang="en-US" sz="1800" i="1" u="sng" dirty="0"/>
              <a:t>deliver interoperability and support backward compatibility</a:t>
            </a:r>
            <a:r>
              <a:rPr lang="en-US" sz="1800" i="1" dirty="0"/>
              <a:t>;</a:t>
            </a:r>
          </a:p>
          <a:p>
            <a:br>
              <a:rPr lang="en-US" sz="2000" dirty="0"/>
            </a:b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6AD4CD1-9A6D-48B2-ADE1-BAB1BBB79026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May 2018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idx="13"/>
          </p:nvPr>
        </p:nvSpPr>
        <p:spPr/>
        <p:txBody>
          <a:bodyPr/>
          <a:lstStyle/>
          <a:p>
            <a:r>
              <a:rPr lang="en-GB"/>
              <a:t>Onn Haran (Autotalks)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090048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32323"/>
            <a:ext cx="7770813" cy="1065213"/>
          </a:xfrm>
        </p:spPr>
        <p:txBody>
          <a:bodyPr/>
          <a:lstStyle/>
          <a:p>
            <a:r>
              <a:rPr lang="en-US" dirty="0"/>
              <a:t>802.11p Specification Gap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323" y="1371600"/>
            <a:ext cx="7770813" cy="3157854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802.11p doesn’t specify antenna diversity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Solutions in market do support antenna diversity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RX diversity: MRC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TX diversity: CDD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u="sng" dirty="0"/>
              <a:t>Recommendation</a:t>
            </a:r>
            <a:r>
              <a:rPr lang="en-US" dirty="0"/>
              <a:t>: 802.11ngv specification should formalize the de-facto implementations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idx="13"/>
          </p:nvPr>
        </p:nvSpPr>
        <p:spPr/>
        <p:txBody>
          <a:bodyPr/>
          <a:lstStyle/>
          <a:p>
            <a:r>
              <a:rPr lang="en-GB"/>
              <a:t>Onn Haran (Autotalks)</a:t>
            </a:r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391CA6-2642-41D7-A8FF-C14A0367FE9D}"/>
              </a:ext>
            </a:extLst>
          </p:cNvPr>
          <p:cNvSpPr>
            <a:spLocks noGrp="1"/>
          </p:cNvSpPr>
          <p:nvPr>
            <p:ph type="dt" idx="15"/>
          </p:nvPr>
        </p:nvSpPr>
        <p:spPr>
          <a:xfrm>
            <a:off x="642257" y="295798"/>
            <a:ext cx="1874823" cy="273050"/>
          </a:xfrm>
        </p:spPr>
        <p:txBody>
          <a:bodyPr/>
          <a:lstStyle/>
          <a:p>
            <a:r>
              <a:rPr lang="en-US" dirty="0"/>
              <a:t>May 2018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021859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32323"/>
            <a:ext cx="7770813" cy="1065213"/>
          </a:xfrm>
        </p:spPr>
        <p:txBody>
          <a:bodyPr/>
          <a:lstStyle/>
          <a:p>
            <a:r>
              <a:rPr lang="en-US" dirty="0"/>
              <a:t>Antennas Installation Considerations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323" y="1371600"/>
            <a:ext cx="8003477" cy="3157854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The majority of vehicles have a single 802.11p antenna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OEMs will try to avoid a second antenna due to cost implications: cabling, amplification, handling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A second antenna will be used only when absolutely needed to assure 360°coverage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u="sng" dirty="0"/>
              <a:t>Recommendation</a:t>
            </a:r>
            <a:r>
              <a:rPr lang="en-US" dirty="0"/>
              <a:t>: don’t impose two antennas solution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Correlation between two 802.11p antennas is low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MIMO for V2V is likely unfeasible, but might be feasible for I2V (when RSU is tall)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STBC for V2V would improve link budget, yet not backward compatible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u="sng" dirty="0"/>
              <a:t>Recommendation</a:t>
            </a:r>
            <a:r>
              <a:rPr lang="en-US" dirty="0"/>
              <a:t>: consider STBC, but not MIMO, as part of PHY enhancements</a:t>
            </a:r>
          </a:p>
          <a:p>
            <a:pPr marL="57150" indent="0"/>
            <a:endParaRPr lang="en-US" sz="1600" b="0" i="1" dirty="0"/>
          </a:p>
          <a:p>
            <a:br>
              <a:rPr lang="en-US" dirty="0"/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idx="13"/>
          </p:nvPr>
        </p:nvSpPr>
        <p:spPr/>
        <p:txBody>
          <a:bodyPr/>
          <a:lstStyle/>
          <a:p>
            <a:r>
              <a:rPr lang="en-GB"/>
              <a:t>Onn Haran (Autotalks)</a:t>
            </a:r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492E72D-249D-4293-92B4-CE9C75F2166E}"/>
              </a:ext>
            </a:extLst>
          </p:cNvPr>
          <p:cNvSpPr>
            <a:spLocks noGrp="1"/>
          </p:cNvSpPr>
          <p:nvPr>
            <p:ph type="dt" idx="15"/>
          </p:nvPr>
        </p:nvSpPr>
        <p:spPr>
          <a:xfrm>
            <a:off x="683323" y="295798"/>
            <a:ext cx="1874823" cy="273050"/>
          </a:xfrm>
        </p:spPr>
        <p:txBody>
          <a:bodyPr/>
          <a:lstStyle/>
          <a:p>
            <a:r>
              <a:rPr lang="en-US" dirty="0"/>
              <a:t>May 2018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712691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32323"/>
            <a:ext cx="7770813" cy="1065213"/>
          </a:xfrm>
        </p:spPr>
        <p:txBody>
          <a:bodyPr/>
          <a:lstStyle/>
          <a:p>
            <a:r>
              <a:rPr lang="en-US" dirty="0"/>
              <a:t>7 Channels Are Allocated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idx="13"/>
          </p:nvPr>
        </p:nvSpPr>
        <p:spPr/>
        <p:txBody>
          <a:bodyPr/>
          <a:lstStyle/>
          <a:p>
            <a:r>
              <a:rPr lang="en-GB"/>
              <a:t>Onn Haran (Autotalks)</a:t>
            </a:r>
            <a:endParaRPr lang="en-GB" dirty="0"/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AB983E3E-3A24-4537-8A46-24B0161FCB9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440968"/>
              </p:ext>
            </p:extLst>
          </p:nvPr>
        </p:nvGraphicFramePr>
        <p:xfrm>
          <a:off x="459293" y="1371600"/>
          <a:ext cx="8412480" cy="4570039"/>
        </p:xfrm>
        <a:graphic>
          <a:graphicData uri="http://schemas.openxmlformats.org/drawingml/2006/table">
            <a:tbl>
              <a:tblPr firstRow="1" firstCol="1" bandRow="1">
                <a:tableStyleId>{073A0DAA-6AF3-43AB-8588-CEC1D06C72B9}</a:tableStyleId>
              </a:tblPr>
              <a:tblGrid>
                <a:gridCol w="2103120">
                  <a:extLst>
                    <a:ext uri="{9D8B030D-6E8A-4147-A177-3AD203B41FA5}">
                      <a16:colId xmlns:a16="http://schemas.microsoft.com/office/drawing/2014/main" val="2758223388"/>
                    </a:ext>
                  </a:extLst>
                </a:gridCol>
                <a:gridCol w="1463040">
                  <a:extLst>
                    <a:ext uri="{9D8B030D-6E8A-4147-A177-3AD203B41FA5}">
                      <a16:colId xmlns:a16="http://schemas.microsoft.com/office/drawing/2014/main" val="2640246235"/>
                    </a:ext>
                  </a:extLst>
                </a:gridCol>
                <a:gridCol w="4846320">
                  <a:extLst>
                    <a:ext uri="{9D8B030D-6E8A-4147-A177-3AD203B41FA5}">
                      <a16:colId xmlns:a16="http://schemas.microsoft.com/office/drawing/2014/main" val="1463665377"/>
                    </a:ext>
                  </a:extLst>
                </a:gridCol>
              </a:tblGrid>
              <a:tr h="363799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Channel Number</a:t>
                      </a:r>
                    </a:p>
                  </a:txBody>
                  <a:tcPr marL="18417" marR="18417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effectLst/>
                        </a:rPr>
                        <a:t>Src</a:t>
                      </a:r>
                      <a:r>
                        <a:rPr lang="en-US" sz="1800" dirty="0">
                          <a:effectLst/>
                        </a:rPr>
                        <a:t>. and </a:t>
                      </a:r>
                      <a:r>
                        <a:rPr lang="en-US" sz="1800" dirty="0" err="1">
                          <a:effectLst/>
                        </a:rPr>
                        <a:t>dest</a:t>
                      </a:r>
                      <a:r>
                        <a:rPr lang="en-US" sz="1800" dirty="0">
                          <a:effectLst/>
                        </a:rPr>
                        <a:t>.</a:t>
                      </a:r>
                      <a:endParaRPr lang="en-US" sz="18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417" marR="18417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Application Types</a:t>
                      </a:r>
                      <a:endParaRPr lang="en-US" sz="1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417" marR="18417" marT="0" marB="0" anchor="ctr"/>
                </a:tc>
                <a:extLst>
                  <a:ext uri="{0D108BD9-81ED-4DB2-BD59-A6C34878D82A}">
                    <a16:rowId xmlns:a16="http://schemas.microsoft.com/office/drawing/2014/main" val="1607707071"/>
                  </a:ext>
                </a:extLst>
              </a:tr>
              <a:tr h="155914">
                <a:tc gridSpan="3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Reserved: 5 MHz (lower 5 MHz of DSRC spectrum)</a:t>
                      </a:r>
                      <a:endParaRPr lang="en-US" sz="18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417" marR="18417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1096291"/>
                  </a:ext>
                </a:extLst>
              </a:tr>
              <a:tr h="363799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172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(5.855 to 5.865 GHz)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417" marR="18417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V</a:t>
                      </a:r>
                      <a:r>
                        <a:rPr lang="en-US" sz="1600" dirty="0">
                          <a:effectLst/>
                          <a:sym typeface="Symbol" panose="05050102010706020507" pitchFamily="18" charset="2"/>
                        </a:rPr>
                        <a:t></a:t>
                      </a:r>
                      <a:r>
                        <a:rPr lang="en-US" sz="1600" dirty="0">
                          <a:effectLst/>
                        </a:rPr>
                        <a:t>V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I</a:t>
                      </a:r>
                      <a:r>
                        <a:rPr lang="en-US" sz="1600" dirty="0">
                          <a:effectLst/>
                          <a:sym typeface="Symbol" panose="05050102010706020507" pitchFamily="18" charset="2"/>
                        </a:rPr>
                        <a:t></a:t>
                      </a:r>
                      <a:r>
                        <a:rPr lang="en-US" sz="1600" dirty="0">
                          <a:effectLst/>
                        </a:rPr>
                        <a:t>V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417" marR="18417" marT="0" marB="0" anchor="ctr"/>
                </a:tc>
                <a:tc>
                  <a:txBody>
                    <a:bodyPr/>
                    <a:lstStyle/>
                    <a:p>
                      <a:pPr marL="342900" marR="0" lvl="0" indent="-34290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  <a:tabLst>
                          <a:tab pos="228600" algn="l"/>
                        </a:tabLst>
                      </a:pPr>
                      <a:r>
                        <a:rPr lang="en-US" sz="1600" dirty="0">
                          <a:effectLst/>
                        </a:rPr>
                        <a:t>V2V safety, situational awareness</a:t>
                      </a:r>
                    </a:p>
                    <a:p>
                      <a:pPr marL="342900" marR="0" lvl="0" indent="-342900" algn="l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  <a:tabLst>
                          <a:tab pos="228600" algn="l"/>
                        </a:tabLst>
                      </a:pPr>
                      <a:r>
                        <a:rPr lang="en-US" sz="1600" dirty="0">
                          <a:effectLst/>
                        </a:rPr>
                        <a:t>Intersection safety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417" marR="18417" marT="0" marB="0" anchor="ctr"/>
                </a:tc>
                <a:extLst>
                  <a:ext uri="{0D108BD9-81ED-4DB2-BD59-A6C34878D82A}">
                    <a16:rowId xmlns:a16="http://schemas.microsoft.com/office/drawing/2014/main" val="2285215939"/>
                  </a:ext>
                </a:extLst>
              </a:tr>
              <a:tr h="363799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174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417" marR="18417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I</a:t>
                      </a:r>
                      <a:r>
                        <a:rPr lang="en-US" sz="1600" dirty="0">
                          <a:effectLst/>
                          <a:sym typeface="Symbol" panose="05050102010706020507" pitchFamily="18" charset="2"/>
                        </a:rPr>
                        <a:t></a:t>
                      </a:r>
                      <a:r>
                        <a:rPr lang="en-US" sz="1600" dirty="0">
                          <a:effectLst/>
                        </a:rPr>
                        <a:t>V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417" marR="18417" marT="0" marB="0" anchor="ctr"/>
                </a:tc>
                <a:tc>
                  <a:txBody>
                    <a:bodyPr/>
                    <a:lstStyle/>
                    <a:p>
                      <a:pPr marL="342900" marR="0" lvl="0" indent="-34290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  <a:tabLst>
                          <a:tab pos="228600" algn="l"/>
                        </a:tabLst>
                      </a:pPr>
                      <a:r>
                        <a:rPr lang="en-US" sz="1600" dirty="0">
                          <a:effectLst/>
                        </a:rPr>
                        <a:t>I</a:t>
                      </a:r>
                      <a:r>
                        <a:rPr lang="en-US" sz="1600" dirty="0">
                          <a:effectLst/>
                          <a:sym typeface="Symbol" panose="05050102010706020507" pitchFamily="18" charset="2"/>
                        </a:rPr>
                        <a:t></a:t>
                      </a:r>
                      <a:r>
                        <a:rPr lang="en-US" sz="1600" dirty="0">
                          <a:effectLst/>
                        </a:rPr>
                        <a:t>V safety and mobility</a:t>
                      </a:r>
                    </a:p>
                    <a:p>
                      <a:pPr marL="342900" marR="0" lvl="0" indent="-342900" algn="l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  <a:tabLst>
                          <a:tab pos="228600" algn="l"/>
                        </a:tabLst>
                      </a:pPr>
                      <a:r>
                        <a:rPr lang="en-US" sz="1600" dirty="0">
                          <a:effectLst/>
                        </a:rPr>
                        <a:t>Miscellaneous/private use (non-priority)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417" marR="18417" marT="0" marB="0" anchor="ctr"/>
                </a:tc>
                <a:extLst>
                  <a:ext uri="{0D108BD9-81ED-4DB2-BD59-A6C34878D82A}">
                    <a16:rowId xmlns:a16="http://schemas.microsoft.com/office/drawing/2014/main" val="4181564692"/>
                  </a:ext>
                </a:extLst>
              </a:tr>
              <a:tr h="545698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176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417" marR="18417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P</a:t>
                      </a:r>
                      <a:r>
                        <a:rPr lang="en-US" sz="1600" dirty="0">
                          <a:effectLst/>
                          <a:sym typeface="Symbol" panose="05050102010706020507" pitchFamily="18" charset="2"/>
                        </a:rPr>
                        <a:t></a:t>
                      </a:r>
                      <a:r>
                        <a:rPr lang="en-US" sz="1600" dirty="0">
                          <a:effectLst/>
                        </a:rPr>
                        <a:t>V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I</a:t>
                      </a:r>
                      <a:r>
                        <a:rPr lang="en-US" sz="1600" dirty="0">
                          <a:effectLst/>
                          <a:sym typeface="Symbol" panose="05050102010706020507" pitchFamily="18" charset="2"/>
                        </a:rPr>
                        <a:t></a:t>
                      </a:r>
                      <a:r>
                        <a:rPr lang="en-US" sz="1600" dirty="0">
                          <a:effectLst/>
                        </a:rPr>
                        <a:t>P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I</a:t>
                      </a:r>
                      <a:r>
                        <a:rPr lang="en-US" sz="1600" dirty="0">
                          <a:effectLst/>
                          <a:sym typeface="Symbol" panose="05050102010706020507" pitchFamily="18" charset="2"/>
                        </a:rPr>
                        <a:t></a:t>
                      </a:r>
                      <a:r>
                        <a:rPr lang="en-US" sz="1600" dirty="0">
                          <a:effectLst/>
                        </a:rPr>
                        <a:t>V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417" marR="18417" marT="0" marB="0" anchor="ctr"/>
                </a:tc>
                <a:tc>
                  <a:txBody>
                    <a:bodyPr/>
                    <a:lstStyle/>
                    <a:p>
                      <a:pPr marL="342900" marR="0" lvl="0" indent="-34290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  <a:tabLst>
                          <a:tab pos="228600" algn="l"/>
                        </a:tabLst>
                      </a:pPr>
                      <a:r>
                        <a:rPr lang="en-US" sz="1600" dirty="0">
                          <a:effectLst/>
                        </a:rPr>
                        <a:t>VRU</a:t>
                      </a:r>
                    </a:p>
                    <a:p>
                      <a:pPr marL="342900" marR="0" lvl="0" indent="-342900" algn="l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  <a:tabLst>
                          <a:tab pos="228600" algn="l"/>
                        </a:tabLst>
                      </a:pPr>
                      <a:r>
                        <a:rPr lang="en-US" sz="1600" dirty="0">
                          <a:effectLst/>
                        </a:rPr>
                        <a:t>SCMS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417" marR="18417" marT="0" marB="0" anchor="ctr"/>
                </a:tc>
                <a:extLst>
                  <a:ext uri="{0D108BD9-81ED-4DB2-BD59-A6C34878D82A}">
                    <a16:rowId xmlns:a16="http://schemas.microsoft.com/office/drawing/2014/main" val="2842030010"/>
                  </a:ext>
                </a:extLst>
              </a:tr>
              <a:tr h="363799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178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417" marR="18417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I</a:t>
                      </a:r>
                      <a:r>
                        <a:rPr lang="en-US" sz="1600" dirty="0">
                          <a:effectLst/>
                          <a:sym typeface="Symbol" panose="05050102010706020507" pitchFamily="18" charset="2"/>
                        </a:rPr>
                        <a:t></a:t>
                      </a:r>
                      <a:r>
                        <a:rPr lang="en-US" sz="1600" dirty="0">
                          <a:effectLst/>
                        </a:rPr>
                        <a:t>V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417" marR="18417" marT="0" marB="0" anchor="ctr"/>
                </a:tc>
                <a:tc>
                  <a:txBody>
                    <a:bodyPr/>
                    <a:lstStyle/>
                    <a:p>
                      <a:pPr marL="342900" marR="0" lvl="0" indent="-34290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  <a:tabLst>
                          <a:tab pos="228600" algn="l"/>
                        </a:tabLst>
                      </a:pPr>
                      <a:r>
                        <a:rPr lang="en-US" sz="1600" dirty="0">
                          <a:effectLst/>
                        </a:rPr>
                        <a:t>WAVE Service Advertisements </a:t>
                      </a:r>
                    </a:p>
                    <a:p>
                      <a:pPr marL="342900" marR="0" lvl="0" indent="-34290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  <a:tabLst>
                          <a:tab pos="228600" algn="l"/>
                        </a:tabLst>
                      </a:pPr>
                      <a:r>
                        <a:rPr lang="en-US" sz="1600" dirty="0">
                          <a:effectLst/>
                        </a:rPr>
                        <a:t>Broadcast-based applications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417" marR="18417" marT="0" marB="0" anchor="ctr"/>
                </a:tc>
                <a:extLst>
                  <a:ext uri="{0D108BD9-81ED-4DB2-BD59-A6C34878D82A}">
                    <a16:rowId xmlns:a16="http://schemas.microsoft.com/office/drawing/2014/main" val="2308201889"/>
                  </a:ext>
                </a:extLst>
              </a:tr>
              <a:tr h="474349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180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417" marR="18417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V</a:t>
                      </a:r>
                      <a:r>
                        <a:rPr lang="en-US" sz="1600">
                          <a:effectLst/>
                          <a:sym typeface="Symbol" panose="05050102010706020507" pitchFamily="18" charset="2"/>
                        </a:rPr>
                        <a:t></a:t>
                      </a:r>
                      <a:r>
                        <a:rPr lang="en-US" sz="1600">
                          <a:effectLst/>
                        </a:rPr>
                        <a:t>I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V</a:t>
                      </a:r>
                      <a:r>
                        <a:rPr lang="en-US" sz="1600">
                          <a:effectLst/>
                          <a:sym typeface="Symbol" panose="05050102010706020507" pitchFamily="18" charset="2"/>
                        </a:rPr>
                        <a:t></a:t>
                      </a:r>
                      <a:r>
                        <a:rPr lang="en-US" sz="1600">
                          <a:effectLst/>
                        </a:rPr>
                        <a:t>V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417" marR="18417" marT="0" marB="0" anchor="ctr"/>
                </a:tc>
                <a:tc>
                  <a:txBody>
                    <a:bodyPr/>
                    <a:lstStyle/>
                    <a:p>
                      <a:pPr marL="342900" marR="0" lvl="0" indent="-34290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  <a:tabLst>
                          <a:tab pos="228600" algn="l"/>
                        </a:tabLst>
                      </a:pPr>
                      <a:r>
                        <a:rPr lang="en-US" sz="1600" dirty="0">
                          <a:effectLst/>
                        </a:rPr>
                        <a:t>Future non BSM-based V2V safety (e.g. CACC)</a:t>
                      </a:r>
                    </a:p>
                    <a:p>
                      <a:pPr marL="342900" marR="0" lvl="0" indent="-342900" algn="l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  <a:tabLst>
                          <a:tab pos="228600" algn="l"/>
                        </a:tabLst>
                      </a:pPr>
                      <a:r>
                        <a:rPr lang="en-US" sz="1600" dirty="0">
                          <a:effectLst/>
                        </a:rPr>
                        <a:t>Mobility applications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417" marR="18417" marT="0" marB="0" anchor="ctr"/>
                </a:tc>
                <a:extLst>
                  <a:ext uri="{0D108BD9-81ED-4DB2-BD59-A6C34878D82A}">
                    <a16:rowId xmlns:a16="http://schemas.microsoft.com/office/drawing/2014/main" val="3272557551"/>
                  </a:ext>
                </a:extLst>
              </a:tr>
              <a:tr h="181899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182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417" marR="18417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effectLst/>
                        </a:rPr>
                        <a:t> I</a:t>
                      </a:r>
                      <a:r>
                        <a:rPr lang="en-US" sz="1600" dirty="0">
                          <a:effectLst/>
                          <a:sym typeface="Symbol" panose="05050102010706020507" pitchFamily="18" charset="2"/>
                        </a:rPr>
                        <a:t></a:t>
                      </a:r>
                      <a:r>
                        <a:rPr lang="en-US" sz="1600" dirty="0">
                          <a:effectLst/>
                        </a:rPr>
                        <a:t>V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417" marR="18417" marT="0" marB="0" anchor="ctr"/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  <a:tabLst>
                          <a:tab pos="228600" algn="l"/>
                        </a:tabLst>
                      </a:pPr>
                      <a:r>
                        <a:rPr lang="en-US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Miscellaneous/private use (non-priority) </a:t>
                      </a:r>
                    </a:p>
                    <a:p>
                      <a:pPr marL="342900" marR="0" lvl="0" indent="-342900" algn="l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  <a:tabLst>
                          <a:tab pos="228600" algn="l"/>
                        </a:tabLst>
                      </a:pPr>
                      <a:r>
                        <a:rPr lang="en-US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SCMS </a:t>
                      </a:r>
                    </a:p>
                    <a:p>
                      <a:pPr marL="342900" marR="0" lvl="0" indent="-342900" algn="l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  <a:tabLst>
                          <a:tab pos="228600" algn="l"/>
                        </a:tabLst>
                      </a:pPr>
                      <a:r>
                        <a:rPr lang="en-US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I</a:t>
                      </a:r>
                      <a:r>
                        <a:rPr lang="en-US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Symbol" panose="05050102010706020507" pitchFamily="18" charset="2"/>
                        </a:rPr>
                        <a:t></a:t>
                      </a:r>
                      <a:r>
                        <a:rPr lang="en-US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 safety and mobility applications </a:t>
                      </a:r>
                    </a:p>
                  </a:txBody>
                  <a:tcPr marL="18417" marR="18417" marT="0" marB="0" anchor="ctr"/>
                </a:tc>
                <a:extLst>
                  <a:ext uri="{0D108BD9-81ED-4DB2-BD59-A6C34878D82A}">
                    <a16:rowId xmlns:a16="http://schemas.microsoft.com/office/drawing/2014/main" val="3011598388"/>
                  </a:ext>
                </a:extLst>
              </a:tr>
              <a:tr h="363799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184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(5.915 to 5.925 GHz)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417" marR="18417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V</a:t>
                      </a:r>
                      <a:r>
                        <a:rPr lang="en-US" sz="1600" dirty="0">
                          <a:effectLst/>
                          <a:sym typeface="Symbol" panose="05050102010706020507" pitchFamily="18" charset="2"/>
                        </a:rPr>
                        <a:t>I/V</a:t>
                      </a:r>
                      <a:endParaRPr lang="en-US" sz="1600" dirty="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P</a:t>
                      </a:r>
                      <a:r>
                        <a:rPr lang="en-US" sz="1600" dirty="0">
                          <a:effectLst/>
                          <a:sym typeface="Symbol" panose="05050102010706020507" pitchFamily="18" charset="2"/>
                        </a:rPr>
                        <a:t>I/V</a:t>
                      </a:r>
                      <a:endParaRPr lang="en-US" sz="1600" dirty="0">
                        <a:effectLst/>
                      </a:endParaRPr>
                    </a:p>
                  </a:txBody>
                  <a:tcPr marL="18417" marR="18417" marT="0" marB="0" anchor="ctr"/>
                </a:tc>
                <a:tc>
                  <a:txBody>
                    <a:bodyPr/>
                    <a:lstStyle/>
                    <a:p>
                      <a:pPr marL="342900" marR="0" lvl="0" indent="-34290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  <a:tabLst>
                          <a:tab pos="228600" algn="l"/>
                        </a:tabLst>
                      </a:pPr>
                      <a:r>
                        <a:rPr lang="en-US" sz="1600" dirty="0">
                          <a:effectLst/>
                        </a:rPr>
                        <a:t>Public Safety</a:t>
                      </a:r>
                    </a:p>
                    <a:p>
                      <a:pPr marL="342900" marR="0" lvl="0" indent="-342900" algn="l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  <a:tabLst>
                          <a:tab pos="228600" algn="l"/>
                        </a:tabLst>
                      </a:pPr>
                      <a:r>
                        <a:rPr lang="en-US" sz="1600" dirty="0">
                          <a:effectLst/>
                        </a:rPr>
                        <a:t>Public Transit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417" marR="18417" marT="0" marB="0" anchor="ctr"/>
                </a:tc>
                <a:extLst>
                  <a:ext uri="{0D108BD9-81ED-4DB2-BD59-A6C34878D82A}">
                    <a16:rowId xmlns:a16="http://schemas.microsoft.com/office/drawing/2014/main" val="4162477062"/>
                  </a:ext>
                </a:extLst>
              </a:tr>
            </a:tbl>
          </a:graphicData>
        </a:graphic>
      </p:graphicFrame>
      <p:sp>
        <p:nvSpPr>
          <p:cNvPr id="11" name="Rectangle 1">
            <a:extLst>
              <a:ext uri="{FF2B5EF4-FFF2-40B4-BE49-F238E27FC236}">
                <a16:creationId xmlns:a16="http://schemas.microsoft.com/office/drawing/2014/main" id="{4017AEB9-37B8-4773-B1C8-FB851AE97ED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89338" y="-72183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C20A292D-2095-411A-A8FD-99764B47999F}"/>
              </a:ext>
            </a:extLst>
          </p:cNvPr>
          <p:cNvSpPr/>
          <p:nvPr/>
        </p:nvSpPr>
        <p:spPr>
          <a:xfrm>
            <a:off x="3014522" y="5941639"/>
            <a:ext cx="31149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lvl="1" indent="0" eaLnBrk="1" hangingPunct="1">
              <a:spcBef>
                <a:spcPts val="500"/>
              </a:spcBef>
            </a:pPr>
            <a:r>
              <a:rPr lang="en-US" sz="1800" dirty="0">
                <a:solidFill>
                  <a:srgbClr val="000000"/>
                </a:solidFill>
                <a:latin typeface="+mn-lt"/>
                <a:ea typeface="+mn-ea"/>
              </a:rPr>
              <a:t>SAE J2945/0 Channel List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BF33F1C-0C64-4508-A8CE-B6A447AE4648}"/>
              </a:ext>
            </a:extLst>
          </p:cNvPr>
          <p:cNvSpPr>
            <a:spLocks noGrp="1"/>
          </p:cNvSpPr>
          <p:nvPr>
            <p:ph type="dt" idx="15"/>
          </p:nvPr>
        </p:nvSpPr>
        <p:spPr>
          <a:xfrm>
            <a:off x="609600" y="295798"/>
            <a:ext cx="1874823" cy="273050"/>
          </a:xfrm>
        </p:spPr>
        <p:txBody>
          <a:bodyPr/>
          <a:lstStyle/>
          <a:p>
            <a:r>
              <a:rPr lang="en-US" dirty="0"/>
              <a:t>May 2018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647011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32323"/>
            <a:ext cx="7770813" cy="1065213"/>
          </a:xfrm>
        </p:spPr>
        <p:txBody>
          <a:bodyPr/>
          <a:lstStyle/>
          <a:p>
            <a:r>
              <a:rPr lang="en-US" dirty="0"/>
              <a:t>Physical Layer Compatibility Suggestion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idx="13"/>
          </p:nvPr>
        </p:nvSpPr>
        <p:spPr/>
        <p:txBody>
          <a:bodyPr/>
          <a:lstStyle/>
          <a:p>
            <a:r>
              <a:rPr lang="en-GB"/>
              <a:t>Onn Haran (Autotalks)</a:t>
            </a:r>
            <a:endParaRPr lang="en-GB" dirty="0"/>
          </a:p>
        </p:txBody>
      </p:sp>
      <p:graphicFrame>
        <p:nvGraphicFramePr>
          <p:cNvPr id="9" name="Content Placeholder 8">
            <a:extLst>
              <a:ext uri="{FF2B5EF4-FFF2-40B4-BE49-F238E27FC236}">
                <a16:creationId xmlns:a16="http://schemas.microsoft.com/office/drawing/2014/main" id="{F0852BAA-29EE-4F1A-83CD-F7CCE86E292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41960403"/>
              </p:ext>
            </p:extLst>
          </p:nvPr>
        </p:nvGraphicFramePr>
        <p:xfrm>
          <a:off x="304800" y="1665771"/>
          <a:ext cx="8710841" cy="3931920"/>
        </p:xfrm>
        <a:graphic>
          <a:graphicData uri="http://schemas.openxmlformats.org/drawingml/2006/table">
            <a:tbl>
              <a:tblPr firstRow="1" firstCol="1" bandRow="1">
                <a:tableStyleId>{073A0DAA-6AF3-43AB-8588-CEC1D06C72B9}</a:tableStyleId>
              </a:tblPr>
              <a:tblGrid>
                <a:gridCol w="1304201">
                  <a:extLst>
                    <a:ext uri="{9D8B030D-6E8A-4147-A177-3AD203B41FA5}">
                      <a16:colId xmlns:a16="http://schemas.microsoft.com/office/drawing/2014/main" val="3551445096"/>
                    </a:ext>
                  </a:extLst>
                </a:gridCol>
                <a:gridCol w="2743200">
                  <a:extLst>
                    <a:ext uri="{9D8B030D-6E8A-4147-A177-3AD203B41FA5}">
                      <a16:colId xmlns:a16="http://schemas.microsoft.com/office/drawing/2014/main" val="1792600710"/>
                    </a:ext>
                  </a:extLst>
                </a:gridCol>
                <a:gridCol w="1280160">
                  <a:extLst>
                    <a:ext uri="{9D8B030D-6E8A-4147-A177-3AD203B41FA5}">
                      <a16:colId xmlns:a16="http://schemas.microsoft.com/office/drawing/2014/main" val="1331145644"/>
                    </a:ext>
                  </a:extLst>
                </a:gridCol>
                <a:gridCol w="3383280">
                  <a:extLst>
                    <a:ext uri="{9D8B030D-6E8A-4147-A177-3AD203B41FA5}">
                      <a16:colId xmlns:a16="http://schemas.microsoft.com/office/drawing/2014/main" val="146381458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Mode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Use-case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Candidate channels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Method of operation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24537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Legacy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u="sng" dirty="0"/>
                        <a:t>Channel is used</a:t>
                      </a:r>
                    </a:p>
                    <a:p>
                      <a:r>
                        <a:rPr lang="en-US" u="none" dirty="0"/>
                        <a:t>Existing broadcast services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172, 178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802.11p only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467618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Greenfield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u="sng" dirty="0"/>
                        <a:t>Channel is currently unused</a:t>
                      </a:r>
                    </a:p>
                    <a:p>
                      <a:r>
                        <a:rPr lang="en-US" dirty="0"/>
                        <a:t>Expecting new broadcast and unicast services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174, 180, 182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802.11ngv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105133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Mixed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u="sng" dirty="0"/>
                        <a:t>Channel is partially used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176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Existing broadcast services continue to use 802.11p</a:t>
                      </a:r>
                    </a:p>
                    <a:p>
                      <a:endParaRPr lang="en-US" dirty="0"/>
                    </a:p>
                    <a:p>
                      <a:r>
                        <a:rPr lang="en-US" dirty="0"/>
                        <a:t>Unicast and new services will use 802.11ngv (with fallback option to 802.11p)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80639075"/>
                  </a:ext>
                </a:extLst>
              </a:tr>
            </a:tbl>
          </a:graphicData>
        </a:graphic>
      </p:graphicFrame>
      <p:sp>
        <p:nvSpPr>
          <p:cNvPr id="11" name="Rectangle 1">
            <a:extLst>
              <a:ext uri="{FF2B5EF4-FFF2-40B4-BE49-F238E27FC236}">
                <a16:creationId xmlns:a16="http://schemas.microsoft.com/office/drawing/2014/main" id="{4017AEB9-37B8-4773-B1C8-FB851AE97ED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89338" y="-72183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21F7D5A-C553-46C8-B023-13DFDE091F2B}"/>
              </a:ext>
            </a:extLst>
          </p:cNvPr>
          <p:cNvSpPr/>
          <p:nvPr/>
        </p:nvSpPr>
        <p:spPr>
          <a:xfrm>
            <a:off x="0" y="5638800"/>
            <a:ext cx="908819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1" indent="0" eaLnBrk="1" hangingPunct="1">
              <a:spcBef>
                <a:spcPts val="500"/>
              </a:spcBef>
            </a:pPr>
            <a:r>
              <a:rPr lang="en-US" sz="1800" dirty="0">
                <a:solidFill>
                  <a:srgbClr val="000000"/>
                </a:solidFill>
                <a:latin typeface="+mn-lt"/>
                <a:ea typeface="+mn-ea"/>
              </a:rPr>
              <a:t>Table is subject to change as new DSRC services can be introduced before 802.11ngv </a:t>
            </a:r>
            <a:br>
              <a:rPr lang="en-US" sz="1800" dirty="0">
                <a:solidFill>
                  <a:srgbClr val="000000"/>
                </a:solidFill>
                <a:latin typeface="+mn-lt"/>
                <a:ea typeface="+mn-ea"/>
              </a:rPr>
            </a:br>
            <a:r>
              <a:rPr lang="en-US" sz="1800" dirty="0">
                <a:solidFill>
                  <a:srgbClr val="000000"/>
                </a:solidFill>
                <a:latin typeface="+mn-lt"/>
                <a:ea typeface="+mn-ea"/>
              </a:rPr>
              <a:t>specification is completed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56EFACC-436D-4E38-94F6-2E070F5BDC9A}"/>
              </a:ext>
            </a:extLst>
          </p:cNvPr>
          <p:cNvSpPr>
            <a:spLocks noGrp="1"/>
          </p:cNvSpPr>
          <p:nvPr>
            <p:ph type="dt" idx="15"/>
          </p:nvPr>
        </p:nvSpPr>
        <p:spPr>
          <a:xfrm>
            <a:off x="620486" y="295798"/>
            <a:ext cx="1874823" cy="273050"/>
          </a:xfrm>
        </p:spPr>
        <p:txBody>
          <a:bodyPr/>
          <a:lstStyle/>
          <a:p>
            <a:r>
              <a:rPr lang="en-US" dirty="0"/>
              <a:t>May 2018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755695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32323"/>
            <a:ext cx="7770813" cy="1065213"/>
          </a:xfrm>
        </p:spPr>
        <p:txBody>
          <a:bodyPr/>
          <a:lstStyle/>
          <a:p>
            <a:r>
              <a:rPr lang="en-US" dirty="0"/>
              <a:t>Multi-channel Operation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323" y="1371600"/>
            <a:ext cx="7770813" cy="3157854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Multi-channel use-cases will expand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Other channels shall not harm safety channel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IEEE1609.4 defines multi-channel operation but doesn’t consider cross-channel interferences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While transmitting, vehicle reception might be disabled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US" dirty="0"/>
          </a:p>
          <a:p>
            <a:pPr lvl="1">
              <a:buFont typeface="Arial" panose="020B0604020202020204" pitchFamily="34" charset="0"/>
              <a:buChar char="•"/>
            </a:pPr>
            <a:endParaRPr lang="en-US" dirty="0"/>
          </a:p>
          <a:p>
            <a:pPr lvl="1">
              <a:buFont typeface="Arial" panose="020B0604020202020204" pitchFamily="34" charset="0"/>
              <a:buChar char="•"/>
            </a:pPr>
            <a:endParaRPr lang="en-US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Transmitting vehicle might harm nearby vehicles reception of other channels</a:t>
            </a:r>
          </a:p>
          <a:p>
            <a:pPr marL="457200" lvl="1" indent="0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8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idx="13"/>
          </p:nvPr>
        </p:nvSpPr>
        <p:spPr>
          <a:xfrm>
            <a:off x="5357818" y="6475413"/>
            <a:ext cx="3184520" cy="180975"/>
          </a:xfrm>
        </p:spPr>
        <p:txBody>
          <a:bodyPr/>
          <a:lstStyle/>
          <a:p>
            <a:r>
              <a:rPr lang="en-GB"/>
              <a:t>Onn Haran (Autotalks)</a:t>
            </a:r>
            <a:endParaRPr lang="en-GB" dirty="0"/>
          </a:p>
        </p:txBody>
      </p:sp>
      <p:pic>
        <p:nvPicPr>
          <p:cNvPr id="6146" name="Picture 2" descr="Image result for vehicle free line">
            <a:extLst>
              <a:ext uri="{FF2B5EF4-FFF2-40B4-BE49-F238E27FC236}">
                <a16:creationId xmlns:a16="http://schemas.microsoft.com/office/drawing/2014/main" id="{6EB973B4-4D54-44D0-988C-93D500175A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2253" y="3662563"/>
            <a:ext cx="1666474" cy="8332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Image result for vehicle free line">
            <a:extLst>
              <a:ext uri="{FF2B5EF4-FFF2-40B4-BE49-F238E27FC236}">
                <a16:creationId xmlns:a16="http://schemas.microsoft.com/office/drawing/2014/main" id="{BE0E8D94-8885-4FEA-8801-789E716395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0653" y="3662563"/>
            <a:ext cx="1666474" cy="8332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 descr="Related image">
            <a:extLst>
              <a:ext uri="{FF2B5EF4-FFF2-40B4-BE49-F238E27FC236}">
                <a16:creationId xmlns:a16="http://schemas.microsoft.com/office/drawing/2014/main" id="{AA4DA7CF-A2B1-4042-BAF3-885450FB7E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194210">
            <a:off x="5296572" y="3370358"/>
            <a:ext cx="411480" cy="548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Related image">
            <a:extLst>
              <a:ext uri="{FF2B5EF4-FFF2-40B4-BE49-F238E27FC236}">
                <a16:creationId xmlns:a16="http://schemas.microsoft.com/office/drawing/2014/main" id="{37416107-ADD5-43F3-8C45-16891F8259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037659">
            <a:off x="2793662" y="3364162"/>
            <a:ext cx="411480" cy="548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Image result for radio waves free line">
            <a:extLst>
              <a:ext uri="{FF2B5EF4-FFF2-40B4-BE49-F238E27FC236}">
                <a16:creationId xmlns:a16="http://schemas.microsoft.com/office/drawing/2014/main" id="{53BEA012-B8FB-4C07-A4A4-F998709729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433769" y="3492537"/>
            <a:ext cx="133374" cy="2592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6D382EFF-9F25-4F4C-A484-D74BBE2BD0B9}"/>
              </a:ext>
            </a:extLst>
          </p:cNvPr>
          <p:cNvSpPr txBox="1"/>
          <p:nvPr/>
        </p:nvSpPr>
        <p:spPr>
          <a:xfrm>
            <a:off x="3380567" y="3444193"/>
            <a:ext cx="248006" cy="32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X</a:t>
            </a:r>
          </a:p>
        </p:txBody>
      </p:sp>
      <p:pic>
        <p:nvPicPr>
          <p:cNvPr id="14" name="Picture 2" descr="Image result for vehicle free line">
            <a:extLst>
              <a:ext uri="{FF2B5EF4-FFF2-40B4-BE49-F238E27FC236}">
                <a16:creationId xmlns:a16="http://schemas.microsoft.com/office/drawing/2014/main" id="{9AD0946A-64C3-45B7-ADAD-D130BC53E3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9716" y="5258969"/>
            <a:ext cx="1674060" cy="8370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Image result for vehicle free line">
            <a:extLst>
              <a:ext uri="{FF2B5EF4-FFF2-40B4-BE49-F238E27FC236}">
                <a16:creationId xmlns:a16="http://schemas.microsoft.com/office/drawing/2014/main" id="{0F73DF63-35FF-41BF-A73A-90311F1D59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7540" y="5258969"/>
            <a:ext cx="1674060" cy="8370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 descr="Related image">
            <a:extLst>
              <a:ext uri="{FF2B5EF4-FFF2-40B4-BE49-F238E27FC236}">
                <a16:creationId xmlns:a16="http://schemas.microsoft.com/office/drawing/2014/main" id="{D2F73A19-56EC-4C74-92A2-00EE65AEA3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194210">
            <a:off x="7585974" y="4935719"/>
            <a:ext cx="411480" cy="548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 descr="Related image">
            <a:extLst>
              <a:ext uri="{FF2B5EF4-FFF2-40B4-BE49-F238E27FC236}">
                <a16:creationId xmlns:a16="http://schemas.microsoft.com/office/drawing/2014/main" id="{965B0D68-F4E7-4F9D-99C3-D205B65A156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037659">
            <a:off x="533423" y="4939744"/>
            <a:ext cx="411480" cy="548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4" descr="Image result for radio waves free line">
            <a:extLst>
              <a:ext uri="{FF2B5EF4-FFF2-40B4-BE49-F238E27FC236}">
                <a16:creationId xmlns:a16="http://schemas.microsoft.com/office/drawing/2014/main" id="{B13657C9-5105-4316-8413-619AFDB844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2885063" y="5088170"/>
            <a:ext cx="133982" cy="2604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A93F6814-8FBC-45C7-AC4C-6C3EA6D9444D}"/>
              </a:ext>
            </a:extLst>
          </p:cNvPr>
          <p:cNvSpPr txBox="1"/>
          <p:nvPr/>
        </p:nvSpPr>
        <p:spPr>
          <a:xfrm>
            <a:off x="2831619" y="5039605"/>
            <a:ext cx="249135" cy="321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X</a:t>
            </a:r>
          </a:p>
        </p:txBody>
      </p:sp>
      <p:pic>
        <p:nvPicPr>
          <p:cNvPr id="20" name="Picture 2" descr="Image result for vehicle free line">
            <a:extLst>
              <a:ext uri="{FF2B5EF4-FFF2-40B4-BE49-F238E27FC236}">
                <a16:creationId xmlns:a16="http://schemas.microsoft.com/office/drawing/2014/main" id="{36D3EE0F-93BC-4948-B26E-4E8B660C87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027" y="5258969"/>
            <a:ext cx="1674060" cy="8370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F968F7F-0D81-42F4-949E-69ED542E1B28}"/>
              </a:ext>
            </a:extLst>
          </p:cNvPr>
          <p:cNvSpPr>
            <a:spLocks noGrp="1"/>
          </p:cNvSpPr>
          <p:nvPr>
            <p:ph type="dt" idx="15"/>
          </p:nvPr>
        </p:nvSpPr>
        <p:spPr>
          <a:xfrm>
            <a:off x="739163" y="300615"/>
            <a:ext cx="1874823" cy="273050"/>
          </a:xfrm>
        </p:spPr>
        <p:txBody>
          <a:bodyPr/>
          <a:lstStyle/>
          <a:p>
            <a:r>
              <a:rPr lang="en-US" dirty="0"/>
              <a:t>May 2018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836945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32323"/>
            <a:ext cx="7770813" cy="1065213"/>
          </a:xfrm>
        </p:spPr>
        <p:txBody>
          <a:bodyPr/>
          <a:lstStyle/>
          <a:p>
            <a:r>
              <a:rPr lang="en-US" dirty="0"/>
              <a:t>Multi-channel Operation Options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323" y="1371600"/>
            <a:ext cx="7770813" cy="3157854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Do nothing</a:t>
            </a:r>
          </a:p>
          <a:p>
            <a:pPr marL="342900" lvl="1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400" b="1" dirty="0">
                <a:cs typeface="+mn-cs"/>
              </a:rPr>
              <a:t>Control timing of service channel transmissions to avoid missing important safety messages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For example, concurrent transmission of safety and non-safety messages</a:t>
            </a:r>
          </a:p>
          <a:p>
            <a:pPr marL="342900" lvl="1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400" b="1" dirty="0">
                <a:cs typeface="+mn-cs"/>
              </a:rPr>
              <a:t>Other?</a:t>
            </a:r>
          </a:p>
          <a:p>
            <a:pPr marL="342900" lvl="1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US" sz="2400" u="sng" dirty="0">
              <a:cs typeface="+mn-cs"/>
            </a:endParaRPr>
          </a:p>
          <a:p>
            <a:pPr marL="342900" lvl="1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400" u="sng" dirty="0">
                <a:cs typeface="+mn-cs"/>
              </a:rPr>
              <a:t>Recommendation</a:t>
            </a:r>
            <a:r>
              <a:rPr lang="en-US" sz="2400" dirty="0">
                <a:cs typeface="+mn-cs"/>
              </a:rPr>
              <a:t>: study limitations of multi-channel operation, and potential mitigation mechanisms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Study is in 802.11 domain even if specification might eventually fall within IEEE1609 scope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9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idx="13"/>
          </p:nvPr>
        </p:nvSpPr>
        <p:spPr/>
        <p:txBody>
          <a:bodyPr/>
          <a:lstStyle/>
          <a:p>
            <a:r>
              <a:rPr lang="en-GB"/>
              <a:t>Onn Haran (Autotalks)</a:t>
            </a:r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F1AB9AC-7716-4319-B8CD-8ABD9B0D0A08}"/>
              </a:ext>
            </a:extLst>
          </p:cNvPr>
          <p:cNvSpPr>
            <a:spLocks noGrp="1"/>
          </p:cNvSpPr>
          <p:nvPr>
            <p:ph type="dt" idx="15"/>
          </p:nvPr>
        </p:nvSpPr>
        <p:spPr>
          <a:xfrm>
            <a:off x="683323" y="295798"/>
            <a:ext cx="1874823" cy="273050"/>
          </a:xfrm>
        </p:spPr>
        <p:txBody>
          <a:bodyPr/>
          <a:lstStyle/>
          <a:p>
            <a:r>
              <a:rPr lang="en-US" dirty="0"/>
              <a:t>May 2018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332090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Times New Roman"/>
        <a:ea typeface="MS Gothic"/>
        <a:cs typeface=""/>
      </a:majorFont>
      <a:minorFont>
        <a:latin typeface="Times New Roman"/>
        <a:ea typeface="MS Gothic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resentation1" id="{6F2D85B4-B705-4018-9CF0-E6E4BD03567D}" vid="{6A25E773-D890-44CD-BA7F-9C3E9F9CAE58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802-11-Submission (2)</Template>
  <TotalTime>64731</TotalTime>
  <Words>663</Words>
  <Application>Microsoft Office PowerPoint</Application>
  <PresentationFormat>On-screen Show (4:3)</PresentationFormat>
  <Paragraphs>152</Paragraphs>
  <Slides>9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7" baseType="lpstr">
      <vt:lpstr>Arial Unicode MS</vt:lpstr>
      <vt:lpstr>MS Gothic</vt:lpstr>
      <vt:lpstr>Arial</vt:lpstr>
      <vt:lpstr>Calibri</vt:lpstr>
      <vt:lpstr>Symbol</vt:lpstr>
      <vt:lpstr>Times New Roman</vt:lpstr>
      <vt:lpstr>Office Theme</vt:lpstr>
      <vt:lpstr>Microsoft Word 97 - 2003 Document</vt:lpstr>
      <vt:lpstr>High-level requirements of  NGV</vt:lpstr>
      <vt:lpstr>Abstract</vt:lpstr>
      <vt:lpstr>Backward Compatibility</vt:lpstr>
      <vt:lpstr>802.11p Specification Gap</vt:lpstr>
      <vt:lpstr>Antennas Installation Considerations</vt:lpstr>
      <vt:lpstr>7 Channels Are Allocated</vt:lpstr>
      <vt:lpstr>Physical Layer Compatibility Suggestion</vt:lpstr>
      <vt:lpstr>Multi-channel Operation</vt:lpstr>
      <vt:lpstr>Multi-channel Operation Options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High-level requirements of 802.11ngv</dc:title>
  <dc:creator>Onn Haran</dc:creator>
  <cp:lastModifiedBy>Jon Rosdahl</cp:lastModifiedBy>
  <cp:revision>1078</cp:revision>
  <cp:lastPrinted>2018-03-03T00:02:44Z</cp:lastPrinted>
  <dcterms:created xsi:type="dcterms:W3CDTF">2015-10-31T00:33:08Z</dcterms:created>
  <dcterms:modified xsi:type="dcterms:W3CDTF">2018-05-08T09:31:17Z</dcterms:modified>
</cp:coreProperties>
</file>