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doc" ContentType="application/msword"/>
  <Default Extension="wmv" ContentType="video/x-ms-wm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256" r:id="rId2"/>
    <p:sldId id="290" r:id="rId3"/>
    <p:sldId id="265" r:id="rId4"/>
    <p:sldId id="279" r:id="rId5"/>
    <p:sldId id="278" r:id="rId6"/>
    <p:sldId id="277" r:id="rId7"/>
    <p:sldId id="276" r:id="rId8"/>
    <p:sldId id="275" r:id="rId9"/>
    <p:sldId id="274" r:id="rId10"/>
    <p:sldId id="273" r:id="rId11"/>
    <p:sldId id="271" r:id="rId12"/>
    <p:sldId id="267" r:id="rId13"/>
    <p:sldId id="284" r:id="rId14"/>
    <p:sldId id="285" r:id="rId15"/>
    <p:sldId id="286" r:id="rId16"/>
    <p:sldId id="263" r:id="rId17"/>
    <p:sldId id="289" r:id="rId18"/>
    <p:sldId id="293" r:id="rId19"/>
    <p:sldId id="287" r:id="rId20"/>
    <p:sldId id="288" r:id="rId21"/>
    <p:sldId id="291" r:id="rId22"/>
    <p:sldId id="292" r:id="rId23"/>
    <p:sldId id="294" r:id="rId24"/>
  </p:sldIdLst>
  <p:sldSz cx="9144000" cy="6858000" type="screen4x3"/>
  <p:notesSz cx="6934200" cy="9280525"/>
  <p:defaultTextStyle>
    <a:defPPr>
      <a:defRPr lang="en-GB"/>
    </a:defPPr>
    <a:lvl1pPr algn="l" defTabSz="449263" rtl="0" eaLnBrk="0" fontAlgn="base" hangingPunct="0"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6" charset="0"/>
      <a:defRPr sz="2400" kern="1200">
        <a:solidFill>
          <a:schemeClr val="bg1"/>
        </a:solidFill>
        <a:latin typeface="Times New Roman" pitchFamily="16" charset="0"/>
        <a:ea typeface="MS Gothic" charset="-128"/>
        <a:cs typeface="+mn-cs"/>
      </a:defRPr>
    </a:lvl1pPr>
    <a:lvl2pPr marL="742950" indent="-285750" algn="l" defTabSz="449263" rtl="0" eaLnBrk="0" fontAlgn="base" hangingPunct="0"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6" charset="0"/>
      <a:defRPr sz="2400" kern="1200">
        <a:solidFill>
          <a:schemeClr val="bg1"/>
        </a:solidFill>
        <a:latin typeface="Times New Roman" pitchFamily="16" charset="0"/>
        <a:ea typeface="MS Gothic" charset="-128"/>
        <a:cs typeface="+mn-cs"/>
      </a:defRPr>
    </a:lvl2pPr>
    <a:lvl3pPr marL="1143000" indent="-228600" algn="l" defTabSz="449263" rtl="0" eaLnBrk="0" fontAlgn="base" hangingPunct="0"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6" charset="0"/>
      <a:defRPr sz="2400" kern="1200">
        <a:solidFill>
          <a:schemeClr val="bg1"/>
        </a:solidFill>
        <a:latin typeface="Times New Roman" pitchFamily="16" charset="0"/>
        <a:ea typeface="MS Gothic" charset="-128"/>
        <a:cs typeface="+mn-cs"/>
      </a:defRPr>
    </a:lvl3pPr>
    <a:lvl4pPr marL="1600200" indent="-228600" algn="l" defTabSz="449263" rtl="0" eaLnBrk="0" fontAlgn="base" hangingPunct="0"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6" charset="0"/>
      <a:defRPr sz="2400" kern="1200">
        <a:solidFill>
          <a:schemeClr val="bg1"/>
        </a:solidFill>
        <a:latin typeface="Times New Roman" pitchFamily="16" charset="0"/>
        <a:ea typeface="MS Gothic" charset="-128"/>
        <a:cs typeface="+mn-cs"/>
      </a:defRPr>
    </a:lvl4pPr>
    <a:lvl5pPr marL="2057400" indent="-228600" algn="l" defTabSz="449263" rtl="0" eaLnBrk="0" fontAlgn="base" hangingPunct="0"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6" charset="0"/>
      <a:defRPr sz="2400" kern="1200">
        <a:solidFill>
          <a:schemeClr val="bg1"/>
        </a:solidFill>
        <a:latin typeface="Times New Roman" pitchFamily="16" charset="0"/>
        <a:ea typeface="MS Gothic" charset="-128"/>
        <a:cs typeface="+mn-cs"/>
      </a:defRPr>
    </a:lvl5pPr>
    <a:lvl6pPr marL="2286000" algn="l" defTabSz="914400" rtl="0" eaLnBrk="1" latinLnBrk="0" hangingPunct="1">
      <a:defRPr sz="2400" kern="1200">
        <a:solidFill>
          <a:schemeClr val="bg1"/>
        </a:solidFill>
        <a:latin typeface="Times New Roman" pitchFamily="16" charset="0"/>
        <a:ea typeface="MS Gothic" charset="-128"/>
        <a:cs typeface="+mn-cs"/>
      </a:defRPr>
    </a:lvl6pPr>
    <a:lvl7pPr marL="2743200" algn="l" defTabSz="914400" rtl="0" eaLnBrk="1" latinLnBrk="0" hangingPunct="1">
      <a:defRPr sz="2400" kern="1200">
        <a:solidFill>
          <a:schemeClr val="bg1"/>
        </a:solidFill>
        <a:latin typeface="Times New Roman" pitchFamily="16" charset="0"/>
        <a:ea typeface="MS Gothic" charset="-128"/>
        <a:cs typeface="+mn-cs"/>
      </a:defRPr>
    </a:lvl7pPr>
    <a:lvl8pPr marL="3200400" algn="l" defTabSz="914400" rtl="0" eaLnBrk="1" latinLnBrk="0" hangingPunct="1">
      <a:defRPr sz="2400" kern="1200">
        <a:solidFill>
          <a:schemeClr val="bg1"/>
        </a:solidFill>
        <a:latin typeface="Times New Roman" pitchFamily="16" charset="0"/>
        <a:ea typeface="MS Gothic" charset="-128"/>
        <a:cs typeface="+mn-cs"/>
      </a:defRPr>
    </a:lvl8pPr>
    <a:lvl9pPr marL="3657600" algn="l" defTabSz="914400" rtl="0" eaLnBrk="1" latinLnBrk="0" hangingPunct="1">
      <a:defRPr sz="2400" kern="1200">
        <a:solidFill>
          <a:schemeClr val="bg1"/>
        </a:solidFill>
        <a:latin typeface="Times New Roman" pitchFamily="16" charset="0"/>
        <a:ea typeface="MS Gothic" charset="-128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470" autoAdjust="0"/>
    <p:restoredTop sz="94660"/>
  </p:normalViewPr>
  <p:slideViewPr>
    <p:cSldViewPr>
      <p:cViewPr varScale="1">
        <p:scale>
          <a:sx n="82" d="100"/>
          <a:sy n="82" d="100"/>
        </p:scale>
        <p:origin x="-894" y="-90"/>
      </p:cViewPr>
      <p:guideLst>
        <p:guide orient="horz" pos="2160"/>
        <p:guide pos="2880"/>
      </p:guideLst>
    </p:cSldViewPr>
  </p:slideViewPr>
  <p:outlineViewPr>
    <p:cViewPr varScale="1">
      <p:scale>
        <a:sx n="170" d="200"/>
        <a:sy n="170" d="200"/>
      </p:scale>
      <p:origin x="-780" y="-84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9" d="100"/>
          <a:sy n="59" d="100"/>
        </p:scale>
        <p:origin x="-1752" y="-7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05138" cy="4635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27475" y="0"/>
            <a:ext cx="3005138" cy="4635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en-US" smtClean="0"/>
              <a:t>May 2018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15388"/>
            <a:ext cx="3005138" cy="4635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US" smtClean="0"/>
              <a:t>Stephan Sand, German Aerospace Center (DLR)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27475" y="8815388"/>
            <a:ext cx="3005138" cy="4635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9996500-462A-4966-9632-4197CBF31A0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337442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AutoShape 1"/>
          <p:cNvSpPr>
            <a:spLocks noChangeArrowheads="1"/>
          </p:cNvSpPr>
          <p:nvPr/>
        </p:nvSpPr>
        <p:spPr bwMode="auto">
          <a:xfrm>
            <a:off x="0" y="0"/>
            <a:ext cx="6934200" cy="9280525"/>
          </a:xfrm>
          <a:prstGeom prst="roundRect">
            <a:avLst>
              <a:gd name="adj" fmla="val 19"/>
            </a:avLst>
          </a:prstGeom>
          <a:solidFill>
            <a:srgbClr val="FFFFFF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GB"/>
          </a:p>
        </p:txBody>
      </p:sp>
      <p:sp>
        <p:nvSpPr>
          <p:cNvPr id="2050" name="Rectangle 2"/>
          <p:cNvSpPr>
            <a:spLocks noGrp="1" noChangeArrowheads="1"/>
          </p:cNvSpPr>
          <p:nvPr>
            <p:ph type="hdr"/>
          </p:nvPr>
        </p:nvSpPr>
        <p:spPr bwMode="auto">
          <a:xfrm>
            <a:off x="5640388" y="96838"/>
            <a:ext cx="639762" cy="211137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algn="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 b="1">
                <a:solidFill>
                  <a:srgbClr val="000000"/>
                </a:solidFill>
                <a:cs typeface="Arial Unicode MS" charset="0"/>
              </a:defRPr>
            </a:lvl1pPr>
          </a:lstStyle>
          <a:p>
            <a:r>
              <a:rPr lang="en-US"/>
              <a:t>doc.: IEEE 802.11-yy/xxxxr0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dt"/>
          </p:nvPr>
        </p:nvSpPr>
        <p:spPr bwMode="auto">
          <a:xfrm>
            <a:off x="654050" y="96838"/>
            <a:ext cx="825500" cy="211137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 b="1">
                <a:solidFill>
                  <a:srgbClr val="000000"/>
                </a:solidFill>
                <a:cs typeface="Arial Unicode MS" charset="0"/>
              </a:defRPr>
            </a:lvl1pPr>
          </a:lstStyle>
          <a:p>
            <a:r>
              <a:rPr lang="en-US" smtClean="0"/>
              <a:t>May 2018</a:t>
            </a:r>
            <a:endParaRPr lang="en-US"/>
          </a:p>
        </p:txBody>
      </p:sp>
      <p:sp>
        <p:nvSpPr>
          <p:cNvPr id="2052" name="Rectangle 4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52525" y="701675"/>
            <a:ext cx="4627563" cy="3467100"/>
          </a:xfrm>
          <a:prstGeom prst="rect">
            <a:avLst/>
          </a:prstGeom>
          <a:noFill/>
          <a:ln w="12600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2053" name="Rectangle 5"/>
          <p:cNvSpPr>
            <a:spLocks noGrp="1" noChangeArrowheads="1"/>
          </p:cNvSpPr>
          <p:nvPr>
            <p:ph type="body"/>
          </p:nvPr>
        </p:nvSpPr>
        <p:spPr bwMode="auto">
          <a:xfrm>
            <a:off x="923925" y="4408488"/>
            <a:ext cx="5084763" cy="417512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3600" tIns="46080" rIns="93600" bIns="46080" numCol="1" anchor="t" anchorCtr="0" compatLnSpc="1">
            <a:prstTxWarp prst="textNoShape">
              <a:avLst/>
            </a:prstTxWarp>
          </a:bodyPr>
          <a:lstStyle/>
          <a:p>
            <a:pPr lvl="0"/>
            <a:endParaRPr lang="en-US" smtClean="0"/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ftr"/>
          </p:nvPr>
        </p:nvSpPr>
        <p:spPr bwMode="auto">
          <a:xfrm>
            <a:off x="5357813" y="8985250"/>
            <a:ext cx="922337" cy="18097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r">
              <a:tabLst>
                <a:tab pos="457200" algn="l"/>
                <a:tab pos="1371600" algn="l"/>
                <a:tab pos="2286000" algn="l"/>
                <a:tab pos="3200400" algn="l"/>
                <a:tab pos="4114800" algn="l"/>
                <a:tab pos="5029200" algn="l"/>
                <a:tab pos="5943600" algn="l"/>
                <a:tab pos="6858000" algn="l"/>
                <a:tab pos="7772400" algn="l"/>
                <a:tab pos="8686800" algn="l"/>
                <a:tab pos="9601200" algn="l"/>
                <a:tab pos="10515600" algn="l"/>
              </a:tabLst>
              <a:defRPr sz="1200">
                <a:solidFill>
                  <a:srgbClr val="000000"/>
                </a:solidFill>
                <a:cs typeface="Arial Unicode MS" charset="0"/>
              </a:defRPr>
            </a:lvl1pPr>
          </a:lstStyle>
          <a:p>
            <a:r>
              <a:rPr lang="en-US" smtClean="0"/>
              <a:t>Stephan Sand, German Aerospace Center (DLR)</a:t>
            </a:r>
            <a:endParaRPr lang="en-US"/>
          </a:p>
        </p:txBody>
      </p:sp>
      <p:sp>
        <p:nvSpPr>
          <p:cNvPr id="2055" name="Rectangle 7"/>
          <p:cNvSpPr>
            <a:spLocks noGrp="1" noChangeArrowheads="1"/>
          </p:cNvSpPr>
          <p:nvPr>
            <p:ph type="sldNum"/>
          </p:nvPr>
        </p:nvSpPr>
        <p:spPr bwMode="auto">
          <a:xfrm>
            <a:off x="3222625" y="8985250"/>
            <a:ext cx="511175" cy="363538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cs typeface="Arial Unicode MS" charset="0"/>
              </a:defRPr>
            </a:lvl1pPr>
          </a:lstStyle>
          <a:p>
            <a:r>
              <a:rPr lang="en-US"/>
              <a:t>Page </a:t>
            </a:r>
            <a:fld id="{47A7FEEB-9CD2-43FE-843C-C5350BEACB45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2056" name="Rectangle 8"/>
          <p:cNvSpPr>
            <a:spLocks noChangeArrowheads="1"/>
          </p:cNvSpPr>
          <p:nvPr/>
        </p:nvSpPr>
        <p:spPr bwMode="auto">
          <a:xfrm>
            <a:off x="722313" y="8985250"/>
            <a:ext cx="714375" cy="182563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lIns="0" tIns="0" rIns="0" bIns="0">
            <a:spAutoFit/>
          </a:bodyPr>
          <a:lstStyle/>
          <a:p>
            <a: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1200">
                <a:solidFill>
                  <a:srgbClr val="000000"/>
                </a:solidFill>
              </a:rPr>
              <a:t>Submission</a:t>
            </a:r>
          </a:p>
        </p:txBody>
      </p:sp>
      <p:sp>
        <p:nvSpPr>
          <p:cNvPr id="2057" name="Line 9"/>
          <p:cNvSpPr>
            <a:spLocks noChangeShapeType="1"/>
          </p:cNvSpPr>
          <p:nvPr/>
        </p:nvSpPr>
        <p:spPr bwMode="auto">
          <a:xfrm>
            <a:off x="723900" y="8983663"/>
            <a:ext cx="5486400" cy="1587"/>
          </a:xfrm>
          <a:prstGeom prst="line">
            <a:avLst/>
          </a:prstGeom>
          <a:noFill/>
          <a:ln w="12600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/>
          <a:lstStyle/>
          <a:p>
            <a:endParaRPr lang="en-GB"/>
          </a:p>
        </p:txBody>
      </p:sp>
      <p:sp>
        <p:nvSpPr>
          <p:cNvPr id="2058" name="Line 10"/>
          <p:cNvSpPr>
            <a:spLocks noChangeShapeType="1"/>
          </p:cNvSpPr>
          <p:nvPr/>
        </p:nvSpPr>
        <p:spPr bwMode="auto">
          <a:xfrm>
            <a:off x="647700" y="296863"/>
            <a:ext cx="5638800" cy="1587"/>
          </a:xfrm>
          <a:prstGeom prst="line">
            <a:avLst/>
          </a:prstGeom>
          <a:noFill/>
          <a:ln w="12600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40659187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6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1pPr>
    <a:lvl2pPr marL="742950" indent="-28575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6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2pPr>
    <a:lvl3pPr marL="11430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6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3pPr>
    <a:lvl4pPr marL="16002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6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4pPr>
    <a:lvl5pPr marL="20574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6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hdr"/>
          </p:nvPr>
        </p:nvSpPr>
        <p:spPr>
          <a:ln/>
        </p:spPr>
        <p:txBody>
          <a:bodyPr/>
          <a:lstStyle/>
          <a:p>
            <a:r>
              <a:rPr lang="en-US"/>
              <a:t>doc.: IEEE 802.11-yy/xxxxr0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/>
          </p:nvPr>
        </p:nvSpPr>
        <p:spPr>
          <a:ln/>
        </p:spPr>
        <p:txBody>
          <a:bodyPr/>
          <a:lstStyle/>
          <a:p>
            <a:r>
              <a:rPr lang="en-US" smtClean="0"/>
              <a:t>May 2018</a:t>
            </a: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/>
          </p:nvPr>
        </p:nvSpPr>
        <p:spPr>
          <a:ln/>
        </p:spPr>
        <p:txBody>
          <a:bodyPr/>
          <a:lstStyle/>
          <a:p>
            <a:r>
              <a:rPr lang="en-US" smtClean="0"/>
              <a:t>Stephan Sand, German Aerospace Center (DLR)</a:t>
            </a:r>
            <a:endParaRPr lang="en-US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r>
              <a:rPr lang="en-US"/>
              <a:t>Page </a:t>
            </a:r>
            <a:fld id="{465D53FD-DB5F-4815-BF01-6488A8FBD189}" type="slidenum">
              <a:rPr lang="en-US"/>
              <a:pPr/>
              <a:t>1</a:t>
            </a:fld>
            <a:endParaRPr lang="en-US"/>
          </a:p>
        </p:txBody>
      </p:sp>
      <p:sp>
        <p:nvSpPr>
          <p:cNvPr id="12289" name="Text Box 1"/>
          <p:cNvSpPr txBox="1">
            <a:spLocks noChangeArrowheads="1"/>
          </p:cNvSpPr>
          <p:nvPr/>
        </p:nvSpPr>
        <p:spPr bwMode="auto">
          <a:xfrm>
            <a:off x="1154113" y="701675"/>
            <a:ext cx="4625975" cy="3468688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GB"/>
          </a:p>
        </p:txBody>
      </p:sp>
      <p:sp>
        <p:nvSpPr>
          <p:cNvPr id="12290" name="Rectangle 2"/>
          <p:cNvSpPr txBox="1">
            <a:spLocks noGrp="1" noChangeArrowheads="1"/>
          </p:cNvSpPr>
          <p:nvPr>
            <p:ph type="body"/>
          </p:nvPr>
        </p:nvSpPr>
        <p:spPr bwMode="auto">
          <a:xfrm>
            <a:off x="923925" y="4408488"/>
            <a:ext cx="5086350" cy="4270375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704411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hdr"/>
          </p:nvPr>
        </p:nvSpPr>
        <p:spPr>
          <a:ln/>
        </p:spPr>
        <p:txBody>
          <a:bodyPr/>
          <a:lstStyle/>
          <a:p>
            <a:r>
              <a:rPr lang="en-US"/>
              <a:t>doc.: IEEE 802.11-yy/xxxxr0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/>
          </p:nvPr>
        </p:nvSpPr>
        <p:spPr>
          <a:ln/>
        </p:spPr>
        <p:txBody>
          <a:bodyPr/>
          <a:lstStyle/>
          <a:p>
            <a:r>
              <a:rPr lang="en-US" smtClean="0"/>
              <a:t>May 2018</a:t>
            </a: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/>
          </p:nvPr>
        </p:nvSpPr>
        <p:spPr>
          <a:ln/>
        </p:spPr>
        <p:txBody>
          <a:bodyPr/>
          <a:lstStyle/>
          <a:p>
            <a:r>
              <a:rPr lang="en-US" smtClean="0"/>
              <a:t>Stephan Sand, German Aerospace Center (DLR)</a:t>
            </a:r>
            <a:endParaRPr lang="en-US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r>
              <a:rPr lang="en-US"/>
              <a:t>Page </a:t>
            </a:r>
            <a:fld id="{07B9ED38-6DD0-4691-9FC3-0BE6EBBA3E57}" type="slidenum">
              <a:rPr lang="en-US"/>
              <a:pPr/>
              <a:t>16</a:t>
            </a:fld>
            <a:endParaRPr lang="en-US"/>
          </a:p>
        </p:txBody>
      </p:sp>
      <p:sp>
        <p:nvSpPr>
          <p:cNvPr id="19457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54113" y="701675"/>
            <a:ext cx="4625975" cy="346868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9458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923925" y="4408488"/>
            <a:ext cx="5086350" cy="4270375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157030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hdr"/>
          </p:nvPr>
        </p:nvSpPr>
        <p:spPr>
          <a:ln/>
        </p:spPr>
        <p:txBody>
          <a:bodyPr/>
          <a:lstStyle/>
          <a:p>
            <a:r>
              <a:rPr lang="en-US"/>
              <a:t>doc.: IEEE 802.11-yy/xxxxr0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/>
          </p:nvPr>
        </p:nvSpPr>
        <p:spPr>
          <a:ln/>
        </p:spPr>
        <p:txBody>
          <a:bodyPr/>
          <a:lstStyle/>
          <a:p>
            <a:r>
              <a:rPr lang="en-US" smtClean="0"/>
              <a:t>May 2018</a:t>
            </a: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/>
          </p:nvPr>
        </p:nvSpPr>
        <p:spPr>
          <a:ln/>
        </p:spPr>
        <p:txBody>
          <a:bodyPr/>
          <a:lstStyle/>
          <a:p>
            <a:r>
              <a:rPr lang="en-US" smtClean="0"/>
              <a:t>Stephan Sand, German Aerospace Center (DLR)</a:t>
            </a:r>
            <a:endParaRPr lang="en-US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r>
              <a:rPr lang="en-US"/>
              <a:t>Page </a:t>
            </a:r>
            <a:fld id="{E6AF579C-E269-44CC-A9F4-B7D1E2EA3836}" type="slidenum">
              <a:rPr lang="en-US"/>
              <a:pPr/>
              <a:t>21</a:t>
            </a:fld>
            <a:endParaRPr lang="en-US"/>
          </a:p>
        </p:txBody>
      </p:sp>
      <p:sp>
        <p:nvSpPr>
          <p:cNvPr id="20481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54113" y="701675"/>
            <a:ext cx="4625975" cy="346868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482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923925" y="4408488"/>
            <a:ext cx="5086350" cy="4270375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544687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hdr"/>
          </p:nvPr>
        </p:nvSpPr>
        <p:spPr>
          <a:ln/>
        </p:spPr>
        <p:txBody>
          <a:bodyPr/>
          <a:lstStyle/>
          <a:p>
            <a:r>
              <a:rPr lang="en-US"/>
              <a:t>doc.: IEEE 802.11-yy/xxxxr0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/>
          </p:nvPr>
        </p:nvSpPr>
        <p:spPr>
          <a:ln/>
        </p:spPr>
        <p:txBody>
          <a:bodyPr/>
          <a:lstStyle/>
          <a:p>
            <a:r>
              <a:rPr lang="en-US" smtClean="0"/>
              <a:t>May 2018</a:t>
            </a: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/>
          </p:nvPr>
        </p:nvSpPr>
        <p:spPr>
          <a:ln/>
        </p:spPr>
        <p:txBody>
          <a:bodyPr/>
          <a:lstStyle/>
          <a:p>
            <a:r>
              <a:rPr lang="en-US" smtClean="0"/>
              <a:t>Stephan Sand, German Aerospace Center (DLR)</a:t>
            </a:r>
            <a:endParaRPr lang="en-US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r>
              <a:rPr lang="en-US"/>
              <a:t>Page </a:t>
            </a:r>
            <a:fld id="{E6AF579C-E269-44CC-A9F4-B7D1E2EA3836}" type="slidenum">
              <a:rPr lang="en-US"/>
              <a:pPr/>
              <a:t>22</a:t>
            </a:fld>
            <a:endParaRPr lang="en-US"/>
          </a:p>
        </p:txBody>
      </p:sp>
      <p:sp>
        <p:nvSpPr>
          <p:cNvPr id="20481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54113" y="701675"/>
            <a:ext cx="4625975" cy="346868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482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923925" y="4408488"/>
            <a:ext cx="5086350" cy="4270375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544687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hdr"/>
          </p:nvPr>
        </p:nvSpPr>
        <p:spPr>
          <a:ln/>
        </p:spPr>
        <p:txBody>
          <a:bodyPr/>
          <a:lstStyle/>
          <a:p>
            <a:r>
              <a:rPr lang="en-US"/>
              <a:t>doc.: IEEE 802.11-yy/xxxxr0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/>
          </p:nvPr>
        </p:nvSpPr>
        <p:spPr>
          <a:ln/>
        </p:spPr>
        <p:txBody>
          <a:bodyPr/>
          <a:lstStyle/>
          <a:p>
            <a:r>
              <a:rPr lang="en-US" smtClean="0"/>
              <a:t>May 2018</a:t>
            </a: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/>
          </p:nvPr>
        </p:nvSpPr>
        <p:spPr>
          <a:ln/>
        </p:spPr>
        <p:txBody>
          <a:bodyPr/>
          <a:lstStyle/>
          <a:p>
            <a:r>
              <a:rPr lang="en-US" smtClean="0"/>
              <a:t>Stephan Sand, German Aerospace Center (DLR)</a:t>
            </a:r>
            <a:endParaRPr lang="en-US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r>
              <a:rPr lang="en-US"/>
              <a:t>Page </a:t>
            </a:r>
            <a:fld id="{E6AF579C-E269-44CC-A9F4-B7D1E2EA3836}" type="slidenum">
              <a:rPr lang="en-US"/>
              <a:pPr/>
              <a:t>23</a:t>
            </a:fld>
            <a:endParaRPr lang="en-US"/>
          </a:p>
        </p:txBody>
      </p:sp>
      <p:sp>
        <p:nvSpPr>
          <p:cNvPr id="20481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54113" y="701675"/>
            <a:ext cx="4625975" cy="346868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482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923925" y="4408488"/>
            <a:ext cx="5086350" cy="4270375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54468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May 2018</a:t>
            </a:r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smtClean="0"/>
              <a:t>Stephan Sand et al., German Aerospace Center (DLR)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/>
              <a:t>Slide </a:t>
            </a:r>
            <a:fld id="{DE40C9FC-4879-4F20-9ECA-A574A90476B7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dirty="0"/>
              <a:t>Slide </a:t>
            </a:r>
            <a:fld id="{440F5867-744E-4AA6-B0ED-4C44D2DFBB7B}" type="slidenum">
              <a:rPr lang="en-GB"/>
              <a:pPr/>
              <a:t>‹#›</a:t>
            </a:fld>
            <a:endParaRPr lang="en-GB" dirty="0"/>
          </a:p>
        </p:txBody>
      </p:sp>
      <p:sp>
        <p:nvSpPr>
          <p:cNvPr id="11" name="Rectangle 4"/>
          <p:cNvSpPr>
            <a:spLocks noGrp="1" noChangeArrowheads="1"/>
          </p:cNvSpPr>
          <p:nvPr>
            <p:ph type="ftr" idx="14"/>
          </p:nvPr>
        </p:nvSpPr>
        <p:spPr bwMode="auto">
          <a:xfrm>
            <a:off x="5357818" y="6475413"/>
            <a:ext cx="3184520" cy="18097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cs typeface="Arial Unicode MS" charset="0"/>
              </a:defRPr>
            </a:lvl1pPr>
          </a:lstStyle>
          <a:p>
            <a:r>
              <a:rPr lang="en-GB" smtClean="0"/>
              <a:t>Stephan Sand et al., German Aerospace Center (DLR)</a:t>
            </a:r>
            <a:endParaRPr lang="en-GB" dirty="0"/>
          </a:p>
        </p:txBody>
      </p:sp>
      <p:sp>
        <p:nvSpPr>
          <p:cNvPr id="12" name="Rectangle 3"/>
          <p:cNvSpPr>
            <a:spLocks noGrp="1" noChangeArrowheads="1"/>
          </p:cNvSpPr>
          <p:nvPr>
            <p:ph type="dt" idx="15"/>
          </p:nvPr>
        </p:nvSpPr>
        <p:spPr bwMode="auto">
          <a:xfrm>
            <a:off x="696912" y="333375"/>
            <a:ext cx="1874823" cy="27305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800" b="1">
                <a:solidFill>
                  <a:srgbClr val="000000"/>
                </a:solidFill>
                <a:cs typeface="Arial Unicode MS" charset="0"/>
              </a:defRPr>
            </a:lvl1pPr>
          </a:lstStyle>
          <a:p>
            <a:r>
              <a:rPr lang="en-US" smtClean="0"/>
              <a:t>May 2018</a:t>
            </a:r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May 2018</a:t>
            </a:r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smtClean="0"/>
              <a:t>Stephan Sand et al., German Aerospace Center (DLR)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/>
              <a:t>Slide </a:t>
            </a:r>
            <a:fld id="{3ABCC52B-A3F7-440B-BBF2-55191E6E7773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08413" cy="41132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6613" y="1981200"/>
            <a:ext cx="3810000" cy="41132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May 2018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smtClean="0"/>
              <a:t>Stephan Sand et al., German Aerospace Center (DLR)</a:t>
            </a: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/>
              <a:t>Slide </a:t>
            </a:r>
            <a:fld id="{1CD163DD-D5E7-41DA-95F2-71530C24F8C3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May 2018</a:t>
            </a:r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idx="11"/>
          </p:nvPr>
        </p:nvSpPr>
        <p:spPr>
          <a:xfrm>
            <a:off x="5643570" y="6475413"/>
            <a:ext cx="2898768" cy="180975"/>
          </a:xfrm>
        </p:spPr>
        <p:txBody>
          <a:bodyPr/>
          <a:lstStyle>
            <a:lvl1pPr>
              <a:defRPr/>
            </a:lvl1pPr>
          </a:lstStyle>
          <a:p>
            <a:r>
              <a:rPr lang="en-GB" smtClean="0"/>
              <a:t>Stephan Sand et al., German Aerospace Center (DLR)</a:t>
            </a:r>
            <a:endParaRPr lang="en-GB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/>
              <a:t>Slide </a:t>
            </a:r>
            <a:fld id="{69B99EC4-A1FB-4C79-B9A5-C1FFD5A90380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May 2018</a:t>
            </a:r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smtClean="0"/>
              <a:t>Stephan Sand et al., German Aerospace Center (DLR)</a:t>
            </a:r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/>
              <a:t>Slide </a:t>
            </a:r>
            <a:fld id="{06B781AF-4CCF-49B0-A572-DE54FBE5D942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May 2018</a:t>
            </a:r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smtClean="0"/>
              <a:t>Stephan Sand et al., German Aerospace Center (DLR)</a:t>
            </a:r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/>
              <a:t>Slide </a:t>
            </a:r>
            <a:fld id="{F5D8E26B-7BCF-4D25-9C89-0168A6618F18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May 2018</a:t>
            </a:r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smtClean="0"/>
              <a:t>Stephan Sand et al., German Aerospace Center (DLR)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/>
              <a:t>Slide </a:t>
            </a:r>
            <a:fld id="{6B5E41C2-EF12-4EF2-8280-F2B4208277C2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685800"/>
            <a:ext cx="1941513" cy="540861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85800"/>
            <a:ext cx="5676900" cy="540861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May 2018</a:t>
            </a:r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smtClean="0"/>
              <a:t>Stephan Sand et al., German Aerospace Center (DLR)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/>
              <a:t>Slide </a:t>
            </a:r>
            <a:fld id="{9B0D65C8-A0CA-4DDA-83BB-897866218593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85800"/>
            <a:ext cx="7770813" cy="1065213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2160" tIns="46080" rIns="92160" bIns="4608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the title text format</a:t>
            </a:r>
          </a:p>
        </p:txBody>
      </p:sp>
      <p:sp>
        <p:nvSpPr>
          <p:cNvPr id="1026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0813" cy="4113213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2160" tIns="46080" rIns="92160" bIns="4608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the outline text format</a:t>
            </a:r>
          </a:p>
          <a:p>
            <a:pPr lvl="1"/>
            <a:r>
              <a:rPr lang="en-GB" smtClean="0"/>
              <a:t>Second Outline Level</a:t>
            </a:r>
          </a:p>
          <a:p>
            <a:pPr lvl="2"/>
            <a:r>
              <a:rPr lang="en-GB" smtClean="0"/>
              <a:t>Third Outline Level</a:t>
            </a:r>
          </a:p>
          <a:p>
            <a:pPr lvl="3"/>
            <a:r>
              <a:rPr lang="en-GB" smtClean="0"/>
              <a:t>Fourth Outline Level</a:t>
            </a:r>
          </a:p>
          <a:p>
            <a:pPr lvl="4"/>
            <a:r>
              <a:rPr lang="en-GB" smtClean="0"/>
              <a:t>Fifth Outline Level</a:t>
            </a:r>
          </a:p>
          <a:p>
            <a:pPr lvl="4"/>
            <a:r>
              <a:rPr lang="en-GB" smtClean="0"/>
              <a:t>Sixth Outline Level</a:t>
            </a:r>
          </a:p>
          <a:p>
            <a:pPr lvl="4"/>
            <a:r>
              <a:rPr lang="en-GB" smtClean="0"/>
              <a:t>Seventh Outline Level</a:t>
            </a:r>
          </a:p>
          <a:p>
            <a:pPr lvl="4"/>
            <a:r>
              <a:rPr lang="en-GB" smtClean="0"/>
              <a:t>Eighth Outline Level</a:t>
            </a:r>
          </a:p>
          <a:p>
            <a:pPr lvl="4"/>
            <a:r>
              <a:rPr lang="en-GB" smtClean="0"/>
              <a:t>Ninth Outline Level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dt"/>
          </p:nvPr>
        </p:nvSpPr>
        <p:spPr bwMode="auto">
          <a:xfrm>
            <a:off x="696912" y="333375"/>
            <a:ext cx="1874823" cy="27305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800" b="1">
                <a:solidFill>
                  <a:srgbClr val="000000"/>
                </a:solidFill>
                <a:cs typeface="Arial Unicode MS" charset="0"/>
              </a:defRPr>
            </a:lvl1pPr>
          </a:lstStyle>
          <a:p>
            <a:r>
              <a:rPr lang="en-US" smtClean="0"/>
              <a:t>May 2018</a:t>
            </a:r>
            <a:endParaRPr lang="en-GB" dirty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ftr"/>
          </p:nvPr>
        </p:nvSpPr>
        <p:spPr bwMode="auto">
          <a:xfrm>
            <a:off x="5357818" y="6475413"/>
            <a:ext cx="3184520" cy="18097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cs typeface="Arial Unicode MS" charset="0"/>
              </a:defRPr>
            </a:lvl1pPr>
          </a:lstStyle>
          <a:p>
            <a:r>
              <a:rPr lang="en-GB" smtClean="0"/>
              <a:t>Stephan Sand et al., German Aerospace Center (DLR)</a:t>
            </a:r>
            <a:endParaRPr lang="en-GB" dirty="0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sldNum"/>
          </p:nvPr>
        </p:nvSpPr>
        <p:spPr bwMode="auto">
          <a:xfrm>
            <a:off x="4344988" y="6475413"/>
            <a:ext cx="528637" cy="363537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cs typeface="Arial Unicode MS" charset="0"/>
              </a:defRPr>
            </a:lvl1pPr>
          </a:lstStyle>
          <a:p>
            <a:r>
              <a:rPr lang="en-GB"/>
              <a:t>Slide </a:t>
            </a:r>
            <a:fld id="{D09C756B-EB39-4236-ADBB-73052B179AE4}" type="slidenum">
              <a:rPr lang="en-GB"/>
              <a:pPr/>
              <a:t>‹#›</a:t>
            </a:fld>
            <a:endParaRPr lang="en-GB"/>
          </a:p>
        </p:txBody>
      </p:sp>
      <p:sp>
        <p:nvSpPr>
          <p:cNvPr id="1030" name="Line 6"/>
          <p:cNvSpPr>
            <a:spLocks noChangeShapeType="1"/>
          </p:cNvSpPr>
          <p:nvPr/>
        </p:nvSpPr>
        <p:spPr bwMode="auto">
          <a:xfrm>
            <a:off x="685800" y="609600"/>
            <a:ext cx="7772400" cy="1588"/>
          </a:xfrm>
          <a:prstGeom prst="line">
            <a:avLst/>
          </a:prstGeom>
          <a:noFill/>
          <a:ln w="12600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/>
          <a:lstStyle/>
          <a:p>
            <a:endParaRPr lang="en-GB"/>
          </a:p>
        </p:txBody>
      </p:sp>
      <p:sp>
        <p:nvSpPr>
          <p:cNvPr id="1031" name="Rectangle 7"/>
          <p:cNvSpPr>
            <a:spLocks noChangeArrowheads="1"/>
          </p:cNvSpPr>
          <p:nvPr/>
        </p:nvSpPr>
        <p:spPr bwMode="auto">
          <a:xfrm>
            <a:off x="684213" y="6475413"/>
            <a:ext cx="714375" cy="182562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lIns="0" tIns="0" rIns="0" bIns="0">
            <a:spAutoFit/>
          </a:bodyPr>
          <a:lstStyle/>
          <a:p>
            <a: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GB" sz="1200" dirty="0">
                <a:solidFill>
                  <a:srgbClr val="000000"/>
                </a:solidFill>
              </a:rPr>
              <a:t>Submission</a:t>
            </a:r>
          </a:p>
        </p:txBody>
      </p:sp>
      <p:sp>
        <p:nvSpPr>
          <p:cNvPr id="1032" name="Line 8"/>
          <p:cNvSpPr>
            <a:spLocks noChangeShapeType="1"/>
          </p:cNvSpPr>
          <p:nvPr/>
        </p:nvSpPr>
        <p:spPr bwMode="auto">
          <a:xfrm>
            <a:off x="685800" y="6477000"/>
            <a:ext cx="7848600" cy="1588"/>
          </a:xfrm>
          <a:prstGeom prst="line">
            <a:avLst/>
          </a:prstGeom>
          <a:noFill/>
          <a:ln w="12600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/>
          <a:lstStyle/>
          <a:p>
            <a:endParaRPr lang="en-GB"/>
          </a:p>
        </p:txBody>
      </p:sp>
      <p:sp>
        <p:nvSpPr>
          <p:cNvPr id="10" name="Date Placeholder 3"/>
          <p:cNvSpPr txBox="1">
            <a:spLocks/>
          </p:cNvSpPr>
          <p:nvPr/>
        </p:nvSpPr>
        <p:spPr bwMode="auto">
          <a:xfrm>
            <a:off x="5000628" y="357166"/>
            <a:ext cx="3500462" cy="27305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pPr marL="0" marR="0" lvl="0" indent="0" algn="r" defTabSz="449263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kumimoji="0" lang="en-GB" sz="1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6" charset="0"/>
                <a:ea typeface="MS Gothic" charset="-128"/>
                <a:cs typeface="Arial Unicode MS" charset="0"/>
              </a:rPr>
              <a:t>doc.: IEEE </a:t>
            </a:r>
            <a:r>
              <a:rPr kumimoji="0" lang="en-GB" sz="1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6" charset="0"/>
                <a:ea typeface="MS Gothic" charset="-128"/>
                <a:cs typeface="Arial Unicode MS" charset="0"/>
              </a:rPr>
              <a:t>802.11-18/0924r0</a:t>
            </a:r>
            <a:endParaRPr kumimoji="0" lang="en-GB" sz="1800" b="1" i="0" u="none" strike="noStrike" kern="120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6" charset="0"/>
              <a:ea typeface="MS Gothic" charset="-128"/>
              <a:cs typeface="Arial Unicode MS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8" r:id="rId8"/>
    <p:sldLayoutId id="2147483659" r:id="rId9"/>
  </p:sldLayoutIdLst>
  <p:timing>
    <p:tnLst>
      <p:par>
        <p:cTn id="1" dur="indefinite" restart="never" nodeType="tmRoot"/>
      </p:par>
    </p:tnLst>
  </p:timing>
  <p:hf hdr="0"/>
  <p:txStyles>
    <p:titleStyle>
      <a:lvl1pPr algn="ctr" defTabSz="449263" rtl="0" eaLnBrk="1" fontAlgn="base" hangingPunct="1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3200" b="1">
          <a:solidFill>
            <a:srgbClr val="000000"/>
          </a:solidFill>
          <a:latin typeface="+mj-lt"/>
          <a:ea typeface="+mj-ea"/>
          <a:cs typeface="+mj-cs"/>
        </a:defRPr>
      </a:lvl1pPr>
      <a:lvl2pPr marL="742950" indent="-285750" algn="ctr" defTabSz="449263" rtl="0" eaLnBrk="1" fontAlgn="base" hangingPunct="1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3200" b="1">
          <a:solidFill>
            <a:srgbClr val="000000"/>
          </a:solidFill>
          <a:latin typeface="Times New Roman" pitchFamily="16" charset="0"/>
          <a:ea typeface="MS Gothic" charset="-128"/>
        </a:defRPr>
      </a:lvl2pPr>
      <a:lvl3pPr marL="1143000" indent="-228600" algn="ctr" defTabSz="449263" rtl="0" eaLnBrk="1" fontAlgn="base" hangingPunct="1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3200" b="1">
          <a:solidFill>
            <a:srgbClr val="000000"/>
          </a:solidFill>
          <a:latin typeface="Times New Roman" pitchFamily="16" charset="0"/>
          <a:ea typeface="MS Gothic" charset="-128"/>
        </a:defRPr>
      </a:lvl3pPr>
      <a:lvl4pPr marL="1600200" indent="-228600" algn="ctr" defTabSz="449263" rtl="0" eaLnBrk="1" fontAlgn="base" hangingPunct="1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3200" b="1">
          <a:solidFill>
            <a:srgbClr val="000000"/>
          </a:solidFill>
          <a:latin typeface="Times New Roman" pitchFamily="16" charset="0"/>
          <a:ea typeface="MS Gothic" charset="-128"/>
        </a:defRPr>
      </a:lvl4pPr>
      <a:lvl5pPr marL="2057400" indent="-228600" algn="ctr" defTabSz="449263" rtl="0" eaLnBrk="1" fontAlgn="base" hangingPunct="1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3200" b="1">
          <a:solidFill>
            <a:srgbClr val="000000"/>
          </a:solidFill>
          <a:latin typeface="Times New Roman" pitchFamily="16" charset="0"/>
          <a:ea typeface="MS Gothic" charset="-128"/>
        </a:defRPr>
      </a:lvl5pPr>
      <a:lvl6pPr marL="2514600" indent="-228600" algn="ctr" defTabSz="449263" rtl="0" eaLnBrk="1" fontAlgn="base" hangingPunct="1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3200" b="1">
          <a:solidFill>
            <a:srgbClr val="000000"/>
          </a:solidFill>
          <a:latin typeface="Times New Roman" pitchFamily="16" charset="0"/>
          <a:ea typeface="MS Gothic" charset="-128"/>
        </a:defRPr>
      </a:lvl6pPr>
      <a:lvl7pPr marL="2971800" indent="-228600" algn="ctr" defTabSz="449263" rtl="0" eaLnBrk="1" fontAlgn="base" hangingPunct="1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3200" b="1">
          <a:solidFill>
            <a:srgbClr val="000000"/>
          </a:solidFill>
          <a:latin typeface="Times New Roman" pitchFamily="16" charset="0"/>
          <a:ea typeface="MS Gothic" charset="-128"/>
        </a:defRPr>
      </a:lvl7pPr>
      <a:lvl8pPr marL="3429000" indent="-228600" algn="ctr" defTabSz="449263" rtl="0" eaLnBrk="1" fontAlgn="base" hangingPunct="1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3200" b="1">
          <a:solidFill>
            <a:srgbClr val="000000"/>
          </a:solidFill>
          <a:latin typeface="Times New Roman" pitchFamily="16" charset="0"/>
          <a:ea typeface="MS Gothic" charset="-128"/>
        </a:defRPr>
      </a:lvl8pPr>
      <a:lvl9pPr marL="3886200" indent="-228600" algn="ctr" defTabSz="449263" rtl="0" eaLnBrk="1" fontAlgn="base" hangingPunct="1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3200" b="1">
          <a:solidFill>
            <a:srgbClr val="000000"/>
          </a:solidFill>
          <a:latin typeface="Times New Roman" pitchFamily="16" charset="0"/>
          <a:ea typeface="MS Gothic" charset="-128"/>
        </a:defRPr>
      </a:lvl9pPr>
    </p:titleStyle>
    <p:bodyStyle>
      <a:lvl1pPr marL="342900" indent="-342900" algn="l" defTabSz="449263" rtl="0" eaLnBrk="1" fontAlgn="base" hangingPunct="1">
        <a:spcBef>
          <a:spcPts val="6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400" b="1">
          <a:solidFill>
            <a:srgbClr val="000000"/>
          </a:solidFill>
          <a:latin typeface="+mn-lt"/>
          <a:ea typeface="+mn-ea"/>
          <a:cs typeface="+mn-cs"/>
        </a:defRPr>
      </a:lvl1pPr>
      <a:lvl2pPr marL="742950" indent="-285750" algn="l" defTabSz="449263" rtl="0" eaLnBrk="1" fontAlgn="base" hangingPunct="1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</a:defRPr>
      </a:lvl2pPr>
      <a:lvl3pPr marL="1143000" indent="-228600" algn="l" defTabSz="449263" rtl="0" eaLnBrk="1" fontAlgn="base" hangingPunct="1">
        <a:spcBef>
          <a:spcPts val="45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>
          <a:solidFill>
            <a:srgbClr val="000000"/>
          </a:solidFill>
          <a:latin typeface="+mn-lt"/>
          <a:ea typeface="+mn-ea"/>
        </a:defRPr>
      </a:lvl3pPr>
      <a:lvl4pPr marL="1600200" indent="-228600" algn="l" defTabSz="449263" rtl="0" eaLnBrk="1" fontAlgn="base" hangingPunct="1">
        <a:spcBef>
          <a:spcPts val="4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1600">
          <a:solidFill>
            <a:srgbClr val="000000"/>
          </a:solidFill>
          <a:latin typeface="+mn-lt"/>
          <a:ea typeface="+mn-ea"/>
        </a:defRPr>
      </a:lvl4pPr>
      <a:lvl5pPr marL="2057400" indent="-228600" algn="l" defTabSz="449263" rtl="0" eaLnBrk="1" fontAlgn="base" hangingPunct="1">
        <a:spcBef>
          <a:spcPts val="4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1600">
          <a:solidFill>
            <a:srgbClr val="000000"/>
          </a:solidFill>
          <a:latin typeface="+mn-lt"/>
          <a:ea typeface="+mn-ea"/>
        </a:defRPr>
      </a:lvl5pPr>
      <a:lvl6pPr marL="2514600" indent="-228600" algn="l" defTabSz="449263" rtl="0" eaLnBrk="1" fontAlgn="base" hangingPunct="1">
        <a:spcBef>
          <a:spcPts val="4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1600">
          <a:solidFill>
            <a:srgbClr val="000000"/>
          </a:solidFill>
          <a:latin typeface="+mn-lt"/>
          <a:ea typeface="+mn-ea"/>
        </a:defRPr>
      </a:lvl6pPr>
      <a:lvl7pPr marL="2971800" indent="-228600" algn="l" defTabSz="449263" rtl="0" eaLnBrk="1" fontAlgn="base" hangingPunct="1">
        <a:spcBef>
          <a:spcPts val="4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1600">
          <a:solidFill>
            <a:srgbClr val="000000"/>
          </a:solidFill>
          <a:latin typeface="+mn-lt"/>
          <a:ea typeface="+mn-ea"/>
        </a:defRPr>
      </a:lvl7pPr>
      <a:lvl8pPr marL="3429000" indent="-228600" algn="l" defTabSz="449263" rtl="0" eaLnBrk="1" fontAlgn="base" hangingPunct="1">
        <a:spcBef>
          <a:spcPts val="4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1600">
          <a:solidFill>
            <a:srgbClr val="000000"/>
          </a:solidFill>
          <a:latin typeface="+mn-lt"/>
          <a:ea typeface="+mn-ea"/>
        </a:defRPr>
      </a:lvl8pPr>
      <a:lvl9pPr marL="3886200" indent="-228600" algn="l" defTabSz="449263" rtl="0" eaLnBrk="1" fontAlgn="base" hangingPunct="1">
        <a:spcBef>
          <a:spcPts val="4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1600">
          <a:solidFill>
            <a:srgbClr val="000000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.emf"/><Relationship Id="rId5" Type="http://schemas.openxmlformats.org/officeDocument/2006/relationships/oleObject" Target="../embeddings/Microsoft_Word_97_-_2003_Document1.doc"/><Relationship Id="rId4" Type="http://schemas.openxmlformats.org/officeDocument/2006/relationships/oleObject" Target="../embeddings/oleObject1.bin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image" Target="../media/image8.png"/><Relationship Id="rId7" Type="http://schemas.openxmlformats.org/officeDocument/2006/relationships/image" Target="../media/image11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6.png"/><Relationship Id="rId5" Type="http://schemas.openxmlformats.org/officeDocument/2006/relationships/image" Target="../media/image10.png"/><Relationship Id="rId10" Type="http://schemas.openxmlformats.org/officeDocument/2006/relationships/image" Target="../media/image12.png"/><Relationship Id="rId4" Type="http://schemas.openxmlformats.org/officeDocument/2006/relationships/image" Target="../media/image9.png"/><Relationship Id="rId9" Type="http://schemas.openxmlformats.org/officeDocument/2006/relationships/image" Target="../media/image7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image" Target="../media/image8.png"/><Relationship Id="rId7" Type="http://schemas.openxmlformats.org/officeDocument/2006/relationships/image" Target="../media/image11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6.png"/><Relationship Id="rId5" Type="http://schemas.openxmlformats.org/officeDocument/2006/relationships/image" Target="../media/image10.png"/><Relationship Id="rId10" Type="http://schemas.openxmlformats.org/officeDocument/2006/relationships/image" Target="../media/image12.png"/><Relationship Id="rId4" Type="http://schemas.openxmlformats.org/officeDocument/2006/relationships/image" Target="../media/image9.png"/><Relationship Id="rId9" Type="http://schemas.openxmlformats.org/officeDocument/2006/relationships/image" Target="../media/image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7.png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7.png"/><Relationship Id="rId5" Type="http://schemas.openxmlformats.org/officeDocument/2006/relationships/image" Target="../media/image4.png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7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.png"/><Relationship Id="rId5" Type="http://schemas.openxmlformats.org/officeDocument/2006/relationships/image" Target="../media/image6.png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8.png"/><Relationship Id="rId7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6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image" Target="../media/image8.png"/><Relationship Id="rId7" Type="http://schemas.openxmlformats.org/officeDocument/2006/relationships/image" Target="../media/image11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6.png"/><Relationship Id="rId5" Type="http://schemas.openxmlformats.org/officeDocument/2006/relationships/image" Target="../media/image10.png"/><Relationship Id="rId4" Type="http://schemas.openxmlformats.org/officeDocument/2006/relationships/image" Target="../media/image9.png"/><Relationship Id="rId9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Date Placeholder 3"/>
          <p:cNvSpPr>
            <a:spLocks noGrp="1"/>
          </p:cNvSpPr>
          <p:nvPr>
            <p:ph type="dt" idx="15"/>
          </p:nvPr>
        </p:nvSpPr>
        <p:spPr>
          <a:xfrm>
            <a:off x="696912" y="333375"/>
            <a:ext cx="2303451" cy="273050"/>
          </a:xfrm>
        </p:spPr>
        <p:txBody>
          <a:bodyPr/>
          <a:lstStyle/>
          <a:p>
            <a:r>
              <a:rPr lang="en-US" smtClean="0"/>
              <a:t>May 2018</a:t>
            </a:r>
            <a:endParaRPr lang="en-GB" dirty="0"/>
          </a:p>
        </p:txBody>
      </p:sp>
      <p:sp>
        <p:nvSpPr>
          <p:cNvPr id="7" name="Footer Placeholder 4"/>
          <p:cNvSpPr>
            <a:spLocks noGrp="1"/>
          </p:cNvSpPr>
          <p:nvPr>
            <p:ph type="ftr" idx="14"/>
          </p:nvPr>
        </p:nvSpPr>
        <p:spPr>
          <a:xfrm>
            <a:off x="5500694" y="6475413"/>
            <a:ext cx="3041644" cy="180975"/>
          </a:xfrm>
        </p:spPr>
        <p:txBody>
          <a:bodyPr/>
          <a:lstStyle/>
          <a:p>
            <a:r>
              <a:rPr lang="en-GB" smtClean="0"/>
              <a:t>Stephan Sand et al., German Aerospace Center (DLR)</a:t>
            </a:r>
            <a:endParaRPr lang="en-GB" dirty="0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r>
              <a:rPr lang="en-GB" dirty="0"/>
              <a:t>Slide </a:t>
            </a:r>
            <a:fld id="{93823DB3-BAA4-4F4A-B4B3-ED9ABE70E976}" type="slidenum">
              <a:rPr lang="en-GB"/>
              <a:pPr/>
              <a:t>1</a:t>
            </a:fld>
            <a:endParaRPr lang="en-GB" dirty="0"/>
          </a:p>
        </p:txBody>
      </p:sp>
      <p:sp>
        <p:nvSpPr>
          <p:cNvPr id="3073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066800"/>
          </a:xfrm>
          <a:ln/>
        </p:spPr>
        <p:txBody>
          <a:bodyPr/>
          <a:lstStyle/>
          <a:p>
            <a: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2800" dirty="0"/>
              <a:t>Time-variant, non-stationary </a:t>
            </a:r>
            <a:r>
              <a:rPr lang="en-US" sz="2800" dirty="0" smtClean="0"/>
              <a:t>Vehicle-to-Vehicle </a:t>
            </a:r>
            <a:r>
              <a:rPr lang="en-US" sz="2800" dirty="0"/>
              <a:t>Channel Model</a:t>
            </a:r>
            <a:endParaRPr lang="en-GB" sz="2800" dirty="0"/>
          </a:p>
        </p:txBody>
      </p:sp>
      <p:sp>
        <p:nvSpPr>
          <p:cNvPr id="307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1524000"/>
            <a:ext cx="7772400" cy="396875"/>
          </a:xfrm>
          <a:ln/>
        </p:spPr>
        <p:txBody>
          <a:bodyPr/>
          <a:lstStyle/>
          <a:p>
            <a:pPr algn="ctr">
              <a:spcBef>
                <a:spcPts val="500"/>
              </a:spcBef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</a:pPr>
            <a:r>
              <a:rPr lang="en-GB" sz="2000" dirty="0"/>
              <a:t>Date:</a:t>
            </a:r>
            <a:r>
              <a:rPr lang="en-GB" sz="2000" b="0" dirty="0"/>
              <a:t> </a:t>
            </a:r>
            <a:r>
              <a:rPr lang="en-GB" sz="2000" b="0" dirty="0" smtClean="0"/>
              <a:t>2018-05-09</a:t>
            </a:r>
            <a:endParaRPr lang="en-GB" sz="2000" b="0" dirty="0"/>
          </a:p>
        </p:txBody>
      </p:sp>
      <p:graphicFrame>
        <p:nvGraphicFramePr>
          <p:cNvPr id="3075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85994023"/>
              </p:ext>
            </p:extLst>
          </p:nvPr>
        </p:nvGraphicFramePr>
        <p:xfrm>
          <a:off x="514350" y="2282825"/>
          <a:ext cx="8115300" cy="2719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7" name="Document" r:id="rId5" imgW="8252039" imgH="2769159" progId="Word.Document.8">
                  <p:embed/>
                </p:oleObj>
              </mc:Choice>
              <mc:Fallback>
                <p:oleObj name="Document" r:id="rId5" imgW="8252039" imgH="2769159" progId="Word.Document.8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4350" y="2282825"/>
                        <a:ext cx="8115300" cy="27193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blipFill dpi="0" rotWithShape="0">
                              <a:blip/>
                              <a:srcRect/>
                              <a:stretch>
                                <a:fillRect/>
                              </a:stretch>
                            </a:blip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533400" y="1939925"/>
            <a:ext cx="1447800" cy="38100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92160" tIns="46080" rIns="92160" bIns="46080"/>
          <a:lstStyle/>
          <a:p>
            <a:pPr>
              <a:spcBef>
                <a:spcPts val="500"/>
              </a:spcBef>
              <a:tabLst>
                <a:tab pos="342900" algn="l"/>
                <a:tab pos="1257300" algn="l"/>
                <a:tab pos="2171700" algn="l"/>
                <a:tab pos="3086100" algn="l"/>
                <a:tab pos="4000500" algn="l"/>
                <a:tab pos="4914900" algn="l"/>
                <a:tab pos="5829300" algn="l"/>
                <a:tab pos="6743700" algn="l"/>
                <a:tab pos="7658100" algn="l"/>
                <a:tab pos="8572500" algn="l"/>
                <a:tab pos="9486900" algn="l"/>
                <a:tab pos="10401300" algn="l"/>
              </a:tabLst>
            </a:pPr>
            <a:r>
              <a:rPr lang="en-GB" sz="2000">
                <a:solidFill>
                  <a:srgbClr val="000000"/>
                </a:solidFill>
              </a:rPr>
              <a:t>Authors: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V2V-Channel: Driving in Opposite Directions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 smtClean="0"/>
              <a:t>May 2018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r>
              <a:rPr lang="en-GB" smtClean="0"/>
              <a:t>Stephan Sand et al., German Aerospace Center (DLR)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r>
              <a:rPr lang="en-GB" smtClean="0"/>
              <a:t>Slide </a:t>
            </a:r>
            <a:fld id="{440F5867-744E-4AA6-B0ED-4C44D2DFBB7B}" type="slidenum">
              <a:rPr lang="en-GB" smtClean="0"/>
              <a:pPr/>
              <a:t>10</a:t>
            </a:fld>
            <a:endParaRPr lang="en-GB" dirty="0"/>
          </a:p>
        </p:txBody>
      </p:sp>
      <p:sp>
        <p:nvSpPr>
          <p:cNvPr id="7" name="Rectangle 32"/>
          <p:cNvSpPr/>
          <p:nvPr/>
        </p:nvSpPr>
        <p:spPr bwMode="auto">
          <a:xfrm>
            <a:off x="0" y="1700808"/>
            <a:ext cx="3707904" cy="3429000"/>
          </a:xfrm>
          <a:prstGeom prst="rect">
            <a:avLst/>
          </a:prstGeom>
          <a:solidFill>
            <a:srgbClr val="5C793E"/>
          </a:solidFill>
          <a:ln>
            <a:noFill/>
          </a:ln>
          <a:effectLst/>
          <a:extLst/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ts val="26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ヒラギノ角ゴ Pro W3" charset="-128"/>
              <a:cs typeface="Arial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00808"/>
            <a:ext cx="4571474" cy="3429000"/>
          </a:xfrm>
          <a:prstGeom prst="rect">
            <a:avLst/>
          </a:prstGeom>
        </p:spPr>
      </p:pic>
      <p:sp>
        <p:nvSpPr>
          <p:cNvPr id="9" name="Rectangle 31"/>
          <p:cNvSpPr/>
          <p:nvPr/>
        </p:nvSpPr>
        <p:spPr bwMode="auto">
          <a:xfrm>
            <a:off x="505644" y="5615176"/>
            <a:ext cx="8136904" cy="386322"/>
          </a:xfrm>
          <a:prstGeom prst="rect">
            <a:avLst/>
          </a:prstGeom>
          <a:solidFill>
            <a:srgbClr val="A7B8C6"/>
          </a:solidFill>
          <a:ln>
            <a:noFill/>
          </a:ln>
          <a:effectLst/>
          <a:extLst/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ts val="26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ヒラギノ角ゴ Pro W3" charset="-128"/>
              <a:cs typeface="Arial" charset="0"/>
            </a:endParaRPr>
          </a:p>
        </p:txBody>
      </p:sp>
      <p:pic>
        <p:nvPicPr>
          <p:cNvPr id="10" name="Picture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8304" y="1746528"/>
            <a:ext cx="4531002" cy="3355848"/>
          </a:xfrm>
          <a:prstGeom prst="rect">
            <a:avLst/>
          </a:prstGeom>
        </p:spPr>
      </p:pic>
      <p:pic>
        <p:nvPicPr>
          <p:cNvPr id="11" name="Picture 1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8304" y="1746528"/>
            <a:ext cx="4531002" cy="3355848"/>
          </a:xfrm>
          <a:prstGeom prst="rect">
            <a:avLst/>
          </a:prstGeom>
        </p:spPr>
      </p:pic>
      <p:cxnSp>
        <p:nvCxnSpPr>
          <p:cNvPr id="12" name="Straight Connector 13"/>
          <p:cNvCxnSpPr/>
          <p:nvPr/>
        </p:nvCxnSpPr>
        <p:spPr bwMode="auto">
          <a:xfrm>
            <a:off x="5664820" y="3195732"/>
            <a:ext cx="0" cy="1512168"/>
          </a:xfrm>
          <a:prstGeom prst="line">
            <a:avLst/>
          </a:prstGeom>
          <a:noFill/>
          <a:ln w="15875" cap="flat" cmpd="sng" algn="ctr">
            <a:solidFill>
              <a:srgbClr val="CEBCA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pic>
        <p:nvPicPr>
          <p:cNvPr id="13" name="Picture 1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8304" y="1746528"/>
            <a:ext cx="4531002" cy="3355848"/>
          </a:xfrm>
          <a:prstGeom prst="rect">
            <a:avLst/>
          </a:prstGeom>
        </p:spPr>
      </p:pic>
      <p:cxnSp>
        <p:nvCxnSpPr>
          <p:cNvPr id="14" name="Straight Connector 19"/>
          <p:cNvCxnSpPr/>
          <p:nvPr/>
        </p:nvCxnSpPr>
        <p:spPr bwMode="auto">
          <a:xfrm>
            <a:off x="5664820" y="2920400"/>
            <a:ext cx="0" cy="1787500"/>
          </a:xfrm>
          <a:prstGeom prst="line">
            <a:avLst/>
          </a:prstGeom>
          <a:noFill/>
          <a:ln w="15875" cap="flat" cmpd="sng" algn="ctr">
            <a:solidFill>
              <a:srgbClr val="5C793E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pic>
        <p:nvPicPr>
          <p:cNvPr id="15" name="Picture 2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65327" y="5694804"/>
            <a:ext cx="2175604" cy="221753"/>
          </a:xfrm>
          <a:prstGeom prst="rect">
            <a:avLst/>
          </a:prstGeom>
        </p:spPr>
      </p:pic>
      <p:sp>
        <p:nvSpPr>
          <p:cNvPr id="16" name="TextBox 28"/>
          <p:cNvSpPr txBox="1"/>
          <p:nvPr/>
        </p:nvSpPr>
        <p:spPr>
          <a:xfrm>
            <a:off x="4644007" y="5251271"/>
            <a:ext cx="682167" cy="3334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buNone/>
            </a:pPr>
            <a:r>
              <a:rPr lang="en-US" sz="1400" dirty="0">
                <a:latin typeface="Calibri" panose="020F0502020204030204" pitchFamily="34" charset="0"/>
                <a:cs typeface="Arial" pitchFamily="34" charset="0"/>
              </a:rPr>
              <a:t>90 </a:t>
            </a:r>
            <a:r>
              <a:rPr lang="en-US" sz="1400" dirty="0" smtClean="0">
                <a:latin typeface="Calibri" panose="020F0502020204030204" pitchFamily="34" charset="0"/>
                <a:cs typeface="Arial" pitchFamily="34" charset="0"/>
              </a:rPr>
              <a:t>km/h</a:t>
            </a:r>
            <a:endParaRPr lang="en-US" sz="1400" dirty="0">
              <a:latin typeface="Calibri" panose="020F0502020204030204" pitchFamily="34" charset="0"/>
              <a:cs typeface="Arial" pitchFamily="34" charset="0"/>
            </a:endParaRPr>
          </a:p>
        </p:txBody>
      </p:sp>
      <p:sp>
        <p:nvSpPr>
          <p:cNvPr id="17" name="TextBox 29"/>
          <p:cNvSpPr txBox="1"/>
          <p:nvPr/>
        </p:nvSpPr>
        <p:spPr>
          <a:xfrm>
            <a:off x="3457600" y="5251271"/>
            <a:ext cx="687034" cy="3334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buNone/>
            </a:pPr>
            <a:r>
              <a:rPr lang="en-US" sz="1400" dirty="0">
                <a:latin typeface="Calibri" panose="020F0502020204030204" pitchFamily="34" charset="0"/>
                <a:cs typeface="Arial" pitchFamily="34" charset="0"/>
              </a:rPr>
              <a:t>90 km/h</a:t>
            </a:r>
          </a:p>
        </p:txBody>
      </p:sp>
      <p:sp>
        <p:nvSpPr>
          <p:cNvPr id="18" name="TextBox 30"/>
          <p:cNvSpPr txBox="1"/>
          <p:nvPr/>
        </p:nvSpPr>
        <p:spPr>
          <a:xfrm>
            <a:off x="4139952" y="6088752"/>
            <a:ext cx="648366" cy="3334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buNone/>
            </a:pPr>
            <a:r>
              <a:rPr lang="en-US" sz="1400" dirty="0" smtClean="0">
                <a:latin typeface="Calibri" panose="020F0502020204030204" pitchFamily="34" charset="0"/>
                <a:cs typeface="Arial" pitchFamily="34" charset="0"/>
              </a:rPr>
              <a:t>100 m</a:t>
            </a:r>
            <a:endParaRPr lang="en-US" sz="1400" dirty="0">
              <a:latin typeface="Calibri" panose="020F0502020204030204" pitchFamily="34" charset="0"/>
              <a:cs typeface="Arial" pitchFamily="34" charset="0"/>
            </a:endParaRPr>
          </a:p>
        </p:txBody>
      </p:sp>
      <p:pic>
        <p:nvPicPr>
          <p:cNvPr id="19" name="Picture 1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8304" y="1746528"/>
            <a:ext cx="4531002" cy="3355848"/>
          </a:xfrm>
          <a:prstGeom prst="rect">
            <a:avLst/>
          </a:prstGeom>
        </p:spPr>
      </p:pic>
      <p:cxnSp>
        <p:nvCxnSpPr>
          <p:cNvPr id="20" name="Straight Connector 22"/>
          <p:cNvCxnSpPr/>
          <p:nvPr/>
        </p:nvCxnSpPr>
        <p:spPr bwMode="auto">
          <a:xfrm>
            <a:off x="5661010" y="2785274"/>
            <a:ext cx="1905" cy="1931516"/>
          </a:xfrm>
          <a:prstGeom prst="line">
            <a:avLst/>
          </a:prstGeom>
          <a:noFill/>
          <a:ln w="15875" cap="flat" cmpd="sng" algn="ctr">
            <a:solidFill>
              <a:srgbClr val="0070AC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1" name="Straight Arrow Connector 26"/>
          <p:cNvCxnSpPr/>
          <p:nvPr/>
        </p:nvCxnSpPr>
        <p:spPr bwMode="auto">
          <a:xfrm flipH="1">
            <a:off x="3491880" y="6065395"/>
            <a:ext cx="1728192" cy="0"/>
          </a:xfrm>
          <a:prstGeom prst="straightConnector1">
            <a:avLst/>
          </a:prstGeom>
          <a:noFill/>
          <a:ln w="25400" cap="flat" cmpd="sng" algn="ctr">
            <a:solidFill>
              <a:schemeClr val="tx1"/>
            </a:solidFill>
            <a:prstDash val="solid"/>
            <a:round/>
            <a:headEnd type="triangle" w="med" len="lg"/>
            <a:tailEnd type="triangle" w="med" len="lg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2" name="Oval 33"/>
          <p:cNvSpPr/>
          <p:nvPr/>
        </p:nvSpPr>
        <p:spPr bwMode="auto">
          <a:xfrm>
            <a:off x="926644" y="2752667"/>
            <a:ext cx="2254726" cy="1167368"/>
          </a:xfrm>
          <a:prstGeom prst="ellipse">
            <a:avLst/>
          </a:prstGeom>
          <a:noFill/>
          <a:ln w="254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ts val="26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ヒラギノ角ゴ Pro W3" charset="-128"/>
              <a:cs typeface="Arial" charset="0"/>
            </a:endParaRPr>
          </a:p>
        </p:txBody>
      </p:sp>
      <p:sp>
        <p:nvSpPr>
          <p:cNvPr id="23" name="Oval 34"/>
          <p:cNvSpPr/>
          <p:nvPr/>
        </p:nvSpPr>
        <p:spPr bwMode="auto">
          <a:xfrm>
            <a:off x="1183814" y="2950023"/>
            <a:ext cx="1758711" cy="792088"/>
          </a:xfrm>
          <a:prstGeom prst="ellipse">
            <a:avLst/>
          </a:prstGeom>
          <a:noFill/>
          <a:ln w="254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ts val="26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ヒラギノ角ゴ Pro W3" charset="-128"/>
              <a:cs typeface="Arial" charset="0"/>
            </a:endParaRPr>
          </a:p>
        </p:txBody>
      </p:sp>
      <p:sp>
        <p:nvSpPr>
          <p:cNvPr id="24" name="Oval 35"/>
          <p:cNvSpPr/>
          <p:nvPr/>
        </p:nvSpPr>
        <p:spPr bwMode="auto">
          <a:xfrm>
            <a:off x="1358310" y="3052511"/>
            <a:ext cx="1383431" cy="576064"/>
          </a:xfrm>
          <a:prstGeom prst="ellipse">
            <a:avLst/>
          </a:prstGeom>
          <a:noFill/>
          <a:ln w="254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ts val="26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ヒラギノ角ゴ Pro W3" charset="-128"/>
              <a:cs typeface="Arial" charset="0"/>
            </a:endParaRPr>
          </a:p>
        </p:txBody>
      </p:sp>
      <p:sp>
        <p:nvSpPr>
          <p:cNvPr id="25" name="Oval 36"/>
          <p:cNvSpPr/>
          <p:nvPr/>
        </p:nvSpPr>
        <p:spPr bwMode="auto">
          <a:xfrm>
            <a:off x="1553580" y="3169857"/>
            <a:ext cx="975526" cy="344678"/>
          </a:xfrm>
          <a:prstGeom prst="ellipse">
            <a:avLst/>
          </a:prstGeom>
          <a:noFill/>
          <a:ln w="254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ts val="26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ヒラギノ角ゴ Pro W3" charset="-128"/>
              <a:cs typeface="Arial" charset="0"/>
            </a:endParaRPr>
          </a:p>
        </p:txBody>
      </p:sp>
      <p:pic>
        <p:nvPicPr>
          <p:cNvPr id="26" name="Picture 37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1456606" y="3257105"/>
            <a:ext cx="432048" cy="166583"/>
          </a:xfrm>
          <a:prstGeom prst="rect">
            <a:avLst/>
          </a:prstGeom>
        </p:spPr>
      </p:pic>
      <p:cxnSp>
        <p:nvCxnSpPr>
          <p:cNvPr id="27" name="Straight Arrow Connector 39"/>
          <p:cNvCxnSpPr/>
          <p:nvPr/>
        </p:nvCxnSpPr>
        <p:spPr bwMode="auto">
          <a:xfrm flipH="1" flipV="1">
            <a:off x="1884844" y="3336733"/>
            <a:ext cx="180020" cy="532"/>
          </a:xfrm>
          <a:prstGeom prst="straightConnector1">
            <a:avLst/>
          </a:prstGeom>
          <a:noFill/>
          <a:ln w="25400" cap="flat" cmpd="sng" algn="ctr">
            <a:solidFill>
              <a:schemeClr val="bg1"/>
            </a:solidFill>
            <a:prstDash val="solid"/>
            <a:round/>
            <a:headEnd type="triangle" w="med" len="lg"/>
            <a:tailEnd type="none" w="med" len="lg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pic>
        <p:nvPicPr>
          <p:cNvPr id="28" name="Picture 4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6250" y="3257227"/>
            <a:ext cx="432048" cy="166583"/>
          </a:xfrm>
          <a:prstGeom prst="rect">
            <a:avLst/>
          </a:prstGeom>
        </p:spPr>
      </p:pic>
      <p:cxnSp>
        <p:nvCxnSpPr>
          <p:cNvPr id="29" name="Straight Arrow Connector 41"/>
          <p:cNvCxnSpPr/>
          <p:nvPr/>
        </p:nvCxnSpPr>
        <p:spPr bwMode="auto">
          <a:xfrm flipH="1" flipV="1">
            <a:off x="2040040" y="3335877"/>
            <a:ext cx="180020" cy="1613"/>
          </a:xfrm>
          <a:prstGeom prst="straightConnector1">
            <a:avLst/>
          </a:prstGeom>
          <a:noFill/>
          <a:ln w="25400" cap="flat" cmpd="sng" algn="ctr">
            <a:solidFill>
              <a:schemeClr val="bg1"/>
            </a:solidFill>
            <a:prstDash val="solid"/>
            <a:round/>
            <a:headEnd type="none" w="med" len="med"/>
            <a:tailEnd type="triangle" w="med" len="lg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30" name="TextBox 44"/>
          <p:cNvSpPr txBox="1"/>
          <p:nvPr/>
        </p:nvSpPr>
        <p:spPr>
          <a:xfrm>
            <a:off x="2970687" y="5584696"/>
            <a:ext cx="190758" cy="29745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buNone/>
            </a:pPr>
            <a:r>
              <a:rPr lang="en-US" sz="1400" dirty="0" smtClean="0">
                <a:latin typeface="Calibri" panose="020F0502020204030204" pitchFamily="34" charset="0"/>
                <a:cs typeface="Arial" pitchFamily="34" charset="0"/>
              </a:rPr>
              <a:t>RX</a:t>
            </a:r>
            <a:endParaRPr lang="en-US" sz="1400" dirty="0">
              <a:latin typeface="Calibri" panose="020F0502020204030204" pitchFamily="34" charset="0"/>
              <a:cs typeface="Arial" pitchFamily="34" charset="0"/>
            </a:endParaRPr>
          </a:p>
        </p:txBody>
      </p:sp>
      <p:sp>
        <p:nvSpPr>
          <p:cNvPr id="31" name="TextBox 45"/>
          <p:cNvSpPr txBox="1"/>
          <p:nvPr/>
        </p:nvSpPr>
        <p:spPr>
          <a:xfrm>
            <a:off x="5508104" y="5584696"/>
            <a:ext cx="181140" cy="29745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buNone/>
            </a:pPr>
            <a:r>
              <a:rPr lang="en-US" sz="1400" dirty="0">
                <a:latin typeface="Calibri" panose="020F0502020204030204" pitchFamily="34" charset="0"/>
                <a:cs typeface="Arial" pitchFamily="34" charset="0"/>
              </a:rPr>
              <a:t>T</a:t>
            </a:r>
            <a:r>
              <a:rPr lang="en-US" sz="1400" dirty="0" smtClean="0">
                <a:latin typeface="Calibri" panose="020F0502020204030204" pitchFamily="34" charset="0"/>
                <a:cs typeface="Arial" pitchFamily="34" charset="0"/>
              </a:rPr>
              <a:t>X</a:t>
            </a:r>
            <a:endParaRPr lang="en-US" sz="1400" dirty="0">
              <a:latin typeface="Calibri" panose="020F0502020204030204" pitchFamily="34" charset="0"/>
              <a:cs typeface="Arial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2" name="TextBox 46"/>
              <p:cNvSpPr txBox="1"/>
              <p:nvPr/>
            </p:nvSpPr>
            <p:spPr>
              <a:xfrm>
                <a:off x="1287607" y="5152648"/>
                <a:ext cx="1168910" cy="42575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1400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sz="1400" b="0" i="1" smtClean="0">
                              <a:latin typeface="Cambria Math"/>
                            </a:rPr>
                            <m:t>𝑓</m:t>
                          </m:r>
                        </m:e>
                        <m:sub>
                          <m:r>
                            <m:rPr>
                              <m:sty m:val="p"/>
                            </m:rPr>
                            <a:rPr lang="en-US" sz="1400" b="0" i="0" smtClean="0">
                              <a:latin typeface="Cambria Math"/>
                            </a:rPr>
                            <m:t>c</m:t>
                          </m:r>
                        </m:sub>
                      </m:sSub>
                      <m:r>
                        <a:rPr lang="en-US" sz="1400" b="0" i="1" smtClean="0">
                          <a:latin typeface="Cambria Math"/>
                        </a:rPr>
                        <m:t>=</m:t>
                      </m:r>
                      <m:r>
                        <m:rPr>
                          <m:nor/>
                        </m:rPr>
                        <a:rPr lang="en-US" sz="1400" dirty="0">
                          <a:latin typeface="Calibri" panose="020F0502020204030204" pitchFamily="34" charset="0"/>
                          <a:cs typeface="Arial" pitchFamily="34" charset="0"/>
                        </a:rPr>
                        <m:t>5.2 </m:t>
                      </m:r>
                      <m:r>
                        <m:rPr>
                          <m:nor/>
                        </m:rPr>
                        <a:rPr lang="en-US" sz="1400" dirty="0">
                          <a:latin typeface="Calibri" panose="020F0502020204030204" pitchFamily="34" charset="0"/>
                          <a:cs typeface="Arial" pitchFamily="34" charset="0"/>
                        </a:rPr>
                        <m:t>GHz</m:t>
                      </m:r>
                    </m:oMath>
                  </m:oMathPara>
                </a14:m>
                <a:endParaRPr lang="en-US" sz="1400" dirty="0">
                  <a:latin typeface="Calibri" panose="020F0502020204030204" pitchFamily="34" charset="0"/>
                  <a:cs typeface="Arial" pitchFamily="34" charset="0"/>
                </a:endParaRPr>
              </a:p>
            </p:txBody>
          </p:sp>
        </mc:Choice>
        <mc:Fallback xmlns="">
          <p:sp>
            <p:nvSpPr>
              <p:cNvPr id="32" name="TextBox 4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87607" y="5152648"/>
                <a:ext cx="1168910" cy="425758"/>
              </a:xfrm>
              <a:prstGeom prst="rect">
                <a:avLst/>
              </a:prstGeom>
              <a:blipFill rotWithShape="1"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33" name="Straight Connector 47"/>
          <p:cNvCxnSpPr/>
          <p:nvPr/>
        </p:nvCxnSpPr>
        <p:spPr bwMode="auto">
          <a:xfrm>
            <a:off x="5220072" y="5960319"/>
            <a:ext cx="0" cy="210151"/>
          </a:xfrm>
          <a:prstGeom prst="line">
            <a:avLst/>
          </a:prstGeom>
          <a:noFill/>
          <a:ln w="254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34" name="Straight Connector 48"/>
          <p:cNvCxnSpPr/>
          <p:nvPr/>
        </p:nvCxnSpPr>
        <p:spPr bwMode="auto">
          <a:xfrm>
            <a:off x="3491880" y="5960318"/>
            <a:ext cx="0" cy="210151"/>
          </a:xfrm>
          <a:prstGeom prst="line">
            <a:avLst/>
          </a:prstGeom>
          <a:noFill/>
          <a:ln w="254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36" name="TextBox 49"/>
          <p:cNvSpPr txBox="1"/>
          <p:nvPr/>
        </p:nvSpPr>
        <p:spPr>
          <a:xfrm>
            <a:off x="683568" y="3424456"/>
            <a:ext cx="190758" cy="29745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buNone/>
            </a:pPr>
            <a:r>
              <a:rPr lang="en-US" sz="1400" dirty="0" smtClean="0">
                <a:solidFill>
                  <a:schemeClr val="bg1"/>
                </a:solidFill>
                <a:latin typeface="Calibri" panose="020F0502020204030204" pitchFamily="34" charset="0"/>
                <a:cs typeface="Arial" pitchFamily="34" charset="0"/>
              </a:rPr>
              <a:t>RX</a:t>
            </a:r>
            <a:endParaRPr lang="en-US" sz="1400" dirty="0">
              <a:solidFill>
                <a:schemeClr val="bg1"/>
              </a:solidFill>
              <a:latin typeface="Calibri" panose="020F0502020204030204" pitchFamily="34" charset="0"/>
              <a:cs typeface="Arial" pitchFamily="34" charset="0"/>
            </a:endParaRPr>
          </a:p>
        </p:txBody>
      </p:sp>
      <p:sp>
        <p:nvSpPr>
          <p:cNvPr id="37" name="TextBox 50"/>
          <p:cNvSpPr txBox="1"/>
          <p:nvPr/>
        </p:nvSpPr>
        <p:spPr>
          <a:xfrm>
            <a:off x="3203848" y="3415034"/>
            <a:ext cx="181140" cy="29745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buNone/>
            </a:pPr>
            <a:r>
              <a:rPr lang="en-US" sz="1400" dirty="0">
                <a:solidFill>
                  <a:schemeClr val="bg1"/>
                </a:solidFill>
                <a:latin typeface="Calibri" panose="020F0502020204030204" pitchFamily="34" charset="0"/>
                <a:cs typeface="Arial" pitchFamily="34" charset="0"/>
              </a:rPr>
              <a:t>T</a:t>
            </a:r>
            <a:r>
              <a:rPr lang="en-US" sz="1400" dirty="0" smtClean="0">
                <a:solidFill>
                  <a:schemeClr val="bg1"/>
                </a:solidFill>
                <a:latin typeface="Calibri" panose="020F0502020204030204" pitchFamily="34" charset="0"/>
                <a:cs typeface="Arial" pitchFamily="34" charset="0"/>
              </a:rPr>
              <a:t>X</a:t>
            </a:r>
            <a:endParaRPr lang="en-US" sz="1400" dirty="0">
              <a:solidFill>
                <a:schemeClr val="bg1"/>
              </a:solidFill>
              <a:latin typeface="Calibri" panose="020F0502020204030204" pitchFamily="34" charset="0"/>
              <a:cs typeface="Arial" pitchFamily="34" charset="0"/>
            </a:endParaRPr>
          </a:p>
        </p:txBody>
      </p:sp>
      <p:pic>
        <p:nvPicPr>
          <p:cNvPr id="38" name="Picture 5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00808"/>
            <a:ext cx="4684451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25675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V2V-Channel: Driving in Opposite Directions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 smtClean="0"/>
              <a:t>May 2018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r>
              <a:rPr lang="en-GB" smtClean="0"/>
              <a:t>Stephan Sand et al., German Aerospace Center (DLR)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r>
              <a:rPr lang="en-GB" smtClean="0"/>
              <a:t>Slide </a:t>
            </a:r>
            <a:fld id="{440F5867-744E-4AA6-B0ED-4C44D2DFBB7B}" type="slidenum">
              <a:rPr lang="en-GB" smtClean="0"/>
              <a:pPr/>
              <a:t>11</a:t>
            </a:fld>
            <a:endParaRPr lang="en-GB" dirty="0"/>
          </a:p>
        </p:txBody>
      </p:sp>
      <p:sp>
        <p:nvSpPr>
          <p:cNvPr id="7" name="Rectangle 32"/>
          <p:cNvSpPr/>
          <p:nvPr/>
        </p:nvSpPr>
        <p:spPr bwMode="auto">
          <a:xfrm>
            <a:off x="0" y="1700808"/>
            <a:ext cx="3707904" cy="3429000"/>
          </a:xfrm>
          <a:prstGeom prst="rect">
            <a:avLst/>
          </a:prstGeom>
          <a:solidFill>
            <a:srgbClr val="5C793E"/>
          </a:solidFill>
          <a:ln>
            <a:noFill/>
          </a:ln>
          <a:effectLst/>
          <a:extLst/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ts val="26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ヒラギノ角ゴ Pro W3" charset="-128"/>
              <a:cs typeface="Arial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00808"/>
            <a:ext cx="4571474" cy="3429000"/>
          </a:xfrm>
          <a:prstGeom prst="rect">
            <a:avLst/>
          </a:prstGeom>
        </p:spPr>
      </p:pic>
      <p:sp>
        <p:nvSpPr>
          <p:cNvPr id="9" name="Rectangle 31"/>
          <p:cNvSpPr/>
          <p:nvPr/>
        </p:nvSpPr>
        <p:spPr bwMode="auto">
          <a:xfrm>
            <a:off x="505644" y="5615176"/>
            <a:ext cx="8136904" cy="386322"/>
          </a:xfrm>
          <a:prstGeom prst="rect">
            <a:avLst/>
          </a:prstGeom>
          <a:solidFill>
            <a:srgbClr val="A7B8C6"/>
          </a:solidFill>
          <a:ln>
            <a:noFill/>
          </a:ln>
          <a:effectLst/>
          <a:extLst/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ts val="26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ヒラギノ角ゴ Pro W3" charset="-128"/>
              <a:cs typeface="Arial" charset="0"/>
            </a:endParaRPr>
          </a:p>
        </p:txBody>
      </p:sp>
      <p:pic>
        <p:nvPicPr>
          <p:cNvPr id="10" name="Picture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8304" y="1746528"/>
            <a:ext cx="4531002" cy="3355848"/>
          </a:xfrm>
          <a:prstGeom prst="rect">
            <a:avLst/>
          </a:prstGeom>
        </p:spPr>
      </p:pic>
      <p:pic>
        <p:nvPicPr>
          <p:cNvPr id="11" name="Picture 1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8304" y="1746528"/>
            <a:ext cx="4531002" cy="3355848"/>
          </a:xfrm>
          <a:prstGeom prst="rect">
            <a:avLst/>
          </a:prstGeom>
        </p:spPr>
      </p:pic>
      <p:cxnSp>
        <p:nvCxnSpPr>
          <p:cNvPr id="12" name="Straight Connector 13"/>
          <p:cNvCxnSpPr/>
          <p:nvPr/>
        </p:nvCxnSpPr>
        <p:spPr bwMode="auto">
          <a:xfrm>
            <a:off x="5664820" y="3195732"/>
            <a:ext cx="0" cy="1512168"/>
          </a:xfrm>
          <a:prstGeom prst="line">
            <a:avLst/>
          </a:prstGeom>
          <a:noFill/>
          <a:ln w="15875" cap="flat" cmpd="sng" algn="ctr">
            <a:solidFill>
              <a:srgbClr val="CEBCA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pic>
        <p:nvPicPr>
          <p:cNvPr id="13" name="Picture 1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8304" y="1746528"/>
            <a:ext cx="4531002" cy="3355848"/>
          </a:xfrm>
          <a:prstGeom prst="rect">
            <a:avLst/>
          </a:prstGeom>
        </p:spPr>
      </p:pic>
      <p:cxnSp>
        <p:nvCxnSpPr>
          <p:cNvPr id="14" name="Straight Connector 19"/>
          <p:cNvCxnSpPr/>
          <p:nvPr/>
        </p:nvCxnSpPr>
        <p:spPr bwMode="auto">
          <a:xfrm>
            <a:off x="5664820" y="2920400"/>
            <a:ext cx="0" cy="1787500"/>
          </a:xfrm>
          <a:prstGeom prst="line">
            <a:avLst/>
          </a:prstGeom>
          <a:noFill/>
          <a:ln w="15875" cap="flat" cmpd="sng" algn="ctr">
            <a:solidFill>
              <a:srgbClr val="5C793E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pic>
        <p:nvPicPr>
          <p:cNvPr id="15" name="Picture 2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65327" y="5694804"/>
            <a:ext cx="2175604" cy="221753"/>
          </a:xfrm>
          <a:prstGeom prst="rect">
            <a:avLst/>
          </a:prstGeom>
        </p:spPr>
      </p:pic>
      <p:sp>
        <p:nvSpPr>
          <p:cNvPr id="16" name="TextBox 28"/>
          <p:cNvSpPr txBox="1"/>
          <p:nvPr/>
        </p:nvSpPr>
        <p:spPr>
          <a:xfrm>
            <a:off x="4644007" y="5251271"/>
            <a:ext cx="682167" cy="3334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buNone/>
            </a:pPr>
            <a:r>
              <a:rPr lang="en-US" sz="1400" dirty="0">
                <a:latin typeface="Calibri" panose="020F0502020204030204" pitchFamily="34" charset="0"/>
                <a:cs typeface="Arial" pitchFamily="34" charset="0"/>
              </a:rPr>
              <a:t>90 </a:t>
            </a:r>
            <a:r>
              <a:rPr lang="en-US" sz="1400" dirty="0" smtClean="0">
                <a:latin typeface="Calibri" panose="020F0502020204030204" pitchFamily="34" charset="0"/>
                <a:cs typeface="Arial" pitchFamily="34" charset="0"/>
              </a:rPr>
              <a:t>km/h</a:t>
            </a:r>
            <a:endParaRPr lang="en-US" sz="1400" dirty="0">
              <a:latin typeface="Calibri" panose="020F0502020204030204" pitchFamily="34" charset="0"/>
              <a:cs typeface="Arial" pitchFamily="34" charset="0"/>
            </a:endParaRPr>
          </a:p>
        </p:txBody>
      </p:sp>
      <p:sp>
        <p:nvSpPr>
          <p:cNvPr id="17" name="TextBox 29"/>
          <p:cNvSpPr txBox="1"/>
          <p:nvPr/>
        </p:nvSpPr>
        <p:spPr>
          <a:xfrm>
            <a:off x="3457600" y="5251271"/>
            <a:ext cx="687034" cy="3334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buNone/>
            </a:pPr>
            <a:r>
              <a:rPr lang="en-US" sz="1400" dirty="0">
                <a:latin typeface="Calibri" panose="020F0502020204030204" pitchFamily="34" charset="0"/>
                <a:cs typeface="Arial" pitchFamily="34" charset="0"/>
              </a:rPr>
              <a:t>90 km/h</a:t>
            </a:r>
          </a:p>
        </p:txBody>
      </p:sp>
      <p:sp>
        <p:nvSpPr>
          <p:cNvPr id="18" name="TextBox 30"/>
          <p:cNvSpPr txBox="1"/>
          <p:nvPr/>
        </p:nvSpPr>
        <p:spPr>
          <a:xfrm>
            <a:off x="4139952" y="6088752"/>
            <a:ext cx="648366" cy="3334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buNone/>
            </a:pPr>
            <a:r>
              <a:rPr lang="en-US" sz="1400" dirty="0" smtClean="0">
                <a:latin typeface="Calibri" panose="020F0502020204030204" pitchFamily="34" charset="0"/>
                <a:cs typeface="Arial" pitchFamily="34" charset="0"/>
              </a:rPr>
              <a:t>100 m</a:t>
            </a:r>
            <a:endParaRPr lang="en-US" sz="1400" dirty="0">
              <a:latin typeface="Calibri" panose="020F0502020204030204" pitchFamily="34" charset="0"/>
              <a:cs typeface="Arial" pitchFamily="34" charset="0"/>
            </a:endParaRPr>
          </a:p>
        </p:txBody>
      </p:sp>
      <p:pic>
        <p:nvPicPr>
          <p:cNvPr id="19" name="Picture 1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8304" y="1746528"/>
            <a:ext cx="4531002" cy="3355848"/>
          </a:xfrm>
          <a:prstGeom prst="rect">
            <a:avLst/>
          </a:prstGeom>
        </p:spPr>
      </p:pic>
      <p:cxnSp>
        <p:nvCxnSpPr>
          <p:cNvPr id="20" name="Straight Connector 22"/>
          <p:cNvCxnSpPr/>
          <p:nvPr/>
        </p:nvCxnSpPr>
        <p:spPr bwMode="auto">
          <a:xfrm>
            <a:off x="5661010" y="2785274"/>
            <a:ext cx="1905" cy="1931516"/>
          </a:xfrm>
          <a:prstGeom prst="line">
            <a:avLst/>
          </a:prstGeom>
          <a:noFill/>
          <a:ln w="15875" cap="flat" cmpd="sng" algn="ctr">
            <a:solidFill>
              <a:srgbClr val="0070AC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1" name="Straight Arrow Connector 26"/>
          <p:cNvCxnSpPr/>
          <p:nvPr/>
        </p:nvCxnSpPr>
        <p:spPr bwMode="auto">
          <a:xfrm flipH="1">
            <a:off x="3491880" y="6065395"/>
            <a:ext cx="1728192" cy="0"/>
          </a:xfrm>
          <a:prstGeom prst="straightConnector1">
            <a:avLst/>
          </a:prstGeom>
          <a:noFill/>
          <a:ln w="25400" cap="flat" cmpd="sng" algn="ctr">
            <a:solidFill>
              <a:schemeClr val="tx1"/>
            </a:solidFill>
            <a:prstDash val="solid"/>
            <a:round/>
            <a:headEnd type="triangle" w="med" len="lg"/>
            <a:tailEnd type="triangle" w="med" len="lg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2" name="Oval 33"/>
          <p:cNvSpPr/>
          <p:nvPr/>
        </p:nvSpPr>
        <p:spPr bwMode="auto">
          <a:xfrm>
            <a:off x="926644" y="2752667"/>
            <a:ext cx="2254726" cy="1167368"/>
          </a:xfrm>
          <a:prstGeom prst="ellipse">
            <a:avLst/>
          </a:prstGeom>
          <a:noFill/>
          <a:ln w="254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ts val="26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ヒラギノ角ゴ Pro W3" charset="-128"/>
              <a:cs typeface="Arial" charset="0"/>
            </a:endParaRPr>
          </a:p>
        </p:txBody>
      </p:sp>
      <p:sp>
        <p:nvSpPr>
          <p:cNvPr id="23" name="Oval 34"/>
          <p:cNvSpPr/>
          <p:nvPr/>
        </p:nvSpPr>
        <p:spPr bwMode="auto">
          <a:xfrm>
            <a:off x="1183814" y="2950023"/>
            <a:ext cx="1758711" cy="792088"/>
          </a:xfrm>
          <a:prstGeom prst="ellipse">
            <a:avLst/>
          </a:prstGeom>
          <a:noFill/>
          <a:ln w="254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ts val="26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ヒラギノ角ゴ Pro W3" charset="-128"/>
              <a:cs typeface="Arial" charset="0"/>
            </a:endParaRPr>
          </a:p>
        </p:txBody>
      </p:sp>
      <p:sp>
        <p:nvSpPr>
          <p:cNvPr id="24" name="Oval 35"/>
          <p:cNvSpPr/>
          <p:nvPr/>
        </p:nvSpPr>
        <p:spPr bwMode="auto">
          <a:xfrm>
            <a:off x="1358310" y="3052511"/>
            <a:ext cx="1383431" cy="576064"/>
          </a:xfrm>
          <a:prstGeom prst="ellipse">
            <a:avLst/>
          </a:prstGeom>
          <a:noFill/>
          <a:ln w="254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ts val="26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ヒラギノ角ゴ Pro W3" charset="-128"/>
              <a:cs typeface="Arial" charset="0"/>
            </a:endParaRPr>
          </a:p>
        </p:txBody>
      </p:sp>
      <p:sp>
        <p:nvSpPr>
          <p:cNvPr id="25" name="Oval 36"/>
          <p:cNvSpPr/>
          <p:nvPr/>
        </p:nvSpPr>
        <p:spPr bwMode="auto">
          <a:xfrm>
            <a:off x="1553580" y="3169857"/>
            <a:ext cx="975526" cy="344678"/>
          </a:xfrm>
          <a:prstGeom prst="ellipse">
            <a:avLst/>
          </a:prstGeom>
          <a:noFill/>
          <a:ln w="254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ts val="26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ヒラギノ角ゴ Pro W3" charset="-128"/>
              <a:cs typeface="Arial" charset="0"/>
            </a:endParaRPr>
          </a:p>
        </p:txBody>
      </p:sp>
      <p:pic>
        <p:nvPicPr>
          <p:cNvPr id="26" name="Picture 37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1456606" y="3257105"/>
            <a:ext cx="432048" cy="166583"/>
          </a:xfrm>
          <a:prstGeom prst="rect">
            <a:avLst/>
          </a:prstGeom>
        </p:spPr>
      </p:pic>
      <p:cxnSp>
        <p:nvCxnSpPr>
          <p:cNvPr id="27" name="Straight Arrow Connector 39"/>
          <p:cNvCxnSpPr/>
          <p:nvPr/>
        </p:nvCxnSpPr>
        <p:spPr bwMode="auto">
          <a:xfrm flipH="1" flipV="1">
            <a:off x="1884844" y="3336733"/>
            <a:ext cx="180020" cy="532"/>
          </a:xfrm>
          <a:prstGeom prst="straightConnector1">
            <a:avLst/>
          </a:prstGeom>
          <a:noFill/>
          <a:ln w="25400" cap="flat" cmpd="sng" algn="ctr">
            <a:solidFill>
              <a:schemeClr val="bg1"/>
            </a:solidFill>
            <a:prstDash val="solid"/>
            <a:round/>
            <a:headEnd type="triangle" w="med" len="lg"/>
            <a:tailEnd type="none" w="med" len="lg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pic>
        <p:nvPicPr>
          <p:cNvPr id="28" name="Picture 4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6250" y="3257227"/>
            <a:ext cx="432048" cy="166583"/>
          </a:xfrm>
          <a:prstGeom prst="rect">
            <a:avLst/>
          </a:prstGeom>
        </p:spPr>
      </p:pic>
      <p:cxnSp>
        <p:nvCxnSpPr>
          <p:cNvPr id="29" name="Straight Arrow Connector 41"/>
          <p:cNvCxnSpPr/>
          <p:nvPr/>
        </p:nvCxnSpPr>
        <p:spPr bwMode="auto">
          <a:xfrm flipH="1" flipV="1">
            <a:off x="2040040" y="3335877"/>
            <a:ext cx="180020" cy="1613"/>
          </a:xfrm>
          <a:prstGeom prst="straightConnector1">
            <a:avLst/>
          </a:prstGeom>
          <a:noFill/>
          <a:ln w="25400" cap="flat" cmpd="sng" algn="ctr">
            <a:solidFill>
              <a:schemeClr val="bg1"/>
            </a:solidFill>
            <a:prstDash val="solid"/>
            <a:round/>
            <a:headEnd type="none" w="med" len="med"/>
            <a:tailEnd type="triangle" w="med" len="lg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30" name="TextBox 44"/>
          <p:cNvSpPr txBox="1"/>
          <p:nvPr/>
        </p:nvSpPr>
        <p:spPr>
          <a:xfrm>
            <a:off x="2970687" y="5584696"/>
            <a:ext cx="190758" cy="29745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buNone/>
            </a:pPr>
            <a:r>
              <a:rPr lang="en-US" sz="1400" dirty="0" smtClean="0">
                <a:latin typeface="Calibri" panose="020F0502020204030204" pitchFamily="34" charset="0"/>
                <a:cs typeface="Arial" pitchFamily="34" charset="0"/>
              </a:rPr>
              <a:t>RX</a:t>
            </a:r>
            <a:endParaRPr lang="en-US" sz="1400" dirty="0">
              <a:latin typeface="Calibri" panose="020F0502020204030204" pitchFamily="34" charset="0"/>
              <a:cs typeface="Arial" pitchFamily="34" charset="0"/>
            </a:endParaRPr>
          </a:p>
        </p:txBody>
      </p:sp>
      <p:sp>
        <p:nvSpPr>
          <p:cNvPr id="31" name="TextBox 45"/>
          <p:cNvSpPr txBox="1"/>
          <p:nvPr/>
        </p:nvSpPr>
        <p:spPr>
          <a:xfrm>
            <a:off x="5508104" y="5584696"/>
            <a:ext cx="181140" cy="29745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buNone/>
            </a:pPr>
            <a:r>
              <a:rPr lang="en-US" sz="1400" dirty="0">
                <a:latin typeface="Calibri" panose="020F0502020204030204" pitchFamily="34" charset="0"/>
                <a:cs typeface="Arial" pitchFamily="34" charset="0"/>
              </a:rPr>
              <a:t>T</a:t>
            </a:r>
            <a:r>
              <a:rPr lang="en-US" sz="1400" dirty="0" smtClean="0">
                <a:latin typeface="Calibri" panose="020F0502020204030204" pitchFamily="34" charset="0"/>
                <a:cs typeface="Arial" pitchFamily="34" charset="0"/>
              </a:rPr>
              <a:t>X</a:t>
            </a:r>
            <a:endParaRPr lang="en-US" sz="1400" dirty="0">
              <a:latin typeface="Calibri" panose="020F0502020204030204" pitchFamily="34" charset="0"/>
              <a:cs typeface="Arial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2" name="TextBox 46"/>
              <p:cNvSpPr txBox="1"/>
              <p:nvPr/>
            </p:nvSpPr>
            <p:spPr>
              <a:xfrm>
                <a:off x="1287607" y="5152648"/>
                <a:ext cx="1168910" cy="42575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1400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sz="1400" b="0" i="1" smtClean="0">
                              <a:latin typeface="Cambria Math"/>
                            </a:rPr>
                            <m:t>𝑓</m:t>
                          </m:r>
                        </m:e>
                        <m:sub>
                          <m:r>
                            <m:rPr>
                              <m:sty m:val="p"/>
                            </m:rPr>
                            <a:rPr lang="en-US" sz="1400" b="0" i="0" smtClean="0">
                              <a:latin typeface="Cambria Math"/>
                            </a:rPr>
                            <m:t>c</m:t>
                          </m:r>
                        </m:sub>
                      </m:sSub>
                      <m:r>
                        <a:rPr lang="en-US" sz="1400" b="0" i="1" smtClean="0">
                          <a:latin typeface="Cambria Math"/>
                        </a:rPr>
                        <m:t>=</m:t>
                      </m:r>
                      <m:r>
                        <m:rPr>
                          <m:nor/>
                        </m:rPr>
                        <a:rPr lang="en-US" sz="1400" dirty="0">
                          <a:latin typeface="Calibri" panose="020F0502020204030204" pitchFamily="34" charset="0"/>
                          <a:cs typeface="Arial" pitchFamily="34" charset="0"/>
                        </a:rPr>
                        <m:t>5.2 </m:t>
                      </m:r>
                      <m:r>
                        <m:rPr>
                          <m:nor/>
                        </m:rPr>
                        <a:rPr lang="en-US" sz="1400" dirty="0">
                          <a:latin typeface="Calibri" panose="020F0502020204030204" pitchFamily="34" charset="0"/>
                          <a:cs typeface="Arial" pitchFamily="34" charset="0"/>
                        </a:rPr>
                        <m:t>GHz</m:t>
                      </m:r>
                    </m:oMath>
                  </m:oMathPara>
                </a14:m>
                <a:endParaRPr lang="en-US" sz="1400" dirty="0">
                  <a:latin typeface="Calibri" panose="020F0502020204030204" pitchFamily="34" charset="0"/>
                  <a:cs typeface="Arial" pitchFamily="34" charset="0"/>
                </a:endParaRPr>
              </a:p>
            </p:txBody>
          </p:sp>
        </mc:Choice>
        <mc:Fallback xmlns="">
          <p:sp>
            <p:nvSpPr>
              <p:cNvPr id="32" name="TextBox 4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87607" y="5152648"/>
                <a:ext cx="1168910" cy="425758"/>
              </a:xfrm>
              <a:prstGeom prst="rect">
                <a:avLst/>
              </a:prstGeom>
              <a:blipFill rotWithShape="1"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33" name="Straight Connector 47"/>
          <p:cNvCxnSpPr/>
          <p:nvPr/>
        </p:nvCxnSpPr>
        <p:spPr bwMode="auto">
          <a:xfrm>
            <a:off x="5220072" y="5960319"/>
            <a:ext cx="0" cy="210151"/>
          </a:xfrm>
          <a:prstGeom prst="line">
            <a:avLst/>
          </a:prstGeom>
          <a:noFill/>
          <a:ln w="254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34" name="Straight Connector 48"/>
          <p:cNvCxnSpPr/>
          <p:nvPr/>
        </p:nvCxnSpPr>
        <p:spPr bwMode="auto">
          <a:xfrm>
            <a:off x="3491880" y="5960318"/>
            <a:ext cx="0" cy="210151"/>
          </a:xfrm>
          <a:prstGeom prst="line">
            <a:avLst/>
          </a:prstGeom>
          <a:noFill/>
          <a:ln w="254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35" name="Rounded Rectangle 55"/>
          <p:cNvSpPr/>
          <p:nvPr/>
        </p:nvSpPr>
        <p:spPr bwMode="auto">
          <a:xfrm>
            <a:off x="395536" y="5550788"/>
            <a:ext cx="8352928" cy="855700"/>
          </a:xfrm>
          <a:prstGeom prst="roundRect">
            <a:avLst/>
          </a:prstGeom>
          <a:solidFill>
            <a:srgbClr val="0070AC"/>
          </a:solidFill>
          <a:ln>
            <a:noFill/>
          </a:ln>
          <a:effectLst/>
          <a:ex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>
              <a:buNone/>
            </a:pPr>
            <a:r>
              <a:rPr lang="en-US" sz="2400" kern="0" dirty="0" smtClean="0">
                <a:solidFill>
                  <a:schemeClr val="bg1"/>
                </a:solidFill>
                <a:latin typeface="Calibri" panose="020F0502020204030204" pitchFamily="34" charset="0"/>
              </a:rPr>
              <a:t>Doppler spectrum depends</a:t>
            </a:r>
          </a:p>
          <a:p>
            <a:pPr algn="ctr">
              <a:buNone/>
            </a:pPr>
            <a:r>
              <a:rPr lang="en-US" sz="2400" kern="0" dirty="0" smtClean="0">
                <a:solidFill>
                  <a:schemeClr val="bg1"/>
                </a:solidFill>
                <a:latin typeface="Calibri" panose="020F0502020204030204" pitchFamily="34" charset="0"/>
              </a:rPr>
              <a:t>on delay, velocity vectors, and </a:t>
            </a:r>
            <a:r>
              <a:rPr lang="en-US" sz="2400" kern="0" dirty="0" err="1" smtClean="0">
                <a:solidFill>
                  <a:schemeClr val="bg1"/>
                </a:solidFill>
                <a:latin typeface="Calibri" panose="020F0502020204030204" pitchFamily="34" charset="0"/>
              </a:rPr>
              <a:t>Tx</a:t>
            </a:r>
            <a:r>
              <a:rPr lang="en-US" sz="2400" kern="0" dirty="0" smtClean="0">
                <a:solidFill>
                  <a:schemeClr val="bg1"/>
                </a:solidFill>
                <a:latin typeface="Calibri" panose="020F0502020204030204" pitchFamily="34" charset="0"/>
              </a:rPr>
              <a:t>-Rx distance</a:t>
            </a:r>
            <a:endParaRPr lang="en-US" sz="2400" dirty="0">
              <a:latin typeface="Calibri" panose="020F0502020204030204" pitchFamily="34" charset="0"/>
              <a:cs typeface="Arial" charset="0"/>
            </a:endParaRPr>
          </a:p>
        </p:txBody>
      </p:sp>
      <p:sp>
        <p:nvSpPr>
          <p:cNvPr id="36" name="TextBox 49"/>
          <p:cNvSpPr txBox="1"/>
          <p:nvPr/>
        </p:nvSpPr>
        <p:spPr>
          <a:xfrm>
            <a:off x="683568" y="3424456"/>
            <a:ext cx="190758" cy="29745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buNone/>
            </a:pPr>
            <a:r>
              <a:rPr lang="en-US" sz="1400" dirty="0" smtClean="0">
                <a:solidFill>
                  <a:schemeClr val="bg1"/>
                </a:solidFill>
                <a:latin typeface="Calibri" panose="020F0502020204030204" pitchFamily="34" charset="0"/>
                <a:cs typeface="Arial" pitchFamily="34" charset="0"/>
              </a:rPr>
              <a:t>RX</a:t>
            </a:r>
            <a:endParaRPr lang="en-US" sz="1400" dirty="0">
              <a:solidFill>
                <a:schemeClr val="bg1"/>
              </a:solidFill>
              <a:latin typeface="Calibri" panose="020F0502020204030204" pitchFamily="34" charset="0"/>
              <a:cs typeface="Arial" pitchFamily="34" charset="0"/>
            </a:endParaRPr>
          </a:p>
        </p:txBody>
      </p:sp>
      <p:sp>
        <p:nvSpPr>
          <p:cNvPr id="37" name="TextBox 50"/>
          <p:cNvSpPr txBox="1"/>
          <p:nvPr/>
        </p:nvSpPr>
        <p:spPr>
          <a:xfrm>
            <a:off x="3203848" y="3415034"/>
            <a:ext cx="181140" cy="29745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buNone/>
            </a:pPr>
            <a:r>
              <a:rPr lang="en-US" sz="1400" dirty="0">
                <a:solidFill>
                  <a:schemeClr val="bg1"/>
                </a:solidFill>
                <a:latin typeface="Calibri" panose="020F0502020204030204" pitchFamily="34" charset="0"/>
                <a:cs typeface="Arial" pitchFamily="34" charset="0"/>
              </a:rPr>
              <a:t>T</a:t>
            </a:r>
            <a:r>
              <a:rPr lang="en-US" sz="1400" dirty="0" smtClean="0">
                <a:solidFill>
                  <a:schemeClr val="bg1"/>
                </a:solidFill>
                <a:latin typeface="Calibri" panose="020F0502020204030204" pitchFamily="34" charset="0"/>
                <a:cs typeface="Arial" pitchFamily="34" charset="0"/>
              </a:rPr>
              <a:t>X</a:t>
            </a:r>
            <a:endParaRPr lang="en-US" sz="1400" dirty="0">
              <a:solidFill>
                <a:schemeClr val="bg1"/>
              </a:solidFill>
              <a:latin typeface="Calibri" panose="020F0502020204030204" pitchFamily="34" charset="0"/>
              <a:cs typeface="Arial" pitchFamily="34" charset="0"/>
            </a:endParaRPr>
          </a:p>
        </p:txBody>
      </p:sp>
      <p:pic>
        <p:nvPicPr>
          <p:cNvPr id="38" name="Picture 5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00808"/>
            <a:ext cx="4684451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25675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V2V-Channel: Influence of Finite Scattering </a:t>
            </a:r>
            <a:r>
              <a:rPr lang="en-US" dirty="0" smtClean="0"/>
              <a:t>Areas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 smtClean="0"/>
              <a:t>May 2018</a:t>
            </a:r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r>
              <a:rPr lang="en-GB" smtClean="0"/>
              <a:t>Stephan Sand et al., German Aerospace Center (DLR)</a:t>
            </a:r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r>
              <a:rPr lang="en-GB" smtClean="0"/>
              <a:t>Slide </a:t>
            </a:r>
            <a:fld id="{06B781AF-4CCF-49B0-A572-DE54FBE5D942}" type="slidenum">
              <a:rPr lang="en-GB" smtClean="0"/>
              <a:pPr/>
              <a:t>12</a:t>
            </a:fld>
            <a:endParaRPr lang="en-GB"/>
          </a:p>
        </p:txBody>
      </p:sp>
      <p:grpSp>
        <p:nvGrpSpPr>
          <p:cNvPr id="72" name="Group 71"/>
          <p:cNvGrpSpPr/>
          <p:nvPr/>
        </p:nvGrpSpPr>
        <p:grpSpPr>
          <a:xfrm>
            <a:off x="0" y="1720800"/>
            <a:ext cx="9180512" cy="4730400"/>
            <a:chOff x="0" y="1340768"/>
            <a:chExt cx="9180512" cy="4730400"/>
          </a:xfrm>
        </p:grpSpPr>
        <p:sp>
          <p:nvSpPr>
            <p:cNvPr id="54" name="Rectangle 5"/>
            <p:cNvSpPr/>
            <p:nvPr/>
          </p:nvSpPr>
          <p:spPr bwMode="auto">
            <a:xfrm>
              <a:off x="0" y="1340768"/>
              <a:ext cx="9180512" cy="4730400"/>
            </a:xfrm>
            <a:prstGeom prst="rect">
              <a:avLst/>
            </a:prstGeom>
            <a:solidFill>
              <a:srgbClr val="5C793E"/>
            </a:solidFill>
            <a:ln>
              <a:noFill/>
            </a:ln>
            <a:effectLst/>
            <a:extLst/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ts val="26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Char char="-"/>
                <a:tabLst/>
              </a:pP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ヒラギノ角ゴ Pro W3" charset="-128"/>
                <a:cs typeface="Arial" charset="0"/>
              </a:endParaRPr>
            </a:p>
          </p:txBody>
        </p:sp>
        <p:sp>
          <p:nvSpPr>
            <p:cNvPr id="55" name="Oval 35"/>
            <p:cNvSpPr/>
            <p:nvPr/>
          </p:nvSpPr>
          <p:spPr bwMode="auto">
            <a:xfrm rot="21225191">
              <a:off x="5007337" y="2060070"/>
              <a:ext cx="4070947" cy="2101126"/>
            </a:xfrm>
            <a:prstGeom prst="ellipse">
              <a:avLst/>
            </a:prstGeom>
            <a:noFill/>
            <a:ln w="2540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ts val="26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Char char="-"/>
                <a:tabLst/>
              </a:pP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ヒラギノ角ゴ Pro W3" charset="-128"/>
                <a:cs typeface="Arial" charset="0"/>
              </a:endParaRPr>
            </a:p>
          </p:txBody>
        </p:sp>
        <p:pic>
          <p:nvPicPr>
            <p:cNvPr id="56" name="Picture 26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1417320"/>
              <a:ext cx="4572000" cy="3431960"/>
            </a:xfrm>
            <a:prstGeom prst="rect">
              <a:avLst/>
            </a:prstGeom>
          </p:spPr>
        </p:pic>
        <p:sp>
          <p:nvSpPr>
            <p:cNvPr id="57" name="TextBox 28"/>
            <p:cNvSpPr txBox="1"/>
            <p:nvPr/>
          </p:nvSpPr>
          <p:spPr>
            <a:xfrm>
              <a:off x="7469717" y="3068960"/>
              <a:ext cx="610745" cy="29745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buNone/>
              </a:pPr>
              <a:r>
                <a:rPr lang="en-US" sz="1400" dirty="0">
                  <a:solidFill>
                    <a:schemeClr val="bg1"/>
                  </a:solidFill>
                  <a:latin typeface="Calibri" panose="020F0502020204030204" pitchFamily="34" charset="0"/>
                  <a:cs typeface="Arial" pitchFamily="34" charset="0"/>
                </a:rPr>
                <a:t>90 km/h</a:t>
              </a:r>
            </a:p>
          </p:txBody>
        </p:sp>
        <p:sp>
          <p:nvSpPr>
            <p:cNvPr id="58" name="TextBox 29"/>
            <p:cNvSpPr txBox="1"/>
            <p:nvPr/>
          </p:nvSpPr>
          <p:spPr>
            <a:xfrm>
              <a:off x="5850860" y="2807543"/>
              <a:ext cx="610745" cy="333425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buNone/>
              </a:pPr>
              <a:r>
                <a:rPr lang="en-US" sz="1400" dirty="0">
                  <a:solidFill>
                    <a:schemeClr val="bg1"/>
                  </a:solidFill>
                  <a:latin typeface="Calibri" panose="020F0502020204030204" pitchFamily="34" charset="0"/>
                  <a:cs typeface="Arial" pitchFamily="34" charset="0"/>
                </a:rPr>
                <a:t>90 km/h</a:t>
              </a:r>
            </a:p>
          </p:txBody>
        </p:sp>
        <p:sp>
          <p:nvSpPr>
            <p:cNvPr id="59" name="TextBox 30"/>
            <p:cNvSpPr txBox="1"/>
            <p:nvPr/>
          </p:nvSpPr>
          <p:spPr>
            <a:xfrm>
              <a:off x="6724829" y="2564904"/>
              <a:ext cx="456856" cy="29745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buNone/>
              </a:pPr>
              <a:r>
                <a:rPr lang="en-US" sz="1400" dirty="0" smtClean="0">
                  <a:solidFill>
                    <a:schemeClr val="bg1"/>
                  </a:solidFill>
                  <a:latin typeface="Calibri" panose="020F0502020204030204" pitchFamily="34" charset="0"/>
                  <a:cs typeface="Arial" pitchFamily="34" charset="0"/>
                </a:rPr>
                <a:t>100 m</a:t>
              </a:r>
              <a:endParaRPr lang="en-US" sz="1400" dirty="0">
                <a:solidFill>
                  <a:schemeClr val="bg1"/>
                </a:solidFill>
                <a:latin typeface="Calibri" panose="020F0502020204030204" pitchFamily="34" charset="0"/>
                <a:cs typeface="Arial" pitchFamily="34" charset="0"/>
              </a:endParaRPr>
            </a:p>
          </p:txBody>
        </p:sp>
        <p:pic>
          <p:nvPicPr>
            <p:cNvPr id="60" name="Picture 31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0800000">
              <a:off x="5508104" y="3211668"/>
              <a:ext cx="766300" cy="295460"/>
            </a:xfrm>
            <a:prstGeom prst="rect">
              <a:avLst/>
            </a:prstGeom>
          </p:spPr>
        </p:pic>
        <p:pic>
          <p:nvPicPr>
            <p:cNvPr id="61" name="Picture 32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786572" y="2776773"/>
              <a:ext cx="766300" cy="295460"/>
            </a:xfrm>
            <a:prstGeom prst="rect">
              <a:avLst/>
            </a:prstGeom>
          </p:spPr>
        </p:pic>
        <p:cxnSp>
          <p:nvCxnSpPr>
            <p:cNvPr id="62" name="Straight Arrow Connector 33"/>
            <p:cNvCxnSpPr/>
            <p:nvPr/>
          </p:nvCxnSpPr>
          <p:spPr bwMode="auto">
            <a:xfrm flipH="1">
              <a:off x="7426532" y="2924503"/>
              <a:ext cx="360040" cy="0"/>
            </a:xfrm>
            <a:prstGeom prst="straightConnector1">
              <a:avLst/>
            </a:prstGeom>
            <a:noFill/>
            <a:ln w="2540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triangle" w="med" len="lg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3" name="Straight Arrow Connector 34"/>
            <p:cNvCxnSpPr/>
            <p:nvPr/>
          </p:nvCxnSpPr>
          <p:spPr bwMode="auto">
            <a:xfrm rot="10800000" flipH="1">
              <a:off x="6268442" y="3341752"/>
              <a:ext cx="360040" cy="0"/>
            </a:xfrm>
            <a:prstGeom prst="straightConnector1">
              <a:avLst/>
            </a:prstGeom>
            <a:noFill/>
            <a:ln w="2540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triangle" w="med" len="lg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64" name="Rectangle 22"/>
            <p:cNvSpPr/>
            <p:nvPr/>
          </p:nvSpPr>
          <p:spPr bwMode="auto">
            <a:xfrm>
              <a:off x="4283968" y="1417320"/>
              <a:ext cx="361184" cy="343196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extLst/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ts val="26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Char char="-"/>
                <a:tabLst/>
              </a:pP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ヒラギノ角ゴ Pro W3" charset="-128"/>
                <a:cs typeface="Arial" charset="0"/>
              </a:endParaRPr>
            </a:p>
          </p:txBody>
        </p:sp>
        <p:sp>
          <p:nvSpPr>
            <p:cNvPr id="65" name="TextBox 36"/>
            <p:cNvSpPr txBox="1"/>
            <p:nvPr/>
          </p:nvSpPr>
          <p:spPr>
            <a:xfrm>
              <a:off x="5245338" y="3131546"/>
              <a:ext cx="190758" cy="29745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buNone/>
              </a:pPr>
              <a:r>
                <a:rPr lang="en-US" sz="1400" dirty="0" smtClean="0">
                  <a:solidFill>
                    <a:schemeClr val="bg1"/>
                  </a:solidFill>
                  <a:latin typeface="Calibri" panose="020F0502020204030204" pitchFamily="34" charset="0"/>
                  <a:cs typeface="Arial" pitchFamily="34" charset="0"/>
                </a:rPr>
                <a:t>RX</a:t>
              </a:r>
              <a:endParaRPr lang="en-US" sz="1400" dirty="0">
                <a:solidFill>
                  <a:schemeClr val="bg1"/>
                </a:solidFill>
                <a:latin typeface="Calibri" panose="020F0502020204030204" pitchFamily="34" charset="0"/>
                <a:cs typeface="Arial" pitchFamily="34" charset="0"/>
              </a:endParaRPr>
            </a:p>
          </p:txBody>
        </p:sp>
        <p:sp>
          <p:nvSpPr>
            <p:cNvPr id="66" name="TextBox 38"/>
            <p:cNvSpPr txBox="1"/>
            <p:nvPr/>
          </p:nvSpPr>
          <p:spPr>
            <a:xfrm>
              <a:off x="8658440" y="2708920"/>
              <a:ext cx="181140" cy="29745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buNone/>
              </a:pPr>
              <a:r>
                <a:rPr lang="en-US" sz="1400" dirty="0">
                  <a:solidFill>
                    <a:schemeClr val="bg1"/>
                  </a:solidFill>
                  <a:latin typeface="Calibri" panose="020F0502020204030204" pitchFamily="34" charset="0"/>
                  <a:cs typeface="Arial" pitchFamily="34" charset="0"/>
                </a:rPr>
                <a:t>T</a:t>
              </a:r>
              <a:r>
                <a:rPr lang="en-US" sz="1400" dirty="0" smtClean="0">
                  <a:solidFill>
                    <a:schemeClr val="bg1"/>
                  </a:solidFill>
                  <a:latin typeface="Calibri" panose="020F0502020204030204" pitchFamily="34" charset="0"/>
                  <a:cs typeface="Arial" pitchFamily="34" charset="0"/>
                </a:rPr>
                <a:t>X</a:t>
              </a:r>
              <a:endParaRPr lang="en-US" sz="1400" dirty="0">
                <a:solidFill>
                  <a:schemeClr val="bg1"/>
                </a:solidFill>
                <a:latin typeface="Calibri" panose="020F0502020204030204" pitchFamily="34" charset="0"/>
                <a:cs typeface="Arial" pitchFamily="34" charset="0"/>
              </a:endParaRPr>
            </a:p>
          </p:txBody>
        </p:sp>
        <p:grpSp>
          <p:nvGrpSpPr>
            <p:cNvPr id="67" name="Group 40"/>
            <p:cNvGrpSpPr/>
            <p:nvPr/>
          </p:nvGrpSpPr>
          <p:grpSpPr>
            <a:xfrm>
              <a:off x="5813533" y="2420888"/>
              <a:ext cx="2378596" cy="290502"/>
              <a:chOff x="6084168" y="3283749"/>
              <a:chExt cx="2378596" cy="290502"/>
            </a:xfrm>
          </p:grpSpPr>
          <p:cxnSp>
            <p:nvCxnSpPr>
              <p:cNvPr id="68" name="Straight Arrow Connector 41"/>
              <p:cNvCxnSpPr/>
              <p:nvPr/>
            </p:nvCxnSpPr>
            <p:spPr bwMode="auto">
              <a:xfrm flipH="1">
                <a:off x="6084168" y="3429000"/>
                <a:ext cx="2378596" cy="0"/>
              </a:xfrm>
              <a:prstGeom prst="straightConnector1">
                <a:avLst/>
              </a:prstGeom>
              <a:noFill/>
              <a:ln w="25400" cap="flat" cmpd="sng" algn="ctr">
                <a:solidFill>
                  <a:schemeClr val="bg1"/>
                </a:solidFill>
                <a:prstDash val="solid"/>
                <a:round/>
                <a:headEnd type="triangle" w="med" len="lg"/>
                <a:tailEnd type="triangle" w="med" len="lg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69" name="Straight Connector 42"/>
              <p:cNvCxnSpPr/>
              <p:nvPr/>
            </p:nvCxnSpPr>
            <p:spPr bwMode="auto">
              <a:xfrm>
                <a:off x="6084168" y="3283749"/>
                <a:ext cx="0" cy="290502"/>
              </a:xfrm>
              <a:prstGeom prst="line">
                <a:avLst/>
              </a:prstGeom>
              <a:noFill/>
              <a:ln w="25400" cap="flat" cmpd="sng" algn="ctr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70" name="Straight Connector 43"/>
              <p:cNvCxnSpPr/>
              <p:nvPr/>
            </p:nvCxnSpPr>
            <p:spPr bwMode="auto">
              <a:xfrm>
                <a:off x="8462764" y="3283749"/>
                <a:ext cx="0" cy="290502"/>
              </a:xfrm>
              <a:prstGeom prst="line">
                <a:avLst/>
              </a:prstGeom>
              <a:noFill/>
              <a:ln w="25400" cap="flat" cmpd="sng" algn="ctr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</p:grpSp>
        <p:cxnSp>
          <p:nvCxnSpPr>
            <p:cNvPr id="71" name="Straight Connector 45"/>
            <p:cNvCxnSpPr/>
            <p:nvPr/>
          </p:nvCxnSpPr>
          <p:spPr bwMode="auto">
            <a:xfrm>
              <a:off x="1530000" y="1666940"/>
              <a:ext cx="0" cy="2808312"/>
            </a:xfrm>
            <a:prstGeom prst="line">
              <a:avLst/>
            </a:prstGeom>
            <a:noFill/>
            <a:ln w="254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</p:spTree>
    <p:extLst>
      <p:ext uri="{BB962C8B-B14F-4D97-AF65-F5344CB8AC3E}">
        <p14:creationId xmlns:p14="http://schemas.microsoft.com/office/powerpoint/2010/main" val="3773308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V2V-Channel: Influence of Finite Scattering </a:t>
            </a:r>
            <a:r>
              <a:rPr lang="en-US" dirty="0" smtClean="0"/>
              <a:t>Areas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 smtClean="0"/>
              <a:t>May 2018</a:t>
            </a:r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r>
              <a:rPr lang="en-GB" smtClean="0"/>
              <a:t>Stephan Sand et al., German Aerospace Center (DLR)</a:t>
            </a:r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r>
              <a:rPr lang="en-GB" smtClean="0"/>
              <a:t>Slide </a:t>
            </a:r>
            <a:fld id="{06B781AF-4CCF-49B0-A572-DE54FBE5D942}" type="slidenum">
              <a:rPr lang="en-GB" smtClean="0"/>
              <a:pPr/>
              <a:t>13</a:t>
            </a:fld>
            <a:endParaRPr lang="en-GB"/>
          </a:p>
        </p:txBody>
      </p:sp>
      <p:grpSp>
        <p:nvGrpSpPr>
          <p:cNvPr id="7" name="Group 6"/>
          <p:cNvGrpSpPr/>
          <p:nvPr/>
        </p:nvGrpSpPr>
        <p:grpSpPr>
          <a:xfrm>
            <a:off x="0" y="1720800"/>
            <a:ext cx="9180512" cy="4730400"/>
            <a:chOff x="0" y="1340768"/>
            <a:chExt cx="9180512" cy="4730400"/>
          </a:xfrm>
        </p:grpSpPr>
        <p:sp>
          <p:nvSpPr>
            <p:cNvPr id="48" name="Rectangle 5"/>
            <p:cNvSpPr/>
            <p:nvPr/>
          </p:nvSpPr>
          <p:spPr bwMode="auto">
            <a:xfrm>
              <a:off x="0" y="1340768"/>
              <a:ext cx="9180512" cy="4730400"/>
            </a:xfrm>
            <a:prstGeom prst="rect">
              <a:avLst/>
            </a:prstGeom>
            <a:solidFill>
              <a:srgbClr val="5C793E"/>
            </a:solidFill>
            <a:ln>
              <a:noFill/>
            </a:ln>
            <a:effectLst/>
            <a:extLst/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ts val="26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Char char="-"/>
                <a:tabLst/>
              </a:pP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ヒラギノ角ゴ Pro W3" charset="-128"/>
                <a:cs typeface="Arial" charset="0"/>
              </a:endParaRPr>
            </a:p>
          </p:txBody>
        </p:sp>
        <p:sp>
          <p:nvSpPr>
            <p:cNvPr id="49" name="Oval 35"/>
            <p:cNvSpPr/>
            <p:nvPr/>
          </p:nvSpPr>
          <p:spPr bwMode="auto">
            <a:xfrm rot="21225191">
              <a:off x="5007337" y="2060070"/>
              <a:ext cx="4070947" cy="2101126"/>
            </a:xfrm>
            <a:prstGeom prst="ellipse">
              <a:avLst/>
            </a:prstGeom>
            <a:noFill/>
            <a:ln w="2540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ts val="26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Char char="-"/>
                <a:tabLst/>
              </a:pP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ヒラギノ角ゴ Pro W3" charset="-128"/>
                <a:cs typeface="Arial" charset="0"/>
              </a:endParaRPr>
            </a:p>
          </p:txBody>
        </p:sp>
        <p:sp>
          <p:nvSpPr>
            <p:cNvPr id="85" name="Rectangle 6"/>
            <p:cNvSpPr/>
            <p:nvPr/>
          </p:nvSpPr>
          <p:spPr bwMode="auto">
            <a:xfrm>
              <a:off x="4572000" y="2660730"/>
              <a:ext cx="4608512" cy="914756"/>
            </a:xfrm>
            <a:prstGeom prst="rect">
              <a:avLst/>
            </a:prstGeom>
            <a:solidFill>
              <a:srgbClr val="A7B8C6"/>
            </a:solidFill>
            <a:ln>
              <a:noFill/>
            </a:ln>
            <a:effectLst/>
            <a:extLst/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ts val="26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Char char="-"/>
                <a:tabLst/>
              </a:pP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ヒラギノ角ゴ Pro W3" charset="-128"/>
                <a:cs typeface="Arial" charset="0"/>
              </a:endParaRPr>
            </a:p>
          </p:txBody>
        </p:sp>
        <p:cxnSp>
          <p:nvCxnSpPr>
            <p:cNvPr id="86" name="Straight Connector 17"/>
            <p:cNvCxnSpPr/>
            <p:nvPr/>
          </p:nvCxnSpPr>
          <p:spPr bwMode="auto">
            <a:xfrm flipV="1">
              <a:off x="3707904" y="3140968"/>
              <a:ext cx="5436000" cy="3113"/>
            </a:xfrm>
            <a:prstGeom prst="line">
              <a:avLst/>
            </a:prstGeom>
            <a:noFill/>
            <a:ln w="25400" cap="flat" cmpd="sng" algn="ctr">
              <a:solidFill>
                <a:schemeClr val="bg1"/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pic>
          <p:nvPicPr>
            <p:cNvPr id="50" name="Picture 26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1417320"/>
              <a:ext cx="4572000" cy="3431960"/>
            </a:xfrm>
            <a:prstGeom prst="rect">
              <a:avLst/>
            </a:prstGeom>
          </p:spPr>
        </p:pic>
        <p:sp>
          <p:nvSpPr>
            <p:cNvPr id="51" name="TextBox 28"/>
            <p:cNvSpPr txBox="1"/>
            <p:nvPr/>
          </p:nvSpPr>
          <p:spPr>
            <a:xfrm>
              <a:off x="7469717" y="3068960"/>
              <a:ext cx="610745" cy="29745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buNone/>
              </a:pPr>
              <a:r>
                <a:rPr lang="en-US" sz="1400" dirty="0">
                  <a:solidFill>
                    <a:schemeClr val="bg1"/>
                  </a:solidFill>
                  <a:latin typeface="Calibri" panose="020F0502020204030204" pitchFamily="34" charset="0"/>
                  <a:cs typeface="Arial" pitchFamily="34" charset="0"/>
                </a:rPr>
                <a:t>90 km/h</a:t>
              </a:r>
            </a:p>
          </p:txBody>
        </p:sp>
        <p:sp>
          <p:nvSpPr>
            <p:cNvPr id="52" name="TextBox 29"/>
            <p:cNvSpPr txBox="1"/>
            <p:nvPr/>
          </p:nvSpPr>
          <p:spPr>
            <a:xfrm>
              <a:off x="5850860" y="2807543"/>
              <a:ext cx="610745" cy="333425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buNone/>
              </a:pPr>
              <a:r>
                <a:rPr lang="en-US" sz="1400" dirty="0">
                  <a:solidFill>
                    <a:schemeClr val="bg1"/>
                  </a:solidFill>
                  <a:latin typeface="Calibri" panose="020F0502020204030204" pitchFamily="34" charset="0"/>
                  <a:cs typeface="Arial" pitchFamily="34" charset="0"/>
                </a:rPr>
                <a:t>90 km/h</a:t>
              </a:r>
            </a:p>
          </p:txBody>
        </p:sp>
        <p:sp>
          <p:nvSpPr>
            <p:cNvPr id="53" name="TextBox 30"/>
            <p:cNvSpPr txBox="1"/>
            <p:nvPr/>
          </p:nvSpPr>
          <p:spPr>
            <a:xfrm>
              <a:off x="6724829" y="2564904"/>
              <a:ext cx="456856" cy="29745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buNone/>
              </a:pPr>
              <a:r>
                <a:rPr lang="en-US" sz="1400" dirty="0" smtClean="0">
                  <a:solidFill>
                    <a:schemeClr val="bg1"/>
                  </a:solidFill>
                  <a:latin typeface="Calibri" panose="020F0502020204030204" pitchFamily="34" charset="0"/>
                  <a:cs typeface="Arial" pitchFamily="34" charset="0"/>
                </a:rPr>
                <a:t>100 m</a:t>
              </a:r>
              <a:endParaRPr lang="en-US" sz="1400" dirty="0">
                <a:solidFill>
                  <a:schemeClr val="bg1"/>
                </a:solidFill>
                <a:latin typeface="Calibri" panose="020F0502020204030204" pitchFamily="34" charset="0"/>
                <a:cs typeface="Arial" pitchFamily="34" charset="0"/>
              </a:endParaRPr>
            </a:p>
          </p:txBody>
        </p:sp>
        <p:pic>
          <p:nvPicPr>
            <p:cNvPr id="72" name="Picture 31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0800000">
              <a:off x="5508104" y="3211668"/>
              <a:ext cx="766300" cy="295460"/>
            </a:xfrm>
            <a:prstGeom prst="rect">
              <a:avLst/>
            </a:prstGeom>
          </p:spPr>
        </p:pic>
        <p:pic>
          <p:nvPicPr>
            <p:cNvPr id="73" name="Picture 32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786572" y="2776773"/>
              <a:ext cx="766300" cy="295460"/>
            </a:xfrm>
            <a:prstGeom prst="rect">
              <a:avLst/>
            </a:prstGeom>
          </p:spPr>
        </p:pic>
        <p:cxnSp>
          <p:nvCxnSpPr>
            <p:cNvPr id="74" name="Straight Arrow Connector 33"/>
            <p:cNvCxnSpPr/>
            <p:nvPr/>
          </p:nvCxnSpPr>
          <p:spPr bwMode="auto">
            <a:xfrm flipH="1">
              <a:off x="7426532" y="2924503"/>
              <a:ext cx="360040" cy="0"/>
            </a:xfrm>
            <a:prstGeom prst="straightConnector1">
              <a:avLst/>
            </a:prstGeom>
            <a:noFill/>
            <a:ln w="2540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triangle" w="med" len="lg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5" name="Straight Arrow Connector 34"/>
            <p:cNvCxnSpPr/>
            <p:nvPr/>
          </p:nvCxnSpPr>
          <p:spPr bwMode="auto">
            <a:xfrm rot="10800000" flipH="1">
              <a:off x="6268442" y="3341752"/>
              <a:ext cx="360040" cy="0"/>
            </a:xfrm>
            <a:prstGeom prst="straightConnector1">
              <a:avLst/>
            </a:prstGeom>
            <a:noFill/>
            <a:ln w="2540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triangle" w="med" len="lg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76" name="Rectangle 22"/>
            <p:cNvSpPr/>
            <p:nvPr/>
          </p:nvSpPr>
          <p:spPr bwMode="auto">
            <a:xfrm>
              <a:off x="4283968" y="1417320"/>
              <a:ext cx="361184" cy="343196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extLst/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ts val="26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Char char="-"/>
                <a:tabLst/>
              </a:pP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ヒラギノ角ゴ Pro W3" charset="-128"/>
                <a:cs typeface="Arial" charset="0"/>
              </a:endParaRPr>
            </a:p>
          </p:txBody>
        </p:sp>
        <p:sp>
          <p:nvSpPr>
            <p:cNvPr id="77" name="TextBox 36"/>
            <p:cNvSpPr txBox="1"/>
            <p:nvPr/>
          </p:nvSpPr>
          <p:spPr>
            <a:xfrm>
              <a:off x="5245338" y="3131546"/>
              <a:ext cx="190758" cy="29745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buNone/>
              </a:pPr>
              <a:r>
                <a:rPr lang="en-US" sz="1400" dirty="0" smtClean="0">
                  <a:solidFill>
                    <a:schemeClr val="bg1"/>
                  </a:solidFill>
                  <a:latin typeface="Calibri" panose="020F0502020204030204" pitchFamily="34" charset="0"/>
                  <a:cs typeface="Arial" pitchFamily="34" charset="0"/>
                </a:rPr>
                <a:t>RX</a:t>
              </a:r>
              <a:endParaRPr lang="en-US" sz="1400" dirty="0">
                <a:solidFill>
                  <a:schemeClr val="bg1"/>
                </a:solidFill>
                <a:latin typeface="Calibri" panose="020F0502020204030204" pitchFamily="34" charset="0"/>
                <a:cs typeface="Arial" pitchFamily="34" charset="0"/>
              </a:endParaRPr>
            </a:p>
          </p:txBody>
        </p:sp>
        <p:sp>
          <p:nvSpPr>
            <p:cNvPr id="78" name="TextBox 38"/>
            <p:cNvSpPr txBox="1"/>
            <p:nvPr/>
          </p:nvSpPr>
          <p:spPr>
            <a:xfrm>
              <a:off x="8658440" y="2708920"/>
              <a:ext cx="181140" cy="29745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buNone/>
              </a:pPr>
              <a:r>
                <a:rPr lang="en-US" sz="1400" dirty="0">
                  <a:solidFill>
                    <a:schemeClr val="bg1"/>
                  </a:solidFill>
                  <a:latin typeface="Calibri" panose="020F0502020204030204" pitchFamily="34" charset="0"/>
                  <a:cs typeface="Arial" pitchFamily="34" charset="0"/>
                </a:rPr>
                <a:t>T</a:t>
              </a:r>
              <a:r>
                <a:rPr lang="en-US" sz="1400" dirty="0" smtClean="0">
                  <a:solidFill>
                    <a:schemeClr val="bg1"/>
                  </a:solidFill>
                  <a:latin typeface="Calibri" panose="020F0502020204030204" pitchFamily="34" charset="0"/>
                  <a:cs typeface="Arial" pitchFamily="34" charset="0"/>
                </a:rPr>
                <a:t>X</a:t>
              </a:r>
              <a:endParaRPr lang="en-US" sz="1400" dirty="0">
                <a:solidFill>
                  <a:schemeClr val="bg1"/>
                </a:solidFill>
                <a:latin typeface="Calibri" panose="020F0502020204030204" pitchFamily="34" charset="0"/>
                <a:cs typeface="Arial" pitchFamily="34" charset="0"/>
              </a:endParaRPr>
            </a:p>
          </p:txBody>
        </p:sp>
        <p:grpSp>
          <p:nvGrpSpPr>
            <p:cNvPr id="79" name="Group 40"/>
            <p:cNvGrpSpPr/>
            <p:nvPr/>
          </p:nvGrpSpPr>
          <p:grpSpPr>
            <a:xfrm>
              <a:off x="5813533" y="2420888"/>
              <a:ext cx="2378596" cy="290502"/>
              <a:chOff x="6084168" y="3283749"/>
              <a:chExt cx="2378596" cy="290502"/>
            </a:xfrm>
          </p:grpSpPr>
          <p:cxnSp>
            <p:nvCxnSpPr>
              <p:cNvPr id="80" name="Straight Arrow Connector 41"/>
              <p:cNvCxnSpPr/>
              <p:nvPr/>
            </p:nvCxnSpPr>
            <p:spPr bwMode="auto">
              <a:xfrm flipH="1">
                <a:off x="6084168" y="3429000"/>
                <a:ext cx="2378596" cy="0"/>
              </a:xfrm>
              <a:prstGeom prst="straightConnector1">
                <a:avLst/>
              </a:prstGeom>
              <a:noFill/>
              <a:ln w="25400" cap="flat" cmpd="sng" algn="ctr">
                <a:solidFill>
                  <a:schemeClr val="bg1"/>
                </a:solidFill>
                <a:prstDash val="solid"/>
                <a:round/>
                <a:headEnd type="triangle" w="med" len="lg"/>
                <a:tailEnd type="triangle" w="med" len="lg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81" name="Straight Connector 42"/>
              <p:cNvCxnSpPr/>
              <p:nvPr/>
            </p:nvCxnSpPr>
            <p:spPr bwMode="auto">
              <a:xfrm>
                <a:off x="6084168" y="3283749"/>
                <a:ext cx="0" cy="290502"/>
              </a:xfrm>
              <a:prstGeom prst="line">
                <a:avLst/>
              </a:prstGeom>
              <a:noFill/>
              <a:ln w="25400" cap="flat" cmpd="sng" algn="ctr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82" name="Straight Connector 43"/>
              <p:cNvCxnSpPr/>
              <p:nvPr/>
            </p:nvCxnSpPr>
            <p:spPr bwMode="auto">
              <a:xfrm>
                <a:off x="8462764" y="3283749"/>
                <a:ext cx="0" cy="290502"/>
              </a:xfrm>
              <a:prstGeom prst="line">
                <a:avLst/>
              </a:prstGeom>
              <a:noFill/>
              <a:ln w="25400" cap="flat" cmpd="sng" algn="ctr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</p:grpSp>
        <p:cxnSp>
          <p:nvCxnSpPr>
            <p:cNvPr id="83" name="Straight Connector 45"/>
            <p:cNvCxnSpPr/>
            <p:nvPr/>
          </p:nvCxnSpPr>
          <p:spPr bwMode="auto">
            <a:xfrm>
              <a:off x="1530000" y="1666940"/>
              <a:ext cx="0" cy="2808312"/>
            </a:xfrm>
            <a:prstGeom prst="line">
              <a:avLst/>
            </a:prstGeom>
            <a:noFill/>
            <a:ln w="254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pic>
          <p:nvPicPr>
            <p:cNvPr id="84" name="Picture 25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1417320"/>
              <a:ext cx="4568057" cy="3429000"/>
            </a:xfrm>
            <a:prstGeom prst="rect">
              <a:avLst/>
            </a:prstGeom>
          </p:spPr>
        </p:pic>
        <p:cxnSp>
          <p:nvCxnSpPr>
            <p:cNvPr id="87" name="Straight Connector 45"/>
            <p:cNvCxnSpPr/>
            <p:nvPr/>
          </p:nvCxnSpPr>
          <p:spPr bwMode="auto">
            <a:xfrm>
              <a:off x="1530000" y="1666800"/>
              <a:ext cx="0" cy="2808312"/>
            </a:xfrm>
            <a:prstGeom prst="line">
              <a:avLst/>
            </a:prstGeom>
            <a:noFill/>
            <a:ln w="254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</p:spTree>
    <p:extLst>
      <p:ext uri="{BB962C8B-B14F-4D97-AF65-F5344CB8AC3E}">
        <p14:creationId xmlns:p14="http://schemas.microsoft.com/office/powerpoint/2010/main" val="42563477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V2V-Channel: Influence of Finite Scattering </a:t>
            </a:r>
            <a:r>
              <a:rPr lang="en-US" dirty="0" smtClean="0"/>
              <a:t>Areas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 smtClean="0"/>
              <a:t>May 2018</a:t>
            </a:r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r>
              <a:rPr lang="en-GB" smtClean="0"/>
              <a:t>Stephan Sand et al., German Aerospace Center (DLR)</a:t>
            </a:r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r>
              <a:rPr lang="en-GB" smtClean="0"/>
              <a:t>Slide </a:t>
            </a:r>
            <a:fld id="{06B781AF-4CCF-49B0-A572-DE54FBE5D942}" type="slidenum">
              <a:rPr lang="en-GB" smtClean="0"/>
              <a:pPr/>
              <a:t>14</a:t>
            </a:fld>
            <a:endParaRPr lang="en-GB"/>
          </a:p>
        </p:txBody>
      </p:sp>
      <p:grpSp>
        <p:nvGrpSpPr>
          <p:cNvPr id="7" name="Group 6"/>
          <p:cNvGrpSpPr/>
          <p:nvPr/>
        </p:nvGrpSpPr>
        <p:grpSpPr>
          <a:xfrm>
            <a:off x="0" y="1800000"/>
            <a:ext cx="9144000" cy="4654974"/>
            <a:chOff x="0" y="1417320"/>
            <a:chExt cx="9144000" cy="4654974"/>
          </a:xfrm>
        </p:grpSpPr>
        <p:sp>
          <p:nvSpPr>
            <p:cNvPr id="30" name="Rectangle 12"/>
            <p:cNvSpPr/>
            <p:nvPr/>
          </p:nvSpPr>
          <p:spPr bwMode="auto">
            <a:xfrm>
              <a:off x="3850332" y="3575486"/>
              <a:ext cx="5293668" cy="176816"/>
            </a:xfrm>
            <a:prstGeom prst="rect">
              <a:avLst/>
            </a:prstGeom>
            <a:solidFill>
              <a:srgbClr val="5C793E"/>
            </a:solidFill>
            <a:ln>
              <a:noFill/>
            </a:ln>
            <a:effectLst/>
            <a:extLst/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ts val="26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Char char="-"/>
                <a:tabLst/>
              </a:pP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ヒラギノ角ゴ Pro W3" charset="-128"/>
                <a:cs typeface="Arial" charset="0"/>
              </a:endParaRPr>
            </a:p>
          </p:txBody>
        </p:sp>
        <p:sp>
          <p:nvSpPr>
            <p:cNvPr id="31" name="Rectangle 11"/>
            <p:cNvSpPr/>
            <p:nvPr/>
          </p:nvSpPr>
          <p:spPr bwMode="auto">
            <a:xfrm>
              <a:off x="3994348" y="2485426"/>
              <a:ext cx="5149652" cy="176816"/>
            </a:xfrm>
            <a:prstGeom prst="rect">
              <a:avLst/>
            </a:prstGeom>
            <a:solidFill>
              <a:srgbClr val="5C793E"/>
            </a:solidFill>
            <a:ln>
              <a:noFill/>
            </a:ln>
            <a:effectLst/>
            <a:extLst/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ts val="26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Char char="-"/>
                <a:tabLst/>
              </a:pP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ヒラギノ角ゴ Pro W3" charset="-128"/>
                <a:cs typeface="Arial" charset="0"/>
              </a:endParaRPr>
            </a:p>
          </p:txBody>
        </p:sp>
        <p:sp>
          <p:nvSpPr>
            <p:cNvPr id="32" name="Rectangle 27"/>
            <p:cNvSpPr/>
            <p:nvPr/>
          </p:nvSpPr>
          <p:spPr bwMode="auto">
            <a:xfrm>
              <a:off x="0" y="3663894"/>
              <a:ext cx="9144000" cy="2408400"/>
            </a:xfrm>
            <a:prstGeom prst="rect">
              <a:avLst/>
            </a:prstGeom>
            <a:solidFill>
              <a:srgbClr val="5C793E"/>
            </a:solidFill>
            <a:ln>
              <a:noFill/>
            </a:ln>
            <a:effectLst/>
            <a:extLst/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ts val="26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Char char="-"/>
                <a:tabLst/>
              </a:pP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ヒラギノ角ゴ Pro W3" charset="-128"/>
                <a:cs typeface="Arial" charset="0"/>
              </a:endParaRPr>
            </a:p>
          </p:txBody>
        </p:sp>
        <p:sp>
          <p:nvSpPr>
            <p:cNvPr id="49" name="Oval 35"/>
            <p:cNvSpPr/>
            <p:nvPr/>
          </p:nvSpPr>
          <p:spPr bwMode="auto">
            <a:xfrm rot="21225191">
              <a:off x="5007337" y="2060070"/>
              <a:ext cx="4070947" cy="2101126"/>
            </a:xfrm>
            <a:prstGeom prst="ellipse">
              <a:avLst/>
            </a:prstGeom>
            <a:noFill/>
            <a:ln w="2540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ts val="26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Char char="-"/>
                <a:tabLst/>
              </a:pP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ヒラギノ角ゴ Pro W3" charset="-128"/>
                <a:cs typeface="Arial" charset="0"/>
              </a:endParaRPr>
            </a:p>
          </p:txBody>
        </p:sp>
        <p:sp>
          <p:nvSpPr>
            <p:cNvPr id="85" name="Rectangle 6"/>
            <p:cNvSpPr/>
            <p:nvPr/>
          </p:nvSpPr>
          <p:spPr bwMode="auto">
            <a:xfrm>
              <a:off x="4572000" y="2660730"/>
              <a:ext cx="4572000" cy="914756"/>
            </a:xfrm>
            <a:prstGeom prst="rect">
              <a:avLst/>
            </a:prstGeom>
            <a:solidFill>
              <a:srgbClr val="A7B8C6"/>
            </a:solidFill>
            <a:ln>
              <a:noFill/>
            </a:ln>
            <a:effectLst/>
            <a:extLst/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ts val="26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Char char="-"/>
                <a:tabLst/>
              </a:pP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ヒラギノ角ゴ Pro W3" charset="-128"/>
                <a:cs typeface="Arial" charset="0"/>
              </a:endParaRPr>
            </a:p>
          </p:txBody>
        </p:sp>
        <p:cxnSp>
          <p:nvCxnSpPr>
            <p:cNvPr id="86" name="Straight Connector 17"/>
            <p:cNvCxnSpPr/>
            <p:nvPr/>
          </p:nvCxnSpPr>
          <p:spPr bwMode="auto">
            <a:xfrm flipV="1">
              <a:off x="3707904" y="3140968"/>
              <a:ext cx="5436000" cy="3113"/>
            </a:xfrm>
            <a:prstGeom prst="line">
              <a:avLst/>
            </a:prstGeom>
            <a:noFill/>
            <a:ln w="25400" cap="flat" cmpd="sng" algn="ctr">
              <a:solidFill>
                <a:schemeClr val="bg1"/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pic>
          <p:nvPicPr>
            <p:cNvPr id="50" name="Picture 26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1417320"/>
              <a:ext cx="4572000" cy="3431960"/>
            </a:xfrm>
            <a:prstGeom prst="rect">
              <a:avLst/>
            </a:prstGeom>
          </p:spPr>
        </p:pic>
        <p:sp>
          <p:nvSpPr>
            <p:cNvPr id="51" name="TextBox 28"/>
            <p:cNvSpPr txBox="1"/>
            <p:nvPr/>
          </p:nvSpPr>
          <p:spPr>
            <a:xfrm>
              <a:off x="7469717" y="3068960"/>
              <a:ext cx="610745" cy="29745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buNone/>
              </a:pPr>
              <a:r>
                <a:rPr lang="en-US" sz="1400" dirty="0">
                  <a:solidFill>
                    <a:schemeClr val="bg1"/>
                  </a:solidFill>
                  <a:latin typeface="Calibri" panose="020F0502020204030204" pitchFamily="34" charset="0"/>
                  <a:cs typeface="Arial" pitchFamily="34" charset="0"/>
                </a:rPr>
                <a:t>90 km/h</a:t>
              </a:r>
            </a:p>
          </p:txBody>
        </p:sp>
        <p:sp>
          <p:nvSpPr>
            <p:cNvPr id="52" name="TextBox 29"/>
            <p:cNvSpPr txBox="1"/>
            <p:nvPr/>
          </p:nvSpPr>
          <p:spPr>
            <a:xfrm>
              <a:off x="5850860" y="2807543"/>
              <a:ext cx="610745" cy="333425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buNone/>
              </a:pPr>
              <a:r>
                <a:rPr lang="en-US" sz="1400" dirty="0">
                  <a:solidFill>
                    <a:schemeClr val="bg1"/>
                  </a:solidFill>
                  <a:latin typeface="Calibri" panose="020F0502020204030204" pitchFamily="34" charset="0"/>
                  <a:cs typeface="Arial" pitchFamily="34" charset="0"/>
                </a:rPr>
                <a:t>90 km/h</a:t>
              </a:r>
            </a:p>
          </p:txBody>
        </p:sp>
        <p:sp>
          <p:nvSpPr>
            <p:cNvPr id="53" name="TextBox 30"/>
            <p:cNvSpPr txBox="1"/>
            <p:nvPr/>
          </p:nvSpPr>
          <p:spPr>
            <a:xfrm>
              <a:off x="6724829" y="2564904"/>
              <a:ext cx="456856" cy="29745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buNone/>
              </a:pPr>
              <a:r>
                <a:rPr lang="en-US" sz="1400" dirty="0" smtClean="0">
                  <a:solidFill>
                    <a:schemeClr val="bg1"/>
                  </a:solidFill>
                  <a:latin typeface="Calibri" panose="020F0502020204030204" pitchFamily="34" charset="0"/>
                  <a:cs typeface="Arial" pitchFamily="34" charset="0"/>
                </a:rPr>
                <a:t>100 m</a:t>
              </a:r>
              <a:endParaRPr lang="en-US" sz="1400" dirty="0">
                <a:solidFill>
                  <a:schemeClr val="bg1"/>
                </a:solidFill>
                <a:latin typeface="Calibri" panose="020F0502020204030204" pitchFamily="34" charset="0"/>
                <a:cs typeface="Arial" pitchFamily="34" charset="0"/>
              </a:endParaRPr>
            </a:p>
          </p:txBody>
        </p:sp>
        <p:pic>
          <p:nvPicPr>
            <p:cNvPr id="72" name="Picture 31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0800000">
              <a:off x="5508104" y="3211668"/>
              <a:ext cx="766300" cy="295460"/>
            </a:xfrm>
            <a:prstGeom prst="rect">
              <a:avLst/>
            </a:prstGeom>
          </p:spPr>
        </p:pic>
        <p:pic>
          <p:nvPicPr>
            <p:cNvPr id="73" name="Picture 32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786572" y="2776773"/>
              <a:ext cx="766300" cy="295460"/>
            </a:xfrm>
            <a:prstGeom prst="rect">
              <a:avLst/>
            </a:prstGeom>
          </p:spPr>
        </p:pic>
        <p:cxnSp>
          <p:nvCxnSpPr>
            <p:cNvPr id="74" name="Straight Arrow Connector 33"/>
            <p:cNvCxnSpPr/>
            <p:nvPr/>
          </p:nvCxnSpPr>
          <p:spPr bwMode="auto">
            <a:xfrm flipH="1">
              <a:off x="7426532" y="2924503"/>
              <a:ext cx="360040" cy="0"/>
            </a:xfrm>
            <a:prstGeom prst="straightConnector1">
              <a:avLst/>
            </a:prstGeom>
            <a:noFill/>
            <a:ln w="2540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triangle" w="med" len="lg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5" name="Straight Arrow Connector 34"/>
            <p:cNvCxnSpPr/>
            <p:nvPr/>
          </p:nvCxnSpPr>
          <p:spPr bwMode="auto">
            <a:xfrm rot="10800000" flipH="1">
              <a:off x="6268442" y="3341752"/>
              <a:ext cx="360040" cy="0"/>
            </a:xfrm>
            <a:prstGeom prst="straightConnector1">
              <a:avLst/>
            </a:prstGeom>
            <a:noFill/>
            <a:ln w="2540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triangle" w="med" len="lg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76" name="Rectangle 22"/>
            <p:cNvSpPr/>
            <p:nvPr/>
          </p:nvSpPr>
          <p:spPr bwMode="auto">
            <a:xfrm>
              <a:off x="4283968" y="1417320"/>
              <a:ext cx="361184" cy="343196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extLst/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ts val="26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Char char="-"/>
                <a:tabLst/>
              </a:pP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ヒラギノ角ゴ Pro W3" charset="-128"/>
                <a:cs typeface="Arial" charset="0"/>
              </a:endParaRPr>
            </a:p>
          </p:txBody>
        </p:sp>
        <p:sp>
          <p:nvSpPr>
            <p:cNvPr id="77" name="TextBox 36"/>
            <p:cNvSpPr txBox="1"/>
            <p:nvPr/>
          </p:nvSpPr>
          <p:spPr>
            <a:xfrm>
              <a:off x="5245338" y="3131546"/>
              <a:ext cx="190758" cy="29745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buNone/>
              </a:pPr>
              <a:r>
                <a:rPr lang="en-US" sz="1400" dirty="0" smtClean="0">
                  <a:solidFill>
                    <a:schemeClr val="bg1"/>
                  </a:solidFill>
                  <a:latin typeface="Calibri" panose="020F0502020204030204" pitchFamily="34" charset="0"/>
                  <a:cs typeface="Arial" pitchFamily="34" charset="0"/>
                </a:rPr>
                <a:t>RX</a:t>
              </a:r>
              <a:endParaRPr lang="en-US" sz="1400" dirty="0">
                <a:solidFill>
                  <a:schemeClr val="bg1"/>
                </a:solidFill>
                <a:latin typeface="Calibri" panose="020F0502020204030204" pitchFamily="34" charset="0"/>
                <a:cs typeface="Arial" pitchFamily="34" charset="0"/>
              </a:endParaRPr>
            </a:p>
          </p:txBody>
        </p:sp>
        <p:sp>
          <p:nvSpPr>
            <p:cNvPr id="78" name="TextBox 38"/>
            <p:cNvSpPr txBox="1"/>
            <p:nvPr/>
          </p:nvSpPr>
          <p:spPr>
            <a:xfrm>
              <a:off x="8658440" y="2708920"/>
              <a:ext cx="181140" cy="29745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buNone/>
              </a:pPr>
              <a:r>
                <a:rPr lang="en-US" sz="1400" dirty="0">
                  <a:solidFill>
                    <a:schemeClr val="bg1"/>
                  </a:solidFill>
                  <a:latin typeface="Calibri" panose="020F0502020204030204" pitchFamily="34" charset="0"/>
                  <a:cs typeface="Arial" pitchFamily="34" charset="0"/>
                </a:rPr>
                <a:t>T</a:t>
              </a:r>
              <a:r>
                <a:rPr lang="en-US" sz="1400" dirty="0" smtClean="0">
                  <a:solidFill>
                    <a:schemeClr val="bg1"/>
                  </a:solidFill>
                  <a:latin typeface="Calibri" panose="020F0502020204030204" pitchFamily="34" charset="0"/>
                  <a:cs typeface="Arial" pitchFamily="34" charset="0"/>
                </a:rPr>
                <a:t>X</a:t>
              </a:r>
              <a:endParaRPr lang="en-US" sz="1400" dirty="0">
                <a:solidFill>
                  <a:schemeClr val="bg1"/>
                </a:solidFill>
                <a:latin typeface="Calibri" panose="020F0502020204030204" pitchFamily="34" charset="0"/>
                <a:cs typeface="Arial" pitchFamily="34" charset="0"/>
              </a:endParaRPr>
            </a:p>
          </p:txBody>
        </p:sp>
        <p:grpSp>
          <p:nvGrpSpPr>
            <p:cNvPr id="79" name="Group 40"/>
            <p:cNvGrpSpPr/>
            <p:nvPr/>
          </p:nvGrpSpPr>
          <p:grpSpPr>
            <a:xfrm>
              <a:off x="5813533" y="2420888"/>
              <a:ext cx="2378596" cy="290502"/>
              <a:chOff x="6084168" y="3283749"/>
              <a:chExt cx="2378596" cy="290502"/>
            </a:xfrm>
          </p:grpSpPr>
          <p:cxnSp>
            <p:nvCxnSpPr>
              <p:cNvPr id="80" name="Straight Arrow Connector 41"/>
              <p:cNvCxnSpPr/>
              <p:nvPr/>
            </p:nvCxnSpPr>
            <p:spPr bwMode="auto">
              <a:xfrm flipH="1">
                <a:off x="6084168" y="3429000"/>
                <a:ext cx="2378596" cy="0"/>
              </a:xfrm>
              <a:prstGeom prst="straightConnector1">
                <a:avLst/>
              </a:prstGeom>
              <a:noFill/>
              <a:ln w="25400" cap="flat" cmpd="sng" algn="ctr">
                <a:solidFill>
                  <a:schemeClr val="bg1"/>
                </a:solidFill>
                <a:prstDash val="solid"/>
                <a:round/>
                <a:headEnd type="triangle" w="med" len="lg"/>
                <a:tailEnd type="triangle" w="med" len="lg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81" name="Straight Connector 42"/>
              <p:cNvCxnSpPr/>
              <p:nvPr/>
            </p:nvCxnSpPr>
            <p:spPr bwMode="auto">
              <a:xfrm>
                <a:off x="6084168" y="3283749"/>
                <a:ext cx="0" cy="290502"/>
              </a:xfrm>
              <a:prstGeom prst="line">
                <a:avLst/>
              </a:prstGeom>
              <a:noFill/>
              <a:ln w="25400" cap="flat" cmpd="sng" algn="ctr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82" name="Straight Connector 43"/>
              <p:cNvCxnSpPr/>
              <p:nvPr/>
            </p:nvCxnSpPr>
            <p:spPr bwMode="auto">
              <a:xfrm>
                <a:off x="8462764" y="3283749"/>
                <a:ext cx="0" cy="290502"/>
              </a:xfrm>
              <a:prstGeom prst="line">
                <a:avLst/>
              </a:prstGeom>
              <a:noFill/>
              <a:ln w="25400" cap="flat" cmpd="sng" algn="ctr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</p:grpSp>
        <p:cxnSp>
          <p:nvCxnSpPr>
            <p:cNvPr id="83" name="Straight Connector 45"/>
            <p:cNvCxnSpPr/>
            <p:nvPr/>
          </p:nvCxnSpPr>
          <p:spPr bwMode="auto">
            <a:xfrm>
              <a:off x="1530000" y="1666940"/>
              <a:ext cx="0" cy="2808312"/>
            </a:xfrm>
            <a:prstGeom prst="line">
              <a:avLst/>
            </a:prstGeom>
            <a:noFill/>
            <a:ln w="254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pic>
          <p:nvPicPr>
            <p:cNvPr id="84" name="Picture 25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1417320"/>
              <a:ext cx="4568057" cy="3429000"/>
            </a:xfrm>
            <a:prstGeom prst="rect">
              <a:avLst/>
            </a:prstGeom>
          </p:spPr>
        </p:pic>
        <p:pic>
          <p:nvPicPr>
            <p:cNvPr id="29" name="Picture 24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1420280"/>
              <a:ext cx="4568057" cy="3429000"/>
            </a:xfrm>
            <a:prstGeom prst="rect">
              <a:avLst/>
            </a:prstGeom>
          </p:spPr>
        </p:pic>
        <p:cxnSp>
          <p:nvCxnSpPr>
            <p:cNvPr id="28" name="Straight Connector 45"/>
            <p:cNvCxnSpPr/>
            <p:nvPr/>
          </p:nvCxnSpPr>
          <p:spPr bwMode="auto">
            <a:xfrm>
              <a:off x="1530000" y="1666800"/>
              <a:ext cx="0" cy="2808312"/>
            </a:xfrm>
            <a:prstGeom prst="line">
              <a:avLst/>
            </a:prstGeom>
            <a:noFill/>
            <a:ln w="254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</p:spTree>
    <p:extLst>
      <p:ext uri="{BB962C8B-B14F-4D97-AF65-F5344CB8AC3E}">
        <p14:creationId xmlns:p14="http://schemas.microsoft.com/office/powerpoint/2010/main" val="15692335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V2V-Channel: Influence of Finite Scattering </a:t>
            </a:r>
            <a:r>
              <a:rPr lang="en-US" dirty="0" smtClean="0"/>
              <a:t>Areas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 smtClean="0"/>
              <a:t>May 2018</a:t>
            </a:r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r>
              <a:rPr lang="en-GB" smtClean="0"/>
              <a:t>Stephan Sand et al., German Aerospace Center (DLR)</a:t>
            </a:r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r>
              <a:rPr lang="en-GB" smtClean="0"/>
              <a:t>Slide </a:t>
            </a:r>
            <a:fld id="{06B781AF-4CCF-49B0-A572-DE54FBE5D942}" type="slidenum">
              <a:rPr lang="en-GB" smtClean="0"/>
              <a:pPr/>
              <a:t>15</a:t>
            </a:fld>
            <a:endParaRPr lang="en-GB"/>
          </a:p>
        </p:txBody>
      </p:sp>
      <p:grpSp>
        <p:nvGrpSpPr>
          <p:cNvPr id="6" name="Group 5"/>
          <p:cNvGrpSpPr/>
          <p:nvPr/>
        </p:nvGrpSpPr>
        <p:grpSpPr>
          <a:xfrm>
            <a:off x="0" y="1800000"/>
            <a:ext cx="9144000" cy="3433040"/>
            <a:chOff x="0" y="1417320"/>
            <a:chExt cx="9144000" cy="3433040"/>
          </a:xfrm>
        </p:grpSpPr>
        <p:sp>
          <p:nvSpPr>
            <p:cNvPr id="30" name="Rectangle 12"/>
            <p:cNvSpPr/>
            <p:nvPr/>
          </p:nvSpPr>
          <p:spPr bwMode="auto">
            <a:xfrm>
              <a:off x="3850332" y="3575486"/>
              <a:ext cx="5293668" cy="176816"/>
            </a:xfrm>
            <a:prstGeom prst="rect">
              <a:avLst/>
            </a:prstGeom>
            <a:solidFill>
              <a:srgbClr val="5C793E"/>
            </a:solidFill>
            <a:ln>
              <a:noFill/>
            </a:ln>
            <a:effectLst/>
            <a:extLst/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ts val="26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Char char="-"/>
                <a:tabLst/>
              </a:pP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ヒラギノ角ゴ Pro W3" charset="-128"/>
                <a:cs typeface="Arial" charset="0"/>
              </a:endParaRPr>
            </a:p>
          </p:txBody>
        </p:sp>
        <p:sp>
          <p:nvSpPr>
            <p:cNvPr id="31" name="Rectangle 11"/>
            <p:cNvSpPr/>
            <p:nvPr/>
          </p:nvSpPr>
          <p:spPr bwMode="auto">
            <a:xfrm>
              <a:off x="3994348" y="2485426"/>
              <a:ext cx="5149652" cy="176816"/>
            </a:xfrm>
            <a:prstGeom prst="rect">
              <a:avLst/>
            </a:prstGeom>
            <a:solidFill>
              <a:srgbClr val="5C793E"/>
            </a:solidFill>
            <a:ln>
              <a:noFill/>
            </a:ln>
            <a:effectLst/>
            <a:extLst/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ts val="26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Char char="-"/>
                <a:tabLst/>
              </a:pP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ヒラギノ角ゴ Pro W3" charset="-128"/>
                <a:cs typeface="Arial" charset="0"/>
              </a:endParaRPr>
            </a:p>
          </p:txBody>
        </p:sp>
        <p:sp>
          <p:nvSpPr>
            <p:cNvPr id="49" name="Oval 35"/>
            <p:cNvSpPr/>
            <p:nvPr/>
          </p:nvSpPr>
          <p:spPr bwMode="auto">
            <a:xfrm rot="21225191">
              <a:off x="5007337" y="2060070"/>
              <a:ext cx="4070947" cy="2101126"/>
            </a:xfrm>
            <a:prstGeom prst="ellipse">
              <a:avLst/>
            </a:prstGeom>
            <a:noFill/>
            <a:ln w="2540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ts val="26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Char char="-"/>
                <a:tabLst/>
              </a:pP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ヒラギノ角ゴ Pro W3" charset="-128"/>
                <a:cs typeface="Arial" charset="0"/>
              </a:endParaRPr>
            </a:p>
          </p:txBody>
        </p:sp>
        <p:sp>
          <p:nvSpPr>
            <p:cNvPr id="85" name="Rectangle 6"/>
            <p:cNvSpPr/>
            <p:nvPr/>
          </p:nvSpPr>
          <p:spPr bwMode="auto">
            <a:xfrm>
              <a:off x="4572000" y="2660730"/>
              <a:ext cx="4572000" cy="914756"/>
            </a:xfrm>
            <a:prstGeom prst="rect">
              <a:avLst/>
            </a:prstGeom>
            <a:solidFill>
              <a:srgbClr val="A7B8C6"/>
            </a:solidFill>
            <a:ln>
              <a:noFill/>
            </a:ln>
            <a:effectLst/>
            <a:extLst/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ts val="26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Char char="-"/>
                <a:tabLst/>
              </a:pP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ヒラギノ角ゴ Pro W3" charset="-128"/>
                <a:cs typeface="Arial" charset="0"/>
              </a:endParaRPr>
            </a:p>
          </p:txBody>
        </p:sp>
        <p:cxnSp>
          <p:nvCxnSpPr>
            <p:cNvPr id="86" name="Straight Connector 17"/>
            <p:cNvCxnSpPr/>
            <p:nvPr/>
          </p:nvCxnSpPr>
          <p:spPr bwMode="auto">
            <a:xfrm flipV="1">
              <a:off x="3707904" y="3140968"/>
              <a:ext cx="5436000" cy="3113"/>
            </a:xfrm>
            <a:prstGeom prst="line">
              <a:avLst/>
            </a:prstGeom>
            <a:noFill/>
            <a:ln w="25400" cap="flat" cmpd="sng" algn="ctr">
              <a:solidFill>
                <a:schemeClr val="bg1"/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pic>
          <p:nvPicPr>
            <p:cNvPr id="50" name="Picture 26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1417320"/>
              <a:ext cx="4572000" cy="3431960"/>
            </a:xfrm>
            <a:prstGeom prst="rect">
              <a:avLst/>
            </a:prstGeom>
          </p:spPr>
        </p:pic>
        <p:sp>
          <p:nvSpPr>
            <p:cNvPr id="51" name="TextBox 28"/>
            <p:cNvSpPr txBox="1"/>
            <p:nvPr/>
          </p:nvSpPr>
          <p:spPr>
            <a:xfrm>
              <a:off x="7469717" y="3068960"/>
              <a:ext cx="610745" cy="29745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buNone/>
              </a:pPr>
              <a:r>
                <a:rPr lang="en-US" sz="1400" dirty="0">
                  <a:solidFill>
                    <a:schemeClr val="bg1"/>
                  </a:solidFill>
                  <a:latin typeface="Calibri" panose="020F0502020204030204" pitchFamily="34" charset="0"/>
                  <a:cs typeface="Arial" pitchFamily="34" charset="0"/>
                </a:rPr>
                <a:t>90 km/h</a:t>
              </a:r>
            </a:p>
          </p:txBody>
        </p:sp>
        <p:sp>
          <p:nvSpPr>
            <p:cNvPr id="52" name="TextBox 29"/>
            <p:cNvSpPr txBox="1"/>
            <p:nvPr/>
          </p:nvSpPr>
          <p:spPr>
            <a:xfrm>
              <a:off x="5850860" y="2807543"/>
              <a:ext cx="610745" cy="333425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buNone/>
              </a:pPr>
              <a:r>
                <a:rPr lang="en-US" sz="1400" dirty="0">
                  <a:solidFill>
                    <a:schemeClr val="bg1"/>
                  </a:solidFill>
                  <a:latin typeface="Calibri" panose="020F0502020204030204" pitchFamily="34" charset="0"/>
                  <a:cs typeface="Arial" pitchFamily="34" charset="0"/>
                </a:rPr>
                <a:t>90 km/h</a:t>
              </a:r>
            </a:p>
          </p:txBody>
        </p:sp>
        <p:sp>
          <p:nvSpPr>
            <p:cNvPr id="53" name="TextBox 30"/>
            <p:cNvSpPr txBox="1"/>
            <p:nvPr/>
          </p:nvSpPr>
          <p:spPr>
            <a:xfrm>
              <a:off x="6724829" y="2564904"/>
              <a:ext cx="456856" cy="29745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buNone/>
              </a:pPr>
              <a:r>
                <a:rPr lang="en-US" sz="1400" dirty="0" smtClean="0">
                  <a:solidFill>
                    <a:schemeClr val="bg1"/>
                  </a:solidFill>
                  <a:latin typeface="Calibri" panose="020F0502020204030204" pitchFamily="34" charset="0"/>
                  <a:cs typeface="Arial" pitchFamily="34" charset="0"/>
                </a:rPr>
                <a:t>100 m</a:t>
              </a:r>
              <a:endParaRPr lang="en-US" sz="1400" dirty="0">
                <a:solidFill>
                  <a:schemeClr val="bg1"/>
                </a:solidFill>
                <a:latin typeface="Calibri" panose="020F0502020204030204" pitchFamily="34" charset="0"/>
                <a:cs typeface="Arial" pitchFamily="34" charset="0"/>
              </a:endParaRPr>
            </a:p>
          </p:txBody>
        </p:sp>
        <p:pic>
          <p:nvPicPr>
            <p:cNvPr id="72" name="Picture 31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0800000">
              <a:off x="5508104" y="3211668"/>
              <a:ext cx="766300" cy="295460"/>
            </a:xfrm>
            <a:prstGeom prst="rect">
              <a:avLst/>
            </a:prstGeom>
          </p:spPr>
        </p:pic>
        <p:pic>
          <p:nvPicPr>
            <p:cNvPr id="73" name="Picture 32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786572" y="2776773"/>
              <a:ext cx="766300" cy="295460"/>
            </a:xfrm>
            <a:prstGeom prst="rect">
              <a:avLst/>
            </a:prstGeom>
          </p:spPr>
        </p:pic>
        <p:cxnSp>
          <p:nvCxnSpPr>
            <p:cNvPr id="74" name="Straight Arrow Connector 33"/>
            <p:cNvCxnSpPr/>
            <p:nvPr/>
          </p:nvCxnSpPr>
          <p:spPr bwMode="auto">
            <a:xfrm flipH="1">
              <a:off x="7426532" y="2924503"/>
              <a:ext cx="360040" cy="0"/>
            </a:xfrm>
            <a:prstGeom prst="straightConnector1">
              <a:avLst/>
            </a:prstGeom>
            <a:noFill/>
            <a:ln w="2540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triangle" w="med" len="lg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5" name="Straight Arrow Connector 34"/>
            <p:cNvCxnSpPr/>
            <p:nvPr/>
          </p:nvCxnSpPr>
          <p:spPr bwMode="auto">
            <a:xfrm rot="10800000" flipH="1">
              <a:off x="6268442" y="3341752"/>
              <a:ext cx="360040" cy="0"/>
            </a:xfrm>
            <a:prstGeom prst="straightConnector1">
              <a:avLst/>
            </a:prstGeom>
            <a:noFill/>
            <a:ln w="2540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triangle" w="med" len="lg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76" name="Rectangle 22"/>
            <p:cNvSpPr/>
            <p:nvPr/>
          </p:nvSpPr>
          <p:spPr bwMode="auto">
            <a:xfrm>
              <a:off x="4283968" y="1417320"/>
              <a:ext cx="361184" cy="343196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extLst/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ts val="26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Char char="-"/>
                <a:tabLst/>
              </a:pP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ヒラギノ角ゴ Pro W3" charset="-128"/>
                <a:cs typeface="Arial" charset="0"/>
              </a:endParaRPr>
            </a:p>
          </p:txBody>
        </p:sp>
        <p:sp>
          <p:nvSpPr>
            <p:cNvPr id="77" name="TextBox 36"/>
            <p:cNvSpPr txBox="1"/>
            <p:nvPr/>
          </p:nvSpPr>
          <p:spPr>
            <a:xfrm>
              <a:off x="5245338" y="3131546"/>
              <a:ext cx="190758" cy="29745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buNone/>
              </a:pPr>
              <a:r>
                <a:rPr lang="en-US" sz="1400" dirty="0" smtClean="0">
                  <a:solidFill>
                    <a:schemeClr val="bg1"/>
                  </a:solidFill>
                  <a:latin typeface="Calibri" panose="020F0502020204030204" pitchFamily="34" charset="0"/>
                  <a:cs typeface="Arial" pitchFamily="34" charset="0"/>
                </a:rPr>
                <a:t>RX</a:t>
              </a:r>
              <a:endParaRPr lang="en-US" sz="1400" dirty="0">
                <a:solidFill>
                  <a:schemeClr val="bg1"/>
                </a:solidFill>
                <a:latin typeface="Calibri" panose="020F0502020204030204" pitchFamily="34" charset="0"/>
                <a:cs typeface="Arial" pitchFamily="34" charset="0"/>
              </a:endParaRPr>
            </a:p>
          </p:txBody>
        </p:sp>
        <p:sp>
          <p:nvSpPr>
            <p:cNvPr id="78" name="TextBox 38"/>
            <p:cNvSpPr txBox="1"/>
            <p:nvPr/>
          </p:nvSpPr>
          <p:spPr>
            <a:xfrm>
              <a:off x="8658440" y="2708920"/>
              <a:ext cx="181140" cy="29745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buNone/>
              </a:pPr>
              <a:r>
                <a:rPr lang="en-US" sz="1400" dirty="0">
                  <a:solidFill>
                    <a:schemeClr val="bg1"/>
                  </a:solidFill>
                  <a:latin typeface="Calibri" panose="020F0502020204030204" pitchFamily="34" charset="0"/>
                  <a:cs typeface="Arial" pitchFamily="34" charset="0"/>
                </a:rPr>
                <a:t>T</a:t>
              </a:r>
              <a:r>
                <a:rPr lang="en-US" sz="1400" dirty="0" smtClean="0">
                  <a:solidFill>
                    <a:schemeClr val="bg1"/>
                  </a:solidFill>
                  <a:latin typeface="Calibri" panose="020F0502020204030204" pitchFamily="34" charset="0"/>
                  <a:cs typeface="Arial" pitchFamily="34" charset="0"/>
                </a:rPr>
                <a:t>X</a:t>
              </a:r>
              <a:endParaRPr lang="en-US" sz="1400" dirty="0">
                <a:solidFill>
                  <a:schemeClr val="bg1"/>
                </a:solidFill>
                <a:latin typeface="Calibri" panose="020F0502020204030204" pitchFamily="34" charset="0"/>
                <a:cs typeface="Arial" pitchFamily="34" charset="0"/>
              </a:endParaRPr>
            </a:p>
          </p:txBody>
        </p:sp>
        <p:grpSp>
          <p:nvGrpSpPr>
            <p:cNvPr id="79" name="Group 40"/>
            <p:cNvGrpSpPr/>
            <p:nvPr/>
          </p:nvGrpSpPr>
          <p:grpSpPr>
            <a:xfrm>
              <a:off x="5813533" y="2420888"/>
              <a:ext cx="2378596" cy="290502"/>
              <a:chOff x="6084168" y="3283749"/>
              <a:chExt cx="2378596" cy="290502"/>
            </a:xfrm>
          </p:grpSpPr>
          <p:cxnSp>
            <p:nvCxnSpPr>
              <p:cNvPr id="80" name="Straight Arrow Connector 41"/>
              <p:cNvCxnSpPr/>
              <p:nvPr/>
            </p:nvCxnSpPr>
            <p:spPr bwMode="auto">
              <a:xfrm flipH="1">
                <a:off x="6084168" y="3429000"/>
                <a:ext cx="2378596" cy="0"/>
              </a:xfrm>
              <a:prstGeom prst="straightConnector1">
                <a:avLst/>
              </a:prstGeom>
              <a:noFill/>
              <a:ln w="25400" cap="flat" cmpd="sng" algn="ctr">
                <a:solidFill>
                  <a:schemeClr val="bg1"/>
                </a:solidFill>
                <a:prstDash val="solid"/>
                <a:round/>
                <a:headEnd type="triangle" w="med" len="lg"/>
                <a:tailEnd type="triangle" w="med" len="lg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81" name="Straight Connector 42"/>
              <p:cNvCxnSpPr/>
              <p:nvPr/>
            </p:nvCxnSpPr>
            <p:spPr bwMode="auto">
              <a:xfrm>
                <a:off x="6084168" y="3283749"/>
                <a:ext cx="0" cy="290502"/>
              </a:xfrm>
              <a:prstGeom prst="line">
                <a:avLst/>
              </a:prstGeom>
              <a:noFill/>
              <a:ln w="25400" cap="flat" cmpd="sng" algn="ctr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82" name="Straight Connector 43"/>
              <p:cNvCxnSpPr/>
              <p:nvPr/>
            </p:nvCxnSpPr>
            <p:spPr bwMode="auto">
              <a:xfrm>
                <a:off x="8462764" y="3283749"/>
                <a:ext cx="0" cy="290502"/>
              </a:xfrm>
              <a:prstGeom prst="line">
                <a:avLst/>
              </a:prstGeom>
              <a:noFill/>
              <a:ln w="25400" cap="flat" cmpd="sng" algn="ctr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</p:grpSp>
        <p:cxnSp>
          <p:nvCxnSpPr>
            <p:cNvPr id="83" name="Straight Connector 45"/>
            <p:cNvCxnSpPr/>
            <p:nvPr/>
          </p:nvCxnSpPr>
          <p:spPr bwMode="auto">
            <a:xfrm>
              <a:off x="1530000" y="1666940"/>
              <a:ext cx="0" cy="2808312"/>
            </a:xfrm>
            <a:prstGeom prst="line">
              <a:avLst/>
            </a:prstGeom>
            <a:noFill/>
            <a:ln w="254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pic>
          <p:nvPicPr>
            <p:cNvPr id="84" name="Picture 25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1417320"/>
              <a:ext cx="4568057" cy="3429000"/>
            </a:xfrm>
            <a:prstGeom prst="rect">
              <a:avLst/>
            </a:prstGeom>
          </p:spPr>
        </p:pic>
        <p:pic>
          <p:nvPicPr>
            <p:cNvPr id="29" name="Picture 24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1420280"/>
              <a:ext cx="4568057" cy="3429000"/>
            </a:xfrm>
            <a:prstGeom prst="rect">
              <a:avLst/>
            </a:prstGeom>
          </p:spPr>
        </p:pic>
        <p:pic>
          <p:nvPicPr>
            <p:cNvPr id="33" name="Picture 23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1418400"/>
              <a:ext cx="4572000" cy="3431960"/>
            </a:xfrm>
            <a:prstGeom prst="rect">
              <a:avLst/>
            </a:prstGeom>
          </p:spPr>
        </p:pic>
        <p:cxnSp>
          <p:nvCxnSpPr>
            <p:cNvPr id="28" name="Straight Connector 45"/>
            <p:cNvCxnSpPr/>
            <p:nvPr/>
          </p:nvCxnSpPr>
          <p:spPr bwMode="auto">
            <a:xfrm>
              <a:off x="1530000" y="1666800"/>
              <a:ext cx="0" cy="2808312"/>
            </a:xfrm>
            <a:prstGeom prst="line">
              <a:avLst/>
            </a:prstGeom>
            <a:noFill/>
            <a:ln w="254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</p:spTree>
    <p:extLst>
      <p:ext uri="{BB962C8B-B14F-4D97-AF65-F5344CB8AC3E}">
        <p14:creationId xmlns:p14="http://schemas.microsoft.com/office/powerpoint/2010/main" val="23446197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Rectangle 1"/>
          <p:cNvSpPr>
            <a:spLocks noGrp="1" noChangeArrowheads="1"/>
          </p:cNvSpPr>
          <p:nvPr>
            <p:ph type="title"/>
          </p:nvPr>
        </p:nvSpPr>
        <p:spPr>
          <a:ln/>
        </p:spPr>
        <p:txBody>
          <a:bodyPr lIns="90000" tIns="46800" rIns="90000" bIns="46800"/>
          <a:lstStyle/>
          <a:p>
            <a:r>
              <a:rPr lang="en-US" sz="2800" dirty="0"/>
              <a:t>V2V-Channel: </a:t>
            </a:r>
            <a:r>
              <a:rPr lang="en-US" sz="2800" dirty="0" smtClean="0"/>
              <a:t>Theoretical GSCM </a:t>
            </a:r>
            <a:r>
              <a:rPr lang="en-US" sz="2800" dirty="0"/>
              <a:t>based </a:t>
            </a:r>
            <a:r>
              <a:rPr lang="en-US" sz="2800" dirty="0" smtClean="0"/>
              <a:t>on </a:t>
            </a:r>
            <a:r>
              <a:rPr lang="en-US" sz="2800" i="1" dirty="0" err="1" smtClean="0"/>
              <a:t>Prolate</a:t>
            </a:r>
            <a:r>
              <a:rPr lang="en-US" sz="2800" i="1" dirty="0" smtClean="0"/>
              <a:t> </a:t>
            </a:r>
            <a:r>
              <a:rPr lang="en-US" sz="2800" i="1" dirty="0"/>
              <a:t>Spheroidal Coordinate System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 smtClean="0"/>
              <a:t>May 2018</a:t>
            </a:r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r>
              <a:rPr lang="en-GB" smtClean="0"/>
              <a:t>Stephan Sand et al., German Aerospace Center (DLR)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r>
              <a:rPr lang="en-GB"/>
              <a:t>Slide </a:t>
            </a:r>
            <a:fld id="{DC83D890-10BB-4905-98E9-EC5FFEC1B9BB}" type="slidenum">
              <a:rPr lang="en-GB"/>
              <a:pPr/>
              <a:t>16</a:t>
            </a:fld>
            <a:endParaRPr lang="en-GB"/>
          </a:p>
        </p:txBody>
      </p:sp>
      <p:sp>
        <p:nvSpPr>
          <p:cNvPr id="8" name="TextBox 7"/>
          <p:cNvSpPr txBox="1"/>
          <p:nvPr/>
        </p:nvSpPr>
        <p:spPr>
          <a:xfrm>
            <a:off x="683568" y="5589240"/>
            <a:ext cx="8280920" cy="830997"/>
          </a:xfrm>
          <a:prstGeom prst="rect">
            <a:avLst/>
          </a:prstGeom>
          <a:noFill/>
          <a:ln w="28575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r>
              <a:rPr lang="en-US" sz="1600" dirty="0" smtClean="0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[10] M</a:t>
            </a:r>
            <a:r>
              <a:rPr lang="en-US" sz="1600" dirty="0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. Walter, D. Shutin and A. Dammann, "</a:t>
            </a:r>
            <a:r>
              <a:rPr lang="en-US" sz="1600" b="1" dirty="0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Algebraic Analysis of the Poles in the Doppler Spectrum for Vehicle-to-Vehicle Channels</a:t>
            </a:r>
            <a:r>
              <a:rPr lang="en-US" sz="1600" dirty="0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," in </a:t>
            </a:r>
            <a:r>
              <a:rPr lang="en-US" sz="1600" i="1" dirty="0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IEEE Wireless Communications Letters</a:t>
            </a:r>
            <a:r>
              <a:rPr lang="en-US" sz="1600" dirty="0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, vol. PP, no. 99, pp. 1-1</a:t>
            </a:r>
            <a:r>
              <a:rPr lang="en-US" sz="1600" dirty="0" smtClean="0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.</a:t>
            </a:r>
            <a:endParaRPr lang="en-US" sz="1600" dirty="0">
              <a:solidFill>
                <a:schemeClr val="tx1"/>
              </a:solidFill>
              <a:latin typeface="+mn-lt"/>
              <a:cs typeface="Arial" panose="020B0604020202020204" pitchFamily="34" charset="0"/>
            </a:endParaRPr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05" t="2263" b="7763"/>
          <a:stretch/>
        </p:blipFill>
        <p:spPr bwMode="auto">
          <a:xfrm>
            <a:off x="4193292" y="1935479"/>
            <a:ext cx="4944556" cy="36042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 Placeholder 2"/>
          <p:cNvSpPr>
            <a:spLocks noGrp="1"/>
          </p:cNvSpPr>
          <p:nvPr>
            <p:ph sz="half" idx="1"/>
          </p:nvPr>
        </p:nvSpPr>
        <p:spPr>
          <a:xfrm>
            <a:off x="685801" y="1981200"/>
            <a:ext cx="3742184" cy="4113213"/>
          </a:xfrm>
        </p:spPr>
        <p:txBody>
          <a:bodyPr/>
          <a:lstStyle/>
          <a:p>
            <a:pPr>
              <a:buFont typeface="Arial" panose="020B0604020202020204" pitchFamily="34" charset="0"/>
              <a:buChar char="•"/>
            </a:pPr>
            <a:r>
              <a:rPr lang="en-US" sz="1800" b="0" dirty="0"/>
              <a:t>Exploit symmetry of problem by using adequate coordinate </a:t>
            </a:r>
            <a:r>
              <a:rPr lang="en-US" sz="1800" b="0" dirty="0" smtClean="0"/>
              <a:t>system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1800" b="0" dirty="0"/>
              <a:t>Separate coordinate ξ to describe constant delay resulting in ellipses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1800" b="0" dirty="0"/>
              <a:t>Allows a delay-dependent description of the Doppler frequency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1800" b="0" dirty="0"/>
              <a:t>No trigonometric functions </a:t>
            </a:r>
            <a:r>
              <a:rPr lang="en-US" sz="1800" b="0" dirty="0" smtClean="0"/>
              <a:t/>
            </a:r>
            <a:br>
              <a:rPr lang="en-US" sz="1800" b="0" dirty="0" smtClean="0"/>
            </a:br>
            <a:endParaRPr lang="en-US" sz="1800" b="0" dirty="0"/>
          </a:p>
          <a:p>
            <a:pPr marL="0" indent="0"/>
            <a:r>
              <a:rPr lang="en-US" sz="2000" dirty="0"/>
              <a:t>Algebraic analysis is possible</a:t>
            </a:r>
            <a:r>
              <a:rPr lang="en-US" sz="2000" dirty="0" smtClean="0"/>
              <a:t>!</a:t>
            </a:r>
            <a:endParaRPr lang="en-US" dirty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/>
              <a:t>V2V-Channel: </a:t>
            </a:r>
            <a:r>
              <a:rPr lang="en-US" sz="2800" dirty="0" smtClean="0"/>
              <a:t>Theoretical GSCM </a:t>
            </a:r>
            <a:r>
              <a:rPr lang="en-US" sz="2800" dirty="0"/>
              <a:t>based </a:t>
            </a:r>
            <a:r>
              <a:rPr lang="en-US" sz="2800" dirty="0" smtClean="0"/>
              <a:t>on </a:t>
            </a:r>
            <a:r>
              <a:rPr lang="en-US" sz="2800" i="1" dirty="0" err="1" smtClean="0"/>
              <a:t>Prolate</a:t>
            </a:r>
            <a:r>
              <a:rPr lang="en-US" sz="2800" i="1" dirty="0" smtClean="0"/>
              <a:t> </a:t>
            </a:r>
            <a:r>
              <a:rPr lang="en-US" sz="2800" i="1" dirty="0"/>
              <a:t>Spheroidal Coordinate System</a:t>
            </a:r>
            <a:endParaRPr lang="en-US" sz="2800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r>
              <a:rPr lang="en-GB" smtClean="0"/>
              <a:t>Slide </a:t>
            </a:r>
            <a:fld id="{1CD163DD-D5E7-41DA-95F2-71530C24F8C3}" type="slidenum">
              <a:rPr lang="en-GB" smtClean="0"/>
              <a:pPr/>
              <a:t>17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idx="14"/>
          </p:nvPr>
        </p:nvSpPr>
        <p:spPr/>
        <p:txBody>
          <a:bodyPr/>
          <a:lstStyle/>
          <a:p>
            <a:r>
              <a:rPr lang="en-GB" smtClean="0"/>
              <a:t>Stephan Sand et al., German Aerospace Center (DLR)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idx="15"/>
          </p:nvPr>
        </p:nvSpPr>
        <p:spPr/>
        <p:txBody>
          <a:bodyPr/>
          <a:lstStyle/>
          <a:p>
            <a:r>
              <a:rPr lang="en-US" smtClean="0"/>
              <a:t>May 2018</a:t>
            </a:r>
            <a:endParaRPr lang="en-GB"/>
          </a:p>
        </p:txBody>
      </p:sp>
      <p:pic>
        <p:nvPicPr>
          <p:cNvPr id="10" name="Picture 1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716"/>
          <a:stretch/>
        </p:blipFill>
        <p:spPr>
          <a:xfrm>
            <a:off x="5181523" y="3329548"/>
            <a:ext cx="3926981" cy="3123788"/>
          </a:xfrm>
          <a:prstGeom prst="rect">
            <a:avLst/>
          </a:prstGeom>
        </p:spPr>
      </p:pic>
      <p:pic>
        <p:nvPicPr>
          <p:cNvPr id="11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84873" y="1628799"/>
            <a:ext cx="2520280" cy="1866625"/>
          </a:xfrm>
          <a:prstGeom prst="rect">
            <a:avLst/>
          </a:prstGeom>
        </p:spPr>
      </p:pic>
      <p:sp>
        <p:nvSpPr>
          <p:cNvPr id="9" name="Content Placeholder 8"/>
          <p:cNvSpPr>
            <a:spLocks noGrp="1"/>
          </p:cNvSpPr>
          <p:nvPr>
            <p:ph idx="1"/>
          </p:nvPr>
        </p:nvSpPr>
        <p:spPr>
          <a:xfrm>
            <a:off x="685801" y="1981200"/>
            <a:ext cx="4606280" cy="4113213"/>
          </a:xfrm>
        </p:spPr>
        <p:txBody>
          <a:bodyPr/>
          <a:lstStyle/>
          <a:p>
            <a:pPr marL="0" indent="0"/>
            <a:r>
              <a:rPr lang="en-US" sz="2000" b="0" dirty="0"/>
              <a:t>Algebraic Analysis of Poles in the Doppler </a:t>
            </a:r>
            <a:r>
              <a:rPr lang="en-US" sz="2000" b="0" dirty="0" smtClean="0"/>
              <a:t>Spectrum:</a:t>
            </a:r>
            <a:endParaRPr lang="en-US" sz="2000" b="0" dirty="0"/>
          </a:p>
          <a:p>
            <a:pPr>
              <a:buFont typeface="Arial" panose="020B0604020202020204" pitchFamily="34" charset="0"/>
              <a:buChar char="•"/>
            </a:pPr>
            <a:r>
              <a:rPr lang="en-US" sz="2000" b="0" dirty="0" smtClean="0"/>
              <a:t>Poles </a:t>
            </a:r>
            <a:r>
              <a:rPr lang="en-US" sz="2000" b="0" dirty="0"/>
              <a:t>determine the limiting frequencies of the spectrum</a:t>
            </a:r>
          </a:p>
          <a:p>
            <a:pPr marL="0" indent="0"/>
            <a:endParaRPr lang="en-US" sz="2000" b="0" dirty="0"/>
          </a:p>
          <a:p>
            <a:pPr>
              <a:buFont typeface="Arial" panose="020B0604020202020204" pitchFamily="34" charset="0"/>
              <a:buChar char="•"/>
            </a:pPr>
            <a:r>
              <a:rPr lang="en-US" sz="2000" b="0" dirty="0"/>
              <a:t>Theorem: In V2V channels the Doppler spectrum caused by single-bounce scattering can possess up to six distinct real poles.</a:t>
            </a:r>
          </a:p>
          <a:p>
            <a:pPr>
              <a:buFont typeface="Arial" panose="020B0604020202020204" pitchFamily="34" charset="0"/>
              <a:buChar char="•"/>
            </a:pPr>
            <a:endParaRPr lang="en-US" sz="2000" b="0" dirty="0"/>
          </a:p>
          <a:p>
            <a:pPr>
              <a:buFont typeface="Arial" panose="020B0604020202020204" pitchFamily="34" charset="0"/>
              <a:buChar char="•"/>
            </a:pPr>
            <a:r>
              <a:rPr lang="en-US" sz="2000" b="0" dirty="0"/>
              <a:t>Polynomial of degree 6 to resolve for the spectrum poles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236987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/>
              <a:t>V2V-Channel: Theoretical GSCM based on </a:t>
            </a:r>
            <a:r>
              <a:rPr lang="en-US" sz="2800" i="1" dirty="0" err="1"/>
              <a:t>Prolate</a:t>
            </a:r>
            <a:r>
              <a:rPr lang="en-US" sz="2800" i="1" dirty="0"/>
              <a:t> Spheroidal Coordinate System</a:t>
            </a:r>
            <a:endParaRPr lang="en-US" sz="2800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r>
              <a:rPr lang="en-GB" smtClean="0"/>
              <a:t>Slide </a:t>
            </a:r>
            <a:fld id="{1CD163DD-D5E7-41DA-95F2-71530C24F8C3}" type="slidenum">
              <a:rPr lang="en-GB" smtClean="0"/>
              <a:pPr/>
              <a:t>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idx="14"/>
          </p:nvPr>
        </p:nvSpPr>
        <p:spPr/>
        <p:txBody>
          <a:bodyPr/>
          <a:lstStyle/>
          <a:p>
            <a:r>
              <a:rPr lang="en-GB" smtClean="0"/>
              <a:t>Stephan Sand et al., German Aerospace Center (DLR)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idx="15"/>
          </p:nvPr>
        </p:nvSpPr>
        <p:spPr/>
        <p:txBody>
          <a:bodyPr/>
          <a:lstStyle/>
          <a:p>
            <a:r>
              <a:rPr lang="en-US" smtClean="0"/>
              <a:t>May 2018</a:t>
            </a:r>
            <a:endParaRPr lang="en-GB"/>
          </a:p>
        </p:txBody>
      </p:sp>
      <p:sp>
        <p:nvSpPr>
          <p:cNvPr id="9" name="Content Placeholder 8"/>
          <p:cNvSpPr>
            <a:spLocks noGrp="1"/>
          </p:cNvSpPr>
          <p:nvPr>
            <p:ph idx="1"/>
          </p:nvPr>
        </p:nvSpPr>
        <p:spPr>
          <a:xfrm>
            <a:off x="685801" y="1981200"/>
            <a:ext cx="4606280" cy="4113213"/>
          </a:xfrm>
        </p:spPr>
        <p:txBody>
          <a:bodyPr/>
          <a:lstStyle/>
          <a:p>
            <a:pPr marL="0" indent="0"/>
            <a:r>
              <a:rPr lang="en-US" sz="2000" b="0" dirty="0"/>
              <a:t>Algebraic Analysis of Poles in the Doppler </a:t>
            </a:r>
            <a:r>
              <a:rPr lang="en-US" sz="2000" b="0" dirty="0" smtClean="0"/>
              <a:t>Spectrum:</a:t>
            </a:r>
            <a:endParaRPr lang="en-US" sz="2000" b="0" dirty="0"/>
          </a:p>
          <a:p>
            <a:pPr>
              <a:buFont typeface="Arial" panose="020B0604020202020204" pitchFamily="34" charset="0"/>
              <a:buChar char="•"/>
            </a:pPr>
            <a:r>
              <a:rPr lang="en-US" sz="2000" b="0" dirty="0" smtClean="0"/>
              <a:t>Poles </a:t>
            </a:r>
            <a:r>
              <a:rPr lang="en-US" sz="2000" b="0" dirty="0"/>
              <a:t>determine the limiting frequencies of the spectrum</a:t>
            </a:r>
          </a:p>
          <a:p>
            <a:pPr marL="0" indent="0"/>
            <a:endParaRPr lang="en-US" sz="2000" b="0" dirty="0"/>
          </a:p>
          <a:p>
            <a:pPr>
              <a:buFont typeface="Arial" panose="020B0604020202020204" pitchFamily="34" charset="0"/>
              <a:buChar char="•"/>
            </a:pPr>
            <a:r>
              <a:rPr lang="en-US" sz="2000" b="0" dirty="0"/>
              <a:t>Theorem: In V2V channels the Doppler spectrum caused by single-bounce scattering can possess up to six distinct real poles.</a:t>
            </a:r>
          </a:p>
          <a:p>
            <a:pPr>
              <a:buFont typeface="Arial" panose="020B0604020202020204" pitchFamily="34" charset="0"/>
              <a:buChar char="•"/>
            </a:pPr>
            <a:endParaRPr lang="en-US" sz="2000" b="0" dirty="0"/>
          </a:p>
          <a:p>
            <a:pPr>
              <a:buFont typeface="Arial" panose="020B0604020202020204" pitchFamily="34" charset="0"/>
              <a:buChar char="•"/>
            </a:pPr>
            <a:r>
              <a:rPr lang="en-US" sz="2000" b="0" dirty="0"/>
              <a:t>Polynomial of degree 6 to resolve for the spectrum poles</a:t>
            </a:r>
          </a:p>
          <a:p>
            <a:endParaRPr lang="en-US" dirty="0"/>
          </a:p>
        </p:txBody>
      </p:sp>
      <p:pic>
        <p:nvPicPr>
          <p:cNvPr id="10" name="Picture 1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t="23313" r="75456" b="15238"/>
          <a:stretch/>
        </p:blipFill>
        <p:spPr>
          <a:xfrm>
            <a:off x="5884872" y="2097280"/>
            <a:ext cx="2300646" cy="43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8874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/>
              <a:t>V2V-Channel: Theoretical GSCM based on </a:t>
            </a:r>
            <a:r>
              <a:rPr lang="en-US" sz="2800" i="1" dirty="0" err="1"/>
              <a:t>Prolate</a:t>
            </a:r>
            <a:r>
              <a:rPr lang="en-US" sz="2800" i="1" dirty="0"/>
              <a:t> Spheroidal Coordinate System</a:t>
            </a:r>
            <a:endParaRPr lang="en-US" sz="2800" dirty="0"/>
          </a:p>
        </p:txBody>
      </p:sp>
      <p:sp>
        <p:nvSpPr>
          <p:cNvPr id="10" name="Content Placeholder 9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5830416" cy="4113213"/>
          </a:xfrm>
        </p:spPr>
        <p:txBody>
          <a:bodyPr/>
          <a:lstStyle/>
          <a:p>
            <a:pPr>
              <a:buFont typeface="Arial" panose="020B0604020202020204" pitchFamily="34" charset="0"/>
              <a:buChar char="•"/>
            </a:pPr>
            <a:r>
              <a:rPr lang="en-US" sz="2000" b="0" dirty="0"/>
              <a:t>More realistic compared to (over-)simplifying models </a:t>
            </a:r>
          </a:p>
          <a:p>
            <a:pPr marL="804863" lvl="1" indent="-347663" hangingPunct="0">
              <a:buFont typeface="Wingdings" pitchFamily="2" charset="2"/>
              <a:buChar char="è"/>
            </a:pPr>
            <a:r>
              <a:rPr lang="en-US" sz="2000" dirty="0" smtClean="0"/>
              <a:t>time-variant </a:t>
            </a:r>
            <a:r>
              <a:rPr lang="en-US" sz="2000" dirty="0"/>
              <a:t>(geometry-dependent) and delay-dependent Doppler spectrum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2000" b="0" dirty="0"/>
              <a:t>Computational efficient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  <a:p>
            <a:r>
              <a:rPr lang="en-US" sz="2000" b="0" dirty="0" smtClean="0"/>
              <a:t>Easily </a:t>
            </a:r>
            <a:r>
              <a:rPr lang="en-US" sz="2000" b="0" dirty="0"/>
              <a:t>applicable for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2000" b="0" dirty="0"/>
              <a:t>simulation and emulation (PHY, MAC,…)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2000" b="0" dirty="0"/>
              <a:t>performance evaluation </a:t>
            </a:r>
            <a:r>
              <a:rPr lang="en-US" sz="2000" b="0" dirty="0" smtClean="0"/>
              <a:t>for NGV</a:t>
            </a:r>
            <a:endParaRPr lang="en-US" sz="2000" b="0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 smtClean="0"/>
              <a:t>May 2018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r>
              <a:rPr lang="en-GB" smtClean="0"/>
              <a:t>Stephan Sand et al., German Aerospace Center (DLR)</a:t>
            </a: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r>
              <a:rPr lang="en-GB" smtClean="0"/>
              <a:t>Slide </a:t>
            </a:r>
            <a:fld id="{1CD163DD-D5E7-41DA-95F2-71530C24F8C3}" type="slidenum">
              <a:rPr lang="en-GB" smtClean="0"/>
              <a:pPr/>
              <a:t>19</a:t>
            </a:fld>
            <a:endParaRPr lang="en-GB"/>
          </a:p>
        </p:txBody>
      </p:sp>
      <p:grpSp>
        <p:nvGrpSpPr>
          <p:cNvPr id="15" name="Gruppieren 27"/>
          <p:cNvGrpSpPr/>
          <p:nvPr/>
        </p:nvGrpSpPr>
        <p:grpSpPr>
          <a:xfrm>
            <a:off x="6398071" y="2060848"/>
            <a:ext cx="2638425" cy="1733550"/>
            <a:chOff x="2051720" y="1184767"/>
            <a:chExt cx="2638425" cy="1733550"/>
          </a:xfrm>
        </p:grpSpPr>
        <p:pic>
          <p:nvPicPr>
            <p:cNvPr id="16" name="Picture 3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51720" y="1184767"/>
              <a:ext cx="2638425" cy="17335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7" name="Textfeld 29"/>
            <p:cNvSpPr txBox="1"/>
            <p:nvPr/>
          </p:nvSpPr>
          <p:spPr>
            <a:xfrm>
              <a:off x="2267744" y="1484784"/>
              <a:ext cx="846386" cy="276999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en-US" sz="1800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Usable?</a:t>
              </a:r>
            </a:p>
          </p:txBody>
        </p:sp>
      </p:grpSp>
      <p:grpSp>
        <p:nvGrpSpPr>
          <p:cNvPr id="18" name="Gruppieren 19"/>
          <p:cNvGrpSpPr/>
          <p:nvPr/>
        </p:nvGrpSpPr>
        <p:grpSpPr>
          <a:xfrm>
            <a:off x="251520" y="3789040"/>
            <a:ext cx="8604956" cy="1440160"/>
            <a:chOff x="35496" y="2384013"/>
            <a:chExt cx="8604956" cy="1440160"/>
          </a:xfrm>
        </p:grpSpPr>
        <p:sp>
          <p:nvSpPr>
            <p:cNvPr id="19" name="Rechteck 8"/>
            <p:cNvSpPr/>
            <p:nvPr/>
          </p:nvSpPr>
          <p:spPr>
            <a:xfrm>
              <a:off x="5358040" y="2780928"/>
              <a:ext cx="3282412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800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time-variant, </a:t>
              </a:r>
              <a:r>
                <a:rPr lang="en-US" sz="1800" dirty="0" smtClean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delay-dependent Doppler-pdf</a:t>
              </a:r>
              <a:endParaRPr lang="en-US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" name="Rechteck 10"/>
            <p:cNvSpPr/>
            <p:nvPr/>
          </p:nvSpPr>
          <p:spPr>
            <a:xfrm>
              <a:off x="2915816" y="2384013"/>
              <a:ext cx="1656184" cy="1440160"/>
            </a:xfrm>
            <a:prstGeom prst="rect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r>
                <a:rPr lang="en-US" sz="1800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Geometric-Stochastic V2V-Model</a:t>
              </a:r>
            </a:p>
          </p:txBody>
        </p:sp>
        <p:sp>
          <p:nvSpPr>
            <p:cNvPr id="21" name="Rechteck 11"/>
            <p:cNvSpPr/>
            <p:nvPr/>
          </p:nvSpPr>
          <p:spPr>
            <a:xfrm>
              <a:off x="35496" y="2633256"/>
              <a:ext cx="2088232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US" sz="1800" dirty="0" smtClean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Velocity vectors</a:t>
              </a:r>
              <a:endParaRPr lang="en-US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2" name="Rechteck 12"/>
            <p:cNvSpPr/>
            <p:nvPr/>
          </p:nvSpPr>
          <p:spPr>
            <a:xfrm>
              <a:off x="35496" y="3203684"/>
              <a:ext cx="2088232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US" sz="1800" dirty="0" smtClean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Ego-coordinates</a:t>
              </a:r>
              <a:endParaRPr lang="en-US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23" name="Gerade Verbindung mit Pfeil 14"/>
            <p:cNvCxnSpPr>
              <a:stCxn id="21" idx="3"/>
            </p:cNvCxnSpPr>
            <p:nvPr/>
          </p:nvCxnSpPr>
          <p:spPr>
            <a:xfrm>
              <a:off x="2123728" y="2817922"/>
              <a:ext cx="792088" cy="1"/>
            </a:xfrm>
            <a:prstGeom prst="straightConnector1">
              <a:avLst/>
            </a:prstGeom>
            <a:ln w="127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Gerade Verbindung mit Pfeil 15"/>
            <p:cNvCxnSpPr>
              <a:stCxn id="22" idx="3"/>
            </p:cNvCxnSpPr>
            <p:nvPr/>
          </p:nvCxnSpPr>
          <p:spPr>
            <a:xfrm>
              <a:off x="2123728" y="3388350"/>
              <a:ext cx="792088" cy="1"/>
            </a:xfrm>
            <a:prstGeom prst="straightConnector1">
              <a:avLst/>
            </a:prstGeom>
            <a:ln w="127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Gerade Verbindung mit Pfeil 18"/>
            <p:cNvCxnSpPr/>
            <p:nvPr/>
          </p:nvCxnSpPr>
          <p:spPr>
            <a:xfrm>
              <a:off x="4565952" y="3092018"/>
              <a:ext cx="792088" cy="0"/>
            </a:xfrm>
            <a:prstGeom prst="straightConnector1">
              <a:avLst/>
            </a:prstGeom>
            <a:ln w="127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7220869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Introduction V2X Channel Models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Arial" panose="020B0604020202020204" pitchFamily="34" charset="0"/>
              <a:buChar char="•"/>
            </a:pPr>
            <a:r>
              <a:rPr lang="en-US" sz="2000" b="0" dirty="0" smtClean="0"/>
              <a:t>Realistic and efficient channel models needed for performance evaluation of </a:t>
            </a:r>
            <a:r>
              <a:rPr lang="en-US" sz="2000" b="0" dirty="0"/>
              <a:t>N</a:t>
            </a:r>
            <a:r>
              <a:rPr lang="en-US" sz="2000" b="0" dirty="0" smtClean="0"/>
              <a:t>ext </a:t>
            </a:r>
            <a:r>
              <a:rPr lang="en-US" sz="2000" b="0" dirty="0"/>
              <a:t>G</a:t>
            </a:r>
            <a:r>
              <a:rPr lang="en-US" sz="2000" b="0" dirty="0" smtClean="0"/>
              <a:t>eneration V2X in IEEE NGV SG [1],[2]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2000" b="0" dirty="0" smtClean="0"/>
              <a:t>Small-scale fading models</a:t>
            </a:r>
          </a:p>
          <a:p>
            <a:pPr lvl="1" hangingPunct="0">
              <a:buFont typeface="Arial" panose="020B0604020202020204" pitchFamily="34" charset="0"/>
              <a:buChar char="•"/>
            </a:pPr>
            <a:r>
              <a:rPr lang="en-US" dirty="0"/>
              <a:t>Acosta-</a:t>
            </a:r>
            <a:r>
              <a:rPr lang="en-US" dirty="0" err="1"/>
              <a:t>Marum</a:t>
            </a:r>
            <a:r>
              <a:rPr lang="en-US" dirty="0"/>
              <a:t> channel </a:t>
            </a:r>
            <a:r>
              <a:rPr lang="en-US" dirty="0" smtClean="0"/>
              <a:t>model [3]</a:t>
            </a:r>
            <a:endParaRPr lang="en-US" dirty="0"/>
          </a:p>
          <a:p>
            <a:pPr lvl="1" hangingPunct="0">
              <a:buFont typeface="Arial" panose="020B0604020202020204" pitchFamily="34" charset="0"/>
              <a:buChar char="•"/>
            </a:pPr>
            <a:r>
              <a:rPr lang="en-GB" dirty="0" smtClean="0"/>
              <a:t>Channel models from the ETSI </a:t>
            </a:r>
            <a:r>
              <a:rPr lang="en-GB" dirty="0" err="1" smtClean="0"/>
              <a:t>Plugtests</a:t>
            </a:r>
            <a:r>
              <a:rPr lang="en-GB" dirty="0" smtClean="0"/>
              <a:t>™ 2013 [4],[</a:t>
            </a:r>
            <a:r>
              <a:rPr lang="en-GB" dirty="0"/>
              <a:t>5</a:t>
            </a:r>
            <a:r>
              <a:rPr lang="en-GB" dirty="0" smtClean="0"/>
              <a:t>],[</a:t>
            </a:r>
            <a:r>
              <a:rPr lang="en-GB" dirty="0"/>
              <a:t>6</a:t>
            </a:r>
            <a:r>
              <a:rPr lang="en-GB" dirty="0" smtClean="0"/>
              <a:t>]</a:t>
            </a:r>
          </a:p>
          <a:p>
            <a:pPr marL="804863" lvl="1" indent="-347663" hangingPunct="0">
              <a:buFont typeface="Wingdings" pitchFamily="2" charset="2"/>
              <a:buChar char="è"/>
            </a:pPr>
            <a:r>
              <a:rPr lang="en-US" dirty="0" smtClean="0">
                <a:sym typeface="Wingdings" panose="05000000000000000000" pitchFamily="2" charset="2"/>
              </a:rPr>
              <a:t>Stochastic </a:t>
            </a:r>
            <a:r>
              <a:rPr lang="en-US" dirty="0">
                <a:sym typeface="Wingdings" panose="05000000000000000000" pitchFamily="2" charset="2"/>
              </a:rPr>
              <a:t>channel </a:t>
            </a:r>
            <a:r>
              <a:rPr lang="en-US" dirty="0" smtClean="0">
                <a:sym typeface="Wingdings" panose="05000000000000000000" pitchFamily="2" charset="2"/>
              </a:rPr>
              <a:t>models: </a:t>
            </a:r>
            <a:br>
              <a:rPr lang="en-US" dirty="0" smtClean="0">
                <a:sym typeface="Wingdings" panose="05000000000000000000" pitchFamily="2" charset="2"/>
              </a:rPr>
            </a:br>
            <a:r>
              <a:rPr lang="en-US" dirty="0" smtClean="0">
                <a:sym typeface="Wingdings" panose="05000000000000000000" pitchFamily="2" charset="2"/>
              </a:rPr>
              <a:t>Wide-sense </a:t>
            </a:r>
            <a:r>
              <a:rPr lang="en-US" dirty="0">
                <a:sym typeface="Wingdings" panose="05000000000000000000" pitchFamily="2" charset="2"/>
              </a:rPr>
              <a:t>stationary uncorrelated scattering (WSSUS</a:t>
            </a:r>
            <a:r>
              <a:rPr lang="en-US" dirty="0" smtClean="0">
                <a:sym typeface="Wingdings" panose="05000000000000000000" pitchFamily="2" charset="2"/>
              </a:rPr>
              <a:t>)</a:t>
            </a:r>
          </a:p>
          <a:p>
            <a:pPr marL="457200" lvl="1" indent="0" hangingPunct="0">
              <a:spcBef>
                <a:spcPts val="600"/>
              </a:spcBef>
            </a:pPr>
            <a:r>
              <a:rPr lang="en-US" dirty="0" smtClean="0"/>
              <a:t>	Vehicular channel [6],[</a:t>
            </a:r>
            <a:r>
              <a:rPr lang="en-US" dirty="0"/>
              <a:t>7</a:t>
            </a:r>
            <a:r>
              <a:rPr lang="en-US" dirty="0" smtClean="0"/>
              <a:t>]: </a:t>
            </a:r>
            <a:br>
              <a:rPr lang="en-US" dirty="0" smtClean="0"/>
            </a:br>
            <a:r>
              <a:rPr lang="en-US" dirty="0" smtClean="0"/>
              <a:t>	Highly time-variant, correlated </a:t>
            </a:r>
            <a:r>
              <a:rPr lang="en-US" dirty="0" err="1" smtClean="0"/>
              <a:t>scatterers</a:t>
            </a:r>
            <a:endParaRPr lang="en-US" dirty="0" smtClean="0"/>
          </a:p>
          <a:p>
            <a:pPr hangingPunct="0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en-GB" sz="2000" b="0" dirty="0" smtClean="0"/>
              <a:t>Geometry-based </a:t>
            </a:r>
            <a:r>
              <a:rPr lang="en-GB" sz="2000" b="0" dirty="0"/>
              <a:t>stochastic channel </a:t>
            </a:r>
            <a:r>
              <a:rPr lang="en-GB" sz="2000" b="0" dirty="0" smtClean="0"/>
              <a:t>models </a:t>
            </a:r>
            <a:r>
              <a:rPr lang="en-GB" sz="2000" b="0" dirty="0"/>
              <a:t>(</a:t>
            </a:r>
            <a:r>
              <a:rPr lang="en-GB" sz="2000" b="0" dirty="0" smtClean="0"/>
              <a:t>GSCMs)</a:t>
            </a:r>
          </a:p>
          <a:p>
            <a:pPr marL="457200" lvl="1" indent="0" hangingPunct="0">
              <a:spcBef>
                <a:spcPts val="600"/>
              </a:spcBef>
            </a:pPr>
            <a:r>
              <a:rPr lang="en-US" dirty="0" smtClean="0"/>
              <a:t>	</a:t>
            </a:r>
            <a:r>
              <a:rPr lang="en-US" dirty="0"/>
              <a:t>Computational </a:t>
            </a:r>
            <a:r>
              <a:rPr lang="en-US" dirty="0" smtClean="0"/>
              <a:t>complexity</a:t>
            </a:r>
            <a:endParaRPr lang="en-GB" sz="1600" b="0" dirty="0" smtClean="0"/>
          </a:p>
          <a:p>
            <a:pPr marL="404813" indent="-347663" hangingPunct="0">
              <a:buFont typeface="Wingdings" pitchFamily="2" charset="2"/>
              <a:buChar char="è"/>
            </a:pPr>
            <a:r>
              <a:rPr lang="en-GB" sz="2000" b="0" dirty="0"/>
              <a:t>GSCM with analytic delay-dependent Doppler spectra [7],[8],[9],[10]</a:t>
            </a:r>
          </a:p>
          <a:p>
            <a:pPr lvl="1"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r>
              <a:rPr lang="en-GB" smtClean="0"/>
              <a:t>Slide </a:t>
            </a:r>
            <a:fld id="{440F5867-744E-4AA6-B0ED-4C44D2DFBB7B}" type="slidenum">
              <a:rPr lang="en-GB" smtClean="0"/>
              <a:pPr/>
              <a:t>2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idx="14"/>
          </p:nvPr>
        </p:nvSpPr>
        <p:spPr/>
        <p:txBody>
          <a:bodyPr/>
          <a:lstStyle/>
          <a:p>
            <a:r>
              <a:rPr lang="en-GB" smtClean="0"/>
              <a:t>Stephan Sand et al., German Aerospace Center (DLR)</a:t>
            </a:r>
            <a:endParaRPr lang="en-GB" dirty="0"/>
          </a:p>
        </p:txBody>
      </p:sp>
      <p:sp>
        <p:nvSpPr>
          <p:cNvPr id="6" name="Date Placeholder 5"/>
          <p:cNvSpPr>
            <a:spLocks noGrp="1"/>
          </p:cNvSpPr>
          <p:nvPr>
            <p:ph type="dt" idx="15"/>
          </p:nvPr>
        </p:nvSpPr>
        <p:spPr/>
        <p:txBody>
          <a:bodyPr/>
          <a:lstStyle/>
          <a:p>
            <a:r>
              <a:rPr lang="en-US" smtClean="0"/>
              <a:t>May 2018</a:t>
            </a:r>
            <a:endParaRPr lang="en-GB" dirty="0"/>
          </a:p>
        </p:txBody>
      </p:sp>
      <p:pic>
        <p:nvPicPr>
          <p:cNvPr id="7" name="Picture 5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726" r="18151"/>
          <a:stretch/>
        </p:blipFill>
        <p:spPr bwMode="auto">
          <a:xfrm>
            <a:off x="1269612" y="4581176"/>
            <a:ext cx="281331" cy="43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5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726" r="18151"/>
          <a:stretch/>
        </p:blipFill>
        <p:spPr bwMode="auto">
          <a:xfrm>
            <a:off x="1268883" y="5589240"/>
            <a:ext cx="281331" cy="43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967376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Summing up…</a:t>
            </a:r>
            <a:endParaRPr lang="en-US" dirty="0"/>
          </a:p>
        </p:txBody>
      </p:sp>
      <p:sp>
        <p:nvSpPr>
          <p:cNvPr id="9" name="Content Placeholder 8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Arial" panose="020B0604020202020204" pitchFamily="34" charset="0"/>
              <a:buChar char="•"/>
            </a:pPr>
            <a:r>
              <a:rPr lang="en-US" sz="2000" b="0" dirty="0"/>
              <a:t>Precise theoretical geometric-stochastic channel model for non-stationary vehicle-to-vehicle channels</a:t>
            </a:r>
          </a:p>
          <a:p>
            <a:pPr>
              <a:lnSpc>
                <a:spcPct val="120000"/>
              </a:lnSpc>
              <a:buFont typeface="Arial" panose="020B0604020202020204" pitchFamily="34" charset="0"/>
              <a:buChar char="•"/>
            </a:pPr>
            <a:endParaRPr lang="en-US" sz="2000" b="0" dirty="0"/>
          </a:p>
          <a:p>
            <a:pPr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US" sz="2000" b="0" dirty="0"/>
              <a:t>Applicable for simulations and (enhanced) performance evaluation</a:t>
            </a:r>
          </a:p>
          <a:p>
            <a:pPr>
              <a:lnSpc>
                <a:spcPct val="120000"/>
              </a:lnSpc>
              <a:buFont typeface="Arial" panose="020B0604020202020204" pitchFamily="34" charset="0"/>
              <a:buChar char="•"/>
            </a:pPr>
            <a:endParaRPr lang="en-US" sz="2000" b="0" dirty="0"/>
          </a:p>
          <a:p>
            <a:pPr>
              <a:lnSpc>
                <a:spcPct val="120000"/>
              </a:lnSpc>
              <a:buFont typeface="Arial" panose="020B0604020202020204" pitchFamily="34" charset="0"/>
              <a:buChar char="•"/>
            </a:pPr>
            <a:endParaRPr lang="en-US" sz="2000" b="0" dirty="0"/>
          </a:p>
          <a:p>
            <a:pPr>
              <a:lnSpc>
                <a:spcPct val="120000"/>
              </a:lnSpc>
              <a:buFont typeface="Arial" panose="020B0604020202020204" pitchFamily="34" charset="0"/>
              <a:buChar char="•"/>
            </a:pPr>
            <a:endParaRPr lang="en-US" sz="2000" b="0" dirty="0"/>
          </a:p>
          <a:p>
            <a:pPr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US" sz="2000" b="0" dirty="0"/>
              <a:t>Suitable software is under construction…</a:t>
            </a:r>
          </a:p>
          <a:p>
            <a:endParaRPr lang="en-US" sz="2000" b="0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r>
              <a:rPr lang="en-GB" smtClean="0"/>
              <a:t>Slide </a:t>
            </a:r>
            <a:fld id="{1CD163DD-D5E7-41DA-95F2-71530C24F8C3}" type="slidenum">
              <a:rPr lang="en-GB" smtClean="0"/>
              <a:pPr/>
              <a:t>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idx="14"/>
          </p:nvPr>
        </p:nvSpPr>
        <p:spPr/>
        <p:txBody>
          <a:bodyPr/>
          <a:lstStyle/>
          <a:p>
            <a:r>
              <a:rPr lang="en-GB" smtClean="0"/>
              <a:t>Stephan Sand et al., German Aerospace Center (DLR)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idx="15"/>
          </p:nvPr>
        </p:nvSpPr>
        <p:spPr/>
        <p:txBody>
          <a:bodyPr/>
          <a:lstStyle/>
          <a:p>
            <a:r>
              <a:rPr lang="en-US" smtClean="0"/>
              <a:t>May 2018</a:t>
            </a:r>
            <a:endParaRPr lang="en-GB"/>
          </a:p>
        </p:txBody>
      </p:sp>
      <p:pic>
        <p:nvPicPr>
          <p:cNvPr id="10" name="Picture 8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75505" y="3591669"/>
            <a:ext cx="3516975" cy="20695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403073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idx="15"/>
          </p:nvPr>
        </p:nvSpPr>
        <p:spPr>
          <a:xfrm>
            <a:off x="714348" y="357166"/>
            <a:ext cx="2374889" cy="273050"/>
          </a:xfrm>
        </p:spPr>
        <p:txBody>
          <a:bodyPr/>
          <a:lstStyle/>
          <a:p>
            <a:r>
              <a:rPr lang="en-US" smtClean="0"/>
              <a:t>May 2018</a:t>
            </a:r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idx="14"/>
          </p:nvPr>
        </p:nvSpPr>
        <p:spPr>
          <a:xfrm>
            <a:off x="6215074" y="6475413"/>
            <a:ext cx="2327264" cy="180975"/>
          </a:xfrm>
        </p:spPr>
        <p:txBody>
          <a:bodyPr/>
          <a:lstStyle/>
          <a:p>
            <a:r>
              <a:rPr lang="en-GB" smtClean="0"/>
              <a:t>Stephan Sand et al., German Aerospace Center (DLR)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r>
              <a:rPr lang="en-GB"/>
              <a:t>Slide </a:t>
            </a:r>
            <a:fld id="{531D307C-65C7-4BB3-B44A-1501D36803F7}" type="slidenum">
              <a:rPr lang="en-GB"/>
              <a:pPr/>
              <a:t>21</a:t>
            </a:fld>
            <a:endParaRPr lang="en-GB"/>
          </a:p>
        </p:txBody>
      </p:sp>
      <p:sp>
        <p:nvSpPr>
          <p:cNvPr id="11265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066800"/>
          </a:xfrm>
          <a:ln/>
        </p:spPr>
        <p:txBody>
          <a:bodyPr/>
          <a:lstStyle/>
          <a:p>
            <a: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GB"/>
              <a:t>References</a:t>
            </a:r>
          </a:p>
        </p:txBody>
      </p:sp>
      <p:sp>
        <p:nvSpPr>
          <p:cNvPr id="1126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1981200"/>
            <a:ext cx="7772400" cy="4208463"/>
          </a:xfrm>
          <a:ln/>
        </p:spPr>
        <p:txBody>
          <a:bodyPr/>
          <a:lstStyle/>
          <a:p>
            <a:pPr lvl="0" hangingPunct="0"/>
            <a:r>
              <a:rPr lang="en-GB" sz="1800" b="0" dirty="0"/>
              <a:t>[1</a:t>
            </a:r>
            <a:r>
              <a:rPr lang="en-GB" sz="1800" b="0" dirty="0" smtClean="0"/>
              <a:t>] </a:t>
            </a:r>
            <a:r>
              <a:rPr lang="en-US" sz="1800" b="0" dirty="0" err="1"/>
              <a:t>Hongyuan</a:t>
            </a:r>
            <a:r>
              <a:rPr lang="en-US" sz="1800" b="0" dirty="0"/>
              <a:t> </a:t>
            </a:r>
            <a:r>
              <a:rPr lang="en-US" sz="1800" b="0" dirty="0" smtClean="0"/>
              <a:t>Zhang et al., </a:t>
            </a:r>
            <a:r>
              <a:rPr lang="en-US" sz="1800" b="0" dirty="0"/>
              <a:t>“802.11 For Next Generation V2X </a:t>
            </a:r>
            <a:r>
              <a:rPr lang="en-US" sz="1800" b="0" dirty="0" smtClean="0"/>
              <a:t>Communications</a:t>
            </a:r>
            <a:r>
              <a:rPr lang="en-US" sz="1800" b="0" dirty="0"/>
              <a:t>”, IEEE 802.11-18/0513r2.</a:t>
            </a:r>
          </a:p>
          <a:p>
            <a:pPr hangingPunct="0"/>
            <a:r>
              <a:rPr lang="en-US" sz="1800" b="0" dirty="0"/>
              <a:t>[2</a:t>
            </a:r>
            <a:r>
              <a:rPr lang="en-US" sz="1800" b="0" dirty="0" smtClean="0"/>
              <a:t>] </a:t>
            </a:r>
            <a:r>
              <a:rPr lang="en-US" sz="1800" b="0" dirty="0" err="1" smtClean="0"/>
              <a:t>Jianhan</a:t>
            </a:r>
            <a:r>
              <a:rPr lang="en-US" sz="1800" b="0" dirty="0" smtClean="0"/>
              <a:t> Liu and </a:t>
            </a:r>
            <a:r>
              <a:rPr lang="en-US" sz="1800" b="0" dirty="0" err="1" smtClean="0"/>
              <a:t>Hognyuan</a:t>
            </a:r>
            <a:r>
              <a:rPr lang="en-US" sz="1800" b="0" dirty="0" smtClean="0"/>
              <a:t> Zhang, “ON NGV Channel Models”, </a:t>
            </a:r>
            <a:br>
              <a:rPr lang="en-US" sz="1800" b="0" dirty="0" smtClean="0"/>
            </a:br>
            <a:r>
              <a:rPr lang="en-US" sz="1800" b="0" dirty="0" smtClean="0"/>
              <a:t>IEEE 802.11-0821r0.</a:t>
            </a:r>
            <a:endParaRPr lang="en-US" sz="1800" b="0" dirty="0"/>
          </a:p>
          <a:p>
            <a:pPr lvl="0" hangingPunct="0"/>
            <a:r>
              <a:rPr lang="en-GB" sz="1800" b="0" dirty="0" smtClean="0"/>
              <a:t>[</a:t>
            </a:r>
            <a:r>
              <a:rPr lang="en-GB" sz="1800" b="0" dirty="0"/>
              <a:t>3</a:t>
            </a:r>
            <a:r>
              <a:rPr lang="en-GB" sz="1800" b="0" dirty="0" smtClean="0"/>
              <a:t>] G</a:t>
            </a:r>
            <a:r>
              <a:rPr lang="en-GB" sz="1800" b="0" dirty="0"/>
              <a:t>. Acosta-</a:t>
            </a:r>
            <a:r>
              <a:rPr lang="en-GB" sz="1800" b="0" dirty="0" err="1"/>
              <a:t>Marum</a:t>
            </a:r>
            <a:r>
              <a:rPr lang="en-GB" sz="1800" b="0" dirty="0"/>
              <a:t> and M. A. Ingram, “Six time- and frequency- selective empirical channel models for vehicular wireless LANs,“ in </a:t>
            </a:r>
            <a:r>
              <a:rPr lang="en-GB" sz="1800" b="0" i="1" dirty="0"/>
              <a:t>IEEE Vehicular Technology Magazine</a:t>
            </a:r>
            <a:r>
              <a:rPr lang="en-GB" sz="1800" b="0" dirty="0"/>
              <a:t>, vol. 2, </a:t>
            </a:r>
            <a:r>
              <a:rPr lang="en-GB" sz="1800" b="0" dirty="0" err="1"/>
              <a:t>nr</a:t>
            </a:r>
            <a:r>
              <a:rPr lang="en-GB" sz="1800" b="0" dirty="0"/>
              <a:t>. 4, p. 4-11, December 2007.</a:t>
            </a:r>
            <a:endParaRPr lang="en-US" sz="1800" b="0" dirty="0"/>
          </a:p>
          <a:p>
            <a:pPr hangingPunct="0"/>
            <a:r>
              <a:rPr lang="en-US" sz="1800" b="0" dirty="0" smtClean="0"/>
              <a:t>[4] </a:t>
            </a:r>
            <a:r>
              <a:rPr lang="en-US" sz="1800" b="0" dirty="0"/>
              <a:t>I. Tan, W. Tang, K. </a:t>
            </a:r>
            <a:r>
              <a:rPr lang="en-US" sz="1800" b="0" dirty="0" err="1"/>
              <a:t>Labertaux</a:t>
            </a:r>
            <a:r>
              <a:rPr lang="en-US" sz="1800" b="0" dirty="0"/>
              <a:t>, and A. </a:t>
            </a:r>
            <a:r>
              <a:rPr lang="en-US" sz="1800" b="0" dirty="0" err="1"/>
              <a:t>Bahai</a:t>
            </a:r>
            <a:r>
              <a:rPr lang="en-US" sz="1800" b="0" dirty="0"/>
              <a:t>, ”Measurement and analysis of wireless channel impairments in DSRC vehicular communications,” in </a:t>
            </a:r>
            <a:r>
              <a:rPr lang="en-US" sz="1800" b="0" i="1" dirty="0"/>
              <a:t>Proc. Of International Conference on Communications (ICC ’08)</a:t>
            </a:r>
            <a:r>
              <a:rPr lang="en-US" sz="1800" b="0" dirty="0"/>
              <a:t>, Beijing, China, May 2008, pp. 4882-4888. </a:t>
            </a:r>
          </a:p>
          <a:p>
            <a:pPr lvl="0" hangingPunct="0"/>
            <a:r>
              <a:rPr lang="en-US" sz="1800" b="0" dirty="0" smtClean="0"/>
              <a:t>[5] P</a:t>
            </a:r>
            <a:r>
              <a:rPr lang="en-US" sz="1800" b="0" dirty="0"/>
              <a:t>. Alexander, D. Haley, and A. Grant, ”Cooperative intelligent transport systems: 5.9 GHz field trials,” in </a:t>
            </a:r>
            <a:r>
              <a:rPr lang="en-US" sz="1800" b="0" i="1" dirty="0"/>
              <a:t>Proceedings of the IEEE</a:t>
            </a:r>
            <a:r>
              <a:rPr lang="en-US" sz="1800" b="0" dirty="0"/>
              <a:t>, vol. 99, no. 7, pp. 1213-1235, July 2011. </a:t>
            </a:r>
          </a:p>
          <a:p>
            <a:endParaRPr lang="en-US" sz="1800" b="0" dirty="0"/>
          </a:p>
        </p:txBody>
      </p:sp>
    </p:spTree>
    <p:extLst>
      <p:ext uri="{BB962C8B-B14F-4D97-AF65-F5344CB8AC3E}">
        <p14:creationId xmlns:p14="http://schemas.microsoft.com/office/powerpoint/2010/main" val="1922264692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idx="15"/>
          </p:nvPr>
        </p:nvSpPr>
        <p:spPr>
          <a:xfrm>
            <a:off x="714348" y="357166"/>
            <a:ext cx="2374889" cy="273050"/>
          </a:xfrm>
        </p:spPr>
        <p:txBody>
          <a:bodyPr/>
          <a:lstStyle/>
          <a:p>
            <a:r>
              <a:rPr lang="en-US" smtClean="0"/>
              <a:t>May 2018</a:t>
            </a:r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idx="14"/>
          </p:nvPr>
        </p:nvSpPr>
        <p:spPr>
          <a:xfrm>
            <a:off x="6215074" y="6475413"/>
            <a:ext cx="2327264" cy="180975"/>
          </a:xfrm>
        </p:spPr>
        <p:txBody>
          <a:bodyPr/>
          <a:lstStyle/>
          <a:p>
            <a:r>
              <a:rPr lang="en-GB" smtClean="0"/>
              <a:t>Stephan Sand et al., German Aerospace Center (DLR)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r>
              <a:rPr lang="en-GB"/>
              <a:t>Slide </a:t>
            </a:r>
            <a:fld id="{531D307C-65C7-4BB3-B44A-1501D36803F7}" type="slidenum">
              <a:rPr lang="en-GB"/>
              <a:pPr/>
              <a:t>22</a:t>
            </a:fld>
            <a:endParaRPr lang="en-GB"/>
          </a:p>
        </p:txBody>
      </p:sp>
      <p:sp>
        <p:nvSpPr>
          <p:cNvPr id="11265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066800"/>
          </a:xfrm>
          <a:ln/>
        </p:spPr>
        <p:txBody>
          <a:bodyPr/>
          <a:lstStyle/>
          <a:p>
            <a: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GB"/>
              <a:t>References</a:t>
            </a:r>
          </a:p>
        </p:txBody>
      </p:sp>
      <p:sp>
        <p:nvSpPr>
          <p:cNvPr id="1126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1981200"/>
            <a:ext cx="7772400" cy="4208463"/>
          </a:xfrm>
          <a:ln/>
        </p:spPr>
        <p:txBody>
          <a:bodyPr/>
          <a:lstStyle/>
          <a:p>
            <a:r>
              <a:rPr lang="en-US" sz="1800" b="0" dirty="0" smtClean="0"/>
              <a:t>[6] </a:t>
            </a:r>
            <a:r>
              <a:rPr lang="en-US" sz="1800" b="0" dirty="0"/>
              <a:t>L. </a:t>
            </a:r>
            <a:r>
              <a:rPr lang="en-US" sz="1800" b="0" dirty="0" err="1"/>
              <a:t>Bernado</a:t>
            </a:r>
            <a:r>
              <a:rPr lang="en-US" sz="1800" b="0" dirty="0"/>
              <a:t>, T. </a:t>
            </a:r>
            <a:r>
              <a:rPr lang="en-US" sz="1800" b="0" dirty="0" err="1"/>
              <a:t>Zemen</a:t>
            </a:r>
            <a:r>
              <a:rPr lang="en-US" sz="1800" b="0" dirty="0"/>
              <a:t>, F. </a:t>
            </a:r>
            <a:r>
              <a:rPr lang="en-US" sz="1800" b="0" dirty="0" err="1"/>
              <a:t>Tufvesson</a:t>
            </a:r>
            <a:r>
              <a:rPr lang="en-US" sz="1800" b="0" dirty="0"/>
              <a:t>, A. F. </a:t>
            </a:r>
            <a:r>
              <a:rPr lang="en-US" sz="1800" b="0" dirty="0" err="1"/>
              <a:t>Molisch</a:t>
            </a:r>
            <a:r>
              <a:rPr lang="en-US" sz="1800" b="0" dirty="0"/>
              <a:t>, and C. F. </a:t>
            </a:r>
            <a:r>
              <a:rPr lang="en-US" sz="1800" b="0" dirty="0" err="1"/>
              <a:t>Mecklenbräuker</a:t>
            </a:r>
            <a:r>
              <a:rPr lang="en-US" sz="1800" b="0" dirty="0"/>
              <a:t>, ”Delay and Doppler spreads of non-stationary vehicular channels for safety relevant scenarios,” in </a:t>
            </a:r>
            <a:r>
              <a:rPr lang="en-US" sz="1800" b="0" i="1" dirty="0"/>
              <a:t>IEEE Transactions on Vehicular Technology</a:t>
            </a:r>
            <a:r>
              <a:rPr lang="en-US" sz="1800" b="0" dirty="0"/>
              <a:t>, vol. 63, no. 1, pp. 82-93, January 2014. </a:t>
            </a:r>
          </a:p>
          <a:p>
            <a:r>
              <a:rPr lang="en-US" sz="1800" b="0" dirty="0" smtClean="0">
                <a:solidFill>
                  <a:schemeClr val="tx1"/>
                </a:solidFill>
                <a:cs typeface="Arial" panose="020B0604020202020204" pitchFamily="34" charset="0"/>
              </a:rPr>
              <a:t>[</a:t>
            </a:r>
            <a:r>
              <a:rPr lang="en-US" sz="1800" b="0" dirty="0">
                <a:solidFill>
                  <a:schemeClr val="tx1"/>
                </a:solidFill>
                <a:cs typeface="Arial" panose="020B0604020202020204" pitchFamily="34" charset="0"/>
              </a:rPr>
              <a:t>7</a:t>
            </a:r>
            <a:r>
              <a:rPr lang="en-US" sz="1800" b="0" dirty="0" smtClean="0">
                <a:solidFill>
                  <a:schemeClr val="tx1"/>
                </a:solidFill>
                <a:cs typeface="Arial" panose="020B0604020202020204" pitchFamily="34" charset="0"/>
              </a:rPr>
              <a:t>] </a:t>
            </a:r>
            <a:r>
              <a:rPr lang="en-US" sz="1800" b="0" dirty="0"/>
              <a:t>M. Walter, D. Shutin and U. C. Fiebig, "Delay-Dependent Doppler Probability Density Functions for Vehicle-to-Vehicle Scatter Channels," in IEEE Transactions on Antennas and Propagation, vol. 62, no. 4, pp. 2238-2249, April 2014.</a:t>
            </a:r>
          </a:p>
          <a:p>
            <a:r>
              <a:rPr lang="en-US" sz="1800" b="0" dirty="0" smtClean="0">
                <a:solidFill>
                  <a:schemeClr val="tx1"/>
                </a:solidFill>
                <a:cs typeface="Arial" panose="020B0604020202020204" pitchFamily="34" charset="0"/>
              </a:rPr>
              <a:t>[8] </a:t>
            </a:r>
            <a:r>
              <a:rPr lang="en-US" sz="1800" b="0" dirty="0" smtClean="0"/>
              <a:t>M</a:t>
            </a:r>
            <a:r>
              <a:rPr lang="en-US" sz="1800" b="0" dirty="0"/>
              <a:t>. Walter, D. Shutin and U. C. Fiebig, "</a:t>
            </a:r>
            <a:r>
              <a:rPr lang="en-US" sz="1800" b="0" dirty="0" err="1"/>
              <a:t>Prolate</a:t>
            </a:r>
            <a:r>
              <a:rPr lang="en-US" sz="1800" b="0" dirty="0"/>
              <a:t> Spheroidal Coordinates for Modeling Mobile-to-Mobile Channels," in IEEE Antennas and Wireless Propagation Letters, vol. 14, pp. 155-158, 2015.</a:t>
            </a:r>
          </a:p>
          <a:p>
            <a:r>
              <a:rPr lang="en-US" sz="1800" b="0" dirty="0" smtClean="0">
                <a:solidFill>
                  <a:schemeClr val="tx1"/>
                </a:solidFill>
                <a:cs typeface="Arial" panose="020B0604020202020204" pitchFamily="34" charset="0"/>
              </a:rPr>
              <a:t>[9] </a:t>
            </a:r>
            <a:r>
              <a:rPr lang="en-US" sz="1800" b="0" dirty="0"/>
              <a:t>M. Walter, D. Shutin and A. Dammann, "Time-Variant Doppler PDFs and Characteristic Functions for the Vehicle-to-Vehicle Channel," in IEEE Transactions on Vehicular Technology, vol. 66, no. 12, pp. 10748-10763, Dec. 2017</a:t>
            </a:r>
            <a:r>
              <a:rPr lang="en-US" sz="1800" b="0" dirty="0" smtClean="0"/>
              <a:t>.</a:t>
            </a:r>
            <a:endParaRPr lang="en-US" sz="1800" b="0" dirty="0"/>
          </a:p>
        </p:txBody>
      </p:sp>
    </p:spTree>
    <p:extLst>
      <p:ext uri="{BB962C8B-B14F-4D97-AF65-F5344CB8AC3E}">
        <p14:creationId xmlns:p14="http://schemas.microsoft.com/office/powerpoint/2010/main" val="2637732820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idx="15"/>
          </p:nvPr>
        </p:nvSpPr>
        <p:spPr>
          <a:xfrm>
            <a:off x="714348" y="357166"/>
            <a:ext cx="2374889" cy="273050"/>
          </a:xfrm>
        </p:spPr>
        <p:txBody>
          <a:bodyPr/>
          <a:lstStyle/>
          <a:p>
            <a:r>
              <a:rPr lang="en-US" smtClean="0"/>
              <a:t>May 2018</a:t>
            </a:r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idx="14"/>
          </p:nvPr>
        </p:nvSpPr>
        <p:spPr>
          <a:xfrm>
            <a:off x="6215074" y="6475413"/>
            <a:ext cx="2327264" cy="180975"/>
          </a:xfrm>
        </p:spPr>
        <p:txBody>
          <a:bodyPr/>
          <a:lstStyle/>
          <a:p>
            <a:r>
              <a:rPr lang="en-GB" smtClean="0"/>
              <a:t>Stephan Sand et al., German Aerospace Center (DLR)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r>
              <a:rPr lang="en-GB"/>
              <a:t>Slide </a:t>
            </a:r>
            <a:fld id="{531D307C-65C7-4BB3-B44A-1501D36803F7}" type="slidenum">
              <a:rPr lang="en-GB"/>
              <a:pPr/>
              <a:t>23</a:t>
            </a:fld>
            <a:endParaRPr lang="en-GB"/>
          </a:p>
        </p:txBody>
      </p:sp>
      <p:sp>
        <p:nvSpPr>
          <p:cNvPr id="11265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066800"/>
          </a:xfrm>
          <a:ln/>
        </p:spPr>
        <p:txBody>
          <a:bodyPr/>
          <a:lstStyle/>
          <a:p>
            <a: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GB"/>
              <a:t>References</a:t>
            </a:r>
          </a:p>
        </p:txBody>
      </p:sp>
      <p:sp>
        <p:nvSpPr>
          <p:cNvPr id="1126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1981200"/>
            <a:ext cx="7772400" cy="4208463"/>
          </a:xfrm>
          <a:ln/>
        </p:spPr>
        <p:txBody>
          <a:bodyPr/>
          <a:lstStyle/>
          <a:p>
            <a:r>
              <a:rPr lang="en-US" sz="1800" b="0" dirty="0">
                <a:solidFill>
                  <a:schemeClr val="tx1"/>
                </a:solidFill>
                <a:cs typeface="Arial" panose="020B0604020202020204" pitchFamily="34" charset="0"/>
              </a:rPr>
              <a:t>[10] M. Walter, D. Shutin and A. Dammann, "Algebraic Analysis of the Poles in the Doppler Spectrum for Vehicle-to-Vehicle Channels," in </a:t>
            </a:r>
            <a:r>
              <a:rPr lang="en-US" sz="1800" b="0" i="1" dirty="0">
                <a:solidFill>
                  <a:schemeClr val="tx1"/>
                </a:solidFill>
                <a:cs typeface="Arial" panose="020B0604020202020204" pitchFamily="34" charset="0"/>
              </a:rPr>
              <a:t>IEEE Wireless Communications Letters</a:t>
            </a:r>
            <a:r>
              <a:rPr lang="en-US" sz="1800" b="0" dirty="0">
                <a:solidFill>
                  <a:schemeClr val="tx1"/>
                </a:solidFill>
                <a:cs typeface="Arial" panose="020B0604020202020204" pitchFamily="34" charset="0"/>
              </a:rPr>
              <a:t>, vol. PP, no. 99, pp. 1-1.</a:t>
            </a:r>
          </a:p>
        </p:txBody>
      </p:sp>
    </p:spTree>
    <p:extLst>
      <p:ext uri="{BB962C8B-B14F-4D97-AF65-F5344CB8AC3E}">
        <p14:creationId xmlns:p14="http://schemas.microsoft.com/office/powerpoint/2010/main" val="2679368332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r>
              <a:rPr lang="en-GB" smtClean="0"/>
              <a:t>Slide </a:t>
            </a:r>
            <a:fld id="{440F5867-744E-4AA6-B0ED-4C44D2DFBB7B}" type="slidenum">
              <a:rPr lang="en-GB" smtClean="0"/>
              <a:pPr/>
              <a:t>3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idx="14"/>
          </p:nvPr>
        </p:nvSpPr>
        <p:spPr/>
        <p:txBody>
          <a:bodyPr/>
          <a:lstStyle/>
          <a:p>
            <a:r>
              <a:rPr lang="en-GB" smtClean="0"/>
              <a:t>Stephan Sand et al., German Aerospace Center (DLR)</a:t>
            </a:r>
            <a:endParaRPr lang="en-GB" dirty="0"/>
          </a:p>
        </p:txBody>
      </p:sp>
      <p:sp>
        <p:nvSpPr>
          <p:cNvPr id="6" name="Date Placeholder 5"/>
          <p:cNvSpPr>
            <a:spLocks noGrp="1"/>
          </p:cNvSpPr>
          <p:nvPr>
            <p:ph type="dt" idx="15"/>
          </p:nvPr>
        </p:nvSpPr>
        <p:spPr/>
        <p:txBody>
          <a:bodyPr/>
          <a:lstStyle/>
          <a:p>
            <a:r>
              <a:rPr lang="en-US" smtClean="0"/>
              <a:t>May 2018</a:t>
            </a:r>
            <a:endParaRPr lang="en-GB" dirty="0"/>
          </a:p>
        </p:txBody>
      </p:sp>
      <p:pic>
        <p:nvPicPr>
          <p:cNvPr id="7" name="dissertation.wm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4"/>
          <a:srcRect t="1929"/>
          <a:stretch/>
        </p:blipFill>
        <p:spPr>
          <a:xfrm>
            <a:off x="683568" y="692696"/>
            <a:ext cx="7740000" cy="56930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9773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0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 vol="80000">
                <p:cTn id="11" repeatCount="indefinite" fill="remove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V2V-Channel: Driving in Opposite Directions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 smtClean="0"/>
              <a:t>May 2018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r>
              <a:rPr lang="en-GB" smtClean="0"/>
              <a:t>Stephan Sand et al., German Aerospace Center (DLR)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r>
              <a:rPr lang="en-GB" smtClean="0"/>
              <a:t>Slide </a:t>
            </a:r>
            <a:fld id="{440F5867-744E-4AA6-B0ED-4C44D2DFBB7B}" type="slidenum">
              <a:rPr lang="en-GB" smtClean="0"/>
              <a:pPr/>
              <a:t>4</a:t>
            </a:fld>
            <a:endParaRPr lang="en-GB" dirty="0"/>
          </a:p>
        </p:txBody>
      </p:sp>
      <p:sp>
        <p:nvSpPr>
          <p:cNvPr id="7" name="Rectangle 32"/>
          <p:cNvSpPr/>
          <p:nvPr/>
        </p:nvSpPr>
        <p:spPr bwMode="auto">
          <a:xfrm>
            <a:off x="0" y="1700808"/>
            <a:ext cx="3707904" cy="3429000"/>
          </a:xfrm>
          <a:prstGeom prst="rect">
            <a:avLst/>
          </a:prstGeom>
          <a:solidFill>
            <a:srgbClr val="5C793E"/>
          </a:solidFill>
          <a:ln>
            <a:noFill/>
          </a:ln>
          <a:effectLst/>
          <a:extLst/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ts val="26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ヒラギノ角ゴ Pro W3" charset="-128"/>
              <a:cs typeface="Arial" charset="0"/>
            </a:endParaRPr>
          </a:p>
        </p:txBody>
      </p:sp>
      <p:sp>
        <p:nvSpPr>
          <p:cNvPr id="18" name="TextBox 30"/>
          <p:cNvSpPr txBox="1"/>
          <p:nvPr/>
        </p:nvSpPr>
        <p:spPr>
          <a:xfrm>
            <a:off x="4139952" y="6088752"/>
            <a:ext cx="648366" cy="3334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buNone/>
            </a:pPr>
            <a:r>
              <a:rPr lang="en-US" sz="1400" dirty="0" smtClean="0">
                <a:latin typeface="Calibri" panose="020F0502020204030204" pitchFamily="34" charset="0"/>
                <a:cs typeface="Arial" pitchFamily="34" charset="0"/>
              </a:rPr>
              <a:t>100 m</a:t>
            </a:r>
            <a:endParaRPr lang="en-US" sz="1400" dirty="0">
              <a:latin typeface="Calibri" panose="020F0502020204030204" pitchFamily="34" charset="0"/>
              <a:cs typeface="Arial" pitchFamily="34" charset="0"/>
            </a:endParaRPr>
          </a:p>
        </p:txBody>
      </p:sp>
      <p:pic>
        <p:nvPicPr>
          <p:cNvPr id="26" name="Picture 3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1456606" y="3257105"/>
            <a:ext cx="432048" cy="166583"/>
          </a:xfrm>
          <a:prstGeom prst="rect">
            <a:avLst/>
          </a:prstGeom>
        </p:spPr>
      </p:pic>
      <p:cxnSp>
        <p:nvCxnSpPr>
          <p:cNvPr id="27" name="Straight Arrow Connector 39"/>
          <p:cNvCxnSpPr/>
          <p:nvPr/>
        </p:nvCxnSpPr>
        <p:spPr bwMode="auto">
          <a:xfrm flipH="1" flipV="1">
            <a:off x="1884844" y="3336733"/>
            <a:ext cx="180020" cy="532"/>
          </a:xfrm>
          <a:prstGeom prst="straightConnector1">
            <a:avLst/>
          </a:prstGeom>
          <a:noFill/>
          <a:ln w="25400" cap="flat" cmpd="sng" algn="ctr">
            <a:solidFill>
              <a:schemeClr val="bg1"/>
            </a:solidFill>
            <a:prstDash val="solid"/>
            <a:round/>
            <a:headEnd type="triangle" w="med" len="lg"/>
            <a:tailEnd type="none" w="med" len="lg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pic>
        <p:nvPicPr>
          <p:cNvPr id="28" name="Picture 4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6250" y="3257227"/>
            <a:ext cx="432048" cy="166583"/>
          </a:xfrm>
          <a:prstGeom prst="rect">
            <a:avLst/>
          </a:prstGeom>
        </p:spPr>
      </p:pic>
      <p:cxnSp>
        <p:nvCxnSpPr>
          <p:cNvPr id="29" name="Straight Arrow Connector 41"/>
          <p:cNvCxnSpPr/>
          <p:nvPr/>
        </p:nvCxnSpPr>
        <p:spPr bwMode="auto">
          <a:xfrm flipH="1" flipV="1">
            <a:off x="2040040" y="3335877"/>
            <a:ext cx="180020" cy="1613"/>
          </a:xfrm>
          <a:prstGeom prst="straightConnector1">
            <a:avLst/>
          </a:prstGeom>
          <a:noFill/>
          <a:ln w="25400" cap="flat" cmpd="sng" algn="ctr">
            <a:solidFill>
              <a:schemeClr val="bg1"/>
            </a:solidFill>
            <a:prstDash val="solid"/>
            <a:round/>
            <a:headEnd type="none" w="med" len="med"/>
            <a:tailEnd type="triangle" w="med" len="lg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36" name="TextBox 49"/>
          <p:cNvSpPr txBox="1"/>
          <p:nvPr/>
        </p:nvSpPr>
        <p:spPr>
          <a:xfrm>
            <a:off x="683568" y="3424456"/>
            <a:ext cx="190758" cy="29745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buNone/>
            </a:pPr>
            <a:r>
              <a:rPr lang="en-US" sz="1400" dirty="0" smtClean="0">
                <a:solidFill>
                  <a:schemeClr val="bg1"/>
                </a:solidFill>
                <a:latin typeface="Calibri" panose="020F0502020204030204" pitchFamily="34" charset="0"/>
                <a:cs typeface="Arial" pitchFamily="34" charset="0"/>
              </a:rPr>
              <a:t>RX</a:t>
            </a:r>
            <a:endParaRPr lang="en-US" sz="1400" dirty="0">
              <a:solidFill>
                <a:schemeClr val="bg1"/>
              </a:solidFill>
              <a:latin typeface="Calibri" panose="020F0502020204030204" pitchFamily="34" charset="0"/>
              <a:cs typeface="Arial" pitchFamily="34" charset="0"/>
            </a:endParaRPr>
          </a:p>
        </p:txBody>
      </p:sp>
      <p:sp>
        <p:nvSpPr>
          <p:cNvPr id="37" name="TextBox 50"/>
          <p:cNvSpPr txBox="1"/>
          <p:nvPr/>
        </p:nvSpPr>
        <p:spPr>
          <a:xfrm>
            <a:off x="3203848" y="3415034"/>
            <a:ext cx="181140" cy="29745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buNone/>
            </a:pPr>
            <a:r>
              <a:rPr lang="en-US" sz="1400" dirty="0">
                <a:solidFill>
                  <a:schemeClr val="bg1"/>
                </a:solidFill>
                <a:latin typeface="Calibri" panose="020F0502020204030204" pitchFamily="34" charset="0"/>
                <a:cs typeface="Arial" pitchFamily="34" charset="0"/>
              </a:rPr>
              <a:t>T</a:t>
            </a:r>
            <a:r>
              <a:rPr lang="en-US" sz="1400" dirty="0" smtClean="0">
                <a:solidFill>
                  <a:schemeClr val="bg1"/>
                </a:solidFill>
                <a:latin typeface="Calibri" panose="020F0502020204030204" pitchFamily="34" charset="0"/>
                <a:cs typeface="Arial" pitchFamily="34" charset="0"/>
              </a:rPr>
              <a:t>X</a:t>
            </a:r>
            <a:endParaRPr lang="en-US" sz="1400" dirty="0">
              <a:solidFill>
                <a:schemeClr val="bg1"/>
              </a:solidFill>
              <a:latin typeface="Calibri" panose="020F0502020204030204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657581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00808"/>
            <a:ext cx="4571474" cy="3429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V2V-Channel: Driving in Opposite Directions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 smtClean="0"/>
              <a:t>May 2018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r>
              <a:rPr lang="en-GB" smtClean="0"/>
              <a:t>Stephan Sand et al., German Aerospace Center (DLR)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r>
              <a:rPr lang="en-GB" smtClean="0"/>
              <a:t>Slide </a:t>
            </a:r>
            <a:fld id="{440F5867-744E-4AA6-B0ED-4C44D2DFBB7B}" type="slidenum">
              <a:rPr lang="en-GB" smtClean="0"/>
              <a:pPr/>
              <a:t>5</a:t>
            </a:fld>
            <a:endParaRPr lang="en-GB" dirty="0"/>
          </a:p>
        </p:txBody>
      </p:sp>
      <p:sp>
        <p:nvSpPr>
          <p:cNvPr id="9" name="Rectangle 31"/>
          <p:cNvSpPr/>
          <p:nvPr/>
        </p:nvSpPr>
        <p:spPr bwMode="auto">
          <a:xfrm>
            <a:off x="505644" y="5615176"/>
            <a:ext cx="8136904" cy="386322"/>
          </a:xfrm>
          <a:prstGeom prst="rect">
            <a:avLst/>
          </a:prstGeom>
          <a:solidFill>
            <a:srgbClr val="A7B8C6"/>
          </a:solidFill>
          <a:ln>
            <a:noFill/>
          </a:ln>
          <a:effectLst/>
          <a:extLst/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ts val="26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ヒラギノ角ゴ Pro W3" charset="-128"/>
              <a:cs typeface="Arial" charset="0"/>
            </a:endParaRPr>
          </a:p>
        </p:txBody>
      </p:sp>
      <p:pic>
        <p:nvPicPr>
          <p:cNvPr id="15" name="Picture 2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65327" y="5694804"/>
            <a:ext cx="2175604" cy="221753"/>
          </a:xfrm>
          <a:prstGeom prst="rect">
            <a:avLst/>
          </a:prstGeom>
        </p:spPr>
      </p:pic>
      <p:sp>
        <p:nvSpPr>
          <p:cNvPr id="16" name="TextBox 28"/>
          <p:cNvSpPr txBox="1"/>
          <p:nvPr/>
        </p:nvSpPr>
        <p:spPr>
          <a:xfrm>
            <a:off x="4644007" y="5251271"/>
            <a:ext cx="682167" cy="3334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buNone/>
            </a:pPr>
            <a:r>
              <a:rPr lang="en-US" sz="1400" dirty="0">
                <a:latin typeface="Calibri" panose="020F0502020204030204" pitchFamily="34" charset="0"/>
                <a:cs typeface="Arial" pitchFamily="34" charset="0"/>
              </a:rPr>
              <a:t>90 </a:t>
            </a:r>
            <a:r>
              <a:rPr lang="en-US" sz="1400" dirty="0" smtClean="0">
                <a:latin typeface="Calibri" panose="020F0502020204030204" pitchFamily="34" charset="0"/>
                <a:cs typeface="Arial" pitchFamily="34" charset="0"/>
              </a:rPr>
              <a:t>km/h</a:t>
            </a:r>
            <a:endParaRPr lang="en-US" sz="1400" dirty="0">
              <a:latin typeface="Calibri" panose="020F0502020204030204" pitchFamily="34" charset="0"/>
              <a:cs typeface="Arial" pitchFamily="34" charset="0"/>
            </a:endParaRPr>
          </a:p>
        </p:txBody>
      </p:sp>
      <p:sp>
        <p:nvSpPr>
          <p:cNvPr id="17" name="TextBox 29"/>
          <p:cNvSpPr txBox="1"/>
          <p:nvPr/>
        </p:nvSpPr>
        <p:spPr>
          <a:xfrm>
            <a:off x="3457600" y="5251271"/>
            <a:ext cx="687034" cy="3334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buNone/>
            </a:pPr>
            <a:r>
              <a:rPr lang="en-US" sz="1400" dirty="0">
                <a:latin typeface="Calibri" panose="020F0502020204030204" pitchFamily="34" charset="0"/>
                <a:cs typeface="Arial" pitchFamily="34" charset="0"/>
              </a:rPr>
              <a:t>90 km/h</a:t>
            </a:r>
          </a:p>
        </p:txBody>
      </p:sp>
      <p:sp>
        <p:nvSpPr>
          <p:cNvPr id="18" name="TextBox 30"/>
          <p:cNvSpPr txBox="1"/>
          <p:nvPr/>
        </p:nvSpPr>
        <p:spPr>
          <a:xfrm>
            <a:off x="4139952" y="6088752"/>
            <a:ext cx="648366" cy="3334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buNone/>
            </a:pPr>
            <a:r>
              <a:rPr lang="en-US" sz="1400" dirty="0" smtClean="0">
                <a:latin typeface="Calibri" panose="020F0502020204030204" pitchFamily="34" charset="0"/>
                <a:cs typeface="Arial" pitchFamily="34" charset="0"/>
              </a:rPr>
              <a:t>100 m</a:t>
            </a:r>
            <a:endParaRPr lang="en-US" sz="1400" dirty="0">
              <a:latin typeface="Calibri" panose="020F0502020204030204" pitchFamily="34" charset="0"/>
              <a:cs typeface="Arial" pitchFamily="34" charset="0"/>
            </a:endParaRPr>
          </a:p>
        </p:txBody>
      </p:sp>
      <p:cxnSp>
        <p:nvCxnSpPr>
          <p:cNvPr id="21" name="Straight Arrow Connector 26"/>
          <p:cNvCxnSpPr/>
          <p:nvPr/>
        </p:nvCxnSpPr>
        <p:spPr bwMode="auto">
          <a:xfrm flipH="1">
            <a:off x="3491880" y="6065395"/>
            <a:ext cx="1728192" cy="0"/>
          </a:xfrm>
          <a:prstGeom prst="straightConnector1">
            <a:avLst/>
          </a:prstGeom>
          <a:noFill/>
          <a:ln w="25400" cap="flat" cmpd="sng" algn="ctr">
            <a:solidFill>
              <a:schemeClr val="tx1"/>
            </a:solidFill>
            <a:prstDash val="solid"/>
            <a:round/>
            <a:headEnd type="triangle" w="med" len="lg"/>
            <a:tailEnd type="triangle" w="med" len="lg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pic>
        <p:nvPicPr>
          <p:cNvPr id="26" name="Picture 3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1456606" y="3257105"/>
            <a:ext cx="432048" cy="166583"/>
          </a:xfrm>
          <a:prstGeom prst="rect">
            <a:avLst/>
          </a:prstGeom>
        </p:spPr>
      </p:pic>
      <p:cxnSp>
        <p:nvCxnSpPr>
          <p:cNvPr id="27" name="Straight Arrow Connector 39"/>
          <p:cNvCxnSpPr/>
          <p:nvPr/>
        </p:nvCxnSpPr>
        <p:spPr bwMode="auto">
          <a:xfrm flipH="1" flipV="1">
            <a:off x="1884844" y="3336733"/>
            <a:ext cx="180020" cy="532"/>
          </a:xfrm>
          <a:prstGeom prst="straightConnector1">
            <a:avLst/>
          </a:prstGeom>
          <a:noFill/>
          <a:ln w="25400" cap="flat" cmpd="sng" algn="ctr">
            <a:solidFill>
              <a:schemeClr val="bg1"/>
            </a:solidFill>
            <a:prstDash val="solid"/>
            <a:round/>
            <a:headEnd type="triangle" w="med" len="lg"/>
            <a:tailEnd type="none" w="med" len="lg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pic>
        <p:nvPicPr>
          <p:cNvPr id="28" name="Picture 4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6250" y="3257227"/>
            <a:ext cx="432048" cy="166583"/>
          </a:xfrm>
          <a:prstGeom prst="rect">
            <a:avLst/>
          </a:prstGeom>
        </p:spPr>
      </p:pic>
      <p:cxnSp>
        <p:nvCxnSpPr>
          <p:cNvPr id="29" name="Straight Arrow Connector 41"/>
          <p:cNvCxnSpPr/>
          <p:nvPr/>
        </p:nvCxnSpPr>
        <p:spPr bwMode="auto">
          <a:xfrm flipH="1" flipV="1">
            <a:off x="2040040" y="3335877"/>
            <a:ext cx="180020" cy="1613"/>
          </a:xfrm>
          <a:prstGeom prst="straightConnector1">
            <a:avLst/>
          </a:prstGeom>
          <a:noFill/>
          <a:ln w="25400" cap="flat" cmpd="sng" algn="ctr">
            <a:solidFill>
              <a:schemeClr val="bg1"/>
            </a:solidFill>
            <a:prstDash val="solid"/>
            <a:round/>
            <a:headEnd type="none" w="med" len="med"/>
            <a:tailEnd type="triangle" w="med" len="lg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30" name="TextBox 44"/>
          <p:cNvSpPr txBox="1"/>
          <p:nvPr/>
        </p:nvSpPr>
        <p:spPr>
          <a:xfrm>
            <a:off x="2970687" y="5584696"/>
            <a:ext cx="190758" cy="29745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buNone/>
            </a:pPr>
            <a:r>
              <a:rPr lang="en-US" sz="1400" dirty="0" smtClean="0">
                <a:latin typeface="Calibri" panose="020F0502020204030204" pitchFamily="34" charset="0"/>
                <a:cs typeface="Arial" pitchFamily="34" charset="0"/>
              </a:rPr>
              <a:t>RX</a:t>
            </a:r>
            <a:endParaRPr lang="en-US" sz="1400" dirty="0">
              <a:latin typeface="Calibri" panose="020F0502020204030204" pitchFamily="34" charset="0"/>
              <a:cs typeface="Arial" pitchFamily="34" charset="0"/>
            </a:endParaRPr>
          </a:p>
        </p:txBody>
      </p:sp>
      <p:sp>
        <p:nvSpPr>
          <p:cNvPr id="31" name="TextBox 45"/>
          <p:cNvSpPr txBox="1"/>
          <p:nvPr/>
        </p:nvSpPr>
        <p:spPr>
          <a:xfrm>
            <a:off x="5508104" y="5584696"/>
            <a:ext cx="181140" cy="29745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buNone/>
            </a:pPr>
            <a:r>
              <a:rPr lang="en-US" sz="1400" dirty="0">
                <a:latin typeface="Calibri" panose="020F0502020204030204" pitchFamily="34" charset="0"/>
                <a:cs typeface="Arial" pitchFamily="34" charset="0"/>
              </a:rPr>
              <a:t>T</a:t>
            </a:r>
            <a:r>
              <a:rPr lang="en-US" sz="1400" dirty="0" smtClean="0">
                <a:latin typeface="Calibri" panose="020F0502020204030204" pitchFamily="34" charset="0"/>
                <a:cs typeface="Arial" pitchFamily="34" charset="0"/>
              </a:rPr>
              <a:t>X</a:t>
            </a:r>
            <a:endParaRPr lang="en-US" sz="1400" dirty="0">
              <a:latin typeface="Calibri" panose="020F0502020204030204" pitchFamily="34" charset="0"/>
              <a:cs typeface="Arial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2" name="TextBox 46"/>
              <p:cNvSpPr txBox="1"/>
              <p:nvPr/>
            </p:nvSpPr>
            <p:spPr>
              <a:xfrm>
                <a:off x="1287607" y="5152648"/>
                <a:ext cx="1168910" cy="42575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1400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sz="1400" b="0" i="1" smtClean="0">
                              <a:latin typeface="Cambria Math"/>
                            </a:rPr>
                            <m:t>𝑓</m:t>
                          </m:r>
                        </m:e>
                        <m:sub>
                          <m:r>
                            <m:rPr>
                              <m:sty m:val="p"/>
                            </m:rPr>
                            <a:rPr lang="en-US" sz="1400" b="0" i="0" smtClean="0">
                              <a:latin typeface="Cambria Math"/>
                            </a:rPr>
                            <m:t>c</m:t>
                          </m:r>
                        </m:sub>
                      </m:sSub>
                      <m:r>
                        <a:rPr lang="en-US" sz="1400" b="0" i="1" smtClean="0">
                          <a:latin typeface="Cambria Math"/>
                        </a:rPr>
                        <m:t>=</m:t>
                      </m:r>
                      <m:r>
                        <m:rPr>
                          <m:nor/>
                        </m:rPr>
                        <a:rPr lang="en-US" sz="1400" dirty="0">
                          <a:latin typeface="Calibri" panose="020F0502020204030204" pitchFamily="34" charset="0"/>
                          <a:cs typeface="Arial" pitchFamily="34" charset="0"/>
                        </a:rPr>
                        <m:t>5.2 </m:t>
                      </m:r>
                      <m:r>
                        <m:rPr>
                          <m:nor/>
                        </m:rPr>
                        <a:rPr lang="en-US" sz="1400" dirty="0">
                          <a:latin typeface="Calibri" panose="020F0502020204030204" pitchFamily="34" charset="0"/>
                          <a:cs typeface="Arial" pitchFamily="34" charset="0"/>
                        </a:rPr>
                        <m:t>GHz</m:t>
                      </m:r>
                    </m:oMath>
                  </m:oMathPara>
                </a14:m>
                <a:endParaRPr lang="en-US" sz="1400" dirty="0">
                  <a:latin typeface="Calibri" panose="020F0502020204030204" pitchFamily="34" charset="0"/>
                  <a:cs typeface="Arial" pitchFamily="34" charset="0"/>
                </a:endParaRPr>
              </a:p>
            </p:txBody>
          </p:sp>
        </mc:Choice>
        <mc:Fallback xmlns="">
          <p:sp>
            <p:nvSpPr>
              <p:cNvPr id="32" name="TextBox 4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87607" y="5152648"/>
                <a:ext cx="1168910" cy="425758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33" name="Straight Connector 47"/>
          <p:cNvCxnSpPr/>
          <p:nvPr/>
        </p:nvCxnSpPr>
        <p:spPr bwMode="auto">
          <a:xfrm>
            <a:off x="5220072" y="5960319"/>
            <a:ext cx="0" cy="210151"/>
          </a:xfrm>
          <a:prstGeom prst="line">
            <a:avLst/>
          </a:prstGeom>
          <a:noFill/>
          <a:ln w="254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34" name="Straight Connector 48"/>
          <p:cNvCxnSpPr/>
          <p:nvPr/>
        </p:nvCxnSpPr>
        <p:spPr bwMode="auto">
          <a:xfrm>
            <a:off x="3491880" y="5960318"/>
            <a:ext cx="0" cy="210151"/>
          </a:xfrm>
          <a:prstGeom prst="line">
            <a:avLst/>
          </a:prstGeom>
          <a:noFill/>
          <a:ln w="254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36" name="TextBox 49"/>
          <p:cNvSpPr txBox="1"/>
          <p:nvPr/>
        </p:nvSpPr>
        <p:spPr>
          <a:xfrm>
            <a:off x="683568" y="3424456"/>
            <a:ext cx="190758" cy="29745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buNone/>
            </a:pPr>
            <a:r>
              <a:rPr lang="en-US" sz="1400" dirty="0" smtClean="0">
                <a:solidFill>
                  <a:schemeClr val="bg1"/>
                </a:solidFill>
                <a:latin typeface="Calibri" panose="020F0502020204030204" pitchFamily="34" charset="0"/>
                <a:cs typeface="Arial" pitchFamily="34" charset="0"/>
              </a:rPr>
              <a:t>RX</a:t>
            </a:r>
            <a:endParaRPr lang="en-US" sz="1400" dirty="0">
              <a:solidFill>
                <a:schemeClr val="bg1"/>
              </a:solidFill>
              <a:latin typeface="Calibri" panose="020F0502020204030204" pitchFamily="34" charset="0"/>
              <a:cs typeface="Arial" pitchFamily="34" charset="0"/>
            </a:endParaRPr>
          </a:p>
        </p:txBody>
      </p:sp>
      <p:sp>
        <p:nvSpPr>
          <p:cNvPr id="37" name="TextBox 50"/>
          <p:cNvSpPr txBox="1"/>
          <p:nvPr/>
        </p:nvSpPr>
        <p:spPr>
          <a:xfrm>
            <a:off x="3203848" y="3415034"/>
            <a:ext cx="181140" cy="29745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buNone/>
            </a:pPr>
            <a:r>
              <a:rPr lang="en-US" sz="1400" dirty="0">
                <a:solidFill>
                  <a:schemeClr val="bg1"/>
                </a:solidFill>
                <a:latin typeface="Calibri" panose="020F0502020204030204" pitchFamily="34" charset="0"/>
                <a:cs typeface="Arial" pitchFamily="34" charset="0"/>
              </a:rPr>
              <a:t>T</a:t>
            </a:r>
            <a:r>
              <a:rPr lang="en-US" sz="1400" dirty="0" smtClean="0">
                <a:solidFill>
                  <a:schemeClr val="bg1"/>
                </a:solidFill>
                <a:latin typeface="Calibri" panose="020F0502020204030204" pitchFamily="34" charset="0"/>
                <a:cs typeface="Arial" pitchFamily="34" charset="0"/>
              </a:rPr>
              <a:t>X</a:t>
            </a:r>
            <a:endParaRPr lang="en-US" sz="1400" dirty="0">
              <a:solidFill>
                <a:schemeClr val="bg1"/>
              </a:solidFill>
              <a:latin typeface="Calibri" panose="020F0502020204030204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950245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V2V-Channel: Driving in Opposite Directions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 smtClean="0"/>
              <a:t>May 2018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r>
              <a:rPr lang="en-GB" smtClean="0"/>
              <a:t>Stephan Sand et al., German Aerospace Center (DLR)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r>
              <a:rPr lang="en-GB" smtClean="0"/>
              <a:t>Slide </a:t>
            </a:r>
            <a:fld id="{440F5867-744E-4AA6-B0ED-4C44D2DFBB7B}" type="slidenum">
              <a:rPr lang="en-GB" smtClean="0"/>
              <a:pPr/>
              <a:t>6</a:t>
            </a:fld>
            <a:endParaRPr lang="en-GB" dirty="0"/>
          </a:p>
        </p:txBody>
      </p:sp>
      <p:sp>
        <p:nvSpPr>
          <p:cNvPr id="7" name="Rectangle 32"/>
          <p:cNvSpPr/>
          <p:nvPr/>
        </p:nvSpPr>
        <p:spPr bwMode="auto">
          <a:xfrm>
            <a:off x="0" y="1700808"/>
            <a:ext cx="3707904" cy="3429000"/>
          </a:xfrm>
          <a:prstGeom prst="rect">
            <a:avLst/>
          </a:prstGeom>
          <a:solidFill>
            <a:srgbClr val="5C793E"/>
          </a:solidFill>
          <a:ln>
            <a:noFill/>
          </a:ln>
          <a:effectLst/>
          <a:extLst/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ts val="26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ヒラギノ角ゴ Pro W3" charset="-128"/>
              <a:cs typeface="Arial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00808"/>
            <a:ext cx="4571474" cy="3429000"/>
          </a:xfrm>
          <a:prstGeom prst="rect">
            <a:avLst/>
          </a:prstGeom>
        </p:spPr>
      </p:pic>
      <p:sp>
        <p:nvSpPr>
          <p:cNvPr id="9" name="Rectangle 31"/>
          <p:cNvSpPr/>
          <p:nvPr/>
        </p:nvSpPr>
        <p:spPr bwMode="auto">
          <a:xfrm>
            <a:off x="505644" y="5615176"/>
            <a:ext cx="8136904" cy="386322"/>
          </a:xfrm>
          <a:prstGeom prst="rect">
            <a:avLst/>
          </a:prstGeom>
          <a:solidFill>
            <a:srgbClr val="A7B8C6"/>
          </a:solidFill>
          <a:ln>
            <a:noFill/>
          </a:ln>
          <a:effectLst/>
          <a:extLst/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ts val="26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ヒラギノ角ゴ Pro W3" charset="-128"/>
              <a:cs typeface="Arial" charset="0"/>
            </a:endParaRPr>
          </a:p>
        </p:txBody>
      </p:sp>
      <p:pic>
        <p:nvPicPr>
          <p:cNvPr id="10" name="Picture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8304" y="1746528"/>
            <a:ext cx="4531002" cy="3355848"/>
          </a:xfrm>
          <a:prstGeom prst="rect">
            <a:avLst/>
          </a:prstGeom>
        </p:spPr>
      </p:pic>
      <p:pic>
        <p:nvPicPr>
          <p:cNvPr id="15" name="Picture 2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65327" y="5694804"/>
            <a:ext cx="2175604" cy="221753"/>
          </a:xfrm>
          <a:prstGeom prst="rect">
            <a:avLst/>
          </a:prstGeom>
        </p:spPr>
      </p:pic>
      <p:sp>
        <p:nvSpPr>
          <p:cNvPr id="16" name="TextBox 28"/>
          <p:cNvSpPr txBox="1"/>
          <p:nvPr/>
        </p:nvSpPr>
        <p:spPr>
          <a:xfrm>
            <a:off x="4644007" y="5251271"/>
            <a:ext cx="682167" cy="3334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buNone/>
            </a:pPr>
            <a:r>
              <a:rPr lang="en-US" sz="1400" dirty="0">
                <a:latin typeface="Calibri" panose="020F0502020204030204" pitchFamily="34" charset="0"/>
                <a:cs typeface="Arial" pitchFamily="34" charset="0"/>
              </a:rPr>
              <a:t>90 </a:t>
            </a:r>
            <a:r>
              <a:rPr lang="en-US" sz="1400" dirty="0" smtClean="0">
                <a:latin typeface="Calibri" panose="020F0502020204030204" pitchFamily="34" charset="0"/>
                <a:cs typeface="Arial" pitchFamily="34" charset="0"/>
              </a:rPr>
              <a:t>km/h</a:t>
            </a:r>
            <a:endParaRPr lang="en-US" sz="1400" dirty="0">
              <a:latin typeface="Calibri" panose="020F0502020204030204" pitchFamily="34" charset="0"/>
              <a:cs typeface="Arial" pitchFamily="34" charset="0"/>
            </a:endParaRPr>
          </a:p>
        </p:txBody>
      </p:sp>
      <p:sp>
        <p:nvSpPr>
          <p:cNvPr id="17" name="TextBox 29"/>
          <p:cNvSpPr txBox="1"/>
          <p:nvPr/>
        </p:nvSpPr>
        <p:spPr>
          <a:xfrm>
            <a:off x="3457600" y="5251271"/>
            <a:ext cx="687034" cy="3334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buNone/>
            </a:pPr>
            <a:r>
              <a:rPr lang="en-US" sz="1400" dirty="0">
                <a:latin typeface="Calibri" panose="020F0502020204030204" pitchFamily="34" charset="0"/>
                <a:cs typeface="Arial" pitchFamily="34" charset="0"/>
              </a:rPr>
              <a:t>90 km/h</a:t>
            </a:r>
          </a:p>
        </p:txBody>
      </p:sp>
      <p:sp>
        <p:nvSpPr>
          <p:cNvPr id="18" name="TextBox 30"/>
          <p:cNvSpPr txBox="1"/>
          <p:nvPr/>
        </p:nvSpPr>
        <p:spPr>
          <a:xfrm>
            <a:off x="4139952" y="6088752"/>
            <a:ext cx="648366" cy="3334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buNone/>
            </a:pPr>
            <a:r>
              <a:rPr lang="en-US" sz="1400" dirty="0" smtClean="0">
                <a:latin typeface="Calibri" panose="020F0502020204030204" pitchFamily="34" charset="0"/>
                <a:cs typeface="Arial" pitchFamily="34" charset="0"/>
              </a:rPr>
              <a:t>100 m</a:t>
            </a:r>
            <a:endParaRPr lang="en-US" sz="1400" dirty="0">
              <a:latin typeface="Calibri" panose="020F0502020204030204" pitchFamily="34" charset="0"/>
              <a:cs typeface="Arial" pitchFamily="34" charset="0"/>
            </a:endParaRPr>
          </a:p>
        </p:txBody>
      </p:sp>
      <p:cxnSp>
        <p:nvCxnSpPr>
          <p:cNvPr id="21" name="Straight Arrow Connector 26"/>
          <p:cNvCxnSpPr/>
          <p:nvPr/>
        </p:nvCxnSpPr>
        <p:spPr bwMode="auto">
          <a:xfrm flipH="1">
            <a:off x="3491880" y="6065395"/>
            <a:ext cx="1728192" cy="0"/>
          </a:xfrm>
          <a:prstGeom prst="straightConnector1">
            <a:avLst/>
          </a:prstGeom>
          <a:noFill/>
          <a:ln w="25400" cap="flat" cmpd="sng" algn="ctr">
            <a:solidFill>
              <a:schemeClr val="tx1"/>
            </a:solidFill>
            <a:prstDash val="solid"/>
            <a:round/>
            <a:headEnd type="triangle" w="med" len="lg"/>
            <a:tailEnd type="triangle" w="med" len="lg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5" name="Oval 36"/>
          <p:cNvSpPr/>
          <p:nvPr/>
        </p:nvSpPr>
        <p:spPr bwMode="auto">
          <a:xfrm>
            <a:off x="1553580" y="3169857"/>
            <a:ext cx="975526" cy="344678"/>
          </a:xfrm>
          <a:prstGeom prst="ellipse">
            <a:avLst/>
          </a:prstGeom>
          <a:noFill/>
          <a:ln w="254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ts val="26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ヒラギノ角ゴ Pro W3" charset="-128"/>
              <a:cs typeface="Arial" charset="0"/>
            </a:endParaRPr>
          </a:p>
        </p:txBody>
      </p:sp>
      <p:pic>
        <p:nvPicPr>
          <p:cNvPr id="26" name="Picture 3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1456606" y="3257105"/>
            <a:ext cx="432048" cy="166583"/>
          </a:xfrm>
          <a:prstGeom prst="rect">
            <a:avLst/>
          </a:prstGeom>
        </p:spPr>
      </p:pic>
      <p:cxnSp>
        <p:nvCxnSpPr>
          <p:cNvPr id="27" name="Straight Arrow Connector 39"/>
          <p:cNvCxnSpPr/>
          <p:nvPr/>
        </p:nvCxnSpPr>
        <p:spPr bwMode="auto">
          <a:xfrm flipH="1" flipV="1">
            <a:off x="1884844" y="3336733"/>
            <a:ext cx="180020" cy="532"/>
          </a:xfrm>
          <a:prstGeom prst="straightConnector1">
            <a:avLst/>
          </a:prstGeom>
          <a:noFill/>
          <a:ln w="25400" cap="flat" cmpd="sng" algn="ctr">
            <a:solidFill>
              <a:schemeClr val="bg1"/>
            </a:solidFill>
            <a:prstDash val="solid"/>
            <a:round/>
            <a:headEnd type="triangle" w="med" len="lg"/>
            <a:tailEnd type="none" w="med" len="lg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pic>
        <p:nvPicPr>
          <p:cNvPr id="28" name="Picture 4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6250" y="3257227"/>
            <a:ext cx="432048" cy="166583"/>
          </a:xfrm>
          <a:prstGeom prst="rect">
            <a:avLst/>
          </a:prstGeom>
        </p:spPr>
      </p:pic>
      <p:cxnSp>
        <p:nvCxnSpPr>
          <p:cNvPr id="29" name="Straight Arrow Connector 41"/>
          <p:cNvCxnSpPr/>
          <p:nvPr/>
        </p:nvCxnSpPr>
        <p:spPr bwMode="auto">
          <a:xfrm flipH="1" flipV="1">
            <a:off x="2040040" y="3335877"/>
            <a:ext cx="180020" cy="1613"/>
          </a:xfrm>
          <a:prstGeom prst="straightConnector1">
            <a:avLst/>
          </a:prstGeom>
          <a:noFill/>
          <a:ln w="25400" cap="flat" cmpd="sng" algn="ctr">
            <a:solidFill>
              <a:schemeClr val="bg1"/>
            </a:solidFill>
            <a:prstDash val="solid"/>
            <a:round/>
            <a:headEnd type="none" w="med" len="med"/>
            <a:tailEnd type="triangle" w="med" len="lg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30" name="TextBox 44"/>
          <p:cNvSpPr txBox="1"/>
          <p:nvPr/>
        </p:nvSpPr>
        <p:spPr>
          <a:xfrm>
            <a:off x="2970687" y="5584696"/>
            <a:ext cx="190758" cy="29745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buNone/>
            </a:pPr>
            <a:r>
              <a:rPr lang="en-US" sz="1400" dirty="0" smtClean="0">
                <a:latin typeface="Calibri" panose="020F0502020204030204" pitchFamily="34" charset="0"/>
                <a:cs typeface="Arial" pitchFamily="34" charset="0"/>
              </a:rPr>
              <a:t>RX</a:t>
            </a:r>
            <a:endParaRPr lang="en-US" sz="1400" dirty="0">
              <a:latin typeface="Calibri" panose="020F0502020204030204" pitchFamily="34" charset="0"/>
              <a:cs typeface="Arial" pitchFamily="34" charset="0"/>
            </a:endParaRPr>
          </a:p>
        </p:txBody>
      </p:sp>
      <p:sp>
        <p:nvSpPr>
          <p:cNvPr id="31" name="TextBox 45"/>
          <p:cNvSpPr txBox="1"/>
          <p:nvPr/>
        </p:nvSpPr>
        <p:spPr>
          <a:xfrm>
            <a:off x="5508104" y="5584696"/>
            <a:ext cx="181140" cy="29745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buNone/>
            </a:pPr>
            <a:r>
              <a:rPr lang="en-US" sz="1400" dirty="0">
                <a:latin typeface="Calibri" panose="020F0502020204030204" pitchFamily="34" charset="0"/>
                <a:cs typeface="Arial" pitchFamily="34" charset="0"/>
              </a:rPr>
              <a:t>T</a:t>
            </a:r>
            <a:r>
              <a:rPr lang="en-US" sz="1400" dirty="0" smtClean="0">
                <a:latin typeface="Calibri" panose="020F0502020204030204" pitchFamily="34" charset="0"/>
                <a:cs typeface="Arial" pitchFamily="34" charset="0"/>
              </a:rPr>
              <a:t>X</a:t>
            </a:r>
            <a:endParaRPr lang="en-US" sz="1400" dirty="0">
              <a:latin typeface="Calibri" panose="020F0502020204030204" pitchFamily="34" charset="0"/>
              <a:cs typeface="Arial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2" name="TextBox 46"/>
              <p:cNvSpPr txBox="1"/>
              <p:nvPr/>
            </p:nvSpPr>
            <p:spPr>
              <a:xfrm>
                <a:off x="1287607" y="5152648"/>
                <a:ext cx="1168910" cy="42575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1400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sz="1400" b="0" i="1" smtClean="0">
                              <a:latin typeface="Cambria Math"/>
                            </a:rPr>
                            <m:t>𝑓</m:t>
                          </m:r>
                        </m:e>
                        <m:sub>
                          <m:r>
                            <m:rPr>
                              <m:sty m:val="p"/>
                            </m:rPr>
                            <a:rPr lang="en-US" sz="1400" b="0" i="0" smtClean="0">
                              <a:latin typeface="Cambria Math"/>
                            </a:rPr>
                            <m:t>c</m:t>
                          </m:r>
                        </m:sub>
                      </m:sSub>
                      <m:r>
                        <a:rPr lang="en-US" sz="1400" b="0" i="1" smtClean="0">
                          <a:latin typeface="Cambria Math"/>
                        </a:rPr>
                        <m:t>=</m:t>
                      </m:r>
                      <m:r>
                        <m:rPr>
                          <m:nor/>
                        </m:rPr>
                        <a:rPr lang="en-US" sz="1400" dirty="0">
                          <a:latin typeface="Calibri" panose="020F0502020204030204" pitchFamily="34" charset="0"/>
                          <a:cs typeface="Arial" pitchFamily="34" charset="0"/>
                        </a:rPr>
                        <m:t>5.2 </m:t>
                      </m:r>
                      <m:r>
                        <m:rPr>
                          <m:nor/>
                        </m:rPr>
                        <a:rPr lang="en-US" sz="1400" dirty="0">
                          <a:latin typeface="Calibri" panose="020F0502020204030204" pitchFamily="34" charset="0"/>
                          <a:cs typeface="Arial" pitchFamily="34" charset="0"/>
                        </a:rPr>
                        <m:t>GHz</m:t>
                      </m:r>
                    </m:oMath>
                  </m:oMathPara>
                </a14:m>
                <a:endParaRPr lang="en-US" sz="1400" dirty="0">
                  <a:latin typeface="Calibri" panose="020F0502020204030204" pitchFamily="34" charset="0"/>
                  <a:cs typeface="Arial" pitchFamily="34" charset="0"/>
                </a:endParaRPr>
              </a:p>
            </p:txBody>
          </p:sp>
        </mc:Choice>
        <mc:Fallback xmlns="">
          <p:sp>
            <p:nvSpPr>
              <p:cNvPr id="32" name="TextBox 4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87607" y="5152648"/>
                <a:ext cx="1168910" cy="425758"/>
              </a:xfrm>
              <a:prstGeom prst="rect">
                <a:avLst/>
              </a:prstGeom>
              <a:blipFill rotWithShape="1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33" name="Straight Connector 47"/>
          <p:cNvCxnSpPr/>
          <p:nvPr/>
        </p:nvCxnSpPr>
        <p:spPr bwMode="auto">
          <a:xfrm>
            <a:off x="5220072" y="5960319"/>
            <a:ext cx="0" cy="210151"/>
          </a:xfrm>
          <a:prstGeom prst="line">
            <a:avLst/>
          </a:prstGeom>
          <a:noFill/>
          <a:ln w="254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34" name="Straight Connector 48"/>
          <p:cNvCxnSpPr/>
          <p:nvPr/>
        </p:nvCxnSpPr>
        <p:spPr bwMode="auto">
          <a:xfrm>
            <a:off x="3491880" y="5960318"/>
            <a:ext cx="0" cy="210151"/>
          </a:xfrm>
          <a:prstGeom prst="line">
            <a:avLst/>
          </a:prstGeom>
          <a:noFill/>
          <a:ln w="254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36" name="TextBox 49"/>
          <p:cNvSpPr txBox="1"/>
          <p:nvPr/>
        </p:nvSpPr>
        <p:spPr>
          <a:xfrm>
            <a:off x="683568" y="3424456"/>
            <a:ext cx="190758" cy="29745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buNone/>
            </a:pPr>
            <a:r>
              <a:rPr lang="en-US" sz="1400" dirty="0" smtClean="0">
                <a:solidFill>
                  <a:schemeClr val="bg1"/>
                </a:solidFill>
                <a:latin typeface="Calibri" panose="020F0502020204030204" pitchFamily="34" charset="0"/>
                <a:cs typeface="Arial" pitchFamily="34" charset="0"/>
              </a:rPr>
              <a:t>RX</a:t>
            </a:r>
            <a:endParaRPr lang="en-US" sz="1400" dirty="0">
              <a:solidFill>
                <a:schemeClr val="bg1"/>
              </a:solidFill>
              <a:latin typeface="Calibri" panose="020F0502020204030204" pitchFamily="34" charset="0"/>
              <a:cs typeface="Arial" pitchFamily="34" charset="0"/>
            </a:endParaRPr>
          </a:p>
        </p:txBody>
      </p:sp>
      <p:sp>
        <p:nvSpPr>
          <p:cNvPr id="37" name="TextBox 50"/>
          <p:cNvSpPr txBox="1"/>
          <p:nvPr/>
        </p:nvSpPr>
        <p:spPr>
          <a:xfrm>
            <a:off x="3203848" y="3415034"/>
            <a:ext cx="181140" cy="29745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buNone/>
            </a:pPr>
            <a:r>
              <a:rPr lang="en-US" sz="1400" dirty="0">
                <a:solidFill>
                  <a:schemeClr val="bg1"/>
                </a:solidFill>
                <a:latin typeface="Calibri" panose="020F0502020204030204" pitchFamily="34" charset="0"/>
                <a:cs typeface="Arial" pitchFamily="34" charset="0"/>
              </a:rPr>
              <a:t>T</a:t>
            </a:r>
            <a:r>
              <a:rPr lang="en-US" sz="1400" dirty="0" smtClean="0">
                <a:solidFill>
                  <a:schemeClr val="bg1"/>
                </a:solidFill>
                <a:latin typeface="Calibri" panose="020F0502020204030204" pitchFamily="34" charset="0"/>
                <a:cs typeface="Arial" pitchFamily="34" charset="0"/>
              </a:rPr>
              <a:t>X</a:t>
            </a:r>
            <a:endParaRPr lang="en-US" sz="1400" dirty="0">
              <a:solidFill>
                <a:schemeClr val="bg1"/>
              </a:solidFill>
              <a:latin typeface="Calibri" panose="020F0502020204030204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575550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V2V-Channel: Driving in Opposite Directions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 smtClean="0"/>
              <a:t>May 2018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r>
              <a:rPr lang="en-GB" smtClean="0"/>
              <a:t>Stephan Sand et al., German Aerospace Center (DLR)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r>
              <a:rPr lang="en-GB" smtClean="0"/>
              <a:t>Slide </a:t>
            </a:r>
            <a:fld id="{440F5867-744E-4AA6-B0ED-4C44D2DFBB7B}" type="slidenum">
              <a:rPr lang="en-GB" smtClean="0"/>
              <a:pPr/>
              <a:t>7</a:t>
            </a:fld>
            <a:endParaRPr lang="en-GB" dirty="0"/>
          </a:p>
        </p:txBody>
      </p:sp>
      <p:sp>
        <p:nvSpPr>
          <p:cNvPr id="7" name="Rectangle 32"/>
          <p:cNvSpPr/>
          <p:nvPr/>
        </p:nvSpPr>
        <p:spPr bwMode="auto">
          <a:xfrm>
            <a:off x="0" y="1700808"/>
            <a:ext cx="3707904" cy="3429000"/>
          </a:xfrm>
          <a:prstGeom prst="rect">
            <a:avLst/>
          </a:prstGeom>
          <a:solidFill>
            <a:srgbClr val="5C793E"/>
          </a:solidFill>
          <a:ln>
            <a:noFill/>
          </a:ln>
          <a:effectLst/>
          <a:extLst/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ts val="26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ヒラギノ角ゴ Pro W3" charset="-128"/>
              <a:cs typeface="Arial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00808"/>
            <a:ext cx="4571474" cy="3429000"/>
          </a:xfrm>
          <a:prstGeom prst="rect">
            <a:avLst/>
          </a:prstGeom>
        </p:spPr>
      </p:pic>
      <p:sp>
        <p:nvSpPr>
          <p:cNvPr id="9" name="Rectangle 31"/>
          <p:cNvSpPr/>
          <p:nvPr/>
        </p:nvSpPr>
        <p:spPr bwMode="auto">
          <a:xfrm>
            <a:off x="505644" y="5615176"/>
            <a:ext cx="8136904" cy="386322"/>
          </a:xfrm>
          <a:prstGeom prst="rect">
            <a:avLst/>
          </a:prstGeom>
          <a:solidFill>
            <a:srgbClr val="A7B8C6"/>
          </a:solidFill>
          <a:ln>
            <a:noFill/>
          </a:ln>
          <a:effectLst/>
          <a:extLst/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ts val="26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ヒラギノ角ゴ Pro W3" charset="-128"/>
              <a:cs typeface="Arial" charset="0"/>
            </a:endParaRPr>
          </a:p>
        </p:txBody>
      </p:sp>
      <p:pic>
        <p:nvPicPr>
          <p:cNvPr id="10" name="Picture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8304" y="1746528"/>
            <a:ext cx="4531002" cy="3355848"/>
          </a:xfrm>
          <a:prstGeom prst="rect">
            <a:avLst/>
          </a:prstGeom>
        </p:spPr>
      </p:pic>
      <p:pic>
        <p:nvPicPr>
          <p:cNvPr id="11" name="Picture 1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8304" y="1746528"/>
            <a:ext cx="4531002" cy="3355848"/>
          </a:xfrm>
          <a:prstGeom prst="rect">
            <a:avLst/>
          </a:prstGeom>
        </p:spPr>
      </p:pic>
      <p:cxnSp>
        <p:nvCxnSpPr>
          <p:cNvPr id="12" name="Straight Connector 13"/>
          <p:cNvCxnSpPr/>
          <p:nvPr/>
        </p:nvCxnSpPr>
        <p:spPr bwMode="auto">
          <a:xfrm>
            <a:off x="5664820" y="3195732"/>
            <a:ext cx="0" cy="1512168"/>
          </a:xfrm>
          <a:prstGeom prst="line">
            <a:avLst/>
          </a:prstGeom>
          <a:noFill/>
          <a:ln w="15875" cap="flat" cmpd="sng" algn="ctr">
            <a:solidFill>
              <a:srgbClr val="CEBCA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pic>
        <p:nvPicPr>
          <p:cNvPr id="15" name="Picture 2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65327" y="5694804"/>
            <a:ext cx="2175604" cy="221753"/>
          </a:xfrm>
          <a:prstGeom prst="rect">
            <a:avLst/>
          </a:prstGeom>
        </p:spPr>
      </p:pic>
      <p:sp>
        <p:nvSpPr>
          <p:cNvPr id="16" name="TextBox 28"/>
          <p:cNvSpPr txBox="1"/>
          <p:nvPr/>
        </p:nvSpPr>
        <p:spPr>
          <a:xfrm>
            <a:off x="4644007" y="5251271"/>
            <a:ext cx="682167" cy="3334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buNone/>
            </a:pPr>
            <a:r>
              <a:rPr lang="en-US" sz="1400" dirty="0">
                <a:latin typeface="Calibri" panose="020F0502020204030204" pitchFamily="34" charset="0"/>
                <a:cs typeface="Arial" pitchFamily="34" charset="0"/>
              </a:rPr>
              <a:t>90 </a:t>
            </a:r>
            <a:r>
              <a:rPr lang="en-US" sz="1400" dirty="0" smtClean="0">
                <a:latin typeface="Calibri" panose="020F0502020204030204" pitchFamily="34" charset="0"/>
                <a:cs typeface="Arial" pitchFamily="34" charset="0"/>
              </a:rPr>
              <a:t>km/h</a:t>
            </a:r>
            <a:endParaRPr lang="en-US" sz="1400" dirty="0">
              <a:latin typeface="Calibri" panose="020F0502020204030204" pitchFamily="34" charset="0"/>
              <a:cs typeface="Arial" pitchFamily="34" charset="0"/>
            </a:endParaRPr>
          </a:p>
        </p:txBody>
      </p:sp>
      <p:sp>
        <p:nvSpPr>
          <p:cNvPr id="17" name="TextBox 29"/>
          <p:cNvSpPr txBox="1"/>
          <p:nvPr/>
        </p:nvSpPr>
        <p:spPr>
          <a:xfrm>
            <a:off x="3457600" y="5251271"/>
            <a:ext cx="687034" cy="3334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buNone/>
            </a:pPr>
            <a:r>
              <a:rPr lang="en-US" sz="1400" dirty="0">
                <a:latin typeface="Calibri" panose="020F0502020204030204" pitchFamily="34" charset="0"/>
                <a:cs typeface="Arial" pitchFamily="34" charset="0"/>
              </a:rPr>
              <a:t>90 km/h</a:t>
            </a:r>
          </a:p>
        </p:txBody>
      </p:sp>
      <p:sp>
        <p:nvSpPr>
          <p:cNvPr id="18" name="TextBox 30"/>
          <p:cNvSpPr txBox="1"/>
          <p:nvPr/>
        </p:nvSpPr>
        <p:spPr>
          <a:xfrm>
            <a:off x="4139952" y="6088752"/>
            <a:ext cx="648366" cy="3334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buNone/>
            </a:pPr>
            <a:r>
              <a:rPr lang="en-US" sz="1400" dirty="0" smtClean="0">
                <a:latin typeface="Calibri" panose="020F0502020204030204" pitchFamily="34" charset="0"/>
                <a:cs typeface="Arial" pitchFamily="34" charset="0"/>
              </a:rPr>
              <a:t>100 m</a:t>
            </a:r>
            <a:endParaRPr lang="en-US" sz="1400" dirty="0">
              <a:latin typeface="Calibri" panose="020F0502020204030204" pitchFamily="34" charset="0"/>
              <a:cs typeface="Arial" pitchFamily="34" charset="0"/>
            </a:endParaRPr>
          </a:p>
        </p:txBody>
      </p:sp>
      <p:cxnSp>
        <p:nvCxnSpPr>
          <p:cNvPr id="21" name="Straight Arrow Connector 26"/>
          <p:cNvCxnSpPr/>
          <p:nvPr/>
        </p:nvCxnSpPr>
        <p:spPr bwMode="auto">
          <a:xfrm flipH="1">
            <a:off x="3491880" y="6065395"/>
            <a:ext cx="1728192" cy="0"/>
          </a:xfrm>
          <a:prstGeom prst="straightConnector1">
            <a:avLst/>
          </a:prstGeom>
          <a:noFill/>
          <a:ln w="25400" cap="flat" cmpd="sng" algn="ctr">
            <a:solidFill>
              <a:schemeClr val="tx1"/>
            </a:solidFill>
            <a:prstDash val="solid"/>
            <a:round/>
            <a:headEnd type="triangle" w="med" len="lg"/>
            <a:tailEnd type="triangle" w="med" len="lg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4" name="Oval 35"/>
          <p:cNvSpPr/>
          <p:nvPr/>
        </p:nvSpPr>
        <p:spPr bwMode="auto">
          <a:xfrm>
            <a:off x="1358310" y="3052511"/>
            <a:ext cx="1383431" cy="576064"/>
          </a:xfrm>
          <a:prstGeom prst="ellipse">
            <a:avLst/>
          </a:prstGeom>
          <a:noFill/>
          <a:ln w="254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ts val="26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ヒラギノ角ゴ Pro W3" charset="-128"/>
              <a:cs typeface="Arial" charset="0"/>
            </a:endParaRPr>
          </a:p>
        </p:txBody>
      </p:sp>
      <p:sp>
        <p:nvSpPr>
          <p:cNvPr id="25" name="Oval 36"/>
          <p:cNvSpPr/>
          <p:nvPr/>
        </p:nvSpPr>
        <p:spPr bwMode="auto">
          <a:xfrm>
            <a:off x="1553580" y="3169857"/>
            <a:ext cx="975526" cy="344678"/>
          </a:xfrm>
          <a:prstGeom prst="ellipse">
            <a:avLst/>
          </a:prstGeom>
          <a:noFill/>
          <a:ln w="254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ts val="26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ヒラギノ角ゴ Pro W3" charset="-128"/>
              <a:cs typeface="Arial" charset="0"/>
            </a:endParaRPr>
          </a:p>
        </p:txBody>
      </p:sp>
      <p:pic>
        <p:nvPicPr>
          <p:cNvPr id="26" name="Picture 3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1456606" y="3257105"/>
            <a:ext cx="432048" cy="166583"/>
          </a:xfrm>
          <a:prstGeom prst="rect">
            <a:avLst/>
          </a:prstGeom>
        </p:spPr>
      </p:pic>
      <p:cxnSp>
        <p:nvCxnSpPr>
          <p:cNvPr id="27" name="Straight Arrow Connector 39"/>
          <p:cNvCxnSpPr/>
          <p:nvPr/>
        </p:nvCxnSpPr>
        <p:spPr bwMode="auto">
          <a:xfrm flipH="1" flipV="1">
            <a:off x="1884844" y="3336733"/>
            <a:ext cx="180020" cy="532"/>
          </a:xfrm>
          <a:prstGeom prst="straightConnector1">
            <a:avLst/>
          </a:prstGeom>
          <a:noFill/>
          <a:ln w="25400" cap="flat" cmpd="sng" algn="ctr">
            <a:solidFill>
              <a:schemeClr val="bg1"/>
            </a:solidFill>
            <a:prstDash val="solid"/>
            <a:round/>
            <a:headEnd type="triangle" w="med" len="lg"/>
            <a:tailEnd type="none" w="med" len="lg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pic>
        <p:nvPicPr>
          <p:cNvPr id="28" name="Picture 4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6250" y="3257227"/>
            <a:ext cx="432048" cy="166583"/>
          </a:xfrm>
          <a:prstGeom prst="rect">
            <a:avLst/>
          </a:prstGeom>
        </p:spPr>
      </p:pic>
      <p:cxnSp>
        <p:nvCxnSpPr>
          <p:cNvPr id="29" name="Straight Arrow Connector 41"/>
          <p:cNvCxnSpPr/>
          <p:nvPr/>
        </p:nvCxnSpPr>
        <p:spPr bwMode="auto">
          <a:xfrm flipH="1" flipV="1">
            <a:off x="2040040" y="3335877"/>
            <a:ext cx="180020" cy="1613"/>
          </a:xfrm>
          <a:prstGeom prst="straightConnector1">
            <a:avLst/>
          </a:prstGeom>
          <a:noFill/>
          <a:ln w="25400" cap="flat" cmpd="sng" algn="ctr">
            <a:solidFill>
              <a:schemeClr val="bg1"/>
            </a:solidFill>
            <a:prstDash val="solid"/>
            <a:round/>
            <a:headEnd type="none" w="med" len="med"/>
            <a:tailEnd type="triangle" w="med" len="lg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30" name="TextBox 44"/>
          <p:cNvSpPr txBox="1"/>
          <p:nvPr/>
        </p:nvSpPr>
        <p:spPr>
          <a:xfrm>
            <a:off x="2970687" y="5584696"/>
            <a:ext cx="190758" cy="29745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buNone/>
            </a:pPr>
            <a:r>
              <a:rPr lang="en-US" sz="1400" dirty="0" smtClean="0">
                <a:latin typeface="Calibri" panose="020F0502020204030204" pitchFamily="34" charset="0"/>
                <a:cs typeface="Arial" pitchFamily="34" charset="0"/>
              </a:rPr>
              <a:t>RX</a:t>
            </a:r>
            <a:endParaRPr lang="en-US" sz="1400" dirty="0">
              <a:latin typeface="Calibri" panose="020F0502020204030204" pitchFamily="34" charset="0"/>
              <a:cs typeface="Arial" pitchFamily="34" charset="0"/>
            </a:endParaRPr>
          </a:p>
        </p:txBody>
      </p:sp>
      <p:sp>
        <p:nvSpPr>
          <p:cNvPr id="31" name="TextBox 45"/>
          <p:cNvSpPr txBox="1"/>
          <p:nvPr/>
        </p:nvSpPr>
        <p:spPr>
          <a:xfrm>
            <a:off x="5508104" y="5584696"/>
            <a:ext cx="181140" cy="29745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buNone/>
            </a:pPr>
            <a:r>
              <a:rPr lang="en-US" sz="1400" dirty="0">
                <a:latin typeface="Calibri" panose="020F0502020204030204" pitchFamily="34" charset="0"/>
                <a:cs typeface="Arial" pitchFamily="34" charset="0"/>
              </a:rPr>
              <a:t>T</a:t>
            </a:r>
            <a:r>
              <a:rPr lang="en-US" sz="1400" dirty="0" smtClean="0">
                <a:latin typeface="Calibri" panose="020F0502020204030204" pitchFamily="34" charset="0"/>
                <a:cs typeface="Arial" pitchFamily="34" charset="0"/>
              </a:rPr>
              <a:t>X</a:t>
            </a:r>
            <a:endParaRPr lang="en-US" sz="1400" dirty="0">
              <a:latin typeface="Calibri" panose="020F0502020204030204" pitchFamily="34" charset="0"/>
              <a:cs typeface="Arial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2" name="TextBox 46"/>
              <p:cNvSpPr txBox="1"/>
              <p:nvPr/>
            </p:nvSpPr>
            <p:spPr>
              <a:xfrm>
                <a:off x="1287607" y="5152648"/>
                <a:ext cx="1168910" cy="42575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1400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sz="1400" b="0" i="1" smtClean="0">
                              <a:latin typeface="Cambria Math"/>
                            </a:rPr>
                            <m:t>𝑓</m:t>
                          </m:r>
                        </m:e>
                        <m:sub>
                          <m:r>
                            <m:rPr>
                              <m:sty m:val="p"/>
                            </m:rPr>
                            <a:rPr lang="en-US" sz="1400" b="0" i="0" smtClean="0">
                              <a:latin typeface="Cambria Math"/>
                            </a:rPr>
                            <m:t>c</m:t>
                          </m:r>
                        </m:sub>
                      </m:sSub>
                      <m:r>
                        <a:rPr lang="en-US" sz="1400" b="0" i="1" smtClean="0">
                          <a:latin typeface="Cambria Math"/>
                        </a:rPr>
                        <m:t>=</m:t>
                      </m:r>
                      <m:r>
                        <m:rPr>
                          <m:nor/>
                        </m:rPr>
                        <a:rPr lang="en-US" sz="1400" dirty="0">
                          <a:latin typeface="Calibri" panose="020F0502020204030204" pitchFamily="34" charset="0"/>
                          <a:cs typeface="Arial" pitchFamily="34" charset="0"/>
                        </a:rPr>
                        <m:t>5.2 </m:t>
                      </m:r>
                      <m:r>
                        <m:rPr>
                          <m:nor/>
                        </m:rPr>
                        <a:rPr lang="en-US" sz="1400" dirty="0">
                          <a:latin typeface="Calibri" panose="020F0502020204030204" pitchFamily="34" charset="0"/>
                          <a:cs typeface="Arial" pitchFamily="34" charset="0"/>
                        </a:rPr>
                        <m:t>GHz</m:t>
                      </m:r>
                    </m:oMath>
                  </m:oMathPara>
                </a14:m>
                <a:endParaRPr lang="en-US" sz="1400" dirty="0">
                  <a:latin typeface="Calibri" panose="020F0502020204030204" pitchFamily="34" charset="0"/>
                  <a:cs typeface="Arial" pitchFamily="34" charset="0"/>
                </a:endParaRPr>
              </a:p>
            </p:txBody>
          </p:sp>
        </mc:Choice>
        <mc:Fallback xmlns="">
          <p:sp>
            <p:nvSpPr>
              <p:cNvPr id="32" name="TextBox 4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87607" y="5152648"/>
                <a:ext cx="1168910" cy="425758"/>
              </a:xfrm>
              <a:prstGeom prst="rect">
                <a:avLst/>
              </a:prstGeom>
              <a:blipFill rotWithShape="1"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33" name="Straight Connector 47"/>
          <p:cNvCxnSpPr/>
          <p:nvPr/>
        </p:nvCxnSpPr>
        <p:spPr bwMode="auto">
          <a:xfrm>
            <a:off x="5220072" y="5960319"/>
            <a:ext cx="0" cy="210151"/>
          </a:xfrm>
          <a:prstGeom prst="line">
            <a:avLst/>
          </a:prstGeom>
          <a:noFill/>
          <a:ln w="254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34" name="Straight Connector 48"/>
          <p:cNvCxnSpPr/>
          <p:nvPr/>
        </p:nvCxnSpPr>
        <p:spPr bwMode="auto">
          <a:xfrm>
            <a:off x="3491880" y="5960318"/>
            <a:ext cx="0" cy="210151"/>
          </a:xfrm>
          <a:prstGeom prst="line">
            <a:avLst/>
          </a:prstGeom>
          <a:noFill/>
          <a:ln w="254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36" name="TextBox 49"/>
          <p:cNvSpPr txBox="1"/>
          <p:nvPr/>
        </p:nvSpPr>
        <p:spPr>
          <a:xfrm>
            <a:off x="683568" y="3424456"/>
            <a:ext cx="190758" cy="29745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buNone/>
            </a:pPr>
            <a:r>
              <a:rPr lang="en-US" sz="1400" dirty="0" smtClean="0">
                <a:solidFill>
                  <a:schemeClr val="bg1"/>
                </a:solidFill>
                <a:latin typeface="Calibri" panose="020F0502020204030204" pitchFamily="34" charset="0"/>
                <a:cs typeface="Arial" pitchFamily="34" charset="0"/>
              </a:rPr>
              <a:t>RX</a:t>
            </a:r>
            <a:endParaRPr lang="en-US" sz="1400" dirty="0">
              <a:solidFill>
                <a:schemeClr val="bg1"/>
              </a:solidFill>
              <a:latin typeface="Calibri" panose="020F0502020204030204" pitchFamily="34" charset="0"/>
              <a:cs typeface="Arial" pitchFamily="34" charset="0"/>
            </a:endParaRPr>
          </a:p>
        </p:txBody>
      </p:sp>
      <p:sp>
        <p:nvSpPr>
          <p:cNvPr id="37" name="TextBox 50"/>
          <p:cNvSpPr txBox="1"/>
          <p:nvPr/>
        </p:nvSpPr>
        <p:spPr>
          <a:xfrm>
            <a:off x="3203848" y="3415034"/>
            <a:ext cx="181140" cy="29745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buNone/>
            </a:pPr>
            <a:r>
              <a:rPr lang="en-US" sz="1400" dirty="0">
                <a:solidFill>
                  <a:schemeClr val="bg1"/>
                </a:solidFill>
                <a:latin typeface="Calibri" panose="020F0502020204030204" pitchFamily="34" charset="0"/>
                <a:cs typeface="Arial" pitchFamily="34" charset="0"/>
              </a:rPr>
              <a:t>T</a:t>
            </a:r>
            <a:r>
              <a:rPr lang="en-US" sz="1400" dirty="0" smtClean="0">
                <a:solidFill>
                  <a:schemeClr val="bg1"/>
                </a:solidFill>
                <a:latin typeface="Calibri" panose="020F0502020204030204" pitchFamily="34" charset="0"/>
                <a:cs typeface="Arial" pitchFamily="34" charset="0"/>
              </a:rPr>
              <a:t>X</a:t>
            </a:r>
            <a:endParaRPr lang="en-US" sz="1400" dirty="0">
              <a:solidFill>
                <a:schemeClr val="bg1"/>
              </a:solidFill>
              <a:latin typeface="Calibri" panose="020F0502020204030204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196458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V2V-Channel: Driving in Opposite Directions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 smtClean="0"/>
              <a:t>May 2018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r>
              <a:rPr lang="en-GB" smtClean="0"/>
              <a:t>Stephan Sand et al., German Aerospace Center (DLR)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r>
              <a:rPr lang="en-GB" smtClean="0"/>
              <a:t>Slide </a:t>
            </a:r>
            <a:fld id="{440F5867-744E-4AA6-B0ED-4C44D2DFBB7B}" type="slidenum">
              <a:rPr lang="en-GB" smtClean="0"/>
              <a:pPr/>
              <a:t>8</a:t>
            </a:fld>
            <a:endParaRPr lang="en-GB" dirty="0"/>
          </a:p>
        </p:txBody>
      </p:sp>
      <p:sp>
        <p:nvSpPr>
          <p:cNvPr id="7" name="Rectangle 32"/>
          <p:cNvSpPr/>
          <p:nvPr/>
        </p:nvSpPr>
        <p:spPr bwMode="auto">
          <a:xfrm>
            <a:off x="0" y="1700808"/>
            <a:ext cx="3707904" cy="3429000"/>
          </a:xfrm>
          <a:prstGeom prst="rect">
            <a:avLst/>
          </a:prstGeom>
          <a:solidFill>
            <a:srgbClr val="5C793E"/>
          </a:solidFill>
          <a:ln>
            <a:noFill/>
          </a:ln>
          <a:effectLst/>
          <a:extLst/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ts val="26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ヒラギノ角ゴ Pro W3" charset="-128"/>
              <a:cs typeface="Arial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00808"/>
            <a:ext cx="4571474" cy="3429000"/>
          </a:xfrm>
          <a:prstGeom prst="rect">
            <a:avLst/>
          </a:prstGeom>
        </p:spPr>
      </p:pic>
      <p:sp>
        <p:nvSpPr>
          <p:cNvPr id="9" name="Rectangle 31"/>
          <p:cNvSpPr/>
          <p:nvPr/>
        </p:nvSpPr>
        <p:spPr bwMode="auto">
          <a:xfrm>
            <a:off x="505644" y="5615176"/>
            <a:ext cx="8136904" cy="386322"/>
          </a:xfrm>
          <a:prstGeom prst="rect">
            <a:avLst/>
          </a:prstGeom>
          <a:solidFill>
            <a:srgbClr val="A7B8C6"/>
          </a:solidFill>
          <a:ln>
            <a:noFill/>
          </a:ln>
          <a:effectLst/>
          <a:extLst/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ts val="26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ヒラギノ角ゴ Pro W3" charset="-128"/>
              <a:cs typeface="Arial" charset="0"/>
            </a:endParaRPr>
          </a:p>
        </p:txBody>
      </p:sp>
      <p:pic>
        <p:nvPicPr>
          <p:cNvPr id="10" name="Picture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8304" y="1746528"/>
            <a:ext cx="4531002" cy="3355848"/>
          </a:xfrm>
          <a:prstGeom prst="rect">
            <a:avLst/>
          </a:prstGeom>
        </p:spPr>
      </p:pic>
      <p:pic>
        <p:nvPicPr>
          <p:cNvPr id="11" name="Picture 1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8304" y="1746528"/>
            <a:ext cx="4531002" cy="3355848"/>
          </a:xfrm>
          <a:prstGeom prst="rect">
            <a:avLst/>
          </a:prstGeom>
        </p:spPr>
      </p:pic>
      <p:cxnSp>
        <p:nvCxnSpPr>
          <p:cNvPr id="12" name="Straight Connector 13"/>
          <p:cNvCxnSpPr/>
          <p:nvPr/>
        </p:nvCxnSpPr>
        <p:spPr bwMode="auto">
          <a:xfrm>
            <a:off x="5664820" y="3195732"/>
            <a:ext cx="0" cy="1512168"/>
          </a:xfrm>
          <a:prstGeom prst="line">
            <a:avLst/>
          </a:prstGeom>
          <a:noFill/>
          <a:ln w="15875" cap="flat" cmpd="sng" algn="ctr">
            <a:solidFill>
              <a:srgbClr val="CEBCA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pic>
        <p:nvPicPr>
          <p:cNvPr id="13" name="Picture 1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8304" y="1746528"/>
            <a:ext cx="4531002" cy="3355848"/>
          </a:xfrm>
          <a:prstGeom prst="rect">
            <a:avLst/>
          </a:prstGeom>
        </p:spPr>
      </p:pic>
      <p:cxnSp>
        <p:nvCxnSpPr>
          <p:cNvPr id="14" name="Straight Connector 19"/>
          <p:cNvCxnSpPr/>
          <p:nvPr/>
        </p:nvCxnSpPr>
        <p:spPr bwMode="auto">
          <a:xfrm>
            <a:off x="5664820" y="2920400"/>
            <a:ext cx="0" cy="1787500"/>
          </a:xfrm>
          <a:prstGeom prst="line">
            <a:avLst/>
          </a:prstGeom>
          <a:noFill/>
          <a:ln w="15875" cap="flat" cmpd="sng" algn="ctr">
            <a:solidFill>
              <a:srgbClr val="5C793E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pic>
        <p:nvPicPr>
          <p:cNvPr id="15" name="Picture 2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65327" y="5694804"/>
            <a:ext cx="2175604" cy="221753"/>
          </a:xfrm>
          <a:prstGeom prst="rect">
            <a:avLst/>
          </a:prstGeom>
        </p:spPr>
      </p:pic>
      <p:sp>
        <p:nvSpPr>
          <p:cNvPr id="16" name="TextBox 28"/>
          <p:cNvSpPr txBox="1"/>
          <p:nvPr/>
        </p:nvSpPr>
        <p:spPr>
          <a:xfrm>
            <a:off x="4644007" y="5251271"/>
            <a:ext cx="682167" cy="3334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buNone/>
            </a:pPr>
            <a:r>
              <a:rPr lang="en-US" sz="1400" dirty="0">
                <a:latin typeface="Calibri" panose="020F0502020204030204" pitchFamily="34" charset="0"/>
                <a:cs typeface="Arial" pitchFamily="34" charset="0"/>
              </a:rPr>
              <a:t>90 </a:t>
            </a:r>
            <a:r>
              <a:rPr lang="en-US" sz="1400" dirty="0" smtClean="0">
                <a:latin typeface="Calibri" panose="020F0502020204030204" pitchFamily="34" charset="0"/>
                <a:cs typeface="Arial" pitchFamily="34" charset="0"/>
              </a:rPr>
              <a:t>km/h</a:t>
            </a:r>
            <a:endParaRPr lang="en-US" sz="1400" dirty="0">
              <a:latin typeface="Calibri" panose="020F0502020204030204" pitchFamily="34" charset="0"/>
              <a:cs typeface="Arial" pitchFamily="34" charset="0"/>
            </a:endParaRPr>
          </a:p>
        </p:txBody>
      </p:sp>
      <p:sp>
        <p:nvSpPr>
          <p:cNvPr id="17" name="TextBox 29"/>
          <p:cNvSpPr txBox="1"/>
          <p:nvPr/>
        </p:nvSpPr>
        <p:spPr>
          <a:xfrm>
            <a:off x="3457600" y="5251271"/>
            <a:ext cx="687034" cy="3334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buNone/>
            </a:pPr>
            <a:r>
              <a:rPr lang="en-US" sz="1400" dirty="0">
                <a:latin typeface="Calibri" panose="020F0502020204030204" pitchFamily="34" charset="0"/>
                <a:cs typeface="Arial" pitchFamily="34" charset="0"/>
              </a:rPr>
              <a:t>90 km/h</a:t>
            </a:r>
          </a:p>
        </p:txBody>
      </p:sp>
      <p:sp>
        <p:nvSpPr>
          <p:cNvPr id="18" name="TextBox 30"/>
          <p:cNvSpPr txBox="1"/>
          <p:nvPr/>
        </p:nvSpPr>
        <p:spPr>
          <a:xfrm>
            <a:off x="4139952" y="6088752"/>
            <a:ext cx="648366" cy="3334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buNone/>
            </a:pPr>
            <a:r>
              <a:rPr lang="en-US" sz="1400" dirty="0" smtClean="0">
                <a:latin typeface="Calibri" panose="020F0502020204030204" pitchFamily="34" charset="0"/>
                <a:cs typeface="Arial" pitchFamily="34" charset="0"/>
              </a:rPr>
              <a:t>100 m</a:t>
            </a:r>
            <a:endParaRPr lang="en-US" sz="1400" dirty="0">
              <a:latin typeface="Calibri" panose="020F0502020204030204" pitchFamily="34" charset="0"/>
              <a:cs typeface="Arial" pitchFamily="34" charset="0"/>
            </a:endParaRPr>
          </a:p>
        </p:txBody>
      </p:sp>
      <p:cxnSp>
        <p:nvCxnSpPr>
          <p:cNvPr id="21" name="Straight Arrow Connector 26"/>
          <p:cNvCxnSpPr/>
          <p:nvPr/>
        </p:nvCxnSpPr>
        <p:spPr bwMode="auto">
          <a:xfrm flipH="1">
            <a:off x="3491880" y="6065395"/>
            <a:ext cx="1728192" cy="0"/>
          </a:xfrm>
          <a:prstGeom prst="straightConnector1">
            <a:avLst/>
          </a:prstGeom>
          <a:noFill/>
          <a:ln w="25400" cap="flat" cmpd="sng" algn="ctr">
            <a:solidFill>
              <a:schemeClr val="tx1"/>
            </a:solidFill>
            <a:prstDash val="solid"/>
            <a:round/>
            <a:headEnd type="triangle" w="med" len="lg"/>
            <a:tailEnd type="triangle" w="med" len="lg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3" name="Oval 34"/>
          <p:cNvSpPr/>
          <p:nvPr/>
        </p:nvSpPr>
        <p:spPr bwMode="auto">
          <a:xfrm>
            <a:off x="1183814" y="2950023"/>
            <a:ext cx="1758711" cy="792088"/>
          </a:xfrm>
          <a:prstGeom prst="ellipse">
            <a:avLst/>
          </a:prstGeom>
          <a:noFill/>
          <a:ln w="254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ts val="26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ヒラギノ角ゴ Pro W3" charset="-128"/>
              <a:cs typeface="Arial" charset="0"/>
            </a:endParaRPr>
          </a:p>
        </p:txBody>
      </p:sp>
      <p:sp>
        <p:nvSpPr>
          <p:cNvPr id="24" name="Oval 35"/>
          <p:cNvSpPr/>
          <p:nvPr/>
        </p:nvSpPr>
        <p:spPr bwMode="auto">
          <a:xfrm>
            <a:off x="1358310" y="3052511"/>
            <a:ext cx="1383431" cy="576064"/>
          </a:xfrm>
          <a:prstGeom prst="ellipse">
            <a:avLst/>
          </a:prstGeom>
          <a:noFill/>
          <a:ln w="254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ts val="26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ヒラギノ角ゴ Pro W3" charset="-128"/>
              <a:cs typeface="Arial" charset="0"/>
            </a:endParaRPr>
          </a:p>
        </p:txBody>
      </p:sp>
      <p:sp>
        <p:nvSpPr>
          <p:cNvPr id="25" name="Oval 36"/>
          <p:cNvSpPr/>
          <p:nvPr/>
        </p:nvSpPr>
        <p:spPr bwMode="auto">
          <a:xfrm>
            <a:off x="1553580" y="3169857"/>
            <a:ext cx="975526" cy="344678"/>
          </a:xfrm>
          <a:prstGeom prst="ellipse">
            <a:avLst/>
          </a:prstGeom>
          <a:noFill/>
          <a:ln w="254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ts val="26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ヒラギノ角ゴ Pro W3" charset="-128"/>
              <a:cs typeface="Arial" charset="0"/>
            </a:endParaRPr>
          </a:p>
        </p:txBody>
      </p:sp>
      <p:pic>
        <p:nvPicPr>
          <p:cNvPr id="26" name="Picture 3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1456606" y="3257105"/>
            <a:ext cx="432048" cy="166583"/>
          </a:xfrm>
          <a:prstGeom prst="rect">
            <a:avLst/>
          </a:prstGeom>
        </p:spPr>
      </p:pic>
      <p:cxnSp>
        <p:nvCxnSpPr>
          <p:cNvPr id="27" name="Straight Arrow Connector 39"/>
          <p:cNvCxnSpPr/>
          <p:nvPr/>
        </p:nvCxnSpPr>
        <p:spPr bwMode="auto">
          <a:xfrm flipH="1" flipV="1">
            <a:off x="1884844" y="3336733"/>
            <a:ext cx="180020" cy="532"/>
          </a:xfrm>
          <a:prstGeom prst="straightConnector1">
            <a:avLst/>
          </a:prstGeom>
          <a:noFill/>
          <a:ln w="25400" cap="flat" cmpd="sng" algn="ctr">
            <a:solidFill>
              <a:schemeClr val="bg1"/>
            </a:solidFill>
            <a:prstDash val="solid"/>
            <a:round/>
            <a:headEnd type="triangle" w="med" len="lg"/>
            <a:tailEnd type="none" w="med" len="lg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pic>
        <p:nvPicPr>
          <p:cNvPr id="28" name="Picture 4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6250" y="3257227"/>
            <a:ext cx="432048" cy="166583"/>
          </a:xfrm>
          <a:prstGeom prst="rect">
            <a:avLst/>
          </a:prstGeom>
        </p:spPr>
      </p:pic>
      <p:cxnSp>
        <p:nvCxnSpPr>
          <p:cNvPr id="29" name="Straight Arrow Connector 41"/>
          <p:cNvCxnSpPr/>
          <p:nvPr/>
        </p:nvCxnSpPr>
        <p:spPr bwMode="auto">
          <a:xfrm flipH="1" flipV="1">
            <a:off x="2040040" y="3335877"/>
            <a:ext cx="180020" cy="1613"/>
          </a:xfrm>
          <a:prstGeom prst="straightConnector1">
            <a:avLst/>
          </a:prstGeom>
          <a:noFill/>
          <a:ln w="25400" cap="flat" cmpd="sng" algn="ctr">
            <a:solidFill>
              <a:schemeClr val="bg1"/>
            </a:solidFill>
            <a:prstDash val="solid"/>
            <a:round/>
            <a:headEnd type="none" w="med" len="med"/>
            <a:tailEnd type="triangle" w="med" len="lg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30" name="TextBox 44"/>
          <p:cNvSpPr txBox="1"/>
          <p:nvPr/>
        </p:nvSpPr>
        <p:spPr>
          <a:xfrm>
            <a:off x="2970687" y="5584696"/>
            <a:ext cx="190758" cy="29745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buNone/>
            </a:pPr>
            <a:r>
              <a:rPr lang="en-US" sz="1400" dirty="0" smtClean="0">
                <a:latin typeface="Calibri" panose="020F0502020204030204" pitchFamily="34" charset="0"/>
                <a:cs typeface="Arial" pitchFamily="34" charset="0"/>
              </a:rPr>
              <a:t>RX</a:t>
            </a:r>
            <a:endParaRPr lang="en-US" sz="1400" dirty="0">
              <a:latin typeface="Calibri" panose="020F0502020204030204" pitchFamily="34" charset="0"/>
              <a:cs typeface="Arial" pitchFamily="34" charset="0"/>
            </a:endParaRPr>
          </a:p>
        </p:txBody>
      </p:sp>
      <p:sp>
        <p:nvSpPr>
          <p:cNvPr id="31" name="TextBox 45"/>
          <p:cNvSpPr txBox="1"/>
          <p:nvPr/>
        </p:nvSpPr>
        <p:spPr>
          <a:xfrm>
            <a:off x="5508104" y="5584696"/>
            <a:ext cx="181140" cy="29745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buNone/>
            </a:pPr>
            <a:r>
              <a:rPr lang="en-US" sz="1400" dirty="0">
                <a:latin typeface="Calibri" panose="020F0502020204030204" pitchFamily="34" charset="0"/>
                <a:cs typeface="Arial" pitchFamily="34" charset="0"/>
              </a:rPr>
              <a:t>T</a:t>
            </a:r>
            <a:r>
              <a:rPr lang="en-US" sz="1400" dirty="0" smtClean="0">
                <a:latin typeface="Calibri" panose="020F0502020204030204" pitchFamily="34" charset="0"/>
                <a:cs typeface="Arial" pitchFamily="34" charset="0"/>
              </a:rPr>
              <a:t>X</a:t>
            </a:r>
            <a:endParaRPr lang="en-US" sz="1400" dirty="0">
              <a:latin typeface="Calibri" panose="020F0502020204030204" pitchFamily="34" charset="0"/>
              <a:cs typeface="Arial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2" name="TextBox 46"/>
              <p:cNvSpPr txBox="1"/>
              <p:nvPr/>
            </p:nvSpPr>
            <p:spPr>
              <a:xfrm>
                <a:off x="1287607" y="5152648"/>
                <a:ext cx="1168910" cy="42575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1400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sz="1400" b="0" i="1" smtClean="0">
                              <a:latin typeface="Cambria Math"/>
                            </a:rPr>
                            <m:t>𝑓</m:t>
                          </m:r>
                        </m:e>
                        <m:sub>
                          <m:r>
                            <m:rPr>
                              <m:sty m:val="p"/>
                            </m:rPr>
                            <a:rPr lang="en-US" sz="1400" b="0" i="0" smtClean="0">
                              <a:latin typeface="Cambria Math"/>
                            </a:rPr>
                            <m:t>c</m:t>
                          </m:r>
                        </m:sub>
                      </m:sSub>
                      <m:r>
                        <a:rPr lang="en-US" sz="1400" b="0" i="1" smtClean="0">
                          <a:latin typeface="Cambria Math"/>
                        </a:rPr>
                        <m:t>=</m:t>
                      </m:r>
                      <m:r>
                        <m:rPr>
                          <m:nor/>
                        </m:rPr>
                        <a:rPr lang="en-US" sz="1400" dirty="0">
                          <a:latin typeface="Calibri" panose="020F0502020204030204" pitchFamily="34" charset="0"/>
                          <a:cs typeface="Arial" pitchFamily="34" charset="0"/>
                        </a:rPr>
                        <m:t>5.2 </m:t>
                      </m:r>
                      <m:r>
                        <m:rPr>
                          <m:nor/>
                        </m:rPr>
                        <a:rPr lang="en-US" sz="1400" dirty="0">
                          <a:latin typeface="Calibri" panose="020F0502020204030204" pitchFamily="34" charset="0"/>
                          <a:cs typeface="Arial" pitchFamily="34" charset="0"/>
                        </a:rPr>
                        <m:t>GHz</m:t>
                      </m:r>
                    </m:oMath>
                  </m:oMathPara>
                </a14:m>
                <a:endParaRPr lang="en-US" sz="1400" dirty="0">
                  <a:latin typeface="Calibri" panose="020F0502020204030204" pitchFamily="34" charset="0"/>
                  <a:cs typeface="Arial" pitchFamily="34" charset="0"/>
                </a:endParaRPr>
              </a:p>
            </p:txBody>
          </p:sp>
        </mc:Choice>
        <mc:Fallback xmlns="">
          <p:sp>
            <p:nvSpPr>
              <p:cNvPr id="32" name="TextBox 4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87607" y="5152648"/>
                <a:ext cx="1168910" cy="425758"/>
              </a:xfrm>
              <a:prstGeom prst="rect">
                <a:avLst/>
              </a:prstGeom>
              <a:blipFill rotWithShape="1"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33" name="Straight Connector 47"/>
          <p:cNvCxnSpPr/>
          <p:nvPr/>
        </p:nvCxnSpPr>
        <p:spPr bwMode="auto">
          <a:xfrm>
            <a:off x="5220072" y="5960319"/>
            <a:ext cx="0" cy="210151"/>
          </a:xfrm>
          <a:prstGeom prst="line">
            <a:avLst/>
          </a:prstGeom>
          <a:noFill/>
          <a:ln w="254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34" name="Straight Connector 48"/>
          <p:cNvCxnSpPr/>
          <p:nvPr/>
        </p:nvCxnSpPr>
        <p:spPr bwMode="auto">
          <a:xfrm>
            <a:off x="3491880" y="5960318"/>
            <a:ext cx="0" cy="210151"/>
          </a:xfrm>
          <a:prstGeom prst="line">
            <a:avLst/>
          </a:prstGeom>
          <a:noFill/>
          <a:ln w="254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36" name="TextBox 49"/>
          <p:cNvSpPr txBox="1"/>
          <p:nvPr/>
        </p:nvSpPr>
        <p:spPr>
          <a:xfrm>
            <a:off x="683568" y="3424456"/>
            <a:ext cx="190758" cy="29745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buNone/>
            </a:pPr>
            <a:r>
              <a:rPr lang="en-US" sz="1400" dirty="0" smtClean="0">
                <a:solidFill>
                  <a:schemeClr val="bg1"/>
                </a:solidFill>
                <a:latin typeface="Calibri" panose="020F0502020204030204" pitchFamily="34" charset="0"/>
                <a:cs typeface="Arial" pitchFamily="34" charset="0"/>
              </a:rPr>
              <a:t>RX</a:t>
            </a:r>
            <a:endParaRPr lang="en-US" sz="1400" dirty="0">
              <a:solidFill>
                <a:schemeClr val="bg1"/>
              </a:solidFill>
              <a:latin typeface="Calibri" panose="020F0502020204030204" pitchFamily="34" charset="0"/>
              <a:cs typeface="Arial" pitchFamily="34" charset="0"/>
            </a:endParaRPr>
          </a:p>
        </p:txBody>
      </p:sp>
      <p:sp>
        <p:nvSpPr>
          <p:cNvPr id="37" name="TextBox 50"/>
          <p:cNvSpPr txBox="1"/>
          <p:nvPr/>
        </p:nvSpPr>
        <p:spPr>
          <a:xfrm>
            <a:off x="3203848" y="3415034"/>
            <a:ext cx="181140" cy="29745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buNone/>
            </a:pPr>
            <a:r>
              <a:rPr lang="en-US" sz="1400" dirty="0">
                <a:solidFill>
                  <a:schemeClr val="bg1"/>
                </a:solidFill>
                <a:latin typeface="Calibri" panose="020F0502020204030204" pitchFamily="34" charset="0"/>
                <a:cs typeface="Arial" pitchFamily="34" charset="0"/>
              </a:rPr>
              <a:t>T</a:t>
            </a:r>
            <a:r>
              <a:rPr lang="en-US" sz="1400" dirty="0" smtClean="0">
                <a:solidFill>
                  <a:schemeClr val="bg1"/>
                </a:solidFill>
                <a:latin typeface="Calibri" panose="020F0502020204030204" pitchFamily="34" charset="0"/>
                <a:cs typeface="Arial" pitchFamily="34" charset="0"/>
              </a:rPr>
              <a:t>X</a:t>
            </a:r>
            <a:endParaRPr lang="en-US" sz="1400" dirty="0">
              <a:solidFill>
                <a:schemeClr val="bg1"/>
              </a:solidFill>
              <a:latin typeface="Calibri" panose="020F0502020204030204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005641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V2V-Channel: Driving in Opposite Directions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 smtClean="0"/>
              <a:t>May 2018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r>
              <a:rPr lang="en-GB" smtClean="0"/>
              <a:t>Stephan Sand et al., German Aerospace Center (DLR)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r>
              <a:rPr lang="en-GB" smtClean="0"/>
              <a:t>Slide </a:t>
            </a:r>
            <a:fld id="{440F5867-744E-4AA6-B0ED-4C44D2DFBB7B}" type="slidenum">
              <a:rPr lang="en-GB" smtClean="0"/>
              <a:pPr/>
              <a:t>9</a:t>
            </a:fld>
            <a:endParaRPr lang="en-GB" dirty="0"/>
          </a:p>
        </p:txBody>
      </p:sp>
      <p:sp>
        <p:nvSpPr>
          <p:cNvPr id="7" name="Rectangle 32"/>
          <p:cNvSpPr/>
          <p:nvPr/>
        </p:nvSpPr>
        <p:spPr bwMode="auto">
          <a:xfrm>
            <a:off x="0" y="1700808"/>
            <a:ext cx="3707904" cy="3429000"/>
          </a:xfrm>
          <a:prstGeom prst="rect">
            <a:avLst/>
          </a:prstGeom>
          <a:solidFill>
            <a:srgbClr val="5C793E"/>
          </a:solidFill>
          <a:ln>
            <a:noFill/>
          </a:ln>
          <a:effectLst/>
          <a:extLst/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ts val="26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ヒラギノ角ゴ Pro W3" charset="-128"/>
              <a:cs typeface="Arial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00808"/>
            <a:ext cx="4571474" cy="3429000"/>
          </a:xfrm>
          <a:prstGeom prst="rect">
            <a:avLst/>
          </a:prstGeom>
        </p:spPr>
      </p:pic>
      <p:sp>
        <p:nvSpPr>
          <p:cNvPr id="9" name="Rectangle 31"/>
          <p:cNvSpPr/>
          <p:nvPr/>
        </p:nvSpPr>
        <p:spPr bwMode="auto">
          <a:xfrm>
            <a:off x="505644" y="5615176"/>
            <a:ext cx="8136904" cy="386322"/>
          </a:xfrm>
          <a:prstGeom prst="rect">
            <a:avLst/>
          </a:prstGeom>
          <a:solidFill>
            <a:srgbClr val="A7B8C6"/>
          </a:solidFill>
          <a:ln>
            <a:noFill/>
          </a:ln>
          <a:effectLst/>
          <a:extLst/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ts val="26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ヒラギノ角ゴ Pro W3" charset="-128"/>
              <a:cs typeface="Arial" charset="0"/>
            </a:endParaRPr>
          </a:p>
        </p:txBody>
      </p:sp>
      <p:pic>
        <p:nvPicPr>
          <p:cNvPr id="10" name="Picture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8304" y="1746528"/>
            <a:ext cx="4531002" cy="3355848"/>
          </a:xfrm>
          <a:prstGeom prst="rect">
            <a:avLst/>
          </a:prstGeom>
        </p:spPr>
      </p:pic>
      <p:pic>
        <p:nvPicPr>
          <p:cNvPr id="11" name="Picture 1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8304" y="1746528"/>
            <a:ext cx="4531002" cy="3355848"/>
          </a:xfrm>
          <a:prstGeom prst="rect">
            <a:avLst/>
          </a:prstGeom>
        </p:spPr>
      </p:pic>
      <p:cxnSp>
        <p:nvCxnSpPr>
          <p:cNvPr id="12" name="Straight Connector 13"/>
          <p:cNvCxnSpPr/>
          <p:nvPr/>
        </p:nvCxnSpPr>
        <p:spPr bwMode="auto">
          <a:xfrm>
            <a:off x="5664820" y="3195732"/>
            <a:ext cx="0" cy="1512168"/>
          </a:xfrm>
          <a:prstGeom prst="line">
            <a:avLst/>
          </a:prstGeom>
          <a:noFill/>
          <a:ln w="15875" cap="flat" cmpd="sng" algn="ctr">
            <a:solidFill>
              <a:srgbClr val="CEBCA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pic>
        <p:nvPicPr>
          <p:cNvPr id="13" name="Picture 1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8304" y="1746528"/>
            <a:ext cx="4531002" cy="3355848"/>
          </a:xfrm>
          <a:prstGeom prst="rect">
            <a:avLst/>
          </a:prstGeom>
        </p:spPr>
      </p:pic>
      <p:cxnSp>
        <p:nvCxnSpPr>
          <p:cNvPr id="14" name="Straight Connector 19"/>
          <p:cNvCxnSpPr/>
          <p:nvPr/>
        </p:nvCxnSpPr>
        <p:spPr bwMode="auto">
          <a:xfrm>
            <a:off x="5664820" y="2920400"/>
            <a:ext cx="0" cy="1787500"/>
          </a:xfrm>
          <a:prstGeom prst="line">
            <a:avLst/>
          </a:prstGeom>
          <a:noFill/>
          <a:ln w="15875" cap="flat" cmpd="sng" algn="ctr">
            <a:solidFill>
              <a:srgbClr val="5C793E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pic>
        <p:nvPicPr>
          <p:cNvPr id="15" name="Picture 2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65327" y="5694804"/>
            <a:ext cx="2175604" cy="221753"/>
          </a:xfrm>
          <a:prstGeom prst="rect">
            <a:avLst/>
          </a:prstGeom>
        </p:spPr>
      </p:pic>
      <p:sp>
        <p:nvSpPr>
          <p:cNvPr id="16" name="TextBox 28"/>
          <p:cNvSpPr txBox="1"/>
          <p:nvPr/>
        </p:nvSpPr>
        <p:spPr>
          <a:xfrm>
            <a:off x="4644007" y="5251271"/>
            <a:ext cx="682167" cy="3334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buNone/>
            </a:pPr>
            <a:r>
              <a:rPr lang="en-US" sz="1400" dirty="0">
                <a:latin typeface="Calibri" panose="020F0502020204030204" pitchFamily="34" charset="0"/>
                <a:cs typeface="Arial" pitchFamily="34" charset="0"/>
              </a:rPr>
              <a:t>90 </a:t>
            </a:r>
            <a:r>
              <a:rPr lang="en-US" sz="1400" dirty="0" smtClean="0">
                <a:latin typeface="Calibri" panose="020F0502020204030204" pitchFamily="34" charset="0"/>
                <a:cs typeface="Arial" pitchFamily="34" charset="0"/>
              </a:rPr>
              <a:t>km/h</a:t>
            </a:r>
            <a:endParaRPr lang="en-US" sz="1400" dirty="0">
              <a:latin typeface="Calibri" panose="020F0502020204030204" pitchFamily="34" charset="0"/>
              <a:cs typeface="Arial" pitchFamily="34" charset="0"/>
            </a:endParaRPr>
          </a:p>
        </p:txBody>
      </p:sp>
      <p:sp>
        <p:nvSpPr>
          <p:cNvPr id="17" name="TextBox 29"/>
          <p:cNvSpPr txBox="1"/>
          <p:nvPr/>
        </p:nvSpPr>
        <p:spPr>
          <a:xfrm>
            <a:off x="3457600" y="5251271"/>
            <a:ext cx="687034" cy="3334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buNone/>
            </a:pPr>
            <a:r>
              <a:rPr lang="en-US" sz="1400" dirty="0">
                <a:latin typeface="Calibri" panose="020F0502020204030204" pitchFamily="34" charset="0"/>
                <a:cs typeface="Arial" pitchFamily="34" charset="0"/>
              </a:rPr>
              <a:t>90 km/h</a:t>
            </a:r>
          </a:p>
        </p:txBody>
      </p:sp>
      <p:sp>
        <p:nvSpPr>
          <p:cNvPr id="18" name="TextBox 30"/>
          <p:cNvSpPr txBox="1"/>
          <p:nvPr/>
        </p:nvSpPr>
        <p:spPr>
          <a:xfrm>
            <a:off x="4139952" y="6088752"/>
            <a:ext cx="648366" cy="3334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buNone/>
            </a:pPr>
            <a:r>
              <a:rPr lang="en-US" sz="1400" dirty="0" smtClean="0">
                <a:latin typeface="Calibri" panose="020F0502020204030204" pitchFamily="34" charset="0"/>
                <a:cs typeface="Arial" pitchFamily="34" charset="0"/>
              </a:rPr>
              <a:t>100 m</a:t>
            </a:r>
            <a:endParaRPr lang="en-US" sz="1400" dirty="0">
              <a:latin typeface="Calibri" panose="020F0502020204030204" pitchFamily="34" charset="0"/>
              <a:cs typeface="Arial" pitchFamily="34" charset="0"/>
            </a:endParaRPr>
          </a:p>
        </p:txBody>
      </p:sp>
      <p:pic>
        <p:nvPicPr>
          <p:cNvPr id="19" name="Picture 1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8304" y="1746528"/>
            <a:ext cx="4531002" cy="3355848"/>
          </a:xfrm>
          <a:prstGeom prst="rect">
            <a:avLst/>
          </a:prstGeom>
        </p:spPr>
      </p:pic>
      <p:cxnSp>
        <p:nvCxnSpPr>
          <p:cNvPr id="20" name="Straight Connector 22"/>
          <p:cNvCxnSpPr/>
          <p:nvPr/>
        </p:nvCxnSpPr>
        <p:spPr bwMode="auto">
          <a:xfrm>
            <a:off x="5661010" y="2785274"/>
            <a:ext cx="1905" cy="1931516"/>
          </a:xfrm>
          <a:prstGeom prst="line">
            <a:avLst/>
          </a:prstGeom>
          <a:noFill/>
          <a:ln w="15875" cap="flat" cmpd="sng" algn="ctr">
            <a:solidFill>
              <a:srgbClr val="0070AC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1" name="Straight Arrow Connector 26"/>
          <p:cNvCxnSpPr/>
          <p:nvPr/>
        </p:nvCxnSpPr>
        <p:spPr bwMode="auto">
          <a:xfrm flipH="1">
            <a:off x="3491880" y="6065395"/>
            <a:ext cx="1728192" cy="0"/>
          </a:xfrm>
          <a:prstGeom prst="straightConnector1">
            <a:avLst/>
          </a:prstGeom>
          <a:noFill/>
          <a:ln w="25400" cap="flat" cmpd="sng" algn="ctr">
            <a:solidFill>
              <a:schemeClr val="tx1"/>
            </a:solidFill>
            <a:prstDash val="solid"/>
            <a:round/>
            <a:headEnd type="triangle" w="med" len="lg"/>
            <a:tailEnd type="triangle" w="med" len="lg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2" name="Oval 33"/>
          <p:cNvSpPr/>
          <p:nvPr/>
        </p:nvSpPr>
        <p:spPr bwMode="auto">
          <a:xfrm>
            <a:off x="926644" y="2752667"/>
            <a:ext cx="2254726" cy="1167368"/>
          </a:xfrm>
          <a:prstGeom prst="ellipse">
            <a:avLst/>
          </a:prstGeom>
          <a:noFill/>
          <a:ln w="254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ts val="26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ヒラギノ角ゴ Pro W3" charset="-128"/>
              <a:cs typeface="Arial" charset="0"/>
            </a:endParaRPr>
          </a:p>
        </p:txBody>
      </p:sp>
      <p:sp>
        <p:nvSpPr>
          <p:cNvPr id="23" name="Oval 34"/>
          <p:cNvSpPr/>
          <p:nvPr/>
        </p:nvSpPr>
        <p:spPr bwMode="auto">
          <a:xfrm>
            <a:off x="1183814" y="2950023"/>
            <a:ext cx="1758711" cy="792088"/>
          </a:xfrm>
          <a:prstGeom prst="ellipse">
            <a:avLst/>
          </a:prstGeom>
          <a:noFill/>
          <a:ln w="254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ts val="26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ヒラギノ角ゴ Pro W3" charset="-128"/>
              <a:cs typeface="Arial" charset="0"/>
            </a:endParaRPr>
          </a:p>
        </p:txBody>
      </p:sp>
      <p:sp>
        <p:nvSpPr>
          <p:cNvPr id="24" name="Oval 35"/>
          <p:cNvSpPr/>
          <p:nvPr/>
        </p:nvSpPr>
        <p:spPr bwMode="auto">
          <a:xfrm>
            <a:off x="1358310" y="3052511"/>
            <a:ext cx="1383431" cy="576064"/>
          </a:xfrm>
          <a:prstGeom prst="ellipse">
            <a:avLst/>
          </a:prstGeom>
          <a:noFill/>
          <a:ln w="254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ts val="26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ヒラギノ角ゴ Pro W3" charset="-128"/>
              <a:cs typeface="Arial" charset="0"/>
            </a:endParaRPr>
          </a:p>
        </p:txBody>
      </p:sp>
      <p:sp>
        <p:nvSpPr>
          <p:cNvPr id="25" name="Oval 36"/>
          <p:cNvSpPr/>
          <p:nvPr/>
        </p:nvSpPr>
        <p:spPr bwMode="auto">
          <a:xfrm>
            <a:off x="1553580" y="3169857"/>
            <a:ext cx="975526" cy="344678"/>
          </a:xfrm>
          <a:prstGeom prst="ellipse">
            <a:avLst/>
          </a:prstGeom>
          <a:noFill/>
          <a:ln w="254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ts val="26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ヒラギノ角ゴ Pro W3" charset="-128"/>
              <a:cs typeface="Arial" charset="0"/>
            </a:endParaRPr>
          </a:p>
        </p:txBody>
      </p:sp>
      <p:pic>
        <p:nvPicPr>
          <p:cNvPr id="26" name="Picture 37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1456606" y="3257105"/>
            <a:ext cx="432048" cy="166583"/>
          </a:xfrm>
          <a:prstGeom prst="rect">
            <a:avLst/>
          </a:prstGeom>
        </p:spPr>
      </p:pic>
      <p:cxnSp>
        <p:nvCxnSpPr>
          <p:cNvPr id="27" name="Straight Arrow Connector 39"/>
          <p:cNvCxnSpPr/>
          <p:nvPr/>
        </p:nvCxnSpPr>
        <p:spPr bwMode="auto">
          <a:xfrm flipH="1" flipV="1">
            <a:off x="1884844" y="3336733"/>
            <a:ext cx="180020" cy="532"/>
          </a:xfrm>
          <a:prstGeom prst="straightConnector1">
            <a:avLst/>
          </a:prstGeom>
          <a:noFill/>
          <a:ln w="25400" cap="flat" cmpd="sng" algn="ctr">
            <a:solidFill>
              <a:schemeClr val="bg1"/>
            </a:solidFill>
            <a:prstDash val="solid"/>
            <a:round/>
            <a:headEnd type="triangle" w="med" len="lg"/>
            <a:tailEnd type="none" w="med" len="lg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pic>
        <p:nvPicPr>
          <p:cNvPr id="28" name="Picture 4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6250" y="3257227"/>
            <a:ext cx="432048" cy="166583"/>
          </a:xfrm>
          <a:prstGeom prst="rect">
            <a:avLst/>
          </a:prstGeom>
        </p:spPr>
      </p:pic>
      <p:cxnSp>
        <p:nvCxnSpPr>
          <p:cNvPr id="29" name="Straight Arrow Connector 41"/>
          <p:cNvCxnSpPr/>
          <p:nvPr/>
        </p:nvCxnSpPr>
        <p:spPr bwMode="auto">
          <a:xfrm flipH="1" flipV="1">
            <a:off x="2040040" y="3335877"/>
            <a:ext cx="180020" cy="1613"/>
          </a:xfrm>
          <a:prstGeom prst="straightConnector1">
            <a:avLst/>
          </a:prstGeom>
          <a:noFill/>
          <a:ln w="25400" cap="flat" cmpd="sng" algn="ctr">
            <a:solidFill>
              <a:schemeClr val="bg1"/>
            </a:solidFill>
            <a:prstDash val="solid"/>
            <a:round/>
            <a:headEnd type="none" w="med" len="med"/>
            <a:tailEnd type="triangle" w="med" len="lg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30" name="TextBox 44"/>
          <p:cNvSpPr txBox="1"/>
          <p:nvPr/>
        </p:nvSpPr>
        <p:spPr>
          <a:xfrm>
            <a:off x="2970687" y="5584696"/>
            <a:ext cx="190758" cy="29745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buNone/>
            </a:pPr>
            <a:r>
              <a:rPr lang="en-US" sz="1400" dirty="0" smtClean="0">
                <a:latin typeface="Calibri" panose="020F0502020204030204" pitchFamily="34" charset="0"/>
                <a:cs typeface="Arial" pitchFamily="34" charset="0"/>
              </a:rPr>
              <a:t>RX</a:t>
            </a:r>
            <a:endParaRPr lang="en-US" sz="1400" dirty="0">
              <a:latin typeface="Calibri" panose="020F0502020204030204" pitchFamily="34" charset="0"/>
              <a:cs typeface="Arial" pitchFamily="34" charset="0"/>
            </a:endParaRPr>
          </a:p>
        </p:txBody>
      </p:sp>
      <p:sp>
        <p:nvSpPr>
          <p:cNvPr id="31" name="TextBox 45"/>
          <p:cNvSpPr txBox="1"/>
          <p:nvPr/>
        </p:nvSpPr>
        <p:spPr>
          <a:xfrm>
            <a:off x="5508104" y="5584696"/>
            <a:ext cx="181140" cy="29745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buNone/>
            </a:pPr>
            <a:r>
              <a:rPr lang="en-US" sz="1400" dirty="0">
                <a:latin typeface="Calibri" panose="020F0502020204030204" pitchFamily="34" charset="0"/>
                <a:cs typeface="Arial" pitchFamily="34" charset="0"/>
              </a:rPr>
              <a:t>T</a:t>
            </a:r>
            <a:r>
              <a:rPr lang="en-US" sz="1400" dirty="0" smtClean="0">
                <a:latin typeface="Calibri" panose="020F0502020204030204" pitchFamily="34" charset="0"/>
                <a:cs typeface="Arial" pitchFamily="34" charset="0"/>
              </a:rPr>
              <a:t>X</a:t>
            </a:r>
            <a:endParaRPr lang="en-US" sz="1400" dirty="0">
              <a:latin typeface="Calibri" panose="020F0502020204030204" pitchFamily="34" charset="0"/>
              <a:cs typeface="Arial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2" name="TextBox 46"/>
              <p:cNvSpPr txBox="1"/>
              <p:nvPr/>
            </p:nvSpPr>
            <p:spPr>
              <a:xfrm>
                <a:off x="1287607" y="5152648"/>
                <a:ext cx="1168910" cy="42575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1400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sz="1400" b="0" i="1" smtClean="0">
                              <a:latin typeface="Cambria Math"/>
                            </a:rPr>
                            <m:t>𝑓</m:t>
                          </m:r>
                        </m:e>
                        <m:sub>
                          <m:r>
                            <m:rPr>
                              <m:sty m:val="p"/>
                            </m:rPr>
                            <a:rPr lang="en-US" sz="1400" b="0" i="0" smtClean="0">
                              <a:latin typeface="Cambria Math"/>
                            </a:rPr>
                            <m:t>c</m:t>
                          </m:r>
                        </m:sub>
                      </m:sSub>
                      <m:r>
                        <a:rPr lang="en-US" sz="1400" b="0" i="1" smtClean="0">
                          <a:latin typeface="Cambria Math"/>
                        </a:rPr>
                        <m:t>=</m:t>
                      </m:r>
                      <m:r>
                        <m:rPr>
                          <m:nor/>
                        </m:rPr>
                        <a:rPr lang="en-US" sz="1400" dirty="0">
                          <a:latin typeface="Calibri" panose="020F0502020204030204" pitchFamily="34" charset="0"/>
                          <a:cs typeface="Arial" pitchFamily="34" charset="0"/>
                        </a:rPr>
                        <m:t>5.2 </m:t>
                      </m:r>
                      <m:r>
                        <m:rPr>
                          <m:nor/>
                        </m:rPr>
                        <a:rPr lang="en-US" sz="1400" dirty="0">
                          <a:latin typeface="Calibri" panose="020F0502020204030204" pitchFamily="34" charset="0"/>
                          <a:cs typeface="Arial" pitchFamily="34" charset="0"/>
                        </a:rPr>
                        <m:t>GHz</m:t>
                      </m:r>
                    </m:oMath>
                  </m:oMathPara>
                </a14:m>
                <a:endParaRPr lang="en-US" sz="1400" dirty="0">
                  <a:latin typeface="Calibri" panose="020F0502020204030204" pitchFamily="34" charset="0"/>
                  <a:cs typeface="Arial" pitchFamily="34" charset="0"/>
                </a:endParaRPr>
              </a:p>
            </p:txBody>
          </p:sp>
        </mc:Choice>
        <mc:Fallback xmlns="">
          <p:sp>
            <p:nvSpPr>
              <p:cNvPr id="32" name="TextBox 4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87607" y="5152648"/>
                <a:ext cx="1168910" cy="425758"/>
              </a:xfrm>
              <a:prstGeom prst="rect">
                <a:avLst/>
              </a:prstGeom>
              <a:blipFill rotWithShape="1"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33" name="Straight Connector 47"/>
          <p:cNvCxnSpPr/>
          <p:nvPr/>
        </p:nvCxnSpPr>
        <p:spPr bwMode="auto">
          <a:xfrm>
            <a:off x="5220072" y="5960319"/>
            <a:ext cx="0" cy="210151"/>
          </a:xfrm>
          <a:prstGeom prst="line">
            <a:avLst/>
          </a:prstGeom>
          <a:noFill/>
          <a:ln w="254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34" name="Straight Connector 48"/>
          <p:cNvCxnSpPr/>
          <p:nvPr/>
        </p:nvCxnSpPr>
        <p:spPr bwMode="auto">
          <a:xfrm>
            <a:off x="3491880" y="5960318"/>
            <a:ext cx="0" cy="210151"/>
          </a:xfrm>
          <a:prstGeom prst="line">
            <a:avLst/>
          </a:prstGeom>
          <a:noFill/>
          <a:ln w="254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36" name="TextBox 49"/>
          <p:cNvSpPr txBox="1"/>
          <p:nvPr/>
        </p:nvSpPr>
        <p:spPr>
          <a:xfrm>
            <a:off x="683568" y="3424456"/>
            <a:ext cx="190758" cy="29745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buNone/>
            </a:pPr>
            <a:r>
              <a:rPr lang="en-US" sz="1400" dirty="0" smtClean="0">
                <a:solidFill>
                  <a:schemeClr val="bg1"/>
                </a:solidFill>
                <a:latin typeface="Calibri" panose="020F0502020204030204" pitchFamily="34" charset="0"/>
                <a:cs typeface="Arial" pitchFamily="34" charset="0"/>
              </a:rPr>
              <a:t>RX</a:t>
            </a:r>
            <a:endParaRPr lang="en-US" sz="1400" dirty="0">
              <a:solidFill>
                <a:schemeClr val="bg1"/>
              </a:solidFill>
              <a:latin typeface="Calibri" panose="020F0502020204030204" pitchFamily="34" charset="0"/>
              <a:cs typeface="Arial" pitchFamily="34" charset="0"/>
            </a:endParaRPr>
          </a:p>
        </p:txBody>
      </p:sp>
      <p:sp>
        <p:nvSpPr>
          <p:cNvPr id="37" name="TextBox 50"/>
          <p:cNvSpPr txBox="1"/>
          <p:nvPr/>
        </p:nvSpPr>
        <p:spPr>
          <a:xfrm>
            <a:off x="3203848" y="3415034"/>
            <a:ext cx="181140" cy="29745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buNone/>
            </a:pPr>
            <a:r>
              <a:rPr lang="en-US" sz="1400" dirty="0">
                <a:solidFill>
                  <a:schemeClr val="bg1"/>
                </a:solidFill>
                <a:latin typeface="Calibri" panose="020F0502020204030204" pitchFamily="34" charset="0"/>
                <a:cs typeface="Arial" pitchFamily="34" charset="0"/>
              </a:rPr>
              <a:t>T</a:t>
            </a:r>
            <a:r>
              <a:rPr lang="en-US" sz="1400" dirty="0" smtClean="0">
                <a:solidFill>
                  <a:schemeClr val="bg1"/>
                </a:solidFill>
                <a:latin typeface="Calibri" panose="020F0502020204030204" pitchFamily="34" charset="0"/>
                <a:cs typeface="Arial" pitchFamily="34" charset="0"/>
              </a:rPr>
              <a:t>X</a:t>
            </a:r>
            <a:endParaRPr lang="en-US" sz="1400" dirty="0">
              <a:solidFill>
                <a:schemeClr val="bg1"/>
              </a:solidFill>
              <a:latin typeface="Calibri" panose="020F0502020204030204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425675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802-11-Submission">
  <a:themeElements>
    <a:clrScheme name="Office Them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 Theme">
      <a:majorFont>
        <a:latin typeface="Times New Roman"/>
        <a:ea typeface="MS Gothic"/>
        <a:cs typeface=""/>
      </a:majorFont>
      <a:minorFont>
        <a:latin typeface="Times New Roman"/>
        <a:ea typeface="MS Gothic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Times New Roman" pitchFamily="16" charset="0"/>
            <a:ea typeface="MS Gothic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Times New Roman" pitchFamily="16" charset="0"/>
            <a:ea typeface="MS Gothic" charset="-128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Presentation1" id="{6F2D85B4-B705-4018-9CF0-E6E4BD03567D}" vid="{6A25E773-D890-44CD-BA7F-9C3E9F9CAE58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802-11-Submission</Template>
  <TotalTime>0</TotalTime>
  <Words>1316</Words>
  <Application>Microsoft Office PowerPoint</Application>
  <PresentationFormat>On-screen Show (4:3)</PresentationFormat>
  <Paragraphs>252</Paragraphs>
  <Slides>23</Slides>
  <Notes>5</Notes>
  <HiddenSlides>0</HiddenSlides>
  <MMClips>1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25" baseType="lpstr">
      <vt:lpstr>802-11-Submission</vt:lpstr>
      <vt:lpstr>Document</vt:lpstr>
      <vt:lpstr>Time-variant, non-stationary Vehicle-to-Vehicle Channel Model</vt:lpstr>
      <vt:lpstr>Introduction V2X Channel Models</vt:lpstr>
      <vt:lpstr>PowerPoint Presentation</vt:lpstr>
      <vt:lpstr>V2V-Channel: Driving in Opposite Directions</vt:lpstr>
      <vt:lpstr>V2V-Channel: Driving in Opposite Directions</vt:lpstr>
      <vt:lpstr>V2V-Channel: Driving in Opposite Directions</vt:lpstr>
      <vt:lpstr>V2V-Channel: Driving in Opposite Directions</vt:lpstr>
      <vt:lpstr>V2V-Channel: Driving in Opposite Directions</vt:lpstr>
      <vt:lpstr>V2V-Channel: Driving in Opposite Directions</vt:lpstr>
      <vt:lpstr>V2V-Channel: Driving in Opposite Directions</vt:lpstr>
      <vt:lpstr>V2V-Channel: Driving in Opposite Directions</vt:lpstr>
      <vt:lpstr>V2V-Channel: Influence of Finite Scattering Areas</vt:lpstr>
      <vt:lpstr>V2V-Channel: Influence of Finite Scattering Areas</vt:lpstr>
      <vt:lpstr>V2V-Channel: Influence of Finite Scattering Areas</vt:lpstr>
      <vt:lpstr>V2V-Channel: Influence of Finite Scattering Areas</vt:lpstr>
      <vt:lpstr>V2V-Channel: Theoretical GSCM based on Prolate Spheroidal Coordinate System</vt:lpstr>
      <vt:lpstr>V2V-Channel: Theoretical GSCM based on Prolate Spheroidal Coordinate System</vt:lpstr>
      <vt:lpstr>V2V-Channel: Theoretical GSCM based on Prolate Spheroidal Coordinate System</vt:lpstr>
      <vt:lpstr>V2V-Channel: Theoretical GSCM based on Prolate Spheroidal Coordinate System</vt:lpstr>
      <vt:lpstr>Summing up…</vt:lpstr>
      <vt:lpstr>References</vt:lpstr>
      <vt:lpstr>References</vt:lpstr>
      <vt:lpstr>References</vt:lpstr>
    </vt:vector>
  </TitlesOfParts>
  <Company>DLR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[place presentation subject title text here]</dc:title>
  <dc:creator>Sand, Stephan</dc:creator>
  <cp:lastModifiedBy>Sand, Stephan</cp:lastModifiedBy>
  <cp:revision>42</cp:revision>
  <cp:lastPrinted>1601-01-01T00:00:00Z</cp:lastPrinted>
  <dcterms:created xsi:type="dcterms:W3CDTF">2018-05-03T11:47:42Z</dcterms:created>
  <dcterms:modified xsi:type="dcterms:W3CDTF">2018-05-07T19:26:07Z</dcterms:modified>
</cp:coreProperties>
</file>