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90" r:id="rId3"/>
    <p:sldId id="592" r:id="rId4"/>
    <p:sldId id="591" r:id="rId5"/>
    <p:sldId id="578" r:id="rId6"/>
    <p:sldId id="593" r:id="rId7"/>
    <p:sldId id="594" r:id="rId8"/>
    <p:sldId id="595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1" autoAdjust="0"/>
    <p:restoredTop sz="94660"/>
  </p:normalViewPr>
  <p:slideViewPr>
    <p:cSldViewPr>
      <p:cViewPr varScale="1">
        <p:scale>
          <a:sx n="90" d="100"/>
          <a:sy n="90" d="100"/>
        </p:scale>
        <p:origin x="157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Jonathan Segev, Intel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fld id="{D2D11A6C-B4D3-4B35-9488-F1E9620A258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1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4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Erik Lindskog, Qualcomm,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2018                                                                        doc.: IEEE 802.11-18/928r1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2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/>
              <a:t>Erik Lindskog, Qualcomm,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5867" y="932656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Negotiation for HEz Ranging for Passive Location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167" y="19915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752587"/>
              </p:ext>
            </p:extLst>
          </p:nvPr>
        </p:nvGraphicFramePr>
        <p:xfrm>
          <a:off x="533400" y="3352800"/>
          <a:ext cx="7715250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5" name="Document" r:id="rId4" imgW="8267030" imgH="2537736" progId="Word.Document.8">
                  <p:embed/>
                </p:oleObj>
              </mc:Choice>
              <mc:Fallback>
                <p:oleObj name="Document" r:id="rId4" imgW="8267030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7715250" cy="236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685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8750" y="980728"/>
            <a:ext cx="6658508" cy="84430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Capability and Negotiation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17646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ja-JP" sz="2000" b="0" dirty="0">
                <a:ea typeface="MS PGothic" pitchFamily="34" charset="-128"/>
              </a:rPr>
              <a:t>HEz ranging for passive location shares capability announcement and negotiation procedure with regular HEz ranging.</a:t>
            </a:r>
          </a:p>
          <a:p>
            <a:pPr marL="0" indent="0">
              <a:buNone/>
              <a:defRPr/>
            </a:pPr>
            <a:endParaRPr lang="en-US" altLang="ja-JP" sz="2000" b="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Need bit for a responder to indicate capability to do HEz ranging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Need bit for initiator/responder to request/grant participation in HEz ranging opportunity for passive location.</a:t>
            </a:r>
          </a:p>
          <a:p>
            <a:pPr>
              <a:defRPr/>
            </a:pPr>
            <a:endParaRPr lang="en-US" altLang="ja-JP" b="0" dirty="0">
              <a:ea typeface="MS PGothic" pitchFamily="34" charset="-128"/>
            </a:endParaRPr>
          </a:p>
          <a:p>
            <a:pPr lvl="1">
              <a:defRPr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349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94BAE-284D-4DEB-8246-B1A24AA9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ea typeface="MS PGothic" pitchFamily="34" charset="-128"/>
              </a:rPr>
              <a:t>Extended Capabilities Element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B678-957D-484B-A12F-AFAB4231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 bit for a STA to indicate capability to do HEz ranging for passive location support in the responder role.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821DFE-01EC-47E2-B7D7-D95B55B956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4B1EAD-BB58-406D-929A-8D3B183504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312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/>
              <a:t>Initial FTM Request/Initial FTM Exchange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F7B4FC0-28AA-4984-9E3B-FB72444FEC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291230A6-1ED8-40C7-B3D0-82B1B9814F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1495F1-1D91-4352-A9FB-98933D9338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29175"/>
              </p:ext>
            </p:extLst>
          </p:nvPr>
        </p:nvGraphicFramePr>
        <p:xfrm>
          <a:off x="440831" y="1581605"/>
          <a:ext cx="7872875" cy="1529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3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8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Public 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Trigger</a:t>
                      </a:r>
                      <a:endParaRPr lang="en-US" sz="1400" b="0" baseline="0" dirty="0">
                        <a:solidFill>
                          <a:schemeClr val="accent4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LCI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Location Civic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 Measurement Request</a:t>
                      </a:r>
                    </a:p>
                    <a:p>
                      <a:pPr algn="ctr"/>
                      <a:r>
                        <a:rPr lang="en-US" sz="1400" b="0" baseline="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Fine Timing Measurement Parameters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(Mandatory)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NDP Parameters (optional)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/>
                        <a:t>Octets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variable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&lt;</a:t>
                      </a:r>
                      <a:r>
                        <a:rPr lang="en-US" sz="1400" b="1" dirty="0" err="1"/>
                        <a:t>tbd</a:t>
                      </a:r>
                      <a:r>
                        <a:rPr lang="en-US" sz="1400" b="1" dirty="0"/>
                        <a:t>&gt;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91ACA996-A196-449F-BDE6-C28B70EAAE69}"/>
              </a:ext>
            </a:extLst>
          </p:cNvPr>
          <p:cNvSpPr/>
          <p:nvPr/>
        </p:nvSpPr>
        <p:spPr bwMode="auto">
          <a:xfrm>
            <a:off x="6477000" y="3613134"/>
            <a:ext cx="1600200" cy="152265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7C3149-DAFB-4A22-B934-08668DBA8839}"/>
              </a:ext>
            </a:extLst>
          </p:cNvPr>
          <p:cNvCxnSpPr>
            <a:cxnSpLocks/>
          </p:cNvCxnSpPr>
          <p:nvPr/>
        </p:nvCxnSpPr>
        <p:spPr bwMode="auto">
          <a:xfrm flipV="1">
            <a:off x="6507126" y="5261643"/>
            <a:ext cx="290858" cy="26614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7F51B5-35A1-4404-89C2-65C876B4A4A3}"/>
              </a:ext>
            </a:extLst>
          </p:cNvPr>
          <p:cNvSpPr txBox="1"/>
          <p:nvPr/>
        </p:nvSpPr>
        <p:spPr>
          <a:xfrm>
            <a:off x="1371600" y="5563040"/>
            <a:ext cx="6455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Add bit for requesting/granting to be part of HEz ranging opportunity for passive location support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72C2C7-C3B9-410F-95E6-F58EC3251550}"/>
              </a:ext>
            </a:extLst>
          </p:cNvPr>
          <p:cNvCxnSpPr>
            <a:cxnSpLocks/>
          </p:cNvCxnSpPr>
          <p:nvPr/>
        </p:nvCxnSpPr>
        <p:spPr bwMode="auto">
          <a:xfrm flipH="1">
            <a:off x="5181600" y="2971800"/>
            <a:ext cx="2057400" cy="4486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Left Brace 17">
            <a:extLst>
              <a:ext uri="{FF2B5EF4-FFF2-40B4-BE49-F238E27FC236}">
                <a16:creationId xmlns:a16="http://schemas.microsoft.com/office/drawing/2014/main" id="{742A7CF6-62A3-4069-B9A3-1E77E2886D2B}"/>
              </a:ext>
            </a:extLst>
          </p:cNvPr>
          <p:cNvSpPr/>
          <p:nvPr/>
        </p:nvSpPr>
        <p:spPr bwMode="auto">
          <a:xfrm rot="5400000">
            <a:off x="4955527" y="-249878"/>
            <a:ext cx="206134" cy="7709053"/>
          </a:xfrm>
          <a:prstGeom prst="leftBrace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E7863289-9C42-4773-AC14-617DAD0E57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33300"/>
              </p:ext>
            </p:extLst>
          </p:nvPr>
        </p:nvGraphicFramePr>
        <p:xfrm>
          <a:off x="171629" y="3855974"/>
          <a:ext cx="8784976" cy="1315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4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2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981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 ID (255)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Length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Element</a:t>
                      </a:r>
                      <a:r>
                        <a:rPr lang="en-US" sz="1400" baseline="0" dirty="0"/>
                        <a:t> ID Extension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NGP Parameters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VHTz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EDMGz</a:t>
                      </a:r>
                      <a:r>
                        <a:rPr lang="en-US" sz="1400" baseline="0" dirty="0"/>
                        <a:t> Specific subelement (optional)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</a:t>
                      </a:r>
                      <a:r>
                        <a:rPr lang="en-US" dirty="0" err="1"/>
                        <a:t>tbd</a:t>
                      </a:r>
                      <a:r>
                        <a:rPr lang="en-US" dirty="0"/>
                        <a:t>&gt;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07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1B91C7-9DA6-4DB6-ACA9-65AE5B42D821}"/>
              </a:ext>
            </a:extLst>
          </p:cNvPr>
          <p:cNvSpPr txBox="1"/>
          <p:nvPr/>
        </p:nvSpPr>
        <p:spPr>
          <a:xfrm>
            <a:off x="1368484" y="2636912"/>
            <a:ext cx="647484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Straw Poll and Motion</a:t>
            </a:r>
          </a:p>
        </p:txBody>
      </p:sp>
    </p:spTree>
    <p:extLst>
      <p:ext uri="{BB962C8B-B14F-4D97-AF65-F5344CB8AC3E}">
        <p14:creationId xmlns:p14="http://schemas.microsoft.com/office/powerpoint/2010/main" val="58186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95400" y="832489"/>
            <a:ext cx="6658508" cy="695672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Straw Poll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52822" y="1528160"/>
            <a:ext cx="8712968" cy="464403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We support the following: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Add a bit to HEz ranging negotiation parameters in the in IFTM/IFTMR, to indicate request/grant to participate in an HEz ranging opportunity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The bit would be present in the request from an ASTA, taking on the role of ISTA, as well as in the RSTA response.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A request for HEz Ranging for passive location support can be made by the ASTA/ISTA if the RSTA has indicated capability its support for passive ranging.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The capability shall be indicated in the Extended Capabilities element of the RSTA. 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Y:			N:			A: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25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78750" y="681252"/>
            <a:ext cx="6658508" cy="38554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077433"/>
            <a:ext cx="8712968" cy="539798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/>
              <a:t>Move to adopt the following requirements for Passive Location operation, instruct the SFD editor to incorporate it in the SFD under Section 5 (Scalability aspects of the Positioning Protocol) and empower the editor to perform editorial changes: 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Add a bit to HEz ranging negotiation parameters in IFTM/IFTMR, to indicate request/grant to participate in an HEz ranging opportunity for passive location support.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The bit would be present in the request from an ASTA, taking on the role of an ISTA, as well as in the RSTA response.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A request for HEz Ranging for passive location support can be made by the ASTA/ISTA if the RSTA has indicated capability its support for passive ranging.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ja-JP" sz="2000" b="0" dirty="0">
                <a:ea typeface="MS PGothic" pitchFamily="34" charset="-128"/>
              </a:rPr>
              <a:t>The capability shall be indicated in the Extended Capabilities element of the RSTA. </a:t>
            </a:r>
            <a:endParaRPr lang="en-US" altLang="ja-JP" sz="2000" dirty="0">
              <a:ea typeface="MS PGothic" pitchFamily="34" charset="-128"/>
            </a:endParaRPr>
          </a:p>
          <a:p>
            <a:pPr marL="0" indent="0">
              <a:buNone/>
              <a:defRPr/>
            </a:pPr>
            <a:r>
              <a:rPr lang="en-US" altLang="ja-JP" sz="2000" dirty="0">
                <a:ea typeface="MS PGothic" pitchFamily="34" charset="-128"/>
              </a:rPr>
              <a:t>Y:			N:			A:</a:t>
            </a:r>
          </a:p>
          <a:p>
            <a:pPr marL="0" indent="0">
              <a:buNone/>
              <a:defRPr/>
            </a:pPr>
            <a:endParaRPr lang="en-US" altLang="ja-JP" sz="2000" dirty="0">
              <a:ea typeface="MS PGothic" pitchFamily="34" charset="-128"/>
            </a:endParaRP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5ACBCECB-C2DD-4F16-A3F3-2F1164DE5B35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172" name="Footer Placeholder 3"/>
          <p:cNvSpPr>
            <a:spLocks noGrp="1"/>
          </p:cNvSpPr>
          <p:nvPr>
            <p:ph type="ftr" idx="14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995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Qualcomm, et al.</a:t>
            </a:r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180A7CBB-D779-47FF-8121-3D1EAC5BC8A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3124200" y="2895600"/>
            <a:ext cx="3325813" cy="762000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94571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9518</TotalTime>
  <Words>573</Words>
  <Application>Microsoft Office PowerPoint</Application>
  <PresentationFormat>On-screen Show (4:3)</PresentationFormat>
  <Paragraphs>89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Negotiation for HEz Ranging for Passive Location Support</vt:lpstr>
      <vt:lpstr>Capability and Negotiation</vt:lpstr>
      <vt:lpstr>Extended Capabilities Element</vt:lpstr>
      <vt:lpstr>Initial FTM Request/Initial FTM Exchange</vt:lpstr>
      <vt:lpstr>PowerPoint Presentation</vt:lpstr>
      <vt:lpstr>Straw Poll</vt:lpstr>
      <vt:lpstr>Motion</vt:lpstr>
      <vt:lpstr>PowerPoint Presentation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for HEz Ranging for Passive Location Support</dc:title>
  <dc:creator>Erik Lindskog, Naveen Kakani, Ali Raissinia</dc:creator>
  <cp:lastModifiedBy>Erik Lindskog</cp:lastModifiedBy>
  <cp:revision>267</cp:revision>
  <cp:lastPrinted>1601-01-01T00:00:00Z</cp:lastPrinted>
  <dcterms:created xsi:type="dcterms:W3CDTF">2017-01-17T13:08:38Z</dcterms:created>
  <dcterms:modified xsi:type="dcterms:W3CDTF">2018-05-09T13:04:27Z</dcterms:modified>
</cp:coreProperties>
</file>