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339" r:id="rId3"/>
    <p:sldId id="379" r:id="rId4"/>
    <p:sldId id="386" r:id="rId5"/>
    <p:sldId id="389" r:id="rId6"/>
    <p:sldId id="390" r:id="rId7"/>
    <p:sldId id="388" r:id="rId8"/>
    <p:sldId id="385" r:id="rId9"/>
    <p:sldId id="383" r:id="rId10"/>
  </p:sldIdLst>
  <p:sldSz cx="9144000" cy="6858000" type="screen4x3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FF"/>
    <a:srgbClr val="FFCC99"/>
    <a:srgbClr val="FF9900"/>
    <a:srgbClr val="A3E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95" autoAdjust="0"/>
  </p:normalViewPr>
  <p:slideViewPr>
    <p:cSldViewPr>
      <p:cViewPr varScale="1">
        <p:scale>
          <a:sx n="89" d="100"/>
          <a:sy n="89" d="100"/>
        </p:scale>
        <p:origin x="1267" y="77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-397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4" d="100"/>
          <a:sy n="84" d="100"/>
        </p:scale>
        <p:origin x="3810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5/4/2018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2525" y="701675"/>
            <a:ext cx="4627563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 smtClean="0"/>
              <a:t>Jianhan Liu, Mediatek Inc.</a:t>
            </a:r>
            <a:endParaRPr lang="en-GB" dirty="0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2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May 2018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 smtClean="0"/>
              <a:t>Jianhan Liu, Mediatek Inc.</a:t>
            </a:r>
            <a:endParaRPr lang="en-GB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dt" idx="2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May 2018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the outline text format</a:t>
            </a:r>
          </a:p>
          <a:p>
            <a:pPr lvl="1"/>
            <a:r>
              <a:rPr lang="en-GB" dirty="0" smtClean="0"/>
              <a:t>Second Outline Level</a:t>
            </a:r>
          </a:p>
          <a:p>
            <a:pPr lvl="2"/>
            <a:r>
              <a:rPr lang="en-GB" dirty="0" smtClean="0"/>
              <a:t>Third Outline Level</a:t>
            </a:r>
          </a:p>
          <a:p>
            <a:pPr lvl="3"/>
            <a:r>
              <a:rPr lang="en-GB" dirty="0" smtClean="0"/>
              <a:t>Fourth Outline Level</a:t>
            </a:r>
          </a:p>
          <a:p>
            <a:pPr lvl="4"/>
            <a:r>
              <a:rPr lang="en-GB" dirty="0" smtClean="0"/>
              <a:t>Fifth Outline Level</a:t>
            </a:r>
          </a:p>
          <a:p>
            <a:pPr lvl="4"/>
            <a:r>
              <a:rPr lang="en-GB" dirty="0" smtClean="0"/>
              <a:t>Sixth Outline Level</a:t>
            </a:r>
          </a:p>
          <a:p>
            <a:pPr lvl="4"/>
            <a:r>
              <a:rPr lang="en-GB" dirty="0" smtClean="0"/>
              <a:t>Seventh Outline Level</a:t>
            </a:r>
          </a:p>
          <a:p>
            <a:pPr lvl="4"/>
            <a:r>
              <a:rPr lang="en-GB" dirty="0" smtClean="0"/>
              <a:t>Eighth Outline Level</a:t>
            </a:r>
          </a:p>
          <a:p>
            <a:pPr lvl="4"/>
            <a:r>
              <a:rPr lang="en-GB" dirty="0" smtClean="0"/>
              <a:t>Ninth Outline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2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 smtClean="0"/>
              <a:t>Jianhan Liu, Mediatek Inc.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3" y="6475413"/>
            <a:ext cx="714375" cy="182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5000628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802.11-18/0821r0</a:t>
            </a:r>
            <a:endParaRPr kumimoji="0" lang="en-GB" sz="18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  <p:sp>
        <p:nvSpPr>
          <p:cNvPr id="13" name="Rectangle 3"/>
          <p:cNvSpPr>
            <a:spLocks noGrp="1" noChangeArrowheads="1"/>
          </p:cNvSpPr>
          <p:nvPr>
            <p:ph type="dt" idx="2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May 2018</a:t>
            </a:r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5" r:id="rId2"/>
  </p:sldLayoutIdLst>
  <p:timing>
    <p:tnLst>
      <p:par>
        <p:cTn id="1" dur="indefinite" restart="never" nodeType="tmRoot"/>
      </p:par>
    </p:tnLst>
  </p:timing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474662" y="838200"/>
            <a:ext cx="8194676" cy="14351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800" dirty="0" smtClean="0"/>
              <a:t>On NGV Channel Models</a:t>
            </a:r>
            <a:endParaRPr lang="en-GB" sz="2800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27062" y="2292350"/>
            <a:ext cx="7772400" cy="396875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</a:t>
            </a:r>
            <a:r>
              <a:rPr lang="en-GB" sz="2000" b="0" dirty="0" smtClean="0"/>
              <a:t>2018-05-08</a:t>
            </a:r>
            <a:endParaRPr lang="en-GB" sz="2000" b="0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83655055"/>
              </p:ext>
            </p:extLst>
          </p:nvPr>
        </p:nvGraphicFramePr>
        <p:xfrm>
          <a:off x="747713" y="3325813"/>
          <a:ext cx="7759700" cy="2963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42" name="Document" r:id="rId4" imgW="8661929" imgH="3307586" progId="Word.Document.8">
                  <p:embed/>
                </p:oleObj>
              </mc:Choice>
              <mc:Fallback>
                <p:oleObj name="Document" r:id="rId4" imgW="8661929" imgH="3307586" progId="Word.Document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7713" y="3325813"/>
                        <a:ext cx="7759700" cy="296386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474662" y="2708275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>
                <a:solidFill>
                  <a:srgbClr val="000000"/>
                </a:solidFill>
              </a:rPr>
              <a:t>Authors: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idx="2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May 2018</a:t>
            </a:r>
            <a:endParaRPr lang="en-GB" dirty="0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 smtClean="0"/>
              <a:t>Jianhan Liu, Mediatek Inc.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799" y="1676400"/>
            <a:ext cx="7770813" cy="411321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b="0" dirty="0" smtClean="0"/>
              <a:t>IEEE NGV study group has been formed to study the evolution of 802.11 technology for next-generation V2X communications [1].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b="0" dirty="0" smtClean="0"/>
              <a:t>Channel models needs to be developed for performance evaluation and proposal selection for NGV standard.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 smtClean="0"/>
              <a:t>We discuss the scenario and possible channel models in this contribution. </a:t>
            </a: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r>
              <a:rPr lang="en-US" smtClean="0"/>
              <a:t>May 2018</a:t>
            </a:r>
            <a:endParaRPr lang="en-GB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 smtClean="0"/>
              <a:t>Jianhan Liu, Mediatek Inc.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8932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scenarios  NGV should consider?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8008938" cy="48006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b="0" dirty="0" smtClean="0"/>
              <a:t>Vehicle-to-Vehicle (V2V)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Usage: collision </a:t>
            </a:r>
            <a:r>
              <a:rPr lang="en-US" dirty="0"/>
              <a:t>avoidance safety </a:t>
            </a:r>
            <a:r>
              <a:rPr lang="en-US" dirty="0" smtClean="0"/>
              <a:t>systems.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b="0" dirty="0" smtClean="0"/>
              <a:t>Channel Types: Rural, Highway, Urban, LOS and NLOS.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 smtClean="0"/>
              <a:t>Vehicle-to- Pedestrian </a:t>
            </a:r>
            <a:r>
              <a:rPr lang="en-US" b="0" dirty="0"/>
              <a:t>(</a:t>
            </a:r>
            <a:r>
              <a:rPr lang="en-US" b="0" dirty="0" smtClean="0"/>
              <a:t>V2P)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Usage: safety </a:t>
            </a:r>
            <a:r>
              <a:rPr lang="en-US" dirty="0"/>
              <a:t>alerts to pedestrians, </a:t>
            </a:r>
            <a:r>
              <a:rPr lang="en-US" dirty="0" smtClean="0"/>
              <a:t>bicyclists, etc.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Channel Types: Rural, </a:t>
            </a:r>
            <a:r>
              <a:rPr lang="en-US" dirty="0" smtClean="0"/>
              <a:t>Urban</a:t>
            </a:r>
            <a:r>
              <a:rPr lang="en-US" dirty="0"/>
              <a:t>, LOS and </a:t>
            </a:r>
            <a:r>
              <a:rPr lang="en-US" dirty="0" smtClean="0"/>
              <a:t>NLOS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 smtClean="0"/>
              <a:t>Vehicle-to- Infrastructure </a:t>
            </a:r>
            <a:r>
              <a:rPr lang="en-US" b="0" dirty="0"/>
              <a:t>(</a:t>
            </a:r>
            <a:r>
              <a:rPr lang="en-US" b="0" dirty="0" smtClean="0"/>
              <a:t>V2I)</a:t>
            </a:r>
            <a:endParaRPr lang="en-US" b="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Usage: traffic signal </a:t>
            </a:r>
            <a:r>
              <a:rPr lang="en-US" dirty="0" smtClean="0"/>
              <a:t>or traffic conditions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Channel Types: Microcells for Urban and Rural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 smtClean="0"/>
              <a:t>Key Characteristics for NGV channel models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 smtClean="0"/>
              <a:t>Doppler, Shadowing by other vehicles/buildings/trees and inherent nonstationary. 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b="0" dirty="0"/>
          </a:p>
          <a:p>
            <a:pPr>
              <a:buFont typeface="Arial" panose="020B0604020202020204" pitchFamily="34" charset="0"/>
              <a:buChar char="•"/>
            </a:pPr>
            <a:endParaRPr lang="en-US" b="0" dirty="0" smtClean="0"/>
          </a:p>
          <a:p>
            <a:pPr>
              <a:buFont typeface="Arial" panose="020B0604020202020204" pitchFamily="34" charset="0"/>
              <a:buChar char="•"/>
            </a:pPr>
            <a:endParaRPr lang="en-US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r>
              <a:rPr lang="en-US" smtClean="0"/>
              <a:t>May 2018</a:t>
            </a:r>
            <a:endParaRPr lang="en-GB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 smtClean="0"/>
              <a:t>Jianhan Liu, Mediatek Inc.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20624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F5D8E26B-7BCF-4D25-9C89-0168A6618F18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GB" smtClean="0"/>
              <a:t>Jianhan Liu, Mediatek Inc.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r>
              <a:rPr lang="en-US" smtClean="0"/>
              <a:t>May 2018</a:t>
            </a:r>
            <a:endParaRPr lang="en-GB" dirty="0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718478" y="884748"/>
            <a:ext cx="7770813" cy="65764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pPr algn="ctr"/>
            <a:r>
              <a:rPr lang="en-US" sz="3200" b="1" dirty="0" smtClean="0"/>
              <a:t>11p channel model needs to be improved</a:t>
            </a:r>
            <a:endParaRPr lang="en-US" sz="3200" b="1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1600200"/>
            <a:ext cx="8104717" cy="3124200"/>
          </a:xfrm>
          <a:prstGeom prst="rect">
            <a:avLst/>
          </a:prstGeom>
        </p:spPr>
        <p:txBody>
          <a:bodyPr/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sz="2000" b="0" kern="0" dirty="0" smtClean="0"/>
              <a:t>A comprehensive study of V2V channels was conducted in [2] and it called for improvements for IEEE 802.11p standard and channel modelling.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b="0" kern="0" dirty="0" smtClean="0"/>
              <a:t>Channel modelling and measurements for V2V and V2I by WiMAX and 3GPP [3] were conducted after 11p.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kern="0" dirty="0" smtClean="0"/>
              <a:t>V2I channel models are quite different from V2V and V2P because of antenna heights, shadowing effect, etc.. </a:t>
            </a:r>
            <a:endParaRPr lang="en-US" sz="1400" b="0" kern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0" kern="0" dirty="0" smtClean="0"/>
              <a:t>Worst cases for Doppler shift also need to be considered.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kern="0" dirty="0" smtClean="0"/>
              <a:t>Maximum Doppler spread in V2V scenarios can be up to 4 times higher than the Doppler frequency caused by a vehicle's velocity.</a:t>
            </a:r>
            <a:endParaRPr lang="en-US" b="0" kern="0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1901" y="4721525"/>
            <a:ext cx="6375314" cy="1660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19476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F5D8E26B-7BCF-4D25-9C89-0168A6618F18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GB" smtClean="0"/>
              <a:t>Jianhan Liu, Mediatek Inc.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r>
              <a:rPr lang="en-US" smtClean="0"/>
              <a:t>May 2018</a:t>
            </a:r>
            <a:endParaRPr lang="en-GB" dirty="0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718478" y="884748"/>
            <a:ext cx="7770813" cy="65764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pPr algn="ctr"/>
            <a:r>
              <a:rPr lang="en-US" sz="3200" b="1" dirty="0" smtClean="0"/>
              <a:t>V2V and V2P channel models for NGV</a:t>
            </a:r>
            <a:endParaRPr lang="en-US" sz="3200" b="1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1600200"/>
            <a:ext cx="8104717" cy="838200"/>
          </a:xfrm>
          <a:prstGeom prst="rect">
            <a:avLst/>
          </a:prstGeom>
        </p:spPr>
        <p:txBody>
          <a:bodyPr/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sz="1800" b="0" kern="0" dirty="0" smtClean="0"/>
              <a:t>Note that NGV channel models for V2V and V2P should be different from 3GPP [4].   </a:t>
            </a: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76784" y="2496209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4119568" y="242649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0" y="2019300"/>
            <a:ext cx="5519141" cy="221810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3600" y="4439470"/>
            <a:ext cx="5750138" cy="183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06340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F5D8E26B-7BCF-4D25-9C89-0168A6618F18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GB" smtClean="0"/>
              <a:t>Jianhan Liu, Mediatek Inc.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r>
              <a:rPr lang="en-US" smtClean="0"/>
              <a:t>May 2018</a:t>
            </a:r>
            <a:endParaRPr lang="en-GB" dirty="0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715603" y="706917"/>
            <a:ext cx="7770813" cy="48685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pPr algn="ctr"/>
            <a:r>
              <a:rPr lang="en-US" sz="2800" b="1" dirty="0" smtClean="0"/>
              <a:t>V2V and V2P channel models for NGV</a:t>
            </a:r>
            <a:endParaRPr lang="en-US" sz="2800" b="1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891088" y="4725987"/>
            <a:ext cx="3505200" cy="1844675"/>
          </a:xfrm>
          <a:prstGeom prst="rect">
            <a:avLst/>
          </a:prstGeom>
        </p:spPr>
        <p:txBody>
          <a:bodyPr/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sz="1400" b="0" kern="0" dirty="0"/>
              <a:t>In [5], V2V channel models for the following five scenarios had been proposed by summarizing the measurements from different research institutes</a:t>
            </a:r>
            <a:r>
              <a:rPr lang="en-US" sz="1400" b="0" kern="0" dirty="0" smtClean="0"/>
              <a:t>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b="0" kern="0" dirty="0"/>
              <a:t>Rural LOS</a:t>
            </a:r>
            <a:r>
              <a:rPr lang="en-US" sz="1200" b="0" kern="0" dirty="0" smtClean="0"/>
              <a:t>, Urban </a:t>
            </a:r>
            <a:r>
              <a:rPr lang="en-US" sz="1200" b="0" kern="0" dirty="0"/>
              <a:t>Approaching LOS, Street Crossing NLOS, Highway LOS,  Highway </a:t>
            </a:r>
            <a:r>
              <a:rPr lang="en-US" sz="1200" b="0" kern="0" dirty="0" smtClean="0"/>
              <a:t>NLOS</a:t>
            </a:r>
          </a:p>
        </p:txBody>
      </p:sp>
      <p:graphicFrame>
        <p:nvGraphicFramePr>
          <p:cNvPr id="24" name="Content Placeholder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677803"/>
              </p:ext>
            </p:extLst>
          </p:nvPr>
        </p:nvGraphicFramePr>
        <p:xfrm>
          <a:off x="611188" y="1474788"/>
          <a:ext cx="3683000" cy="965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09600"/>
                <a:gridCol w="615950"/>
                <a:gridCol w="615950"/>
                <a:gridCol w="615950"/>
                <a:gridCol w="615950"/>
                <a:gridCol w="609600"/>
              </a:tblGrid>
              <a:tr h="193040">
                <a:tc>
                  <a:txBody>
                    <a:bodyPr/>
                    <a:lstStyle/>
                    <a:p>
                      <a:pPr algn="ctr"/>
                      <a:endParaRPr lang="en-AU" sz="1100" dirty="0"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Tap1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Tap2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Tap3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 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Units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1930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</a:rPr>
                        <a:t>Power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0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0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-14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-17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 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dB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1930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</a:rPr>
                        <a:t>Delay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0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0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83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183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 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ns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1930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</a:rPr>
                        <a:t>Doppler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0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0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</a:rPr>
                        <a:t>492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 smtClean="0">
                          <a:effectLst/>
                        </a:rPr>
                        <a:t>-295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</a:rPr>
                        <a:t> 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Hz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1930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</a:rPr>
                        <a:t>Profile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0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Static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HalfBT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HalfBT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</a:rPr>
                        <a:t> 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endParaRPr lang="en-AU" sz="1100" dirty="0"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25" name="Rectangle 2"/>
          <p:cNvSpPr>
            <a:spLocks noChangeArrowheads="1"/>
          </p:cNvSpPr>
          <p:nvPr/>
        </p:nvSpPr>
        <p:spPr bwMode="auto">
          <a:xfrm>
            <a:off x="611188" y="2627313"/>
            <a:ext cx="3678237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AU" altLang="en-US" sz="900" b="1">
                <a:solidFill>
                  <a:srgbClr val="4F81BD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Table 5: Rural LOS Parameters</a:t>
            </a:r>
            <a:endParaRPr lang="en-AU" altLang="en-US">
              <a:cs typeface="Times New Roman" panose="02020603050405020304" pitchFamily="18" charset="0"/>
            </a:endParaRPr>
          </a:p>
        </p:txBody>
      </p:sp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999405"/>
              </p:ext>
            </p:extLst>
          </p:nvPr>
        </p:nvGraphicFramePr>
        <p:xfrm>
          <a:off x="611188" y="3286125"/>
          <a:ext cx="3683000" cy="965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09600"/>
                <a:gridCol w="615950"/>
                <a:gridCol w="615950"/>
                <a:gridCol w="615950"/>
                <a:gridCol w="615950"/>
                <a:gridCol w="609600"/>
              </a:tblGrid>
              <a:tr h="193040">
                <a:tc>
                  <a:txBody>
                    <a:bodyPr/>
                    <a:lstStyle/>
                    <a:p>
                      <a:pPr algn="ctr"/>
                      <a:endParaRPr lang="en-AU" sz="1100" dirty="0"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Tap1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Tap2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Tap3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Tap4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Units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1930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</a:rPr>
                        <a:t>Power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0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0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-8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-10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-15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 smtClean="0">
                          <a:effectLst/>
                        </a:rPr>
                        <a:t> dB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1930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</a:rPr>
                        <a:t>Delay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0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0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</a:rPr>
                        <a:t>117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183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333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 smtClean="0">
                          <a:effectLst/>
                        </a:rPr>
                        <a:t> ns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1930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</a:rPr>
                        <a:t>Doppler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0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0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</a:rPr>
                        <a:t>236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 smtClean="0">
                          <a:effectLst/>
                        </a:rPr>
                        <a:t>-157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492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 smtClean="0">
                          <a:effectLst/>
                        </a:rPr>
                        <a:t> Hz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1930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</a:rPr>
                        <a:t>Profile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0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 smtClean="0">
                          <a:effectLst/>
                        </a:rPr>
                        <a:t>Static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smtClean="0">
                          <a:effectLst/>
                        </a:rPr>
                        <a:t>HalfBT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smtClean="0">
                          <a:effectLst/>
                        </a:rPr>
                        <a:t>HalfBT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 err="1" smtClean="0">
                          <a:effectLst/>
                        </a:rPr>
                        <a:t>HalfBT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endParaRPr lang="en-AU" sz="1100" dirty="0"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27" name="Rectangle 3"/>
          <p:cNvSpPr>
            <a:spLocks noChangeArrowheads="1"/>
          </p:cNvSpPr>
          <p:nvPr/>
        </p:nvSpPr>
        <p:spPr bwMode="auto">
          <a:xfrm>
            <a:off x="596900" y="4427538"/>
            <a:ext cx="3678238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AU" altLang="en-US" sz="900" b="1" dirty="0">
                <a:solidFill>
                  <a:srgbClr val="4F81BD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Table 6: Urban Approaching LOS Parameters</a:t>
            </a:r>
            <a:endParaRPr lang="en-AU" altLang="en-US" dirty="0">
              <a:cs typeface="Times New Roman" panose="02020603050405020304" pitchFamily="18" charset="0"/>
            </a:endParaRPr>
          </a:p>
        </p:txBody>
      </p:sp>
      <p:graphicFrame>
        <p:nvGraphicFramePr>
          <p:cNvPr id="28" name="Table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5709803"/>
              </p:ext>
            </p:extLst>
          </p:nvPr>
        </p:nvGraphicFramePr>
        <p:xfrm>
          <a:off x="611188" y="5021263"/>
          <a:ext cx="3683000" cy="965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09600"/>
                <a:gridCol w="615950"/>
                <a:gridCol w="615950"/>
                <a:gridCol w="615950"/>
                <a:gridCol w="615950"/>
                <a:gridCol w="609600"/>
              </a:tblGrid>
              <a:tr h="193040">
                <a:tc>
                  <a:txBody>
                    <a:bodyPr/>
                    <a:lstStyle/>
                    <a:p>
                      <a:pPr algn="ctr"/>
                      <a:endParaRPr lang="en-AU" sz="1100" dirty="0"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Tap1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Tap2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Tap3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Tap4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Units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1930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Power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0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0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-3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-5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-10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dB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1930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Delay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0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0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</a:rPr>
                        <a:t>267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</a:rPr>
                        <a:t>400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533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ns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1930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Doppler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0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0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295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 smtClean="0">
                          <a:effectLst/>
                        </a:rPr>
                        <a:t>-98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591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Hz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1930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Profile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0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 smtClean="0">
                          <a:effectLst/>
                        </a:rPr>
                        <a:t>Static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smtClean="0">
                          <a:effectLst/>
                        </a:rPr>
                        <a:t>HalfBT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smtClean="0">
                          <a:effectLst/>
                        </a:rPr>
                        <a:t>HalfBT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 err="1" smtClean="0">
                          <a:effectLst/>
                        </a:rPr>
                        <a:t>HalfBT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endParaRPr lang="en-AU" sz="1100" dirty="0"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29" name="Rectangle 4"/>
          <p:cNvSpPr>
            <a:spLocks noChangeArrowheads="1"/>
          </p:cNvSpPr>
          <p:nvPr/>
        </p:nvSpPr>
        <p:spPr bwMode="auto">
          <a:xfrm>
            <a:off x="611188" y="6156325"/>
            <a:ext cx="3678237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AU" altLang="en-US" sz="900" b="1">
                <a:solidFill>
                  <a:srgbClr val="4F81BD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Table 7: Crossing NLOS Parameters</a:t>
            </a:r>
            <a:endParaRPr lang="en-AU" altLang="en-US">
              <a:cs typeface="Times New Roman" panose="02020603050405020304" pitchFamily="18" charset="0"/>
            </a:endParaRPr>
          </a:p>
        </p:txBody>
      </p:sp>
      <p:graphicFrame>
        <p:nvGraphicFramePr>
          <p:cNvPr id="30" name="Table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1054575"/>
              </p:ext>
            </p:extLst>
          </p:nvPr>
        </p:nvGraphicFramePr>
        <p:xfrm>
          <a:off x="4679950" y="1474788"/>
          <a:ext cx="3683000" cy="965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09600"/>
                <a:gridCol w="615950"/>
                <a:gridCol w="615950"/>
                <a:gridCol w="615950"/>
                <a:gridCol w="615950"/>
                <a:gridCol w="609600"/>
              </a:tblGrid>
              <a:tr h="193040">
                <a:tc>
                  <a:txBody>
                    <a:bodyPr/>
                    <a:lstStyle/>
                    <a:p>
                      <a:pPr algn="ctr"/>
                      <a:endParaRPr lang="en-AU" sz="1100" dirty="0"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Tap1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Tap2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Tap3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Tap4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Units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1930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</a:rPr>
                        <a:t>Power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0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0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-10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-15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-20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dB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1930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</a:rPr>
                        <a:t>Delay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0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0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100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167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500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ns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1930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</a:rPr>
                        <a:t>Doppler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0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</a:rPr>
                        <a:t>0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689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 smtClean="0">
                          <a:effectLst/>
                        </a:rPr>
                        <a:t>-492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886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Hz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1930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</a:rPr>
                        <a:t>Profile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0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Static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 err="1" smtClean="0">
                          <a:effectLst/>
                        </a:rPr>
                        <a:t>HalfBT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 err="1" smtClean="0">
                          <a:effectLst/>
                        </a:rPr>
                        <a:t>HalfBT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 err="1" smtClean="0">
                          <a:effectLst/>
                        </a:rPr>
                        <a:t>HalfBT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endParaRPr lang="en-AU" sz="1100" dirty="0"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31" name="Rectangle 6"/>
          <p:cNvSpPr>
            <a:spLocks noChangeArrowheads="1"/>
          </p:cNvSpPr>
          <p:nvPr/>
        </p:nvSpPr>
        <p:spPr bwMode="auto">
          <a:xfrm>
            <a:off x="4679950" y="2627313"/>
            <a:ext cx="3671888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AU" altLang="en-US" sz="900" b="1">
                <a:solidFill>
                  <a:srgbClr val="4F81BD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Table 8: Highway LOS Parameters</a:t>
            </a:r>
            <a:endParaRPr lang="en-AU" altLang="en-US" sz="800">
              <a:cs typeface="Times New Roman" panose="02020603050405020304" pitchFamily="18" charset="0"/>
            </a:endParaRPr>
          </a:p>
        </p:txBody>
      </p:sp>
      <p:graphicFrame>
        <p:nvGraphicFramePr>
          <p:cNvPr id="32" name="Table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4163497"/>
              </p:ext>
            </p:extLst>
          </p:nvPr>
        </p:nvGraphicFramePr>
        <p:xfrm>
          <a:off x="4705350" y="3311525"/>
          <a:ext cx="3683000" cy="965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09600"/>
                <a:gridCol w="615950"/>
                <a:gridCol w="615950"/>
                <a:gridCol w="615950"/>
                <a:gridCol w="615950"/>
                <a:gridCol w="609600"/>
              </a:tblGrid>
              <a:tr h="1930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</a:rPr>
                        <a:t> 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Tap1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Tap2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Tap3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Tap4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Units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1930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</a:rPr>
                        <a:t>Power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0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0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-2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-5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-7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dB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1930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</a:rPr>
                        <a:t>Delay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0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</a:rPr>
                        <a:t>0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200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433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700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ns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1930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</a:rPr>
                        <a:t>Doppler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0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0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689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 smtClean="0">
                          <a:effectLst/>
                        </a:rPr>
                        <a:t>-492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886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Hz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1930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</a:rPr>
                        <a:t>Profile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0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 smtClean="0">
                          <a:effectLst/>
                        </a:rPr>
                        <a:t>Static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smtClean="0">
                          <a:effectLst/>
                        </a:rPr>
                        <a:t>HalfBT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smtClean="0">
                          <a:effectLst/>
                        </a:rPr>
                        <a:t>HalfBT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 err="1" smtClean="0">
                          <a:effectLst/>
                        </a:rPr>
                        <a:t>HalfBT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endParaRPr lang="en-AU" sz="1100" dirty="0"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33" name="Rectangle 7"/>
          <p:cNvSpPr>
            <a:spLocks noChangeArrowheads="1"/>
          </p:cNvSpPr>
          <p:nvPr/>
        </p:nvSpPr>
        <p:spPr bwMode="auto">
          <a:xfrm>
            <a:off x="4705350" y="4464050"/>
            <a:ext cx="3641725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AU" altLang="en-US" sz="900" b="1" dirty="0">
                <a:solidFill>
                  <a:srgbClr val="4F81BD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Table 9: Highway NLOS Parameters</a:t>
            </a:r>
            <a:endParaRPr lang="en-AU" altLang="en-US" dirty="0">
              <a:cs typeface="Times New Roman" panose="02020603050405020304" pitchFamily="18" charset="0"/>
            </a:endParaRPr>
          </a:p>
        </p:txBody>
      </p:sp>
      <p:sp>
        <p:nvSpPr>
          <p:cNvPr id="34" name="TextBox 21"/>
          <p:cNvSpPr txBox="1">
            <a:spLocks noChangeArrowheads="1"/>
          </p:cNvSpPr>
          <p:nvPr/>
        </p:nvSpPr>
        <p:spPr bwMode="auto">
          <a:xfrm>
            <a:off x="6383338" y="2600325"/>
            <a:ext cx="19494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en-AU" altLang="en-US"/>
              <a:t>252 km/hr max differential</a:t>
            </a:r>
          </a:p>
        </p:txBody>
      </p:sp>
      <p:sp>
        <p:nvSpPr>
          <p:cNvPr id="35" name="TextBox 22"/>
          <p:cNvSpPr txBox="1">
            <a:spLocks noChangeArrowheads="1"/>
          </p:cNvSpPr>
          <p:nvPr/>
        </p:nvSpPr>
        <p:spPr bwMode="auto">
          <a:xfrm>
            <a:off x="6475413" y="4446588"/>
            <a:ext cx="19494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en-AU" altLang="en-US"/>
              <a:t>252 km/hr max differential</a:t>
            </a:r>
          </a:p>
        </p:txBody>
      </p:sp>
      <p:sp>
        <p:nvSpPr>
          <p:cNvPr id="36" name="TextBox 23"/>
          <p:cNvSpPr txBox="1">
            <a:spLocks noChangeArrowheads="1"/>
          </p:cNvSpPr>
          <p:nvPr/>
        </p:nvSpPr>
        <p:spPr bwMode="auto">
          <a:xfrm>
            <a:off x="2367263" y="4539455"/>
            <a:ext cx="1893887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en-AU" altLang="en-US"/>
              <a:t>119km/hr max differential</a:t>
            </a:r>
          </a:p>
        </p:txBody>
      </p:sp>
      <p:sp>
        <p:nvSpPr>
          <p:cNvPr id="37" name="TextBox 24"/>
          <p:cNvSpPr txBox="1">
            <a:spLocks noChangeArrowheads="1"/>
          </p:cNvSpPr>
          <p:nvPr/>
        </p:nvSpPr>
        <p:spPr bwMode="auto">
          <a:xfrm>
            <a:off x="2356150" y="6133306"/>
            <a:ext cx="19050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en-AU" altLang="en-US" dirty="0"/>
              <a:t>126km/hr max differential</a:t>
            </a:r>
          </a:p>
        </p:txBody>
      </p:sp>
      <p:sp>
        <p:nvSpPr>
          <p:cNvPr id="38" name="TextBox 25"/>
          <p:cNvSpPr txBox="1">
            <a:spLocks noChangeArrowheads="1"/>
          </p:cNvSpPr>
          <p:nvPr/>
        </p:nvSpPr>
        <p:spPr bwMode="auto">
          <a:xfrm>
            <a:off x="2400300" y="2600325"/>
            <a:ext cx="190500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en-AU" altLang="en-US"/>
              <a:t>144km/hr max differential</a:t>
            </a:r>
          </a:p>
        </p:txBody>
      </p:sp>
    </p:spTree>
    <p:extLst>
      <p:ext uri="{BB962C8B-B14F-4D97-AF65-F5344CB8AC3E}">
        <p14:creationId xmlns:p14="http://schemas.microsoft.com/office/powerpoint/2010/main" val="36483174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F5D8E26B-7BCF-4D25-9C89-0168A6618F18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GB" smtClean="0"/>
              <a:t>Jianhan Liu, Mediatek Inc.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r>
              <a:rPr lang="en-US" smtClean="0"/>
              <a:t>May 2018</a:t>
            </a:r>
            <a:endParaRPr lang="en-GB" dirty="0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718478" y="884748"/>
            <a:ext cx="7770813" cy="65764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pPr algn="ctr"/>
            <a:r>
              <a:rPr lang="en-US" sz="3200" b="1" dirty="0" smtClean="0"/>
              <a:t>Channel Model for NGV V2I</a:t>
            </a:r>
            <a:endParaRPr lang="en-US" sz="3200" b="1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1600200"/>
            <a:ext cx="8104717" cy="3124200"/>
          </a:xfrm>
          <a:prstGeom prst="rect">
            <a:avLst/>
          </a:prstGeom>
        </p:spPr>
        <p:txBody>
          <a:bodyPr/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endParaRPr lang="en-US" b="0" kern="0" dirty="0" smtClean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09600" y="1752600"/>
            <a:ext cx="8104717" cy="783566"/>
          </a:xfrm>
          <a:prstGeom prst="rect">
            <a:avLst/>
          </a:prstGeom>
        </p:spPr>
        <p:txBody>
          <a:bodyPr/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sz="2000" b="0" kern="0" dirty="0" smtClean="0"/>
              <a:t>We can borrow the channel model from 3GPP with minor modifications as NGV V2I models [3]. </a:t>
            </a:r>
            <a:endParaRPr lang="en-US" b="0" kern="0" dirty="0" smtClean="0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1371600" y="2405991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4762500" y="2423259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266995" y="3198168"/>
            <a:ext cx="26100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algn="ctr">
              <a:spcBef>
                <a:spcPts val="0"/>
              </a:spcBef>
              <a:spcAft>
                <a:spcPts val="1200"/>
              </a:spcAft>
            </a:pPr>
            <a:r>
              <a:rPr lang="en-GB" b="1" dirty="0">
                <a:latin typeface="Arial" panose="020B060402020202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(b) V2I operation</a:t>
            </a:r>
            <a:endParaRPr lang="en-US" b="1" dirty="0">
              <a:effectLst/>
              <a:latin typeface="Arial" panose="020B060402020202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3466796"/>
              </p:ext>
            </p:extLst>
          </p:nvPr>
        </p:nvGraphicFramePr>
        <p:xfrm>
          <a:off x="1209213" y="2536166"/>
          <a:ext cx="7106574" cy="389855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39375"/>
                <a:gridCol w="4267199"/>
              </a:tblGrid>
              <a:tr h="26596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r>
                        <a:rPr lang="en-GB" sz="1400" dirty="0" smtClean="0">
                          <a:solidFill>
                            <a:srgbClr val="0070C0"/>
                          </a:solidFill>
                          <a:effectLst/>
                        </a:rPr>
                        <a:t>Parameters</a:t>
                      </a:r>
                      <a:endParaRPr lang="en-US" sz="1400" b="1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070C0"/>
                          </a:solidFill>
                          <a:effectLst/>
                        </a:rPr>
                        <a:t>Outdoor to Outdoor</a:t>
                      </a:r>
                      <a:endParaRPr lang="en-US" sz="1400" b="1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007372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 err="1" smtClean="0">
                          <a:solidFill>
                            <a:schemeClr val="tx1"/>
                          </a:solidFill>
                          <a:effectLst/>
                        </a:rPr>
                        <a:t>Pathloss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effectLst/>
                        </a:rPr>
                        <a:t>PL_B1_tot(d) = max(</a:t>
                      </a:r>
                      <a:r>
                        <a:rPr lang="en-GB" sz="1000" dirty="0" err="1">
                          <a:solidFill>
                            <a:schemeClr val="tx1"/>
                          </a:solidFill>
                          <a:effectLst/>
                        </a:rPr>
                        <a:t>PL</a:t>
                      </a:r>
                      <a:r>
                        <a:rPr lang="en-GB" sz="1000" baseline="-25000" dirty="0" err="1">
                          <a:solidFill>
                            <a:schemeClr val="tx1"/>
                          </a:solidFill>
                          <a:effectLst/>
                        </a:rPr>
                        <a:t>freespace</a:t>
                      </a:r>
                      <a:r>
                        <a:rPr lang="en-GB" sz="1000" dirty="0">
                          <a:solidFill>
                            <a:schemeClr val="tx1"/>
                          </a:solidFill>
                          <a:effectLst/>
                        </a:rPr>
                        <a:t>(d), PL_B1(d))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where</a:t>
                      </a:r>
                    </a:p>
                    <a:p>
                      <a:pPr marL="0" marR="0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 d is distance between UEs</a:t>
                      </a:r>
                    </a:p>
                    <a:p>
                      <a:pPr marL="0" marR="0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 err="1">
                          <a:solidFill>
                            <a:schemeClr val="tx1"/>
                          </a:solidFill>
                          <a:effectLst/>
                        </a:rPr>
                        <a:t>PL</a:t>
                      </a:r>
                      <a:r>
                        <a:rPr lang="en-GB" sz="1000" baseline="-25000" dirty="0" err="1">
                          <a:solidFill>
                            <a:schemeClr val="tx1"/>
                          </a:solidFill>
                          <a:effectLst/>
                        </a:rPr>
                        <a:t>freespace</a:t>
                      </a:r>
                      <a:r>
                        <a:rPr lang="en-GB" sz="1000" dirty="0">
                          <a:solidFill>
                            <a:schemeClr val="tx1"/>
                          </a:solidFill>
                          <a:effectLst/>
                        </a:rPr>
                        <a:t> is free space path loss (Eq. 4.24 in [6]),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PL_B1 is the Winner + B1</a:t>
                      </a:r>
                      <a:r>
                        <a:rPr lang="en-US" sz="1000" baseline="30000" dirty="0">
                          <a:solidFill>
                            <a:schemeClr val="tx1"/>
                          </a:solidFill>
                          <a:effectLst/>
                        </a:rPr>
                        <a:t>b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 ([7] Table 4-1) channel model for hexagonal layout  with the following offsets</a:t>
                      </a:r>
                    </a:p>
                    <a:p>
                      <a:pPr marL="342900" marR="0" lvl="0" indent="-342900" algn="just" fontAlgn="base" hangingPunct="0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effectLst/>
                        </a:rPr>
                        <a:t>LOS offset = 0 </a:t>
                      </a:r>
                      <a:r>
                        <a:rPr lang="en-GB" sz="1000" dirty="0" err="1">
                          <a:solidFill>
                            <a:schemeClr val="tx1"/>
                          </a:solidFill>
                          <a:effectLst/>
                        </a:rPr>
                        <a:t>dB</a:t>
                      </a:r>
                      <a:r>
                        <a:rPr lang="en-GB" sz="1000" baseline="30000" dirty="0" err="1">
                          <a:solidFill>
                            <a:schemeClr val="tx1"/>
                          </a:solidFill>
                          <a:effectLst/>
                        </a:rPr>
                        <a:t>c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342900" marR="0" lvl="0" indent="-342900" fontAlgn="base" hangingPunct="0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effectLst/>
                        </a:rPr>
                        <a:t>NLOS offset = -5 </a:t>
                      </a:r>
                      <a:r>
                        <a:rPr lang="en-GB" sz="1000" dirty="0" err="1">
                          <a:solidFill>
                            <a:schemeClr val="tx1"/>
                          </a:solidFill>
                          <a:effectLst/>
                        </a:rPr>
                        <a:t>dB</a:t>
                      </a:r>
                      <a:r>
                        <a:rPr lang="en-GB" sz="1000" baseline="30000" dirty="0" err="1">
                          <a:solidFill>
                            <a:schemeClr val="tx1"/>
                          </a:solidFill>
                          <a:effectLst/>
                        </a:rPr>
                        <a:t>c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effectLst/>
                        </a:rPr>
                        <a:t>While calculating Winner + B1 </a:t>
                      </a:r>
                      <a:r>
                        <a:rPr lang="en-GB" sz="1000" dirty="0" err="1">
                          <a:solidFill>
                            <a:schemeClr val="tx1"/>
                          </a:solidFill>
                          <a:effectLst/>
                        </a:rPr>
                        <a:t>pathloss</a:t>
                      </a:r>
                      <a:r>
                        <a:rPr lang="en-GB" sz="1000" dirty="0">
                          <a:solidFill>
                            <a:schemeClr val="tx1"/>
                          </a:solidFill>
                          <a:effectLst/>
                        </a:rPr>
                        <a:t> the following  values shall be used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 err="1">
                          <a:solidFill>
                            <a:schemeClr val="tx1"/>
                          </a:solidFill>
                          <a:effectLst/>
                        </a:rPr>
                        <a:t>h_BS</a:t>
                      </a:r>
                      <a:r>
                        <a:rPr lang="en-GB" sz="1000" dirty="0">
                          <a:solidFill>
                            <a:schemeClr val="tx1"/>
                          </a:solidFill>
                          <a:effectLst/>
                        </a:rPr>
                        <a:t> = </a:t>
                      </a:r>
                      <a:r>
                        <a:rPr lang="en-GB" sz="1000" dirty="0" err="1">
                          <a:solidFill>
                            <a:schemeClr val="tx1"/>
                          </a:solidFill>
                          <a:effectLst/>
                        </a:rPr>
                        <a:t>h_MS</a:t>
                      </a:r>
                      <a:r>
                        <a:rPr lang="en-GB" sz="1000" dirty="0">
                          <a:solidFill>
                            <a:schemeClr val="tx1"/>
                          </a:solidFill>
                          <a:effectLst/>
                        </a:rPr>
                        <a:t> = 1.5m, </a:t>
                      </a:r>
                      <a:r>
                        <a:rPr lang="en-GB" sz="1000" dirty="0" err="1">
                          <a:solidFill>
                            <a:schemeClr val="tx1"/>
                          </a:solidFill>
                          <a:effectLst/>
                        </a:rPr>
                        <a:t>h_BS</a:t>
                      </a:r>
                      <a:r>
                        <a:rPr lang="en-GB" sz="1000" dirty="0">
                          <a:solidFill>
                            <a:schemeClr val="tx1"/>
                          </a:solidFill>
                          <a:effectLst/>
                        </a:rPr>
                        <a:t>' = </a:t>
                      </a:r>
                      <a:r>
                        <a:rPr lang="en-GB" sz="1000" dirty="0" err="1">
                          <a:solidFill>
                            <a:schemeClr val="tx1"/>
                          </a:solidFill>
                          <a:effectLst/>
                        </a:rPr>
                        <a:t>h_MS</a:t>
                      </a:r>
                      <a:r>
                        <a:rPr lang="en-GB" sz="1000" dirty="0">
                          <a:solidFill>
                            <a:schemeClr val="tx1"/>
                          </a:solidFill>
                          <a:effectLst/>
                        </a:rPr>
                        <a:t>' = 0.8m 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78628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LOS 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</a:rPr>
                        <a:t>Probability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effectLst/>
                        </a:rPr>
                        <a:t>Winner II-B1 ([6] Table 4-7)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07837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Shadowing 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standard 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deviation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effectLst/>
                        </a:rPr>
                        <a:t>7 dB log-normal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71018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</a:rPr>
                        <a:t>Shadowing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</a:rPr>
                        <a:t> correlation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 err="1">
                          <a:solidFill>
                            <a:schemeClr val="tx1"/>
                          </a:solidFill>
                          <a:effectLst/>
                        </a:rPr>
                        <a:t>i.i.d</a:t>
                      </a:r>
                      <a:r>
                        <a:rPr lang="en-GB" sz="1000" dirty="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67735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Fast 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</a:rPr>
                        <a:t>Fading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ITU-R IMT </a:t>
                      </a:r>
                      <a:r>
                        <a:rPr lang="en-US" sz="1000" dirty="0" err="1">
                          <a:solidFill>
                            <a:schemeClr val="tx1"/>
                          </a:solidFill>
                          <a:effectLst/>
                        </a:rPr>
                        <a:t>UMi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 ([8] Annex 1.3.2</a:t>
                      </a: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) 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algn="just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LOS and NLOS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00388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1" y="1676400"/>
            <a:ext cx="8610600" cy="411321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b="0" dirty="0" smtClean="0">
                <a:solidFill>
                  <a:schemeClr val="tx1"/>
                </a:solidFill>
              </a:rPr>
              <a:t>We propose to adopt the C2C channel model in [5] as the NGV V2v and V2PChannel models.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We propose to adopt the </a:t>
            </a:r>
            <a:r>
              <a:rPr lang="en-US" b="0" dirty="0" smtClean="0">
                <a:solidFill>
                  <a:schemeClr val="tx1"/>
                </a:solidFill>
              </a:rPr>
              <a:t>3GPP V2V outdoor to outdoor channel </a:t>
            </a:r>
            <a:r>
              <a:rPr lang="en-US" b="0" dirty="0">
                <a:solidFill>
                  <a:schemeClr val="tx1"/>
                </a:solidFill>
              </a:rPr>
              <a:t>model in </a:t>
            </a:r>
            <a:r>
              <a:rPr lang="en-US" b="0" dirty="0" smtClean="0">
                <a:solidFill>
                  <a:schemeClr val="tx1"/>
                </a:solidFill>
              </a:rPr>
              <a:t>[3] </a:t>
            </a:r>
            <a:r>
              <a:rPr lang="en-US" b="0" dirty="0">
                <a:solidFill>
                  <a:schemeClr val="tx1"/>
                </a:solidFill>
              </a:rPr>
              <a:t>as the NGV </a:t>
            </a:r>
            <a:r>
              <a:rPr lang="en-US" b="0" dirty="0" smtClean="0">
                <a:solidFill>
                  <a:schemeClr val="tx1"/>
                </a:solidFill>
              </a:rPr>
              <a:t>V2I channel </a:t>
            </a:r>
            <a:r>
              <a:rPr lang="en-US" b="0" dirty="0">
                <a:solidFill>
                  <a:schemeClr val="tx1"/>
                </a:solidFill>
              </a:rPr>
              <a:t>models.</a:t>
            </a:r>
          </a:p>
          <a:p>
            <a:pPr>
              <a:buFont typeface="Arial" panose="020B0604020202020204" pitchFamily="34" charset="0"/>
              <a:buChar char="•"/>
            </a:pPr>
            <a:endParaRPr lang="en-US" b="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rPr lang="en-GB" smtClean="0"/>
              <a:t>Hongyuan Zhang, Marvell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r>
              <a:rPr lang="en-US" smtClean="0"/>
              <a:t>May 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8764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89492"/>
            <a:ext cx="7770813" cy="1065213"/>
          </a:xfrm>
        </p:spPr>
        <p:txBody>
          <a:bodyPr/>
          <a:lstStyle/>
          <a:p>
            <a:r>
              <a:rPr lang="en-US" dirty="0" smtClean="0"/>
              <a:t>Reference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6912" y="1447800"/>
            <a:ext cx="8162132" cy="4648200"/>
          </a:xfrm>
        </p:spPr>
        <p:txBody>
          <a:bodyPr/>
          <a:lstStyle/>
          <a:p>
            <a:pPr marL="0" indent="0"/>
            <a:r>
              <a:rPr lang="en-US" sz="1800" b="0" dirty="0" smtClean="0"/>
              <a:t>[1] Hongyuan Zhang and etc</a:t>
            </a:r>
            <a:r>
              <a:rPr lang="en-US" sz="1800" b="0" dirty="0"/>
              <a:t>., </a:t>
            </a:r>
            <a:r>
              <a:rPr lang="en-US" sz="1800" b="0" dirty="0" smtClean="0"/>
              <a:t>“802.11 For Next Generation V2X Communications”, IEEE 802.11-18/0513r2.</a:t>
            </a:r>
          </a:p>
          <a:p>
            <a:pPr marL="0" indent="0"/>
            <a:r>
              <a:rPr lang="en-US" sz="1800" b="0" dirty="0" smtClean="0"/>
              <a:t>[2] C.F. </a:t>
            </a:r>
            <a:r>
              <a:rPr lang="en-US" sz="1800" b="0" dirty="0" err="1" smtClean="0"/>
              <a:t>Mecklenbrauker</a:t>
            </a:r>
            <a:r>
              <a:rPr lang="en-US" sz="1800" b="0" dirty="0" smtClean="0"/>
              <a:t>, etc., , “Vehicular channel characterization and its implications for wireless system design and performance,” vol. 99, No. 7, July 2011, </a:t>
            </a:r>
            <a:r>
              <a:rPr lang="en-US" sz="1800" b="0" dirty="0"/>
              <a:t>Proceeding of </a:t>
            </a:r>
            <a:r>
              <a:rPr lang="en-US" sz="1800" b="0" dirty="0" smtClean="0"/>
              <a:t>IEEE.</a:t>
            </a:r>
          </a:p>
          <a:p>
            <a:pPr marL="0" indent="0"/>
            <a:r>
              <a:rPr lang="en-US" sz="1800" b="0" dirty="0" smtClean="0"/>
              <a:t>[3</a:t>
            </a:r>
            <a:r>
              <a:rPr lang="en-US" sz="1800" b="0" dirty="0"/>
              <a:t>] </a:t>
            </a:r>
            <a:r>
              <a:rPr lang="en-US" sz="1800" b="0" dirty="0" smtClean="0"/>
              <a:t>“</a:t>
            </a:r>
            <a:r>
              <a:rPr lang="en-GB" sz="1800" b="0" dirty="0"/>
              <a:t>Study on LTE Device to Device Proximity </a:t>
            </a:r>
            <a:r>
              <a:rPr lang="en-GB" sz="1800" b="0" dirty="0" smtClean="0"/>
              <a:t>Services”, </a:t>
            </a:r>
            <a:r>
              <a:rPr lang="en-US" sz="1800" b="0" dirty="0" smtClean="0"/>
              <a:t>3GPP </a:t>
            </a:r>
            <a:r>
              <a:rPr lang="en-US" sz="1800" b="0" dirty="0"/>
              <a:t>TR </a:t>
            </a:r>
            <a:r>
              <a:rPr lang="en-US" sz="1800" b="0" dirty="0" smtClean="0"/>
              <a:t>36.843, </a:t>
            </a:r>
            <a:r>
              <a:rPr lang="en-US" sz="1800" b="0" dirty="0"/>
              <a:t>V12.0.1 (2014-03</a:t>
            </a:r>
            <a:r>
              <a:rPr lang="en-US" sz="1800" b="0" dirty="0" smtClean="0"/>
              <a:t>)</a:t>
            </a:r>
          </a:p>
          <a:p>
            <a:pPr marL="0" marR="0" latinLnBrk="1">
              <a:spcBef>
                <a:spcPts val="0"/>
              </a:spcBef>
              <a:spcAft>
                <a:spcPts val="0"/>
              </a:spcAft>
            </a:pPr>
            <a:r>
              <a:rPr lang="en-US" sz="1800" b="0" dirty="0" smtClean="0"/>
              <a:t>[4] “</a:t>
            </a:r>
            <a:r>
              <a:rPr lang="en-GB" sz="1800" b="0" dirty="0"/>
              <a:t>Study on LTE-based V2X </a:t>
            </a:r>
            <a:r>
              <a:rPr lang="en-GB" sz="1800" b="0" dirty="0" smtClean="0"/>
              <a:t>Services”, 3GPP </a:t>
            </a:r>
            <a:r>
              <a:rPr lang="en-GB" sz="1800" b="0" dirty="0"/>
              <a:t>TR </a:t>
            </a:r>
            <a:r>
              <a:rPr lang="en-GB" sz="1800" b="0" dirty="0" smtClean="0"/>
              <a:t>36.885, V14.0.0 </a:t>
            </a:r>
            <a:r>
              <a:rPr lang="en-GB" sz="1800" b="0" dirty="0"/>
              <a:t>(2016-06</a:t>
            </a:r>
            <a:r>
              <a:rPr lang="en-GB" sz="1800" b="0" dirty="0" smtClean="0"/>
              <a:t>)</a:t>
            </a:r>
          </a:p>
          <a:p>
            <a:pPr marL="0" marR="0" latinLnBrk="1">
              <a:spcBef>
                <a:spcPts val="0"/>
              </a:spcBef>
              <a:spcAft>
                <a:spcPts val="0"/>
              </a:spcAft>
            </a:pPr>
            <a:r>
              <a:rPr lang="en-GB" sz="1800" b="0" dirty="0" smtClean="0">
                <a:ea typeface="SimSun" panose="02010600030101010101" pitchFamily="2" charset="-122"/>
                <a:cs typeface="Times New Roman" panose="02020603050405020304" pitchFamily="18" charset="0"/>
              </a:rPr>
              <a:t>[5] “</a:t>
            </a:r>
            <a:r>
              <a:rPr lang="en-US" altLang="en-US" sz="1800" b="0" dirty="0"/>
              <a:t>IEEE 802.11 Regulatory </a:t>
            </a:r>
            <a:r>
              <a:rPr lang="en-US" altLang="en-US" sz="1800" b="0" dirty="0" smtClean="0"/>
              <a:t>SC DSRC </a:t>
            </a:r>
            <a:r>
              <a:rPr lang="en-US" altLang="en-US" sz="1800" b="0" dirty="0"/>
              <a:t>Coexistence Tiger </a:t>
            </a:r>
            <a:r>
              <a:rPr lang="en-US" altLang="en-US" sz="1800" b="0" dirty="0" smtClean="0"/>
              <a:t>Team </a:t>
            </a:r>
            <a:r>
              <a:rPr lang="en-US" altLang="en-US" sz="1600" b="0" dirty="0" smtClean="0"/>
              <a:t>V2V </a:t>
            </a:r>
            <a:r>
              <a:rPr lang="en-US" altLang="en-US" sz="1600" b="0" dirty="0"/>
              <a:t>Radio Channel </a:t>
            </a:r>
            <a:endParaRPr lang="en-US" altLang="en-US" sz="1600" b="0" dirty="0" smtClean="0"/>
          </a:p>
          <a:p>
            <a:pPr marL="0" latinLnBrk="1">
              <a:spcBef>
                <a:spcPts val="0"/>
              </a:spcBef>
              <a:spcAft>
                <a:spcPts val="0"/>
              </a:spcAft>
            </a:pPr>
            <a:r>
              <a:rPr lang="en-US" altLang="en-US" sz="1600" b="0" dirty="0" smtClean="0"/>
              <a:t>Models</a:t>
            </a:r>
            <a:r>
              <a:rPr lang="en-GB" sz="1800" b="0" dirty="0" smtClean="0">
                <a:ea typeface="SimSun" panose="02010600030101010101" pitchFamily="2" charset="-122"/>
                <a:cs typeface="Times New Roman" panose="02020603050405020304" pitchFamily="18" charset="0"/>
              </a:rPr>
              <a:t>”, </a:t>
            </a:r>
            <a:r>
              <a:rPr lang="en-US" sz="1800" b="0" dirty="0">
                <a:cs typeface="Arial" charset="0"/>
              </a:rPr>
              <a:t>802.11-14/0259r0</a:t>
            </a:r>
            <a:r>
              <a:rPr lang="en-US" sz="1800" b="0" dirty="0" smtClean="0"/>
              <a:t>.</a:t>
            </a:r>
            <a:endParaRPr lang="en-US" sz="1800" b="0" dirty="0"/>
          </a:p>
          <a:p>
            <a:pPr marL="0" marR="0" latinLnBrk="1">
              <a:spcBef>
                <a:spcPts val="0"/>
              </a:spcBef>
              <a:spcAft>
                <a:spcPts val="0"/>
              </a:spcAft>
            </a:pPr>
            <a:endParaRPr lang="en-US" sz="1800" b="0" dirty="0"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0" indent="0"/>
            <a:endParaRPr lang="en-US" sz="18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rPr lang="en-GB" smtClean="0"/>
              <a:t>Hongyuan Zhang, Marvell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r>
              <a:rPr lang="en-US" smtClean="0"/>
              <a:t>May 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95866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6F2D85B4-B705-4018-9CF0-E6E4BD03567D}" vid="{6A25E773-D890-44CD-BA7F-9C3E9F9CAE58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 (2)</Template>
  <TotalTime>54253</TotalTime>
  <Words>945</Words>
  <Application>Microsoft Office PowerPoint</Application>
  <PresentationFormat>On-screen Show (4:3)</PresentationFormat>
  <Paragraphs>250</Paragraphs>
  <Slides>9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8" baseType="lpstr">
      <vt:lpstr>Arial Unicode MS</vt:lpstr>
      <vt:lpstr>MS Gothic</vt:lpstr>
      <vt:lpstr>SimSun</vt:lpstr>
      <vt:lpstr>Arial</vt:lpstr>
      <vt:lpstr>Calibri</vt:lpstr>
      <vt:lpstr>Symbol</vt:lpstr>
      <vt:lpstr>Times New Roman</vt:lpstr>
      <vt:lpstr>Office Theme</vt:lpstr>
      <vt:lpstr>Document</vt:lpstr>
      <vt:lpstr>On NGV Channel Models</vt:lpstr>
      <vt:lpstr>Introduction</vt:lpstr>
      <vt:lpstr>What scenarios  NGV should consider? </vt:lpstr>
      <vt:lpstr>PowerPoint Presentation</vt:lpstr>
      <vt:lpstr>PowerPoint Presentation</vt:lpstr>
      <vt:lpstr>PowerPoint Presentation</vt:lpstr>
      <vt:lpstr>PowerPoint Presentation</vt:lpstr>
      <vt:lpstr>Summary</vt:lpstr>
      <vt:lpstr>Reference</vt:lpstr>
    </vt:vector>
  </TitlesOfParts>
  <Company>Intel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[place presentation subject title text here]</dc:title>
  <dc:creator>Park, Minyoung</dc:creator>
  <cp:lastModifiedBy>Jianhan Liu</cp:lastModifiedBy>
  <cp:revision>812</cp:revision>
  <cp:lastPrinted>1601-01-01T00:00:00Z</cp:lastPrinted>
  <dcterms:created xsi:type="dcterms:W3CDTF">2015-10-31T00:33:08Z</dcterms:created>
  <dcterms:modified xsi:type="dcterms:W3CDTF">2018-05-04T19:00:10Z</dcterms:modified>
</cp:coreProperties>
</file>