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69" r:id="rId5"/>
    <p:sldId id="358" r:id="rId6"/>
    <p:sldId id="344" r:id="rId7"/>
    <p:sldId id="345" r:id="rId8"/>
    <p:sldId id="346" r:id="rId9"/>
    <p:sldId id="347" r:id="rId10"/>
    <p:sldId id="349" r:id="rId11"/>
    <p:sldId id="355" r:id="rId12"/>
    <p:sldId id="357" r:id="rId13"/>
    <p:sldId id="326" r:id="rId14"/>
    <p:sldId id="361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 varScale="1">
        <p:scale>
          <a:sx n="74" d="100"/>
          <a:sy n="74" d="100"/>
        </p:scale>
        <p:origin x="12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7082" y="6475413"/>
            <a:ext cx="18168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Yongho </a:t>
            </a:r>
            <a:r>
              <a:rPr lang="en-US" altLang="ko-KR" dirty="0" err="1" smtClean="0"/>
              <a:t>Seok</a:t>
            </a:r>
            <a:r>
              <a:rPr lang="en-US" altLang="ko-KR" dirty="0" smtClean="0"/>
              <a:t>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802.11-18/0791r0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625-06-00ba-efficient-fdma-transmission-schemes-for-wur-wlan.pptx" TargetMode="External"/><Relationship Id="rId2" Type="http://schemas.openxmlformats.org/officeDocument/2006/relationships/hyperlink" Target="https://mentor.ieee.org/802.11/dcn/17/11-17-0575-01-00ba-spec-framework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ko-KR" dirty="0" smtClean="0"/>
              <a:t>Preamble Punctured </a:t>
            </a:r>
            <a:br>
              <a:rPr lang="en-US" altLang="ko-KR" dirty="0" smtClean="0"/>
            </a:br>
            <a:r>
              <a:rPr lang="en-US" altLang="ko-KR" dirty="0" smtClean="0"/>
              <a:t>WUR FDMA Transmission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2018-05-04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908595"/>
              </p:ext>
            </p:extLst>
          </p:nvPr>
        </p:nvGraphicFramePr>
        <p:xfrm>
          <a:off x="534988" y="2673350"/>
          <a:ext cx="8201025" cy="316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5" name="Document" r:id="rId4" imgW="8290751" imgH="3206091" progId="Word.Document.8">
                  <p:embed/>
                </p:oleObj>
              </mc:Choice>
              <mc:Fallback>
                <p:oleObj name="Document" r:id="rId4" imgW="8290751" imgH="3206091" progId="Word.Document.8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673350"/>
                        <a:ext cx="8201025" cy="3165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</a:t>
            </a:r>
            <a:r>
              <a:rPr lang="en-US" altLang="ko-KR" dirty="0">
                <a:hlinkClick r:id="rId2"/>
              </a:rPr>
              <a:t> </a:t>
            </a:r>
            <a:r>
              <a:rPr lang="en-US" altLang="ko-KR" dirty="0">
                <a:hlinkClick r:id="rId3"/>
              </a:rPr>
              <a:t>https://</a:t>
            </a:r>
            <a:r>
              <a:rPr lang="en-US" altLang="ko-KR" dirty="0" smtClean="0">
                <a:hlinkClick r:id="rId3"/>
              </a:rPr>
              <a:t>mentor.ieee.org/802.11/dcn/17/11-17-1625-06-00ba-efficient-fdma-transmission-schemes-for-wur-wlan.pptx</a:t>
            </a:r>
            <a:endParaRPr lang="en-US" altLang="ko-KR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Yongho Seok, </a:t>
            </a:r>
            <a:r>
              <a:rPr lang="en-US" dirty="0" err="1"/>
              <a:t>MediaTek</a:t>
            </a:r>
            <a:r>
              <a:rPr lang="en-US" dirty="0"/>
              <a:t> Inc.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0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following preamble punctured WUR </a:t>
            </a:r>
            <a:r>
              <a:rPr lang="en-US" dirty="0"/>
              <a:t>FDMA </a:t>
            </a:r>
            <a:r>
              <a:rPr lang="en-US" dirty="0" smtClean="0"/>
              <a:t>transmission?</a:t>
            </a:r>
          </a:p>
          <a:p>
            <a:pPr lvl="1"/>
            <a:r>
              <a:rPr lang="en-US" dirty="0"/>
              <a:t>When </a:t>
            </a:r>
            <a:r>
              <a:rPr lang="en-US" dirty="0" smtClean="0"/>
              <a:t>an </a:t>
            </a:r>
            <a:r>
              <a:rPr lang="en-US" dirty="0"/>
              <a:t>AP </a:t>
            </a:r>
            <a:r>
              <a:rPr lang="en-US" dirty="0" smtClean="0"/>
              <a:t>that supports </a:t>
            </a:r>
            <a:r>
              <a:rPr lang="en-US" dirty="0"/>
              <a:t>the preamble </a:t>
            </a:r>
            <a:r>
              <a:rPr lang="en-US" dirty="0" smtClean="0"/>
              <a:t>punctured HE </a:t>
            </a:r>
            <a:r>
              <a:rPr lang="en-US" dirty="0"/>
              <a:t>MU PPDU </a:t>
            </a:r>
            <a:r>
              <a:rPr lang="en-US" dirty="0" smtClean="0"/>
              <a:t>transmission on the 802.11 main radio meets one of the following conditions</a:t>
            </a:r>
            <a:r>
              <a:rPr lang="en-US" dirty="0"/>
              <a:t> on a WUR channel assigned from non-primary channels</a:t>
            </a:r>
            <a:r>
              <a:rPr lang="en-US" dirty="0" smtClean="0"/>
              <a:t>,  </a:t>
            </a:r>
          </a:p>
          <a:p>
            <a:pPr lvl="2"/>
            <a:r>
              <a:rPr lang="en-US" dirty="0" smtClean="0"/>
              <a:t>busy</a:t>
            </a:r>
          </a:p>
          <a:p>
            <a:pPr lvl="2"/>
            <a:r>
              <a:rPr lang="en-US" dirty="0" smtClean="0"/>
              <a:t>idle </a:t>
            </a:r>
            <a:r>
              <a:rPr lang="en-US" dirty="0"/>
              <a:t>but there is no pending </a:t>
            </a:r>
            <a:r>
              <a:rPr lang="en-US" dirty="0" smtClean="0"/>
              <a:t>Wakeup </a:t>
            </a:r>
            <a:r>
              <a:rPr lang="en-US" dirty="0"/>
              <a:t>frames to transmit in the WUR </a:t>
            </a:r>
            <a:r>
              <a:rPr lang="en-US" dirty="0" smtClean="0"/>
              <a:t>channel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AP does not transmit any signal to the corresponding WUR channel but it can transmit </a:t>
            </a:r>
            <a:r>
              <a:rPr lang="en-US" dirty="0" smtClean="0"/>
              <a:t>Wakeup </a:t>
            </a:r>
            <a:r>
              <a:rPr lang="en-US" dirty="0"/>
              <a:t>frames on other idle channels.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Yongho Seok, </a:t>
            </a:r>
            <a:r>
              <a:rPr lang="en-US" dirty="0" err="1"/>
              <a:t>MediaTek</a:t>
            </a:r>
            <a:r>
              <a:rPr lang="en-US" dirty="0"/>
              <a:t> Inc.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FDMA </a:t>
            </a:r>
            <a:r>
              <a:rPr lang="en-US" dirty="0"/>
              <a:t>MU Wakeup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Each 20MHz only contain one 4MHz sub-channel for Wake-Up Signal transmission. </a:t>
            </a:r>
          </a:p>
          <a:p>
            <a:r>
              <a:rPr lang="en-US" sz="2000" dirty="0"/>
              <a:t>Similar to 11ax’s 20MHz-only STA operation, one WUR receiver can stay in one of the sub-channel in a wide bandwidth.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Yongho Seok, </a:t>
            </a:r>
            <a:r>
              <a:rPr lang="en-US" dirty="0" err="1"/>
              <a:t>MediaTek</a:t>
            </a:r>
            <a:r>
              <a:rPr lang="en-US" dirty="0"/>
              <a:t> Inc.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47800" y="5433655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L-LTF</a:t>
            </a:r>
            <a:endParaRPr lang="en-US" sz="900" dirty="0"/>
          </a:p>
        </p:txBody>
      </p:sp>
      <p:sp>
        <p:nvSpPr>
          <p:cNvPr id="8" name="Rectangle 7"/>
          <p:cNvSpPr/>
          <p:nvPr/>
        </p:nvSpPr>
        <p:spPr>
          <a:xfrm>
            <a:off x="1905000" y="5433654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L-SIG</a:t>
            </a:r>
            <a:endParaRPr lang="en-US" sz="900" dirty="0"/>
          </a:p>
        </p:txBody>
      </p:sp>
      <p:sp>
        <p:nvSpPr>
          <p:cNvPr id="9" name="Rectangle 8"/>
          <p:cNvSpPr/>
          <p:nvPr/>
        </p:nvSpPr>
        <p:spPr>
          <a:xfrm>
            <a:off x="2362200" y="5432652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BPSK-Mark</a:t>
            </a:r>
            <a:endParaRPr lang="en-US" sz="900" dirty="0"/>
          </a:p>
        </p:txBody>
      </p:sp>
      <p:sp>
        <p:nvSpPr>
          <p:cNvPr id="10" name="Rectangle 9"/>
          <p:cNvSpPr/>
          <p:nvPr/>
        </p:nvSpPr>
        <p:spPr>
          <a:xfrm>
            <a:off x="1447800" y="4793503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L-LTF</a:t>
            </a:r>
            <a:endParaRPr lang="en-US" sz="900" dirty="0"/>
          </a:p>
        </p:txBody>
      </p:sp>
      <p:sp>
        <p:nvSpPr>
          <p:cNvPr id="11" name="Rectangle 10"/>
          <p:cNvSpPr/>
          <p:nvPr/>
        </p:nvSpPr>
        <p:spPr>
          <a:xfrm>
            <a:off x="1905000" y="4793502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L-SIG</a:t>
            </a:r>
            <a:endParaRPr lang="en-US" sz="900" dirty="0"/>
          </a:p>
        </p:txBody>
      </p:sp>
      <p:sp>
        <p:nvSpPr>
          <p:cNvPr id="12" name="Rectangle 11"/>
          <p:cNvSpPr/>
          <p:nvPr/>
        </p:nvSpPr>
        <p:spPr>
          <a:xfrm>
            <a:off x="2362200" y="4792500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BPSK-Mark</a:t>
            </a:r>
            <a:endParaRPr lang="en-US" sz="900" dirty="0"/>
          </a:p>
        </p:txBody>
      </p:sp>
      <p:sp>
        <p:nvSpPr>
          <p:cNvPr id="13" name="Rectangle 12"/>
          <p:cNvSpPr/>
          <p:nvPr/>
        </p:nvSpPr>
        <p:spPr>
          <a:xfrm>
            <a:off x="7399020" y="5627908"/>
            <a:ext cx="1744980" cy="220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Wake-Up Signal for WUR STA #p</a:t>
            </a:r>
            <a:endParaRPr lang="en-US" sz="900" dirty="0"/>
          </a:p>
        </p:txBody>
      </p:sp>
      <p:sp>
        <p:nvSpPr>
          <p:cNvPr id="14" name="Rectangle 13"/>
          <p:cNvSpPr/>
          <p:nvPr/>
        </p:nvSpPr>
        <p:spPr>
          <a:xfrm>
            <a:off x="6027420" y="5433655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L-LTF</a:t>
            </a:r>
            <a:endParaRPr lang="en-US" sz="900" dirty="0"/>
          </a:p>
        </p:txBody>
      </p:sp>
      <p:sp>
        <p:nvSpPr>
          <p:cNvPr id="15" name="Rectangle 14"/>
          <p:cNvSpPr/>
          <p:nvPr/>
        </p:nvSpPr>
        <p:spPr>
          <a:xfrm>
            <a:off x="6484620" y="5433654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L-SIG</a:t>
            </a:r>
            <a:endParaRPr lang="en-US" sz="900" dirty="0"/>
          </a:p>
        </p:txBody>
      </p:sp>
      <p:sp>
        <p:nvSpPr>
          <p:cNvPr id="16" name="Rectangle 15"/>
          <p:cNvSpPr/>
          <p:nvPr/>
        </p:nvSpPr>
        <p:spPr>
          <a:xfrm>
            <a:off x="6941820" y="5432652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BPSK-Mark</a:t>
            </a:r>
            <a:endParaRPr lang="en-US" sz="900" dirty="0"/>
          </a:p>
        </p:txBody>
      </p:sp>
      <p:sp>
        <p:nvSpPr>
          <p:cNvPr id="17" name="Rectangle 16"/>
          <p:cNvSpPr/>
          <p:nvPr/>
        </p:nvSpPr>
        <p:spPr>
          <a:xfrm>
            <a:off x="7399020" y="4987756"/>
            <a:ext cx="1744980" cy="220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Wake-Up Signal for WUR STA #o</a:t>
            </a:r>
            <a:endParaRPr lang="en-US" sz="900" dirty="0"/>
          </a:p>
        </p:txBody>
      </p:sp>
      <p:sp>
        <p:nvSpPr>
          <p:cNvPr id="18" name="Rectangle 17"/>
          <p:cNvSpPr/>
          <p:nvPr/>
        </p:nvSpPr>
        <p:spPr>
          <a:xfrm>
            <a:off x="6027420" y="4793503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L-LTF</a:t>
            </a:r>
            <a:endParaRPr lang="en-US" sz="900" dirty="0"/>
          </a:p>
        </p:txBody>
      </p:sp>
      <p:sp>
        <p:nvSpPr>
          <p:cNvPr id="19" name="Rectangle 18"/>
          <p:cNvSpPr/>
          <p:nvPr/>
        </p:nvSpPr>
        <p:spPr>
          <a:xfrm>
            <a:off x="6484620" y="4793502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L-SIG</a:t>
            </a:r>
            <a:endParaRPr lang="en-US" sz="900" dirty="0"/>
          </a:p>
        </p:txBody>
      </p:sp>
      <p:sp>
        <p:nvSpPr>
          <p:cNvPr id="20" name="Rectangle 19"/>
          <p:cNvSpPr/>
          <p:nvPr/>
        </p:nvSpPr>
        <p:spPr>
          <a:xfrm>
            <a:off x="6941820" y="4792500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BPSK-Mark</a:t>
            </a:r>
            <a:endParaRPr lang="en-US" sz="900" dirty="0"/>
          </a:p>
        </p:txBody>
      </p:sp>
      <p:sp>
        <p:nvSpPr>
          <p:cNvPr id="21" name="Rectangle 20"/>
          <p:cNvSpPr/>
          <p:nvPr/>
        </p:nvSpPr>
        <p:spPr>
          <a:xfrm>
            <a:off x="7399020" y="4340608"/>
            <a:ext cx="1744980" cy="220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Wake-Up Signal for WUR STA #n</a:t>
            </a:r>
            <a:endParaRPr lang="en-US" sz="900" dirty="0"/>
          </a:p>
        </p:txBody>
      </p:sp>
      <p:sp>
        <p:nvSpPr>
          <p:cNvPr id="22" name="Rectangle 21"/>
          <p:cNvSpPr/>
          <p:nvPr/>
        </p:nvSpPr>
        <p:spPr>
          <a:xfrm>
            <a:off x="6027420" y="4146355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L-LTF</a:t>
            </a:r>
            <a:endParaRPr lang="en-US" sz="900" dirty="0"/>
          </a:p>
        </p:txBody>
      </p:sp>
      <p:sp>
        <p:nvSpPr>
          <p:cNvPr id="23" name="Rectangle 22"/>
          <p:cNvSpPr/>
          <p:nvPr/>
        </p:nvSpPr>
        <p:spPr>
          <a:xfrm>
            <a:off x="6484620" y="4146354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L-SIG</a:t>
            </a:r>
            <a:endParaRPr lang="en-US" sz="900" dirty="0"/>
          </a:p>
        </p:txBody>
      </p:sp>
      <p:sp>
        <p:nvSpPr>
          <p:cNvPr id="24" name="Rectangle 23"/>
          <p:cNvSpPr/>
          <p:nvPr/>
        </p:nvSpPr>
        <p:spPr>
          <a:xfrm>
            <a:off x="6941820" y="4145352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BPSK-Mark</a:t>
            </a:r>
            <a:endParaRPr lang="en-US" sz="900" dirty="0"/>
          </a:p>
        </p:txBody>
      </p:sp>
      <p:sp>
        <p:nvSpPr>
          <p:cNvPr id="25" name="Rectangle 24"/>
          <p:cNvSpPr/>
          <p:nvPr/>
        </p:nvSpPr>
        <p:spPr>
          <a:xfrm>
            <a:off x="7399020" y="3700456"/>
            <a:ext cx="1744980" cy="220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Wake-Up Signal for WUR STA #m</a:t>
            </a:r>
            <a:endParaRPr lang="en-US" sz="900" dirty="0"/>
          </a:p>
        </p:txBody>
      </p:sp>
      <p:sp>
        <p:nvSpPr>
          <p:cNvPr id="26" name="Rectangle 25"/>
          <p:cNvSpPr/>
          <p:nvPr/>
        </p:nvSpPr>
        <p:spPr>
          <a:xfrm>
            <a:off x="6027420" y="3506203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L-LTF</a:t>
            </a:r>
            <a:endParaRPr lang="en-US" sz="900" dirty="0"/>
          </a:p>
        </p:txBody>
      </p:sp>
      <p:sp>
        <p:nvSpPr>
          <p:cNvPr id="27" name="Rectangle 26"/>
          <p:cNvSpPr/>
          <p:nvPr/>
        </p:nvSpPr>
        <p:spPr>
          <a:xfrm>
            <a:off x="6484620" y="3506202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L-SIG</a:t>
            </a:r>
            <a:endParaRPr lang="en-US" sz="900" dirty="0"/>
          </a:p>
        </p:txBody>
      </p:sp>
      <p:sp>
        <p:nvSpPr>
          <p:cNvPr id="28" name="Rectangle 27"/>
          <p:cNvSpPr/>
          <p:nvPr/>
        </p:nvSpPr>
        <p:spPr>
          <a:xfrm>
            <a:off x="6941820" y="3505200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BPSK-Mark</a:t>
            </a:r>
            <a:endParaRPr lang="en-US" sz="900" dirty="0"/>
          </a:p>
        </p:txBody>
      </p:sp>
      <p:sp>
        <p:nvSpPr>
          <p:cNvPr id="29" name="Left Brace 28"/>
          <p:cNvSpPr/>
          <p:nvPr/>
        </p:nvSpPr>
        <p:spPr>
          <a:xfrm>
            <a:off x="5410200" y="3505200"/>
            <a:ext cx="160020" cy="1248795"/>
          </a:xfrm>
          <a:prstGeom prst="leftBrac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Brace 29"/>
          <p:cNvSpPr/>
          <p:nvPr/>
        </p:nvSpPr>
        <p:spPr>
          <a:xfrm>
            <a:off x="5410200" y="4808255"/>
            <a:ext cx="160020" cy="602320"/>
          </a:xfrm>
          <a:prstGeom prst="leftBrac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 Brace 30"/>
          <p:cNvSpPr/>
          <p:nvPr/>
        </p:nvSpPr>
        <p:spPr>
          <a:xfrm>
            <a:off x="5410200" y="5445742"/>
            <a:ext cx="160020" cy="602320"/>
          </a:xfrm>
          <a:prstGeom prst="leftBrac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 Brace 31"/>
          <p:cNvSpPr/>
          <p:nvPr/>
        </p:nvSpPr>
        <p:spPr>
          <a:xfrm>
            <a:off x="830580" y="4808255"/>
            <a:ext cx="160020" cy="602320"/>
          </a:xfrm>
          <a:prstGeom prst="leftBrac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e 32"/>
          <p:cNvSpPr/>
          <p:nvPr/>
        </p:nvSpPr>
        <p:spPr>
          <a:xfrm>
            <a:off x="830580" y="5445742"/>
            <a:ext cx="160020" cy="602320"/>
          </a:xfrm>
          <a:prstGeom prst="leftBrac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-66844" y="5609796"/>
            <a:ext cx="1066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Primary 20MHz</a:t>
            </a:r>
            <a:endParaRPr lang="en-US" sz="900" dirty="0"/>
          </a:p>
        </p:txBody>
      </p:sp>
      <p:sp>
        <p:nvSpPr>
          <p:cNvPr id="35" name="TextBox 34"/>
          <p:cNvSpPr txBox="1"/>
          <p:nvPr/>
        </p:nvSpPr>
        <p:spPr>
          <a:xfrm>
            <a:off x="4503420" y="5609796"/>
            <a:ext cx="1066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Primary 20MHz</a:t>
            </a:r>
            <a:endParaRPr lang="en-US" sz="900" dirty="0"/>
          </a:p>
        </p:txBody>
      </p:sp>
      <p:sp>
        <p:nvSpPr>
          <p:cNvPr id="36" name="TextBox 35"/>
          <p:cNvSpPr txBox="1"/>
          <p:nvPr/>
        </p:nvSpPr>
        <p:spPr>
          <a:xfrm>
            <a:off x="4503420" y="4981262"/>
            <a:ext cx="11336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Secondary 20MHz</a:t>
            </a:r>
            <a:endParaRPr lang="en-US" sz="900" dirty="0"/>
          </a:p>
        </p:txBody>
      </p:sp>
      <p:sp>
        <p:nvSpPr>
          <p:cNvPr id="37" name="TextBox 36"/>
          <p:cNvSpPr txBox="1"/>
          <p:nvPr/>
        </p:nvSpPr>
        <p:spPr>
          <a:xfrm>
            <a:off x="4503420" y="4014047"/>
            <a:ext cx="1133644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00" dirty="0" smtClean="0"/>
              <a:t>Secondary 40MHz</a:t>
            </a:r>
            <a:endParaRPr lang="en-US" sz="900" dirty="0"/>
          </a:p>
        </p:txBody>
      </p:sp>
      <p:sp>
        <p:nvSpPr>
          <p:cNvPr id="38" name="Rectangle 37"/>
          <p:cNvSpPr/>
          <p:nvPr/>
        </p:nvSpPr>
        <p:spPr>
          <a:xfrm>
            <a:off x="5570220" y="4146355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L-STF</a:t>
            </a:r>
            <a:endParaRPr lang="en-US" sz="900" dirty="0"/>
          </a:p>
        </p:txBody>
      </p:sp>
      <p:sp>
        <p:nvSpPr>
          <p:cNvPr id="39" name="Rectangle 38"/>
          <p:cNvSpPr/>
          <p:nvPr/>
        </p:nvSpPr>
        <p:spPr>
          <a:xfrm>
            <a:off x="5570220" y="3506203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L-STF</a:t>
            </a:r>
            <a:endParaRPr lang="en-US" sz="900" dirty="0"/>
          </a:p>
        </p:txBody>
      </p:sp>
      <p:sp>
        <p:nvSpPr>
          <p:cNvPr id="40" name="Rectangle 39"/>
          <p:cNvSpPr/>
          <p:nvPr/>
        </p:nvSpPr>
        <p:spPr>
          <a:xfrm>
            <a:off x="5570220" y="5433655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L-STF</a:t>
            </a:r>
            <a:endParaRPr lang="en-US" sz="900" dirty="0"/>
          </a:p>
        </p:txBody>
      </p:sp>
      <p:sp>
        <p:nvSpPr>
          <p:cNvPr id="41" name="Rectangle 40"/>
          <p:cNvSpPr/>
          <p:nvPr/>
        </p:nvSpPr>
        <p:spPr>
          <a:xfrm>
            <a:off x="5570220" y="4793503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L-STF</a:t>
            </a:r>
            <a:endParaRPr lang="en-US" sz="900" dirty="0"/>
          </a:p>
        </p:txBody>
      </p:sp>
      <p:sp>
        <p:nvSpPr>
          <p:cNvPr id="42" name="Rectangle 41"/>
          <p:cNvSpPr/>
          <p:nvPr/>
        </p:nvSpPr>
        <p:spPr>
          <a:xfrm>
            <a:off x="2819400" y="5627908"/>
            <a:ext cx="1744980" cy="220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Wake-Up Signal for WUR STA #n</a:t>
            </a:r>
            <a:endParaRPr lang="en-US" sz="900" dirty="0"/>
          </a:p>
        </p:txBody>
      </p:sp>
      <p:sp>
        <p:nvSpPr>
          <p:cNvPr id="43" name="Rectangle 42"/>
          <p:cNvSpPr/>
          <p:nvPr/>
        </p:nvSpPr>
        <p:spPr>
          <a:xfrm>
            <a:off x="2819400" y="4987756"/>
            <a:ext cx="1744980" cy="220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Wake-Up Signal for WUR STA #m</a:t>
            </a:r>
            <a:endParaRPr lang="en-US" sz="900" dirty="0"/>
          </a:p>
        </p:txBody>
      </p:sp>
      <p:sp>
        <p:nvSpPr>
          <p:cNvPr id="44" name="Rectangle 43"/>
          <p:cNvSpPr/>
          <p:nvPr/>
        </p:nvSpPr>
        <p:spPr>
          <a:xfrm>
            <a:off x="990600" y="5433655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L-STF</a:t>
            </a:r>
            <a:endParaRPr lang="en-US" sz="900" dirty="0"/>
          </a:p>
        </p:txBody>
      </p:sp>
      <p:sp>
        <p:nvSpPr>
          <p:cNvPr id="45" name="Rectangle 44"/>
          <p:cNvSpPr/>
          <p:nvPr/>
        </p:nvSpPr>
        <p:spPr>
          <a:xfrm>
            <a:off x="990600" y="4793503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L-STF</a:t>
            </a:r>
            <a:endParaRPr lang="en-US" sz="900" dirty="0"/>
          </a:p>
        </p:txBody>
      </p:sp>
      <p:sp>
        <p:nvSpPr>
          <p:cNvPr id="46" name="TextBox 45"/>
          <p:cNvSpPr txBox="1"/>
          <p:nvPr/>
        </p:nvSpPr>
        <p:spPr>
          <a:xfrm>
            <a:off x="-66844" y="4981262"/>
            <a:ext cx="11336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Secondary 20MHz</a:t>
            </a:r>
            <a:endParaRPr lang="en-US" sz="900" dirty="0"/>
          </a:p>
        </p:txBody>
      </p:sp>
      <p:sp>
        <p:nvSpPr>
          <p:cNvPr id="47" name="TextBox 46"/>
          <p:cNvSpPr txBox="1"/>
          <p:nvPr/>
        </p:nvSpPr>
        <p:spPr>
          <a:xfrm>
            <a:off x="1066800" y="6152063"/>
            <a:ext cx="3287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FDMA MU Wakeup Operation using 40MHz</a:t>
            </a:r>
            <a:endParaRPr lang="en-US" sz="12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5638800" y="6152063"/>
            <a:ext cx="3287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FDMA MU Wakeup Operation using 80MHz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236337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Channel Access Procedure </a:t>
            </a:r>
            <a:br>
              <a:rPr lang="en-US" altLang="zh-TW" dirty="0"/>
            </a:br>
            <a:r>
              <a:rPr lang="en-US" altLang="zh-TW" dirty="0"/>
              <a:t>for WUR FDMA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Once a WUR Mode Setup that enabled the FDMA MU Wakeup Operations is completed, </a:t>
            </a:r>
          </a:p>
          <a:p>
            <a:pPr lvl="1"/>
            <a:r>
              <a:rPr lang="en-US" dirty="0"/>
              <a:t>In a WUR mode, during the WUR Duty Cycle, the non-AP STA shall listen on the WUR in the negotiated WUR channel specified by WUR </a:t>
            </a:r>
            <a:r>
              <a:rPr lang="en-US" dirty="0" smtClean="0"/>
              <a:t>Mode Setup frame.</a:t>
            </a:r>
            <a:endParaRPr lang="en-US" dirty="0"/>
          </a:p>
          <a:p>
            <a:pPr lvl="1"/>
            <a:r>
              <a:rPr lang="en-US" dirty="0"/>
              <a:t>In the below figure, STA2, STA3, and STA4 are using the FDMA MU Wakeup Operations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Yongho Seok, </a:t>
            </a:r>
            <a:r>
              <a:rPr lang="en-US" dirty="0" err="1"/>
              <a:t>MediaTek</a:t>
            </a:r>
            <a:r>
              <a:rPr lang="en-US" dirty="0"/>
              <a:t> Inc.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5033665"/>
            <a:ext cx="838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4724400"/>
            <a:ext cx="24192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802.11 Main Radio of STA1, 2, 3, and 4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5092244"/>
            <a:ext cx="16578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WUR of STA1, 2, 3, and 4</a:t>
            </a:r>
            <a:endParaRPr lang="en-US" sz="1000" dirty="0"/>
          </a:p>
        </p:txBody>
      </p:sp>
      <p:sp>
        <p:nvSpPr>
          <p:cNvPr id="10" name="Rectangle 9"/>
          <p:cNvSpPr/>
          <p:nvPr/>
        </p:nvSpPr>
        <p:spPr>
          <a:xfrm>
            <a:off x="2971800" y="4734925"/>
            <a:ext cx="5791200" cy="2987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Power Off</a:t>
            </a:r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2971800" y="5033665"/>
            <a:ext cx="2438400" cy="29874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WUR RX of STA4 is activated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24600" y="5039725"/>
            <a:ext cx="2438400" cy="29874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WUR RX of STA4 is activated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971800" y="5334000"/>
            <a:ext cx="2438400" cy="29874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WUR RX of </a:t>
            </a:r>
            <a:r>
              <a:rPr lang="en-US" sz="1000" dirty="0" smtClean="0">
                <a:solidFill>
                  <a:schemeClr val="tx1"/>
                </a:solidFill>
              </a:rPr>
              <a:t>STA3 </a:t>
            </a:r>
            <a:r>
              <a:rPr lang="en-US" sz="1000" dirty="0">
                <a:solidFill>
                  <a:schemeClr val="tx1"/>
                </a:solidFill>
              </a:rPr>
              <a:t>is activated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324600" y="5340060"/>
            <a:ext cx="2438400" cy="29874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WUR RX of </a:t>
            </a:r>
            <a:r>
              <a:rPr lang="en-US" sz="1000" dirty="0" smtClean="0">
                <a:solidFill>
                  <a:schemeClr val="tx1"/>
                </a:solidFill>
              </a:rPr>
              <a:t>STA3 </a:t>
            </a:r>
            <a:r>
              <a:rPr lang="en-US" sz="1000" dirty="0">
                <a:solidFill>
                  <a:schemeClr val="tx1"/>
                </a:solidFill>
              </a:rPr>
              <a:t>is activated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71800" y="5638800"/>
            <a:ext cx="2438400" cy="29874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WUR RX of </a:t>
            </a:r>
            <a:r>
              <a:rPr lang="en-US" sz="1000" dirty="0" smtClean="0">
                <a:solidFill>
                  <a:schemeClr val="tx1"/>
                </a:solidFill>
              </a:rPr>
              <a:t>STA2 </a:t>
            </a:r>
            <a:r>
              <a:rPr lang="en-US" sz="1000" dirty="0">
                <a:solidFill>
                  <a:schemeClr val="tx1"/>
                </a:solidFill>
              </a:rPr>
              <a:t>is activated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324600" y="5644860"/>
            <a:ext cx="2438400" cy="29874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WUR RX of </a:t>
            </a:r>
            <a:r>
              <a:rPr lang="en-US" sz="1000" dirty="0" smtClean="0">
                <a:solidFill>
                  <a:schemeClr val="tx1"/>
                </a:solidFill>
              </a:rPr>
              <a:t>STA2 </a:t>
            </a:r>
            <a:r>
              <a:rPr lang="en-US" sz="1000" dirty="0">
                <a:solidFill>
                  <a:schemeClr val="tx1"/>
                </a:solidFill>
              </a:rPr>
              <a:t>is activated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971800" y="5943600"/>
            <a:ext cx="2438400" cy="29874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WUR RX of </a:t>
            </a:r>
            <a:r>
              <a:rPr lang="en-US" sz="1000" dirty="0" smtClean="0">
                <a:solidFill>
                  <a:schemeClr val="tx1"/>
                </a:solidFill>
              </a:rPr>
              <a:t>STA1 </a:t>
            </a:r>
            <a:r>
              <a:rPr lang="en-US" sz="1000" dirty="0">
                <a:solidFill>
                  <a:schemeClr val="tx1"/>
                </a:solidFill>
              </a:rPr>
              <a:t>is activated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324600" y="5949660"/>
            <a:ext cx="2438400" cy="29874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WUR RX of </a:t>
            </a:r>
            <a:r>
              <a:rPr lang="en-US" sz="1000" dirty="0" smtClean="0">
                <a:solidFill>
                  <a:schemeClr val="tx1"/>
                </a:solidFill>
              </a:rPr>
              <a:t>STA1 </a:t>
            </a:r>
            <a:r>
              <a:rPr lang="en-US" sz="1000" dirty="0">
                <a:solidFill>
                  <a:schemeClr val="tx1"/>
                </a:solidFill>
              </a:rPr>
              <a:t>is activated</a:t>
            </a:r>
          </a:p>
        </p:txBody>
      </p:sp>
      <p:sp>
        <p:nvSpPr>
          <p:cNvPr id="19" name="Left Brace 18"/>
          <p:cNvSpPr/>
          <p:nvPr/>
        </p:nvSpPr>
        <p:spPr>
          <a:xfrm>
            <a:off x="2760176" y="5039725"/>
            <a:ext cx="160020" cy="599076"/>
          </a:xfrm>
          <a:prstGeom prst="leftBrac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Brace 19"/>
          <p:cNvSpPr/>
          <p:nvPr/>
        </p:nvSpPr>
        <p:spPr>
          <a:xfrm>
            <a:off x="2760176" y="5644860"/>
            <a:ext cx="160020" cy="298740"/>
          </a:xfrm>
          <a:prstGeom prst="leftBrac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Brace 20"/>
          <p:cNvSpPr/>
          <p:nvPr/>
        </p:nvSpPr>
        <p:spPr>
          <a:xfrm>
            <a:off x="2760176" y="5949659"/>
            <a:ext cx="160020" cy="303057"/>
          </a:xfrm>
          <a:prstGeom prst="leftBrac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28800" y="5979431"/>
            <a:ext cx="1066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Primary 20MHz</a:t>
            </a:r>
            <a:endParaRPr lang="en-US" sz="900" dirty="0"/>
          </a:p>
        </p:txBody>
      </p:sp>
      <p:sp>
        <p:nvSpPr>
          <p:cNvPr id="23" name="TextBox 22"/>
          <p:cNvSpPr txBox="1"/>
          <p:nvPr/>
        </p:nvSpPr>
        <p:spPr>
          <a:xfrm>
            <a:off x="1698922" y="5676745"/>
            <a:ext cx="11336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Secondary 20MHz</a:t>
            </a:r>
            <a:endParaRPr lang="en-US" sz="900" dirty="0"/>
          </a:p>
        </p:txBody>
      </p:sp>
      <p:sp>
        <p:nvSpPr>
          <p:cNvPr id="24" name="TextBox 23"/>
          <p:cNvSpPr txBox="1"/>
          <p:nvPr/>
        </p:nvSpPr>
        <p:spPr>
          <a:xfrm>
            <a:off x="1683344" y="5224644"/>
            <a:ext cx="1133644" cy="2308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900" dirty="0" smtClean="0"/>
              <a:t>Secondary 40MHz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33109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Channel Access Procedure </a:t>
            </a:r>
            <a:br>
              <a:rPr lang="en-US" altLang="zh-TW" dirty="0"/>
            </a:br>
            <a:r>
              <a:rPr lang="en-US" altLang="zh-TW" dirty="0"/>
              <a:t>for WUR FDMA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During the WUR RX activated time of the non-AP STA, the AP may transmit Wakeup frames to the non-AP STA in the negotiated WUR channel specified by WUR Mode Setup </a:t>
            </a:r>
            <a:r>
              <a:rPr lang="en-US" sz="2000" dirty="0" smtClean="0"/>
              <a:t>frame if </a:t>
            </a:r>
            <a:r>
              <a:rPr lang="en-US" sz="2000" dirty="0"/>
              <a:t>the WUR channel is idle.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Yongho Seok, </a:t>
            </a:r>
            <a:r>
              <a:rPr lang="en-US" dirty="0" err="1"/>
              <a:t>MediaTek</a:t>
            </a:r>
            <a:r>
              <a:rPr lang="en-US" dirty="0"/>
              <a:t> Inc.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5193721"/>
            <a:ext cx="838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4884456"/>
            <a:ext cx="24192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802.11 Main Radio of STA1, 2, 3, and 4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5252300"/>
            <a:ext cx="16578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WUR of STA1, 2, 3, and 4</a:t>
            </a:r>
            <a:endParaRPr lang="en-US" sz="1000" dirty="0"/>
          </a:p>
        </p:txBody>
      </p:sp>
      <p:sp>
        <p:nvSpPr>
          <p:cNvPr id="10" name="Rectangle 9"/>
          <p:cNvSpPr/>
          <p:nvPr/>
        </p:nvSpPr>
        <p:spPr>
          <a:xfrm>
            <a:off x="2971800" y="4894981"/>
            <a:ext cx="5791200" cy="2987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Power Off</a:t>
            </a:r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2971800" y="5193721"/>
            <a:ext cx="2438400" cy="29874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WUR RX of STA4 is activated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24600" y="5199781"/>
            <a:ext cx="2438400" cy="29874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WUR RX of STA4 is activated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971800" y="5494056"/>
            <a:ext cx="2438400" cy="29874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WUR RX of </a:t>
            </a:r>
            <a:r>
              <a:rPr lang="en-US" sz="1000" dirty="0" smtClean="0">
                <a:solidFill>
                  <a:schemeClr val="tx1"/>
                </a:solidFill>
              </a:rPr>
              <a:t>STA3 </a:t>
            </a:r>
            <a:r>
              <a:rPr lang="en-US" sz="1000" dirty="0">
                <a:solidFill>
                  <a:schemeClr val="tx1"/>
                </a:solidFill>
              </a:rPr>
              <a:t>is activated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324600" y="5500116"/>
            <a:ext cx="2438400" cy="29874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WUR RX of </a:t>
            </a:r>
            <a:r>
              <a:rPr lang="en-US" sz="1000" dirty="0" smtClean="0">
                <a:solidFill>
                  <a:schemeClr val="tx1"/>
                </a:solidFill>
              </a:rPr>
              <a:t>STA3 </a:t>
            </a:r>
            <a:r>
              <a:rPr lang="en-US" sz="1000" dirty="0">
                <a:solidFill>
                  <a:schemeClr val="tx1"/>
                </a:solidFill>
              </a:rPr>
              <a:t>is activated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71800" y="5798856"/>
            <a:ext cx="2438400" cy="29874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WUR RX of </a:t>
            </a:r>
            <a:r>
              <a:rPr lang="en-US" sz="1000" dirty="0" smtClean="0">
                <a:solidFill>
                  <a:schemeClr val="tx1"/>
                </a:solidFill>
              </a:rPr>
              <a:t>STA2 </a:t>
            </a:r>
            <a:r>
              <a:rPr lang="en-US" sz="1000" dirty="0">
                <a:solidFill>
                  <a:schemeClr val="tx1"/>
                </a:solidFill>
              </a:rPr>
              <a:t>is activated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324600" y="5804916"/>
            <a:ext cx="2438400" cy="29874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WUR RX of </a:t>
            </a:r>
            <a:r>
              <a:rPr lang="en-US" sz="1000" dirty="0" smtClean="0">
                <a:solidFill>
                  <a:schemeClr val="tx1"/>
                </a:solidFill>
              </a:rPr>
              <a:t>STA2 </a:t>
            </a:r>
            <a:r>
              <a:rPr lang="en-US" sz="1000" dirty="0">
                <a:solidFill>
                  <a:schemeClr val="tx1"/>
                </a:solidFill>
              </a:rPr>
              <a:t>is activated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971800" y="6103656"/>
            <a:ext cx="2438400" cy="29874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WUR RX of </a:t>
            </a:r>
            <a:r>
              <a:rPr lang="en-US" sz="1000" dirty="0" smtClean="0">
                <a:solidFill>
                  <a:schemeClr val="tx1"/>
                </a:solidFill>
              </a:rPr>
              <a:t>STA1 </a:t>
            </a:r>
            <a:r>
              <a:rPr lang="en-US" sz="1000" dirty="0">
                <a:solidFill>
                  <a:schemeClr val="tx1"/>
                </a:solidFill>
              </a:rPr>
              <a:t>is activated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324600" y="6109716"/>
            <a:ext cx="2438400" cy="29874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WUR RX of </a:t>
            </a:r>
            <a:r>
              <a:rPr lang="en-US" sz="1000" dirty="0" smtClean="0">
                <a:solidFill>
                  <a:schemeClr val="tx1"/>
                </a:solidFill>
              </a:rPr>
              <a:t>STA1 </a:t>
            </a:r>
            <a:r>
              <a:rPr lang="en-US" sz="1000" dirty="0">
                <a:solidFill>
                  <a:schemeClr val="tx1"/>
                </a:solidFill>
              </a:rPr>
              <a:t>is activated</a:t>
            </a:r>
          </a:p>
        </p:txBody>
      </p:sp>
      <p:sp>
        <p:nvSpPr>
          <p:cNvPr id="19" name="Left Brace 18"/>
          <p:cNvSpPr/>
          <p:nvPr/>
        </p:nvSpPr>
        <p:spPr>
          <a:xfrm>
            <a:off x="2760176" y="5199781"/>
            <a:ext cx="160020" cy="599076"/>
          </a:xfrm>
          <a:prstGeom prst="leftBrac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Brace 19"/>
          <p:cNvSpPr/>
          <p:nvPr/>
        </p:nvSpPr>
        <p:spPr>
          <a:xfrm>
            <a:off x="2760176" y="5804916"/>
            <a:ext cx="160020" cy="298740"/>
          </a:xfrm>
          <a:prstGeom prst="leftBrac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Brace 20"/>
          <p:cNvSpPr/>
          <p:nvPr/>
        </p:nvSpPr>
        <p:spPr>
          <a:xfrm>
            <a:off x="2760176" y="6109715"/>
            <a:ext cx="160020" cy="303057"/>
          </a:xfrm>
          <a:prstGeom prst="leftBrac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28800" y="6139487"/>
            <a:ext cx="1066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Primary 20MHz</a:t>
            </a:r>
            <a:endParaRPr lang="en-US" sz="900" dirty="0"/>
          </a:p>
        </p:txBody>
      </p:sp>
      <p:sp>
        <p:nvSpPr>
          <p:cNvPr id="23" name="TextBox 22"/>
          <p:cNvSpPr txBox="1"/>
          <p:nvPr/>
        </p:nvSpPr>
        <p:spPr>
          <a:xfrm>
            <a:off x="1698922" y="5836801"/>
            <a:ext cx="11336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Secondary 20MHz</a:t>
            </a:r>
            <a:endParaRPr lang="en-US" sz="900" dirty="0"/>
          </a:p>
        </p:txBody>
      </p:sp>
      <p:sp>
        <p:nvSpPr>
          <p:cNvPr id="24" name="TextBox 23"/>
          <p:cNvSpPr txBox="1"/>
          <p:nvPr/>
        </p:nvSpPr>
        <p:spPr>
          <a:xfrm>
            <a:off x="1683344" y="5384700"/>
            <a:ext cx="1133644" cy="2308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900" dirty="0" smtClean="0"/>
              <a:t>Secondary 40MHz</a:t>
            </a:r>
            <a:endParaRPr lang="en-US" sz="9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381000" y="3581400"/>
            <a:ext cx="838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0" y="3200400"/>
            <a:ext cx="8306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802.11 </a:t>
            </a:r>
            <a:br>
              <a:rPr lang="en-US" sz="1000" dirty="0" smtClean="0"/>
            </a:br>
            <a:r>
              <a:rPr lang="en-US" sz="1000" dirty="0" smtClean="0"/>
              <a:t>Main Radio</a:t>
            </a:r>
            <a:endParaRPr lang="en-US" sz="1000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3639979"/>
            <a:ext cx="6912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WUR TX</a:t>
            </a:r>
            <a:endParaRPr lang="en-US" sz="1000" dirty="0"/>
          </a:p>
        </p:txBody>
      </p:sp>
      <p:sp>
        <p:nvSpPr>
          <p:cNvPr id="28" name="Rectangle 27"/>
          <p:cNvSpPr/>
          <p:nvPr/>
        </p:nvSpPr>
        <p:spPr>
          <a:xfrm>
            <a:off x="6553200" y="3581400"/>
            <a:ext cx="16002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Wakeup to STA4</a:t>
            </a:r>
            <a:endParaRPr lang="en-US" sz="1000" dirty="0"/>
          </a:p>
        </p:txBody>
      </p:sp>
      <p:sp>
        <p:nvSpPr>
          <p:cNvPr id="29" name="Rectangle 28"/>
          <p:cNvSpPr/>
          <p:nvPr/>
        </p:nvSpPr>
        <p:spPr>
          <a:xfrm>
            <a:off x="3200400" y="3585228"/>
            <a:ext cx="16002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Wakeup addressed to STA4</a:t>
            </a:r>
            <a:endParaRPr lang="en-US" sz="1000" dirty="0"/>
          </a:p>
        </p:txBody>
      </p:sp>
      <p:sp>
        <p:nvSpPr>
          <p:cNvPr id="30" name="Rectangle 29"/>
          <p:cNvSpPr/>
          <p:nvPr/>
        </p:nvSpPr>
        <p:spPr>
          <a:xfrm>
            <a:off x="6553200" y="3890028"/>
            <a:ext cx="16002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Wakeup to STA3</a:t>
            </a:r>
            <a:endParaRPr lang="en-US" sz="1000" dirty="0"/>
          </a:p>
        </p:txBody>
      </p:sp>
      <p:sp>
        <p:nvSpPr>
          <p:cNvPr id="31" name="Rectangle 30"/>
          <p:cNvSpPr/>
          <p:nvPr/>
        </p:nvSpPr>
        <p:spPr>
          <a:xfrm>
            <a:off x="3200400" y="3893856"/>
            <a:ext cx="16002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Wakeup addressed to STA3</a:t>
            </a:r>
            <a:endParaRPr lang="en-US" sz="1000" dirty="0"/>
          </a:p>
        </p:txBody>
      </p:sp>
      <p:sp>
        <p:nvSpPr>
          <p:cNvPr id="32" name="Rectangle 31"/>
          <p:cNvSpPr/>
          <p:nvPr/>
        </p:nvSpPr>
        <p:spPr>
          <a:xfrm>
            <a:off x="6553200" y="4194828"/>
            <a:ext cx="16002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Wakeup to STA2</a:t>
            </a:r>
            <a:endParaRPr lang="en-US" sz="1000" dirty="0"/>
          </a:p>
        </p:txBody>
      </p:sp>
      <p:sp>
        <p:nvSpPr>
          <p:cNvPr id="33" name="Rectangle 32"/>
          <p:cNvSpPr/>
          <p:nvPr/>
        </p:nvSpPr>
        <p:spPr>
          <a:xfrm>
            <a:off x="3200400" y="4198656"/>
            <a:ext cx="16002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Wakeup addressed to STA2</a:t>
            </a:r>
            <a:endParaRPr lang="en-US" sz="1000" dirty="0"/>
          </a:p>
        </p:txBody>
      </p:sp>
      <p:sp>
        <p:nvSpPr>
          <p:cNvPr id="34" name="Rectangle 33"/>
          <p:cNvSpPr/>
          <p:nvPr/>
        </p:nvSpPr>
        <p:spPr>
          <a:xfrm>
            <a:off x="6553200" y="4499628"/>
            <a:ext cx="16002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Wakeup to STA1</a:t>
            </a:r>
            <a:endParaRPr lang="en-US" sz="1000" dirty="0"/>
          </a:p>
        </p:txBody>
      </p:sp>
      <p:sp>
        <p:nvSpPr>
          <p:cNvPr id="35" name="Rectangle 34"/>
          <p:cNvSpPr/>
          <p:nvPr/>
        </p:nvSpPr>
        <p:spPr>
          <a:xfrm>
            <a:off x="3200400" y="4503456"/>
            <a:ext cx="16002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Wakeup addressed to STA1</a:t>
            </a:r>
            <a:endParaRPr lang="en-US" sz="1000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2667000" y="3757744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667000" y="3651951"/>
            <a:ext cx="0" cy="2462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699501" y="3560044"/>
            <a:ext cx="4683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PIFS</a:t>
            </a:r>
            <a:endParaRPr lang="en-US" sz="1000" b="1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2667000" y="4062544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667000" y="3956751"/>
            <a:ext cx="0" cy="2462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699501" y="3864844"/>
            <a:ext cx="4683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PIFS</a:t>
            </a:r>
            <a:endParaRPr lang="en-US" sz="1000" b="1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2667000" y="4367344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667000" y="4261551"/>
            <a:ext cx="0" cy="2462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699501" y="4169644"/>
            <a:ext cx="4683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PIFS</a:t>
            </a:r>
            <a:endParaRPr lang="en-US" sz="1000" b="1" dirty="0"/>
          </a:p>
        </p:txBody>
      </p:sp>
      <p:sp>
        <p:nvSpPr>
          <p:cNvPr id="45" name="Rectangle 44"/>
          <p:cNvSpPr/>
          <p:nvPr/>
        </p:nvSpPr>
        <p:spPr>
          <a:xfrm>
            <a:off x="1524000" y="4507772"/>
            <a:ext cx="1676400" cy="3004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Back-off</a:t>
            </a:r>
            <a:endParaRPr lang="en-US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6019800" y="376206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019800" y="3656267"/>
            <a:ext cx="0" cy="2462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052301" y="3564360"/>
            <a:ext cx="4683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PIFS</a:t>
            </a:r>
            <a:endParaRPr lang="en-US" sz="1000" b="1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6019800" y="406686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019800" y="3961067"/>
            <a:ext cx="0" cy="2462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52301" y="3869160"/>
            <a:ext cx="4683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PIFS</a:t>
            </a:r>
            <a:endParaRPr lang="en-US" sz="1000" b="1" dirty="0"/>
          </a:p>
        </p:txBody>
      </p:sp>
      <p:cxnSp>
        <p:nvCxnSpPr>
          <p:cNvPr id="52" name="Straight Connector 51"/>
          <p:cNvCxnSpPr/>
          <p:nvPr/>
        </p:nvCxnSpPr>
        <p:spPr>
          <a:xfrm>
            <a:off x="6019800" y="437166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019800" y="4265867"/>
            <a:ext cx="0" cy="2462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052301" y="4173960"/>
            <a:ext cx="4683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PIFS</a:t>
            </a:r>
            <a:endParaRPr lang="en-US" sz="1000" b="1" dirty="0"/>
          </a:p>
        </p:txBody>
      </p:sp>
      <p:sp>
        <p:nvSpPr>
          <p:cNvPr id="55" name="Rectangle 54"/>
          <p:cNvSpPr/>
          <p:nvPr/>
        </p:nvSpPr>
        <p:spPr>
          <a:xfrm>
            <a:off x="4876800" y="4512088"/>
            <a:ext cx="1676400" cy="3004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Back-off</a:t>
            </a:r>
            <a:endParaRPr lang="en-US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191128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Channel Access Procedure </a:t>
            </a:r>
            <a:br>
              <a:rPr lang="en-US" altLang="zh-TW" dirty="0"/>
            </a:br>
            <a:r>
              <a:rPr lang="en-US" altLang="zh-TW" dirty="0"/>
              <a:t>for WUR FDMA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FDMA MU Wakeup Operations has following constraints. </a:t>
            </a:r>
          </a:p>
          <a:p>
            <a:pPr lvl="1"/>
            <a:r>
              <a:rPr lang="en-US" dirty="0"/>
              <a:t>If the PHY-</a:t>
            </a:r>
            <a:r>
              <a:rPr lang="en-US" dirty="0" err="1"/>
              <a:t>CCA.indication</a:t>
            </a:r>
            <a:r>
              <a:rPr lang="en-US" dirty="0"/>
              <a:t>(BUSY, {secondary}) is issued from the PHY, the AP can’t transmit Wakeup frames to the non-AP STA whose the negotiated WUR channel is in the secondary 40/80 MHz channels even though the secondary 40/80 MHz channels are idle.  </a:t>
            </a:r>
          </a:p>
          <a:p>
            <a:pPr lvl="1"/>
            <a:r>
              <a:rPr lang="en-US" dirty="0"/>
              <a:t>If the PHY-</a:t>
            </a:r>
            <a:r>
              <a:rPr lang="en-US" dirty="0" err="1"/>
              <a:t>CCA.indication</a:t>
            </a:r>
            <a:r>
              <a:rPr lang="en-US" dirty="0"/>
              <a:t>(BUSY, {secondary40}) is issued from the PHY, the AP can’t transmit Wakeup frames to the non-AP STA whose the negotiated WUR channel is in the secondary 80 MHz channels even though the secondary 80 MHz channels are idle.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Yongho Seok, </a:t>
            </a:r>
            <a:r>
              <a:rPr lang="en-US" dirty="0" err="1"/>
              <a:t>MediaTek</a:t>
            </a:r>
            <a:r>
              <a:rPr lang="en-US" dirty="0"/>
              <a:t> Inc.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0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Channel Access Procedure </a:t>
            </a:r>
            <a:br>
              <a:rPr lang="en-US" altLang="zh-TW" dirty="0"/>
            </a:br>
            <a:r>
              <a:rPr lang="en-US" altLang="zh-TW" dirty="0"/>
              <a:t>for WUR FDMA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FDMA MU Wakeup Operations has following constraints. </a:t>
            </a:r>
          </a:p>
          <a:p>
            <a:pPr lvl="1"/>
            <a:r>
              <a:rPr lang="en-US" dirty="0"/>
              <a:t>If the AP has no pending Wakeup frames to the non-AP STA whose the negotiated WUR channel is in the secondary 20 MHz channel, the AP can’t transmit Wakeup frames to the non-AP STA whose the negotiated WUR channel is in the secondary 40/80 MHz channels.</a:t>
            </a:r>
          </a:p>
          <a:p>
            <a:pPr lvl="1"/>
            <a:r>
              <a:rPr lang="en-US" dirty="0"/>
              <a:t>If the AP has no pending Wakeup frames to the non-AP STA whose the negotiated WUR channel is in the secondary 40 MHz channel, the AP can’t transmit Wakeup frames to the non-AP STA whose the negotiated WUR channel is in the secondary 80 MHz channels.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Yongho Seok, </a:t>
            </a:r>
            <a:r>
              <a:rPr lang="en-US" dirty="0" err="1"/>
              <a:t>MediaTek</a:t>
            </a:r>
            <a:r>
              <a:rPr lang="en-US" dirty="0"/>
              <a:t> Inc.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29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Preamble Punctured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WUR </a:t>
            </a:r>
            <a:r>
              <a:rPr lang="en-US" altLang="zh-TW" dirty="0"/>
              <a:t>FDMA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When </a:t>
            </a:r>
            <a:r>
              <a:rPr lang="en-US" sz="2000" dirty="0"/>
              <a:t>a WUR channel assigned from non-primary channels is busy, an AP does not transmit any signal to the corresponding WUR </a:t>
            </a:r>
            <a:r>
              <a:rPr lang="en-US" sz="2000" dirty="0" smtClean="0"/>
              <a:t>channel</a:t>
            </a:r>
            <a:r>
              <a:rPr lang="en-US" sz="2000" dirty="0"/>
              <a:t> </a:t>
            </a:r>
            <a:r>
              <a:rPr lang="en-US" sz="2000" dirty="0" smtClean="0"/>
              <a:t>but </a:t>
            </a:r>
            <a:r>
              <a:rPr lang="en-US" sz="2000" dirty="0"/>
              <a:t>it can transmit Wakeup frames on other idle channels. </a:t>
            </a:r>
            <a:endParaRPr lang="en-US" sz="2000" dirty="0" smtClean="0"/>
          </a:p>
          <a:p>
            <a:pPr lvl="1"/>
            <a:r>
              <a:rPr lang="en-US" sz="1600" dirty="0" smtClean="0"/>
              <a:t>I.e</a:t>
            </a:r>
            <a:r>
              <a:rPr lang="en-US" sz="1600" dirty="0"/>
              <a:t>., The Legacy preamble (L-STF, L-LTF, L-SIG, BPSK-Mark) and the Wake-up Signal are not transmitted on the corresponding the WUR </a:t>
            </a:r>
            <a:r>
              <a:rPr lang="en-US" sz="1600" dirty="0" smtClean="0"/>
              <a:t>channel.</a:t>
            </a:r>
            <a:endParaRPr lang="en-US" sz="1600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Yongho Seok, </a:t>
            </a:r>
            <a:r>
              <a:rPr lang="en-US" dirty="0" err="1"/>
              <a:t>MediaTek</a:t>
            </a:r>
            <a:r>
              <a:rPr lang="en-US" dirty="0"/>
              <a:t> Inc.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03220" y="6016528"/>
            <a:ext cx="1744980" cy="220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Wake-Up Signal for WUR STA #p</a:t>
            </a:r>
            <a:endParaRPr lang="en-US" sz="900" dirty="0"/>
          </a:p>
        </p:txBody>
      </p:sp>
      <p:sp>
        <p:nvSpPr>
          <p:cNvPr id="8" name="Rectangle 7"/>
          <p:cNvSpPr/>
          <p:nvPr/>
        </p:nvSpPr>
        <p:spPr>
          <a:xfrm>
            <a:off x="1531620" y="5822275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L-LTF</a:t>
            </a:r>
            <a:endParaRPr lang="en-US" sz="900" dirty="0"/>
          </a:p>
        </p:txBody>
      </p:sp>
      <p:sp>
        <p:nvSpPr>
          <p:cNvPr id="9" name="Rectangle 8"/>
          <p:cNvSpPr/>
          <p:nvPr/>
        </p:nvSpPr>
        <p:spPr>
          <a:xfrm>
            <a:off x="1988820" y="5822274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L-SIG</a:t>
            </a:r>
            <a:endParaRPr lang="en-US" sz="900" dirty="0"/>
          </a:p>
        </p:txBody>
      </p:sp>
      <p:sp>
        <p:nvSpPr>
          <p:cNvPr id="10" name="Rectangle 9"/>
          <p:cNvSpPr/>
          <p:nvPr/>
        </p:nvSpPr>
        <p:spPr>
          <a:xfrm>
            <a:off x="2446020" y="5821272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BPSK-Mark</a:t>
            </a:r>
            <a:endParaRPr lang="en-US" sz="900" dirty="0"/>
          </a:p>
        </p:txBody>
      </p:sp>
      <p:sp>
        <p:nvSpPr>
          <p:cNvPr id="11" name="Rectangle 10"/>
          <p:cNvSpPr/>
          <p:nvPr/>
        </p:nvSpPr>
        <p:spPr>
          <a:xfrm>
            <a:off x="2903220" y="5376376"/>
            <a:ext cx="1744980" cy="220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Wake-Up Signal for WUR STA #o</a:t>
            </a:r>
            <a:endParaRPr lang="en-US" sz="900" dirty="0"/>
          </a:p>
        </p:txBody>
      </p:sp>
      <p:sp>
        <p:nvSpPr>
          <p:cNvPr id="12" name="Rectangle 11"/>
          <p:cNvSpPr/>
          <p:nvPr/>
        </p:nvSpPr>
        <p:spPr>
          <a:xfrm>
            <a:off x="1531620" y="5182123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L-LTF</a:t>
            </a:r>
            <a:endParaRPr lang="en-US" sz="900" dirty="0"/>
          </a:p>
        </p:txBody>
      </p:sp>
      <p:sp>
        <p:nvSpPr>
          <p:cNvPr id="13" name="Rectangle 12"/>
          <p:cNvSpPr/>
          <p:nvPr/>
        </p:nvSpPr>
        <p:spPr>
          <a:xfrm>
            <a:off x="1988820" y="5182122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L-SIG</a:t>
            </a:r>
            <a:endParaRPr lang="en-US" sz="900" dirty="0"/>
          </a:p>
        </p:txBody>
      </p:sp>
      <p:sp>
        <p:nvSpPr>
          <p:cNvPr id="14" name="Rectangle 13"/>
          <p:cNvSpPr/>
          <p:nvPr/>
        </p:nvSpPr>
        <p:spPr>
          <a:xfrm>
            <a:off x="2446020" y="5181120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BPSK-Mark</a:t>
            </a:r>
            <a:endParaRPr lang="en-US" sz="900" dirty="0"/>
          </a:p>
        </p:txBody>
      </p:sp>
      <p:sp>
        <p:nvSpPr>
          <p:cNvPr id="15" name="Rectangle 14"/>
          <p:cNvSpPr/>
          <p:nvPr/>
        </p:nvSpPr>
        <p:spPr>
          <a:xfrm>
            <a:off x="2903220" y="4089076"/>
            <a:ext cx="1744980" cy="220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Wake-Up Signal for WUR STA #m</a:t>
            </a:r>
            <a:endParaRPr lang="en-US" sz="900" dirty="0"/>
          </a:p>
        </p:txBody>
      </p:sp>
      <p:sp>
        <p:nvSpPr>
          <p:cNvPr id="16" name="Rectangle 15"/>
          <p:cNvSpPr/>
          <p:nvPr/>
        </p:nvSpPr>
        <p:spPr>
          <a:xfrm>
            <a:off x="1531620" y="3894823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L-LTF</a:t>
            </a:r>
            <a:endParaRPr lang="en-US" sz="900" dirty="0"/>
          </a:p>
        </p:txBody>
      </p:sp>
      <p:sp>
        <p:nvSpPr>
          <p:cNvPr id="17" name="Rectangle 16"/>
          <p:cNvSpPr/>
          <p:nvPr/>
        </p:nvSpPr>
        <p:spPr>
          <a:xfrm>
            <a:off x="1988820" y="3894822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L-SIG</a:t>
            </a:r>
            <a:endParaRPr lang="en-US" sz="900" dirty="0"/>
          </a:p>
        </p:txBody>
      </p:sp>
      <p:sp>
        <p:nvSpPr>
          <p:cNvPr id="18" name="Rectangle 17"/>
          <p:cNvSpPr/>
          <p:nvPr/>
        </p:nvSpPr>
        <p:spPr>
          <a:xfrm>
            <a:off x="2446020" y="3893820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BPSK-Mark</a:t>
            </a:r>
            <a:endParaRPr lang="en-US" sz="900" dirty="0"/>
          </a:p>
        </p:txBody>
      </p:sp>
      <p:sp>
        <p:nvSpPr>
          <p:cNvPr id="19" name="Left Brace 18"/>
          <p:cNvSpPr/>
          <p:nvPr/>
        </p:nvSpPr>
        <p:spPr>
          <a:xfrm>
            <a:off x="914400" y="3893820"/>
            <a:ext cx="160020" cy="1248795"/>
          </a:xfrm>
          <a:prstGeom prst="leftBrac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Brace 19"/>
          <p:cNvSpPr/>
          <p:nvPr/>
        </p:nvSpPr>
        <p:spPr>
          <a:xfrm>
            <a:off x="914400" y="5196875"/>
            <a:ext cx="160020" cy="602320"/>
          </a:xfrm>
          <a:prstGeom prst="leftBrac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Brace 20"/>
          <p:cNvSpPr/>
          <p:nvPr/>
        </p:nvSpPr>
        <p:spPr>
          <a:xfrm>
            <a:off x="914400" y="5834362"/>
            <a:ext cx="160020" cy="602320"/>
          </a:xfrm>
          <a:prstGeom prst="leftBrac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620" y="5998416"/>
            <a:ext cx="1066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Primary 20MHz</a:t>
            </a:r>
            <a:endParaRPr lang="en-US" sz="900" dirty="0"/>
          </a:p>
        </p:txBody>
      </p:sp>
      <p:sp>
        <p:nvSpPr>
          <p:cNvPr id="23" name="TextBox 22"/>
          <p:cNvSpPr txBox="1"/>
          <p:nvPr/>
        </p:nvSpPr>
        <p:spPr>
          <a:xfrm>
            <a:off x="7620" y="5369882"/>
            <a:ext cx="11336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Secondary 20MHz</a:t>
            </a:r>
            <a:endParaRPr lang="en-US" sz="900" dirty="0"/>
          </a:p>
        </p:txBody>
      </p:sp>
      <p:sp>
        <p:nvSpPr>
          <p:cNvPr id="24" name="TextBox 23"/>
          <p:cNvSpPr txBox="1"/>
          <p:nvPr/>
        </p:nvSpPr>
        <p:spPr>
          <a:xfrm>
            <a:off x="7620" y="4402667"/>
            <a:ext cx="1133644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00" dirty="0" smtClean="0"/>
              <a:t>Secondary 40MHz</a:t>
            </a:r>
            <a:endParaRPr lang="en-US" sz="900" dirty="0"/>
          </a:p>
        </p:txBody>
      </p:sp>
      <p:sp>
        <p:nvSpPr>
          <p:cNvPr id="25" name="Rectangle 24"/>
          <p:cNvSpPr/>
          <p:nvPr/>
        </p:nvSpPr>
        <p:spPr>
          <a:xfrm>
            <a:off x="1074420" y="3894823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L-STF</a:t>
            </a:r>
            <a:endParaRPr lang="en-US" sz="900" dirty="0"/>
          </a:p>
        </p:txBody>
      </p:sp>
      <p:sp>
        <p:nvSpPr>
          <p:cNvPr id="26" name="Rectangle 25"/>
          <p:cNvSpPr/>
          <p:nvPr/>
        </p:nvSpPr>
        <p:spPr>
          <a:xfrm>
            <a:off x="1074420" y="5822275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L-STF</a:t>
            </a:r>
            <a:endParaRPr lang="en-US" sz="900" dirty="0"/>
          </a:p>
        </p:txBody>
      </p:sp>
      <p:sp>
        <p:nvSpPr>
          <p:cNvPr id="27" name="Rectangle 26"/>
          <p:cNvSpPr/>
          <p:nvPr/>
        </p:nvSpPr>
        <p:spPr>
          <a:xfrm>
            <a:off x="1074420" y="5182123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L-STF</a:t>
            </a:r>
            <a:endParaRPr lang="en-US" sz="900" dirty="0"/>
          </a:p>
        </p:txBody>
      </p:sp>
      <p:sp>
        <p:nvSpPr>
          <p:cNvPr id="28" name="Rectangle 27"/>
          <p:cNvSpPr/>
          <p:nvPr/>
        </p:nvSpPr>
        <p:spPr>
          <a:xfrm>
            <a:off x="7399020" y="6008908"/>
            <a:ext cx="1744980" cy="220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Wake-Up Signal for WUR STA #p</a:t>
            </a:r>
            <a:endParaRPr lang="en-US" sz="900" dirty="0"/>
          </a:p>
        </p:txBody>
      </p:sp>
      <p:sp>
        <p:nvSpPr>
          <p:cNvPr id="29" name="Rectangle 28"/>
          <p:cNvSpPr/>
          <p:nvPr/>
        </p:nvSpPr>
        <p:spPr>
          <a:xfrm>
            <a:off x="6027420" y="5814655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L-LTF</a:t>
            </a:r>
            <a:endParaRPr lang="en-US" sz="900" dirty="0"/>
          </a:p>
        </p:txBody>
      </p:sp>
      <p:sp>
        <p:nvSpPr>
          <p:cNvPr id="30" name="Rectangle 29"/>
          <p:cNvSpPr/>
          <p:nvPr/>
        </p:nvSpPr>
        <p:spPr>
          <a:xfrm>
            <a:off x="6484620" y="5814654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L-SIG</a:t>
            </a:r>
            <a:endParaRPr lang="en-US" sz="900" dirty="0"/>
          </a:p>
        </p:txBody>
      </p:sp>
      <p:sp>
        <p:nvSpPr>
          <p:cNvPr id="31" name="Rectangle 30"/>
          <p:cNvSpPr/>
          <p:nvPr/>
        </p:nvSpPr>
        <p:spPr>
          <a:xfrm>
            <a:off x="6941820" y="5813652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BPSK-Mark</a:t>
            </a:r>
            <a:endParaRPr lang="en-US" sz="900" dirty="0"/>
          </a:p>
        </p:txBody>
      </p:sp>
      <p:sp>
        <p:nvSpPr>
          <p:cNvPr id="32" name="Rectangle 31"/>
          <p:cNvSpPr/>
          <p:nvPr/>
        </p:nvSpPr>
        <p:spPr>
          <a:xfrm>
            <a:off x="7399020" y="4081456"/>
            <a:ext cx="1744980" cy="220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Wake-Up Signal for WUR STA #m</a:t>
            </a:r>
            <a:endParaRPr lang="en-US" sz="900" dirty="0"/>
          </a:p>
        </p:txBody>
      </p:sp>
      <p:sp>
        <p:nvSpPr>
          <p:cNvPr id="33" name="Rectangle 32"/>
          <p:cNvSpPr/>
          <p:nvPr/>
        </p:nvSpPr>
        <p:spPr>
          <a:xfrm>
            <a:off x="6027420" y="3887203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L-LTF</a:t>
            </a:r>
            <a:endParaRPr lang="en-US" sz="900" dirty="0"/>
          </a:p>
        </p:txBody>
      </p:sp>
      <p:sp>
        <p:nvSpPr>
          <p:cNvPr id="34" name="Rectangle 33"/>
          <p:cNvSpPr/>
          <p:nvPr/>
        </p:nvSpPr>
        <p:spPr>
          <a:xfrm>
            <a:off x="6484620" y="3887202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L-SIG</a:t>
            </a:r>
            <a:endParaRPr lang="en-US" sz="900" dirty="0"/>
          </a:p>
        </p:txBody>
      </p:sp>
      <p:sp>
        <p:nvSpPr>
          <p:cNvPr id="35" name="Rectangle 34"/>
          <p:cNvSpPr/>
          <p:nvPr/>
        </p:nvSpPr>
        <p:spPr>
          <a:xfrm>
            <a:off x="6941820" y="3886200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BPSK-Mark</a:t>
            </a:r>
            <a:endParaRPr lang="en-US" sz="900" dirty="0"/>
          </a:p>
        </p:txBody>
      </p:sp>
      <p:sp>
        <p:nvSpPr>
          <p:cNvPr id="36" name="Left Brace 35"/>
          <p:cNvSpPr/>
          <p:nvPr/>
        </p:nvSpPr>
        <p:spPr>
          <a:xfrm>
            <a:off x="5410200" y="3886200"/>
            <a:ext cx="160020" cy="1248795"/>
          </a:xfrm>
          <a:prstGeom prst="leftBrac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Left Brace 36"/>
          <p:cNvSpPr/>
          <p:nvPr/>
        </p:nvSpPr>
        <p:spPr>
          <a:xfrm>
            <a:off x="5410200" y="5189255"/>
            <a:ext cx="160020" cy="602320"/>
          </a:xfrm>
          <a:prstGeom prst="leftBrac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Left Brace 37"/>
          <p:cNvSpPr/>
          <p:nvPr/>
        </p:nvSpPr>
        <p:spPr>
          <a:xfrm>
            <a:off x="5410200" y="5826742"/>
            <a:ext cx="160020" cy="602320"/>
          </a:xfrm>
          <a:prstGeom prst="leftBrac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503420" y="5990796"/>
            <a:ext cx="1066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Primary 20MHz</a:t>
            </a:r>
            <a:endParaRPr lang="en-US" sz="900" dirty="0"/>
          </a:p>
        </p:txBody>
      </p:sp>
      <p:sp>
        <p:nvSpPr>
          <p:cNvPr id="40" name="TextBox 39"/>
          <p:cNvSpPr txBox="1"/>
          <p:nvPr/>
        </p:nvSpPr>
        <p:spPr>
          <a:xfrm>
            <a:off x="4503420" y="5362262"/>
            <a:ext cx="11336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Secondary 20MHz</a:t>
            </a:r>
            <a:endParaRPr lang="en-US" sz="900" dirty="0"/>
          </a:p>
        </p:txBody>
      </p:sp>
      <p:sp>
        <p:nvSpPr>
          <p:cNvPr id="41" name="TextBox 40"/>
          <p:cNvSpPr txBox="1"/>
          <p:nvPr/>
        </p:nvSpPr>
        <p:spPr>
          <a:xfrm>
            <a:off x="4503420" y="4395047"/>
            <a:ext cx="1133644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00" dirty="0" smtClean="0"/>
              <a:t>Secondary 40MHz</a:t>
            </a:r>
            <a:endParaRPr lang="en-US" sz="900" dirty="0"/>
          </a:p>
        </p:txBody>
      </p:sp>
      <p:sp>
        <p:nvSpPr>
          <p:cNvPr id="42" name="Rectangle 41"/>
          <p:cNvSpPr/>
          <p:nvPr/>
        </p:nvSpPr>
        <p:spPr>
          <a:xfrm>
            <a:off x="5570220" y="3887203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L-STF</a:t>
            </a:r>
            <a:endParaRPr lang="en-US" sz="900" dirty="0"/>
          </a:p>
        </p:txBody>
      </p:sp>
      <p:sp>
        <p:nvSpPr>
          <p:cNvPr id="43" name="Rectangle 42"/>
          <p:cNvSpPr/>
          <p:nvPr/>
        </p:nvSpPr>
        <p:spPr>
          <a:xfrm>
            <a:off x="5570220" y="5814655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L-STF</a:t>
            </a:r>
            <a:endParaRPr lang="en-US" sz="900" dirty="0"/>
          </a:p>
        </p:txBody>
      </p:sp>
      <p:sp>
        <p:nvSpPr>
          <p:cNvPr id="44" name="Rectangle 43"/>
          <p:cNvSpPr/>
          <p:nvPr/>
        </p:nvSpPr>
        <p:spPr>
          <a:xfrm>
            <a:off x="1074420" y="4534975"/>
            <a:ext cx="3573780" cy="608643"/>
          </a:xfrm>
          <a:prstGeom prst="rect">
            <a:avLst/>
          </a:prstGeom>
          <a:pattFill prst="lt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CCA Busy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570220" y="4534975"/>
            <a:ext cx="3573780" cy="1248387"/>
          </a:xfrm>
          <a:prstGeom prst="rect">
            <a:avLst/>
          </a:prstGeom>
          <a:pattFill prst="dk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CCA Busy</a:t>
            </a:r>
            <a:endParaRPr 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704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Preamble Punctured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WUR FDMA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When a WUR channel assigned from non-primary channels is idle but there is no pending Wakeup frames to transmit in the WUR channel, an AP does not transmit any signal to the corresponding WUR channel </a:t>
            </a:r>
            <a:r>
              <a:rPr lang="en-US" sz="2000" dirty="0" smtClean="0"/>
              <a:t>but </a:t>
            </a:r>
            <a:r>
              <a:rPr lang="en-US" sz="2000" dirty="0"/>
              <a:t>it can transmit Wakeup frames on other idle channels. 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Yongho Seok, </a:t>
            </a:r>
            <a:r>
              <a:rPr lang="en-US" dirty="0" err="1"/>
              <a:t>MediaTek</a:t>
            </a:r>
            <a:r>
              <a:rPr lang="en-US" dirty="0"/>
              <a:t> Inc.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03220" y="6016528"/>
            <a:ext cx="1744980" cy="220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Wake-Up Signal for WUR STA #p</a:t>
            </a:r>
            <a:endParaRPr lang="en-US" sz="900" dirty="0"/>
          </a:p>
        </p:txBody>
      </p:sp>
      <p:sp>
        <p:nvSpPr>
          <p:cNvPr id="8" name="Rectangle 7"/>
          <p:cNvSpPr/>
          <p:nvPr/>
        </p:nvSpPr>
        <p:spPr>
          <a:xfrm>
            <a:off x="1531620" y="5822275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L-LTF</a:t>
            </a:r>
            <a:endParaRPr lang="en-US" sz="900" dirty="0"/>
          </a:p>
        </p:txBody>
      </p:sp>
      <p:sp>
        <p:nvSpPr>
          <p:cNvPr id="9" name="Rectangle 8"/>
          <p:cNvSpPr/>
          <p:nvPr/>
        </p:nvSpPr>
        <p:spPr>
          <a:xfrm>
            <a:off x="1988820" y="5822274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L-SIG</a:t>
            </a:r>
            <a:endParaRPr lang="en-US" sz="900" dirty="0"/>
          </a:p>
        </p:txBody>
      </p:sp>
      <p:sp>
        <p:nvSpPr>
          <p:cNvPr id="10" name="Rectangle 9"/>
          <p:cNvSpPr/>
          <p:nvPr/>
        </p:nvSpPr>
        <p:spPr>
          <a:xfrm>
            <a:off x="2446020" y="5821272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BPSK-Mark</a:t>
            </a:r>
            <a:endParaRPr lang="en-US" sz="900" dirty="0"/>
          </a:p>
        </p:txBody>
      </p:sp>
      <p:sp>
        <p:nvSpPr>
          <p:cNvPr id="11" name="Rectangle 10"/>
          <p:cNvSpPr/>
          <p:nvPr/>
        </p:nvSpPr>
        <p:spPr>
          <a:xfrm>
            <a:off x="2903220" y="5376376"/>
            <a:ext cx="1744980" cy="220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Wake-Up Signal for WUR STA #o</a:t>
            </a:r>
            <a:endParaRPr lang="en-US" sz="900" dirty="0"/>
          </a:p>
        </p:txBody>
      </p:sp>
      <p:sp>
        <p:nvSpPr>
          <p:cNvPr id="12" name="Rectangle 11"/>
          <p:cNvSpPr/>
          <p:nvPr/>
        </p:nvSpPr>
        <p:spPr>
          <a:xfrm>
            <a:off x="1531620" y="5182123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L-LTF</a:t>
            </a:r>
            <a:endParaRPr lang="en-US" sz="900" dirty="0"/>
          </a:p>
        </p:txBody>
      </p:sp>
      <p:sp>
        <p:nvSpPr>
          <p:cNvPr id="13" name="Rectangle 12"/>
          <p:cNvSpPr/>
          <p:nvPr/>
        </p:nvSpPr>
        <p:spPr>
          <a:xfrm>
            <a:off x="1988820" y="5182122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L-SIG</a:t>
            </a:r>
            <a:endParaRPr lang="en-US" sz="900" dirty="0"/>
          </a:p>
        </p:txBody>
      </p:sp>
      <p:sp>
        <p:nvSpPr>
          <p:cNvPr id="14" name="Rectangle 13"/>
          <p:cNvSpPr/>
          <p:nvPr/>
        </p:nvSpPr>
        <p:spPr>
          <a:xfrm>
            <a:off x="2446020" y="5181120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BPSK-Mark</a:t>
            </a:r>
            <a:endParaRPr lang="en-US" sz="900" dirty="0"/>
          </a:p>
        </p:txBody>
      </p:sp>
      <p:sp>
        <p:nvSpPr>
          <p:cNvPr id="15" name="Rectangle 14"/>
          <p:cNvSpPr/>
          <p:nvPr/>
        </p:nvSpPr>
        <p:spPr>
          <a:xfrm>
            <a:off x="2903220" y="4089076"/>
            <a:ext cx="1744980" cy="220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Wake-Up Signal for WUR STA #m</a:t>
            </a:r>
            <a:endParaRPr lang="en-US" sz="900" dirty="0"/>
          </a:p>
        </p:txBody>
      </p:sp>
      <p:sp>
        <p:nvSpPr>
          <p:cNvPr id="16" name="Rectangle 15"/>
          <p:cNvSpPr/>
          <p:nvPr/>
        </p:nvSpPr>
        <p:spPr>
          <a:xfrm>
            <a:off x="1531620" y="3894823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L-LTF</a:t>
            </a:r>
            <a:endParaRPr lang="en-US" sz="900" dirty="0"/>
          </a:p>
        </p:txBody>
      </p:sp>
      <p:sp>
        <p:nvSpPr>
          <p:cNvPr id="17" name="Rectangle 16"/>
          <p:cNvSpPr/>
          <p:nvPr/>
        </p:nvSpPr>
        <p:spPr>
          <a:xfrm>
            <a:off x="1988820" y="3894822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L-SIG</a:t>
            </a:r>
            <a:endParaRPr lang="en-US" sz="900" dirty="0"/>
          </a:p>
        </p:txBody>
      </p:sp>
      <p:sp>
        <p:nvSpPr>
          <p:cNvPr id="18" name="Rectangle 17"/>
          <p:cNvSpPr/>
          <p:nvPr/>
        </p:nvSpPr>
        <p:spPr>
          <a:xfrm>
            <a:off x="2446020" y="3893820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BPSK-Mark</a:t>
            </a:r>
            <a:endParaRPr lang="en-US" sz="900" dirty="0"/>
          </a:p>
        </p:txBody>
      </p:sp>
      <p:sp>
        <p:nvSpPr>
          <p:cNvPr id="19" name="Left Brace 18"/>
          <p:cNvSpPr/>
          <p:nvPr/>
        </p:nvSpPr>
        <p:spPr>
          <a:xfrm>
            <a:off x="914400" y="3893820"/>
            <a:ext cx="160020" cy="1248795"/>
          </a:xfrm>
          <a:prstGeom prst="leftBrac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Brace 19"/>
          <p:cNvSpPr/>
          <p:nvPr/>
        </p:nvSpPr>
        <p:spPr>
          <a:xfrm>
            <a:off x="914400" y="5196875"/>
            <a:ext cx="160020" cy="602320"/>
          </a:xfrm>
          <a:prstGeom prst="leftBrac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Brace 20"/>
          <p:cNvSpPr/>
          <p:nvPr/>
        </p:nvSpPr>
        <p:spPr>
          <a:xfrm>
            <a:off x="914400" y="5834362"/>
            <a:ext cx="160020" cy="602320"/>
          </a:xfrm>
          <a:prstGeom prst="leftBrac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620" y="5998416"/>
            <a:ext cx="1066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Primary 20MHz</a:t>
            </a:r>
            <a:endParaRPr lang="en-US" sz="900" dirty="0"/>
          </a:p>
        </p:txBody>
      </p:sp>
      <p:sp>
        <p:nvSpPr>
          <p:cNvPr id="23" name="TextBox 22"/>
          <p:cNvSpPr txBox="1"/>
          <p:nvPr/>
        </p:nvSpPr>
        <p:spPr>
          <a:xfrm>
            <a:off x="7620" y="5369882"/>
            <a:ext cx="11336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Secondary 20MHz</a:t>
            </a:r>
            <a:endParaRPr lang="en-US" sz="900" dirty="0"/>
          </a:p>
        </p:txBody>
      </p:sp>
      <p:sp>
        <p:nvSpPr>
          <p:cNvPr id="24" name="TextBox 23"/>
          <p:cNvSpPr txBox="1"/>
          <p:nvPr/>
        </p:nvSpPr>
        <p:spPr>
          <a:xfrm>
            <a:off x="7620" y="4402667"/>
            <a:ext cx="1133644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00" dirty="0" smtClean="0"/>
              <a:t>Secondary 40MHz</a:t>
            </a:r>
            <a:endParaRPr lang="en-US" sz="900" dirty="0"/>
          </a:p>
        </p:txBody>
      </p:sp>
      <p:sp>
        <p:nvSpPr>
          <p:cNvPr id="25" name="Rectangle 24"/>
          <p:cNvSpPr/>
          <p:nvPr/>
        </p:nvSpPr>
        <p:spPr>
          <a:xfrm>
            <a:off x="1074420" y="3894823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L-STF</a:t>
            </a:r>
            <a:endParaRPr lang="en-US" sz="900" dirty="0"/>
          </a:p>
        </p:txBody>
      </p:sp>
      <p:sp>
        <p:nvSpPr>
          <p:cNvPr id="26" name="Rectangle 25"/>
          <p:cNvSpPr/>
          <p:nvPr/>
        </p:nvSpPr>
        <p:spPr>
          <a:xfrm>
            <a:off x="1074420" y="5822275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L-STF</a:t>
            </a:r>
            <a:endParaRPr lang="en-US" sz="900" dirty="0"/>
          </a:p>
        </p:txBody>
      </p:sp>
      <p:sp>
        <p:nvSpPr>
          <p:cNvPr id="27" name="Rectangle 26"/>
          <p:cNvSpPr/>
          <p:nvPr/>
        </p:nvSpPr>
        <p:spPr>
          <a:xfrm>
            <a:off x="1074420" y="5182123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L-STF</a:t>
            </a:r>
            <a:endParaRPr lang="en-US" sz="900" dirty="0"/>
          </a:p>
        </p:txBody>
      </p:sp>
      <p:sp>
        <p:nvSpPr>
          <p:cNvPr id="28" name="Rectangle 27"/>
          <p:cNvSpPr/>
          <p:nvPr/>
        </p:nvSpPr>
        <p:spPr>
          <a:xfrm>
            <a:off x="7399020" y="6008908"/>
            <a:ext cx="1744980" cy="220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Wake-Up Signal for WUR STA #p</a:t>
            </a:r>
            <a:endParaRPr lang="en-US" sz="900" dirty="0"/>
          </a:p>
        </p:txBody>
      </p:sp>
      <p:sp>
        <p:nvSpPr>
          <p:cNvPr id="29" name="Rectangle 28"/>
          <p:cNvSpPr/>
          <p:nvPr/>
        </p:nvSpPr>
        <p:spPr>
          <a:xfrm>
            <a:off x="6027420" y="5814655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L-LTF</a:t>
            </a:r>
            <a:endParaRPr lang="en-US" sz="900" dirty="0"/>
          </a:p>
        </p:txBody>
      </p:sp>
      <p:sp>
        <p:nvSpPr>
          <p:cNvPr id="30" name="Rectangle 29"/>
          <p:cNvSpPr/>
          <p:nvPr/>
        </p:nvSpPr>
        <p:spPr>
          <a:xfrm>
            <a:off x="6484620" y="5814654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L-SIG</a:t>
            </a:r>
            <a:endParaRPr lang="en-US" sz="900" dirty="0"/>
          </a:p>
        </p:txBody>
      </p:sp>
      <p:sp>
        <p:nvSpPr>
          <p:cNvPr id="31" name="Rectangle 30"/>
          <p:cNvSpPr/>
          <p:nvPr/>
        </p:nvSpPr>
        <p:spPr>
          <a:xfrm>
            <a:off x="6941820" y="5813652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BPSK-Mark</a:t>
            </a:r>
            <a:endParaRPr lang="en-US" sz="900" dirty="0"/>
          </a:p>
        </p:txBody>
      </p:sp>
      <p:sp>
        <p:nvSpPr>
          <p:cNvPr id="32" name="Rectangle 31"/>
          <p:cNvSpPr/>
          <p:nvPr/>
        </p:nvSpPr>
        <p:spPr>
          <a:xfrm>
            <a:off x="7399020" y="4081456"/>
            <a:ext cx="1744980" cy="220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Wake-Up Signal for WUR STA #m</a:t>
            </a:r>
            <a:endParaRPr lang="en-US" sz="900" dirty="0"/>
          </a:p>
        </p:txBody>
      </p:sp>
      <p:sp>
        <p:nvSpPr>
          <p:cNvPr id="33" name="Rectangle 32"/>
          <p:cNvSpPr/>
          <p:nvPr/>
        </p:nvSpPr>
        <p:spPr>
          <a:xfrm>
            <a:off x="6027420" y="3887203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L-LTF</a:t>
            </a:r>
            <a:endParaRPr lang="en-US" sz="900" dirty="0"/>
          </a:p>
        </p:txBody>
      </p:sp>
      <p:sp>
        <p:nvSpPr>
          <p:cNvPr id="34" name="Rectangle 33"/>
          <p:cNvSpPr/>
          <p:nvPr/>
        </p:nvSpPr>
        <p:spPr>
          <a:xfrm>
            <a:off x="6484620" y="3887202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L-SIG</a:t>
            </a:r>
            <a:endParaRPr lang="en-US" sz="900" dirty="0"/>
          </a:p>
        </p:txBody>
      </p:sp>
      <p:sp>
        <p:nvSpPr>
          <p:cNvPr id="35" name="Rectangle 34"/>
          <p:cNvSpPr/>
          <p:nvPr/>
        </p:nvSpPr>
        <p:spPr>
          <a:xfrm>
            <a:off x="6941820" y="3886200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BPSK-Mark</a:t>
            </a:r>
            <a:endParaRPr lang="en-US" sz="900" dirty="0"/>
          </a:p>
        </p:txBody>
      </p:sp>
      <p:sp>
        <p:nvSpPr>
          <p:cNvPr id="36" name="Left Brace 35"/>
          <p:cNvSpPr/>
          <p:nvPr/>
        </p:nvSpPr>
        <p:spPr>
          <a:xfrm>
            <a:off x="5410200" y="3886200"/>
            <a:ext cx="160020" cy="1248795"/>
          </a:xfrm>
          <a:prstGeom prst="leftBrac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Left Brace 36"/>
          <p:cNvSpPr/>
          <p:nvPr/>
        </p:nvSpPr>
        <p:spPr>
          <a:xfrm>
            <a:off x="5410200" y="5189255"/>
            <a:ext cx="160020" cy="602320"/>
          </a:xfrm>
          <a:prstGeom prst="leftBrac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Left Brace 37"/>
          <p:cNvSpPr/>
          <p:nvPr/>
        </p:nvSpPr>
        <p:spPr>
          <a:xfrm>
            <a:off x="5410200" y="5826742"/>
            <a:ext cx="160020" cy="602320"/>
          </a:xfrm>
          <a:prstGeom prst="leftBrac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503420" y="5990796"/>
            <a:ext cx="1066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Primary 20MHz</a:t>
            </a:r>
            <a:endParaRPr lang="en-US" sz="900" dirty="0"/>
          </a:p>
        </p:txBody>
      </p:sp>
      <p:sp>
        <p:nvSpPr>
          <p:cNvPr id="40" name="TextBox 39"/>
          <p:cNvSpPr txBox="1"/>
          <p:nvPr/>
        </p:nvSpPr>
        <p:spPr>
          <a:xfrm>
            <a:off x="4503420" y="5362262"/>
            <a:ext cx="11336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Secondary 20MHz</a:t>
            </a:r>
            <a:endParaRPr lang="en-US" sz="900" dirty="0"/>
          </a:p>
        </p:txBody>
      </p:sp>
      <p:sp>
        <p:nvSpPr>
          <p:cNvPr id="41" name="TextBox 40"/>
          <p:cNvSpPr txBox="1"/>
          <p:nvPr/>
        </p:nvSpPr>
        <p:spPr>
          <a:xfrm>
            <a:off x="4503420" y="4395047"/>
            <a:ext cx="1133644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00" dirty="0" smtClean="0"/>
              <a:t>Secondary 40MHz</a:t>
            </a:r>
            <a:endParaRPr lang="en-US" sz="900" dirty="0"/>
          </a:p>
        </p:txBody>
      </p:sp>
      <p:sp>
        <p:nvSpPr>
          <p:cNvPr id="42" name="Rectangle 41"/>
          <p:cNvSpPr/>
          <p:nvPr/>
        </p:nvSpPr>
        <p:spPr>
          <a:xfrm>
            <a:off x="5570220" y="3887203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L-STF</a:t>
            </a:r>
            <a:endParaRPr lang="en-US" sz="900" dirty="0"/>
          </a:p>
        </p:txBody>
      </p:sp>
      <p:sp>
        <p:nvSpPr>
          <p:cNvPr id="43" name="Rectangle 42"/>
          <p:cNvSpPr/>
          <p:nvPr/>
        </p:nvSpPr>
        <p:spPr>
          <a:xfrm>
            <a:off x="5570220" y="5814655"/>
            <a:ext cx="457200" cy="6086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L-STF</a:t>
            </a:r>
            <a:endParaRPr lang="en-US" sz="900" dirty="0"/>
          </a:p>
        </p:txBody>
      </p:sp>
      <p:sp>
        <p:nvSpPr>
          <p:cNvPr id="44" name="Rectangle 43"/>
          <p:cNvSpPr/>
          <p:nvPr/>
        </p:nvSpPr>
        <p:spPr>
          <a:xfrm>
            <a:off x="1074420" y="4534975"/>
            <a:ext cx="3573780" cy="608643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CCA </a:t>
            </a:r>
            <a:r>
              <a:rPr lang="en-US" sz="900" dirty="0">
                <a:solidFill>
                  <a:schemeClr val="tx1"/>
                </a:solidFill>
              </a:rPr>
              <a:t>i</a:t>
            </a:r>
            <a:r>
              <a:rPr lang="en-US" sz="900" dirty="0" smtClean="0">
                <a:solidFill>
                  <a:schemeClr val="tx1"/>
                </a:solidFill>
              </a:rPr>
              <a:t>dle but no pending Wakeup frames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570220" y="4534975"/>
            <a:ext cx="3573780" cy="1248387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CCA Idle but no pending Wakeup frames</a:t>
            </a:r>
            <a:endParaRPr 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537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When the AP supports the preamble </a:t>
            </a:r>
            <a:r>
              <a:rPr lang="en-US" altLang="zh-TW" dirty="0" smtClean="0"/>
              <a:t>punctured HE </a:t>
            </a:r>
            <a:r>
              <a:rPr lang="en-US" altLang="zh-TW" dirty="0"/>
              <a:t>MU PPDU transmission, the proposed preamble punctured WUR FDMA transmission can be easily supported though the basic primitives of the 802.11ax. </a:t>
            </a:r>
          </a:p>
          <a:p>
            <a:pPr lvl="1"/>
            <a:r>
              <a:rPr lang="en-US" altLang="zh-TW" dirty="0" smtClean="0"/>
              <a:t>The CCA of the preamble </a:t>
            </a:r>
            <a:r>
              <a:rPr lang="en-US" altLang="zh-TW" dirty="0"/>
              <a:t>punctured WUR FDMA </a:t>
            </a:r>
            <a:r>
              <a:rPr lang="en-US" altLang="zh-TW" dirty="0" smtClean="0"/>
              <a:t>transmission is based on per20MHzbitmap.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Yongho Seok, </a:t>
            </a:r>
            <a:r>
              <a:rPr lang="en-US" dirty="0" err="1"/>
              <a:t>MediaTek</a:t>
            </a:r>
            <a:r>
              <a:rPr lang="en-US" dirty="0"/>
              <a:t> Inc.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9116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DB7F03-E2F4-4208-8217-CF5CB1C8F085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94853</TotalTime>
  <Words>1174</Words>
  <Application>Microsoft Office PowerPoint</Application>
  <PresentationFormat>On-screen Show (4:3)</PresentationFormat>
  <Paragraphs>222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802-11-Submission</vt:lpstr>
      <vt:lpstr>Microsoft Word 97 - 2003 Document</vt:lpstr>
      <vt:lpstr>Preamble Punctured  WUR FDMA Transmission</vt:lpstr>
      <vt:lpstr>Recap: FDMA MU Wakeup Operations</vt:lpstr>
      <vt:lpstr>Channel Access Procedure  for WUR FDMA Transmission</vt:lpstr>
      <vt:lpstr>Channel Access Procedure  for WUR FDMA Transmission</vt:lpstr>
      <vt:lpstr>Channel Access Procedure  for WUR FDMA Transmission</vt:lpstr>
      <vt:lpstr>Channel Access Procedure  for WUR FDMA Transmission</vt:lpstr>
      <vt:lpstr>Preamble Punctured WUR FDMA Transmission</vt:lpstr>
      <vt:lpstr>Preamble Punctured WUR FDMA Transmission</vt:lpstr>
      <vt:lpstr>Conclusion</vt:lpstr>
      <vt:lpstr>References</vt:lpstr>
      <vt:lpstr>Straw Poll 1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1105</cp:revision>
  <cp:lastPrinted>1998-02-10T13:28:06Z</cp:lastPrinted>
  <dcterms:created xsi:type="dcterms:W3CDTF">2007-05-21T21:00:37Z</dcterms:created>
  <dcterms:modified xsi:type="dcterms:W3CDTF">2018-05-04T21:16:24Z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