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256" r:id="rId2"/>
    <p:sldId id="257" r:id="rId3"/>
    <p:sldId id="271" r:id="rId4"/>
    <p:sldId id="300" r:id="rId5"/>
    <p:sldId id="301" r:id="rId6"/>
    <p:sldId id="302" r:id="rId7"/>
    <p:sldId id="303" r:id="rId8"/>
    <p:sldId id="304" r:id="rId9"/>
    <p:sldId id="305" r:id="rId10"/>
    <p:sldId id="297" r:id="rId11"/>
    <p:sldId id="306" r:id="rId12"/>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94643"/>
  </p:normalViewPr>
  <p:slideViewPr>
    <p:cSldViewPr>
      <p:cViewPr varScale="1">
        <p:scale>
          <a:sx n="120" d="100"/>
          <a:sy n="120" d="100"/>
        </p:scale>
        <p:origin x="1152" y="17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de-DE"/>
              <a:t>doc.: IEEE 802.11-18/0591r0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de-DE"/>
              <a:t>May 2018</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de-DE"/>
              <a:t>Marc Emmelmann (Koden-TI)</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de-DE"/>
              <a:t>doc.: IEEE 802.11-18/0591r0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de-DE"/>
              <a:t>May 2018</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de-DE"/>
              <a:t>Marc Emmelmann (Koden-TI)</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802.11-18/0591r0</a:t>
            </a:r>
            <a:endParaRPr lang="en-US"/>
          </a:p>
        </p:txBody>
      </p:sp>
      <p:sp>
        <p:nvSpPr>
          <p:cNvPr id="5" name="Rectangle 3"/>
          <p:cNvSpPr>
            <a:spLocks noGrp="1" noChangeArrowheads="1"/>
          </p:cNvSpPr>
          <p:nvPr>
            <p:ph type="dt"/>
          </p:nvPr>
        </p:nvSpPr>
        <p:spPr>
          <a:ln/>
        </p:spPr>
        <p:txBody>
          <a:bodyPr/>
          <a:lstStyle/>
          <a:p>
            <a:r>
              <a:rPr lang="de-DE"/>
              <a:t>May 2018</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802.11-18/0591r0</a:t>
            </a:r>
            <a:endParaRPr lang="en-US"/>
          </a:p>
        </p:txBody>
      </p:sp>
      <p:sp>
        <p:nvSpPr>
          <p:cNvPr id="5" name="Rectangle 3"/>
          <p:cNvSpPr>
            <a:spLocks noGrp="1" noChangeArrowheads="1"/>
          </p:cNvSpPr>
          <p:nvPr>
            <p:ph type="dt"/>
          </p:nvPr>
        </p:nvSpPr>
        <p:spPr>
          <a:ln/>
        </p:spPr>
        <p:txBody>
          <a:bodyPr/>
          <a:lstStyle/>
          <a:p>
            <a:r>
              <a:rPr lang="de-DE"/>
              <a:t>May 2018</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GB"/>
              <a:t>April 2018</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de-DE"/>
              <a:t>Marc Emmelmann (Koden-TI)</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GB"/>
              <a:t>April 2018</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GB"/>
              <a:t>April 2018</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GB"/>
              <a:t>April 2018</a:t>
            </a:r>
          </a:p>
        </p:txBody>
      </p:sp>
      <p:sp>
        <p:nvSpPr>
          <p:cNvPr id="6" name="Footer Placeholder 5"/>
          <p:cNvSpPr>
            <a:spLocks noGrp="1"/>
          </p:cNvSpPr>
          <p:nvPr>
            <p:ph type="ftr" idx="11"/>
          </p:nvPr>
        </p:nvSpPr>
        <p:spPr/>
        <p:txBody>
          <a:bodyPr/>
          <a:lstStyle>
            <a:lvl1pPr>
              <a:defRPr/>
            </a:lvl1pPr>
          </a:lstStyle>
          <a:p>
            <a:r>
              <a:rPr lang="de-DE"/>
              <a:t>Marc Emmelmann (Koden-TI)</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GB"/>
              <a:t>April 2018</a:t>
            </a:r>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de-DE"/>
              <a:t>Marc Emmelmann (Koden-TI)</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GB"/>
              <a:t>April 2018</a:t>
            </a:r>
          </a:p>
        </p:txBody>
      </p:sp>
      <p:sp>
        <p:nvSpPr>
          <p:cNvPr id="4" name="Footer Placeholder 3"/>
          <p:cNvSpPr>
            <a:spLocks noGrp="1"/>
          </p:cNvSpPr>
          <p:nvPr>
            <p:ph type="ftr" idx="11"/>
          </p:nvPr>
        </p:nvSpPr>
        <p:spPr/>
        <p:txBody>
          <a:bodyPr/>
          <a:lstStyle>
            <a:lvl1pPr>
              <a:defRPr/>
            </a:lvl1pPr>
          </a:lstStyle>
          <a:p>
            <a:r>
              <a:rPr lang="de-DE"/>
              <a:t>Marc Emmelmann (Koden-TI)</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GB"/>
              <a:t>April 2018</a:t>
            </a:r>
          </a:p>
        </p:txBody>
      </p:sp>
      <p:sp>
        <p:nvSpPr>
          <p:cNvPr id="3" name="Footer Placeholder 2"/>
          <p:cNvSpPr>
            <a:spLocks noGrp="1"/>
          </p:cNvSpPr>
          <p:nvPr>
            <p:ph type="ftr" idx="11"/>
          </p:nvPr>
        </p:nvSpPr>
        <p:spPr/>
        <p:txBody>
          <a:bodyPr/>
          <a:lstStyle>
            <a:lvl1pPr>
              <a:defRPr/>
            </a:lvl1pPr>
          </a:lstStyle>
          <a:p>
            <a:r>
              <a:rPr lang="de-DE"/>
              <a:t>Marc Emmelmann (Koden-TI)</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GB"/>
              <a:t>April 2018</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GB"/>
              <a:t>April 2018</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GB"/>
              <a:t>April 2018</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de-DE"/>
              <a:t>Marc Emmelmann (Koden-TI)</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802.11-18/0719r0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mentor.ieee.org/802.11/dcn/18/11-18-0711-00-0bcs-potential-its-use-cases-for-bcs.ppt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5" Type="http://schemas.openxmlformats.org/officeDocument/2006/relationships/hyperlink" Target="mailto:patcom@ieee.org" TargetMode="External"/><Relationship Id="rId4" Type="http://schemas.openxmlformats.org/officeDocument/2006/relationships/hyperlink" Target="http://standards.ieee.org/about/sasb/patcom/materials.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resources/antitrust-guidelines.pdf" TargetMode="External"/><Relationship Id="rId2" Type="http://schemas.openxmlformats.org/officeDocument/2006/relationships/hyperlink" Target="http://standards.ieee.org/faqs/affiliationFAQ.html" TargetMode="External"/><Relationship Id="rId1" Type="http://schemas.openxmlformats.org/officeDocument/2006/relationships/slideLayout" Target="../slideLayouts/slideLayout2.xml"/><Relationship Id="rId5" Type="http://schemas.openxmlformats.org/officeDocument/2006/relationships/hyperlink" Target="http://standards.ieee.org/board/pat/pat-slideset.ppt" TargetMode="External"/><Relationship Id="rId4" Type="http://schemas.openxmlformats.org/officeDocument/2006/relationships/hyperlink" Target="http://www.ieee.org/web/membership/ethics/code_ethic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GB"/>
              <a:t>April 2018</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de-DE"/>
              <a:t>Marc Emmelmann (Koden-TI)</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BCS April 24</a:t>
            </a:r>
            <a:r>
              <a:rPr lang="en-GB" baseline="30000" dirty="0"/>
              <a:t>th</a:t>
            </a:r>
            <a:r>
              <a:rPr lang="en-GB" dirty="0"/>
              <a:t>, Telco Agenda</a:t>
            </a:r>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2018-04-24</a:t>
            </a:r>
          </a:p>
        </p:txBody>
      </p:sp>
      <p:graphicFrame>
        <p:nvGraphicFramePr>
          <p:cNvPr id="3075" name="Object 3"/>
          <p:cNvGraphicFramePr>
            <a:graphicFrameLocks noChangeAspect="1"/>
          </p:cNvGraphicFramePr>
          <p:nvPr/>
        </p:nvGraphicFramePr>
        <p:xfrm>
          <a:off x="508000" y="2286000"/>
          <a:ext cx="8128000" cy="2463800"/>
        </p:xfrm>
        <a:graphic>
          <a:graphicData uri="http://schemas.openxmlformats.org/presentationml/2006/ole">
            <mc:AlternateContent xmlns:mc="http://schemas.openxmlformats.org/markup-compatibility/2006">
              <mc:Choice xmlns:v="urn:schemas-microsoft-com:vml" Requires="v">
                <p:oleObj spid="_x0000_s3078" name="Dokument" r:id="rId4" imgW="8255000" imgH="2514600" progId="Word.Document.8">
                  <p:embed/>
                </p:oleObj>
              </mc:Choice>
              <mc:Fallback>
                <p:oleObj name="Dokument" r:id="rId4" imgW="8255000" imgH="2514600" progId="Word.Document.8">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000" y="2286000"/>
                        <a:ext cx="8128000" cy="24638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dirty="0"/>
              <a:t>New Business</a:t>
            </a:r>
          </a:p>
        </p:txBody>
      </p:sp>
      <p:sp>
        <p:nvSpPr>
          <p:cNvPr id="8" name="Textplatzhalter 7"/>
          <p:cNvSpPr>
            <a:spLocks noGrp="1"/>
          </p:cNvSpPr>
          <p:nvPr>
            <p:ph type="body" idx="1"/>
          </p:nvPr>
        </p:nvSpPr>
        <p:spPr/>
        <p:txBody>
          <a:bodyPr/>
          <a:lstStyle/>
          <a:p>
            <a:endParaRPr lang="en-US"/>
          </a:p>
        </p:txBody>
      </p:sp>
      <p:sp>
        <p:nvSpPr>
          <p:cNvPr id="6" name="Datumsplatzhalter 5"/>
          <p:cNvSpPr>
            <a:spLocks noGrp="1"/>
          </p:cNvSpPr>
          <p:nvPr>
            <p:ph type="dt" idx="10"/>
          </p:nvPr>
        </p:nvSpPr>
        <p:spPr/>
        <p:txBody>
          <a:bodyPr/>
          <a:lstStyle/>
          <a:p>
            <a:r>
              <a:rPr lang="en-GB"/>
              <a:t>April 2018</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dirty="0"/>
              <a:t>Adjourn</a:t>
            </a:r>
          </a:p>
        </p:txBody>
      </p:sp>
      <p:sp>
        <p:nvSpPr>
          <p:cNvPr id="8" name="Textplatzhalter 7"/>
          <p:cNvSpPr>
            <a:spLocks noGrp="1"/>
          </p:cNvSpPr>
          <p:nvPr>
            <p:ph type="body" idx="1"/>
          </p:nvPr>
        </p:nvSpPr>
        <p:spPr/>
        <p:txBody>
          <a:bodyPr/>
          <a:lstStyle/>
          <a:p>
            <a:endParaRPr lang="en-US"/>
          </a:p>
        </p:txBody>
      </p:sp>
      <p:sp>
        <p:nvSpPr>
          <p:cNvPr id="6" name="Datumsplatzhalter 5"/>
          <p:cNvSpPr>
            <a:spLocks noGrp="1"/>
          </p:cNvSpPr>
          <p:nvPr>
            <p:ph type="dt" idx="10"/>
          </p:nvPr>
        </p:nvSpPr>
        <p:spPr/>
        <p:txBody>
          <a:bodyPr/>
          <a:lstStyle/>
          <a:p>
            <a:r>
              <a:rPr lang="en-GB"/>
              <a:t>April 2018</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3477240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GB"/>
              <a:t>April 2018</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de-DE"/>
              <a:t>Marc Emmelmann (Koden-TI)</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Agenda and meeting slides for the April 24</a:t>
            </a:r>
            <a:r>
              <a:rPr lang="en-GB" baseline="30000" dirty="0"/>
              <a:t>th</a:t>
            </a:r>
            <a:r>
              <a:rPr lang="en-GB" dirty="0"/>
              <a:t>, 2018 BCS telco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Agenda</a:t>
            </a:r>
          </a:p>
        </p:txBody>
      </p:sp>
      <p:sp>
        <p:nvSpPr>
          <p:cNvPr id="3" name="Inhaltsplatzhalter 2"/>
          <p:cNvSpPr>
            <a:spLocks noGrp="1"/>
          </p:cNvSpPr>
          <p:nvPr>
            <p:ph idx="1"/>
          </p:nvPr>
        </p:nvSpPr>
        <p:spPr/>
        <p:txBody>
          <a:bodyPr/>
          <a:lstStyle/>
          <a:p>
            <a:pPr>
              <a:buFont typeface="Arial" panose="020B0604020202020204" pitchFamily="34" charset="0"/>
              <a:buChar char="•"/>
            </a:pPr>
            <a:r>
              <a:rPr lang="en-US" dirty="0"/>
              <a:t>Call Meeting to order</a:t>
            </a:r>
          </a:p>
          <a:p>
            <a:pPr>
              <a:buFont typeface="Arial" panose="020B0604020202020204" pitchFamily="34" charset="0"/>
              <a:buChar char="•"/>
            </a:pPr>
            <a:r>
              <a:rPr lang="en-US" dirty="0"/>
              <a:t>Approval of Agenda</a:t>
            </a:r>
          </a:p>
          <a:p>
            <a:pPr>
              <a:buFont typeface="Arial" panose="020B0604020202020204" pitchFamily="34" charset="0"/>
              <a:buChar char="•"/>
            </a:pPr>
            <a:r>
              <a:rPr lang="en-US" dirty="0"/>
              <a:t>Appointment of Secretary</a:t>
            </a:r>
          </a:p>
          <a:p>
            <a:pPr>
              <a:buFont typeface="Arial" panose="020B0604020202020204" pitchFamily="34" charset="0"/>
              <a:buChar char="•"/>
            </a:pPr>
            <a:r>
              <a:rPr lang="en-US" dirty="0"/>
              <a:t>Review Patent Policy &amp; Call for Essential Patents</a:t>
            </a:r>
          </a:p>
          <a:p>
            <a:pPr>
              <a:buFont typeface="Arial" panose="020B0604020202020204" pitchFamily="34" charset="0"/>
              <a:buChar char="•"/>
            </a:pPr>
            <a:r>
              <a:rPr lang="en-US" dirty="0"/>
              <a:t>Presentations</a:t>
            </a:r>
          </a:p>
          <a:p>
            <a:pPr lvl="1">
              <a:buFont typeface="Arial" panose="020B0604020202020204" pitchFamily="34" charset="0"/>
              <a:buChar char="•"/>
            </a:pPr>
            <a:r>
              <a:rPr lang="en-US" dirty="0"/>
              <a:t>Carl </a:t>
            </a:r>
            <a:r>
              <a:rPr lang="en-US" dirty="0" err="1"/>
              <a:t>Kain</a:t>
            </a:r>
            <a:r>
              <a:rPr lang="en-US" dirty="0"/>
              <a:t> (US DoT): </a:t>
            </a:r>
            <a:r>
              <a:rPr lang="en-GB" dirty="0"/>
              <a:t>Potential ITS Use Cases for BCS.</a:t>
            </a:r>
            <a:br>
              <a:rPr lang="en-GB" dirty="0"/>
            </a:br>
            <a:r>
              <a:rPr lang="en-GB" dirty="0">
                <a:hlinkClick r:id="rId2"/>
              </a:rPr>
              <a:t>https://mentor.ieee.org/802.11/dcn/18/11-18-0711-00-0bcs-potential-its-use-cases-for-bcs.pptx</a:t>
            </a:r>
            <a:r>
              <a:rPr lang="en-GB" dirty="0"/>
              <a:t> </a:t>
            </a:r>
            <a:endParaRPr lang="en-US" dirty="0"/>
          </a:p>
          <a:p>
            <a:pPr>
              <a:buFont typeface="Arial" panose="020B0604020202020204" pitchFamily="34" charset="0"/>
              <a:buChar char="•"/>
            </a:pPr>
            <a:r>
              <a:rPr lang="en-US" dirty="0"/>
              <a:t>New Business</a:t>
            </a:r>
          </a:p>
          <a:p>
            <a:pPr>
              <a:buFont typeface="Arial" panose="020B0604020202020204" pitchFamily="34" charset="0"/>
              <a:buChar char="•"/>
            </a:pPr>
            <a:r>
              <a:rPr lang="en-US" dirty="0"/>
              <a:t>Adjourn</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April 2018</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endParaRPr lang="en-US" dirty="0"/>
          </a:p>
        </p:txBody>
      </p:sp>
      <p:sp>
        <p:nvSpPr>
          <p:cNvPr id="8" name="Textplatzhalter 7"/>
          <p:cNvSpPr>
            <a:spLocks noGrp="1"/>
          </p:cNvSpPr>
          <p:nvPr>
            <p:ph type="body" idx="1"/>
          </p:nvPr>
        </p:nvSpPr>
        <p:spPr/>
        <p:txBody>
          <a:bodyPr/>
          <a:lstStyle/>
          <a:p>
            <a:r>
              <a:rPr lang="en-US" dirty="0"/>
              <a:t>Review Patent Policy &amp; Call for Essential Patents</a:t>
            </a:r>
          </a:p>
        </p:txBody>
      </p:sp>
      <p:sp>
        <p:nvSpPr>
          <p:cNvPr id="6" name="Datumsplatzhalter 5"/>
          <p:cNvSpPr>
            <a:spLocks noGrp="1"/>
          </p:cNvSpPr>
          <p:nvPr>
            <p:ph type="dt" idx="10"/>
          </p:nvPr>
        </p:nvSpPr>
        <p:spPr/>
        <p:txBody>
          <a:bodyPr/>
          <a:lstStyle/>
          <a:p>
            <a:r>
              <a:rPr lang="en-GB"/>
              <a:t>April 2018</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u="sng" dirty="0"/>
              <a:t>Participants have a duty to inform the IEEE</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April 2018</a:t>
            </a:r>
            <a:endParaRPr lang="en-GB" dirty="0"/>
          </a:p>
        </p:txBody>
      </p:sp>
      <p:sp>
        <p:nvSpPr>
          <p:cNvPr id="7" name="Inhaltsplatzhalter 6"/>
          <p:cNvSpPr>
            <a:spLocks noGrp="1"/>
          </p:cNvSpPr>
          <p:nvPr>
            <p:ph idx="1"/>
          </p:nvPr>
        </p:nvSpPr>
        <p:spPr>
          <a:xfrm>
            <a:off x="685800" y="1905000"/>
            <a:ext cx="7770813" cy="4113213"/>
          </a:xfrm>
        </p:spPr>
        <p:txBody>
          <a:bodyPr/>
          <a:lstStyle/>
          <a:p>
            <a:pPr lvl="1">
              <a:spcBef>
                <a:spcPct val="20000"/>
              </a:spcBef>
              <a:buSzPct val="150000"/>
              <a:buFont typeface="Arial" pitchFamily="-111" charset="0"/>
              <a:buChar char="•"/>
            </a:pPr>
            <a:r>
              <a:rPr lang="en-US" b="1" dirty="0">
                <a:ea typeface="Calibri" pitchFamily="-111" charset="0"/>
                <a:cs typeface="Calibri" pitchFamily="-111" charset="0"/>
              </a:rPr>
              <a:t>Participants </a:t>
            </a:r>
            <a:r>
              <a:rPr lang="en-US" b="1" u="sng" dirty="0">
                <a:ea typeface="Calibri" pitchFamily="-111" charset="0"/>
                <a:cs typeface="Calibri" pitchFamily="-111" charset="0"/>
              </a:rPr>
              <a:t>shall</a:t>
            </a:r>
            <a:r>
              <a:rPr lang="en-US" b="1" dirty="0">
                <a:ea typeface="Calibri" pitchFamily="-111" charset="0"/>
                <a:cs typeface="Calibri" pitchFamily="-111"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spcBef>
                <a:spcPct val="20000"/>
              </a:spcBef>
              <a:buSzPct val="150000"/>
              <a:buFont typeface="Arial" pitchFamily="-111" charset="0"/>
              <a:buChar char="•"/>
            </a:pPr>
            <a:endParaRPr lang="en-US" b="1" dirty="0">
              <a:ea typeface="Calibri" pitchFamily="-111" charset="0"/>
              <a:cs typeface="Calibri" pitchFamily="-111" charset="0"/>
            </a:endParaRPr>
          </a:p>
          <a:p>
            <a:pPr lvl="1">
              <a:spcBef>
                <a:spcPct val="20000"/>
              </a:spcBef>
              <a:buSzPct val="150000"/>
              <a:buFont typeface="Arial" pitchFamily="-111" charset="0"/>
              <a:buChar char="•"/>
            </a:pPr>
            <a:r>
              <a:rPr lang="en-US" b="1" dirty="0">
                <a:ea typeface="Calibri" pitchFamily="-111" charset="0"/>
                <a:cs typeface="Calibri" pitchFamily="-111" charset="0"/>
              </a:rPr>
              <a:t>Participants </a:t>
            </a:r>
            <a:r>
              <a:rPr lang="en-US" b="1" u="sng" dirty="0">
                <a:ea typeface="Calibri" pitchFamily="-111" charset="0"/>
                <a:cs typeface="Calibri" pitchFamily="-111" charset="0"/>
              </a:rPr>
              <a:t>should </a:t>
            </a:r>
            <a:r>
              <a:rPr lang="en-US" b="1" dirty="0">
                <a:ea typeface="Calibri" pitchFamily="-111" charset="0"/>
                <a:cs typeface="Calibri" pitchFamily="-111" charset="0"/>
              </a:rPr>
              <a:t>inform the IEEE (or cause the IEEE to be informed) of the identity of any other holders of potential Essential Patent Claims</a:t>
            </a:r>
          </a:p>
          <a:p>
            <a:pPr lvl="1">
              <a:spcBef>
                <a:spcPct val="20000"/>
              </a:spcBef>
              <a:buSzPct val="150000"/>
              <a:buFont typeface="Arial" pitchFamily="-111" charset="0"/>
              <a:buChar char="•"/>
            </a:pPr>
            <a:endParaRPr lang="en-US" b="1" dirty="0">
              <a:ea typeface="Calibri" pitchFamily="-111" charset="0"/>
              <a:cs typeface="Calibri" pitchFamily="-111" charset="0"/>
            </a:endParaRPr>
          </a:p>
          <a:p>
            <a:pPr lvl="1" algn="ctr">
              <a:spcBef>
                <a:spcPct val="20000"/>
              </a:spcBef>
            </a:pPr>
            <a:r>
              <a:rPr lang="en-US" sz="2800" b="1" dirty="0">
                <a:ea typeface="Calibri" pitchFamily="-111" charset="0"/>
                <a:cs typeface="Calibri" pitchFamily="-111" charset="0"/>
              </a:rPr>
              <a:t>Early identification of holders of potential Essential Patent Claims is encouraged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u="sng" dirty="0"/>
              <a:t>Ways to inform IEEE</a:t>
            </a:r>
            <a:endParaRPr lang="en-US" dirty="0"/>
          </a:p>
        </p:txBody>
      </p:sp>
      <p:sp>
        <p:nvSpPr>
          <p:cNvPr id="3" name="Inhaltsplatzhalter 2"/>
          <p:cNvSpPr>
            <a:spLocks noGrp="1"/>
          </p:cNvSpPr>
          <p:nvPr>
            <p:ph idx="1"/>
          </p:nvPr>
        </p:nvSpPr>
        <p:spPr>
          <a:xfrm>
            <a:off x="685800" y="1752600"/>
            <a:ext cx="7770813" cy="4113213"/>
          </a:xfrm>
        </p:spPr>
        <p:txBody>
          <a:bodyPr/>
          <a:lstStyle/>
          <a:p>
            <a:pPr>
              <a:spcBef>
                <a:spcPct val="20000"/>
              </a:spcBef>
              <a:buSzPct val="150000"/>
              <a:buFontTx/>
              <a:buChar char="•"/>
            </a:pPr>
            <a:r>
              <a:rPr lang="en-US" sz="2000" dirty="0">
                <a:ea typeface="Calibri" pitchFamily="-111" charset="0"/>
                <a:cs typeface="Calibri" pitchFamily="-111" charset="0"/>
              </a:rPr>
              <a:t>Cause an LOA to be submitted to the IEEE-SA (</a:t>
            </a:r>
            <a:r>
              <a:rPr lang="en-US" sz="2000" dirty="0" err="1">
                <a:ea typeface="Calibri" pitchFamily="-111" charset="0"/>
                <a:cs typeface="Calibri" pitchFamily="-111" charset="0"/>
              </a:rPr>
              <a:t>patcom@ieee.org</a:t>
            </a:r>
            <a:r>
              <a:rPr lang="en-US" sz="2000" dirty="0">
                <a:ea typeface="Calibri" pitchFamily="-111" charset="0"/>
                <a:cs typeface="Calibri" pitchFamily="-111" charset="0"/>
              </a:rPr>
              <a:t>); or</a:t>
            </a:r>
          </a:p>
          <a:p>
            <a:pPr>
              <a:spcBef>
                <a:spcPct val="20000"/>
              </a:spcBef>
              <a:buSzPct val="150000"/>
            </a:pPr>
            <a:endParaRPr lang="en-US" sz="2000" dirty="0">
              <a:ea typeface="Calibri" pitchFamily="-111" charset="0"/>
              <a:cs typeface="Calibri" pitchFamily="-111" charset="0"/>
            </a:endParaRPr>
          </a:p>
          <a:p>
            <a:pPr>
              <a:spcBef>
                <a:spcPct val="20000"/>
              </a:spcBef>
              <a:buSzPct val="150000"/>
              <a:buFontTx/>
              <a:buChar char="•"/>
            </a:pPr>
            <a:r>
              <a:rPr lang="en-US" sz="2000" dirty="0">
                <a:ea typeface="Calibri" pitchFamily="-111" charset="0"/>
                <a:cs typeface="Calibri" pitchFamily="-111" charset="0"/>
              </a:rPr>
              <a:t>Provide the chair of this group with the identity of the </a:t>
            </a:r>
            <a:r>
              <a:rPr lang="en-US" sz="2000" dirty="0" err="1">
                <a:ea typeface="Calibri" pitchFamily="-111" charset="0"/>
                <a:cs typeface="Calibri" pitchFamily="-111" charset="0"/>
              </a:rPr>
              <a:t>holder(s</a:t>
            </a:r>
            <a:r>
              <a:rPr lang="en-US" sz="2000" dirty="0">
                <a:ea typeface="Calibri" pitchFamily="-111" charset="0"/>
                <a:cs typeface="Calibri" pitchFamily="-111" charset="0"/>
              </a:rPr>
              <a:t>) of any and all such claims as soon as possible; or</a:t>
            </a:r>
          </a:p>
          <a:p>
            <a:pPr>
              <a:spcBef>
                <a:spcPct val="20000"/>
              </a:spcBef>
              <a:buSzPct val="150000"/>
            </a:pPr>
            <a:endParaRPr lang="en-US" sz="2000" dirty="0">
              <a:ea typeface="Calibri" pitchFamily="-111" charset="0"/>
              <a:cs typeface="Calibri" pitchFamily="-111" charset="0"/>
            </a:endParaRPr>
          </a:p>
          <a:p>
            <a:pPr>
              <a:spcBef>
                <a:spcPct val="20000"/>
              </a:spcBef>
              <a:buSzPct val="150000"/>
              <a:buFontTx/>
              <a:buChar char="•"/>
            </a:pPr>
            <a:r>
              <a:rPr lang="en-US" sz="2000" dirty="0">
                <a:ea typeface="Calibri" pitchFamily="-111" charset="0"/>
                <a:cs typeface="Calibri" pitchFamily="-111" charset="0"/>
              </a:rPr>
              <a:t>Speak up now and respond to this Call for Potentially Essential Patents</a:t>
            </a:r>
          </a:p>
          <a:p>
            <a:pPr>
              <a:spcBef>
                <a:spcPct val="20000"/>
              </a:spcBef>
            </a:pPr>
            <a:endParaRPr lang="en-US" sz="2000" dirty="0">
              <a:ea typeface="Calibri" pitchFamily="-111" charset="0"/>
              <a:cs typeface="Calibri" pitchFamily="-111" charset="0"/>
            </a:endParaRPr>
          </a:p>
          <a:p>
            <a:pPr>
              <a:spcBef>
                <a:spcPct val="20000"/>
              </a:spcBef>
            </a:pPr>
            <a:r>
              <a:rPr lang="en-US" sz="2000" b="0" dirty="0">
                <a:ea typeface="Calibri" pitchFamily="-111" charset="0"/>
                <a:cs typeface="Calibri" pitchFamily="-111" charset="0"/>
              </a:rPr>
              <a:t>If anyone in this meeting is personally aware of the holder of any patent claims that are potentially essential to implementation of the proposed </a:t>
            </a:r>
            <a:r>
              <a:rPr lang="en-US" sz="2000" b="0" dirty="0" err="1">
                <a:ea typeface="Calibri" pitchFamily="-111" charset="0"/>
                <a:cs typeface="Calibri" pitchFamily="-111" charset="0"/>
              </a:rPr>
              <a:t>standard(s</a:t>
            </a:r>
            <a:r>
              <a:rPr lang="en-US" sz="2000" b="0" dirty="0">
                <a:ea typeface="Calibri" pitchFamily="-111" charset="0"/>
                <a:cs typeface="Calibri" pitchFamily="-111" charset="0"/>
              </a:rPr>
              <a:t>) under consideration by this group and that are not already the subject of an Accepted Letter of Assurance, please respond at this time by providing relevant information to the WG Chair</a:t>
            </a:r>
            <a:endParaRPr lang="en-US" sz="2000" b="0" dirty="0">
              <a:latin typeface="Calibri" pitchFamily="-111" charset="0"/>
              <a:ea typeface="Calibri" pitchFamily="-111" charset="0"/>
              <a:cs typeface="Calibri" pitchFamily="-111" charset="0"/>
            </a:endParaRP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April 2018</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381000"/>
            <a:ext cx="7770813" cy="1065213"/>
          </a:xfrm>
        </p:spPr>
        <p:txBody>
          <a:bodyPr/>
          <a:lstStyle/>
          <a:p>
            <a:r>
              <a:rPr lang="en-US" u="sng" dirty="0"/>
              <a:t>Other Guidelines for IEEE WG Meetings</a:t>
            </a:r>
            <a:endParaRPr lang="en-US" dirty="0"/>
          </a:p>
        </p:txBody>
      </p:sp>
      <p:sp>
        <p:nvSpPr>
          <p:cNvPr id="3" name="Inhaltsplatzhalter 2"/>
          <p:cNvSpPr>
            <a:spLocks noGrp="1"/>
          </p:cNvSpPr>
          <p:nvPr>
            <p:ph idx="1"/>
          </p:nvPr>
        </p:nvSpPr>
        <p:spPr>
          <a:xfrm>
            <a:off x="685800" y="1371600"/>
            <a:ext cx="7770813" cy="4113213"/>
          </a:xfrm>
        </p:spPr>
        <p:txBody>
          <a:bodyPr/>
          <a:lstStyle/>
          <a:p>
            <a:pPr>
              <a:lnSpc>
                <a:spcPct val="80000"/>
              </a:lnSpc>
              <a:spcBef>
                <a:spcPct val="20000"/>
              </a:spcBef>
              <a:spcAft>
                <a:spcPct val="40000"/>
              </a:spcAft>
              <a:buSzPct val="150000"/>
              <a:buFontTx/>
              <a:buChar char="•"/>
            </a:pPr>
            <a:r>
              <a:rPr lang="en-US" sz="2000" dirty="0">
                <a:ea typeface="Calibri" pitchFamily="-111" charset="0"/>
                <a:cs typeface="Calibri" pitchFamily="-111" charset="0"/>
              </a:rPr>
              <a:t>All IEEE-SA standards meetings shall be conducted in compliance with all applicable laws, including antitrust and competition laws. </a:t>
            </a:r>
          </a:p>
          <a:p>
            <a:pPr lvl="1">
              <a:lnSpc>
                <a:spcPct val="80000"/>
              </a:lnSpc>
              <a:spcBef>
                <a:spcPct val="20000"/>
              </a:spcBef>
              <a:spcAft>
                <a:spcPct val="40000"/>
              </a:spcAft>
              <a:buSzPct val="150000"/>
              <a:buFont typeface="Arial" pitchFamily="-111" charset="0"/>
              <a:buChar char="•"/>
            </a:pPr>
            <a:r>
              <a:rPr lang="en-US" sz="1800" b="1" dirty="0">
                <a:ea typeface="Calibri" pitchFamily="-111" charset="0"/>
                <a:cs typeface="Calibri" pitchFamily="-111" charset="0"/>
              </a:rPr>
              <a:t>Don’t discuss the interpretation, validity, or essentiality of patents/patent claims. </a:t>
            </a:r>
          </a:p>
          <a:p>
            <a:pPr lvl="1">
              <a:lnSpc>
                <a:spcPct val="80000"/>
              </a:lnSpc>
              <a:spcBef>
                <a:spcPct val="20000"/>
              </a:spcBef>
              <a:spcAft>
                <a:spcPct val="40000"/>
              </a:spcAft>
              <a:buSzPct val="150000"/>
              <a:buFont typeface="Arial" pitchFamily="-111" charset="0"/>
              <a:buChar char="•"/>
            </a:pPr>
            <a:r>
              <a:rPr lang="en-US" sz="1800" b="1" dirty="0">
                <a:ea typeface="Calibri" pitchFamily="-111" charset="0"/>
                <a:cs typeface="Calibri" pitchFamily="-111" charset="0"/>
              </a:rPr>
              <a:t>Don’t discuss specific license rates, terms, or conditions.</a:t>
            </a:r>
          </a:p>
          <a:p>
            <a:pPr marL="1085850" lvl="2">
              <a:lnSpc>
                <a:spcPct val="80000"/>
              </a:lnSpc>
              <a:spcBef>
                <a:spcPct val="20000"/>
              </a:spcBef>
              <a:spcAft>
                <a:spcPct val="40000"/>
              </a:spcAft>
              <a:buSzPct val="150000"/>
              <a:buFontTx/>
              <a:buChar char="•"/>
            </a:pPr>
            <a:r>
              <a:rPr lang="en-US" sz="1600" dirty="0">
                <a:ea typeface="Calibri" pitchFamily="-111" charset="0"/>
                <a:cs typeface="Calibri" pitchFamily="-111" charset="0"/>
              </a:rPr>
              <a:t>Relative costs of different technical approaches that include relative costs of patent licensing terms may be discussed in standards development meetings. </a:t>
            </a:r>
          </a:p>
          <a:p>
            <a:pPr marL="1428750" lvl="3">
              <a:lnSpc>
                <a:spcPct val="80000"/>
              </a:lnSpc>
              <a:spcBef>
                <a:spcPct val="20000"/>
              </a:spcBef>
              <a:spcAft>
                <a:spcPct val="40000"/>
              </a:spcAft>
              <a:buSzPct val="150000"/>
              <a:buFont typeface="Arial" pitchFamily="-111" charset="0"/>
              <a:buChar char="•"/>
            </a:pPr>
            <a:r>
              <a:rPr lang="en-GB" b="1" dirty="0">
                <a:ea typeface="Calibri" pitchFamily="-111" charset="0"/>
                <a:cs typeface="Calibri" pitchFamily="-111" charset="0"/>
              </a:rPr>
              <a:t>Technical considerations remain the primary focus</a:t>
            </a:r>
            <a:endParaRPr lang="en-US" b="1" dirty="0">
              <a:ea typeface="Calibri" pitchFamily="-111" charset="0"/>
              <a:cs typeface="Calibri" pitchFamily="-111" charset="0"/>
            </a:endParaRPr>
          </a:p>
          <a:p>
            <a:pPr lvl="1">
              <a:lnSpc>
                <a:spcPct val="80000"/>
              </a:lnSpc>
              <a:spcBef>
                <a:spcPct val="20000"/>
              </a:spcBef>
              <a:spcAft>
                <a:spcPct val="40000"/>
              </a:spcAft>
              <a:buSzPct val="150000"/>
              <a:buFont typeface="Arial" pitchFamily="-111" charset="0"/>
              <a:buChar char="•"/>
            </a:pPr>
            <a:r>
              <a:rPr lang="en-US" sz="1800" b="1" dirty="0">
                <a:ea typeface="Calibri" pitchFamily="-111" charset="0"/>
                <a:cs typeface="Calibri" pitchFamily="-111" charset="0"/>
              </a:rPr>
              <a:t>Don’t discuss or engage in the fixing of product prices, allocation of customers, or division of sales markets.</a:t>
            </a:r>
          </a:p>
          <a:p>
            <a:pPr lvl="1">
              <a:lnSpc>
                <a:spcPct val="80000"/>
              </a:lnSpc>
              <a:spcBef>
                <a:spcPct val="20000"/>
              </a:spcBef>
              <a:spcAft>
                <a:spcPct val="40000"/>
              </a:spcAft>
              <a:buSzPct val="150000"/>
              <a:buFont typeface="Arial" pitchFamily="-111" charset="0"/>
              <a:buChar char="•"/>
            </a:pPr>
            <a:r>
              <a:rPr lang="en-US" sz="1800" b="1" dirty="0">
                <a:ea typeface="Calibri" pitchFamily="-111" charset="0"/>
                <a:cs typeface="Calibri" pitchFamily="-111" charset="0"/>
              </a:rPr>
              <a:t>Don’t discuss the status or substance of ongoing or threatened litigation.</a:t>
            </a:r>
          </a:p>
          <a:p>
            <a:pPr lvl="1">
              <a:lnSpc>
                <a:spcPct val="80000"/>
              </a:lnSpc>
              <a:spcBef>
                <a:spcPct val="20000"/>
              </a:spcBef>
              <a:spcAft>
                <a:spcPct val="40000"/>
              </a:spcAft>
              <a:buSzPct val="150000"/>
              <a:buFont typeface="Arial" pitchFamily="-111" charset="0"/>
              <a:buChar char="•"/>
            </a:pPr>
            <a:r>
              <a:rPr lang="en-US" sz="1800" b="1" dirty="0">
                <a:ea typeface="Calibri" pitchFamily="-111" charset="0"/>
                <a:cs typeface="Calibri" pitchFamily="-111" charset="0"/>
              </a:rPr>
              <a:t>Don’t be silent if inappropriate topics are discussed … do formally object.</a:t>
            </a:r>
          </a:p>
          <a:p>
            <a:pPr algn="ctr">
              <a:lnSpc>
                <a:spcPct val="80000"/>
              </a:lnSpc>
              <a:spcBef>
                <a:spcPct val="20000"/>
              </a:spcBef>
            </a:pPr>
            <a:r>
              <a:rPr lang="en-US" sz="1000" dirty="0">
                <a:ea typeface="Calibri" pitchFamily="-111" charset="0"/>
                <a:cs typeface="Calibri" pitchFamily="-111" charset="0"/>
              </a:rPr>
              <a:t>---------------------------------------------------------------   </a:t>
            </a:r>
            <a:endParaRPr lang="en-US" sz="1400" dirty="0">
              <a:ea typeface="Calibri" pitchFamily="-111" charset="0"/>
              <a:cs typeface="Calibri" pitchFamily="-111" charset="0"/>
            </a:endParaRPr>
          </a:p>
          <a:p>
            <a:pPr algn="ctr">
              <a:lnSpc>
                <a:spcPct val="80000"/>
              </a:lnSpc>
              <a:spcBef>
                <a:spcPct val="20000"/>
              </a:spcBef>
            </a:pPr>
            <a:r>
              <a:rPr lang="en-US" sz="1300" dirty="0">
                <a:ea typeface="Calibri" pitchFamily="-111" charset="0"/>
                <a:cs typeface="Calibri" pitchFamily="-111" charset="0"/>
              </a:rPr>
              <a:t>For more details, see </a:t>
            </a:r>
            <a:r>
              <a:rPr lang="en-US" sz="1300" i="1" dirty="0">
                <a:ea typeface="Calibri" pitchFamily="-111" charset="0"/>
                <a:cs typeface="Calibri" pitchFamily="-111" charset="0"/>
              </a:rPr>
              <a:t>IEEE-SA Standards Board Operations Manual</a:t>
            </a:r>
            <a:r>
              <a:rPr lang="en-US" sz="1300" dirty="0">
                <a:ea typeface="Calibri" pitchFamily="-111" charset="0"/>
                <a:cs typeface="Calibri" pitchFamily="-111" charset="0"/>
              </a:rPr>
              <a:t>, clause 5.3.10 and </a:t>
            </a:r>
            <a:br>
              <a:rPr lang="en-US" sz="1300" dirty="0">
                <a:ea typeface="Calibri" pitchFamily="-111" charset="0"/>
                <a:cs typeface="Calibri" pitchFamily="-111" charset="0"/>
              </a:rPr>
            </a:br>
            <a:r>
              <a:rPr lang="en-US" sz="1300" i="1" dirty="0">
                <a:ea typeface="Calibri" pitchFamily="-111" charset="0"/>
                <a:cs typeface="Calibri" pitchFamily="-111" charset="0"/>
              </a:rPr>
              <a:t>Antitrust and Competition Policy: What You Need to Know </a:t>
            </a:r>
            <a:r>
              <a:rPr lang="en-US" sz="1300" dirty="0">
                <a:ea typeface="Calibri" pitchFamily="-111" charset="0"/>
                <a:cs typeface="Calibri" pitchFamily="-111" charset="0"/>
              </a:rPr>
              <a:t>at </a:t>
            </a:r>
            <a:r>
              <a:rPr lang="en-US" sz="1300" dirty="0">
                <a:ea typeface="Calibri" pitchFamily="-111" charset="0"/>
                <a:cs typeface="Calibri" pitchFamily="-111" charset="0"/>
                <a:hlinkClick r:id="rId2"/>
              </a:rPr>
              <a:t>http://standards.ieee.org/develop/policies/antitrust.pdf</a:t>
            </a:r>
            <a:r>
              <a:rPr lang="en-US" sz="1300" dirty="0">
                <a:ea typeface="Calibri" pitchFamily="-111" charset="0"/>
                <a:cs typeface="Calibri" pitchFamily="-111" charset="0"/>
              </a:rPr>
              <a:t> </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April 2018</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u="sng" dirty="0"/>
              <a:t>Patent-related information</a:t>
            </a:r>
            <a:endParaRPr lang="en-US" dirty="0"/>
          </a:p>
        </p:txBody>
      </p:sp>
      <p:sp>
        <p:nvSpPr>
          <p:cNvPr id="3" name="Inhaltsplatzhalter 2"/>
          <p:cNvSpPr>
            <a:spLocks noGrp="1"/>
          </p:cNvSpPr>
          <p:nvPr>
            <p:ph idx="1"/>
          </p:nvPr>
        </p:nvSpPr>
        <p:spPr>
          <a:xfrm>
            <a:off x="381000" y="1828800"/>
            <a:ext cx="8382000" cy="4113213"/>
          </a:xfrm>
        </p:spPr>
        <p:txBody>
          <a:bodyPr/>
          <a:lstStyle/>
          <a:p>
            <a:pPr marL="230188" indent="-230188">
              <a:lnSpc>
                <a:spcPct val="80000"/>
              </a:lnSpc>
              <a:spcBef>
                <a:spcPct val="20000"/>
              </a:spcBef>
              <a:buClr>
                <a:srgbClr val="CC3300"/>
              </a:buClr>
              <a:buSzPct val="50000"/>
              <a:buFont typeface="Monotype Sorts" pitchFamily="-111" charset="2"/>
              <a:buChar char="l"/>
            </a:pPr>
            <a:endParaRPr lang="en-US" sz="600" u="sng" dirty="0">
              <a:solidFill>
                <a:srgbClr val="FF0000"/>
              </a:solidFill>
              <a:latin typeface="Arial" pitchFamily="-111" charset="0"/>
            </a:endParaRPr>
          </a:p>
          <a:p>
            <a:pPr marL="630238" lvl="1">
              <a:lnSpc>
                <a:spcPct val="90000"/>
              </a:lnSpc>
              <a:buClr>
                <a:srgbClr val="CC3300"/>
              </a:buClr>
              <a:buSzPct val="50000"/>
            </a:pPr>
            <a:r>
              <a:rPr lang="en-US" b="1" dirty="0">
                <a:latin typeface="Calibri" pitchFamily="-111" charset="0"/>
                <a:ea typeface="Calibri" pitchFamily="-111" charset="0"/>
                <a:cs typeface="Calibri" pitchFamily="-111" charset="0"/>
              </a:rPr>
              <a:t>	</a:t>
            </a:r>
            <a:r>
              <a:rPr lang="en-US" b="1" dirty="0">
                <a:ea typeface="Calibri" pitchFamily="-111" charset="0"/>
                <a:cs typeface="Calibri" pitchFamily="-111" charset="0"/>
              </a:rPr>
              <a:t>The patent policy and the procedures used to execute that policy are documented in the:</a:t>
            </a:r>
          </a:p>
          <a:p>
            <a:pPr lvl="2">
              <a:lnSpc>
                <a:spcPct val="90000"/>
              </a:lnSpc>
              <a:spcBef>
                <a:spcPct val="20000"/>
              </a:spcBef>
              <a:buClr>
                <a:srgbClr val="CC3300"/>
              </a:buClr>
              <a:buSzPct val="150000"/>
              <a:buFontTx/>
              <a:buChar char="•"/>
            </a:pPr>
            <a:r>
              <a:rPr lang="en-US" sz="2000" b="1" i="1" dirty="0">
                <a:ea typeface="Calibri" pitchFamily="-111" charset="0"/>
                <a:cs typeface="Calibri" pitchFamily="-111" charset="0"/>
              </a:rPr>
              <a:t>IEEE-SA Standards Board Bylaws</a:t>
            </a:r>
            <a:r>
              <a:rPr lang="en-US" sz="2000" b="1" dirty="0">
                <a:ea typeface="Calibri" pitchFamily="-111" charset="0"/>
                <a:cs typeface="Calibri" pitchFamily="-111" charset="0"/>
              </a:rPr>
              <a:t> </a:t>
            </a:r>
            <a:r>
              <a:rPr lang="en-US" sz="1600" b="1" dirty="0">
                <a:ea typeface="Calibri" pitchFamily="-111" charset="0"/>
                <a:cs typeface="Calibri" pitchFamily="-111" charset="0"/>
              </a:rPr>
              <a:t>(</a:t>
            </a:r>
            <a:r>
              <a:rPr lang="en-US" sz="1600" b="1" dirty="0">
                <a:ea typeface="Calibri" pitchFamily="-111" charset="0"/>
                <a:cs typeface="Calibri" pitchFamily="-111" charset="0"/>
                <a:hlinkClick r:id="rId2"/>
              </a:rPr>
              <a:t>http://standards.ieee.org/develop/policies/bylaws/sect6-7.html#6</a:t>
            </a:r>
            <a:r>
              <a:rPr lang="en-US" sz="1600" b="1" dirty="0">
                <a:ea typeface="Calibri" pitchFamily="-111" charset="0"/>
                <a:cs typeface="Calibri" pitchFamily="-111" charset="0"/>
              </a:rPr>
              <a:t> ) </a:t>
            </a:r>
          </a:p>
          <a:p>
            <a:pPr lvl="2">
              <a:lnSpc>
                <a:spcPct val="90000"/>
              </a:lnSpc>
              <a:spcBef>
                <a:spcPct val="20000"/>
              </a:spcBef>
              <a:buClr>
                <a:srgbClr val="CC3300"/>
              </a:buClr>
              <a:buSzPct val="150000"/>
              <a:buFontTx/>
              <a:buChar char="•"/>
            </a:pPr>
            <a:r>
              <a:rPr lang="en-US" sz="2000" b="1" i="1" dirty="0">
                <a:ea typeface="Calibri" pitchFamily="-111" charset="0"/>
                <a:cs typeface="Calibri" pitchFamily="-111" charset="0"/>
              </a:rPr>
              <a:t>IEEE-SA Standards Board Operations Manual</a:t>
            </a:r>
            <a:r>
              <a:rPr lang="en-US" sz="2000" b="1" dirty="0">
                <a:ea typeface="Calibri" pitchFamily="-111" charset="0"/>
                <a:cs typeface="Calibri" pitchFamily="-111" charset="0"/>
              </a:rPr>
              <a:t> </a:t>
            </a:r>
            <a:r>
              <a:rPr lang="en-US" sz="1600" b="1" dirty="0">
                <a:ea typeface="Calibri" pitchFamily="-111" charset="0"/>
                <a:cs typeface="Calibri" pitchFamily="-111" charset="0"/>
              </a:rPr>
              <a:t>(</a:t>
            </a:r>
            <a:r>
              <a:rPr lang="en-US" sz="1600" b="1" dirty="0">
                <a:ea typeface="Calibri" pitchFamily="-111" charset="0"/>
                <a:cs typeface="Calibri" pitchFamily="-111" charset="0"/>
                <a:hlinkClick r:id="rId3"/>
              </a:rPr>
              <a:t>http://standards.ieee.org/develop/policies/opman/sect6.html#6.3</a:t>
            </a:r>
            <a:r>
              <a:rPr lang="en-US" sz="1600" b="1" dirty="0">
                <a:ea typeface="Calibri" pitchFamily="-111" charset="0"/>
                <a:cs typeface="Calibri" pitchFamily="-111" charset="0"/>
              </a:rPr>
              <a:t> )</a:t>
            </a:r>
          </a:p>
          <a:p>
            <a:pPr marL="630238" lvl="1">
              <a:lnSpc>
                <a:spcPct val="90000"/>
              </a:lnSpc>
              <a:spcBef>
                <a:spcPct val="20000"/>
              </a:spcBef>
              <a:buClr>
                <a:srgbClr val="CC3300"/>
              </a:buClr>
              <a:buSzPct val="50000"/>
            </a:pPr>
            <a:endParaRPr lang="en-US" dirty="0">
              <a:solidFill>
                <a:srgbClr val="000099"/>
              </a:solidFill>
            </a:endParaRPr>
          </a:p>
          <a:p>
            <a:pPr marL="630238" lvl="1">
              <a:lnSpc>
                <a:spcPct val="90000"/>
              </a:lnSpc>
              <a:buClr>
                <a:srgbClr val="CC3300"/>
              </a:buClr>
              <a:buSzPct val="50000"/>
            </a:pPr>
            <a:r>
              <a:rPr lang="en-US" b="1" dirty="0">
                <a:ea typeface="Calibri" pitchFamily="-111" charset="0"/>
                <a:cs typeface="Calibri" pitchFamily="-111" charset="0"/>
              </a:rPr>
              <a:t>	Material about the patent policy is available at </a:t>
            </a:r>
          </a:p>
          <a:p>
            <a:pPr marL="630238" lvl="1">
              <a:lnSpc>
                <a:spcPct val="90000"/>
              </a:lnSpc>
              <a:buClr>
                <a:srgbClr val="CC3300"/>
              </a:buClr>
              <a:buSzPct val="50000"/>
            </a:pPr>
            <a:r>
              <a:rPr lang="en-US" b="1" dirty="0">
                <a:ea typeface="Calibri" pitchFamily="-111" charset="0"/>
                <a:cs typeface="Calibri" pitchFamily="-111" charset="0"/>
              </a:rPr>
              <a:t>	</a:t>
            </a:r>
            <a:r>
              <a:rPr lang="en-US" b="1" i="1" dirty="0">
                <a:ea typeface="Calibri" pitchFamily="-111" charset="0"/>
                <a:cs typeface="Calibri" pitchFamily="-111" charset="0"/>
                <a:hlinkClick r:id="rId4"/>
              </a:rPr>
              <a:t>http://standards.ieee.org/about/sasb/patcom/materials.html</a:t>
            </a:r>
            <a:r>
              <a:rPr lang="en-US" b="1" i="1" dirty="0">
                <a:ea typeface="Calibri" pitchFamily="-111" charset="0"/>
                <a:cs typeface="Calibri" pitchFamily="-111" charset="0"/>
              </a:rPr>
              <a:t> </a:t>
            </a:r>
          </a:p>
          <a:p>
            <a:pPr marL="630238" lvl="1">
              <a:lnSpc>
                <a:spcPct val="90000"/>
              </a:lnSpc>
              <a:buClr>
                <a:srgbClr val="CC3300"/>
              </a:buClr>
              <a:buSzPct val="50000"/>
            </a:pPr>
            <a:endParaRPr lang="en-US" sz="2800" b="1" dirty="0">
              <a:ea typeface="Calibri" pitchFamily="-111" charset="0"/>
              <a:cs typeface="Calibri" pitchFamily="-111" charset="0"/>
            </a:endParaRPr>
          </a:p>
          <a:p>
            <a:pPr marL="630238" lvl="1" algn="ctr">
              <a:lnSpc>
                <a:spcPct val="90000"/>
              </a:lnSpc>
              <a:buClr>
                <a:srgbClr val="CC3300"/>
              </a:buClr>
              <a:buSzPct val="50000"/>
            </a:pPr>
            <a:r>
              <a:rPr lang="en-US" sz="2800" b="1" dirty="0">
                <a:ea typeface="Calibri" pitchFamily="-111" charset="0"/>
                <a:cs typeface="Calibri" pitchFamily="-111" charset="0"/>
              </a:rPr>
              <a:t>	If you have questions, contact the IEEE-SA Standards Board Patent Committee Administrator at </a:t>
            </a:r>
            <a:r>
              <a:rPr lang="en-US" sz="2800" b="1" dirty="0">
                <a:ea typeface="Calibri" pitchFamily="-111" charset="0"/>
                <a:cs typeface="Calibri" pitchFamily="-111" charset="0"/>
                <a:hlinkClick r:id="rId5"/>
              </a:rPr>
              <a:t>patcom@ieee.org</a:t>
            </a:r>
            <a:endParaRPr lang="en-US" sz="2800" b="1" dirty="0">
              <a:ea typeface="Calibri" pitchFamily="-111" charset="0"/>
              <a:cs typeface="Calibri" pitchFamily="-111" charset="0"/>
            </a:endParaRPr>
          </a:p>
          <a:p>
            <a:pPr marL="630238" lvl="1">
              <a:lnSpc>
                <a:spcPct val="90000"/>
              </a:lnSpc>
              <a:buClr>
                <a:srgbClr val="CC3300"/>
              </a:buClr>
              <a:buSzPct val="50000"/>
            </a:pPr>
            <a:endParaRPr lang="en-US" sz="1800" b="1" i="1" dirty="0">
              <a:latin typeface="Calibri" pitchFamily="-111" charset="0"/>
              <a:ea typeface="Calibri" pitchFamily="-111" charset="0"/>
              <a:cs typeface="Calibri" pitchFamily="-111" charset="0"/>
            </a:endParaRP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April 2018</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u="sng" dirty="0">
                <a:solidFill>
                  <a:schemeClr val="tx1"/>
                </a:solidFill>
              </a:rPr>
              <a:t>Resources – URLs</a:t>
            </a:r>
            <a:endParaRPr lang="en-US" dirty="0"/>
          </a:p>
        </p:txBody>
      </p:sp>
      <p:sp>
        <p:nvSpPr>
          <p:cNvPr id="3" name="Inhaltsplatzhalter 2"/>
          <p:cNvSpPr>
            <a:spLocks noGrp="1"/>
          </p:cNvSpPr>
          <p:nvPr>
            <p:ph idx="1"/>
          </p:nvPr>
        </p:nvSpPr>
        <p:spPr/>
        <p:txBody>
          <a:bodyPr/>
          <a:lstStyle/>
          <a:p>
            <a:pPr>
              <a:lnSpc>
                <a:spcPct val="90000"/>
              </a:lnSpc>
            </a:pPr>
            <a:r>
              <a:rPr lang="en-US" sz="2800" dirty="0"/>
              <a:t>Link to IEEE Disclosure of Affiliation </a:t>
            </a:r>
          </a:p>
          <a:p>
            <a:pPr lvl="1">
              <a:lnSpc>
                <a:spcPct val="90000"/>
              </a:lnSpc>
            </a:pPr>
            <a:r>
              <a:rPr lang="en-US" sz="2400" dirty="0">
                <a:hlinkClick r:id="rId2"/>
              </a:rPr>
              <a:t>http://standards.ieee.org/faqs/affiliationFAQ.html</a:t>
            </a:r>
            <a:endParaRPr lang="en-US" sz="2400" dirty="0"/>
          </a:p>
          <a:p>
            <a:pPr>
              <a:lnSpc>
                <a:spcPct val="90000"/>
              </a:lnSpc>
            </a:pPr>
            <a:r>
              <a:rPr lang="en-US" sz="2800" dirty="0"/>
              <a:t>Links to IEEE Antitrust Guidelines</a:t>
            </a:r>
          </a:p>
          <a:p>
            <a:pPr lvl="1">
              <a:lnSpc>
                <a:spcPct val="90000"/>
              </a:lnSpc>
            </a:pPr>
            <a:r>
              <a:rPr lang="en-US" sz="2400" dirty="0">
                <a:hlinkClick r:id="rId3"/>
              </a:rPr>
              <a:t>http://standards.ieee.org/resources/antitrust-guidelines.pdf</a:t>
            </a:r>
            <a:endParaRPr lang="en-US" sz="2400" dirty="0"/>
          </a:p>
          <a:p>
            <a:pPr>
              <a:lnSpc>
                <a:spcPct val="90000"/>
              </a:lnSpc>
            </a:pPr>
            <a:r>
              <a:rPr lang="en-US" sz="2800" dirty="0"/>
              <a:t>Link to IEEE Code of Ethics</a:t>
            </a:r>
          </a:p>
          <a:p>
            <a:pPr lvl="1">
              <a:lnSpc>
                <a:spcPct val="90000"/>
              </a:lnSpc>
            </a:pPr>
            <a:r>
              <a:rPr lang="en-US" sz="2400" dirty="0">
                <a:hlinkClick r:id="rId4"/>
              </a:rPr>
              <a:t>http://www.ieee.org/web/membership/ethics/code_ethics.html</a:t>
            </a:r>
            <a:r>
              <a:rPr lang="en-US" sz="2400" dirty="0"/>
              <a:t> </a:t>
            </a:r>
          </a:p>
          <a:p>
            <a:pPr>
              <a:lnSpc>
                <a:spcPct val="90000"/>
              </a:lnSpc>
            </a:pPr>
            <a:r>
              <a:rPr lang="en-US" sz="2800" dirty="0"/>
              <a:t>Link to IEEE Patent Policy</a:t>
            </a:r>
          </a:p>
          <a:p>
            <a:pPr lvl="1">
              <a:lnSpc>
                <a:spcPct val="90000"/>
              </a:lnSpc>
            </a:pPr>
            <a:r>
              <a:rPr lang="en-US" sz="2400" dirty="0">
                <a:hlinkClick r:id="rId5"/>
              </a:rPr>
              <a:t>http://standards.ieee.org/board/pat/pat-slideset.ppt</a:t>
            </a:r>
            <a:endParaRPr lang="en-US" sz="2400"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April 2018</a:t>
            </a:r>
            <a:endParaRPr lang="en-GB" dirty="0"/>
          </a:p>
        </p:txBody>
      </p:sp>
    </p:spTree>
  </p:cSld>
  <p:clrMapOvr>
    <a:masterClrMapping/>
  </p:clrMapOvr>
</p:sld>
</file>

<file path=ppt/theme/theme1.xml><?xml version="1.0" encoding="utf-8"?>
<a:theme xmlns:a="http://schemas.openxmlformats.org/drawingml/2006/main" name="802-11-BCS-Chair-Slides-Templat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802-11-BCS-Chair-Slides-Template.potx</Template>
  <TotalTime>8</TotalTime>
  <Words>642</Words>
  <Application>Microsoft Macintosh PowerPoint</Application>
  <PresentationFormat>On-screen Show (4:3)</PresentationFormat>
  <Paragraphs>102</Paragraphs>
  <Slides>11</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9" baseType="lpstr">
      <vt:lpstr>Arial Unicode MS</vt:lpstr>
      <vt:lpstr>MS Gothic</vt:lpstr>
      <vt:lpstr>Arial</vt:lpstr>
      <vt:lpstr>Calibri</vt:lpstr>
      <vt:lpstr>Monotype Sorts</vt:lpstr>
      <vt:lpstr>Times New Roman</vt:lpstr>
      <vt:lpstr>802-11-BCS-Chair-Slides-Template</vt:lpstr>
      <vt:lpstr>Dokument</vt:lpstr>
      <vt:lpstr>BCS April 24th, Telco Agenda</vt:lpstr>
      <vt:lpstr>Abstract</vt:lpstr>
      <vt:lpstr>Agenda</vt:lpstr>
      <vt:lpstr>PowerPoint Presentation</vt:lpstr>
      <vt:lpstr>Participants have a duty to inform the IEEE</vt:lpstr>
      <vt:lpstr>Ways to inform IEEE</vt:lpstr>
      <vt:lpstr>Other Guidelines for IEEE WG Meetings</vt:lpstr>
      <vt:lpstr>Patent-related information</vt:lpstr>
      <vt:lpstr>Resources – URLs</vt:lpstr>
      <vt:lpstr>New Business</vt:lpstr>
      <vt:lpstr>Adjourn</vt:lpstr>
    </vt:vector>
  </TitlesOfParts>
  <Manager/>
  <Company/>
  <LinksUpToDate>false</LinksUpToDate>
  <SharedDoc>false</SharedDoc>
  <HyperlinkBase/>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Chair’s Meeting Slides BCS TIG/SG</dc:title>
  <dc:subject/>
  <dc:creator>Marc Emmelmann</dc:creator>
  <cp:keywords/>
  <dc:description/>
  <cp:lastModifiedBy>Microsoft Office User</cp:lastModifiedBy>
  <cp:revision>5</cp:revision>
  <cp:lastPrinted>1601-01-01T00:00:00Z</cp:lastPrinted>
  <dcterms:created xsi:type="dcterms:W3CDTF">2018-03-09T16:36:29Z</dcterms:created>
  <dcterms:modified xsi:type="dcterms:W3CDTF">2018-04-24T13:20:21Z</dcterms:modified>
  <cp:category/>
</cp:coreProperties>
</file>