
<file path=[Content_Types].xml><?xml version="1.0" encoding="utf-8"?>
<Types xmlns="http://schemas.openxmlformats.org/package/2006/content-types">
  <Default Extension="emf" ContentType="image/x-emf"/>
  <Default Extension="wmf" ContentType="image/x-w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257" r:id="rId3"/>
    <p:sldId id="258" r:id="rId4"/>
    <p:sldId id="261" r:id="rId5"/>
    <p:sldId id="263" r:id="rId6"/>
    <p:sldId id="281" r:id="rId7"/>
    <p:sldId id="266" r:id="rId8"/>
    <p:sldId id="264" r:id="rId9"/>
    <p:sldId id="270" r:id="rId10"/>
    <p:sldId id="280" r:id="rId11"/>
    <p:sldId id="279" r:id="rId12"/>
    <p:sldId id="271" r:id="rId13"/>
    <p:sldId id="272" r:id="rId14"/>
    <p:sldId id="282" r:id="rId15"/>
    <p:sldId id="283" r:id="rId16"/>
    <p:sldId id="284" r:id="rId17"/>
    <p:sldId id="277" r:id="rId18"/>
    <p:sldId id="278" r:id="rId1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74" d="100"/>
          <a:sy n="74" d="100"/>
        </p:scale>
        <p:origin x="1206"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5/2/2018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2528782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April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April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April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April 2018</a:t>
            </a:r>
            <a:endParaRPr lang="en-GB"/>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April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April 2018</a:t>
            </a:r>
            <a:endParaRPr lang="en-GB"/>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April 2018</a:t>
            </a:r>
            <a:endParaRPr lang="en-GB"/>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April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April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April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802.11-18/0689r2</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Microsoft_Excel_97-2003_Worksheet2.xls"/><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April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May 2018 Ad Hoc </a:t>
            </a:r>
            <a:r>
              <a:rPr lang="en-US" altLang="en-US" dirty="0"/>
              <a:t>Meeting </a:t>
            </a:r>
            <a:r>
              <a:rPr lang="en-US" altLang="en-US" dirty="0" smtClean="0"/>
              <a:t>Agenda</a:t>
            </a:r>
            <a:r>
              <a:rPr lang="en-US" altLang="en-US" dirty="0"/>
              <a:t> </a:t>
            </a:r>
            <a:r>
              <a:rPr lang="en-US" altLang="en-US" dirty="0" smtClean="0"/>
              <a:t>(MAC-MU-SR)</a:t>
            </a:r>
            <a:endParaRPr lang="en-GB" dirty="0"/>
          </a:p>
        </p:txBody>
      </p:sp>
      <p:sp>
        <p:nvSpPr>
          <p:cNvPr id="3074" name="Rectangle 2"/>
          <p:cNvSpPr>
            <a:spLocks noGrp="1" noChangeArrowheads="1"/>
          </p:cNvSpPr>
          <p:nvPr>
            <p:ph type="body" idx="1"/>
          </p:nvPr>
        </p:nvSpPr>
        <p:spPr>
          <a:xfrm>
            <a:off x="685800" y="18542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2018-04-18</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42013535"/>
              </p:ext>
            </p:extLst>
          </p:nvPr>
        </p:nvGraphicFramePr>
        <p:xfrm>
          <a:off x="520700" y="2868613"/>
          <a:ext cx="8148638" cy="2519362"/>
        </p:xfrm>
        <a:graphic>
          <a:graphicData uri="http://schemas.openxmlformats.org/presentationml/2006/ole">
            <mc:AlternateContent xmlns:mc="http://schemas.openxmlformats.org/markup-compatibility/2006">
              <mc:Choice xmlns:v="urn:schemas-microsoft-com:vml" Requires="v">
                <p:oleObj spid="_x0000_s3125" name="Document" r:id="rId4" imgW="8258040" imgH="2553693" progId="Word.Document.8">
                  <p:embed/>
                </p:oleObj>
              </mc:Choice>
              <mc:Fallback>
                <p:oleObj name="Document" r:id="rId4" imgW="8258040" imgH="2553693" progId="Word.Document.8">
                  <p:embed/>
                  <p:pic>
                    <p:nvPicPr>
                      <p:cNvPr id="0" name="Picture 3"/>
                      <p:cNvPicPr>
                        <a:picLocks noChangeAspect="1" noChangeArrowheads="1"/>
                      </p:cNvPicPr>
                      <p:nvPr/>
                    </p:nvPicPr>
                    <p:blipFill>
                      <a:blip r:embed="rId5"/>
                      <a:srcRect/>
                      <a:stretch>
                        <a:fillRect/>
                      </a:stretch>
                    </p:blipFill>
                    <p:spPr bwMode="auto">
                      <a:xfrm>
                        <a:off x="520700" y="2868613"/>
                        <a:ext cx="8148638" cy="2519362"/>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Host Information</a:t>
            </a:r>
            <a:endParaRPr lang="en-US" dirty="0"/>
          </a:p>
        </p:txBody>
      </p:sp>
      <p:sp>
        <p:nvSpPr>
          <p:cNvPr id="3" name="Content Placeholder 2"/>
          <p:cNvSpPr>
            <a:spLocks noGrp="1"/>
          </p:cNvSpPr>
          <p:nvPr>
            <p:ph idx="1"/>
          </p:nvPr>
        </p:nvSpPr>
        <p:spPr/>
        <p:txBody>
          <a:bodyPr/>
          <a:lstStyle/>
          <a:p>
            <a:r>
              <a:rPr lang="en-US" altLang="en-US" dirty="0"/>
              <a:t>Thanks to </a:t>
            </a:r>
            <a:r>
              <a:rPr lang="en-US" altLang="en-US" dirty="0" smtClean="0"/>
              <a:t>Stephane Baron and Cannon </a:t>
            </a:r>
            <a:r>
              <a:rPr lang="en-US" altLang="en-US" dirty="0"/>
              <a:t>for hosting the meeting</a:t>
            </a:r>
          </a:p>
          <a:p>
            <a:r>
              <a:rPr lang="en-US" altLang="en-US" dirty="0"/>
              <a:t>Host announcements, if any.</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30928246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Flow of the Meeting</a:t>
            </a:r>
            <a:endParaRPr lang="en-US" dirty="0"/>
          </a:p>
        </p:txBody>
      </p:sp>
      <p:sp>
        <p:nvSpPr>
          <p:cNvPr id="3" name="Content Placeholder 2"/>
          <p:cNvSpPr>
            <a:spLocks noGrp="1"/>
          </p:cNvSpPr>
          <p:nvPr>
            <p:ph idx="1"/>
          </p:nvPr>
        </p:nvSpPr>
        <p:spPr/>
        <p:txBody>
          <a:bodyPr/>
          <a:lstStyle/>
          <a:p>
            <a:r>
              <a:rPr lang="en-US" altLang="en-US" sz="2000" dirty="0"/>
              <a:t>Wednesday </a:t>
            </a:r>
            <a:r>
              <a:rPr lang="en-US" altLang="en-US" sz="2000" dirty="0" smtClean="0"/>
              <a:t>(</a:t>
            </a:r>
            <a:r>
              <a:rPr lang="en-US" altLang="en-US" sz="2000" dirty="0"/>
              <a:t>9</a:t>
            </a:r>
            <a:r>
              <a:rPr lang="en-US" altLang="en-US" sz="2000" dirty="0" smtClean="0"/>
              <a:t>:00 </a:t>
            </a:r>
            <a:r>
              <a:rPr lang="en-US" altLang="en-US" sz="2000" dirty="0"/>
              <a:t>am – </a:t>
            </a:r>
            <a:r>
              <a:rPr lang="en-US" altLang="en-US" sz="2000" dirty="0" smtClean="0"/>
              <a:t>6:00 </a:t>
            </a:r>
            <a:r>
              <a:rPr lang="en-US" altLang="en-US" sz="2000" dirty="0"/>
              <a:t>pm</a:t>
            </a:r>
            <a:r>
              <a:rPr lang="en-US" altLang="en-US" sz="2000" dirty="0" smtClean="0"/>
              <a:t>)</a:t>
            </a:r>
            <a:endParaRPr lang="en-US" altLang="en-US" sz="1800" dirty="0"/>
          </a:p>
          <a:p>
            <a:pPr lvl="1"/>
            <a:r>
              <a:rPr lang="en-US" altLang="en-US" sz="1800" dirty="0"/>
              <a:t>Comment Resolution</a:t>
            </a:r>
          </a:p>
          <a:p>
            <a:pPr lvl="1"/>
            <a:r>
              <a:rPr lang="en-US" altLang="en-US" sz="1800" dirty="0"/>
              <a:t>Recess</a:t>
            </a:r>
          </a:p>
          <a:p>
            <a:r>
              <a:rPr lang="en-US" altLang="en-US" sz="2000" dirty="0"/>
              <a:t>Thursday (9:00 am – </a:t>
            </a:r>
            <a:r>
              <a:rPr lang="en-US" altLang="en-US" sz="2000" dirty="0" smtClean="0"/>
              <a:t>6:00 </a:t>
            </a:r>
            <a:r>
              <a:rPr lang="en-US" altLang="en-US" sz="2000" dirty="0"/>
              <a:t>pm)</a:t>
            </a:r>
          </a:p>
          <a:p>
            <a:pPr lvl="1"/>
            <a:r>
              <a:rPr lang="en-US" altLang="en-US" sz="1800" dirty="0"/>
              <a:t>Comment Resolution</a:t>
            </a:r>
          </a:p>
          <a:p>
            <a:pPr lvl="1"/>
            <a:r>
              <a:rPr lang="en-US" altLang="en-US" sz="1800" dirty="0"/>
              <a:t>Recess</a:t>
            </a:r>
          </a:p>
          <a:p>
            <a:r>
              <a:rPr lang="en-US" altLang="en-US" sz="2000" dirty="0"/>
              <a:t>Friday (9:00 am – </a:t>
            </a:r>
            <a:r>
              <a:rPr lang="en-US" altLang="en-US" sz="2000" strike="sngStrike" dirty="0" smtClean="0"/>
              <a:t>4:00</a:t>
            </a:r>
            <a:r>
              <a:rPr lang="en-US" altLang="en-US" sz="2000" dirty="0" smtClean="0"/>
              <a:t> </a:t>
            </a:r>
            <a:r>
              <a:rPr lang="en-US" altLang="en-US" sz="2000" dirty="0"/>
              <a:t>pm</a:t>
            </a:r>
            <a:r>
              <a:rPr lang="en-US" altLang="en-US" sz="2000" dirty="0" smtClean="0"/>
              <a:t>) – I have to </a:t>
            </a:r>
            <a:r>
              <a:rPr lang="en-US" altLang="en-US" sz="2000" smtClean="0"/>
              <a:t>leave around 14:30</a:t>
            </a:r>
            <a:endParaRPr lang="en-US" altLang="en-US" sz="2000" dirty="0"/>
          </a:p>
          <a:p>
            <a:pPr lvl="1"/>
            <a:r>
              <a:rPr lang="en-US" altLang="en-US" sz="1800" dirty="0"/>
              <a:t>Comment </a:t>
            </a:r>
            <a:r>
              <a:rPr lang="en-US" altLang="en-US" sz="1800" dirty="0" smtClean="0"/>
              <a:t>Resolution</a:t>
            </a:r>
            <a:endParaRPr lang="en-US" altLang="en-US" sz="1800" dirty="0"/>
          </a:p>
          <a:p>
            <a:pPr lvl="1"/>
            <a:r>
              <a:rPr lang="en-US" altLang="en-US" sz="1800" dirty="0"/>
              <a:t>Adjourn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25661227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a:t>
            </a:r>
            <a:r>
              <a:rPr lang="en-US" altLang="en-US" dirty="0" smtClean="0"/>
              <a:t>Wednesday May 02, 2018</a:t>
            </a:r>
            <a:endParaRPr lang="en-US" dirty="0"/>
          </a:p>
        </p:txBody>
      </p:sp>
      <p:sp>
        <p:nvSpPr>
          <p:cNvPr id="7" name="Content Placeholder 6"/>
          <p:cNvSpPr>
            <a:spLocks noGrp="1"/>
          </p:cNvSpPr>
          <p:nvPr>
            <p:ph idx="1"/>
          </p:nvPr>
        </p:nvSpPr>
        <p:spPr/>
        <p:txBody>
          <a:bodyPr/>
          <a:lstStyle/>
          <a:p>
            <a:pPr>
              <a:lnSpc>
                <a:spcPct val="80000"/>
              </a:lnSpc>
              <a:buFont typeface="Arial" panose="020B0604020202020204" pitchFamily="34" charset="0"/>
              <a:buChar char="•"/>
            </a:pPr>
            <a:r>
              <a:rPr lang="en-US" altLang="en-US" sz="2000" dirty="0"/>
              <a:t>Call meeting to order </a:t>
            </a:r>
          </a:p>
          <a:p>
            <a:pPr>
              <a:lnSpc>
                <a:spcPct val="80000"/>
              </a:lnSpc>
              <a:buFont typeface="Arial" panose="020B0604020202020204" pitchFamily="34" charset="0"/>
              <a:buChar char="•"/>
            </a:pPr>
            <a:r>
              <a:rPr lang="en-US" altLang="en-US" sz="2000" dirty="0"/>
              <a:t>Patent policy, etc</a:t>
            </a:r>
            <a:r>
              <a:rPr lang="en-US" altLang="en-US" sz="2000" dirty="0" smtClean="0"/>
              <a:t>.</a:t>
            </a:r>
          </a:p>
          <a:p>
            <a:pPr>
              <a:lnSpc>
                <a:spcPct val="80000"/>
              </a:lnSpc>
              <a:buFont typeface="Arial" panose="020B0604020202020204" pitchFamily="34" charset="0"/>
              <a:buChar char="•"/>
            </a:pPr>
            <a:r>
              <a:rPr lang="en-US" altLang="en-US" sz="2000" dirty="0" smtClean="0"/>
              <a:t>Announcements</a:t>
            </a:r>
            <a:endParaRPr lang="en-US" altLang="en-US" sz="2000" dirty="0"/>
          </a:p>
          <a:p>
            <a:pPr>
              <a:lnSpc>
                <a:spcPct val="80000"/>
              </a:lnSpc>
              <a:buFont typeface="Arial" panose="020B0604020202020204" pitchFamily="34" charset="0"/>
              <a:buChar char="•"/>
            </a:pPr>
            <a:r>
              <a:rPr lang="en-US" altLang="en-US" sz="2000" dirty="0"/>
              <a:t>Call for submissions</a:t>
            </a:r>
          </a:p>
          <a:p>
            <a:pPr>
              <a:lnSpc>
                <a:spcPct val="80000"/>
              </a:lnSpc>
              <a:buFont typeface="Arial" panose="020B0604020202020204" pitchFamily="34" charset="0"/>
              <a:buChar char="•"/>
            </a:pPr>
            <a:r>
              <a:rPr lang="en-US" altLang="en-US" sz="2000" dirty="0" smtClean="0"/>
              <a:t>Set agenda</a:t>
            </a:r>
            <a:endParaRPr lang="en-US" altLang="en-US" sz="2000" dirty="0"/>
          </a:p>
          <a:p>
            <a:pPr>
              <a:lnSpc>
                <a:spcPct val="80000"/>
              </a:lnSpc>
              <a:buFont typeface="Arial" panose="020B0604020202020204" pitchFamily="34" charset="0"/>
              <a:buChar char="•"/>
            </a:pPr>
            <a:r>
              <a:rPr lang="en-US" altLang="en-US" sz="2000" dirty="0"/>
              <a:t>Presentations and Comment Resolution</a:t>
            </a:r>
          </a:p>
          <a:p>
            <a:pPr>
              <a:lnSpc>
                <a:spcPct val="80000"/>
              </a:lnSpc>
              <a:buFont typeface="Arial" panose="020B0604020202020204" pitchFamily="34" charset="0"/>
              <a:buChar char="•"/>
            </a:pPr>
            <a:r>
              <a:rPr lang="en-US" altLang="en-US" sz="2000" dirty="0"/>
              <a:t>Recess</a:t>
            </a:r>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12</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April 2018</a:t>
            </a:r>
            <a:endParaRPr lang="en-GB"/>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See embedded spreadsheet </a:t>
            </a:r>
            <a:r>
              <a:rPr lang="en-US" dirty="0" smtClean="0"/>
              <a:t>(</a:t>
            </a:r>
            <a:r>
              <a:rPr lang="en-US" dirty="0" smtClean="0"/>
              <a:t>Wednesday</a:t>
            </a:r>
            <a:r>
              <a:rPr lang="en-US" dirty="0" smtClean="0"/>
              <a:t> May 2-AM)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graphicFrame>
        <p:nvGraphicFramePr>
          <p:cNvPr id="7" name="Object 6"/>
          <p:cNvGraphicFramePr>
            <a:graphicFrameLocks noChangeAspect="1"/>
          </p:cNvGraphicFramePr>
          <p:nvPr>
            <p:extLst>
              <p:ext uri="{D42A27DB-BD31-4B8C-83A1-F6EECF244321}">
                <p14:modId xmlns:p14="http://schemas.microsoft.com/office/powerpoint/2010/main" val="3173932819"/>
              </p:ext>
            </p:extLst>
          </p:nvPr>
        </p:nvGraphicFramePr>
        <p:xfrm>
          <a:off x="4114800" y="3043238"/>
          <a:ext cx="3048000" cy="2571750"/>
        </p:xfrm>
        <a:graphic>
          <a:graphicData uri="http://schemas.openxmlformats.org/presentationml/2006/ole">
            <mc:AlternateContent xmlns:mc="http://schemas.openxmlformats.org/markup-compatibility/2006">
              <mc:Choice xmlns:v="urn:schemas-microsoft-com:vml" Requires="v">
                <p:oleObj spid="_x0000_s4106" name="Worksheet" showAsIcon="1" r:id="rId3" imgW="914400" imgH="771480" progId="Excel.Sheet.8">
                  <p:embed/>
                </p:oleObj>
              </mc:Choice>
              <mc:Fallback>
                <p:oleObj name="Worksheet" showAsIcon="1" r:id="rId3" imgW="914400" imgH="771480" progId="Excel.Sheet.8">
                  <p:embed/>
                  <p:pic>
                    <p:nvPicPr>
                      <p:cNvPr id="0" name=""/>
                      <p:cNvPicPr/>
                      <p:nvPr/>
                    </p:nvPicPr>
                    <p:blipFill>
                      <a:blip r:embed="rId4"/>
                      <a:stretch>
                        <a:fillRect/>
                      </a:stretch>
                    </p:blipFill>
                    <p:spPr>
                      <a:xfrm>
                        <a:off x="4114800" y="3043238"/>
                        <a:ext cx="3048000" cy="2571750"/>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Allocation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smtClean="0"/>
              <a:t>9:00 – 9:15</a:t>
            </a:r>
          </a:p>
          <a:p>
            <a:pPr marL="800100" lvl="1" indent="-342900">
              <a:buFont typeface="Arial" panose="020B0604020202020204" pitchFamily="34" charset="0"/>
              <a:buChar char="•"/>
            </a:pPr>
            <a:r>
              <a:rPr lang="en-US" sz="1600" dirty="0" smtClean="0"/>
              <a:t>Call meeting to order</a:t>
            </a:r>
          </a:p>
          <a:p>
            <a:pPr lvl="1">
              <a:buFont typeface="Arial" panose="020B0604020202020204" pitchFamily="34" charset="0"/>
              <a:buChar char="•"/>
            </a:pPr>
            <a:r>
              <a:rPr lang="en-US" sz="1600" dirty="0"/>
              <a:t>	</a:t>
            </a:r>
            <a:r>
              <a:rPr lang="en-US" sz="1600" dirty="0" smtClean="0"/>
              <a:t>IEEE_SA IPR policy and procedure</a:t>
            </a:r>
          </a:p>
          <a:p>
            <a:pPr lvl="1">
              <a:buFont typeface="Arial" panose="020B0604020202020204" pitchFamily="34" charset="0"/>
              <a:buChar char="•"/>
            </a:pPr>
            <a:r>
              <a:rPr lang="en-US" sz="1600" dirty="0" smtClean="0"/>
              <a:t>Host announcements</a:t>
            </a:r>
          </a:p>
          <a:p>
            <a:pPr>
              <a:buFont typeface="Arial" panose="020B0604020202020204" pitchFamily="34" charset="0"/>
              <a:buChar char="•"/>
            </a:pPr>
            <a:r>
              <a:rPr lang="en-US" sz="1800" dirty="0" smtClean="0"/>
              <a:t>9:15 – 10:30	</a:t>
            </a:r>
            <a:r>
              <a:rPr lang="en-US" sz="1600" dirty="0" smtClean="0"/>
              <a:t>Comment resolution</a:t>
            </a:r>
          </a:p>
          <a:p>
            <a:pPr>
              <a:buFont typeface="Arial" panose="020B0604020202020204" pitchFamily="34" charset="0"/>
              <a:buChar char="•"/>
            </a:pPr>
            <a:r>
              <a:rPr lang="en-US" sz="1800" dirty="0" smtClean="0"/>
              <a:t>10:30 – 10:45	</a:t>
            </a:r>
            <a:r>
              <a:rPr lang="en-US" sz="1400" dirty="0" smtClean="0"/>
              <a:t>Break</a:t>
            </a:r>
          </a:p>
          <a:p>
            <a:pPr>
              <a:buFont typeface="Arial" panose="020B0604020202020204" pitchFamily="34" charset="0"/>
              <a:buChar char="•"/>
            </a:pPr>
            <a:r>
              <a:rPr lang="en-US" sz="1800" dirty="0" smtClean="0"/>
              <a:t>10:45 – 12:00	Comment Resolution</a:t>
            </a:r>
          </a:p>
          <a:p>
            <a:pPr>
              <a:buFont typeface="Arial" panose="020B0604020202020204" pitchFamily="34" charset="0"/>
              <a:buChar char="•"/>
            </a:pPr>
            <a:r>
              <a:rPr lang="en-US" sz="1800" dirty="0" smtClean="0"/>
              <a:t>12:00 – 13:00	Lunch</a:t>
            </a:r>
          </a:p>
          <a:p>
            <a:pPr>
              <a:buFont typeface="Arial" panose="020B0604020202020204" pitchFamily="34" charset="0"/>
              <a:buChar char="•"/>
            </a:pPr>
            <a:r>
              <a:rPr lang="en-US" sz="1800" dirty="0" smtClean="0"/>
              <a:t>13:00 – 15: 15	Comment resolution</a:t>
            </a:r>
          </a:p>
          <a:p>
            <a:pPr>
              <a:buFont typeface="Arial" panose="020B0604020202020204" pitchFamily="34" charset="0"/>
              <a:buChar char="•"/>
            </a:pPr>
            <a:r>
              <a:rPr lang="en-US" sz="1800" dirty="0" smtClean="0"/>
              <a:t>15:15 – 15:45	Break</a:t>
            </a:r>
          </a:p>
          <a:p>
            <a:pPr>
              <a:buFont typeface="Arial" panose="020B0604020202020204" pitchFamily="34" charset="0"/>
              <a:buChar char="•"/>
            </a:pPr>
            <a:r>
              <a:rPr lang="en-US" sz="1800" dirty="0" smtClean="0"/>
              <a:t>15:45 – 18:00 comment resolution</a:t>
            </a: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9013832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11-18/0792 (</a:t>
            </a:r>
            <a:r>
              <a:rPr lang="en-US" dirty="0" err="1"/>
              <a:t>L</a:t>
            </a:r>
            <a:r>
              <a:rPr lang="en-US" dirty="0" err="1" smtClean="0"/>
              <a:t>iwen</a:t>
            </a:r>
            <a:r>
              <a:rPr lang="en-US" dirty="0" smtClean="0"/>
              <a:t> Chu)</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12442, 12443, 12444, </a:t>
            </a:r>
            <a:r>
              <a:rPr lang="en-GB" dirty="0" smtClean="0"/>
              <a:t>12638 in doc 11-18/0792r1?</a:t>
            </a:r>
          </a:p>
          <a:p>
            <a:endParaRPr lang="en-GB" dirty="0"/>
          </a:p>
          <a:p>
            <a:r>
              <a:rPr lang="en-GB" dirty="0" smtClean="0"/>
              <a:t>Accepted </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391431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11-18/0390 (Pascal </a:t>
            </a:r>
            <a:r>
              <a:rPr lang="en-US" dirty="0" err="1" smtClean="0"/>
              <a:t>Viger</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US" dirty="0"/>
              <a:t>14092, 13080, 13081, </a:t>
            </a:r>
            <a:r>
              <a:rPr lang="en-US" dirty="0" smtClean="0"/>
              <a:t>13069 in doc 11-18/0390r2?</a:t>
            </a:r>
          </a:p>
          <a:p>
            <a:endParaRPr lang="en-US" dirty="0"/>
          </a:p>
          <a:p>
            <a:r>
              <a:rPr lang="en-US" dirty="0" smtClean="0"/>
              <a:t>Straw poll delayed till later (Wed AM1)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22532327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077200" cy="1065213"/>
          </a:xfrm>
        </p:spPr>
        <p:txBody>
          <a:bodyPr/>
          <a:lstStyle/>
          <a:p>
            <a:r>
              <a:rPr lang="en-US" altLang="en-US" dirty="0"/>
              <a:t>Agenda for </a:t>
            </a:r>
            <a:r>
              <a:rPr lang="en-US" altLang="en-US" dirty="0" smtClean="0"/>
              <a:t>Thursday May 0</a:t>
            </a:r>
            <a:r>
              <a:rPr lang="en-US" altLang="en-US" dirty="0"/>
              <a:t>3</a:t>
            </a:r>
            <a:r>
              <a:rPr lang="en-US" altLang="en-US" dirty="0" smtClean="0"/>
              <a:t>, 2018</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lnSpc>
                <a:spcPct val="80000"/>
              </a:lnSpc>
              <a:buFont typeface="Arial" panose="020B0604020202020204" pitchFamily="34" charset="0"/>
              <a:buChar char="•"/>
            </a:pPr>
            <a:r>
              <a:rPr lang="en-US" altLang="en-US" dirty="0"/>
              <a:t>Patent policy, etc.</a:t>
            </a:r>
          </a:p>
          <a:p>
            <a:pPr>
              <a:lnSpc>
                <a:spcPct val="80000"/>
              </a:lnSpc>
              <a:buFont typeface="Arial" panose="020B0604020202020204" pitchFamily="34" charset="0"/>
              <a:buChar char="•"/>
            </a:pPr>
            <a:r>
              <a:rPr lang="en-US" altLang="en-US" dirty="0"/>
              <a:t>Announcements</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a:t>Set agenda</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3795832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Friday May 0</a:t>
            </a:r>
            <a:r>
              <a:rPr lang="en-US" altLang="en-US" dirty="0"/>
              <a:t>4</a:t>
            </a:r>
            <a:r>
              <a:rPr lang="en-US" altLang="en-US" dirty="0" smtClean="0"/>
              <a:t>, 2018</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lnSpc>
                <a:spcPct val="80000"/>
              </a:lnSpc>
              <a:buFont typeface="Arial" panose="020B0604020202020204" pitchFamily="34" charset="0"/>
              <a:buChar char="•"/>
            </a:pPr>
            <a:r>
              <a:rPr lang="en-US" altLang="en-US" dirty="0"/>
              <a:t>Patent policy, etc.</a:t>
            </a:r>
          </a:p>
          <a:p>
            <a:pPr>
              <a:lnSpc>
                <a:spcPct val="80000"/>
              </a:lnSpc>
              <a:buFont typeface="Arial" panose="020B0604020202020204" pitchFamily="34" charset="0"/>
              <a:buChar char="•"/>
            </a:pPr>
            <a:r>
              <a:rPr lang="en-US" altLang="en-US" dirty="0"/>
              <a:t>Announcements</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a:t>Set agenda</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smtClean="0"/>
              <a:t>Adjourn</a:t>
            </a:r>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Rennes</a:t>
            </a:r>
            <a:r>
              <a:rPr lang="en-US" altLang="en-US" sz="4000" dirty="0" smtClean="0">
                <a:latin typeface="Arial" panose="020B0604020202020204" pitchFamily="34" charset="0"/>
              </a:rPr>
              <a:t>, France</a:t>
            </a:r>
            <a:endParaRPr lang="en-US" altLang="en-US" sz="4000" dirty="0">
              <a:latin typeface="Arial" panose="020B0604020202020204" pitchFamily="34" charset="0"/>
            </a:endParaRPr>
          </a:p>
          <a:p>
            <a:pPr algn="ctr">
              <a:lnSpc>
                <a:spcPct val="90000"/>
              </a:lnSpc>
              <a:buFontTx/>
              <a:buNone/>
            </a:pPr>
            <a:r>
              <a:rPr lang="en-US" altLang="en-US" sz="4000" dirty="0" smtClean="0">
                <a:latin typeface="Arial" panose="020B0604020202020204" pitchFamily="34" charset="0"/>
              </a:rPr>
              <a:t>May 2-4 , 2018</a:t>
            </a:r>
            <a:endParaRPr lang="en-US" alt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Simone Merlin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April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4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572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685800" y="1525587"/>
            <a:ext cx="7770813"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23536516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228600" y="1219200"/>
            <a:ext cx="8534400"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381000" y="1449387"/>
            <a:ext cx="8382000"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113213"/>
          </a:xfrm>
        </p:spPr>
        <p:txBody>
          <a:bodyPr/>
          <a:lstStyle/>
          <a:p>
            <a:pPr>
              <a:defRPr/>
            </a:pPr>
            <a:r>
              <a:rPr lang="en-US" sz="1800" dirty="0"/>
              <a:t>All participation in IEEE 802 Working Group meetings is on an individual basis</a:t>
            </a:r>
          </a:p>
          <a:p>
            <a:pPr marL="0" indent="0">
              <a:buFontTx/>
              <a:buNone/>
              <a:defRPr/>
            </a:pPr>
            <a:r>
              <a:rPr lang="en-GB" sz="1600" i="1" dirty="0"/>
              <a:t>•     Participants in the IEEE standards development individual process shall act based on their qualifications and experience. (</a:t>
            </a:r>
            <a:r>
              <a:rPr lang="en-GB" sz="1600" i="1" dirty="0">
                <a:hlinkClick r:id="rId2"/>
              </a:rPr>
              <a:t>https://standards.ieee.org/develop/policies/bylaws/sb_bylaws.pdf</a:t>
            </a:r>
            <a:r>
              <a:rPr lang="en-GB" sz="1600" i="1" dirty="0"/>
              <a:t>  section 5.2.1)</a:t>
            </a:r>
            <a:endParaRPr lang="en-US" sz="1600" dirty="0"/>
          </a:p>
          <a:p>
            <a:pPr marL="0" indent="0">
              <a:buFontTx/>
              <a:buNone/>
              <a:defRPr/>
            </a:pPr>
            <a:r>
              <a:rPr lang="en-US" sz="1600" dirty="0"/>
              <a:t>•    </a:t>
            </a:r>
            <a:r>
              <a:rPr lang="en-US" sz="1600" i="1" dirty="0"/>
              <a:t>IEEE 802 </a:t>
            </a:r>
            <a:r>
              <a:rPr lang="en-GB" sz="1600" i="1" dirty="0"/>
              <a:t>Working Group membership is by individual; “Working Group members shall participate in the consensus process in a manner consistent with their professional expert opinion as individuals, and not as organizational representatives”. (</a:t>
            </a:r>
            <a:r>
              <a:rPr lang="en-GB" sz="1600" i="1" u="sng" dirty="0">
                <a:hlinkClick r:id="rId3"/>
              </a:rPr>
              <a:t>http://ieee802.org/PNP/approved/IEEE_802_WG_PandP_v19.pdf</a:t>
            </a:r>
            <a:r>
              <a:rPr lang="en-GB" sz="1600" i="1" dirty="0"/>
              <a:t> section 4.2.1)</a:t>
            </a:r>
            <a:endParaRPr lang="en-US" sz="1600" dirty="0"/>
          </a:p>
          <a:p>
            <a:pPr>
              <a:buFont typeface="Arial" panose="020B0604020202020204" pitchFamily="34" charset="0"/>
              <a:buChar char="•"/>
              <a:defRPr/>
            </a:pPr>
            <a:r>
              <a:rPr lang="en-US" sz="16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defRPr/>
            </a:pPr>
            <a:r>
              <a:rPr lang="en-US" sz="1600" dirty="0"/>
              <a:t>You shall not direct the actions or votes of any other member of an IEEE 802 Working Group or retaliate against any other member for their actions or votes within IEEE 802 Working Group meetings, see </a:t>
            </a:r>
            <a:r>
              <a:rPr lang="en-US" sz="1600" u="sng" dirty="0">
                <a:hlinkClick r:id="rId4"/>
              </a:rPr>
              <a:t>https://standards.ieee.org/develop/policies/bylaws/sb_bylaws.pdf </a:t>
            </a:r>
            <a:r>
              <a:rPr lang="en-US" sz="1600" dirty="0"/>
              <a:t> section 5.2.1.3 and </a:t>
            </a:r>
            <a:r>
              <a:rPr lang="en-GB" sz="1600" u="sng" dirty="0">
                <a:hlinkClick r:id="rId3"/>
              </a:rPr>
              <a:t>http://ieee802.org/PNP/approved/IEEE_802_WG_PandP_v19.pdf</a:t>
            </a:r>
            <a:r>
              <a:rPr lang="en-GB" sz="1600" dirty="0"/>
              <a:t>  section 3.4.1, list item x</a:t>
            </a:r>
            <a:endParaRPr lang="en-US" sz="1600" dirty="0"/>
          </a:p>
          <a:p>
            <a:pPr marL="0" indent="0">
              <a:buFontTx/>
              <a:buNone/>
              <a:defRPr/>
            </a:pPr>
            <a:r>
              <a:rPr lang="en-US" sz="1800" dirty="0"/>
              <a:t>By participating in IEEE 802 meetings, you accept these requirements.  If you do not agree to these policies then you shall not participate.</a:t>
            </a:r>
          </a:p>
          <a:p>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814</TotalTime>
  <Words>923</Words>
  <Application>Microsoft Office PowerPoint</Application>
  <PresentationFormat>On-screen Show (4:3)</PresentationFormat>
  <Paragraphs>186</Paragraphs>
  <Slides>18</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18</vt:i4>
      </vt:variant>
    </vt:vector>
  </HeadingPairs>
  <TitlesOfParts>
    <vt:vector size="29" baseType="lpstr">
      <vt:lpstr>Arial Unicode MS</vt:lpstr>
      <vt:lpstr>MS Gothic</vt:lpstr>
      <vt:lpstr>Arial</vt:lpstr>
      <vt:lpstr>Arial Black</vt:lpstr>
      <vt:lpstr>Calibri</vt:lpstr>
      <vt:lpstr>Monotype Sorts</vt:lpstr>
      <vt:lpstr>Times New Roman</vt:lpstr>
      <vt:lpstr>Wingdings</vt:lpstr>
      <vt:lpstr>Office Theme</vt:lpstr>
      <vt:lpstr>Document</vt:lpstr>
      <vt:lpstr>Microsoft Excel 97-2003 Worksheet</vt:lpstr>
      <vt:lpstr>TGax May 2018 Ad Hoc Meeting Agenda (MAC-MU-SR)</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Participation in IEEE 802 Meetings</vt:lpstr>
      <vt:lpstr>Host Information</vt:lpstr>
      <vt:lpstr>General Flow of the Meeting</vt:lpstr>
      <vt:lpstr>Agenda for Wednesday May 02, 2018</vt:lpstr>
      <vt:lpstr>Submissions</vt:lpstr>
      <vt:lpstr>Time Allocation</vt:lpstr>
      <vt:lpstr>11-18/0792 (Liwen Chu)</vt:lpstr>
      <vt:lpstr>11-18/0390 (Pascal Viger)</vt:lpstr>
      <vt:lpstr>Agenda for Thursday May 03, 2018 </vt:lpstr>
      <vt:lpstr>Agenda for Friday May 04, 2018 </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49</cp:revision>
  <cp:lastPrinted>1601-01-01T00:00:00Z</cp:lastPrinted>
  <dcterms:created xsi:type="dcterms:W3CDTF">2017-01-26T15:28:16Z</dcterms:created>
  <dcterms:modified xsi:type="dcterms:W3CDTF">2018-05-02T08:29:34Z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1524082073</vt:lpwstr>
  </property>
</Properties>
</file>