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81" r:id="rId22"/>
    <p:sldId id="395" r:id="rId23"/>
    <p:sldId id="437" r:id="rId24"/>
    <p:sldId id="438" r:id="rId25"/>
    <p:sldId id="439" r:id="rId26"/>
    <p:sldId id="440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00FF"/>
    <a:srgbClr val="FF33CC"/>
    <a:srgbClr val="00CC99"/>
    <a:srgbClr val="FFFFCC"/>
    <a:srgbClr val="FF97DA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5394" autoAdjust="0"/>
  </p:normalViewPr>
  <p:slideViewPr>
    <p:cSldViewPr>
      <p:cViewPr varScale="1">
        <p:scale>
          <a:sx n="70" d="100"/>
          <a:sy n="70" d="100"/>
        </p:scale>
        <p:origin x="10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802.11-18/0623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802.11-18/0623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802.11-18/0623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802.11-18/0623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802.11-18/0623r0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8/19-18-0024-00-0000-sub-1ghz-coexistence-ig-agenda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690-00-0000-2018-04-13-liaison-statement-from-etsi-tc-it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04-11-00aq-waiver-request-regarding-ieee-rac-comments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0624" TargetMode="External"/><Relationship Id="rId3" Type="http://schemas.openxmlformats.org/officeDocument/2006/relationships/hyperlink" Target="https://mentor.ieee.org/802.11/dcn/11-18-0623" TargetMode="External"/><Relationship Id="rId7" Type="http://schemas.openxmlformats.org/officeDocument/2006/relationships/hyperlink" Target="https://mentor.ieee.org/802.11/dcn/11-18-0615" TargetMode="External"/><Relationship Id="rId2" Type="http://schemas.openxmlformats.org/officeDocument/2006/relationships/hyperlink" Target="https://mentor.ieee.org/802.11/dcn/11-18-06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0649" TargetMode="External"/><Relationship Id="rId11" Type="http://schemas.openxmlformats.org/officeDocument/2006/relationships/hyperlink" Target="https://mentor.ieee.org/802.11/dcn/11-18-0348" TargetMode="External"/><Relationship Id="rId5" Type="http://schemas.openxmlformats.org/officeDocument/2006/relationships/hyperlink" Target="https://mentor.ieee.org/802.11/dcn/11-18-0613" TargetMode="External"/><Relationship Id="rId10" Type="http://schemas.openxmlformats.org/officeDocument/2006/relationships/hyperlink" Target="https://mentor.ieee.org/802.11/dcn/11-18-0651" TargetMode="External"/><Relationship Id="rId4" Type="http://schemas.openxmlformats.org/officeDocument/2006/relationships/hyperlink" Target="https://mentor.ieee.org/802.11/dcn/11-18-0648" TargetMode="External"/><Relationship Id="rId9" Type="http://schemas.openxmlformats.org/officeDocument/2006/relationships/hyperlink" Target="https://mentor.ieee.org/802.11/dcn/11-18-065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49-00-0000-fcc-pn-expanding-flexible-use-of-3-7-4-2-ghz-band-gn-18-122-da-18-446.pdf" TargetMode="External"/><Relationship Id="rId2" Type="http://schemas.openxmlformats.org/officeDocument/2006/relationships/hyperlink" Target="https://mentor.ieee.org/802.18/dcn/18/18-18-0021-00-0000-nprm-fcc-18-18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2018-05-06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</a:t>
            </a:r>
            <a:r>
              <a:rPr lang="en-GB" altLang="en-US" dirty="0" smtClean="0"/>
              <a:t>802.19 details</a:t>
            </a:r>
            <a:endParaRPr lang="en-GB" altLang="en-US" dirty="0" smtClean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18-19/0023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</a:t>
            </a:r>
            <a:r>
              <a:rPr lang="en-US" altLang="en-US" dirty="0" smtClean="0"/>
              <a:t> AM1, Tues AM2</a:t>
            </a:r>
            <a:r>
              <a:rPr lang="en-US" altLang="en-US" dirty="0"/>
              <a:t>, </a:t>
            </a:r>
            <a:r>
              <a:rPr lang="en-US" altLang="en-US" dirty="0" smtClean="0"/>
              <a:t>Weds </a:t>
            </a:r>
            <a:r>
              <a:rPr lang="en-US" altLang="en-US" dirty="0"/>
              <a:t>AM1,  </a:t>
            </a:r>
            <a:r>
              <a:rPr lang="en-US" altLang="en-US" dirty="0" smtClean="0"/>
              <a:t>Thurs PM1 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Sub-1GHz Coexistence Interest Group, see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mentor.ieee.org/802.19/dcn/18/19-18-0024-00-0000-sub-1ghz-coexistence-ig-agenda.xlsx</a:t>
            </a:r>
            <a:r>
              <a:rPr lang="en-US" sz="1800" dirty="0" smtClean="0"/>
              <a:t>  Tues AM2, Weds AM1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647200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18326"/>
              </p:ext>
            </p:extLst>
          </p:nvPr>
        </p:nvGraphicFramePr>
        <p:xfrm>
          <a:off x="533401" y="4191000"/>
          <a:ext cx="5181600" cy="195358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SG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NGV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V2X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689226"/>
              </p:ext>
            </p:extLst>
          </p:nvPr>
        </p:nvGraphicFramePr>
        <p:xfrm>
          <a:off x="6324600" y="2133600"/>
          <a:ext cx="5668299" cy="2910835"/>
        </p:xfrm>
        <a:graphic>
          <a:graphicData uri="http://schemas.openxmlformats.org/drawingml/2006/table">
            <a:tbl>
              <a:tblPr/>
              <a:tblGrid>
                <a:gridCol w="827176"/>
                <a:gridCol w="1113185"/>
                <a:gridCol w="3727938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97067"/>
              </p:ext>
            </p:extLst>
          </p:nvPr>
        </p:nvGraphicFramePr>
        <p:xfrm>
          <a:off x="2954528" y="1524000"/>
          <a:ext cx="6045200" cy="3210511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968775"/>
              </p:ext>
            </p:extLst>
          </p:nvPr>
        </p:nvGraphicFramePr>
        <p:xfrm>
          <a:off x="152400" y="733482"/>
          <a:ext cx="11887199" cy="5649817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  <a:gridCol w="2286000"/>
                <a:gridCol w="21335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3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SG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73924" y="2631848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3073924" y="407352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3115032" y="1950623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Next Gen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V2X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37797"/>
              </p:ext>
            </p:extLst>
          </p:nvPr>
        </p:nvGraphicFramePr>
        <p:xfrm>
          <a:off x="750357" y="1676400"/>
          <a:ext cx="10462685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83"/>
                <a:gridCol w="1055060"/>
                <a:gridCol w="1142982"/>
                <a:gridCol w="951836"/>
                <a:gridCol w="613044"/>
                <a:gridCol w="744410"/>
                <a:gridCol w="744410"/>
                <a:gridCol w="744410"/>
                <a:gridCol w="942881"/>
                <a:gridCol w="700621"/>
                <a:gridCol w="589728"/>
                <a:gridCol w="744410"/>
                <a:gridCol w="74441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2018-03-09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80776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73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38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303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May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320623"/>
              </p:ext>
            </p:extLst>
          </p:nvPr>
        </p:nvGraphicFramePr>
        <p:xfrm>
          <a:off x="1833563" y="1828800"/>
          <a:ext cx="800100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7" name="Binary Worksheet" r:id="rId4" imgW="7385038" imgH="3917781" progId="Excel.SheetBinaryMacroEnabled.12">
                  <p:embed/>
                </p:oleObj>
              </mc:Choice>
              <mc:Fallback>
                <p:oleObj name="Binary Worksheet" r:id="rId4" imgW="7385038" imgH="3917781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1828800"/>
                        <a:ext cx="8001000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1277146"/>
            <a:ext cx="9297206" cy="5078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4109"/>
            <a:ext cx="10134600" cy="5261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5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837975"/>
            <a:ext cx="10656732" cy="51820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/>
          </p:nvPr>
        </p:nvGraphicFramePr>
        <p:xfrm>
          <a:off x="1676400" y="1354138"/>
          <a:ext cx="857885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Worksheet" r:id="rId3" imgW="7932221" imgH="4579561" progId="Excel.Sheet.12">
                  <p:embed/>
                </p:oleObj>
              </mc:Choice>
              <mc:Fallback>
                <p:oleObj name="Worksheet" r:id="rId3" imgW="7932221" imgH="457956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54138"/>
                        <a:ext cx="857885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ETSI TC-ITS, see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mentor.ieee.org/802.11/dcn/18/11-18-0690-00-0000-2018-04-13-liaison-statement-from-etsi-tc-its.docx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2018 EC decisions: Approval 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BCS SG 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NGV SG 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Forward P802.11aq D14.0 to </a:t>
            </a:r>
            <a:r>
              <a:rPr lang="en-US" altLang="en-US" sz="2800" dirty="0" err="1" smtClean="0"/>
              <a:t>RevCom</a:t>
            </a:r>
            <a:r>
              <a:rPr lang="en-US" altLang="en-US" sz="2800" dirty="0" smtClean="0"/>
              <a:t> </a:t>
            </a:r>
            <a:endParaRPr lang="en-US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Approve </a:t>
            </a:r>
            <a:r>
              <a:rPr lang="en-US" altLang="en-US" sz="2800" dirty="0" err="1" smtClean="0"/>
              <a:t>TGaq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waiver document, </a:t>
            </a:r>
            <a:r>
              <a:rPr lang="en-US" altLang="en-US" sz="2800" dirty="0">
                <a:hlinkClick r:id="rId2"/>
              </a:rPr>
              <a:t>https://</a:t>
            </a:r>
            <a:r>
              <a:rPr lang="en-US" altLang="en-US" sz="2800" dirty="0" smtClean="0">
                <a:hlinkClick r:id="rId2"/>
              </a:rPr>
              <a:t>mentor.ieee.org/802.11/dcn/17/11-17-1704-11-00aq-waiver-request-regarding-ieee-rac-comments.ppt</a:t>
            </a:r>
            <a:r>
              <a:rPr lang="en-US" altLang="en-US" sz="2800" dirty="0" smtClean="0"/>
              <a:t> </a:t>
            </a: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GB" altLang="en-US" sz="3200" dirty="0"/>
              <a:t>March </a:t>
            </a:r>
            <a:r>
              <a:rPr lang="en-GB" altLang="en-US" sz="3200" dirty="0" smtClean="0"/>
              <a:t>2018 </a:t>
            </a:r>
            <a:endParaRPr lang="en-GB" altLang="en-US" sz="3200" dirty="0"/>
          </a:p>
          <a:p>
            <a:pPr lvl="1"/>
            <a:r>
              <a:rPr lang="en-GB" altLang="en-US" sz="2400" dirty="0" smtClean="0"/>
              <a:t>P802.11ak </a:t>
            </a:r>
            <a:r>
              <a:rPr lang="en-GB" altLang="en-US" sz="2400" dirty="0"/>
              <a:t>for publication – </a:t>
            </a:r>
            <a:r>
              <a:rPr lang="en-GB" altLang="en-US" sz="2400" dirty="0" smtClean="0"/>
              <a:t>Congratulations to Donald Eastlake and </a:t>
            </a:r>
            <a:r>
              <a:rPr lang="en-GB" altLang="en-US" sz="2400" dirty="0"/>
              <a:t>team</a:t>
            </a:r>
          </a:p>
          <a:p>
            <a:pPr lvl="1"/>
            <a:r>
              <a:rPr lang="en-GB" altLang="en-US" sz="2400" dirty="0" smtClean="0"/>
              <a:t>The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 award </a:t>
            </a:r>
            <a:r>
              <a:rPr lang="en-GB" altLang="en-US" sz="2400" dirty="0"/>
              <a:t>ceremony will be held at the </a:t>
            </a:r>
            <a:r>
              <a:rPr lang="en-GB" altLang="en-US" sz="2400" dirty="0" smtClean="0"/>
              <a:t>September </a:t>
            </a:r>
            <a:r>
              <a:rPr lang="en-GB" altLang="en-US" sz="2400" dirty="0"/>
              <a:t>2018 </a:t>
            </a:r>
            <a:r>
              <a:rPr lang="en-GB" altLang="en-US" sz="2400" dirty="0" smtClean="0"/>
              <a:t>session</a:t>
            </a:r>
          </a:p>
          <a:p>
            <a:r>
              <a:rPr lang="en-US" altLang="en-US" sz="3200" dirty="0"/>
              <a:t>April </a:t>
            </a:r>
            <a:r>
              <a:rPr lang="en-US" altLang="en-US" sz="3200" dirty="0" smtClean="0"/>
              <a:t>2018 </a:t>
            </a:r>
            <a:r>
              <a:rPr lang="en-US" altLang="en-US" sz="3200" dirty="0" smtClean="0"/>
              <a:t>SASB committee teleconferences </a:t>
            </a:r>
            <a:endParaRPr lang="en-US" altLang="en-US" sz="3200" dirty="0"/>
          </a:p>
          <a:p>
            <a:pPr lvl="1"/>
            <a:r>
              <a:rPr lang="en-US" altLang="en-US" sz="2400" dirty="0" err="1" smtClean="0"/>
              <a:t>NesCom</a:t>
            </a:r>
            <a:r>
              <a:rPr lang="en-US" altLang="en-US" sz="2400" dirty="0" smtClean="0"/>
              <a:t> LC PAR </a:t>
            </a:r>
            <a:r>
              <a:rPr lang="en-US" altLang="en-US" sz="2400" dirty="0" smtClean="0"/>
              <a:t>approval; SASB approval expected mid-May</a:t>
            </a:r>
            <a:endParaRPr lang="en-US" altLang="en-US" sz="2400" dirty="0" smtClean="0"/>
          </a:p>
          <a:p>
            <a:pPr lvl="1"/>
            <a:r>
              <a:rPr lang="en-US" altLang="en-US" sz="2400" dirty="0" err="1" smtClean="0"/>
              <a:t>RevCom</a:t>
            </a:r>
            <a:r>
              <a:rPr lang="en-US" altLang="en-US" sz="2400" dirty="0" smtClean="0"/>
              <a:t> P802.11aq D14.0 consideration moved to June agenda</a:t>
            </a:r>
          </a:p>
          <a:p>
            <a:r>
              <a:rPr lang="en-US" altLang="en-US" sz="3200" dirty="0" smtClean="0"/>
              <a:t>May 2018 </a:t>
            </a:r>
          </a:p>
          <a:p>
            <a:pPr lvl="1"/>
            <a:r>
              <a:rPr lang="en-US" altLang="en-US" sz="2400" dirty="0" smtClean="0"/>
              <a:t>SASB E-mail ballot underway: LC </a:t>
            </a:r>
            <a:r>
              <a:rPr lang="en-US" altLang="en-US" sz="2400" dirty="0"/>
              <a:t>PAR approval</a:t>
            </a:r>
            <a:endParaRPr lang="en-GB" altLang="en-US" sz="2400" dirty="0"/>
          </a:p>
          <a:p>
            <a:pPr lvl="1"/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54756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https://mentor.ieee.org/802.11/dcn/11-18-0622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https://mentor.ieee.org/802.11/dcn/11-18-0623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https://mentor.ieee.org/802.11/dcn/11-18-0648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https://mentor.ieee.org/802.11/dcn/11-18-0613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https://mentor.ieee.org/802.11/dcn/11-18-0649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https://mentor.ieee.org/802.11/dcn/11-18-0615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https://mentor.ieee.org/802.11/dcn/11-18-0624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https://mentor.ieee.org/802.11/dcn/11-18-0650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https://mentor.ieee.org/802.11/dcn/11-18-0651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https://mentor.ieee.org/802.11/dcn/11-18-0348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</a:t>
            </a:r>
            <a:r>
              <a:rPr lang="en-GB" altLang="en-US" dirty="0" smtClean="0"/>
              <a:t>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</a:t>
            </a:r>
            <a:r>
              <a:rPr lang="en-GB" altLang="en-US" dirty="0" smtClean="0"/>
              <a:t>802.18 details</a:t>
            </a:r>
            <a:endParaRPr lang="en-GB" altLang="en-US" dirty="0" smtClean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18-18/0050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AM2, Thursday AM1,  and AM2 if needed, </a:t>
            </a:r>
            <a:r>
              <a:rPr lang="en-US" altLang="en-US" dirty="0" err="1"/>
              <a:t>Wawel</a:t>
            </a:r>
            <a:r>
              <a:rPr lang="en-US" altLang="en-US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FCC NPRM Revision of Section 7 on expediting access for new technologies, see </a:t>
            </a:r>
            <a:r>
              <a:rPr lang="en-US" altLang="en-US" sz="1800" dirty="0">
                <a:hlinkClick r:id="rId2"/>
              </a:rPr>
              <a:t>https://mentor.ieee.org/802.18/dcn/18/18-18-0021-00-0000-nprm-fcc-18-18.docx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FCC NOI/PN – Expanding flexible use of the 3.7 GHz to 4.2 GHz band; FCC asking about unlicensed in this 500MHz, see  </a:t>
            </a:r>
            <a:r>
              <a:rPr lang="en-US" altLang="en-US" sz="1800" dirty="0">
                <a:hlinkClick r:id="rId3"/>
              </a:rPr>
              <a:t>https://mentor.ieee.org/802.18/dcn/18/18-18-0049-00-0000-fcc-pn-expanding-flexible-use-of-3-7-4-2-ghz-band-gn-18-122-da-18-446.pdf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err="1"/>
              <a:t>WiFi</a:t>
            </a:r>
            <a:r>
              <a:rPr lang="en-US" altLang="en-US" sz="1800" dirty="0"/>
              <a:t> / UWB - what criteria and use cases should be considered?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IEEE European Position Statement on Spectrum Management, IEEE 802 inputs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98066</TotalTime>
  <Words>1553</Words>
  <Application>Microsoft Office PowerPoint</Application>
  <PresentationFormat>Widescreen</PresentationFormat>
  <Paragraphs>533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May 2018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2018</cp:keywords>
  <cp:lastModifiedBy>Stanley, Dorothy</cp:lastModifiedBy>
  <cp:revision>1927</cp:revision>
  <cp:lastPrinted>1998-02-10T13:28:06Z</cp:lastPrinted>
  <dcterms:created xsi:type="dcterms:W3CDTF">1998-02-10T13:07:52Z</dcterms:created>
  <dcterms:modified xsi:type="dcterms:W3CDTF">2018-05-06T21:04:23Z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