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22" r:id="rId3"/>
    <p:sldId id="343" r:id="rId4"/>
    <p:sldId id="372" r:id="rId5"/>
    <p:sldId id="384" r:id="rId6"/>
    <p:sldId id="377" r:id="rId7"/>
    <p:sldId id="344" r:id="rId8"/>
    <p:sldId id="366" r:id="rId9"/>
    <p:sldId id="378" r:id="rId10"/>
    <p:sldId id="379" r:id="rId11"/>
    <p:sldId id="381" r:id="rId12"/>
    <p:sldId id="367" r:id="rId13"/>
    <p:sldId id="337" r:id="rId14"/>
    <p:sldId id="382" r:id="rId15"/>
    <p:sldId id="356" r:id="rId16"/>
    <p:sldId id="321" r:id="rId17"/>
    <p:sldId id="376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72"/>
            <p14:sldId id="384"/>
            <p14:sldId id="377"/>
            <p14:sldId id="344"/>
            <p14:sldId id="366"/>
            <p14:sldId id="378"/>
            <p14:sldId id="379"/>
            <p14:sldId id="381"/>
            <p14:sldId id="367"/>
            <p14:sldId id="337"/>
            <p14:sldId id="382"/>
            <p14:sldId id="356"/>
          </p14:sldIdLst>
        </p14:section>
        <p14:section name="Untitled Section" id="{D13174EE-DFF1-F244-99F6-072289F5F365}">
          <p14:sldIdLst>
            <p14:sldId id="32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Author" initials="A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5979" autoAdjust="0"/>
  </p:normalViewPr>
  <p:slideViewPr>
    <p:cSldViewPr>
      <p:cViewPr varScale="1">
        <p:scale>
          <a:sx n="89" d="100"/>
          <a:sy n="89" d="100"/>
        </p:scale>
        <p:origin x="8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6" y="6475413"/>
            <a:ext cx="186063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287" y="6475413"/>
            <a:ext cx="1860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4" y="332601"/>
            <a:ext cx="22699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11-18/0486r0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March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4815" y="6475413"/>
            <a:ext cx="1899110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Mohamed Abouelseoud,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smtClean="0"/>
              <a:t>Multi-band Discovery Assistance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2018-03-08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7856"/>
              </p:ext>
            </p:extLst>
          </p:nvPr>
        </p:nvGraphicFramePr>
        <p:xfrm>
          <a:off x="467544" y="3263623"/>
          <a:ext cx="8216751" cy="1879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84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9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1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kazuyuki.Sakoda@sony.com</a:t>
                      </a:r>
                    </a:p>
                  </a:txBody>
                  <a:tcPr/>
                </a:tc>
              </a:tr>
              <a:tr h="388113">
                <a:tc>
                  <a:txBody>
                    <a:bodyPr/>
                    <a:lstStyle/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Dana Ciochina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Dana.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Ciochina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@sony.com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Response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sz="2000" dirty="0"/>
              <a:t>Propose a new Action frame of category FST Action 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smtClean="0"/>
              <a:t>Peer STA receives the Multi-band Discovery </a:t>
            </a:r>
            <a:r>
              <a:rPr lang="en-US" sz="2000" dirty="0"/>
              <a:t>A</a:t>
            </a:r>
            <a:r>
              <a:rPr lang="en-US" sz="2000" dirty="0" smtClean="0"/>
              <a:t>ssistance Request frame on the Sub-6GHz band  and generates </a:t>
            </a:r>
            <a:r>
              <a:rPr lang="en-US" sz="2000" dirty="0"/>
              <a:t>Multi-band </a:t>
            </a:r>
            <a:r>
              <a:rPr lang="en-US" sz="2000" dirty="0" smtClean="0"/>
              <a:t>Discovery Assistance Response Frame </a:t>
            </a:r>
          </a:p>
          <a:p>
            <a:r>
              <a:rPr lang="en-US" sz="2000" dirty="0" smtClean="0"/>
              <a:t>Peer STA sends </a:t>
            </a:r>
            <a:r>
              <a:rPr lang="en-US" sz="2000" dirty="0"/>
              <a:t>Multi-band Discovery </a:t>
            </a:r>
            <a:r>
              <a:rPr lang="en-US" sz="2000" dirty="0" smtClean="0"/>
              <a:t>Assistant Response frame on the Sub-6GHz band</a:t>
            </a:r>
          </a:p>
          <a:p>
            <a:r>
              <a:rPr lang="en-US" sz="2000" dirty="0" smtClean="0"/>
              <a:t>The frame carries the following  </a:t>
            </a:r>
          </a:p>
          <a:p>
            <a:pPr lvl="1"/>
            <a:r>
              <a:rPr lang="en-US" sz="1800" dirty="0" smtClean="0"/>
              <a:t>Discovery assistant response (accept/reject)</a:t>
            </a:r>
          </a:p>
          <a:p>
            <a:pPr lvl="1"/>
            <a:r>
              <a:rPr lang="en-US" sz="1800" dirty="0" smtClean="0"/>
              <a:t>STA </a:t>
            </a:r>
            <a:r>
              <a:rPr lang="en-US" sz="1800" dirty="0"/>
              <a:t>MAC address on </a:t>
            </a:r>
            <a:r>
              <a:rPr lang="en-US" sz="1800" dirty="0" smtClean="0"/>
              <a:t>other band </a:t>
            </a:r>
            <a:r>
              <a:rPr lang="en-US" sz="1800" dirty="0"/>
              <a:t>(60GHz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Discovery </a:t>
            </a:r>
            <a:r>
              <a:rPr lang="en-US" sz="1800" dirty="0"/>
              <a:t>A</a:t>
            </a:r>
            <a:r>
              <a:rPr lang="en-US" sz="1800" dirty="0" smtClean="0"/>
              <a:t>ssistant </a:t>
            </a:r>
            <a:r>
              <a:rPr lang="en-US" sz="1800" dirty="0"/>
              <a:t>W</a:t>
            </a:r>
            <a:r>
              <a:rPr lang="en-US" sz="1800" dirty="0" smtClean="0"/>
              <a:t>indow </a:t>
            </a:r>
            <a:r>
              <a:rPr lang="en-US" sz="1800" dirty="0"/>
              <a:t>L</a:t>
            </a:r>
            <a:r>
              <a:rPr lang="en-US" sz="1800" dirty="0" smtClean="0"/>
              <a:t>ength </a:t>
            </a:r>
            <a:r>
              <a:rPr lang="en-US" sz="1800" dirty="0"/>
              <a:t>on </a:t>
            </a:r>
            <a:r>
              <a:rPr lang="en-US" sz="1800" dirty="0" smtClean="0"/>
              <a:t>the 60GHz </a:t>
            </a:r>
            <a:r>
              <a:rPr lang="en-US" sz="1800" dirty="0"/>
              <a:t>band </a:t>
            </a:r>
            <a:endParaRPr lang="en-US" sz="1800" dirty="0" smtClean="0"/>
          </a:p>
          <a:p>
            <a:pPr lvl="1"/>
            <a:r>
              <a:rPr lang="en-US" sz="1800" dirty="0" smtClean="0"/>
              <a:t>BSS </a:t>
            </a:r>
            <a:r>
              <a:rPr lang="en-US" sz="1800" dirty="0" smtClean="0"/>
              <a:t>information on the 60GHz</a:t>
            </a:r>
          </a:p>
          <a:p>
            <a:pPr lvl="1"/>
            <a:r>
              <a:rPr lang="en-US" sz="1800" dirty="0" smtClean="0"/>
              <a:t>Scanning mode on 60GHz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5295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84" y="3125091"/>
            <a:ext cx="8953500" cy="109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</a:t>
            </a:r>
            <a:r>
              <a:rPr lang="en-US" dirty="0"/>
              <a:t>A</a:t>
            </a:r>
            <a:r>
              <a:rPr lang="en-US" dirty="0" smtClean="0"/>
              <a:t>ssistance Response frame format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73552"/>
              </p:ext>
            </p:extLst>
          </p:nvPr>
        </p:nvGraphicFramePr>
        <p:xfrm>
          <a:off x="2402844" y="1862547"/>
          <a:ext cx="494473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20"/>
                <a:gridCol w="720080"/>
                <a:gridCol w="32796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FST 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Multi-band Discovery Assistance Response 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en-US" altLang="en-US" dirty="0" smtClean="0"/>
              <a:t>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28775" y="3686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2597"/>
              </p:ext>
            </p:extLst>
          </p:nvPr>
        </p:nvGraphicFramePr>
        <p:xfrm>
          <a:off x="1067995" y="4923657"/>
          <a:ext cx="4004140" cy="106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390"/>
                <a:gridCol w="1185975"/>
                <a:gridCol w="783599"/>
                <a:gridCol w="864096"/>
                <a:gridCol w="720080"/>
              </a:tblGrid>
              <a:tr h="266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B0          B1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B2 </a:t>
                      </a:r>
                      <a:r>
                        <a:rPr lang="en-US" sz="800" dirty="0" smtClean="0">
                          <a:effectLst/>
                        </a:rPr>
                        <a:t>        </a:t>
                      </a:r>
                      <a:r>
                        <a:rPr lang="en-US" sz="800" dirty="0" smtClean="0">
                          <a:effectLst/>
                        </a:rPr>
                        <a:t>B3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B4        B5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B6          </a:t>
                      </a:r>
                      <a:r>
                        <a:rPr lang="en-US" sz="800" dirty="0" smtClean="0">
                          <a:effectLst/>
                        </a:rPr>
                        <a:t>B7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Assistance Response Map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Reserved</a:t>
                      </a: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Scanning Mode</a:t>
                      </a: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Reserved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Bits: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7347581" y="2380707"/>
            <a:ext cx="1256867" cy="933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99592" y="2392927"/>
            <a:ext cx="3168352" cy="9640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763529" y="4009403"/>
            <a:ext cx="1308606" cy="1219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564933" y="4018167"/>
            <a:ext cx="1332853" cy="1211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791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smtClean="0"/>
              <a:t>GHz </a:t>
            </a:r>
            <a:r>
              <a:rPr lang="en-US" dirty="0"/>
              <a:t>Discovery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628800"/>
            <a:ext cx="7850968" cy="2311897"/>
          </a:xfrm>
        </p:spPr>
        <p:txBody>
          <a:bodyPr/>
          <a:lstStyle/>
          <a:p>
            <a:r>
              <a:rPr lang="en-US" sz="1600" dirty="0"/>
              <a:t>Peer STA is informed about the new node </a:t>
            </a:r>
            <a:r>
              <a:rPr lang="en-US" sz="1600" dirty="0" smtClean="0"/>
              <a:t>on </a:t>
            </a:r>
            <a:r>
              <a:rPr lang="en-US" sz="1600" dirty="0"/>
              <a:t>the </a:t>
            </a:r>
            <a:r>
              <a:rPr lang="en-US" sz="1600" dirty="0" smtClean="0"/>
              <a:t>60 GHz </a:t>
            </a:r>
            <a:r>
              <a:rPr lang="en-US" sz="1600" dirty="0"/>
              <a:t>channel and its </a:t>
            </a:r>
            <a:r>
              <a:rPr lang="en-US" sz="1600" dirty="0" smtClean="0"/>
              <a:t>capabilities</a:t>
            </a:r>
            <a:endParaRPr lang="en-US" sz="1600" dirty="0"/>
          </a:p>
          <a:p>
            <a:r>
              <a:rPr lang="en-US" sz="1600" dirty="0"/>
              <a:t>Peer STA starts </a:t>
            </a:r>
            <a:r>
              <a:rPr lang="en-US" sz="1600" dirty="0" smtClean="0"/>
              <a:t>sending BF frames or </a:t>
            </a:r>
            <a:r>
              <a:rPr lang="en-US" sz="1600" dirty="0" smtClean="0"/>
              <a:t>more </a:t>
            </a:r>
            <a:r>
              <a:rPr lang="en-US" sz="1600" dirty="0" smtClean="0"/>
              <a:t>beacons </a:t>
            </a:r>
            <a:r>
              <a:rPr lang="en-US" sz="1600" dirty="0"/>
              <a:t>on the </a:t>
            </a:r>
            <a:r>
              <a:rPr lang="en-US" sz="1600" dirty="0" smtClean="0"/>
              <a:t>60 GHz </a:t>
            </a:r>
            <a:r>
              <a:rPr lang="en-US" sz="1600" dirty="0"/>
              <a:t>channel</a:t>
            </a:r>
          </a:p>
          <a:p>
            <a:r>
              <a:rPr lang="en-US" sz="1600" dirty="0" smtClean="0"/>
              <a:t>New STA is informed about peer STA </a:t>
            </a:r>
            <a:r>
              <a:rPr lang="en-US" sz="1600" dirty="0" smtClean="0"/>
              <a:t>on </a:t>
            </a:r>
            <a:r>
              <a:rPr lang="en-US" sz="1600" dirty="0" smtClean="0"/>
              <a:t>the 60 GHz </a:t>
            </a:r>
            <a:r>
              <a:rPr lang="en-US" sz="1600" dirty="0"/>
              <a:t>channel  </a:t>
            </a:r>
            <a:r>
              <a:rPr lang="en-US" sz="1600" dirty="0" smtClean="0"/>
              <a:t>and its capabilities</a:t>
            </a:r>
          </a:p>
          <a:p>
            <a:r>
              <a:rPr lang="en-US" sz="1600" dirty="0" smtClean="0"/>
              <a:t>New STA starts listening for </a:t>
            </a:r>
            <a:r>
              <a:rPr lang="en-US" sz="1600" dirty="0"/>
              <a:t>TDD BF </a:t>
            </a:r>
            <a:r>
              <a:rPr lang="en-US" sz="1600" dirty="0" smtClean="0"/>
              <a:t>frames, </a:t>
            </a:r>
            <a:r>
              <a:rPr lang="en-US" sz="1600" dirty="0"/>
              <a:t>beacons </a:t>
            </a:r>
            <a:r>
              <a:rPr lang="en-US" sz="1600" dirty="0" smtClean="0"/>
              <a:t>on </a:t>
            </a:r>
            <a:r>
              <a:rPr lang="en-US" sz="1600" dirty="0"/>
              <a:t>the </a:t>
            </a:r>
            <a:r>
              <a:rPr lang="en-US" sz="1600" dirty="0" smtClean="0"/>
              <a:t>60 GHz channel </a:t>
            </a:r>
          </a:p>
          <a:p>
            <a:r>
              <a:rPr lang="en-US" sz="1600" dirty="0" smtClean="0"/>
              <a:t>STA capability is</a:t>
            </a:r>
            <a:r>
              <a:rPr lang="en-US" sz="1600" dirty="0" smtClean="0"/>
              <a:t> </a:t>
            </a:r>
            <a:r>
              <a:rPr lang="en-US" sz="1600" dirty="0" smtClean="0"/>
              <a:t>used by </a:t>
            </a:r>
            <a:r>
              <a:rPr lang="en-US" sz="1600" dirty="0" smtClean="0"/>
              <a:t>peer</a:t>
            </a:r>
            <a:r>
              <a:rPr lang="en-US" sz="1600" dirty="0" smtClean="0"/>
              <a:t> </a:t>
            </a:r>
            <a:r>
              <a:rPr lang="en-US" sz="1600" dirty="0" smtClean="0"/>
              <a:t>STA to estimate the periodicity and rate of sending </a:t>
            </a:r>
            <a:r>
              <a:rPr lang="en-US" sz="1600" dirty="0" smtClean="0"/>
              <a:t>BF </a:t>
            </a:r>
            <a:r>
              <a:rPr lang="en-US" sz="1600" dirty="0" smtClean="0"/>
              <a:t>frames 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 smtClean="0"/>
              <a:t>beacons or switching the receive beams  </a:t>
            </a:r>
            <a:endParaRPr lang="en-US" sz="1600" dirty="0"/>
          </a:p>
          <a:p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486890"/>
            <a:ext cx="6433250" cy="29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Non-TDD mode 60GHz </a:t>
            </a:r>
            <a:r>
              <a:rPr lang="en-US" dirty="0" smtClean="0"/>
              <a:t>Discovery </a:t>
            </a:r>
            <a:r>
              <a:rPr lang="en-US" dirty="0" smtClean="0"/>
              <a:t>Assistant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524469"/>
            <a:ext cx="5198219" cy="302433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2390" y="2524469"/>
            <a:ext cx="3547522" cy="358437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z="2000" dirty="0" smtClean="0"/>
              <a:t>Beacon transmission on 60GHz is reduced</a:t>
            </a:r>
            <a:endParaRPr lang="en-US" sz="2000" dirty="0"/>
          </a:p>
          <a:p>
            <a:pPr marL="171450" indent="-171450">
              <a:buFontTx/>
              <a:buChar char="-"/>
            </a:pPr>
            <a:r>
              <a:rPr lang="en-US" sz="2000" dirty="0" smtClean="0"/>
              <a:t>Announce MB Discovery Assistant on sub-6GHz</a:t>
            </a:r>
          </a:p>
          <a:p>
            <a:pPr marL="171450" indent="-171450">
              <a:buFontTx/>
              <a:buChar char="-"/>
            </a:pPr>
            <a:r>
              <a:rPr lang="en-US" sz="2000" dirty="0" smtClean="0"/>
              <a:t>Once Discovery Assistant </a:t>
            </a:r>
            <a:r>
              <a:rPr lang="en-US" sz="2000" dirty="0"/>
              <a:t>requested and accepted </a:t>
            </a:r>
            <a:r>
              <a:rPr lang="en-US" sz="2000" dirty="0" smtClean="0"/>
              <a:t>on sub-6GHz, send </a:t>
            </a:r>
            <a:r>
              <a:rPr lang="en-US" sz="2000" dirty="0"/>
              <a:t>more beacon in all  </a:t>
            </a:r>
            <a:r>
              <a:rPr lang="en-US" sz="2000" dirty="0" smtClean="0"/>
              <a:t>directions on 60GHz band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32390" y="1919642"/>
            <a:ext cx="8444066" cy="9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Same procedure can be used for non-TDD mode operation</a:t>
            </a:r>
          </a:p>
        </p:txBody>
      </p:sp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872656" y="-387412"/>
            <a:ext cx="5616383" cy="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179863" y="1754644"/>
            <a:ext cx="62487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54024"/>
              </p:ext>
            </p:extLst>
          </p:nvPr>
        </p:nvGraphicFramePr>
        <p:xfrm>
          <a:off x="2202283" y="1795323"/>
          <a:ext cx="4739434" cy="405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Visio" r:id="rId3" imgW="7133455" imgH="6104808" progId="Visio.Drawing.11">
                  <p:embed/>
                </p:oleObj>
              </mc:Choice>
              <mc:Fallback>
                <p:oleObj name="Visio" r:id="rId3" imgW="7133455" imgH="610480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283" y="1795323"/>
                        <a:ext cx="4739434" cy="4050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7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Assistance procedure is proposed for DMG multi-band capable devices to trigger mmW discovery and mmW beamforming</a:t>
            </a:r>
          </a:p>
          <a:p>
            <a:r>
              <a:rPr lang="en-US" dirty="0" smtClean="0"/>
              <a:t>Proposed modification to the Multi-band element </a:t>
            </a:r>
            <a:endParaRPr lang="en-US" dirty="0"/>
          </a:p>
          <a:p>
            <a:r>
              <a:rPr lang="en-US" dirty="0" smtClean="0"/>
              <a:t>2 new elements for requesting discovery assistance and responding to discovery assistance request are proposed </a:t>
            </a:r>
          </a:p>
          <a:p>
            <a:r>
              <a:rPr lang="en-US" dirty="0" smtClean="0"/>
              <a:t>2 new Action frames </a:t>
            </a:r>
            <a:r>
              <a:rPr lang="en-US" dirty="0"/>
              <a:t>for requesting discovery assistance and responding to discovery assistance request are proposed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</a:t>
            </a:r>
            <a:r>
              <a:rPr lang="en-US" sz="2000" b="0" dirty="0"/>
              <a:t>IEEE </a:t>
            </a:r>
            <a:r>
              <a:rPr lang="en-US" sz="2000" b="0" dirty="0" smtClean="0"/>
              <a:t>802.11-18/194r1, </a:t>
            </a:r>
            <a:r>
              <a:rPr lang="en-US" sz="2000" b="0" dirty="0"/>
              <a:t>“Distribution network use case for </a:t>
            </a:r>
            <a:br>
              <a:rPr lang="en-US" sz="2000" b="0" dirty="0"/>
            </a:br>
            <a:r>
              <a:rPr lang="en-US" sz="2000" b="0" dirty="0"/>
              <a:t>consumer devices”, Kazuyuki Sakoda, et.al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[2]</a:t>
            </a:r>
            <a:r>
              <a:rPr lang="en-US" sz="2000" b="0" dirty="0"/>
              <a:t> </a:t>
            </a:r>
            <a:r>
              <a:rPr lang="en-US" sz="2000" b="0" dirty="0" smtClean="0"/>
              <a:t>IEEE 802.11-18/199r2, “</a:t>
            </a:r>
            <a:r>
              <a:rPr lang="en-US" sz="2000" b="0" dirty="0" err="1"/>
              <a:t>MMWave</a:t>
            </a:r>
            <a:r>
              <a:rPr lang="en-US" sz="2000" b="0" dirty="0"/>
              <a:t> Distribution Network Discovery</a:t>
            </a:r>
            <a:r>
              <a:rPr lang="en-US" sz="2000" b="0" dirty="0" smtClean="0"/>
              <a:t>”, Mohamed Abouelseoud, </a:t>
            </a:r>
            <a:r>
              <a:rPr lang="en-US" sz="2000" b="0" dirty="0"/>
              <a:t>et.al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[3] </a:t>
            </a:r>
            <a:r>
              <a:rPr lang="en-US" sz="2000" b="0" dirty="0"/>
              <a:t>IEEE 802.11-17/1321r0 “Features for mmW Distribution Network Use Case”, </a:t>
            </a:r>
            <a:r>
              <a:rPr lang="en-US" sz="2000" b="0" dirty="0" err="1"/>
              <a:t>Djordje</a:t>
            </a:r>
            <a:r>
              <a:rPr lang="en-US" sz="2000" b="0" dirty="0"/>
              <a:t> </a:t>
            </a:r>
            <a:r>
              <a:rPr lang="en-US" sz="2000" b="0" dirty="0" err="1"/>
              <a:t>Tujkovic</a:t>
            </a:r>
            <a:r>
              <a:rPr lang="en-US" sz="2000" b="0" dirty="0"/>
              <a:t>, et.al.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Device Provisioning </a:t>
            </a:r>
            <a:r>
              <a:rPr lang="en-US" b="0" dirty="0" smtClean="0"/>
              <a:t>Protocol (DPP)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4173297" cy="4114800"/>
          </a:xfrm>
        </p:spPr>
        <p:txBody>
          <a:bodyPr/>
          <a:lstStyle/>
          <a:p>
            <a:r>
              <a:rPr lang="en-US" sz="2000" b="0" dirty="0" smtClean="0"/>
              <a:t>Wi-Fi Alliance defined protocol</a:t>
            </a:r>
          </a:p>
          <a:p>
            <a:r>
              <a:rPr lang="en-US" sz="2000" b="0" dirty="0" smtClean="0"/>
              <a:t>Provides a secure method </a:t>
            </a:r>
            <a:r>
              <a:rPr lang="en-US" sz="2000" b="0" dirty="0"/>
              <a:t>for on- and off-boarding </a:t>
            </a:r>
            <a:r>
              <a:rPr lang="en-US" sz="2000" b="0" dirty="0" smtClean="0"/>
              <a:t>devices </a:t>
            </a:r>
            <a:r>
              <a:rPr lang="en-US" sz="2000" b="0" dirty="0"/>
              <a:t>with limited user interface </a:t>
            </a:r>
            <a:r>
              <a:rPr lang="en-US" sz="2000" b="0" dirty="0" smtClean="0"/>
              <a:t>on </a:t>
            </a:r>
            <a:r>
              <a:rPr lang="en-US" sz="2000" b="0" dirty="0"/>
              <a:t>a Wi-Fi network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AP discovery and STA scanning are beyond what DPP is offering</a:t>
            </a:r>
          </a:p>
          <a:p>
            <a:endParaRPr lang="en-US" sz="1600" b="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en-US" altLang="en-US" dirty="0" smtClean="0"/>
              <a:t>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44408" y="2132856"/>
            <a:ext cx="0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508101" y="2132856"/>
            <a:ext cx="3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08104" y="35730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08104" y="38778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508104" y="4221088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5796136" y="2204864"/>
            <a:ext cx="2160240" cy="79208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DPP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812360" y="2492896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011635" y="1759819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7942" y="1707821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3284984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52381" y="3612619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57109" y="3969061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Proposed Solution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78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86311" y="1581284"/>
            <a:ext cx="4288902" cy="311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In [1</a:t>
            </a:r>
            <a:r>
              <a:rPr lang="en-US" sz="1600" dirty="0" smtClean="0"/>
              <a:t>], </a:t>
            </a:r>
            <a:r>
              <a:rPr lang="en-US" sz="1600" dirty="0"/>
              <a:t>we proposed </a:t>
            </a:r>
            <a:r>
              <a:rPr lang="en-US" sz="1600" dirty="0" smtClean="0"/>
              <a:t>distribution network like topology and TDD mode for consumer devices </a:t>
            </a:r>
            <a:endParaRPr lang="en-US" sz="1600" kern="0" dirty="0" smtClean="0"/>
          </a:p>
          <a:p>
            <a:r>
              <a:rPr lang="en-US" sz="1600" kern="0" dirty="0"/>
              <a:t>Home (indoors) distribution network like topology provides more reliable </a:t>
            </a:r>
            <a:r>
              <a:rPr lang="en-US" sz="1600" kern="0" dirty="0" smtClean="0"/>
              <a:t>connections</a:t>
            </a:r>
          </a:p>
          <a:p>
            <a:r>
              <a:rPr lang="en-US" sz="1600" kern="0" dirty="0" smtClean="0"/>
              <a:t>TDD mode is an attractive solution for consumer devices</a:t>
            </a:r>
          </a:p>
          <a:p>
            <a:pPr lvl="1"/>
            <a:r>
              <a:rPr lang="en-US" sz="1200" kern="0" dirty="0"/>
              <a:t>Reduce latency by the removal of BHI</a:t>
            </a:r>
          </a:p>
          <a:p>
            <a:pPr lvl="1"/>
            <a:r>
              <a:rPr lang="en-US" sz="1200" kern="0" dirty="0"/>
              <a:t>Reduce channel blocking for beamforming by distributing the beamforming frames across the scheduled slots</a:t>
            </a:r>
          </a:p>
          <a:p>
            <a:pPr lvl="1"/>
            <a:r>
              <a:rPr lang="en-US" sz="1200" kern="0" dirty="0"/>
              <a:t>Add more flexibility for scheduling by controlling the slots structure and </a:t>
            </a:r>
            <a:r>
              <a:rPr lang="en-US" sz="1200" kern="0" dirty="0" smtClean="0"/>
              <a:t>size</a:t>
            </a:r>
          </a:p>
          <a:p>
            <a:endParaRPr lang="en-US" sz="1600" kern="0" dirty="0" smtClean="0"/>
          </a:p>
          <a:p>
            <a:endParaRPr lang="en-US" sz="1800" dirty="0"/>
          </a:p>
          <a:p>
            <a:endParaRPr lang="en-US" sz="1800" kern="0" dirty="0" smtClean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11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80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94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669088" y="5012937"/>
            <a:ext cx="8239580" cy="91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In </a:t>
            </a:r>
            <a:r>
              <a:rPr lang="en-US" sz="1600" dirty="0" smtClean="0"/>
              <a:t>[2], </a:t>
            </a:r>
            <a:r>
              <a:rPr lang="en-US" sz="1600" dirty="0"/>
              <a:t>we proposed </a:t>
            </a:r>
            <a:r>
              <a:rPr lang="en-US" sz="1600" dirty="0" smtClean="0"/>
              <a:t>to use the multi-band </a:t>
            </a:r>
            <a:r>
              <a:rPr lang="en-US" sz="1600" dirty="0"/>
              <a:t>capability </a:t>
            </a:r>
            <a:r>
              <a:rPr lang="en-US" sz="1600" dirty="0" smtClean="0"/>
              <a:t>for discovery triggering in </a:t>
            </a:r>
            <a:r>
              <a:rPr lang="en-US" sz="1600" dirty="0"/>
              <a:t>TDD mode </a:t>
            </a:r>
            <a:r>
              <a:rPr lang="en-US" sz="1600" dirty="0" smtClean="0"/>
              <a:t>distribution network like topology</a:t>
            </a:r>
          </a:p>
          <a:p>
            <a:r>
              <a:rPr lang="en-US" sz="1600" kern="0" dirty="0" smtClean="0"/>
              <a:t>This contribution presents details on a proposed solution to use the multi-band operation defined in the standard for triggering mmW devices discovery</a:t>
            </a:r>
          </a:p>
          <a:p>
            <a:endParaRPr lang="en-US" sz="1800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Description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en-US" altLang="en-US" dirty="0" smtClean="0"/>
              <a:t>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3074" name="Picture 2" descr="Image result for technicia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5" y="3807945"/>
            <a:ext cx="110886" cy="3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20" y="2464968"/>
            <a:ext cx="470734" cy="5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4"/>
          <p:cNvSpPr txBox="1">
            <a:spLocks noChangeArrowheads="1"/>
          </p:cNvSpPr>
          <p:nvPr/>
        </p:nvSpPr>
        <p:spPr bwMode="auto">
          <a:xfrm>
            <a:off x="7767825" y="2970623"/>
            <a:ext cx="349316" cy="1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/>
              <a:t>Fiber PoP</a:t>
            </a:r>
            <a:br>
              <a:rPr lang="en-US" altLang="de-DE" sz="500" dirty="0" smtClean="0"/>
            </a:br>
            <a:r>
              <a:rPr lang="en-US" altLang="de-DE" sz="500" dirty="0" smtClean="0"/>
              <a:t>(cabinet)</a:t>
            </a:r>
            <a:endParaRPr lang="en-US" altLang="de-DE" sz="500" dirty="0"/>
          </a:p>
        </p:txBody>
      </p:sp>
      <p:pic>
        <p:nvPicPr>
          <p:cNvPr id="26" name="Grafik 1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85" y="3729657"/>
            <a:ext cx="64951" cy="251330"/>
          </a:xfrm>
          <a:prstGeom prst="rect">
            <a:avLst/>
          </a:prstGeom>
        </p:spPr>
      </p:pic>
      <p:sp>
        <p:nvSpPr>
          <p:cNvPr id="27" name="Rechteck 185"/>
          <p:cNvSpPr/>
          <p:nvPr/>
        </p:nvSpPr>
        <p:spPr>
          <a:xfrm>
            <a:off x="6054389" y="38119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28" name="Grafik 18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5" y="3736606"/>
            <a:ext cx="64951" cy="251330"/>
          </a:xfrm>
          <a:prstGeom prst="rect">
            <a:avLst/>
          </a:prstGeom>
        </p:spPr>
      </p:pic>
      <p:pic>
        <p:nvPicPr>
          <p:cNvPr id="33" name="Grafik 20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90" y="2998189"/>
            <a:ext cx="64951" cy="251330"/>
          </a:xfrm>
          <a:prstGeom prst="rect">
            <a:avLst/>
          </a:prstGeom>
        </p:spPr>
      </p:pic>
      <p:pic>
        <p:nvPicPr>
          <p:cNvPr id="36" name="Grafik 3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80" y="2482662"/>
            <a:ext cx="64951" cy="251330"/>
          </a:xfrm>
          <a:prstGeom prst="rect">
            <a:avLst/>
          </a:prstGeom>
        </p:spPr>
      </p:pic>
      <p:cxnSp>
        <p:nvCxnSpPr>
          <p:cNvPr id="37" name="Gerade Verbindung 323"/>
          <p:cNvCxnSpPr/>
          <p:nvPr/>
        </p:nvCxnSpPr>
        <p:spPr>
          <a:xfrm>
            <a:off x="6099105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Gerade Verbindung 330"/>
          <p:cNvCxnSpPr/>
          <p:nvPr/>
        </p:nvCxnSpPr>
        <p:spPr>
          <a:xfrm>
            <a:off x="5726927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1" name="Gerade Verbindung 340"/>
          <p:cNvCxnSpPr/>
          <p:nvPr/>
        </p:nvCxnSpPr>
        <p:spPr>
          <a:xfrm>
            <a:off x="6449765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Gerade Verbindung 341"/>
          <p:cNvCxnSpPr/>
          <p:nvPr/>
        </p:nvCxnSpPr>
        <p:spPr>
          <a:xfrm>
            <a:off x="6823306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4" name="Gerade Verbindung 345"/>
          <p:cNvCxnSpPr/>
          <p:nvPr/>
        </p:nvCxnSpPr>
        <p:spPr>
          <a:xfrm>
            <a:off x="7526712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5" name="Gerade Verbindung 346"/>
          <p:cNvCxnSpPr/>
          <p:nvPr/>
        </p:nvCxnSpPr>
        <p:spPr>
          <a:xfrm>
            <a:off x="7926067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6" name="Gerade Verbindung 347"/>
          <p:cNvCxnSpPr/>
          <p:nvPr/>
        </p:nvCxnSpPr>
        <p:spPr>
          <a:xfrm>
            <a:off x="7184024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7" name="Gerade Verbindung 348"/>
          <p:cNvCxnSpPr/>
          <p:nvPr/>
        </p:nvCxnSpPr>
        <p:spPr>
          <a:xfrm>
            <a:off x="6319446" y="3317772"/>
            <a:ext cx="190033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8" name="Gerade Verbindung 349"/>
          <p:cNvCxnSpPr/>
          <p:nvPr/>
        </p:nvCxnSpPr>
        <p:spPr>
          <a:xfrm>
            <a:off x="5975959" y="2318066"/>
            <a:ext cx="1070" cy="10024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9" name="Gerade Verbindung 350"/>
          <p:cNvCxnSpPr/>
          <p:nvPr/>
        </p:nvCxnSpPr>
        <p:spPr>
          <a:xfrm>
            <a:off x="6326546" y="2318066"/>
            <a:ext cx="106" cy="99874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0" name="Gerade Verbindung 351"/>
          <p:cNvCxnSpPr/>
          <p:nvPr/>
        </p:nvCxnSpPr>
        <p:spPr>
          <a:xfrm>
            <a:off x="6155879" y="2500246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1" name="Gerade Verbindung 352"/>
          <p:cNvCxnSpPr/>
          <p:nvPr/>
        </p:nvCxnSpPr>
        <p:spPr>
          <a:xfrm>
            <a:off x="6160153" y="2868442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54" name="Textfeld 6"/>
          <p:cNvSpPr txBox="1">
            <a:spLocks noChangeArrowheads="1"/>
          </p:cNvSpPr>
          <p:nvPr/>
        </p:nvSpPr>
        <p:spPr bwMode="auto">
          <a:xfrm rot="18575795">
            <a:off x="6475763" y="2821434"/>
            <a:ext cx="264087" cy="797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5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5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Line 35"/>
          <p:cNvCxnSpPr/>
          <p:nvPr/>
        </p:nvCxnSpPr>
        <p:spPr>
          <a:xfrm flipH="1" flipV="1">
            <a:off x="7448970" y="3261623"/>
            <a:ext cx="941073" cy="36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7884351" y="3142469"/>
            <a:ext cx="104838" cy="137859"/>
            <a:chOff x="632" y="1958"/>
            <a:chExt cx="220" cy="389"/>
          </a:xfrm>
        </p:grpSpPr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7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353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354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5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6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57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407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0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1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2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3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4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5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6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7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9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20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8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9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0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1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2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3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4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5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6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7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8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9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71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72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393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0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1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2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3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4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5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6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3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4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5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6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7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8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9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0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1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2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3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4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5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6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7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8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9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0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1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2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9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9" name="Rectangle 348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16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1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2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73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275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27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79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76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7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4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62" name="Gerade Verbindung 536"/>
          <p:cNvCxnSpPr/>
          <p:nvPr/>
        </p:nvCxnSpPr>
        <p:spPr bwMode="auto">
          <a:xfrm flipH="1">
            <a:off x="6829199" y="3134846"/>
            <a:ext cx="619771" cy="74907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537"/>
          <p:cNvCxnSpPr/>
          <p:nvPr/>
        </p:nvCxnSpPr>
        <p:spPr bwMode="auto">
          <a:xfrm flipH="1" flipV="1">
            <a:off x="6534800" y="3112543"/>
            <a:ext cx="892498" cy="6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550"/>
          <p:cNvCxnSpPr>
            <a:stCxn id="396" idx="0"/>
          </p:cNvCxnSpPr>
          <p:nvPr/>
        </p:nvCxnSpPr>
        <p:spPr bwMode="auto">
          <a:xfrm flipH="1" flipV="1">
            <a:off x="6534800" y="3112543"/>
            <a:ext cx="291050" cy="77324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hteck 551"/>
          <p:cNvSpPr/>
          <p:nvPr/>
        </p:nvSpPr>
        <p:spPr>
          <a:xfrm>
            <a:off x="6807528" y="38405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88" name="Rechteck 563"/>
          <p:cNvSpPr/>
          <p:nvPr/>
        </p:nvSpPr>
        <p:spPr>
          <a:xfrm>
            <a:off x="6491458" y="3090872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1" name="TextBox 94"/>
          <p:cNvSpPr txBox="1">
            <a:spLocks noChangeArrowheads="1"/>
          </p:cNvSpPr>
          <p:nvPr/>
        </p:nvSpPr>
        <p:spPr bwMode="auto">
          <a:xfrm>
            <a:off x="7494910" y="3177189"/>
            <a:ext cx="331327" cy="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solidFill>
                  <a:srgbClr val="FF0000"/>
                </a:solidFill>
              </a:rPr>
              <a:t>fiber</a:t>
            </a:r>
            <a:endParaRPr lang="en-US" altLang="de-DE" sz="500" dirty="0">
              <a:solidFill>
                <a:srgbClr val="FF0000"/>
              </a:solidFill>
            </a:endParaRPr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8315155" y="2450210"/>
            <a:ext cx="423897" cy="996424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hteck 320"/>
          <p:cNvSpPr/>
          <p:nvPr/>
        </p:nvSpPr>
        <p:spPr>
          <a:xfrm>
            <a:off x="8338816" y="3512523"/>
            <a:ext cx="55473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4" name="TextBox 94"/>
          <p:cNvSpPr txBox="1">
            <a:spLocks noChangeArrowheads="1"/>
          </p:cNvSpPr>
          <p:nvPr/>
        </p:nvSpPr>
        <p:spPr bwMode="auto">
          <a:xfrm>
            <a:off x="8413705" y="3478836"/>
            <a:ext cx="479244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DN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link</a:t>
            </a:r>
            <a:endParaRPr lang="en-US" altLang="de-DE" sz="500" dirty="0">
              <a:latin typeface="Tele-GroteskNor" pitchFamily="2" charset="0"/>
            </a:endParaRPr>
          </a:p>
        </p:txBody>
      </p:sp>
      <p:cxnSp>
        <p:nvCxnSpPr>
          <p:cNvPr id="95" name="Gerade Verbindung 325"/>
          <p:cNvCxnSpPr/>
          <p:nvPr/>
        </p:nvCxnSpPr>
        <p:spPr bwMode="auto">
          <a:xfrm>
            <a:off x="8311411" y="3613398"/>
            <a:ext cx="9400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Grafik 3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5" y="3010294"/>
            <a:ext cx="64951" cy="251330"/>
          </a:xfrm>
          <a:prstGeom prst="rect">
            <a:avLst/>
          </a:prstGeom>
        </p:spPr>
      </p:pic>
      <p:sp>
        <p:nvSpPr>
          <p:cNvPr id="99" name="Rechteck 534"/>
          <p:cNvSpPr/>
          <p:nvPr/>
        </p:nvSpPr>
        <p:spPr>
          <a:xfrm>
            <a:off x="7427299" y="3091504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100" name="Gerade Verbindung 537"/>
          <p:cNvCxnSpPr/>
          <p:nvPr/>
        </p:nvCxnSpPr>
        <p:spPr bwMode="auto">
          <a:xfrm flipH="1">
            <a:off x="6519028" y="2757900"/>
            <a:ext cx="224992" cy="3199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Image result for clou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2" y="1628800"/>
            <a:ext cx="1466410" cy="7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>
            <a:spLocks noChangeAspect="1"/>
          </p:cNvSpPr>
          <p:nvPr/>
        </p:nvSpPr>
        <p:spPr bwMode="auto">
          <a:xfrm>
            <a:off x="6426283" y="1831307"/>
            <a:ext cx="509146" cy="345548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" name="TextBox 3071"/>
          <p:cNvSpPr txBox="1">
            <a:spLocks noChangeAspect="1"/>
          </p:cNvSpPr>
          <p:nvPr/>
        </p:nvSpPr>
        <p:spPr>
          <a:xfrm>
            <a:off x="6426282" y="1963451"/>
            <a:ext cx="50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Controller</a:t>
            </a:r>
            <a:endParaRPr lang="en-US" sz="600" dirty="0"/>
          </a:p>
        </p:txBody>
      </p:sp>
      <p:pic>
        <p:nvPicPr>
          <p:cNvPr id="3078" name="Picture 6" descr="Image result for signal clipart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5863" flipV="1">
            <a:off x="6128154" y="2173832"/>
            <a:ext cx="215281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5" name="Straight Arrow Connector 3074"/>
          <p:cNvCxnSpPr>
            <a:stCxn id="7" idx="3"/>
            <a:endCxn id="28" idx="0"/>
          </p:cNvCxnSpPr>
          <p:nvPr/>
        </p:nvCxnSpPr>
        <p:spPr bwMode="auto">
          <a:xfrm>
            <a:off x="6637663" y="2176855"/>
            <a:ext cx="188188" cy="15597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Straight Arrow Connector 3078"/>
          <p:cNvCxnSpPr>
            <a:stCxn id="7" idx="3"/>
            <a:endCxn id="33" idx="3"/>
          </p:cNvCxnSpPr>
          <p:nvPr/>
        </p:nvCxnSpPr>
        <p:spPr bwMode="auto">
          <a:xfrm flipH="1">
            <a:off x="6545341" y="2176855"/>
            <a:ext cx="92322" cy="946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83" name="Group 3082"/>
          <p:cNvGrpSpPr>
            <a:grpSpLocks noChangeAspect="1"/>
          </p:cNvGrpSpPr>
          <p:nvPr/>
        </p:nvGrpSpPr>
        <p:grpSpPr>
          <a:xfrm>
            <a:off x="6148949" y="2963628"/>
            <a:ext cx="411328" cy="545756"/>
            <a:chOff x="5736107" y="4285907"/>
            <a:chExt cx="1308870" cy="1736627"/>
          </a:xfrm>
        </p:grpSpPr>
        <p:sp>
          <p:nvSpPr>
            <p:cNvPr id="436" name="Freeform 435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7" name="Group 466"/>
          <p:cNvGrpSpPr>
            <a:grpSpLocks noChangeAspect="1"/>
          </p:cNvGrpSpPr>
          <p:nvPr/>
        </p:nvGrpSpPr>
        <p:grpSpPr>
          <a:xfrm rot="11574990">
            <a:off x="6069365" y="3482210"/>
            <a:ext cx="411328" cy="545756"/>
            <a:chOff x="5736107" y="4285907"/>
            <a:chExt cx="1308870" cy="1736627"/>
          </a:xfrm>
        </p:grpSpPr>
        <p:sp>
          <p:nvSpPr>
            <p:cNvPr id="468" name="Freeform 467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 rot="1691626">
            <a:off x="6410398" y="3555230"/>
            <a:ext cx="411328" cy="545756"/>
            <a:chOff x="5736107" y="4285907"/>
            <a:chExt cx="1308870" cy="1736627"/>
          </a:xfrm>
        </p:grpSpPr>
        <p:sp>
          <p:nvSpPr>
            <p:cNvPr id="483" name="Freeform 482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99" name="Gerade Verbindung 536"/>
          <p:cNvCxnSpPr>
            <a:stCxn id="88" idx="3"/>
          </p:cNvCxnSpPr>
          <p:nvPr/>
        </p:nvCxnSpPr>
        <p:spPr bwMode="auto">
          <a:xfrm flipH="1">
            <a:off x="6040705" y="3112543"/>
            <a:ext cx="494095" cy="72094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Gerade Verbindung 536"/>
          <p:cNvCxnSpPr>
            <a:endCxn id="26" idx="1"/>
          </p:cNvCxnSpPr>
          <p:nvPr/>
        </p:nvCxnSpPr>
        <p:spPr bwMode="auto">
          <a:xfrm flipH="1">
            <a:off x="6043585" y="3817937"/>
            <a:ext cx="745242" cy="373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04" name="Content Placeholder 2"/>
          <p:cNvSpPr>
            <a:spLocks noGrp="1"/>
          </p:cNvSpPr>
          <p:nvPr>
            <p:ph idx="1"/>
          </p:nvPr>
        </p:nvSpPr>
        <p:spPr>
          <a:xfrm>
            <a:off x="611560" y="4580967"/>
            <a:ext cx="7772400" cy="2520441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4"/>
            </a:pPr>
            <a:r>
              <a:rPr lang="en-US" sz="1800" dirty="0" smtClean="0"/>
              <a:t>DN-B and  New DN STA repeats the same sequence</a:t>
            </a:r>
            <a:endParaRPr lang="en-US" sz="1800" dirty="0"/>
          </a:p>
          <a:p>
            <a:r>
              <a:rPr lang="en-US" sz="2000" dirty="0"/>
              <a:t>A proper discovery trigger signaling enables successful onboarding of a new </a:t>
            </a:r>
            <a:r>
              <a:rPr lang="en-US" sz="2000" dirty="0" smtClean="0"/>
              <a:t>DN STA </a:t>
            </a:r>
            <a:r>
              <a:rPr lang="en-US" sz="2000" dirty="0"/>
              <a:t>to TDD mode network is needed to enable the use of TDD mode for consumer devices.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sz="1800" dirty="0" smtClean="0"/>
          </a:p>
        </p:txBody>
      </p:sp>
      <p:sp>
        <p:nvSpPr>
          <p:cNvPr id="505" name="Content Placeholder 2"/>
          <p:cNvSpPr txBox="1">
            <a:spLocks/>
          </p:cNvSpPr>
          <p:nvPr/>
        </p:nvSpPr>
        <p:spPr bwMode="auto">
          <a:xfrm>
            <a:off x="642558" y="1628800"/>
            <a:ext cx="49848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For a new DN STA joining an existing Distribution Network [3]: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System Admin scans Bar-code of the new STA and transfer the information using out-of-band (OOB) signals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The message is transferred to other DN STAs nearby through a controller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DN-A </a:t>
            </a:r>
            <a:r>
              <a:rPr lang="en-US" sz="1800" dirty="0"/>
              <a:t>and  New </a:t>
            </a:r>
            <a:r>
              <a:rPr lang="en-US" sz="1800" dirty="0" smtClean="0"/>
              <a:t>DN STA </a:t>
            </a:r>
            <a:r>
              <a:rPr lang="en-US" sz="1800" dirty="0"/>
              <a:t>exchange beamforming frames, starts authentication and association </a:t>
            </a:r>
          </a:p>
          <a:p>
            <a:pPr marL="457200" lvl="1" indent="0">
              <a:buNone/>
            </a:pPr>
            <a:endParaRPr lang="en-US" sz="1800" kern="0" dirty="0" smtClean="0"/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343" y="2857071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DN A</a:t>
            </a:r>
            <a:endParaRPr lang="en-US" sz="1050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6851964" y="369078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DN B</a:t>
            </a:r>
            <a:endParaRPr lang="en-US" sz="105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5779039" y="3947511"/>
            <a:ext cx="7970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New DN STA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095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2018 Contribution[2] Recap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669088" y="1752600"/>
            <a:ext cx="8239580" cy="41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Jan 2018 straw </a:t>
            </a:r>
            <a:r>
              <a:rPr lang="en-US" dirty="0"/>
              <a:t>polls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think additional signaling for discovery triggering is needed for the TDD mode described in </a:t>
            </a:r>
            <a:r>
              <a:rPr lang="en-US" dirty="0" smtClean="0"/>
              <a:t>[3] </a:t>
            </a:r>
            <a:r>
              <a:rPr lang="en-US" dirty="0"/>
              <a:t>to support consumer devices?</a:t>
            </a:r>
          </a:p>
          <a:p>
            <a:pPr marL="457200" lvl="1" indent="0">
              <a:buNone/>
            </a:pPr>
            <a:r>
              <a:rPr lang="en-US" dirty="0" smtClean="0"/>
              <a:t>  	</a:t>
            </a:r>
            <a:r>
              <a:rPr lang="en-US" sz="1800" b="1" dirty="0" smtClean="0"/>
              <a:t>Yes (16), No(3),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 (11), Don’t care (0)</a:t>
            </a:r>
          </a:p>
          <a:p>
            <a:pPr lvl="1"/>
            <a:r>
              <a:rPr lang="en-US" dirty="0"/>
              <a:t>Do you think the use of Multi-Band operation would be feasible approach for off-60GHz discovery signaling?</a:t>
            </a:r>
          </a:p>
          <a:p>
            <a:pPr marL="457200" lvl="1" indent="0">
              <a:buNone/>
            </a:pPr>
            <a:r>
              <a:rPr lang="en-US" sz="1800" b="1" dirty="0" smtClean="0"/>
              <a:t>	Yes (20), No (0),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 (8), Don’t care (0)</a:t>
            </a:r>
          </a:p>
          <a:p>
            <a:pPr lvl="1"/>
            <a:r>
              <a:rPr lang="en-US" dirty="0"/>
              <a:t>Which of the options </a:t>
            </a:r>
            <a:r>
              <a:rPr lang="en-US" dirty="0" smtClean="0"/>
              <a:t>described in [2] would </a:t>
            </a:r>
            <a:r>
              <a:rPr lang="en-US" dirty="0"/>
              <a:t>you prefer?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1800" b="1" dirty="0" smtClean="0"/>
              <a:t>Option 1 (0), Option 2 (6),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information(14), Don’t care(0)</a:t>
            </a:r>
            <a:endParaRPr lang="en-US" sz="1800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801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Solution:</a:t>
            </a:r>
            <a:br>
              <a:rPr lang="en-US" dirty="0" smtClean="0"/>
            </a:br>
            <a:r>
              <a:rPr lang="en-US" dirty="0" smtClean="0"/>
              <a:t>Discovery Assistance Flow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47" y="1916832"/>
            <a:ext cx="3282557" cy="4176464"/>
          </a:xfrm>
        </p:spPr>
        <p:txBody>
          <a:bodyPr/>
          <a:lstStyle/>
          <a:p>
            <a:r>
              <a:rPr lang="en-US" sz="1800" dirty="0" smtClean="0"/>
              <a:t>Indication is sent on Sub-6GHz of multi-band capability and discovery assistance capability</a:t>
            </a:r>
          </a:p>
          <a:p>
            <a:r>
              <a:rPr lang="en-US" sz="1800" dirty="0" smtClean="0"/>
              <a:t>Request and response frames are exchanged on sub-6GHz to request mmW discovery assistance and accept/reject the mmW discovery assistance</a:t>
            </a:r>
          </a:p>
          <a:p>
            <a:r>
              <a:rPr lang="en-US" sz="1800" dirty="0" smtClean="0"/>
              <a:t>If discovery assistance is accepted, mmW beamforming frames or beacons are sent to the new multi-band STA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227488" y="582481"/>
            <a:ext cx="6995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2" y="2066308"/>
            <a:ext cx="5412085" cy="40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Assistance </a:t>
            </a:r>
            <a:r>
              <a:rPr lang="en-US" dirty="0"/>
              <a:t>C</a:t>
            </a:r>
            <a:r>
              <a:rPr lang="en-US" dirty="0" smtClean="0"/>
              <a:t>apability </a:t>
            </a:r>
            <a:r>
              <a:rPr lang="en-US" dirty="0"/>
              <a:t>A</a:t>
            </a:r>
            <a:r>
              <a:rPr lang="en-US" dirty="0" smtClean="0"/>
              <a:t>nnouncement on the Sub-6GHz </a:t>
            </a:r>
            <a:r>
              <a:rPr lang="en-US" dirty="0"/>
              <a:t>B</a:t>
            </a:r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19" y="4929959"/>
            <a:ext cx="5443137" cy="15263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44820"/>
              </p:ext>
            </p:extLst>
          </p:nvPr>
        </p:nvGraphicFramePr>
        <p:xfrm>
          <a:off x="3241412" y="3728065"/>
          <a:ext cx="4752528" cy="100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31"/>
                <a:gridCol w="666561"/>
                <a:gridCol w="978340"/>
                <a:gridCol w="1300869"/>
                <a:gridCol w="119929"/>
                <a:gridCol w="660648"/>
                <a:gridCol w="682150"/>
              </a:tblGrid>
              <a:tr h="2105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B0	B2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B6          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B7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STA Role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STA MAC Address Present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Pairwise Cipher Suite Present 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Discovery </a:t>
                      </a:r>
                      <a:r>
                        <a:rPr lang="en-US" sz="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Assistance </a:t>
                      </a:r>
                      <a:r>
                        <a:rPr lang="en-US" sz="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Enabled </a:t>
                      </a:r>
                      <a:endParaRPr lang="en-US" sz="8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Reserved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5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Bits: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V="1">
            <a:off x="5537575" y="4463881"/>
            <a:ext cx="2448272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3593359" y="4463881"/>
            <a:ext cx="1368152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75962"/>
            <a:ext cx="7772400" cy="1358696"/>
          </a:xfrm>
        </p:spPr>
        <p:txBody>
          <a:bodyPr/>
          <a:lstStyle/>
          <a:p>
            <a:r>
              <a:rPr lang="en-US" sz="1600" dirty="0" smtClean="0"/>
              <a:t>A Multi-band </a:t>
            </a:r>
            <a:r>
              <a:rPr lang="en-US" sz="1600" dirty="0"/>
              <a:t>capable device advertises the </a:t>
            </a:r>
            <a:r>
              <a:rPr lang="en-US" sz="1600" dirty="0" smtClean="0"/>
              <a:t>Multi-band capability </a:t>
            </a:r>
            <a:r>
              <a:rPr lang="en-US" sz="1600" dirty="0"/>
              <a:t>by including the Multi-band element in the </a:t>
            </a:r>
            <a:r>
              <a:rPr lang="en-US" sz="1600" dirty="0" smtClean="0"/>
              <a:t>Beacon and Probe </a:t>
            </a:r>
            <a:r>
              <a:rPr lang="en-US" sz="1600" dirty="0" smtClean="0"/>
              <a:t>Response </a:t>
            </a:r>
            <a:r>
              <a:rPr lang="en-US" sz="1600" dirty="0"/>
              <a:t>f</a:t>
            </a:r>
            <a:r>
              <a:rPr lang="en-US" sz="1600" dirty="0" smtClean="0"/>
              <a:t>rames</a:t>
            </a:r>
            <a:endParaRPr lang="en-US" sz="1600" dirty="0" smtClean="0"/>
          </a:p>
          <a:p>
            <a:r>
              <a:rPr lang="en-US" sz="1600" dirty="0" smtClean="0"/>
              <a:t>1-bit is needed in the Multi-band element to indicate that STA supports </a:t>
            </a:r>
            <a:r>
              <a:rPr lang="en-US" sz="1600" dirty="0"/>
              <a:t>discovery </a:t>
            </a:r>
            <a:r>
              <a:rPr lang="en-US" sz="1600" dirty="0" smtClean="0"/>
              <a:t>assistance </a:t>
            </a:r>
            <a:r>
              <a:rPr lang="en-US" sz="1600" dirty="0"/>
              <a:t>for the BSS </a:t>
            </a:r>
            <a:r>
              <a:rPr lang="en-US" sz="1600" dirty="0" smtClean="0"/>
              <a:t>identified </a:t>
            </a:r>
            <a:r>
              <a:rPr lang="en-US" sz="1600" dirty="0"/>
              <a:t>by the BSSID </a:t>
            </a:r>
            <a:r>
              <a:rPr lang="en-US" sz="1600" dirty="0" smtClean="0"/>
              <a:t>field </a:t>
            </a:r>
            <a:r>
              <a:rPr lang="en-US" sz="1600" dirty="0"/>
              <a:t>on </a:t>
            </a:r>
            <a:r>
              <a:rPr lang="en-US" sz="1600" dirty="0" smtClean="0"/>
              <a:t>the defined frequency band and channel </a:t>
            </a:r>
          </a:p>
          <a:p>
            <a:r>
              <a:rPr lang="en-US" sz="1600" dirty="0" smtClean="0"/>
              <a:t>Propose to use 1 bit out of the 3 reserved bits in the Multi-band Control field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10231" y="4859940"/>
            <a:ext cx="478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Multi-band element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Request frame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sz="2000" dirty="0" smtClean="0"/>
              <a:t>Propose a new Action frame of category FST Action   </a:t>
            </a:r>
          </a:p>
          <a:p>
            <a:r>
              <a:rPr lang="en-US" sz="2000" dirty="0" smtClean="0"/>
              <a:t>After receiving the multi-band element (from a Beacon or a Probe Response frame for example) on the sub-6GHz band, new STA is aware of the Multi-band capability of peer STA and the discovery assistance offering on the other band (60GHz)</a:t>
            </a:r>
          </a:p>
          <a:p>
            <a:r>
              <a:rPr lang="en-US" sz="2000" dirty="0" smtClean="0"/>
              <a:t>New STA sends a Multi-band Discovery Assistant Request frame on the sub-6GHz band</a:t>
            </a:r>
          </a:p>
          <a:p>
            <a:r>
              <a:rPr lang="en-US" sz="2000" dirty="0" smtClean="0"/>
              <a:t>The frame carries the following  </a:t>
            </a:r>
          </a:p>
          <a:p>
            <a:pPr lvl="1"/>
            <a:r>
              <a:rPr lang="en-US" sz="1800" dirty="0" smtClean="0"/>
              <a:t>DMG Capabilities on </a:t>
            </a:r>
            <a:r>
              <a:rPr lang="en-US" sz="1800" dirty="0" smtClean="0"/>
              <a:t>the 60GHz band </a:t>
            </a:r>
            <a:endParaRPr lang="en-US" sz="1800" dirty="0" smtClean="0"/>
          </a:p>
          <a:p>
            <a:pPr lvl="1"/>
            <a:r>
              <a:rPr lang="en-US" sz="1800" dirty="0"/>
              <a:t>STA MAC address on </a:t>
            </a:r>
            <a:r>
              <a:rPr lang="en-US" sz="1800" dirty="0" smtClean="0"/>
              <a:t>the </a:t>
            </a:r>
            <a:r>
              <a:rPr lang="en-US" sz="1800" dirty="0"/>
              <a:t>60GHz</a:t>
            </a:r>
            <a:r>
              <a:rPr lang="en-US" sz="1800" dirty="0" smtClean="0"/>
              <a:t> band</a:t>
            </a:r>
            <a:endParaRPr lang="en-US" sz="1800" dirty="0" smtClean="0"/>
          </a:p>
          <a:p>
            <a:pPr lvl="1"/>
            <a:r>
              <a:rPr lang="en-US" sz="1800" dirty="0"/>
              <a:t>Scanning mode </a:t>
            </a:r>
            <a:r>
              <a:rPr lang="en-US" sz="1800" dirty="0" smtClean="0"/>
              <a:t>requested on </a:t>
            </a:r>
            <a:r>
              <a:rPr lang="en-US" sz="1800" dirty="0"/>
              <a:t>the 60GHz band </a:t>
            </a:r>
            <a:endParaRPr lang="en-US" sz="1800" dirty="0" smtClean="0"/>
          </a:p>
          <a:p>
            <a:pPr lvl="1"/>
            <a:r>
              <a:rPr lang="en-US" sz="1800" dirty="0" smtClean="0"/>
              <a:t>Operating frequency/channel on the 60GHz band</a:t>
            </a:r>
          </a:p>
          <a:p>
            <a:pPr lvl="1"/>
            <a:r>
              <a:rPr lang="en-US" sz="1800" dirty="0" smtClean="0"/>
              <a:t>BSS </a:t>
            </a:r>
            <a:r>
              <a:rPr lang="en-US" sz="1800" dirty="0" smtClean="0"/>
              <a:t>information on the 60GHz if available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49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8466464" cy="125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</a:t>
            </a:r>
            <a:r>
              <a:rPr lang="en-US" dirty="0"/>
              <a:t>Request </a:t>
            </a:r>
            <a:r>
              <a:rPr lang="en-US" dirty="0" smtClean="0"/>
              <a:t>frame format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91422"/>
              </p:ext>
            </p:extLst>
          </p:nvPr>
        </p:nvGraphicFramePr>
        <p:xfrm>
          <a:off x="1531779" y="1940032"/>
          <a:ext cx="574337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87"/>
                <a:gridCol w="845063"/>
                <a:gridCol w="1397741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FST 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DMG Capabilities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Multi-band Discovery Assistance Request 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64933" y="36361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1572"/>
              </p:ext>
            </p:extLst>
          </p:nvPr>
        </p:nvGraphicFramePr>
        <p:xfrm>
          <a:off x="1878968" y="4930553"/>
          <a:ext cx="3387212" cy="1077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87"/>
                <a:gridCol w="897901"/>
                <a:gridCol w="1064212"/>
                <a:gridCol w="1008112"/>
              </a:tblGrid>
              <a:tr h="266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1000" dirty="0">
                          <a:effectLst/>
                        </a:rPr>
                        <a:t>B0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B1</a:t>
                      </a:r>
                      <a:r>
                        <a:rPr lang="en-US" sz="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     </a:t>
                      </a:r>
                      <a:r>
                        <a:rPr lang="en-US" sz="1000" dirty="0" smtClean="0">
                          <a:effectLst/>
                        </a:rPr>
                        <a:t>B2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1000" dirty="0">
                          <a:effectLst/>
                        </a:rPr>
                        <a:t>B4 </a:t>
                      </a:r>
                      <a:r>
                        <a:rPr lang="en-US" sz="1000" dirty="0" smtClean="0">
                          <a:effectLst/>
                        </a:rPr>
                        <a:t>     </a:t>
                      </a:r>
                      <a:r>
                        <a:rPr lang="en-US" sz="1000" dirty="0">
                          <a:effectLst/>
                        </a:rPr>
                        <a:t>B7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BSS Information Present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Scanning Mode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Reserved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Bits: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1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5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7275150" y="2458192"/>
            <a:ext cx="1183050" cy="811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115617" y="2458192"/>
            <a:ext cx="3672407" cy="811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278110" y="4021700"/>
            <a:ext cx="988070" cy="1277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267744" y="4021699"/>
            <a:ext cx="1077890" cy="1277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995530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1153</Words>
  <Application>Microsoft Office PowerPoint</Application>
  <PresentationFormat>On-screen Show (4:3)</PresentationFormat>
  <Paragraphs>248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Batang</vt:lpstr>
      <vt:lpstr>MS Mincho</vt:lpstr>
      <vt:lpstr>ＭＳ Ｐゴシック</vt:lpstr>
      <vt:lpstr>Arial</vt:lpstr>
      <vt:lpstr>Tele-GroteskNor</vt:lpstr>
      <vt:lpstr>Times New Roman</vt:lpstr>
      <vt:lpstr>802-11-Submission</vt:lpstr>
      <vt:lpstr>Visio</vt:lpstr>
      <vt:lpstr>Multi-band Discovery Assistance</vt:lpstr>
      <vt:lpstr>Agenda</vt:lpstr>
      <vt:lpstr>Overview</vt:lpstr>
      <vt:lpstr>Problem Description </vt:lpstr>
      <vt:lpstr>Jan 2018 Contribution[2] Recap</vt:lpstr>
      <vt:lpstr>Proposed Solution: Discovery Assistance Flow Example</vt:lpstr>
      <vt:lpstr>Discovery Assistance Capability Announcement on the Sub-6GHz Band</vt:lpstr>
      <vt:lpstr>Multi-band Discovery Assistance Request frame </vt:lpstr>
      <vt:lpstr>Multi-band Discovery Assistance Request frame format</vt:lpstr>
      <vt:lpstr>Multi-band Discovery Assistance Response frame</vt:lpstr>
      <vt:lpstr>Multi-band Discovery Assistance Response frame format</vt:lpstr>
      <vt:lpstr>60 GHz Discovery Assistant</vt:lpstr>
      <vt:lpstr>Non-TDD mode 60GHz Discovery Assistant </vt:lpstr>
      <vt:lpstr>Multi-band Discovery Assistance Procedure</vt:lpstr>
      <vt:lpstr>Conclusion</vt:lpstr>
      <vt:lpstr>References</vt:lpstr>
      <vt:lpstr>Device Provisioning Protocol (DPP)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2018-01-15T18:58:28Z</dcterms:created>
  <dcterms:modified xsi:type="dcterms:W3CDTF">2018-03-06T16:48:32Z</dcterms:modified>
</cp:coreProperties>
</file>