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83" r:id="rId2"/>
    <p:sldId id="799" r:id="rId3"/>
    <p:sldId id="803" r:id="rId4"/>
    <p:sldId id="805" r:id="rId5"/>
    <p:sldId id="800" r:id="rId6"/>
    <p:sldId id="804" r:id="rId7"/>
    <p:sldId id="807" r:id="rId8"/>
    <p:sldId id="806" r:id="rId9"/>
    <p:sldId id="808" r:id="rId10"/>
    <p:sldId id="812" r:id="rId11"/>
    <p:sldId id="814" r:id="rId12"/>
    <p:sldId id="801" r:id="rId13"/>
  </p:sldIdLst>
  <p:sldSz cx="9144000" cy="6858000" type="screen4x3"/>
  <p:notesSz cx="9939338" cy="6807200"/>
  <p:defaultTextStyle>
    <a:defPPr>
      <a:defRPr lang="en-US"/>
    </a:defPPr>
    <a:lvl1pPr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1pPr>
    <a:lvl2pPr marL="4572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2pPr>
    <a:lvl3pPr marL="9144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3pPr>
    <a:lvl4pPr marL="13716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4pPr>
    <a:lvl5pPr marL="1828800" algn="l" rtl="0" eaLnBrk="0" fontAlgn="base" hangingPunct="0">
      <a:spcBef>
        <a:spcPct val="0"/>
      </a:spcBef>
      <a:spcAft>
        <a:spcPct val="0"/>
      </a:spcAft>
      <a:defRPr kumimoji="1" sz="1200" kern="1200">
        <a:solidFill>
          <a:schemeClr val="tx1"/>
        </a:solidFill>
        <a:latin typeface="Times New Roman" panose="02020603050405020304" pitchFamily="18" charset="0"/>
        <a:ea typeface="굴림" panose="020B0600000101010101" pitchFamily="50" charset="-127"/>
        <a:cs typeface="+mn-cs"/>
      </a:defRPr>
    </a:lvl5pPr>
    <a:lvl6pPr marL="22860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6pPr>
    <a:lvl7pPr marL="27432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7pPr>
    <a:lvl8pPr marL="32004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8pPr>
    <a:lvl9pPr marL="3657600" algn="l" defTabSz="914400" rtl="0" eaLnBrk="1" latinLnBrk="1" hangingPunct="1">
      <a:defRPr kumimoji="1" sz="1200" kern="1200">
        <a:solidFill>
          <a:schemeClr val="tx1"/>
        </a:solidFill>
        <a:latin typeface="Times New Roman" panose="02020603050405020304" pitchFamily="18" charset="0"/>
        <a:ea typeface="굴림" panose="020B0600000101010101" pitchFamily="50" charset="-127"/>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44">
          <p15:clr>
            <a:srgbClr val="A4A3A4"/>
          </p15:clr>
        </p15:guide>
        <p15:guide id="2" pos="313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CC"/>
    <a:srgbClr val="0000FF"/>
    <a:srgbClr val="006C31"/>
    <a:srgbClr val="00863D"/>
    <a:srgbClr val="1684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보통 스타일 2 - 강조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보통 스타일 2 - 강조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92" autoAdjust="0"/>
    <p:restoredTop sz="95034" autoAdjust="0"/>
  </p:normalViewPr>
  <p:slideViewPr>
    <p:cSldViewPr>
      <p:cViewPr varScale="1">
        <p:scale>
          <a:sx n="92" d="100"/>
          <a:sy n="92" d="100"/>
        </p:scale>
        <p:origin x="1170" y="96"/>
      </p:cViewPr>
      <p:guideLst>
        <p:guide orient="horz" pos="2160"/>
        <p:guide pos="2880"/>
      </p:guideLst>
    </p:cSldViewPr>
  </p:slideViewPr>
  <p:outlineViewPr>
    <p:cViewPr>
      <p:scale>
        <a:sx n="33" d="100"/>
        <a:sy n="33" d="100"/>
      </p:scale>
      <p:origin x="48" y="804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99" d="100"/>
          <a:sy n="99" d="100"/>
        </p:scale>
        <p:origin x="1464" y="84"/>
      </p:cViewPr>
      <p:guideLst>
        <p:guide orient="horz" pos="2144"/>
        <p:guide pos="313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6746875" y="698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996950" y="6985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7405688" y="6588125"/>
            <a:ext cx="1651000"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ea typeface="+mn-ea"/>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4598988" y="6588125"/>
            <a:ext cx="517525" cy="185738"/>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latinLnBrk="0" hangingPunct="0">
              <a:defRPr kumimoji="0"/>
            </a:lvl1pPr>
          </a:lstStyle>
          <a:p>
            <a:pPr>
              <a:defRPr/>
            </a:pPr>
            <a:r>
              <a:rPr lang="en-US" altLang="ko-KR"/>
              <a:t>Page </a:t>
            </a:r>
            <a:fld id="{7C77D250-BF2B-474F-8F3A-CA096EC7180D}" type="slidenum">
              <a:rPr lang="en-US" altLang="ko-KR"/>
              <a:pPr>
                <a:defRPr/>
              </a:pPr>
              <a:t>‹#›</a:t>
            </a:fld>
            <a:endParaRPr lang="en-US" altLang="ko-KR"/>
          </a:p>
        </p:txBody>
      </p:sp>
      <p:sp>
        <p:nvSpPr>
          <p:cNvPr id="5126" name="Line 6"/>
          <p:cNvSpPr>
            <a:spLocks noChangeShapeType="1"/>
          </p:cNvSpPr>
          <p:nvPr/>
        </p:nvSpPr>
        <p:spPr bwMode="auto">
          <a:xfrm>
            <a:off x="993775" y="284163"/>
            <a:ext cx="7951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247" name="Rectangle 7"/>
          <p:cNvSpPr>
            <a:spLocks noChangeArrowheads="1"/>
          </p:cNvSpPr>
          <p:nvPr/>
        </p:nvSpPr>
        <p:spPr bwMode="auto">
          <a:xfrm>
            <a:off x="993775" y="6588125"/>
            <a:ext cx="719138" cy="185738"/>
          </a:xfrm>
          <a:prstGeom prst="rect">
            <a:avLst/>
          </a:prstGeom>
          <a:noFill/>
          <a:ln>
            <a:noFill/>
          </a:ln>
          <a:extLst/>
        </p:spPr>
        <p:txBody>
          <a:bodyPr wrap="none" lIns="0" tIns="0" rIns="0" bIns="0">
            <a:spAutoFit/>
          </a:bodyPr>
          <a:lstStyle>
            <a:lvl1pPr defTabSz="933450" eaLnBrk="0" hangingPunct="0">
              <a:defRPr kumimoji="1" sz="1200">
                <a:solidFill>
                  <a:schemeClr val="tx1"/>
                </a:solidFill>
                <a:latin typeface="Times New Roman" pitchFamily="18" charset="0"/>
                <a:ea typeface="굴림" pitchFamily="50" charset="-127"/>
              </a:defRPr>
            </a:lvl1pPr>
            <a:lvl2pPr marL="742950" indent="-285750" defTabSz="933450" eaLnBrk="0" hangingPunct="0">
              <a:defRPr kumimoji="1" sz="1200">
                <a:solidFill>
                  <a:schemeClr val="tx1"/>
                </a:solidFill>
                <a:latin typeface="Times New Roman" pitchFamily="18" charset="0"/>
                <a:ea typeface="굴림" pitchFamily="50" charset="-127"/>
              </a:defRPr>
            </a:lvl2pPr>
            <a:lvl3pPr marL="1143000" indent="-228600" defTabSz="933450" eaLnBrk="0" hangingPunct="0">
              <a:defRPr kumimoji="1" sz="1200">
                <a:solidFill>
                  <a:schemeClr val="tx1"/>
                </a:solidFill>
                <a:latin typeface="Times New Roman" pitchFamily="18" charset="0"/>
                <a:ea typeface="굴림" pitchFamily="50" charset="-127"/>
              </a:defRPr>
            </a:lvl3pPr>
            <a:lvl4pPr marL="1600200" indent="-228600" defTabSz="933450" eaLnBrk="0" hangingPunct="0">
              <a:defRPr kumimoji="1" sz="1200">
                <a:solidFill>
                  <a:schemeClr val="tx1"/>
                </a:solidFill>
                <a:latin typeface="Times New Roman" pitchFamily="18" charset="0"/>
                <a:ea typeface="굴림" pitchFamily="50" charset="-127"/>
              </a:defRPr>
            </a:lvl4pPr>
            <a:lvl5pPr marL="2057400" indent="-228600" defTabSz="933450" eaLnBrk="0" hangingPunct="0">
              <a:defRPr kumimoji="1" sz="1200">
                <a:solidFill>
                  <a:schemeClr val="tx1"/>
                </a:solidFill>
                <a:latin typeface="Times New Roman" pitchFamily="18" charset="0"/>
                <a:ea typeface="굴림" pitchFamily="50" charset="-127"/>
              </a:defRPr>
            </a:lvl5pPr>
            <a:lvl6pPr marL="25146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defTabSz="93345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5128" name="Line 8"/>
          <p:cNvSpPr>
            <a:spLocks noChangeShapeType="1"/>
          </p:cNvSpPr>
          <p:nvPr/>
        </p:nvSpPr>
        <p:spPr bwMode="auto">
          <a:xfrm>
            <a:off x="993775" y="6580188"/>
            <a:ext cx="8170863"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1284548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6808788" y="12700"/>
            <a:ext cx="21971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latinLnBrk="0" hangingPunct="0">
              <a:defRPr kumimoji="0" sz="1400" b="1">
                <a:ea typeface="+mn-ea"/>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936625" y="12700"/>
            <a:ext cx="915988"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latinLnBrk="0" hangingPunct="0">
              <a:defRPr kumimoji="0" sz="1400" b="1">
                <a:ea typeface="+mn-ea"/>
                <a:cs typeface="+mn-cs"/>
              </a:defRPr>
            </a:lvl1pPr>
          </a:lstStyle>
          <a:p>
            <a:pPr>
              <a:defRPr/>
            </a:pPr>
            <a:r>
              <a:rPr lang="en-US"/>
              <a:t>Month Year</a:t>
            </a:r>
          </a:p>
        </p:txBody>
      </p:sp>
      <p:sp>
        <p:nvSpPr>
          <p:cNvPr id="4100" name="Rectangle 4"/>
          <p:cNvSpPr>
            <a:spLocks noGrp="1" noRot="1" noChangeAspect="1" noChangeArrowheads="1" noTextEdit="1"/>
          </p:cNvSpPr>
          <p:nvPr>
            <p:ph type="sldImg" idx="2"/>
          </p:nvPr>
        </p:nvSpPr>
        <p:spPr bwMode="auto">
          <a:xfrm>
            <a:off x="3273425" y="514350"/>
            <a:ext cx="3392488" cy="25447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1323975" y="3233738"/>
            <a:ext cx="7291388" cy="3063875"/>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6892925" y="6591300"/>
            <a:ext cx="211296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latinLnBrk="0" hangingPunct="0">
              <a:defRPr kumimoji="0">
                <a:ea typeface="+mn-ea"/>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4837113" y="65913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latinLnBrk="0" hangingPunct="0">
              <a:defRPr kumimoji="0"/>
            </a:lvl1pPr>
          </a:lstStyle>
          <a:p>
            <a:pPr>
              <a:defRPr/>
            </a:pPr>
            <a:r>
              <a:rPr lang="en-US" altLang="ko-KR"/>
              <a:t>Page </a:t>
            </a:r>
            <a:fld id="{5658750D-1A1F-422E-985B-C80903A5BF01}" type="slidenum">
              <a:rPr lang="en-US" altLang="ko-KR"/>
              <a:pPr>
                <a:defRPr/>
              </a:pPr>
              <a:t>‹#›</a:t>
            </a:fld>
            <a:endParaRPr lang="en-US" altLang="ko-KR"/>
          </a:p>
        </p:txBody>
      </p:sp>
      <p:sp>
        <p:nvSpPr>
          <p:cNvPr id="8200" name="Rectangle 8"/>
          <p:cNvSpPr>
            <a:spLocks noChangeArrowheads="1"/>
          </p:cNvSpPr>
          <p:nvPr/>
        </p:nvSpPr>
        <p:spPr bwMode="auto">
          <a:xfrm>
            <a:off x="1038225" y="6591300"/>
            <a:ext cx="719138" cy="184150"/>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4105" name="Line 9"/>
          <p:cNvSpPr>
            <a:spLocks noChangeShapeType="1"/>
          </p:cNvSpPr>
          <p:nvPr/>
        </p:nvSpPr>
        <p:spPr bwMode="auto">
          <a:xfrm>
            <a:off x="1038225" y="6589713"/>
            <a:ext cx="78628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4106" name="Line 10"/>
          <p:cNvSpPr>
            <a:spLocks noChangeShapeType="1"/>
          </p:cNvSpPr>
          <p:nvPr/>
        </p:nvSpPr>
        <p:spPr bwMode="auto">
          <a:xfrm>
            <a:off x="930275" y="217488"/>
            <a:ext cx="8078788"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extLst>
      <p:ext uri="{BB962C8B-B14F-4D97-AF65-F5344CB8AC3E}">
        <p14:creationId xmlns:p14="http://schemas.microsoft.com/office/powerpoint/2010/main" val="97667200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p:txBody>
          <a:bodyPr/>
          <a:lstStyle/>
          <a:p>
            <a:pPr>
              <a:defRPr/>
            </a:pPr>
            <a:r>
              <a:rPr lang="en-US" smtClean="0"/>
              <a:t>doc.: IEEE 802.11-yy/xxxxr0</a:t>
            </a:r>
          </a:p>
        </p:txBody>
      </p:sp>
      <p:sp>
        <p:nvSpPr>
          <p:cNvPr id="11267" name="Rectangle 3"/>
          <p:cNvSpPr>
            <a:spLocks noGrp="1" noChangeArrowheads="1"/>
          </p:cNvSpPr>
          <p:nvPr>
            <p:ph type="dt" sz="quarter" idx="1"/>
          </p:nvPr>
        </p:nvSpPr>
        <p:spPr/>
        <p:txBody>
          <a:bodyPr/>
          <a:lstStyle/>
          <a:p>
            <a:pPr>
              <a:defRPr/>
            </a:pPr>
            <a:r>
              <a:rPr lang="en-US" dirty="0" smtClean="0"/>
              <a:t>Month Year</a:t>
            </a:r>
          </a:p>
        </p:txBody>
      </p:sp>
      <p:sp>
        <p:nvSpPr>
          <p:cNvPr id="11268" name="Rectangle 6"/>
          <p:cNvSpPr>
            <a:spLocks noGrp="1" noChangeArrowheads="1"/>
          </p:cNvSpPr>
          <p:nvPr>
            <p:ph type="ftr" sz="quarter" idx="4"/>
          </p:nvPr>
        </p:nvSpPr>
        <p:spPr/>
        <p:txBody>
          <a:bodyPr/>
          <a:lstStyle/>
          <a:p>
            <a:pPr lvl="4">
              <a:defRPr/>
            </a:pPr>
            <a:r>
              <a:rPr lang="en-US" smtClean="0"/>
              <a:t>John Doe, Some Company</a:t>
            </a:r>
          </a:p>
        </p:txBody>
      </p:sp>
      <p:sp>
        <p:nvSpPr>
          <p:cNvPr id="7173" name="Rectangle 7"/>
          <p:cNvSpPr>
            <a:spLocks noGrp="1" noChangeArrowheads="1"/>
          </p:cNvSpPr>
          <p:nvPr>
            <p:ph type="sldNum" sz="quarter" idx="5"/>
          </p:nvPr>
        </p:nvSpPr>
        <p:spPr>
          <a:xfrm>
            <a:off x="4938713" y="6591300"/>
            <a:ext cx="415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ko-KR" smtClean="0">
                <a:cs typeface="Arial" panose="020B0604020202020204" pitchFamily="34" charset="0"/>
              </a:rPr>
              <a:t>Page </a:t>
            </a:r>
            <a:fld id="{D16F94EA-742D-44CD-9688-170CD9FE9804}" type="slidenum">
              <a:rPr lang="en-US" altLang="ko-KR" smtClean="0">
                <a:cs typeface="Arial" panose="020B0604020202020204" pitchFamily="34" charset="0"/>
              </a:rPr>
              <a:pPr>
                <a:spcBef>
                  <a:spcPct val="0"/>
                </a:spcBef>
              </a:pPr>
              <a:t>1</a:t>
            </a:fld>
            <a:endParaRPr lang="en-US" altLang="ko-KR" smtClean="0">
              <a:cs typeface="Arial" panose="020B0604020202020204" pitchFamily="34" charset="0"/>
            </a:endParaRPr>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ko-KR" altLang="ko-KR" smtClean="0"/>
          </a:p>
        </p:txBody>
      </p:sp>
    </p:spTree>
    <p:extLst>
      <p:ext uri="{BB962C8B-B14F-4D97-AF65-F5344CB8AC3E}">
        <p14:creationId xmlns:p14="http://schemas.microsoft.com/office/powerpoint/2010/main" val="1646956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pPr>
              <a:defRPr/>
            </a:pPr>
            <a:r>
              <a:rPr lang="en-US" smtClean="0"/>
              <a:t>doc.: IEEE 802.11-yy/xxxxr0</a:t>
            </a:r>
            <a:endParaRPr lang="en-US"/>
          </a:p>
        </p:txBody>
      </p:sp>
      <p:sp>
        <p:nvSpPr>
          <p:cNvPr id="5" name="날짜 개체 틀 4"/>
          <p:cNvSpPr>
            <a:spLocks noGrp="1"/>
          </p:cNvSpPr>
          <p:nvPr>
            <p:ph type="dt" idx="11"/>
          </p:nvPr>
        </p:nvSpPr>
        <p:spPr/>
        <p:txBody>
          <a:bodyPr/>
          <a:lstStyle/>
          <a:p>
            <a:pPr>
              <a:defRPr/>
            </a:pPr>
            <a:r>
              <a:rPr lang="en-US" smtClean="0"/>
              <a:t>Month Year</a:t>
            </a:r>
            <a:endParaRPr lang="en-US"/>
          </a:p>
        </p:txBody>
      </p:sp>
      <p:sp>
        <p:nvSpPr>
          <p:cNvPr id="6" name="바닥글 개체 틀 5"/>
          <p:cNvSpPr>
            <a:spLocks noGrp="1"/>
          </p:cNvSpPr>
          <p:nvPr>
            <p:ph type="ftr" sz="quarter" idx="12"/>
          </p:nvPr>
        </p:nvSpPr>
        <p:spPr/>
        <p:txBody>
          <a:bodyPr/>
          <a:lstStyle/>
          <a:p>
            <a:pPr lvl="4">
              <a:defRPr/>
            </a:pPr>
            <a:r>
              <a:rPr lang="en-US" smtClean="0"/>
              <a:t>John Doe, Some Company</a:t>
            </a:r>
            <a:endParaRPr lang="en-US"/>
          </a:p>
        </p:txBody>
      </p:sp>
      <p:sp>
        <p:nvSpPr>
          <p:cNvPr id="7" name="슬라이드 번호 개체 틀 6"/>
          <p:cNvSpPr>
            <a:spLocks noGrp="1"/>
          </p:cNvSpPr>
          <p:nvPr>
            <p:ph type="sldNum" sz="quarter" idx="13"/>
          </p:nvPr>
        </p:nvSpPr>
        <p:spPr/>
        <p:txBody>
          <a:bodyPr/>
          <a:lstStyle/>
          <a:p>
            <a:pPr>
              <a:defRPr/>
            </a:pPr>
            <a:r>
              <a:rPr lang="en-US" altLang="ko-KR" smtClean="0"/>
              <a:t>Page </a:t>
            </a:r>
            <a:fld id="{5658750D-1A1F-422E-985B-C80903A5BF01}" type="slidenum">
              <a:rPr lang="en-US" altLang="ko-KR" smtClean="0"/>
              <a:pPr>
                <a:defRPr/>
              </a:pPr>
              <a:t>2</a:t>
            </a:fld>
            <a:endParaRPr lang="en-US" altLang="ko-KR"/>
          </a:p>
        </p:txBody>
      </p:sp>
    </p:spTree>
    <p:extLst>
      <p:ext uri="{BB962C8B-B14F-4D97-AF65-F5344CB8AC3E}">
        <p14:creationId xmlns:p14="http://schemas.microsoft.com/office/powerpoint/2010/main" val="16126203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Eunsung Park,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7344F568-301E-46A9-87B7-B3D2507D3257}" type="slidenum">
              <a:rPr lang="en-US" altLang="ko-KR"/>
              <a:pPr>
                <a:defRPr/>
              </a:pPr>
              <a:t>‹#›</a:t>
            </a:fld>
            <a:endParaRPr lang="en-US" altLang="ko-KR"/>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March 2018</a:t>
            </a:r>
            <a:endParaRPr lang="en-US" dirty="0"/>
          </a:p>
        </p:txBody>
      </p:sp>
    </p:spTree>
    <p:extLst>
      <p:ext uri="{BB962C8B-B14F-4D97-AF65-F5344CB8AC3E}">
        <p14:creationId xmlns:p14="http://schemas.microsoft.com/office/powerpoint/2010/main" val="16209152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914400"/>
          </a:xfrm>
        </p:spPr>
        <p:txBody>
          <a:bodyPr/>
          <a:lstStyle/>
          <a:p>
            <a:r>
              <a:rPr lang="en-US" smtClean="0"/>
              <a:t>Click to edit Master title style</a:t>
            </a:r>
            <a:endParaRPr lang="en-US"/>
          </a:p>
        </p:txBody>
      </p:sp>
      <p:sp>
        <p:nvSpPr>
          <p:cNvPr id="3" name="Content Placeholder 2"/>
          <p:cNvSpPr>
            <a:spLocks noGrp="1"/>
          </p:cNvSpPr>
          <p:nvPr>
            <p:ph idx="1"/>
          </p:nvPr>
        </p:nvSpPr>
        <p:spPr>
          <a:xfrm>
            <a:off x="685800" y="1752600"/>
            <a:ext cx="7772400" cy="4343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altLang="ko-KR"/>
              <a:t>Eunsung Park, LG Electronics</a:t>
            </a:r>
          </a:p>
        </p:txBody>
      </p:sp>
      <p:sp>
        <p:nvSpPr>
          <p:cNvPr id="6" name="Rectangle 6"/>
          <p:cNvSpPr>
            <a:spLocks noGrp="1" noChangeArrowheads="1"/>
          </p:cNvSpPr>
          <p:nvPr>
            <p:ph type="sldNum" sz="quarter" idx="12"/>
          </p:nvPr>
        </p:nvSpPr>
        <p:spPr/>
        <p:txBody>
          <a:bodyPr/>
          <a:lstStyle>
            <a:lvl1pPr>
              <a:defRPr/>
            </a:lvl1pPr>
          </a:lstStyle>
          <a:p>
            <a:pPr>
              <a:defRPr/>
            </a:pPr>
            <a:r>
              <a:rPr lang="en-US" altLang="ko-KR"/>
              <a:t>Slide </a:t>
            </a:r>
            <a:fld id="{DB6D5A24-C744-4D9A-83D3-476F0D333A12}" type="slidenum">
              <a:rPr lang="en-US" altLang="ko-KR"/>
              <a:pPr>
                <a:defRPr/>
              </a:pPr>
              <a:t>‹#›</a:t>
            </a:fld>
            <a:endParaRPr lang="en-US" altLang="ko-KR"/>
          </a:p>
        </p:txBody>
      </p:sp>
      <p:sp>
        <p:nvSpPr>
          <p:cNvPr id="7"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March 2018</a:t>
            </a:r>
            <a:endParaRPr lang="en-US" dirty="0"/>
          </a:p>
        </p:txBody>
      </p:sp>
    </p:spTree>
    <p:extLst>
      <p:ext uri="{BB962C8B-B14F-4D97-AF65-F5344CB8AC3E}">
        <p14:creationId xmlns:p14="http://schemas.microsoft.com/office/powerpoint/2010/main" val="347191906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685800" y="1752600"/>
            <a:ext cx="777240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ko-KR" dirty="0" smtClean="0"/>
              <a:t>Click to edit Master text styles</a:t>
            </a:r>
          </a:p>
          <a:p>
            <a:pPr lvl="1"/>
            <a:r>
              <a:rPr lang="en-US" altLang="ko-KR" dirty="0" smtClean="0"/>
              <a:t>Second level</a:t>
            </a:r>
          </a:p>
          <a:p>
            <a:pPr lvl="2"/>
            <a:r>
              <a:rPr lang="en-US" altLang="ko-KR" dirty="0" smtClean="0"/>
              <a:t>Third level</a:t>
            </a:r>
          </a:p>
          <a:p>
            <a:pPr lvl="3"/>
            <a:r>
              <a:rPr lang="en-US" altLang="ko-KR" dirty="0" smtClean="0"/>
              <a:t>Fourth level</a:t>
            </a:r>
          </a:p>
          <a:p>
            <a:pPr lvl="4"/>
            <a:r>
              <a:rPr lang="en-US" altLang="ko-KR" dirty="0" smtClean="0"/>
              <a:t>Fifth level</a:t>
            </a:r>
          </a:p>
        </p:txBody>
      </p:sp>
      <p:sp>
        <p:nvSpPr>
          <p:cNvPr id="1028" name="Rectangle 4"/>
          <p:cNvSpPr>
            <a:spLocks noGrp="1" noChangeArrowheads="1"/>
          </p:cNvSpPr>
          <p:nvPr>
            <p:ph type="dt" sz="half" idx="2"/>
          </p:nvPr>
        </p:nvSpPr>
        <p:spPr bwMode="auto">
          <a:xfrm>
            <a:off x="696913"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latinLnBrk="0" hangingPunct="0">
              <a:defRPr kumimoji="0" sz="1800" b="1">
                <a:ea typeface="+mn-ea"/>
                <a:cs typeface="+mn-cs"/>
              </a:defRPr>
            </a:lvl1pPr>
          </a:lstStyle>
          <a:p>
            <a:pPr>
              <a:defRPr/>
            </a:pPr>
            <a:r>
              <a:rPr lang="en-US" dirty="0" smtClean="0"/>
              <a:t>March 2018</a:t>
            </a:r>
            <a:endParaRPr lang="en-US" dirty="0"/>
          </a:p>
        </p:txBody>
      </p:sp>
      <p:sp>
        <p:nvSpPr>
          <p:cNvPr id="1029" name="Rectangle 5"/>
          <p:cNvSpPr>
            <a:spLocks noGrp="1" noChangeArrowheads="1"/>
          </p:cNvSpPr>
          <p:nvPr>
            <p:ph type="ftr" sz="quarter" idx="3"/>
          </p:nvPr>
        </p:nvSpPr>
        <p:spPr bwMode="auto">
          <a:xfrm>
            <a:off x="6329363" y="6475413"/>
            <a:ext cx="221456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latinLnBrk="0" hangingPunct="0">
              <a:defRPr kumimoji="0">
                <a:ea typeface="+mn-ea"/>
                <a:cs typeface="+mn-cs"/>
              </a:defRPr>
            </a:lvl1pPr>
          </a:lstStyle>
          <a:p>
            <a:pPr>
              <a:defRPr/>
            </a:pPr>
            <a:r>
              <a:rPr lang="en-US" altLang="ko-KR"/>
              <a:t>Eunsung Park et. al, LG Electronics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latinLnBrk="0" hangingPunct="0">
              <a:defRPr kumimoji="0"/>
            </a:lvl1pPr>
          </a:lstStyle>
          <a:p>
            <a:pPr>
              <a:defRPr/>
            </a:pPr>
            <a:r>
              <a:rPr lang="en-US" altLang="ko-KR"/>
              <a:t>Slide </a:t>
            </a:r>
            <a:fld id="{6E0A3520-BDA5-4137-83B2-D2C57FC18B77}" type="slidenum">
              <a:rPr lang="en-US" altLang="ko-KR"/>
              <a:pPr>
                <a:defRPr/>
              </a:pPr>
              <a:t>‹#›</a:t>
            </a:fld>
            <a:endParaRPr lang="en-US" altLang="ko-KR"/>
          </a:p>
        </p:txBody>
      </p:sp>
      <p:sp>
        <p:nvSpPr>
          <p:cNvPr id="1031" name="Rectangle 7"/>
          <p:cNvSpPr>
            <a:spLocks noChangeArrowheads="1"/>
          </p:cNvSpPr>
          <p:nvPr/>
        </p:nvSpPr>
        <p:spPr bwMode="auto">
          <a:xfrm>
            <a:off x="5162485" y="332601"/>
            <a:ext cx="3283015" cy="276999"/>
          </a:xfrm>
          <a:prstGeom prst="rect">
            <a:avLst/>
          </a:prstGeom>
          <a:noFill/>
          <a:ln>
            <a:noFill/>
          </a:ln>
          <a:extLst/>
        </p:spPr>
        <p:txBody>
          <a:bodyPr wrap="none" lIns="0" tIns="0" rIns="0" bIns="0" anchor="b">
            <a:spAutoFit/>
          </a:bodyPr>
          <a:lstStyle>
            <a:lvl1pPr marL="342900" indent="-342900"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457200" eaLnBrk="0" hangingPunct="0">
              <a:defRPr kumimoji="1" sz="1200">
                <a:solidFill>
                  <a:schemeClr val="tx1"/>
                </a:solidFill>
                <a:latin typeface="Times New Roman" pitchFamily="18" charset="0"/>
                <a:ea typeface="굴림" pitchFamily="50" charset="-127"/>
              </a:defRPr>
            </a:lvl5pPr>
            <a:lvl6pPr marL="9144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1371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18288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22860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lvl="4" algn="r">
              <a:defRPr/>
            </a:pPr>
            <a:r>
              <a:rPr kumimoji="0" lang="en-US" altLang="ko-KR" sz="1800" b="1" dirty="0" smtClean="0">
                <a:cs typeface="Arial" charset="0"/>
              </a:rPr>
              <a:t>doc.: IEEE </a:t>
            </a:r>
            <a:r>
              <a:rPr kumimoji="0" lang="en-US" altLang="ko-KR" sz="1800" b="1" dirty="0" smtClean="0">
                <a:cs typeface="Arial" charset="0"/>
              </a:rPr>
              <a:t>802.11-18/0421r1</a:t>
            </a:r>
            <a:endParaRPr kumimoji="0" lang="en-US" altLang="ko-KR" sz="1800" b="1" dirty="0" smtClean="0">
              <a:cs typeface="Arial"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xtLst/>
        </p:spPr>
        <p:txBody>
          <a:bodyPr wrap="none" lIns="0" tIns="0" rIns="0" bIns="0">
            <a:spAutoFit/>
          </a:bodyPr>
          <a:lstStyle>
            <a:lvl1pPr eaLnBrk="0" hangingPunct="0">
              <a:defRPr kumimoji="1" sz="1200">
                <a:solidFill>
                  <a:schemeClr val="tx1"/>
                </a:solidFill>
                <a:latin typeface="Times New Roman" pitchFamily="18" charset="0"/>
                <a:ea typeface="굴림" pitchFamily="50" charset="-127"/>
              </a:defRPr>
            </a:lvl1pPr>
            <a:lvl2pPr marL="742950" indent="-285750" eaLnBrk="0" hangingPunct="0">
              <a:defRPr kumimoji="1" sz="1200">
                <a:solidFill>
                  <a:schemeClr val="tx1"/>
                </a:solidFill>
                <a:latin typeface="Times New Roman" pitchFamily="18" charset="0"/>
                <a:ea typeface="굴림" pitchFamily="50" charset="-127"/>
              </a:defRPr>
            </a:lvl2pPr>
            <a:lvl3pPr marL="1143000" indent="-228600" eaLnBrk="0" hangingPunct="0">
              <a:defRPr kumimoji="1" sz="1200">
                <a:solidFill>
                  <a:schemeClr val="tx1"/>
                </a:solidFill>
                <a:latin typeface="Times New Roman" pitchFamily="18" charset="0"/>
                <a:ea typeface="굴림" pitchFamily="50" charset="-127"/>
              </a:defRPr>
            </a:lvl3pPr>
            <a:lvl4pPr marL="1600200" indent="-228600" eaLnBrk="0" hangingPunct="0">
              <a:defRPr kumimoji="1" sz="1200">
                <a:solidFill>
                  <a:schemeClr val="tx1"/>
                </a:solidFill>
                <a:latin typeface="Times New Roman" pitchFamily="18" charset="0"/>
                <a:ea typeface="굴림" pitchFamily="50" charset="-127"/>
              </a:defRPr>
            </a:lvl4pPr>
            <a:lvl5pPr marL="2057400" indent="-228600" eaLnBrk="0" hangingPunct="0">
              <a:defRPr kumimoji="1" sz="1200">
                <a:solidFill>
                  <a:schemeClr val="tx1"/>
                </a:solidFill>
                <a:latin typeface="Times New Roman" pitchFamily="18" charset="0"/>
                <a:ea typeface="굴림" pitchFamily="50" charset="-127"/>
              </a:defRPr>
            </a:lvl5pPr>
            <a:lvl6pPr marL="25146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6pPr>
            <a:lvl7pPr marL="29718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7pPr>
            <a:lvl8pPr marL="34290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8pPr>
            <a:lvl9pPr marL="3886200" indent="-228600" eaLnBrk="0" fontAlgn="base" hangingPunct="0">
              <a:spcBef>
                <a:spcPct val="0"/>
              </a:spcBef>
              <a:spcAft>
                <a:spcPct val="0"/>
              </a:spcAft>
              <a:defRPr kumimoji="1" sz="1200">
                <a:solidFill>
                  <a:schemeClr val="tx1"/>
                </a:solidFill>
                <a:latin typeface="Times New Roman" pitchFamily="18" charset="0"/>
                <a:ea typeface="굴림" pitchFamily="50" charset="-127"/>
              </a:defRPr>
            </a:lvl9pPr>
          </a:lstStyle>
          <a:p>
            <a:pPr>
              <a:defRPr/>
            </a:pPr>
            <a:r>
              <a:rPr kumimoji="0" lang="en-US" altLang="ko-KR" smtClean="0">
                <a:cs typeface="Arial"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4045" r:id="rId1"/>
    <p:sldLayoutId id="2147484046"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jiny.chun@lge.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mailto:js.choi@lge.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2"/>
          </p:nvPr>
        </p:nvSpPr>
        <p:spPr>
          <a:xfrm>
            <a:off x="696913" y="332601"/>
            <a:ext cx="1182055" cy="276999"/>
          </a:xfrm>
        </p:spPr>
        <p:txBody>
          <a:bodyPr/>
          <a:lstStyle/>
          <a:p>
            <a:pPr>
              <a:defRPr/>
            </a:pPr>
            <a:r>
              <a:rPr lang="en-US" altLang="ko-KR" dirty="0" smtClean="0"/>
              <a:t>March 2018</a:t>
            </a:r>
            <a:endParaRPr lang="en-US" altLang="ko-KR" dirty="0"/>
          </a:p>
        </p:txBody>
      </p:sp>
      <p:sp>
        <p:nvSpPr>
          <p:cNvPr id="1028" name="Footer Placeholder 4"/>
          <p:cNvSpPr>
            <a:spLocks noGrp="1"/>
          </p:cNvSpPr>
          <p:nvPr>
            <p:ph type="ftr" sz="quarter" idx="11"/>
          </p:nvPr>
        </p:nvSpPr>
        <p:spPr/>
        <p:txBody>
          <a:bodyPr/>
          <a:lstStyle/>
          <a:p>
            <a:pPr>
              <a:defRPr/>
            </a:pPr>
            <a:r>
              <a:rPr lang="en-US" altLang="ko-KR" dirty="0" err="1"/>
              <a:t>Eunsung</a:t>
            </a:r>
            <a:r>
              <a:rPr lang="en-US" altLang="ko-KR" dirty="0"/>
              <a:t> Park, LG Electronics</a:t>
            </a:r>
          </a:p>
        </p:txBody>
      </p:sp>
      <p:sp>
        <p:nvSpPr>
          <p:cNvPr id="614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ko-KR" sz="1200" b="0" smtClean="0">
                <a:cs typeface="Arial" panose="020B0604020202020204" pitchFamily="34" charset="0"/>
              </a:rPr>
              <a:t>Slide </a:t>
            </a:r>
            <a:fld id="{EEF3827E-182F-493C-A013-CDEF1F4810CB}" type="slidenum">
              <a:rPr lang="en-US" altLang="ko-KR" sz="1200" b="0" smtClean="0">
                <a:cs typeface="Arial" panose="020B0604020202020204" pitchFamily="34" charset="0"/>
              </a:rPr>
              <a:pPr>
                <a:spcBef>
                  <a:spcPct val="0"/>
                </a:spcBef>
                <a:buFontTx/>
                <a:buNone/>
              </a:pPr>
              <a:t>1</a:t>
            </a:fld>
            <a:endParaRPr lang="en-US" altLang="ko-KR" sz="1200" b="0" smtClean="0">
              <a:cs typeface="Arial" panose="020B0604020202020204" pitchFamily="34" charset="0"/>
            </a:endParaRPr>
          </a:p>
        </p:txBody>
      </p:sp>
      <p:sp>
        <p:nvSpPr>
          <p:cNvPr id="6149" name="Rectangle 2"/>
          <p:cNvSpPr>
            <a:spLocks noGrp="1" noChangeArrowheads="1"/>
          </p:cNvSpPr>
          <p:nvPr>
            <p:ph type="title"/>
          </p:nvPr>
        </p:nvSpPr>
        <p:spPr>
          <a:xfrm>
            <a:off x="381000" y="685800"/>
            <a:ext cx="8305800" cy="1143000"/>
          </a:xfrm>
        </p:spPr>
        <p:txBody>
          <a:bodyPr/>
          <a:lstStyle/>
          <a:p>
            <a:r>
              <a:rPr lang="en-US" altLang="ko-KR" dirty="0" smtClean="0">
                <a:solidFill>
                  <a:schemeClr val="tx1"/>
                </a:solidFill>
                <a:ea typeface="굴림" panose="020B0600000101010101" pitchFamily="50" charset="-127"/>
              </a:rPr>
              <a:t>OOK Waveform </a:t>
            </a:r>
            <a:r>
              <a:rPr lang="en-US" altLang="ko-KR" smtClean="0">
                <a:solidFill>
                  <a:schemeClr val="tx1"/>
                </a:solidFill>
                <a:ea typeface="굴림" panose="020B0600000101010101" pitchFamily="50" charset="-127"/>
              </a:rPr>
              <a:t>Generation Follow-up</a:t>
            </a:r>
            <a:endParaRPr lang="en-US" altLang="ko-KR" dirty="0" smtClean="0">
              <a:ea typeface="굴림" panose="020B0600000101010101" pitchFamily="50" charset="-127"/>
            </a:endParaRPr>
          </a:p>
        </p:txBody>
      </p:sp>
      <p:sp>
        <p:nvSpPr>
          <p:cNvPr id="6150" name="Rectangle 6"/>
          <p:cNvSpPr>
            <a:spLocks noGrp="1" noChangeArrowheads="1"/>
          </p:cNvSpPr>
          <p:nvPr>
            <p:ph type="body" idx="1"/>
          </p:nvPr>
        </p:nvSpPr>
        <p:spPr>
          <a:xfrm>
            <a:off x="685800" y="1752600"/>
            <a:ext cx="7772400" cy="381000"/>
          </a:xfrm>
        </p:spPr>
        <p:txBody>
          <a:bodyPr/>
          <a:lstStyle/>
          <a:p>
            <a:pPr algn="ctr">
              <a:buFontTx/>
              <a:buNone/>
            </a:pPr>
            <a:r>
              <a:rPr lang="en-US" altLang="ko-KR" sz="2000" dirty="0" smtClean="0">
                <a:ea typeface="굴림" panose="020B0600000101010101" pitchFamily="50" charset="-127"/>
              </a:rPr>
              <a:t>Date:</a:t>
            </a:r>
            <a:r>
              <a:rPr lang="en-US" altLang="ko-KR" sz="2000" b="0" dirty="0" smtClean="0">
                <a:ea typeface="굴림" panose="020B0600000101010101" pitchFamily="50" charset="-127"/>
              </a:rPr>
              <a:t> 2018-03-05</a:t>
            </a:r>
          </a:p>
        </p:txBody>
      </p:sp>
      <p:sp>
        <p:nvSpPr>
          <p:cNvPr id="6151" name="Rectangle 12"/>
          <p:cNvSpPr>
            <a:spLocks noChangeArrowheads="1"/>
          </p:cNvSpPr>
          <p:nvPr/>
        </p:nvSpPr>
        <p:spPr bwMode="auto">
          <a:xfrm>
            <a:off x="533400" y="2362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kumimoji="0" lang="en-US" altLang="ko-KR" sz="2000">
                <a:cs typeface="Arial" panose="020B0604020202020204" pitchFamily="34" charset="0"/>
              </a:rPr>
              <a:t>Authors:</a:t>
            </a:r>
            <a:endParaRPr kumimoji="0" lang="en-US" altLang="ko-KR" sz="2000" b="0">
              <a:cs typeface="Arial" panose="020B0604020202020204" pitchFamily="34" charset="0"/>
            </a:endParaRPr>
          </a:p>
        </p:txBody>
      </p:sp>
      <p:graphicFrame>
        <p:nvGraphicFramePr>
          <p:cNvPr id="11" name="Table 12"/>
          <p:cNvGraphicFramePr>
            <a:graphicFrameLocks noGrp="1"/>
          </p:cNvGraphicFramePr>
          <p:nvPr>
            <p:extLst>
              <p:ext uri="{D42A27DB-BD31-4B8C-83A1-F6EECF244321}">
                <p14:modId xmlns:p14="http://schemas.microsoft.com/office/powerpoint/2010/main" val="2520920244"/>
              </p:ext>
            </p:extLst>
          </p:nvPr>
        </p:nvGraphicFramePr>
        <p:xfrm>
          <a:off x="762000" y="2895601"/>
          <a:ext cx="7620000" cy="2590798"/>
        </p:xfrm>
        <a:graphic>
          <a:graphicData uri="http://schemas.openxmlformats.org/drawingml/2006/table">
            <a:tbl>
              <a:tblPr/>
              <a:tblGrid>
                <a:gridCol w="1524000"/>
                <a:gridCol w="1203325"/>
                <a:gridCol w="1684338"/>
                <a:gridCol w="1363662"/>
                <a:gridCol w="1844675"/>
              </a:tblGrid>
              <a:tr h="677594">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Name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Affiliation</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Address</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Phone</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1" i="0" u="none" strike="noStrike" cap="none" normalizeH="0" baseline="0" dirty="0" smtClean="0">
                          <a:ln>
                            <a:noFill/>
                          </a:ln>
                          <a:solidFill>
                            <a:schemeClr val="tx1"/>
                          </a:solidFill>
                          <a:effectLst/>
                          <a:latin typeface="Times New Roman" pitchFamily="18" charset="0"/>
                          <a:ea typeface="굴림" charset="-127"/>
                        </a:rPr>
                        <a:t>Email</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8301">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Eunsung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Park</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LG Electronics</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rowSpan="4">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19,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Yangjae-daero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11gil, </a:t>
                      </a: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Seocho-gu</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Seoul 137-130, Korea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defRPr sz="2000" b="1">
                          <a:solidFill>
                            <a:schemeClr val="tx1"/>
                          </a:solidFill>
                          <a:latin typeface="Times New Roman" pitchFamily="18" charset="0"/>
                        </a:defRPr>
                      </a:lvl1pPr>
                      <a:lvl2pPr marL="742950" indent="-285750" eaLnBrk="0" hangingPunct="0">
                        <a:spcBef>
                          <a:spcPct val="20000"/>
                        </a:spcBef>
                        <a:defRPr>
                          <a:solidFill>
                            <a:schemeClr val="tx1"/>
                          </a:solidFill>
                          <a:latin typeface="Times New Roman" pitchFamily="18" charset="0"/>
                        </a:defRPr>
                      </a:lvl2pPr>
                      <a:lvl3pPr marL="1143000" indent="-228600" eaLnBrk="0" hangingPunct="0">
                        <a:spcBef>
                          <a:spcPct val="20000"/>
                        </a:spcBef>
                        <a:defRPr sz="1600">
                          <a:solidFill>
                            <a:schemeClr val="tx1"/>
                          </a:solidFill>
                          <a:latin typeface="Times New Roman" pitchFamily="18" charset="0"/>
                        </a:defRPr>
                      </a:lvl3pPr>
                      <a:lvl4pPr marL="1600200" indent="-228600" eaLnBrk="0" hangingPunct="0">
                        <a:spcBef>
                          <a:spcPct val="20000"/>
                        </a:spcBef>
                        <a:defRPr sz="1400">
                          <a:solidFill>
                            <a:schemeClr val="tx1"/>
                          </a:solidFill>
                          <a:latin typeface="Times New Roman" pitchFamily="18" charset="0"/>
                        </a:defRPr>
                      </a:lvl4pPr>
                      <a:lvl5pPr marL="2057400" indent="-228600" eaLnBrk="0" hangingPunct="0">
                        <a:spcBef>
                          <a:spcPct val="20000"/>
                        </a:spcBef>
                        <a:defRPr sz="1400">
                          <a:solidFill>
                            <a:schemeClr val="tx1"/>
                          </a:solidFill>
                          <a:latin typeface="Times New Roman" pitchFamily="18" charset="0"/>
                        </a:defRPr>
                      </a:lvl5pPr>
                      <a:lvl6pPr marL="2514600" indent="-228600" eaLnBrk="0" fontAlgn="base" hangingPunct="0">
                        <a:spcBef>
                          <a:spcPct val="20000"/>
                        </a:spcBef>
                        <a:spcAft>
                          <a:spcPct val="0"/>
                        </a:spcAft>
                        <a:defRPr sz="1400">
                          <a:solidFill>
                            <a:schemeClr val="tx1"/>
                          </a:solidFill>
                          <a:latin typeface="Times New Roman" pitchFamily="18" charset="0"/>
                        </a:defRPr>
                      </a:lvl6pPr>
                      <a:lvl7pPr marL="2971800" indent="-228600" eaLnBrk="0" fontAlgn="base" hangingPunct="0">
                        <a:spcBef>
                          <a:spcPct val="20000"/>
                        </a:spcBef>
                        <a:spcAft>
                          <a:spcPct val="0"/>
                        </a:spcAft>
                        <a:defRPr sz="1400">
                          <a:solidFill>
                            <a:schemeClr val="tx1"/>
                          </a:solidFill>
                          <a:latin typeface="Times New Roman" pitchFamily="18" charset="0"/>
                        </a:defRPr>
                      </a:lvl7pPr>
                      <a:lvl8pPr marL="3429000" indent="-228600" eaLnBrk="0" fontAlgn="base" hangingPunct="0">
                        <a:spcBef>
                          <a:spcPct val="20000"/>
                        </a:spcBef>
                        <a:spcAft>
                          <a:spcPct val="0"/>
                        </a:spcAft>
                        <a:defRPr sz="1400">
                          <a:solidFill>
                            <a:schemeClr val="tx1"/>
                          </a:solidFill>
                          <a:latin typeface="Times New Roman" pitchFamily="18" charset="0"/>
                        </a:defRPr>
                      </a:lvl8pPr>
                      <a:lvl9pPr marL="3886200" indent="-228600" eaLnBrk="0" fontAlgn="base" hangingPunct="0">
                        <a:spcBef>
                          <a:spcPct val="20000"/>
                        </a:spcBef>
                        <a:spcAft>
                          <a:spcPct val="0"/>
                        </a:spcAft>
                        <a:defRPr sz="1400">
                          <a:solidFill>
                            <a:schemeClr val="tx1"/>
                          </a:solidFill>
                          <a:latin typeface="Times New Roman" pitchFamily="18" charset="0"/>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esung.park@lge.com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8301">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Dongguk</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Lim</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dongguk.lim@lge.com </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8301">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Jinyoung</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Chun</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hlinkClick r:id="rId3"/>
                        </a:rPr>
                        <a:t>jiny.chun@lge.com</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8301">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200" b="0" i="0" u="none" strike="noStrike" cap="none" normalizeH="0" baseline="0" dirty="0" err="1" smtClean="0">
                          <a:ln>
                            <a:noFill/>
                          </a:ln>
                          <a:solidFill>
                            <a:srgbClr val="000000"/>
                          </a:solidFill>
                          <a:effectLst/>
                          <a:latin typeface="Times New Roman" pitchFamily="18" charset="0"/>
                          <a:ea typeface="굴림" charset="-127"/>
                          <a:cs typeface="Times New Roman" pitchFamily="18" charset="0"/>
                        </a:rPr>
                        <a:t>Jinsoo</a:t>
                      </a:r>
                      <a:r>
                        <a:rPr kumimoji="0" lang="en-US" altLang="ko-KR" sz="12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Choi</a:t>
                      </a: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vMerge="1">
                  <a:txBody>
                    <a:bodyPr/>
                    <a:lstStyle/>
                    <a:p>
                      <a:pPr latinLnBrk="1"/>
                      <a:endParaRPr lang="ko-KR" altLang="en-US"/>
                    </a:p>
                  </a:txBody>
                  <a:tcPr/>
                </a:tc>
                <a:tc vMerge="1">
                  <a:txBody>
                    <a:bodyPr/>
                    <a:lstStyle/>
                    <a:p>
                      <a:pPr latinLnBrk="1"/>
                      <a:endParaRPr lang="ko-KR" alt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ko-KR" sz="10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rPr>
                        <a:t> </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1" hangingPunct="1">
                        <a:lnSpc>
                          <a:spcPct val="100000"/>
                        </a:lnSpc>
                        <a:spcBef>
                          <a:spcPct val="0"/>
                        </a:spcBef>
                        <a:spcAft>
                          <a:spcPct val="0"/>
                        </a:spcAft>
                        <a:buClrTx/>
                        <a:buSzTx/>
                        <a:buFontTx/>
                        <a:buNone/>
                        <a:tabLst/>
                        <a:defRPr/>
                      </a:pPr>
                      <a:r>
                        <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hlinkClick r:id="rId4"/>
                        </a:rPr>
                        <a:t>js.choi@lge.com</a:t>
                      </a:r>
                      <a:endParaRPr kumimoji="0" lang="en-US" altLang="ko-KR" sz="1100" b="0" i="0" u="none" strike="noStrike" cap="none" normalizeH="0" baseline="0" dirty="0" smtClean="0">
                        <a:ln>
                          <a:noFill/>
                        </a:ln>
                        <a:solidFill>
                          <a:srgbClr val="000000"/>
                        </a:solidFill>
                        <a:effectLst/>
                        <a:latin typeface="Times New Roman" pitchFamily="18" charset="0"/>
                        <a:ea typeface="굴림" charset="-127"/>
                        <a:cs typeface="Times New Roman" pitchFamily="18" charset="0"/>
                      </a:endParaRPr>
                    </a:p>
                  </a:txBody>
                  <a:tcPr marL="68580" marR="68580" marT="0" marB="0"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#2</a:t>
            </a:r>
            <a:endParaRPr lang="ko-KR" altLang="en-US"/>
          </a:p>
        </p:txBody>
      </p:sp>
      <p:sp>
        <p:nvSpPr>
          <p:cNvPr id="3" name="내용 개체 틀 2"/>
          <p:cNvSpPr>
            <a:spLocks noGrp="1"/>
          </p:cNvSpPr>
          <p:nvPr>
            <p:ph idx="1"/>
          </p:nvPr>
        </p:nvSpPr>
        <p:spPr/>
        <p:txBody>
          <a:bodyPr/>
          <a:lstStyle/>
          <a:p>
            <a:r>
              <a:rPr lang="en-US" altLang="ko-KR" dirty="0"/>
              <a:t>Do you agree to add the following </a:t>
            </a:r>
            <a:r>
              <a:rPr lang="en-US" altLang="ko-KR" dirty="0" smtClean="0"/>
              <a:t>to </a:t>
            </a:r>
            <a:r>
              <a:rPr lang="en-US" altLang="ko-KR" dirty="0"/>
              <a:t>the </a:t>
            </a:r>
            <a:r>
              <a:rPr lang="en-US" altLang="ko-KR" dirty="0" err="1"/>
              <a:t>TGba</a:t>
            </a:r>
            <a:r>
              <a:rPr lang="en-US" altLang="ko-KR" dirty="0"/>
              <a:t> SFD?</a:t>
            </a:r>
          </a:p>
          <a:p>
            <a:pPr lvl="1"/>
            <a:r>
              <a:rPr lang="en-US" altLang="ko-KR" dirty="0" smtClean="0"/>
              <a:t>The following sequences are examples of 7 length sequence used to generate 2us on-signal for the high data rate</a:t>
            </a:r>
          </a:p>
          <a:p>
            <a:pPr lvl="2"/>
            <a:r>
              <a:rPr lang="en-US" altLang="ko-KR" dirty="0"/>
              <a:t>[1, 1, 1, 0, -1, 1, -</a:t>
            </a:r>
            <a:r>
              <a:rPr lang="en-US" altLang="ko-KR" dirty="0" smtClean="0"/>
              <a:t>1]</a:t>
            </a:r>
          </a:p>
          <a:p>
            <a:pPr lvl="2"/>
            <a:r>
              <a:rPr lang="en-US" altLang="ko-KR" dirty="0" smtClean="0"/>
              <a:t>[</a:t>
            </a:r>
            <a:r>
              <a:rPr lang="en-US" altLang="ko-KR" dirty="0"/>
              <a:t>1+j, 1+j, 1+j, 0, -1-j, 1+j, -1-j</a:t>
            </a:r>
            <a:r>
              <a:rPr lang="en-US" altLang="ko-KR" dirty="0" smtClean="0"/>
              <a:t>]</a:t>
            </a:r>
            <a:endParaRPr lang="en-US" altLang="ko-KR" dirty="0"/>
          </a:p>
          <a:p>
            <a:pPr lvl="1"/>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10</a:t>
            </a:fld>
            <a:endParaRPr lang="en-US" altLang="ko-KR"/>
          </a:p>
        </p:txBody>
      </p:sp>
      <p:sp>
        <p:nvSpPr>
          <p:cNvPr id="6" name="날짜 개체 틀 5"/>
          <p:cNvSpPr>
            <a:spLocks noGrp="1"/>
          </p:cNvSpPr>
          <p:nvPr>
            <p:ph type="dt" sz="half" idx="2"/>
          </p:nvPr>
        </p:nvSpPr>
        <p:spPr/>
        <p:txBody>
          <a:bodyPr/>
          <a:lstStyle/>
          <a:p>
            <a:pPr>
              <a:defRPr/>
            </a:pPr>
            <a:r>
              <a:rPr lang="en-US" smtClean="0"/>
              <a:t>March 2018</a:t>
            </a:r>
            <a:endParaRPr lang="en-US" dirty="0"/>
          </a:p>
        </p:txBody>
      </p:sp>
    </p:spTree>
    <p:extLst>
      <p:ext uri="{BB962C8B-B14F-4D97-AF65-F5344CB8AC3E}">
        <p14:creationId xmlns:p14="http://schemas.microsoft.com/office/powerpoint/2010/main" val="12324026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Straw Poll </a:t>
            </a:r>
            <a:r>
              <a:rPr lang="en-US" altLang="ko-KR" dirty="0" smtClean="0"/>
              <a:t>#3</a:t>
            </a:r>
            <a:endParaRPr lang="ko-KR" altLang="en-US"/>
          </a:p>
        </p:txBody>
      </p:sp>
      <p:sp>
        <p:nvSpPr>
          <p:cNvPr id="3" name="내용 개체 틀 2"/>
          <p:cNvSpPr>
            <a:spLocks noGrp="1"/>
          </p:cNvSpPr>
          <p:nvPr>
            <p:ph idx="1"/>
          </p:nvPr>
        </p:nvSpPr>
        <p:spPr/>
        <p:txBody>
          <a:bodyPr/>
          <a:lstStyle/>
          <a:p>
            <a:r>
              <a:rPr lang="en-US" altLang="ko-KR" dirty="0"/>
              <a:t>Do you agree to add the following </a:t>
            </a:r>
            <a:r>
              <a:rPr lang="en-US" altLang="ko-KR" dirty="0" smtClean="0"/>
              <a:t>to </a:t>
            </a:r>
            <a:r>
              <a:rPr lang="en-US" altLang="ko-KR" dirty="0"/>
              <a:t>the </a:t>
            </a:r>
            <a:r>
              <a:rPr lang="en-US" altLang="ko-KR" dirty="0" err="1"/>
              <a:t>TGba</a:t>
            </a:r>
            <a:r>
              <a:rPr lang="en-US" altLang="ko-KR" dirty="0"/>
              <a:t> SFD?</a:t>
            </a:r>
          </a:p>
          <a:p>
            <a:pPr lvl="1"/>
            <a:r>
              <a:rPr lang="en-US" altLang="ko-KR" dirty="0"/>
              <a:t>The following </a:t>
            </a:r>
            <a:r>
              <a:rPr lang="en-US" altLang="ko-KR" dirty="0" smtClean="0"/>
              <a:t>sequences are examples </a:t>
            </a:r>
            <a:r>
              <a:rPr lang="en-US" altLang="ko-KR" dirty="0"/>
              <a:t>of </a:t>
            </a:r>
            <a:r>
              <a:rPr lang="en-US" altLang="ko-KR" dirty="0" smtClean="0"/>
              <a:t>13 </a:t>
            </a:r>
            <a:r>
              <a:rPr lang="en-US" altLang="ko-KR" dirty="0"/>
              <a:t>length sequence used to </a:t>
            </a:r>
            <a:r>
              <a:rPr lang="en-US" altLang="ko-KR" dirty="0" smtClean="0"/>
              <a:t>generate 4us on-signal for the high data rate</a:t>
            </a:r>
          </a:p>
          <a:p>
            <a:pPr lvl="2"/>
            <a:r>
              <a:rPr lang="en-US" altLang="ko-KR" dirty="0"/>
              <a:t>[1, 1, 1, -1, -1, -1, 0, -1, 1, -1, -1, 1, -1</a:t>
            </a:r>
            <a:r>
              <a:rPr lang="en-US" altLang="ko-KR" dirty="0" smtClean="0"/>
              <a:t>]</a:t>
            </a:r>
          </a:p>
          <a:p>
            <a:pPr lvl="2"/>
            <a:r>
              <a:rPr lang="en-US" altLang="ko-KR" dirty="0"/>
              <a:t>[1+j, 1+j, 1+j, -1-j, -1-j, -1-j, 0, -1-j, 1+j, -1-j, -1-j, 1+j, -</a:t>
            </a:r>
            <a:r>
              <a:rPr lang="en-US" altLang="ko-KR" dirty="0" smtClean="0"/>
              <a:t>1-j]</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11</a:t>
            </a:fld>
            <a:endParaRPr lang="en-US" altLang="ko-KR"/>
          </a:p>
        </p:txBody>
      </p:sp>
      <p:sp>
        <p:nvSpPr>
          <p:cNvPr id="6" name="날짜 개체 틀 5"/>
          <p:cNvSpPr>
            <a:spLocks noGrp="1"/>
          </p:cNvSpPr>
          <p:nvPr>
            <p:ph type="dt" sz="half" idx="2"/>
          </p:nvPr>
        </p:nvSpPr>
        <p:spPr/>
        <p:txBody>
          <a:bodyPr/>
          <a:lstStyle/>
          <a:p>
            <a:pPr>
              <a:defRPr/>
            </a:pPr>
            <a:r>
              <a:rPr lang="en-US" smtClean="0"/>
              <a:t>March 2018</a:t>
            </a:r>
            <a:endParaRPr lang="en-US" dirty="0"/>
          </a:p>
        </p:txBody>
      </p:sp>
    </p:spTree>
    <p:extLst>
      <p:ext uri="{BB962C8B-B14F-4D97-AF65-F5344CB8AC3E}">
        <p14:creationId xmlns:p14="http://schemas.microsoft.com/office/powerpoint/2010/main" val="37171383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a:p>
        </p:txBody>
      </p:sp>
      <p:sp>
        <p:nvSpPr>
          <p:cNvPr id="3" name="내용 개체 틀 2"/>
          <p:cNvSpPr>
            <a:spLocks noGrp="1"/>
          </p:cNvSpPr>
          <p:nvPr>
            <p:ph idx="1"/>
          </p:nvPr>
        </p:nvSpPr>
        <p:spPr/>
        <p:txBody>
          <a:bodyPr/>
          <a:lstStyle/>
          <a:p>
            <a:pPr marL="0" indent="0">
              <a:buNone/>
            </a:pPr>
            <a:r>
              <a:rPr lang="en-US" altLang="ko-KR" dirty="0" smtClean="0"/>
              <a:t>[1] </a:t>
            </a:r>
            <a:r>
              <a:rPr lang="en-US" altLang="ko-KR" dirty="0"/>
              <a:t>IEEE </a:t>
            </a:r>
            <a:r>
              <a:rPr lang="en-US" altLang="ko-KR" dirty="0" smtClean="0"/>
              <a:t>802.11-18/0072r0 OOK Waveform Generation</a:t>
            </a:r>
          </a:p>
          <a:p>
            <a:pPr marL="0" indent="0">
              <a:buNone/>
            </a:pPr>
            <a:r>
              <a:rPr lang="en-US" altLang="ko-KR" dirty="0" smtClean="0"/>
              <a:t>[2] IEEE 802.11-18/0097r0 2us OOK Pulse for High Rate</a:t>
            </a:r>
          </a:p>
          <a:p>
            <a:pPr marL="0" indent="0">
              <a:buNone/>
            </a:pPr>
            <a:r>
              <a:rPr lang="en-US" altLang="ko-KR" dirty="0" smtClean="0"/>
              <a:t>[3] IEEE 802.11-18/0143r2 OOK Symbol Design</a:t>
            </a:r>
          </a:p>
          <a:p>
            <a:pPr marL="0" indent="0">
              <a:buNone/>
            </a:pPr>
            <a:r>
              <a:rPr lang="en-US" altLang="ko-KR" dirty="0" smtClean="0"/>
              <a:t>[4] IEEE 802.11-18/0156r4 Waveform Design for SYNC Field</a:t>
            </a:r>
          </a:p>
          <a:p>
            <a:pPr marL="0" indent="0">
              <a:buNone/>
            </a:pPr>
            <a:r>
              <a:rPr lang="en-US" altLang="ko-KR" dirty="0" smtClean="0"/>
              <a:t>[5] IEEE 802.11-17/0326r0 WUR Phase Noise Model Follow-Up</a:t>
            </a:r>
            <a:endParaRPr lang="ko-KR" altLang="en-US"/>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12</a:t>
            </a:fld>
            <a:endParaRPr lang="en-US" altLang="ko-KR"/>
          </a:p>
        </p:txBody>
      </p:sp>
      <p:sp>
        <p:nvSpPr>
          <p:cNvPr id="6" name="날짜 개체 틀 5"/>
          <p:cNvSpPr>
            <a:spLocks noGrp="1"/>
          </p:cNvSpPr>
          <p:nvPr>
            <p:ph type="dt" sz="half" idx="2"/>
          </p:nvPr>
        </p:nvSpPr>
        <p:spPr/>
        <p:txBody>
          <a:bodyPr/>
          <a:lstStyle/>
          <a:p>
            <a:pPr>
              <a:defRPr/>
            </a:pPr>
            <a:r>
              <a:rPr lang="en-US" smtClean="0"/>
              <a:t>March 2018</a:t>
            </a:r>
            <a:endParaRPr lang="en-US" dirty="0"/>
          </a:p>
        </p:txBody>
      </p:sp>
    </p:spTree>
    <p:extLst>
      <p:ext uri="{BB962C8B-B14F-4D97-AF65-F5344CB8AC3E}">
        <p14:creationId xmlns:p14="http://schemas.microsoft.com/office/powerpoint/2010/main" val="275720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Introduction</a:t>
            </a:r>
            <a:endParaRPr lang="ko-KR" altLang="en-US" dirty="0"/>
          </a:p>
        </p:txBody>
      </p:sp>
      <p:sp>
        <p:nvSpPr>
          <p:cNvPr id="3" name="내용 개체 틀 2"/>
          <p:cNvSpPr>
            <a:spLocks noGrp="1"/>
          </p:cNvSpPr>
          <p:nvPr>
            <p:ph idx="1"/>
          </p:nvPr>
        </p:nvSpPr>
        <p:spPr/>
        <p:txBody>
          <a:bodyPr/>
          <a:lstStyle/>
          <a:p>
            <a:r>
              <a:rPr lang="en-US" altLang="ko-KR" sz="1600" dirty="0" smtClean="0"/>
              <a:t>In [1], 2us and 4us on-signal generation methods were proposed for high and low data rates, respectively</a:t>
            </a:r>
          </a:p>
          <a:p>
            <a:pPr lvl="1"/>
            <a:r>
              <a:rPr lang="en-US" altLang="ko-KR" sz="1400" dirty="0"/>
              <a:t>64 point (or 32 point) IFFT based method with </a:t>
            </a:r>
            <a:r>
              <a:rPr lang="en-US" altLang="ko-KR" sz="1400" dirty="0" smtClean="0"/>
              <a:t>7 length sequence and Masking based method with 13 length sequence for 2us on-signal generation</a:t>
            </a:r>
          </a:p>
          <a:p>
            <a:pPr lvl="1"/>
            <a:r>
              <a:rPr lang="en-US" altLang="ko-KR" sz="1400" dirty="0" smtClean="0"/>
              <a:t>64 point IFFT based method with 13 length sequence for 4us on-signal generation</a:t>
            </a:r>
          </a:p>
          <a:p>
            <a:r>
              <a:rPr lang="en-US" altLang="ko-KR" sz="1600" dirty="0" smtClean="0"/>
              <a:t>The authors of [2] verified </a:t>
            </a:r>
            <a:r>
              <a:rPr lang="en-US" altLang="ko-KR" sz="1600" dirty="0"/>
              <a:t>PER varies according to the 7 length </a:t>
            </a:r>
            <a:r>
              <a:rPr lang="en-US" altLang="ko-KR" sz="1600" dirty="0" smtClean="0"/>
              <a:t>sequence and the 32 point IFFT based method can be better than the masking based method in terms of PER</a:t>
            </a:r>
          </a:p>
          <a:p>
            <a:r>
              <a:rPr lang="en-US" altLang="ko-KR" sz="1600" dirty="0" smtClean="0"/>
              <a:t>The </a:t>
            </a:r>
            <a:r>
              <a:rPr lang="en-US" altLang="ko-KR" sz="1600" dirty="0"/>
              <a:t>authors </a:t>
            </a:r>
            <a:r>
              <a:rPr lang="en-US" altLang="ko-KR" sz="1600" dirty="0" smtClean="0"/>
              <a:t>of [</a:t>
            </a:r>
            <a:r>
              <a:rPr lang="en-US" altLang="ko-KR" sz="1600" dirty="0"/>
              <a:t>3</a:t>
            </a:r>
            <a:r>
              <a:rPr lang="en-US" altLang="ko-KR" sz="1600" dirty="0" smtClean="0"/>
              <a:t>] verified OOK symbols </a:t>
            </a:r>
            <a:r>
              <a:rPr lang="en-US" altLang="ko-KR" sz="1600" smtClean="0"/>
              <a:t>with low </a:t>
            </a:r>
            <a:r>
              <a:rPr lang="en-US" altLang="ko-KR" sz="1600" dirty="0" smtClean="0"/>
              <a:t>PAPR have good performance</a:t>
            </a:r>
          </a:p>
          <a:p>
            <a:r>
              <a:rPr lang="en-US" altLang="ko-KR" sz="1600" dirty="0" smtClean="0"/>
              <a:t>In [4], a high modulation level (256 QAM) was used for coefficients of 13 length sequence</a:t>
            </a:r>
          </a:p>
          <a:p>
            <a:r>
              <a:rPr lang="en-US" altLang="ko-KR" sz="1600" dirty="0" smtClean="0"/>
              <a:t>In this contribution, we consider the following methods</a:t>
            </a:r>
          </a:p>
          <a:p>
            <a:pPr lvl="1"/>
            <a:r>
              <a:rPr lang="en-US" altLang="ko-KR" sz="1400" dirty="0" smtClean="0"/>
              <a:t>64 point IFFT based method with 7 length sequence for 2us on-signal generation</a:t>
            </a:r>
          </a:p>
          <a:p>
            <a:pPr lvl="1"/>
            <a:r>
              <a:rPr lang="en-US" altLang="ko-KR" sz="1400" dirty="0" smtClean="0"/>
              <a:t>64 point IFFT based method with 13 length sequence for 4us on-signal generation</a:t>
            </a:r>
          </a:p>
          <a:p>
            <a:r>
              <a:rPr lang="en-US" altLang="ko-KR" sz="1600" dirty="0" smtClean="0"/>
              <a:t>We investigate performance for high and low data rates by applying various modulation levels to the coefficients of 7 and 13 length sequences</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2</a:t>
            </a:fld>
            <a:endParaRPr lang="en-US" altLang="ko-KR"/>
          </a:p>
        </p:txBody>
      </p:sp>
      <p:sp>
        <p:nvSpPr>
          <p:cNvPr id="6" name="날짜 개체 틀 5"/>
          <p:cNvSpPr>
            <a:spLocks noGrp="1"/>
          </p:cNvSpPr>
          <p:nvPr>
            <p:ph type="dt" sz="half" idx="2"/>
          </p:nvPr>
        </p:nvSpPr>
        <p:spPr/>
        <p:txBody>
          <a:bodyPr/>
          <a:lstStyle/>
          <a:p>
            <a:pPr>
              <a:defRPr/>
            </a:pPr>
            <a:r>
              <a:rPr lang="en-US" smtClean="0"/>
              <a:t>March 2018</a:t>
            </a:r>
            <a:endParaRPr lang="en-US" dirty="0"/>
          </a:p>
        </p:txBody>
      </p:sp>
    </p:spTree>
    <p:extLst>
      <p:ext uri="{BB962C8B-B14F-4D97-AF65-F5344CB8AC3E}">
        <p14:creationId xmlns:p14="http://schemas.microsoft.com/office/powerpoint/2010/main" val="20048216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Design for 7 / 13 Length Sequences (1/2)</a:t>
            </a:r>
            <a:endParaRPr lang="ko-KR" altLang="en-US"/>
          </a:p>
        </p:txBody>
      </p:sp>
      <p:sp>
        <p:nvSpPr>
          <p:cNvPr id="3" name="내용 개체 틀 2"/>
          <p:cNvSpPr>
            <a:spLocks noGrp="1"/>
          </p:cNvSpPr>
          <p:nvPr>
            <p:ph idx="1"/>
          </p:nvPr>
        </p:nvSpPr>
        <p:spPr/>
        <p:txBody>
          <a:bodyPr/>
          <a:lstStyle/>
          <a:p>
            <a:r>
              <a:rPr lang="en-US" altLang="ko-KR" sz="2000" dirty="0" smtClean="0"/>
              <a:t>We consider modulation levels used in 11ac to build up sequences</a:t>
            </a:r>
          </a:p>
          <a:p>
            <a:pPr lvl="1"/>
            <a:r>
              <a:rPr lang="en-US" altLang="ko-KR" sz="1800" dirty="0" smtClean="0"/>
              <a:t>BPSK, QPSK, 16QAM, 64QAM, 256 QAM</a:t>
            </a:r>
          </a:p>
          <a:p>
            <a:r>
              <a:rPr lang="en-US" altLang="ko-KR" sz="2000" dirty="0"/>
              <a:t>T</a:t>
            </a:r>
            <a:r>
              <a:rPr lang="en-US" altLang="ko-KR" sz="2000" dirty="0" smtClean="0"/>
              <a:t>wo approaches are applied to select coefficients</a:t>
            </a:r>
          </a:p>
          <a:p>
            <a:pPr lvl="1"/>
            <a:r>
              <a:rPr lang="en-US" altLang="ko-KR" sz="1800" dirty="0" smtClean="0"/>
              <a:t>Approach 1 : Random approach</a:t>
            </a:r>
          </a:p>
          <a:p>
            <a:pPr lvl="1"/>
            <a:r>
              <a:rPr lang="en-US" altLang="ko-KR" sz="1800" dirty="0" smtClean="0"/>
              <a:t>Approach 2 : PAPR minimization approach</a:t>
            </a:r>
          </a:p>
          <a:p>
            <a:r>
              <a:rPr lang="en-US" altLang="ko-KR" sz="2000" dirty="0"/>
              <a:t>T</a:t>
            </a:r>
            <a:r>
              <a:rPr lang="en-US" altLang="ko-KR" sz="2000" dirty="0" smtClean="0"/>
              <a:t>wo options are employed for PAPR minimization approach</a:t>
            </a:r>
          </a:p>
          <a:p>
            <a:pPr lvl="1"/>
            <a:r>
              <a:rPr lang="en-US" altLang="ko-KR" sz="1800" dirty="0" smtClean="0"/>
              <a:t>Option 1 : exhaustive search</a:t>
            </a:r>
          </a:p>
          <a:p>
            <a:pPr lvl="1"/>
            <a:r>
              <a:rPr lang="en-US" altLang="ko-KR" sz="1800" dirty="0" smtClean="0"/>
              <a:t>Option 2 : fix one coefficient, then add next one coefficient which minimizes PAPR and repeat </a:t>
            </a:r>
            <a:r>
              <a:rPr lang="en-US" altLang="ko-KR" dirty="0" smtClean="0"/>
              <a:t>until sequences are constructed</a:t>
            </a:r>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3</a:t>
            </a:fld>
            <a:endParaRPr lang="en-US" altLang="ko-KR"/>
          </a:p>
        </p:txBody>
      </p:sp>
      <p:sp>
        <p:nvSpPr>
          <p:cNvPr id="6" name="날짜 개체 틀 5"/>
          <p:cNvSpPr>
            <a:spLocks noGrp="1"/>
          </p:cNvSpPr>
          <p:nvPr>
            <p:ph type="dt" sz="half" idx="2"/>
          </p:nvPr>
        </p:nvSpPr>
        <p:spPr/>
        <p:txBody>
          <a:bodyPr/>
          <a:lstStyle/>
          <a:p>
            <a:pPr>
              <a:defRPr/>
            </a:pPr>
            <a:r>
              <a:rPr lang="en-US" smtClean="0"/>
              <a:t>March 2018</a:t>
            </a:r>
            <a:endParaRPr lang="en-US" dirty="0"/>
          </a:p>
        </p:txBody>
      </p:sp>
      <p:graphicFrame>
        <p:nvGraphicFramePr>
          <p:cNvPr id="7" name="표 6"/>
          <p:cNvGraphicFramePr>
            <a:graphicFrameLocks noGrp="1"/>
          </p:cNvGraphicFramePr>
          <p:nvPr>
            <p:extLst>
              <p:ext uri="{D42A27DB-BD31-4B8C-83A1-F6EECF244321}">
                <p14:modId xmlns:p14="http://schemas.microsoft.com/office/powerpoint/2010/main" val="2604411791"/>
              </p:ext>
            </p:extLst>
          </p:nvPr>
        </p:nvGraphicFramePr>
        <p:xfrm>
          <a:off x="876299" y="4953000"/>
          <a:ext cx="7391401" cy="1005840"/>
        </p:xfrm>
        <a:graphic>
          <a:graphicData uri="http://schemas.openxmlformats.org/drawingml/2006/table">
            <a:tbl>
              <a:tblPr firstRow="1" bandRow="1">
                <a:tableStyleId>{5940675A-B579-460E-94D1-54222C63F5DA}</a:tableStyleId>
              </a:tblPr>
              <a:tblGrid>
                <a:gridCol w="2053167"/>
                <a:gridCol w="2669117"/>
                <a:gridCol w="2669117"/>
              </a:tblGrid>
              <a:tr h="0">
                <a:tc>
                  <a:txBody>
                    <a:bodyPr/>
                    <a:lstStyle/>
                    <a:p>
                      <a:pPr algn="ctr" latinLnBrk="1"/>
                      <a:endParaRPr lang="ko-KR" altLang="en-US" sz="1600" dirty="0"/>
                    </a:p>
                  </a:txBody>
                  <a:tcPr anchor="ctr"/>
                </a:tc>
                <a:tc>
                  <a:txBody>
                    <a:bodyPr/>
                    <a:lstStyle/>
                    <a:p>
                      <a:pPr algn="ctr" latinLnBrk="1"/>
                      <a:r>
                        <a:rPr lang="en-US" altLang="ko-KR" sz="1600" dirty="0" smtClean="0"/>
                        <a:t>Option 1</a:t>
                      </a:r>
                      <a:endParaRPr lang="ko-KR" altLang="en-US" sz="1600" dirty="0"/>
                    </a:p>
                  </a:txBody>
                  <a:tcPr anchor="ctr"/>
                </a:tc>
                <a:tc>
                  <a:txBody>
                    <a:bodyPr/>
                    <a:lstStyle/>
                    <a:p>
                      <a:pPr algn="ctr" latinLnBrk="1"/>
                      <a:r>
                        <a:rPr lang="en-US" altLang="ko-KR" sz="1600" dirty="0" smtClean="0"/>
                        <a:t>Option 2</a:t>
                      </a:r>
                      <a:endParaRPr lang="ko-KR" altLang="en-US" sz="1600" dirty="0"/>
                    </a:p>
                  </a:txBody>
                  <a:tcPr anchor="ctr"/>
                </a:tc>
              </a:tr>
              <a:tr h="0">
                <a:tc>
                  <a:txBody>
                    <a:bodyPr/>
                    <a:lstStyle/>
                    <a:p>
                      <a:pPr algn="ctr" latinLnBrk="1"/>
                      <a:r>
                        <a:rPr lang="en-US" altLang="ko-KR" sz="1600" dirty="0" smtClean="0"/>
                        <a:t>7</a:t>
                      </a:r>
                      <a:r>
                        <a:rPr lang="en-US" altLang="ko-KR" sz="1600" baseline="0" dirty="0" smtClean="0"/>
                        <a:t> length sequence</a:t>
                      </a:r>
                      <a:endParaRPr lang="ko-KR" altLang="en-US" sz="1600"/>
                    </a:p>
                  </a:txBody>
                  <a:tcPr anchor="ctr"/>
                </a:tc>
                <a:tc>
                  <a:txBody>
                    <a:bodyPr/>
                    <a:lstStyle/>
                    <a:p>
                      <a:pPr algn="ctr" latinLnBrk="1"/>
                      <a:r>
                        <a:rPr lang="en-US" altLang="ko-KR" sz="1600" dirty="0" smtClean="0"/>
                        <a:t>BPSK, QPSK, 16QAM</a:t>
                      </a:r>
                      <a:endParaRPr lang="ko-KR" altLang="en-US" sz="1600"/>
                    </a:p>
                  </a:txBody>
                  <a:tcPr anchor="ctr"/>
                </a:tc>
                <a:tc>
                  <a:txBody>
                    <a:bodyPr/>
                    <a:lstStyle/>
                    <a:p>
                      <a:pPr algn="ctr" latinLnBrk="1"/>
                      <a:r>
                        <a:rPr lang="en-US" altLang="ko-KR" sz="1600" dirty="0" smtClean="0"/>
                        <a:t>64QAM,</a:t>
                      </a:r>
                      <a:r>
                        <a:rPr lang="en-US" altLang="ko-KR" sz="1600" baseline="0" dirty="0" smtClean="0"/>
                        <a:t> 256QAM</a:t>
                      </a:r>
                      <a:endParaRPr lang="ko-KR" altLang="en-US" sz="1600" dirty="0"/>
                    </a:p>
                  </a:txBody>
                  <a:tcPr anchor="ctr"/>
                </a:tc>
              </a:tr>
              <a:tr h="0">
                <a:tc>
                  <a:txBody>
                    <a:bodyPr/>
                    <a:lstStyle/>
                    <a:p>
                      <a:pPr algn="ctr" latinLnBrk="1"/>
                      <a:r>
                        <a:rPr lang="en-US" altLang="ko-KR" sz="1600" dirty="0" smtClean="0"/>
                        <a:t>13 length</a:t>
                      </a:r>
                      <a:r>
                        <a:rPr lang="en-US" altLang="ko-KR" sz="1600" baseline="0" dirty="0" smtClean="0"/>
                        <a:t> sequence</a:t>
                      </a:r>
                      <a:endParaRPr lang="ko-KR" altLang="en-US" sz="1600" dirty="0"/>
                    </a:p>
                  </a:txBody>
                  <a:tcPr anchor="ct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600" dirty="0" smtClean="0"/>
                        <a:t>BPSK, QPSK</a:t>
                      </a:r>
                      <a:endParaRPr lang="ko-KR" altLang="en-US" sz="1600" smtClean="0"/>
                    </a:p>
                  </a:txBody>
                  <a:tcPr anchor="ctr"/>
                </a:tc>
                <a:tc>
                  <a:txBody>
                    <a:bodyPr/>
                    <a:lstStyle/>
                    <a:p>
                      <a:pPr marL="0" marR="0" lvl="0" indent="0" algn="ctr" defTabSz="914400" rtl="0" eaLnBrk="1" fontAlgn="auto" latinLnBrk="1" hangingPunct="1">
                        <a:lnSpc>
                          <a:spcPct val="100000"/>
                        </a:lnSpc>
                        <a:spcBef>
                          <a:spcPts val="0"/>
                        </a:spcBef>
                        <a:spcAft>
                          <a:spcPts val="0"/>
                        </a:spcAft>
                        <a:buClrTx/>
                        <a:buSzTx/>
                        <a:buFontTx/>
                        <a:buNone/>
                        <a:tabLst/>
                        <a:defRPr/>
                      </a:pPr>
                      <a:r>
                        <a:rPr lang="en-US" altLang="ko-KR" sz="1600" baseline="0" dirty="0" smtClean="0"/>
                        <a:t>16QAM, </a:t>
                      </a:r>
                      <a:r>
                        <a:rPr lang="en-US" altLang="ko-KR" sz="1600" dirty="0" smtClean="0"/>
                        <a:t>64QAM,</a:t>
                      </a:r>
                      <a:r>
                        <a:rPr lang="en-US" altLang="ko-KR" sz="1600" baseline="0" dirty="0" smtClean="0"/>
                        <a:t> 256QAM</a:t>
                      </a:r>
                      <a:endParaRPr lang="ko-KR" altLang="en-US" sz="1600" dirty="0"/>
                    </a:p>
                  </a:txBody>
                  <a:tcPr anchor="ctr"/>
                </a:tc>
              </a:tr>
            </a:tbl>
          </a:graphicData>
        </a:graphic>
      </p:graphicFrame>
    </p:spTree>
    <p:extLst>
      <p:ext uri="{BB962C8B-B14F-4D97-AF65-F5344CB8AC3E}">
        <p14:creationId xmlns:p14="http://schemas.microsoft.com/office/powerpoint/2010/main" val="3279498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Design </a:t>
            </a:r>
            <a:r>
              <a:rPr lang="en-US" altLang="ko-KR" dirty="0" smtClean="0"/>
              <a:t>for </a:t>
            </a:r>
            <a:r>
              <a:rPr lang="en-US" altLang="ko-KR" dirty="0"/>
              <a:t>7 / 13 Length Sequences </a:t>
            </a:r>
            <a:r>
              <a:rPr lang="en-US" altLang="ko-KR" dirty="0" smtClean="0"/>
              <a:t>(2/2</a:t>
            </a:r>
            <a:r>
              <a:rPr lang="en-US" altLang="ko-KR" dirty="0"/>
              <a:t>)</a:t>
            </a:r>
            <a:endParaRPr lang="ko-KR" altLang="en-US"/>
          </a:p>
        </p:txBody>
      </p:sp>
      <p:sp>
        <p:nvSpPr>
          <p:cNvPr id="3" name="내용 개체 틀 2"/>
          <p:cNvSpPr>
            <a:spLocks noGrp="1"/>
          </p:cNvSpPr>
          <p:nvPr>
            <p:ph idx="1"/>
          </p:nvPr>
        </p:nvSpPr>
        <p:spPr/>
        <p:txBody>
          <a:bodyPr/>
          <a:lstStyle/>
          <a:p>
            <a:r>
              <a:rPr lang="en-US" altLang="ko-KR" sz="1800" dirty="0" smtClean="0"/>
              <a:t>7 length sequence for approach 2</a:t>
            </a:r>
          </a:p>
          <a:p>
            <a:pPr lvl="1"/>
            <a:r>
              <a:rPr lang="en-US" altLang="ko-KR" sz="1600" dirty="0" smtClean="0"/>
              <a:t>BPSK : [1, 1, 1, 0, -1, 1, -1] (PAPR : 2.2377dB)</a:t>
            </a:r>
          </a:p>
          <a:p>
            <a:pPr lvl="1"/>
            <a:r>
              <a:rPr lang="en-US" altLang="ko-KR" sz="1600" dirty="0" smtClean="0"/>
              <a:t>QPSK : [1+j, 1+j, 1+j, 0, -1-j, 1+j, -1-j] </a:t>
            </a:r>
            <a:r>
              <a:rPr lang="en-US" altLang="ko-KR" sz="1600" dirty="0"/>
              <a:t>(PAPR : 2.2377dB)</a:t>
            </a:r>
            <a:endParaRPr lang="en-US" altLang="ko-KR" sz="1600" dirty="0" smtClean="0"/>
          </a:p>
          <a:p>
            <a:pPr lvl="1"/>
            <a:r>
              <a:rPr lang="en-US" altLang="ko-KR" sz="1600" dirty="0" smtClean="0"/>
              <a:t>16QAM : </a:t>
            </a:r>
            <a:r>
              <a:rPr lang="en-US" altLang="ko-KR" sz="1600" dirty="0"/>
              <a:t>[1+j, </a:t>
            </a:r>
            <a:r>
              <a:rPr lang="en-US" altLang="ko-KR" sz="1600" dirty="0" smtClean="0"/>
              <a:t>3+j</a:t>
            </a:r>
            <a:r>
              <a:rPr lang="en-US" altLang="ko-KR" sz="1600" dirty="0"/>
              <a:t>, </a:t>
            </a:r>
            <a:r>
              <a:rPr lang="en-US" altLang="ko-KR" sz="1600" dirty="0" smtClean="0"/>
              <a:t>3-j</a:t>
            </a:r>
            <a:r>
              <a:rPr lang="en-US" altLang="ko-KR" sz="1600" dirty="0"/>
              <a:t>, 0, -</a:t>
            </a:r>
            <a:r>
              <a:rPr lang="en-US" altLang="ko-KR" sz="1600" dirty="0" smtClean="0"/>
              <a:t>1+3j</a:t>
            </a:r>
            <a:r>
              <a:rPr lang="en-US" altLang="ko-KR" sz="1600" dirty="0"/>
              <a:t>, </a:t>
            </a:r>
            <a:r>
              <a:rPr lang="en-US" altLang="ko-KR" sz="1600" dirty="0" smtClean="0"/>
              <a:t>-1-3j</a:t>
            </a:r>
            <a:r>
              <a:rPr lang="en-US" altLang="ko-KR" sz="1600" dirty="0"/>
              <a:t>, </a:t>
            </a:r>
            <a:r>
              <a:rPr lang="en-US" altLang="ko-KR" sz="1600" dirty="0" smtClean="0"/>
              <a:t>1+j</a:t>
            </a:r>
            <a:r>
              <a:rPr lang="en-US" altLang="ko-KR" sz="1600" dirty="0"/>
              <a:t>] (PAPR : </a:t>
            </a:r>
            <a:r>
              <a:rPr lang="en-US" altLang="ko-KR" sz="1600" dirty="0" smtClean="0"/>
              <a:t>0.7329dB</a:t>
            </a:r>
            <a:r>
              <a:rPr lang="en-US" altLang="ko-KR" sz="1600" dirty="0"/>
              <a:t>)</a:t>
            </a:r>
            <a:endParaRPr lang="en-US" altLang="ko-KR" sz="1600" dirty="0" smtClean="0"/>
          </a:p>
          <a:p>
            <a:pPr lvl="1"/>
            <a:r>
              <a:rPr lang="en-US" altLang="ko-KR" sz="1600" dirty="0" smtClean="0"/>
              <a:t>64QAM : [7+7j</a:t>
            </a:r>
            <a:r>
              <a:rPr lang="en-US" altLang="ko-KR" sz="1600" dirty="0"/>
              <a:t>, </a:t>
            </a:r>
            <a:r>
              <a:rPr lang="en-US" altLang="ko-KR" sz="1600" dirty="0" smtClean="0"/>
              <a:t>-1+j</a:t>
            </a:r>
            <a:r>
              <a:rPr lang="en-US" altLang="ko-KR" sz="1600" dirty="0"/>
              <a:t>, </a:t>
            </a:r>
            <a:r>
              <a:rPr lang="en-US" altLang="ko-KR" sz="1600" dirty="0" smtClean="0"/>
              <a:t>1+j</a:t>
            </a:r>
            <a:r>
              <a:rPr lang="en-US" altLang="ko-KR" sz="1600" dirty="0"/>
              <a:t>, 0, -</a:t>
            </a:r>
            <a:r>
              <a:rPr lang="en-US" altLang="ko-KR" sz="1600" dirty="0" smtClean="0"/>
              <a:t>1-j</a:t>
            </a:r>
            <a:r>
              <a:rPr lang="en-US" altLang="ko-KR" sz="1600" dirty="0"/>
              <a:t>, -</a:t>
            </a:r>
            <a:r>
              <a:rPr lang="en-US" altLang="ko-KR" sz="1600" dirty="0" smtClean="0"/>
              <a:t>1+j</a:t>
            </a:r>
            <a:r>
              <a:rPr lang="en-US" altLang="ko-KR" sz="1600" dirty="0"/>
              <a:t>, 1+j] (PAPR : </a:t>
            </a:r>
            <a:r>
              <a:rPr lang="en-US" altLang="ko-KR" sz="1600" dirty="0" smtClean="0"/>
              <a:t>1.4432dB</a:t>
            </a:r>
            <a:r>
              <a:rPr lang="en-US" altLang="ko-KR" sz="1600" dirty="0"/>
              <a:t>)</a:t>
            </a:r>
            <a:endParaRPr lang="en-US" altLang="ko-KR" sz="1600" dirty="0" smtClean="0"/>
          </a:p>
          <a:p>
            <a:pPr lvl="1"/>
            <a:r>
              <a:rPr lang="en-US" altLang="ko-KR" sz="1600" dirty="0" smtClean="0"/>
              <a:t>256QAM : [15+15j</a:t>
            </a:r>
            <a:r>
              <a:rPr lang="en-US" altLang="ko-KR" sz="1600" dirty="0"/>
              <a:t>, -1+j, 1+j, 0, -1-j, -1+j, 1+j] (PAPR : </a:t>
            </a:r>
            <a:r>
              <a:rPr lang="en-US" altLang="ko-KR" sz="1600" dirty="0" smtClean="0"/>
              <a:t>0.8123dB)</a:t>
            </a:r>
          </a:p>
          <a:p>
            <a:r>
              <a:rPr lang="en-US" altLang="ko-KR" sz="1800" dirty="0" smtClean="0"/>
              <a:t>13 length sequence for approach 2</a:t>
            </a:r>
          </a:p>
          <a:p>
            <a:pPr lvl="1"/>
            <a:r>
              <a:rPr lang="en-US" altLang="ko-KR" sz="1600" dirty="0"/>
              <a:t>BPSK : [1, 1, 1</a:t>
            </a:r>
            <a:r>
              <a:rPr lang="en-US" altLang="ko-KR" sz="1600" dirty="0" smtClean="0"/>
              <a:t>, -1, -1, -1, 0</a:t>
            </a:r>
            <a:r>
              <a:rPr lang="en-US" altLang="ko-KR" sz="1600" dirty="0"/>
              <a:t>, -1, 1, -</a:t>
            </a:r>
            <a:r>
              <a:rPr lang="en-US" altLang="ko-KR" sz="1600" dirty="0" smtClean="0"/>
              <a:t>1, -1, 1, -1] </a:t>
            </a:r>
            <a:r>
              <a:rPr lang="en-US" altLang="ko-KR" sz="1600" dirty="0"/>
              <a:t>(PAPR : </a:t>
            </a:r>
            <a:r>
              <a:rPr lang="en-US" altLang="ko-KR" sz="1600" dirty="0" smtClean="0"/>
              <a:t>2.0589dB)</a:t>
            </a:r>
            <a:endParaRPr lang="en-US" altLang="ko-KR" sz="1600" dirty="0"/>
          </a:p>
          <a:p>
            <a:pPr lvl="1"/>
            <a:r>
              <a:rPr lang="en-US" altLang="ko-KR" sz="1600" dirty="0"/>
              <a:t>QPSK </a:t>
            </a:r>
            <a:r>
              <a:rPr lang="en-US" altLang="ko-KR" sz="1600" dirty="0" smtClean="0"/>
              <a:t>: [1+j, 1+j, 1+j, -1-j, -1-j, -1-j, 0, -1-j, 1+j, -1-j, -1-j, 1+j, -1-j] </a:t>
            </a:r>
            <a:r>
              <a:rPr lang="en-US" altLang="ko-KR" sz="1600" dirty="0"/>
              <a:t>(PAPR : 2.0589dB)</a:t>
            </a:r>
          </a:p>
          <a:p>
            <a:pPr lvl="1"/>
            <a:r>
              <a:rPr lang="en-US" altLang="ko-KR" sz="1600" dirty="0"/>
              <a:t>16QAM : [</a:t>
            </a:r>
            <a:r>
              <a:rPr lang="en-US" altLang="ko-KR" sz="1600" dirty="0" smtClean="0"/>
              <a:t>1+3j</a:t>
            </a:r>
            <a:r>
              <a:rPr lang="en-US" altLang="ko-KR" sz="1600" dirty="0"/>
              <a:t>, 1+j, </a:t>
            </a:r>
            <a:r>
              <a:rPr lang="en-US" altLang="ko-KR" sz="1600" dirty="0" smtClean="0"/>
              <a:t>-1-j</a:t>
            </a:r>
            <a:r>
              <a:rPr lang="en-US" altLang="ko-KR" sz="1600" dirty="0"/>
              <a:t>, </a:t>
            </a:r>
            <a:r>
              <a:rPr lang="en-US" altLang="ko-KR" sz="1600" dirty="0" smtClean="0"/>
              <a:t>3+j</a:t>
            </a:r>
            <a:r>
              <a:rPr lang="en-US" altLang="ko-KR" sz="1600" dirty="0"/>
              <a:t>, </a:t>
            </a:r>
            <a:r>
              <a:rPr lang="en-US" altLang="ko-KR" sz="1600" dirty="0" smtClean="0"/>
              <a:t>1+j</a:t>
            </a:r>
            <a:r>
              <a:rPr lang="en-US" altLang="ko-KR" sz="1600" dirty="0"/>
              <a:t>, </a:t>
            </a:r>
            <a:r>
              <a:rPr lang="en-US" altLang="ko-KR" sz="1600" dirty="0" smtClean="0"/>
              <a:t>1-3j</a:t>
            </a:r>
            <a:r>
              <a:rPr lang="en-US" altLang="ko-KR" sz="1600" dirty="0"/>
              <a:t>, 0, </a:t>
            </a:r>
            <a:r>
              <a:rPr lang="en-US" altLang="ko-KR" sz="1600" dirty="0" smtClean="0"/>
              <a:t>1+j</a:t>
            </a:r>
            <a:r>
              <a:rPr lang="en-US" altLang="ko-KR" sz="1600" dirty="0"/>
              <a:t>, </a:t>
            </a:r>
            <a:r>
              <a:rPr lang="en-US" altLang="ko-KR" sz="1600" dirty="0" smtClean="0"/>
              <a:t>1+3j</a:t>
            </a:r>
            <a:r>
              <a:rPr lang="en-US" altLang="ko-KR" sz="1600" dirty="0"/>
              <a:t>, -</a:t>
            </a:r>
            <a:r>
              <a:rPr lang="en-US" altLang="ko-KR" sz="1600" dirty="0" smtClean="0"/>
              <a:t>1+3j</a:t>
            </a:r>
            <a:r>
              <a:rPr lang="en-US" altLang="ko-KR" sz="1600" dirty="0"/>
              <a:t>, </a:t>
            </a:r>
            <a:r>
              <a:rPr lang="en-US" altLang="ko-KR" sz="1600" dirty="0" smtClean="0"/>
              <a:t>1-j</a:t>
            </a:r>
            <a:r>
              <a:rPr lang="en-US" altLang="ko-KR" sz="1600" dirty="0"/>
              <a:t>, </a:t>
            </a:r>
            <a:r>
              <a:rPr lang="en-US" altLang="ko-KR" sz="1600" dirty="0" smtClean="0"/>
              <a:t>-3+j</a:t>
            </a:r>
            <a:r>
              <a:rPr lang="en-US" altLang="ko-KR" sz="1600" dirty="0"/>
              <a:t>, </a:t>
            </a:r>
            <a:r>
              <a:rPr lang="en-US" altLang="ko-KR" sz="1600" dirty="0" smtClean="0"/>
              <a:t>1-j</a:t>
            </a:r>
            <a:r>
              <a:rPr lang="en-US" altLang="ko-KR" sz="1600" dirty="0"/>
              <a:t>] (PAPR : </a:t>
            </a:r>
            <a:r>
              <a:rPr lang="en-US" altLang="ko-KR" sz="1600" dirty="0" smtClean="0"/>
              <a:t>3.2936dB)</a:t>
            </a:r>
            <a:endParaRPr lang="en-US" altLang="ko-KR" sz="1600" dirty="0"/>
          </a:p>
          <a:p>
            <a:pPr lvl="1"/>
            <a:r>
              <a:rPr lang="en-US" altLang="ko-KR" sz="1600" dirty="0"/>
              <a:t>64QAM : </a:t>
            </a:r>
            <a:r>
              <a:rPr lang="en-US" altLang="ko-KR" sz="1600" dirty="0" smtClean="0"/>
              <a:t>[7+7j</a:t>
            </a:r>
            <a:r>
              <a:rPr lang="en-US" altLang="ko-KR" sz="1600" dirty="0"/>
              <a:t>, </a:t>
            </a:r>
            <a:r>
              <a:rPr lang="en-US" altLang="ko-KR" sz="1600" dirty="0" smtClean="0"/>
              <a:t>-1-j</a:t>
            </a:r>
            <a:r>
              <a:rPr lang="en-US" altLang="ko-KR" sz="1600" dirty="0"/>
              <a:t>, -1-j, </a:t>
            </a:r>
            <a:r>
              <a:rPr lang="en-US" altLang="ko-KR" sz="1600" dirty="0" smtClean="0"/>
              <a:t>-1-j</a:t>
            </a:r>
            <a:r>
              <a:rPr lang="en-US" altLang="ko-KR" sz="1600" dirty="0"/>
              <a:t>, </a:t>
            </a:r>
            <a:r>
              <a:rPr lang="en-US" altLang="ko-KR" sz="1600" dirty="0" smtClean="0"/>
              <a:t>-1-j</a:t>
            </a:r>
            <a:r>
              <a:rPr lang="en-US" altLang="ko-KR" sz="1600" dirty="0"/>
              <a:t>, </a:t>
            </a:r>
            <a:r>
              <a:rPr lang="en-US" altLang="ko-KR" sz="1600" dirty="0" smtClean="0"/>
              <a:t>-1-j</a:t>
            </a:r>
            <a:r>
              <a:rPr lang="en-US" altLang="ko-KR" sz="1600" dirty="0"/>
              <a:t>, 0, </a:t>
            </a:r>
            <a:r>
              <a:rPr lang="en-US" altLang="ko-KR" sz="1600" dirty="0" smtClean="0"/>
              <a:t>-1-j</a:t>
            </a:r>
            <a:r>
              <a:rPr lang="en-US" altLang="ko-KR" sz="1600" dirty="0"/>
              <a:t>, </a:t>
            </a:r>
            <a:r>
              <a:rPr lang="en-US" altLang="ko-KR" sz="1600" dirty="0" smtClean="0"/>
              <a:t>-1-j</a:t>
            </a:r>
            <a:r>
              <a:rPr lang="en-US" altLang="ko-KR" sz="1600" dirty="0"/>
              <a:t>, -</a:t>
            </a:r>
            <a:r>
              <a:rPr lang="en-US" altLang="ko-KR" sz="1600" dirty="0" smtClean="0"/>
              <a:t>1-j</a:t>
            </a:r>
            <a:r>
              <a:rPr lang="en-US" altLang="ko-KR" sz="1600" dirty="0"/>
              <a:t>, </a:t>
            </a:r>
            <a:r>
              <a:rPr lang="en-US" altLang="ko-KR" sz="1600" dirty="0" smtClean="0"/>
              <a:t>-1-j</a:t>
            </a:r>
            <a:r>
              <a:rPr lang="en-US" altLang="ko-KR" sz="1600" dirty="0"/>
              <a:t>, </a:t>
            </a:r>
            <a:r>
              <a:rPr lang="en-US" altLang="ko-KR" sz="1600" dirty="0" smtClean="0"/>
              <a:t>-1-j</a:t>
            </a:r>
            <a:r>
              <a:rPr lang="en-US" altLang="ko-KR" sz="1600" dirty="0"/>
              <a:t>, </a:t>
            </a:r>
            <a:r>
              <a:rPr lang="en-US" altLang="ko-KR" sz="1600" dirty="0" smtClean="0"/>
              <a:t>1+j</a:t>
            </a:r>
            <a:r>
              <a:rPr lang="en-US" altLang="ko-KR" sz="1600" dirty="0"/>
              <a:t>] (PAPR : </a:t>
            </a:r>
            <a:r>
              <a:rPr lang="en-US" altLang="ko-KR" sz="1600" dirty="0" smtClean="0"/>
              <a:t>2.4671dB)</a:t>
            </a:r>
            <a:endParaRPr lang="en-US" altLang="ko-KR" sz="1600" dirty="0"/>
          </a:p>
          <a:p>
            <a:pPr lvl="1"/>
            <a:r>
              <a:rPr lang="en-US" altLang="ko-KR" sz="1600" dirty="0"/>
              <a:t>256QAM : </a:t>
            </a:r>
            <a:r>
              <a:rPr lang="en-US" altLang="ko-KR" sz="1600" dirty="0" smtClean="0"/>
              <a:t>[15+15j</a:t>
            </a:r>
            <a:r>
              <a:rPr lang="en-US" altLang="ko-KR" sz="1600" dirty="0"/>
              <a:t>, </a:t>
            </a:r>
            <a:r>
              <a:rPr lang="en-US" altLang="ko-KR" sz="1600" dirty="0" smtClean="0"/>
              <a:t>1+j</a:t>
            </a:r>
            <a:r>
              <a:rPr lang="en-US" altLang="ko-KR" sz="1600" dirty="0"/>
              <a:t>, -1-j, </a:t>
            </a:r>
            <a:r>
              <a:rPr lang="en-US" altLang="ko-KR" sz="1600" dirty="0" smtClean="0"/>
              <a:t>1+j</a:t>
            </a:r>
            <a:r>
              <a:rPr lang="en-US" altLang="ko-KR" sz="1600" dirty="0"/>
              <a:t>, -1-j, </a:t>
            </a:r>
            <a:r>
              <a:rPr lang="en-US" altLang="ko-KR" sz="1600" dirty="0" smtClean="0"/>
              <a:t>1+j</a:t>
            </a:r>
            <a:r>
              <a:rPr lang="en-US" altLang="ko-KR" sz="1600" dirty="0"/>
              <a:t>, 0, </a:t>
            </a:r>
            <a:r>
              <a:rPr lang="en-US" altLang="ko-KR" sz="1600" dirty="0" smtClean="0"/>
              <a:t>1+j</a:t>
            </a:r>
            <a:r>
              <a:rPr lang="en-US" altLang="ko-KR" sz="1600" dirty="0"/>
              <a:t>, -1-j, </a:t>
            </a:r>
            <a:r>
              <a:rPr lang="en-US" altLang="ko-KR" sz="1600" dirty="0" smtClean="0"/>
              <a:t>1+j</a:t>
            </a:r>
            <a:r>
              <a:rPr lang="en-US" altLang="ko-KR" sz="1600" dirty="0"/>
              <a:t>, -1-j, </a:t>
            </a:r>
            <a:r>
              <a:rPr lang="en-US" altLang="ko-KR" sz="1600" dirty="0" smtClean="0"/>
              <a:t>1+j</a:t>
            </a:r>
            <a:r>
              <a:rPr lang="en-US" altLang="ko-KR" sz="1600" dirty="0"/>
              <a:t>, </a:t>
            </a:r>
            <a:r>
              <a:rPr lang="en-US" altLang="ko-KR" sz="1600" dirty="0" smtClean="0"/>
              <a:t>-1-j</a:t>
            </a:r>
            <a:r>
              <a:rPr lang="en-US" altLang="ko-KR" sz="1600" dirty="0"/>
              <a:t>] (PAPR : </a:t>
            </a:r>
            <a:r>
              <a:rPr lang="en-US" altLang="ko-KR" sz="1600" dirty="0" smtClean="0"/>
              <a:t>1.3904dB</a:t>
            </a:r>
            <a:r>
              <a:rPr lang="en-US" altLang="ko-KR" sz="1600" dirty="0"/>
              <a:t>)</a:t>
            </a:r>
          </a:p>
          <a:p>
            <a:pPr lvl="1"/>
            <a:endParaRPr lang="en-US" altLang="ko-KR" sz="1600" dirty="0"/>
          </a:p>
          <a:p>
            <a:pPr lvl="1"/>
            <a:endParaRPr lang="en-US" altLang="ko-KR" dirty="0"/>
          </a:p>
          <a:p>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4</a:t>
            </a:fld>
            <a:endParaRPr lang="en-US" altLang="ko-KR"/>
          </a:p>
        </p:txBody>
      </p:sp>
      <p:sp>
        <p:nvSpPr>
          <p:cNvPr id="6" name="날짜 개체 틀 5"/>
          <p:cNvSpPr>
            <a:spLocks noGrp="1"/>
          </p:cNvSpPr>
          <p:nvPr>
            <p:ph type="dt" sz="half" idx="2"/>
          </p:nvPr>
        </p:nvSpPr>
        <p:spPr/>
        <p:txBody>
          <a:bodyPr/>
          <a:lstStyle/>
          <a:p>
            <a:pPr>
              <a:defRPr/>
            </a:pPr>
            <a:r>
              <a:rPr lang="en-US" smtClean="0"/>
              <a:t>March 2018</a:t>
            </a:r>
            <a:endParaRPr lang="en-US" dirty="0"/>
          </a:p>
        </p:txBody>
      </p:sp>
      <p:sp>
        <p:nvSpPr>
          <p:cNvPr id="7" name="오른쪽 중괄호 6"/>
          <p:cNvSpPr/>
          <p:nvPr/>
        </p:nvSpPr>
        <p:spPr bwMode="auto">
          <a:xfrm>
            <a:off x="6858000" y="2057400"/>
            <a:ext cx="45719" cy="838200"/>
          </a:xfrm>
          <a:prstGeom prst="rightBrac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8" name="TextBox 7"/>
          <p:cNvSpPr txBox="1"/>
          <p:nvPr/>
        </p:nvSpPr>
        <p:spPr>
          <a:xfrm>
            <a:off x="6903719" y="2338000"/>
            <a:ext cx="914400" cy="276999"/>
          </a:xfrm>
          <a:prstGeom prst="rect">
            <a:avLst/>
          </a:prstGeom>
          <a:noFill/>
        </p:spPr>
        <p:txBody>
          <a:bodyPr wrap="square" rtlCol="0">
            <a:spAutoFit/>
          </a:bodyPr>
          <a:lstStyle/>
          <a:p>
            <a:r>
              <a:rPr lang="en-US" altLang="ko-KR" dirty="0" smtClean="0"/>
              <a:t>Option 1</a:t>
            </a:r>
            <a:endParaRPr lang="ko-KR" altLang="en-US"/>
          </a:p>
        </p:txBody>
      </p:sp>
      <p:sp>
        <p:nvSpPr>
          <p:cNvPr id="9" name="오른쪽 중괄호 8"/>
          <p:cNvSpPr/>
          <p:nvPr/>
        </p:nvSpPr>
        <p:spPr bwMode="auto">
          <a:xfrm>
            <a:off x="7288876" y="3036908"/>
            <a:ext cx="45719" cy="392092"/>
          </a:xfrm>
          <a:prstGeom prst="rightBrac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0" name="TextBox 9"/>
          <p:cNvSpPr txBox="1"/>
          <p:nvPr/>
        </p:nvSpPr>
        <p:spPr>
          <a:xfrm>
            <a:off x="7319356" y="3094454"/>
            <a:ext cx="788324" cy="276999"/>
          </a:xfrm>
          <a:prstGeom prst="rect">
            <a:avLst/>
          </a:prstGeom>
          <a:noFill/>
        </p:spPr>
        <p:txBody>
          <a:bodyPr wrap="square" rtlCol="0">
            <a:spAutoFit/>
          </a:bodyPr>
          <a:lstStyle/>
          <a:p>
            <a:r>
              <a:rPr lang="en-US" altLang="ko-KR" dirty="0" smtClean="0"/>
              <a:t>Option 2</a:t>
            </a:r>
            <a:endParaRPr lang="ko-KR" altLang="en-US"/>
          </a:p>
        </p:txBody>
      </p:sp>
      <p:sp>
        <p:nvSpPr>
          <p:cNvPr id="11" name="오른쪽 중괄호 10"/>
          <p:cNvSpPr/>
          <p:nvPr/>
        </p:nvSpPr>
        <p:spPr bwMode="auto">
          <a:xfrm>
            <a:off x="7955281" y="3962400"/>
            <a:ext cx="45719" cy="685800"/>
          </a:xfrm>
          <a:prstGeom prst="rightBrac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2" name="TextBox 11"/>
          <p:cNvSpPr txBox="1"/>
          <p:nvPr/>
        </p:nvSpPr>
        <p:spPr>
          <a:xfrm>
            <a:off x="8001000" y="4164998"/>
            <a:ext cx="914400" cy="276999"/>
          </a:xfrm>
          <a:prstGeom prst="rect">
            <a:avLst/>
          </a:prstGeom>
          <a:noFill/>
        </p:spPr>
        <p:txBody>
          <a:bodyPr wrap="square" rtlCol="0">
            <a:spAutoFit/>
          </a:bodyPr>
          <a:lstStyle/>
          <a:p>
            <a:r>
              <a:rPr lang="en-US" altLang="ko-KR" dirty="0" smtClean="0"/>
              <a:t>Option 1</a:t>
            </a:r>
            <a:endParaRPr lang="ko-KR" altLang="en-US"/>
          </a:p>
        </p:txBody>
      </p:sp>
      <p:sp>
        <p:nvSpPr>
          <p:cNvPr id="13" name="오른쪽 중괄호 12"/>
          <p:cNvSpPr/>
          <p:nvPr/>
        </p:nvSpPr>
        <p:spPr bwMode="auto">
          <a:xfrm>
            <a:off x="8386157" y="4821410"/>
            <a:ext cx="45719" cy="1579390"/>
          </a:xfrm>
          <a:prstGeom prst="rightBrace">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ko-KR" altLang="en-US" sz="1200" b="0" i="0" u="none" strike="noStrike" cap="none" normalizeH="0" baseline="0" smtClean="0">
              <a:ln>
                <a:noFill/>
              </a:ln>
              <a:solidFill>
                <a:schemeClr val="tx1"/>
              </a:solidFill>
              <a:effectLst/>
              <a:latin typeface="Times New Roman" pitchFamily="18" charset="0"/>
            </a:endParaRPr>
          </a:p>
        </p:txBody>
      </p:sp>
      <p:sp>
        <p:nvSpPr>
          <p:cNvPr id="14" name="TextBox 13"/>
          <p:cNvSpPr txBox="1"/>
          <p:nvPr/>
        </p:nvSpPr>
        <p:spPr>
          <a:xfrm>
            <a:off x="8431876" y="5472605"/>
            <a:ext cx="788324" cy="276999"/>
          </a:xfrm>
          <a:prstGeom prst="rect">
            <a:avLst/>
          </a:prstGeom>
          <a:noFill/>
        </p:spPr>
        <p:txBody>
          <a:bodyPr wrap="square" rtlCol="0">
            <a:spAutoFit/>
          </a:bodyPr>
          <a:lstStyle/>
          <a:p>
            <a:r>
              <a:rPr lang="en-US" altLang="ko-KR" dirty="0" smtClean="0"/>
              <a:t>Option 2</a:t>
            </a:r>
            <a:endParaRPr lang="ko-KR" altLang="en-US"/>
          </a:p>
        </p:txBody>
      </p:sp>
    </p:spTree>
    <p:extLst>
      <p:ext uri="{BB962C8B-B14F-4D97-AF65-F5344CB8AC3E}">
        <p14:creationId xmlns:p14="http://schemas.microsoft.com/office/powerpoint/2010/main" val="239584406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Simulation Assumption</a:t>
            </a:r>
            <a:endParaRPr lang="ko-KR" altLang="en-US"/>
          </a:p>
        </p:txBody>
      </p:sp>
      <p:sp>
        <p:nvSpPr>
          <p:cNvPr id="3" name="내용 개체 틀 2"/>
          <p:cNvSpPr>
            <a:spLocks noGrp="1"/>
          </p:cNvSpPr>
          <p:nvPr>
            <p:ph idx="1"/>
          </p:nvPr>
        </p:nvSpPr>
        <p:spPr/>
        <p:txBody>
          <a:bodyPr/>
          <a:lstStyle/>
          <a:p>
            <a:r>
              <a:rPr lang="en-US" altLang="ko-KR" sz="1800" dirty="0" smtClean="0"/>
              <a:t>Sync </a:t>
            </a:r>
            <a:r>
              <a:rPr lang="en-US" altLang="ko-KR" sz="1800" dirty="0"/>
              <a:t>preamble </a:t>
            </a:r>
            <a:r>
              <a:rPr lang="en-US" altLang="ko-KR" sz="1800" dirty="0" smtClean="0"/>
              <a:t>for </a:t>
            </a:r>
            <a:r>
              <a:rPr lang="en-US" altLang="ko-KR" sz="1800" dirty="0"/>
              <a:t>data rate signaling as well as packet detection and timing recovery</a:t>
            </a:r>
          </a:p>
          <a:p>
            <a:r>
              <a:rPr lang="en-US" altLang="ko-KR" sz="1800" dirty="0" smtClean="0"/>
              <a:t>CFO of 200ppm</a:t>
            </a:r>
          </a:p>
          <a:p>
            <a:r>
              <a:rPr lang="en-US" altLang="ko-KR" sz="1800" dirty="0" smtClean="0"/>
              <a:t>phase noise for 20uW power consumption as in [5]</a:t>
            </a:r>
            <a:endParaRPr lang="en-US" altLang="ko-KR" sz="1800" dirty="0"/>
          </a:p>
          <a:p>
            <a:r>
              <a:rPr lang="en-US" altLang="ko-KR" sz="1800" dirty="0">
                <a:ea typeface="굴림" panose="020B0600000101010101" pitchFamily="50" charset="-127"/>
              </a:rPr>
              <a:t>Butterworth </a:t>
            </a:r>
            <a:r>
              <a:rPr lang="en-US" altLang="ko-KR" sz="1800" dirty="0" smtClean="0">
                <a:ea typeface="굴림" panose="020B0600000101010101" pitchFamily="50" charset="-127"/>
              </a:rPr>
              <a:t>filter with 2.5MHz </a:t>
            </a:r>
            <a:r>
              <a:rPr lang="en-US" altLang="ko-KR" sz="1800" dirty="0">
                <a:ea typeface="굴림" panose="020B0600000101010101" pitchFamily="50" charset="-127"/>
              </a:rPr>
              <a:t>cut off frequency, second order</a:t>
            </a:r>
          </a:p>
          <a:p>
            <a:r>
              <a:rPr lang="en-US" altLang="ko-KR" sz="1800" dirty="0" smtClean="0">
                <a:ea typeface="굴림" panose="020B0600000101010101" pitchFamily="50" charset="-127"/>
              </a:rPr>
              <a:t>4MHz </a:t>
            </a:r>
            <a:r>
              <a:rPr lang="en-US" altLang="ko-KR" sz="1800" dirty="0">
                <a:ea typeface="굴림" panose="020B0600000101010101" pitchFamily="50" charset="-127"/>
              </a:rPr>
              <a:t>sampling rate and </a:t>
            </a:r>
            <a:r>
              <a:rPr lang="en-US" altLang="ko-KR" sz="1800" dirty="0" smtClean="0">
                <a:ea typeface="굴림" panose="020B0600000101010101" pitchFamily="50" charset="-127"/>
              </a:rPr>
              <a:t>SNR </a:t>
            </a:r>
            <a:r>
              <a:rPr lang="en-US" altLang="ko-KR" sz="1800" dirty="0">
                <a:ea typeface="굴림" panose="020B0600000101010101" pitchFamily="50" charset="-127"/>
              </a:rPr>
              <a:t>defined in 20MHz bandwidth</a:t>
            </a:r>
          </a:p>
          <a:p>
            <a:r>
              <a:rPr lang="en-US" altLang="ko-KR" sz="1800" dirty="0" err="1">
                <a:ea typeface="굴림" panose="020B0600000101010101" pitchFamily="50" charset="-127"/>
              </a:rPr>
              <a:t>TGnD</a:t>
            </a:r>
            <a:r>
              <a:rPr lang="en-US" altLang="ko-KR" sz="1800" dirty="0">
                <a:ea typeface="굴림" panose="020B0600000101010101" pitchFamily="50" charset="-127"/>
              </a:rPr>
              <a:t> and </a:t>
            </a:r>
            <a:r>
              <a:rPr lang="en-US" altLang="ko-KR" sz="1800" dirty="0" err="1">
                <a:ea typeface="굴림" panose="020B0600000101010101" pitchFamily="50" charset="-127"/>
              </a:rPr>
              <a:t>UMi</a:t>
            </a:r>
            <a:r>
              <a:rPr lang="en-US" altLang="ko-KR" sz="1800" dirty="0">
                <a:ea typeface="굴림" panose="020B0600000101010101" pitchFamily="50" charset="-127"/>
              </a:rPr>
              <a:t> </a:t>
            </a:r>
            <a:r>
              <a:rPr lang="en-US" altLang="ko-KR" sz="1800" dirty="0" err="1">
                <a:ea typeface="굴림" panose="020B0600000101010101" pitchFamily="50" charset="-127"/>
              </a:rPr>
              <a:t>NLoS</a:t>
            </a:r>
            <a:r>
              <a:rPr lang="en-US" altLang="ko-KR" sz="1800" dirty="0">
                <a:ea typeface="굴림" panose="020B0600000101010101" pitchFamily="50" charset="-127"/>
              </a:rPr>
              <a:t> channels in 2.4GHz</a:t>
            </a:r>
            <a:endParaRPr lang="ko-KR" altLang="en-US"/>
          </a:p>
          <a:p>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5</a:t>
            </a:fld>
            <a:endParaRPr lang="en-US" altLang="ko-KR"/>
          </a:p>
        </p:txBody>
      </p:sp>
      <p:sp>
        <p:nvSpPr>
          <p:cNvPr id="6" name="날짜 개체 틀 5"/>
          <p:cNvSpPr>
            <a:spLocks noGrp="1"/>
          </p:cNvSpPr>
          <p:nvPr>
            <p:ph type="dt" sz="half" idx="2"/>
          </p:nvPr>
        </p:nvSpPr>
        <p:spPr/>
        <p:txBody>
          <a:bodyPr/>
          <a:lstStyle/>
          <a:p>
            <a:pPr>
              <a:defRPr/>
            </a:pPr>
            <a:r>
              <a:rPr lang="en-US" smtClean="0"/>
              <a:t>March 2018</a:t>
            </a:r>
            <a:endParaRPr lang="en-US" dirty="0"/>
          </a:p>
        </p:txBody>
      </p:sp>
    </p:spTree>
    <p:extLst>
      <p:ext uri="{BB962C8B-B14F-4D97-AF65-F5344CB8AC3E}">
        <p14:creationId xmlns:p14="http://schemas.microsoft.com/office/powerpoint/2010/main" val="2028690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Simulation Results</a:t>
            </a:r>
            <a:endParaRPr lang="ko-KR" altLang="en-US"/>
          </a:p>
        </p:txBody>
      </p:sp>
      <p:sp>
        <p:nvSpPr>
          <p:cNvPr id="3" name="내용 개체 틀 2"/>
          <p:cNvSpPr>
            <a:spLocks noGrp="1"/>
          </p:cNvSpPr>
          <p:nvPr>
            <p:ph idx="1"/>
          </p:nvPr>
        </p:nvSpPr>
        <p:spPr/>
        <p:txBody>
          <a:bodyPr/>
          <a:lstStyle/>
          <a:p>
            <a:r>
              <a:rPr lang="en-US" altLang="ko-KR" dirty="0" smtClean="0"/>
              <a:t>7 length sequence</a:t>
            </a:r>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6</a:t>
            </a:fld>
            <a:endParaRPr lang="en-US" altLang="ko-KR"/>
          </a:p>
        </p:txBody>
      </p:sp>
      <p:sp>
        <p:nvSpPr>
          <p:cNvPr id="6" name="날짜 개체 틀 5"/>
          <p:cNvSpPr>
            <a:spLocks noGrp="1"/>
          </p:cNvSpPr>
          <p:nvPr>
            <p:ph type="dt" sz="half" idx="2"/>
          </p:nvPr>
        </p:nvSpPr>
        <p:spPr/>
        <p:txBody>
          <a:bodyPr/>
          <a:lstStyle/>
          <a:p>
            <a:pPr>
              <a:defRPr/>
            </a:pPr>
            <a:r>
              <a:rPr lang="en-US" smtClean="0"/>
              <a:t>March 2018</a:t>
            </a:r>
            <a:endParaRPr lang="en-US" dirty="0"/>
          </a:p>
        </p:txBody>
      </p:sp>
      <p:pic>
        <p:nvPicPr>
          <p:cNvPr id="10" name="그림 9"/>
          <p:cNvPicPr>
            <a:picLocks noChangeAspect="1"/>
          </p:cNvPicPr>
          <p:nvPr/>
        </p:nvPicPr>
        <p:blipFill>
          <a:blip r:embed="rId2"/>
          <a:stretch>
            <a:fillRect/>
          </a:stretch>
        </p:blipFill>
        <p:spPr>
          <a:xfrm>
            <a:off x="388723" y="2317762"/>
            <a:ext cx="4271455" cy="3213073"/>
          </a:xfrm>
          <a:prstGeom prst="rect">
            <a:avLst/>
          </a:prstGeom>
        </p:spPr>
      </p:pic>
      <p:pic>
        <p:nvPicPr>
          <p:cNvPr id="11" name="그림 10"/>
          <p:cNvPicPr>
            <a:picLocks noChangeAspect="1"/>
          </p:cNvPicPr>
          <p:nvPr/>
        </p:nvPicPr>
        <p:blipFill>
          <a:blip r:embed="rId3"/>
          <a:stretch>
            <a:fillRect/>
          </a:stretch>
        </p:blipFill>
        <p:spPr>
          <a:xfrm>
            <a:off x="4670569" y="2317761"/>
            <a:ext cx="4271455" cy="3213073"/>
          </a:xfrm>
          <a:prstGeom prst="rect">
            <a:avLst/>
          </a:prstGeom>
        </p:spPr>
      </p:pic>
    </p:spTree>
    <p:extLst>
      <p:ext uri="{BB962C8B-B14F-4D97-AF65-F5344CB8AC3E}">
        <p14:creationId xmlns:p14="http://schemas.microsoft.com/office/powerpoint/2010/main" val="375875416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Simulation Results</a:t>
            </a:r>
            <a:endParaRPr lang="ko-KR" altLang="en-US"/>
          </a:p>
        </p:txBody>
      </p:sp>
      <p:sp>
        <p:nvSpPr>
          <p:cNvPr id="3" name="내용 개체 틀 2"/>
          <p:cNvSpPr>
            <a:spLocks noGrp="1"/>
          </p:cNvSpPr>
          <p:nvPr>
            <p:ph idx="1"/>
          </p:nvPr>
        </p:nvSpPr>
        <p:spPr/>
        <p:txBody>
          <a:bodyPr/>
          <a:lstStyle/>
          <a:p>
            <a:r>
              <a:rPr lang="en-US" altLang="ko-KR" dirty="0" smtClean="0"/>
              <a:t>13 length sequence</a:t>
            </a:r>
            <a:endParaRPr lang="ko-KR" altLang="en-US"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7</a:t>
            </a:fld>
            <a:endParaRPr lang="en-US" altLang="ko-KR"/>
          </a:p>
        </p:txBody>
      </p:sp>
      <p:sp>
        <p:nvSpPr>
          <p:cNvPr id="6" name="날짜 개체 틀 5"/>
          <p:cNvSpPr>
            <a:spLocks noGrp="1"/>
          </p:cNvSpPr>
          <p:nvPr>
            <p:ph type="dt" sz="half" idx="2"/>
          </p:nvPr>
        </p:nvSpPr>
        <p:spPr/>
        <p:txBody>
          <a:bodyPr/>
          <a:lstStyle/>
          <a:p>
            <a:pPr>
              <a:defRPr/>
            </a:pPr>
            <a:r>
              <a:rPr lang="en-US" smtClean="0"/>
              <a:t>March 2018</a:t>
            </a:r>
            <a:endParaRPr lang="en-US" dirty="0"/>
          </a:p>
        </p:txBody>
      </p:sp>
      <p:pic>
        <p:nvPicPr>
          <p:cNvPr id="7" name="그림 6"/>
          <p:cNvPicPr>
            <a:picLocks noChangeAspect="1"/>
          </p:cNvPicPr>
          <p:nvPr/>
        </p:nvPicPr>
        <p:blipFill>
          <a:blip r:embed="rId2"/>
          <a:stretch>
            <a:fillRect/>
          </a:stretch>
        </p:blipFill>
        <p:spPr>
          <a:xfrm>
            <a:off x="380134" y="2317763"/>
            <a:ext cx="4271455" cy="3213073"/>
          </a:xfrm>
          <a:prstGeom prst="rect">
            <a:avLst/>
          </a:prstGeom>
        </p:spPr>
      </p:pic>
      <p:pic>
        <p:nvPicPr>
          <p:cNvPr id="8" name="그림 7"/>
          <p:cNvPicPr>
            <a:picLocks noChangeAspect="1"/>
          </p:cNvPicPr>
          <p:nvPr/>
        </p:nvPicPr>
        <p:blipFill>
          <a:blip r:embed="rId3"/>
          <a:stretch>
            <a:fillRect/>
          </a:stretch>
        </p:blipFill>
        <p:spPr>
          <a:xfrm>
            <a:off x="4670569" y="2317762"/>
            <a:ext cx="4271455" cy="3213073"/>
          </a:xfrm>
          <a:prstGeom prst="rect">
            <a:avLst/>
          </a:prstGeom>
        </p:spPr>
      </p:pic>
    </p:spTree>
    <p:extLst>
      <p:ext uri="{BB962C8B-B14F-4D97-AF65-F5344CB8AC3E}">
        <p14:creationId xmlns:p14="http://schemas.microsoft.com/office/powerpoint/2010/main" val="30967933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Conclusions</a:t>
            </a:r>
            <a:endParaRPr lang="ko-KR" altLang="en-US"/>
          </a:p>
        </p:txBody>
      </p:sp>
      <p:sp>
        <p:nvSpPr>
          <p:cNvPr id="3" name="내용 개체 틀 2"/>
          <p:cNvSpPr>
            <a:spLocks noGrp="1"/>
          </p:cNvSpPr>
          <p:nvPr>
            <p:ph idx="1"/>
          </p:nvPr>
        </p:nvSpPr>
        <p:spPr/>
        <p:txBody>
          <a:bodyPr/>
          <a:lstStyle/>
          <a:p>
            <a:r>
              <a:rPr lang="en-US" altLang="ko-KR" sz="2000" dirty="0" smtClean="0"/>
              <a:t>We have shown PER performance for various 7/13 length sequences based on modulation levels used in 11ac</a:t>
            </a:r>
          </a:p>
          <a:p>
            <a:r>
              <a:rPr lang="en-US" altLang="ko-KR" sz="2000" dirty="0" smtClean="0"/>
              <a:t>It seems that there is no performance difference among modulation levels when focusing on the random approach</a:t>
            </a:r>
          </a:p>
          <a:p>
            <a:r>
              <a:rPr lang="en-US" altLang="ko-KR" sz="2000" dirty="0" smtClean="0"/>
              <a:t>However, for the PAPR minimization approach, we have verified that sequences computed by high modulation levels such as 64QAM and 256QAM can degrade the performance although it can further reduce the PAPR</a:t>
            </a:r>
          </a:p>
          <a:p>
            <a:r>
              <a:rPr lang="en-US" altLang="ko-KR" sz="2000" dirty="0" smtClean="0"/>
              <a:t>Given the relatively high PAPR for the L-SIG, </a:t>
            </a:r>
            <a:r>
              <a:rPr lang="en-US" altLang="ko-KR" sz="2000" dirty="0"/>
              <a:t>the WUR data </a:t>
            </a:r>
            <a:r>
              <a:rPr lang="en-US" altLang="ko-KR" sz="2000" dirty="0" smtClean="0"/>
              <a:t>field does not need to have </a:t>
            </a:r>
            <a:r>
              <a:rPr lang="en-US" altLang="ko-KR" sz="2000" dirty="0"/>
              <a:t>a quite low </a:t>
            </a:r>
            <a:r>
              <a:rPr lang="en-US" altLang="ko-KR" sz="2000" dirty="0" smtClean="0"/>
              <a:t>PAPR, i.e., PAPRs for the sequences based on BPSK or QPSK may be</a:t>
            </a:r>
            <a:r>
              <a:rPr lang="ko-KR" altLang="en-US" sz="2000" smtClean="0"/>
              <a:t> </a:t>
            </a:r>
            <a:r>
              <a:rPr lang="en-US" altLang="ko-KR" sz="2000" dirty="0" smtClean="0"/>
              <a:t>sufficient</a:t>
            </a:r>
            <a:endParaRPr lang="en-US" altLang="ko-KR" sz="2000" dirty="0"/>
          </a:p>
          <a:p>
            <a:r>
              <a:rPr lang="en-US" altLang="ko-KR" sz="2000" dirty="0" smtClean="0"/>
              <a:t>Thus, BPSK or QPSK may be</a:t>
            </a:r>
            <a:r>
              <a:rPr lang="ko-KR" altLang="en-US" sz="2000" smtClean="0"/>
              <a:t> </a:t>
            </a:r>
            <a:r>
              <a:rPr lang="en-US" altLang="ko-KR" sz="2000" dirty="0" smtClean="0"/>
              <a:t>proper for coefficients of 7/13 length sequences in consideration of their good PER and reasonable PAPR</a:t>
            </a:r>
          </a:p>
          <a:p>
            <a:pPr lvl="1"/>
            <a:endParaRPr lang="ko-KR" altLang="en-US" sz="1600" dirty="0"/>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8</a:t>
            </a:fld>
            <a:endParaRPr lang="en-US" altLang="ko-KR"/>
          </a:p>
        </p:txBody>
      </p:sp>
      <p:sp>
        <p:nvSpPr>
          <p:cNvPr id="6" name="날짜 개체 틀 5"/>
          <p:cNvSpPr>
            <a:spLocks noGrp="1"/>
          </p:cNvSpPr>
          <p:nvPr>
            <p:ph type="dt" sz="half" idx="2"/>
          </p:nvPr>
        </p:nvSpPr>
        <p:spPr/>
        <p:txBody>
          <a:bodyPr/>
          <a:lstStyle/>
          <a:p>
            <a:pPr>
              <a:defRPr/>
            </a:pPr>
            <a:r>
              <a:rPr lang="en-US" smtClean="0"/>
              <a:t>March 2018</a:t>
            </a:r>
            <a:endParaRPr lang="en-US" dirty="0"/>
          </a:p>
        </p:txBody>
      </p:sp>
    </p:spTree>
    <p:extLst>
      <p:ext uri="{BB962C8B-B14F-4D97-AF65-F5344CB8AC3E}">
        <p14:creationId xmlns:p14="http://schemas.microsoft.com/office/powerpoint/2010/main" val="1317433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#1</a:t>
            </a:r>
            <a:endParaRPr lang="ko-KR" altLang="en-US"/>
          </a:p>
        </p:txBody>
      </p:sp>
      <p:sp>
        <p:nvSpPr>
          <p:cNvPr id="3" name="내용 개체 틀 2"/>
          <p:cNvSpPr>
            <a:spLocks noGrp="1"/>
          </p:cNvSpPr>
          <p:nvPr>
            <p:ph idx="1"/>
          </p:nvPr>
        </p:nvSpPr>
        <p:spPr/>
        <p:txBody>
          <a:bodyPr/>
          <a:lstStyle/>
          <a:p>
            <a:r>
              <a:rPr lang="en-US" altLang="ko-KR" dirty="0" smtClean="0"/>
              <a:t>Do you agree to add the following to the </a:t>
            </a:r>
            <a:r>
              <a:rPr lang="en-US" altLang="ko-KR" dirty="0" err="1" smtClean="0"/>
              <a:t>TGba</a:t>
            </a:r>
            <a:r>
              <a:rPr lang="en-US" altLang="ko-KR" dirty="0" smtClean="0"/>
              <a:t> SFD?</a:t>
            </a:r>
          </a:p>
          <a:p>
            <a:pPr lvl="1"/>
            <a:r>
              <a:rPr lang="en-US" altLang="ko-KR" dirty="0" smtClean="0"/>
              <a:t>The following process is applied to generate 2us on-signal for the high data rate</a:t>
            </a:r>
          </a:p>
          <a:p>
            <a:pPr lvl="2"/>
            <a:r>
              <a:rPr lang="en-US" altLang="ko-KR" dirty="0"/>
              <a:t>Apply </a:t>
            </a:r>
            <a:r>
              <a:rPr lang="en-US" altLang="ko-KR" dirty="0" smtClean="0"/>
              <a:t>a 7-length </a:t>
            </a:r>
            <a:r>
              <a:rPr lang="en-US" altLang="ko-KR" dirty="0"/>
              <a:t>sequence to every other subcarrier in contiguous 13 subcarriers, i.e. 1</a:t>
            </a:r>
            <a:r>
              <a:rPr lang="en-US" altLang="ko-KR" baseline="30000" dirty="0"/>
              <a:t>st</a:t>
            </a:r>
            <a:r>
              <a:rPr lang="en-US" altLang="ko-KR" dirty="0"/>
              <a:t>,3</a:t>
            </a:r>
            <a:r>
              <a:rPr lang="en-US" altLang="ko-KR" baseline="30000" dirty="0"/>
              <a:t>rd</a:t>
            </a:r>
            <a:r>
              <a:rPr lang="en-US" altLang="ko-KR" dirty="0"/>
              <a:t>,5</a:t>
            </a:r>
            <a:r>
              <a:rPr lang="en-US" altLang="ko-KR" baseline="30000" dirty="0"/>
              <a:t>th</a:t>
            </a:r>
            <a:r>
              <a:rPr lang="en-US" altLang="ko-KR" dirty="0"/>
              <a:t>,7</a:t>
            </a:r>
            <a:r>
              <a:rPr lang="en-US" altLang="ko-KR" baseline="30000" dirty="0"/>
              <a:t>th</a:t>
            </a:r>
            <a:r>
              <a:rPr lang="en-US" altLang="ko-KR" dirty="0"/>
              <a:t>,9</a:t>
            </a:r>
            <a:r>
              <a:rPr lang="en-US" altLang="ko-KR" baseline="30000" dirty="0"/>
              <a:t>th</a:t>
            </a:r>
            <a:r>
              <a:rPr lang="en-US" altLang="ko-KR" dirty="0"/>
              <a:t>,11</a:t>
            </a:r>
            <a:r>
              <a:rPr lang="en-US" altLang="ko-KR" baseline="30000" dirty="0"/>
              <a:t>th</a:t>
            </a:r>
            <a:r>
              <a:rPr lang="en-US" altLang="ko-KR" dirty="0"/>
              <a:t> and 13</a:t>
            </a:r>
            <a:r>
              <a:rPr lang="en-US" altLang="ko-KR" baseline="30000" dirty="0"/>
              <a:t>th</a:t>
            </a:r>
            <a:r>
              <a:rPr lang="en-US" altLang="ko-KR" dirty="0"/>
              <a:t> subcarriers and set the others to zero</a:t>
            </a:r>
          </a:p>
          <a:p>
            <a:pPr lvl="3"/>
            <a:r>
              <a:rPr lang="en-US" altLang="ko-KR" dirty="0" smtClean="0"/>
              <a:t>The center coefficient of 7 length sequence is zero</a:t>
            </a:r>
          </a:p>
          <a:p>
            <a:pPr lvl="2"/>
            <a:r>
              <a:rPr lang="en-US" altLang="ko-KR" dirty="0" smtClean="0"/>
              <a:t>Perform </a:t>
            </a:r>
            <a:r>
              <a:rPr lang="en-US" altLang="ko-KR" dirty="0"/>
              <a:t>64-point </a:t>
            </a:r>
            <a:r>
              <a:rPr lang="en-US" altLang="ko-KR" dirty="0" smtClean="0"/>
              <a:t>IFFT with the subcarrier spacing of 312.5KHz </a:t>
            </a:r>
            <a:r>
              <a:rPr lang="en-US" altLang="ko-KR" dirty="0"/>
              <a:t>and choose either the first or second 1.6us signal in a 3.2us signal with 1.6us periodicity</a:t>
            </a:r>
          </a:p>
          <a:p>
            <a:pPr lvl="2"/>
            <a:r>
              <a:rPr lang="en-US" altLang="ko-KR" dirty="0"/>
              <a:t>Prepend 0.4us </a:t>
            </a:r>
            <a:r>
              <a:rPr lang="en-US" altLang="ko-KR" dirty="0" smtClean="0"/>
              <a:t>GI</a:t>
            </a:r>
          </a:p>
          <a:p>
            <a:endParaRPr lang="en-US" altLang="ko-KR" dirty="0"/>
          </a:p>
          <a:p>
            <a:r>
              <a:rPr lang="en-US" altLang="ko-KR" smtClean="0"/>
              <a:t>Y/N/A : 5/6/14</a:t>
            </a:r>
            <a:endParaRPr lang="ko-KR" altLang="en-US"/>
          </a:p>
        </p:txBody>
      </p:sp>
      <p:sp>
        <p:nvSpPr>
          <p:cNvPr id="4" name="바닥글 개체 틀 3"/>
          <p:cNvSpPr>
            <a:spLocks noGrp="1"/>
          </p:cNvSpPr>
          <p:nvPr>
            <p:ph type="ftr" sz="quarter" idx="11"/>
          </p:nvPr>
        </p:nvSpPr>
        <p:spPr/>
        <p:txBody>
          <a:bodyPr/>
          <a:lstStyle/>
          <a:p>
            <a:pPr>
              <a:defRPr/>
            </a:pPr>
            <a:r>
              <a:rPr lang="en-US" altLang="ko-KR" smtClean="0"/>
              <a:t>Eunsung Park, LG Electronics</a:t>
            </a:r>
            <a:endParaRPr lang="en-US" altLang="ko-KR"/>
          </a:p>
        </p:txBody>
      </p:sp>
      <p:sp>
        <p:nvSpPr>
          <p:cNvPr id="5" name="슬라이드 번호 개체 틀 4"/>
          <p:cNvSpPr>
            <a:spLocks noGrp="1"/>
          </p:cNvSpPr>
          <p:nvPr>
            <p:ph type="sldNum" sz="quarter" idx="12"/>
          </p:nvPr>
        </p:nvSpPr>
        <p:spPr/>
        <p:txBody>
          <a:bodyPr/>
          <a:lstStyle/>
          <a:p>
            <a:pPr>
              <a:defRPr/>
            </a:pPr>
            <a:r>
              <a:rPr lang="en-US" altLang="ko-KR" smtClean="0"/>
              <a:t>Slide </a:t>
            </a:r>
            <a:fld id="{DB6D5A24-C744-4D9A-83D3-476F0D333A12}" type="slidenum">
              <a:rPr lang="en-US" altLang="ko-KR" smtClean="0"/>
              <a:pPr>
                <a:defRPr/>
              </a:pPr>
              <a:t>9</a:t>
            </a:fld>
            <a:endParaRPr lang="en-US" altLang="ko-KR"/>
          </a:p>
        </p:txBody>
      </p:sp>
      <p:sp>
        <p:nvSpPr>
          <p:cNvPr id="6" name="날짜 개체 틀 5"/>
          <p:cNvSpPr>
            <a:spLocks noGrp="1"/>
          </p:cNvSpPr>
          <p:nvPr>
            <p:ph type="dt" sz="half" idx="2"/>
          </p:nvPr>
        </p:nvSpPr>
        <p:spPr/>
        <p:txBody>
          <a:bodyPr/>
          <a:lstStyle/>
          <a:p>
            <a:pPr>
              <a:defRPr/>
            </a:pPr>
            <a:r>
              <a:rPr lang="en-US" smtClean="0"/>
              <a:t>March 2018</a:t>
            </a:r>
            <a:endParaRPr lang="en-US" dirty="0"/>
          </a:p>
        </p:txBody>
      </p:sp>
    </p:spTree>
    <p:extLst>
      <p:ext uri="{BB962C8B-B14F-4D97-AF65-F5344CB8AC3E}">
        <p14:creationId xmlns:p14="http://schemas.microsoft.com/office/powerpoint/2010/main" val="398119723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200690</TotalTime>
  <Words>1333</Words>
  <Application>Microsoft Office PowerPoint</Application>
  <PresentationFormat>화면 슬라이드 쇼(4:3)</PresentationFormat>
  <Paragraphs>153</Paragraphs>
  <Slides>12</Slides>
  <Notes>2</Notes>
  <HiddenSlides>0</HiddenSlides>
  <MMClips>0</MMClips>
  <ScaleCrop>false</ScaleCrop>
  <HeadingPairs>
    <vt:vector size="6" baseType="variant">
      <vt:variant>
        <vt:lpstr>사용한 글꼴</vt:lpstr>
      </vt:variant>
      <vt:variant>
        <vt:i4>4</vt:i4>
      </vt:variant>
      <vt:variant>
        <vt:lpstr>테마</vt:lpstr>
      </vt:variant>
      <vt:variant>
        <vt:i4>1</vt:i4>
      </vt:variant>
      <vt:variant>
        <vt:lpstr>슬라이드 제목</vt:lpstr>
      </vt:variant>
      <vt:variant>
        <vt:i4>12</vt:i4>
      </vt:variant>
    </vt:vector>
  </HeadingPairs>
  <TitlesOfParts>
    <vt:vector size="17" baseType="lpstr">
      <vt:lpstr>굴림</vt:lpstr>
      <vt:lpstr>맑은 고딕</vt:lpstr>
      <vt:lpstr>Arial</vt:lpstr>
      <vt:lpstr>Times New Roman</vt:lpstr>
      <vt:lpstr>802-11-Submission</vt:lpstr>
      <vt:lpstr>OOK Waveform Generation Follow-up</vt:lpstr>
      <vt:lpstr>Introduction</vt:lpstr>
      <vt:lpstr>Design for 7 / 13 Length Sequences (1/2)</vt:lpstr>
      <vt:lpstr>Design for 7 / 13 Length Sequences (2/2)</vt:lpstr>
      <vt:lpstr>Simulation Assumption</vt:lpstr>
      <vt:lpstr>Simulation Results</vt:lpstr>
      <vt:lpstr>Simulation Results</vt:lpstr>
      <vt:lpstr>Conclusions</vt:lpstr>
      <vt:lpstr>Straw Poll #1</vt:lpstr>
      <vt:lpstr>Straw Poll #2</vt:lpstr>
      <vt:lpstr>Straw Poll #3</vt:lpstr>
      <vt:lpstr>References</vt:lpstr>
    </vt:vector>
  </TitlesOfParts>
  <Company>LG Electronics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Information update procedure</dc:title>
  <dc:creator>Giwon Park</dc:creator>
  <cp:lastModifiedBy>박은성/선임연구원/차세대표준(연)ICS팀(esung.park@lge.com)</cp:lastModifiedBy>
  <cp:revision>3818</cp:revision>
  <cp:lastPrinted>2017-07-07T02:11:09Z</cp:lastPrinted>
  <dcterms:created xsi:type="dcterms:W3CDTF">2007-05-21T21:00:37Z</dcterms:created>
  <dcterms:modified xsi:type="dcterms:W3CDTF">2018-03-08T00:00:47Z</dcterms:modified>
</cp:coreProperties>
</file>