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271" r:id="rId3"/>
    <p:sldId id="272" r:id="rId4"/>
    <p:sldId id="273" r:id="rId5"/>
    <p:sldId id="275" r:id="rId6"/>
    <p:sldId id="274" r:id="rId7"/>
    <p:sldId id="276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1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6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98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18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26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98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092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802.11-18/0412r2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 2018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BSSID Information in FCS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55390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Mar 2018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2018-02-28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14400" y="1975540"/>
          <a:ext cx="7239000" cy="90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400" dirty="0" smtClean="0"/>
              <a:t>Recap of WUR (Low Power Wakeup) Frame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3048000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The following WUR frames are defined for 11ba:</a:t>
            </a:r>
          </a:p>
          <a:p>
            <a:pPr lvl="1"/>
            <a:r>
              <a:rPr lang="en-US" sz="1600" b="0" dirty="0" smtClean="0"/>
              <a:t>Beacon.</a:t>
            </a:r>
            <a:r>
              <a:rPr lang="en-US" sz="1400" dirty="0" smtClean="0"/>
              <a:t> </a:t>
            </a:r>
            <a:endParaRPr lang="en-US" sz="1400" b="0" dirty="0" smtClean="0"/>
          </a:p>
          <a:p>
            <a:pPr lvl="1"/>
            <a:r>
              <a:rPr lang="en-US" sz="1600" b="0" dirty="0" smtClean="0"/>
              <a:t>Waking up.</a:t>
            </a:r>
          </a:p>
          <a:p>
            <a:pPr lvl="1"/>
            <a:r>
              <a:rPr lang="en-US" sz="1600" b="0" dirty="0" smtClean="0"/>
              <a:t>Discovery.</a:t>
            </a:r>
            <a:endParaRPr lang="en-US" sz="1400" b="0" dirty="0" smtClean="0"/>
          </a:p>
          <a:p>
            <a:pPr lvl="1"/>
            <a:r>
              <a:rPr lang="en-US" sz="1600" b="0" dirty="0" smtClean="0"/>
              <a:t>Vendor Specific.</a:t>
            </a:r>
          </a:p>
          <a:p>
            <a:r>
              <a:rPr lang="en-US" sz="1600" b="0" dirty="0" smtClean="0"/>
              <a:t>In order to save the medium time, BSSID is not really transmitted. </a:t>
            </a:r>
            <a:endParaRPr lang="en-US" sz="1600" b="0" dirty="0"/>
          </a:p>
          <a:p>
            <a:pPr lvl="1"/>
            <a:r>
              <a:rPr lang="en-US" sz="1600" b="0" dirty="0" smtClean="0"/>
              <a:t>The STA and AP add the Embedded BSSID when calculating CRC.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F4BFCFA4-88A3-498D-B246-119E71299B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7800" y="5638800"/>
          <a:ext cx="2782887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704850">
                  <a:extLst>
                    <a:ext uri="{9D8B030D-6E8A-4147-A177-3AD203B41FA5}">
                      <a16:colId xmlns="" xmlns:a16="http://schemas.microsoft.com/office/drawing/2014/main" val="3643920532"/>
                    </a:ext>
                  </a:extLst>
                </a:gridCol>
                <a:gridCol w="538162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BSSID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C256CA1D-29C9-49CB-917E-47F0A414726B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 flipV="1">
            <a:off x="4250795" y="5821552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7019101-C807-4A94-A0E3-D9632AD2DE7A}"/>
              </a:ext>
            </a:extLst>
          </p:cNvPr>
          <p:cNvSpPr txBox="1"/>
          <p:nvPr/>
        </p:nvSpPr>
        <p:spPr>
          <a:xfrm>
            <a:off x="2326793" y="5410200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F25E1D7C-BED8-483E-8CD3-50CD0A1D70D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98604" y="5631052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=""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8D72665-2EC1-468A-97BA-3F954A19CC4B}"/>
              </a:ext>
            </a:extLst>
          </p:cNvPr>
          <p:cNvSpPr txBox="1"/>
          <p:nvPr/>
        </p:nvSpPr>
        <p:spPr>
          <a:xfrm>
            <a:off x="5355212" y="5410200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8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400" dirty="0" smtClean="0"/>
              <a:t>Issue of WUR (Low Power Wakeup) Frame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3048000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The WUR frame can be either frame transmitted inside BSS or outside of BSS:</a:t>
            </a:r>
          </a:p>
          <a:p>
            <a:pPr lvl="1"/>
            <a:r>
              <a:rPr lang="en-US" sz="1600" b="0" dirty="0" smtClean="0"/>
              <a:t>The frames inside the BSS include Beacon, Wakeup, Vendor Specific.</a:t>
            </a:r>
          </a:p>
          <a:p>
            <a:pPr lvl="1"/>
            <a:r>
              <a:rPr lang="en-US" sz="1600" b="0" dirty="0" smtClean="0"/>
              <a:t>The frames outside the BSS include Discovery, possibly include Vender Specific or Beacon frame.</a:t>
            </a:r>
          </a:p>
          <a:p>
            <a:r>
              <a:rPr lang="en-US" sz="1600" b="0" dirty="0" smtClean="0"/>
              <a:t>The receivers can’t figure out the BSSID if the frames are outside of BSS. </a:t>
            </a:r>
            <a:endParaRPr lang="en-US" sz="1600" b="0" dirty="0"/>
          </a:p>
          <a:p>
            <a:pPr lvl="1"/>
            <a:r>
              <a:rPr lang="en-US" sz="1600" b="0" dirty="0" smtClean="0"/>
              <a:t>The frame </a:t>
            </a:r>
            <a:r>
              <a:rPr lang="en-US" sz="1600" b="0" dirty="0" err="1" smtClean="0"/>
              <a:t>Tx</a:t>
            </a:r>
            <a:r>
              <a:rPr lang="en-US" sz="1600" b="0" dirty="0" smtClean="0"/>
              <a:t> and Rx per the Embedded BSSID doesn’t work for the frames out side of BSS.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F4BFCFA4-88A3-498D-B246-119E71299B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7800" y="5638800"/>
          <a:ext cx="2782887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704850">
                  <a:extLst>
                    <a:ext uri="{9D8B030D-6E8A-4147-A177-3AD203B41FA5}">
                      <a16:colId xmlns="" xmlns:a16="http://schemas.microsoft.com/office/drawing/2014/main" val="3643920532"/>
                    </a:ext>
                  </a:extLst>
                </a:gridCol>
                <a:gridCol w="538162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BSSID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C256CA1D-29C9-49CB-917E-47F0A414726B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 flipV="1">
            <a:off x="4250795" y="5821552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7019101-C807-4A94-A0E3-D9632AD2DE7A}"/>
              </a:ext>
            </a:extLst>
          </p:cNvPr>
          <p:cNvSpPr txBox="1"/>
          <p:nvPr/>
        </p:nvSpPr>
        <p:spPr>
          <a:xfrm>
            <a:off x="2326793" y="5410200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F25E1D7C-BED8-483E-8CD3-50CD0A1D70D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98604" y="5631052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=""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8D72665-2EC1-468A-97BA-3F954A19CC4B}"/>
              </a:ext>
            </a:extLst>
          </p:cNvPr>
          <p:cNvSpPr txBox="1"/>
          <p:nvPr/>
        </p:nvSpPr>
        <p:spPr>
          <a:xfrm>
            <a:off x="5355212" y="5410200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1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400" dirty="0" smtClean="0"/>
              <a:t>Refined WUR (Low Power Wakeup) Frame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-12879" y="1143000"/>
            <a:ext cx="9144000" cy="875731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If the Frame Type can be used to decide whether a frame is inside BSS or outside BSS, the Frame Type can decide whether Embedded BSSID is used for FCS calculation.</a:t>
            </a:r>
          </a:p>
          <a:p>
            <a:pPr lvl="1"/>
            <a:r>
              <a:rPr lang="en-US" sz="1400" b="0" dirty="0" smtClean="0"/>
              <a:t>If a frame is outside BSS, the frame format and FCS configuration is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F4BFCFA4-88A3-498D-B246-119E71299B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21196" y="3048000"/>
          <a:ext cx="2782887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704850">
                  <a:extLst>
                    <a:ext uri="{9D8B030D-6E8A-4147-A177-3AD203B41FA5}">
                      <a16:colId xmlns="" xmlns:a16="http://schemas.microsoft.com/office/drawing/2014/main" val="3643920532"/>
                    </a:ext>
                  </a:extLst>
                </a:gridCol>
                <a:gridCol w="538162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BSSID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C256CA1D-29C9-49CB-917E-47F0A414726B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 flipV="1">
            <a:off x="3924191" y="3230752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7019101-C807-4A94-A0E3-D9632AD2DE7A}"/>
              </a:ext>
            </a:extLst>
          </p:cNvPr>
          <p:cNvSpPr txBox="1"/>
          <p:nvPr/>
        </p:nvSpPr>
        <p:spPr>
          <a:xfrm>
            <a:off x="2000189" y="2819400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F25E1D7C-BED8-483E-8CD3-50CD0A1D70D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72000" y="3040252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=""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8D72665-2EC1-468A-97BA-3F954A19CC4B}"/>
              </a:ext>
            </a:extLst>
          </p:cNvPr>
          <p:cNvSpPr txBox="1"/>
          <p:nvPr/>
        </p:nvSpPr>
        <p:spPr>
          <a:xfrm>
            <a:off x="5028608" y="2819400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F25E1D7C-BED8-483E-8CD3-50CD0A1D70D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90800" y="2175733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=""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7019101-C807-4A94-A0E3-D9632AD2DE7A}"/>
              </a:ext>
            </a:extLst>
          </p:cNvPr>
          <p:cNvSpPr txBox="1"/>
          <p:nvPr/>
        </p:nvSpPr>
        <p:spPr>
          <a:xfrm>
            <a:off x="2667000" y="1905000"/>
            <a:ext cx="24689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</a:t>
            </a:r>
            <a:r>
              <a:rPr lang="en-US" sz="1100" dirty="0" smtClean="0">
                <a:solidFill>
                  <a:srgbClr val="FF0000"/>
                </a:solidFill>
                <a:highlight>
                  <a:srgbClr val="00FF00"/>
                </a:highlight>
              </a:rPr>
              <a:t>CRC and Transmit WUR frame</a:t>
            </a:r>
            <a:endParaRPr lang="en-US" sz="1100" dirty="0">
              <a:solidFill>
                <a:srgbClr val="FF0000"/>
              </a:solidFill>
              <a:highlight>
                <a:srgbClr val="00FF00"/>
              </a:highlight>
            </a:endParaRPr>
          </a:p>
        </p:txBody>
      </p:sp>
      <p:sp>
        <p:nvSpPr>
          <p:cNvPr id="13" name="Content Placeholder 6"/>
          <p:cNvSpPr txBox="1">
            <a:spLocks/>
          </p:cNvSpPr>
          <p:nvPr/>
        </p:nvSpPr>
        <p:spPr bwMode="auto">
          <a:xfrm>
            <a:off x="13952" y="2590800"/>
            <a:ext cx="9144000" cy="36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400" b="0" kern="0" dirty="0" smtClean="0"/>
              <a:t>If a frame is inside BSS, the frame format and FCS configuration is </a:t>
            </a:r>
          </a:p>
        </p:txBody>
      </p:sp>
      <p:sp>
        <p:nvSpPr>
          <p:cNvPr id="14" name="Content Placeholder 6"/>
          <p:cNvSpPr txBox="1">
            <a:spLocks/>
          </p:cNvSpPr>
          <p:nvPr/>
        </p:nvSpPr>
        <p:spPr bwMode="auto">
          <a:xfrm>
            <a:off x="10732" y="3661422"/>
            <a:ext cx="9144000" cy="875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kern="0" dirty="0" smtClean="0"/>
              <a:t>If the Frame Type can’t be used to decide whether a frame is inside BSS or outside BSS, e.g. a vendor specific frame may be transmitted to an associated STA/AP or to an unassociated STA/AP, one bit in Frame Control field or other bit in the frame can decide whether Embedded BSSID is used for FCS calculation.</a:t>
            </a:r>
          </a:p>
          <a:p>
            <a:pPr lvl="1"/>
            <a:r>
              <a:rPr lang="en-US" sz="1400" b="0" kern="0" dirty="0" smtClean="0"/>
              <a:t>If a frame is outside BSS, the frame format and FCS configuration is 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="" xmlns:a16="http://schemas.microsoft.com/office/drawing/2014/main" id="{F4BFCFA4-88A3-498D-B246-119E71299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850641"/>
              </p:ext>
            </p:extLst>
          </p:nvPr>
        </p:nvGraphicFramePr>
        <p:xfrm>
          <a:off x="1183444" y="5791200"/>
          <a:ext cx="2782887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704850">
                  <a:extLst>
                    <a:ext uri="{9D8B030D-6E8A-4147-A177-3AD203B41FA5}">
                      <a16:colId xmlns="" xmlns:a16="http://schemas.microsoft.com/office/drawing/2014/main" val="3643920532"/>
                    </a:ext>
                  </a:extLst>
                </a:gridCol>
                <a:gridCol w="538162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BSSID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C256CA1D-29C9-49CB-917E-47F0A414726B}"/>
              </a:ext>
            </a:extLst>
          </p:cNvPr>
          <p:cNvCxnSpPr>
            <a:cxnSpLocks/>
            <a:endCxn id="18" idx="1"/>
          </p:cNvCxnSpPr>
          <p:nvPr/>
        </p:nvCxnSpPr>
        <p:spPr bwMode="auto">
          <a:xfrm flipV="1">
            <a:off x="3986439" y="5973952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77019101-C807-4A94-A0E3-D9632AD2DE7A}"/>
              </a:ext>
            </a:extLst>
          </p:cNvPr>
          <p:cNvSpPr txBox="1"/>
          <p:nvPr/>
        </p:nvSpPr>
        <p:spPr>
          <a:xfrm>
            <a:off x="2062437" y="5562600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="" xmlns:a16="http://schemas.microsoft.com/office/drawing/2014/main" id="{F25E1D7C-BED8-483E-8CD3-50CD0A1D70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657734"/>
              </p:ext>
            </p:extLst>
          </p:nvPr>
        </p:nvGraphicFramePr>
        <p:xfrm>
          <a:off x="4634248" y="5783452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=""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C8D72665-2EC1-468A-97BA-3F954A19CC4B}"/>
              </a:ext>
            </a:extLst>
          </p:cNvPr>
          <p:cNvSpPr txBox="1"/>
          <p:nvPr/>
        </p:nvSpPr>
        <p:spPr>
          <a:xfrm>
            <a:off x="5090856" y="5562600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="" xmlns:a16="http://schemas.microsoft.com/office/drawing/2014/main" id="{F25E1D7C-BED8-483E-8CD3-50CD0A1D70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525318"/>
              </p:ext>
            </p:extLst>
          </p:nvPr>
        </p:nvGraphicFramePr>
        <p:xfrm>
          <a:off x="2653048" y="4918933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=""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=""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=""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=""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=""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77019101-C807-4A94-A0E3-D9632AD2DE7A}"/>
              </a:ext>
            </a:extLst>
          </p:cNvPr>
          <p:cNvSpPr txBox="1"/>
          <p:nvPr/>
        </p:nvSpPr>
        <p:spPr>
          <a:xfrm>
            <a:off x="2729248" y="4648200"/>
            <a:ext cx="24689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</a:t>
            </a:r>
            <a:r>
              <a:rPr lang="en-US" sz="1100" dirty="0" smtClean="0">
                <a:solidFill>
                  <a:srgbClr val="FF0000"/>
                </a:solidFill>
                <a:highlight>
                  <a:srgbClr val="00FF00"/>
                </a:highlight>
              </a:rPr>
              <a:t>CRC and Transmit WUR frame</a:t>
            </a:r>
            <a:endParaRPr lang="en-US" sz="1100" dirty="0">
              <a:solidFill>
                <a:srgbClr val="FF0000"/>
              </a:solidFill>
              <a:highlight>
                <a:srgbClr val="00FF00"/>
              </a:highlight>
            </a:endParaRPr>
          </a:p>
        </p:txBody>
      </p:sp>
      <p:sp>
        <p:nvSpPr>
          <p:cNvPr id="22" name="Content Placeholder 6"/>
          <p:cNvSpPr txBox="1">
            <a:spLocks/>
          </p:cNvSpPr>
          <p:nvPr/>
        </p:nvSpPr>
        <p:spPr bwMode="auto">
          <a:xfrm>
            <a:off x="76200" y="5334000"/>
            <a:ext cx="9144000" cy="36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400" b="0" kern="0" dirty="0" smtClean="0"/>
              <a:t>If a frame is inside BSS, the frame format and FCS configuration is </a:t>
            </a:r>
          </a:p>
        </p:txBody>
      </p:sp>
      <p:sp>
        <p:nvSpPr>
          <p:cNvPr id="2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16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400" dirty="0" smtClean="0"/>
              <a:t>Straw Poll 1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-12879" y="1143000"/>
            <a:ext cx="9144000" cy="1752600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Do you agree that </a:t>
            </a:r>
          </a:p>
          <a:p>
            <a:pPr lvl="1"/>
            <a:r>
              <a:rPr lang="en-US" sz="1400" dirty="0" smtClean="0"/>
              <a:t>in </a:t>
            </a:r>
            <a:r>
              <a:rPr lang="en-US" sz="1400" dirty="0"/>
              <a:t>Beacon, </a:t>
            </a:r>
            <a:r>
              <a:rPr lang="en-US" sz="1400" dirty="0" smtClean="0"/>
              <a:t>Wakeup frame, </a:t>
            </a:r>
            <a:r>
              <a:rPr lang="en-US" sz="1400" b="0" dirty="0" smtClean="0"/>
              <a:t>the embedded BSSID is used </a:t>
            </a:r>
            <a:r>
              <a:rPr lang="en-US" sz="1400" dirty="0" smtClean="0"/>
              <a:t>for </a:t>
            </a:r>
            <a:r>
              <a:rPr lang="en-US" sz="1400" b="0" dirty="0" smtClean="0"/>
              <a:t>the FCS calculation, </a:t>
            </a:r>
          </a:p>
          <a:p>
            <a:pPr lvl="1"/>
            <a:r>
              <a:rPr lang="en-US" sz="1400" dirty="0"/>
              <a:t>i</a:t>
            </a:r>
            <a:r>
              <a:rPr lang="en-US" sz="1400" dirty="0" smtClean="0"/>
              <a:t>n Discovery frame, </a:t>
            </a:r>
            <a:r>
              <a:rPr lang="en-US" sz="1400" dirty="0"/>
              <a:t>the embedded BSSID is not used for the FCS </a:t>
            </a:r>
            <a:r>
              <a:rPr lang="en-US" sz="1400" dirty="0" smtClean="0"/>
              <a:t>calculation,</a:t>
            </a:r>
          </a:p>
          <a:p>
            <a:pPr lvl="1"/>
            <a:r>
              <a:rPr lang="en-US" sz="1400" dirty="0" smtClean="0"/>
              <a:t>In Vendor Specific frame, it is up to the vendor to decide how to define the FCS calculation rules</a:t>
            </a:r>
            <a:endParaRPr lang="en-US" sz="1400" b="0" dirty="0" smtClean="0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54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400" dirty="0" smtClean="0"/>
              <a:t>Straw Poll 2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-12879" y="1143000"/>
            <a:ext cx="9144000" cy="875731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Do you support </a:t>
            </a:r>
            <a:r>
              <a:rPr lang="en-US" sz="1600" dirty="0"/>
              <a:t>to indicate whether the embedded BSSID is used for the FCS calculation in WUR </a:t>
            </a:r>
            <a:r>
              <a:rPr lang="en-US" sz="1600" dirty="0" smtClean="0"/>
              <a:t>frame through 1), </a:t>
            </a:r>
            <a:r>
              <a:rPr lang="en-US" sz="1600" b="0" dirty="0" smtClean="0"/>
              <a:t>the Frame Type field when the Frame Type is not Vender Specific frame or 2), a specific </a:t>
            </a:r>
            <a:r>
              <a:rPr lang="en-US" sz="1600" dirty="0"/>
              <a:t>field when the Frame Type is </a:t>
            </a:r>
            <a:r>
              <a:rPr lang="en-US" sz="1600" dirty="0" smtClean="0"/>
              <a:t>Vender </a:t>
            </a:r>
            <a:r>
              <a:rPr lang="en-US" sz="1600" dirty="0"/>
              <a:t>Specific </a:t>
            </a:r>
            <a:r>
              <a:rPr lang="en-US" sz="1600" dirty="0" smtClean="0"/>
              <a:t>frame?</a:t>
            </a:r>
            <a:endParaRPr lang="en-US" sz="1600" b="0" dirty="0" smtClean="0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73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400" dirty="0" smtClean="0"/>
              <a:t>Motion 1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-12879" y="1143000"/>
            <a:ext cx="9144000" cy="1752600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Move to add the following text to 11ba SFD</a:t>
            </a:r>
            <a:endParaRPr lang="en-US" sz="1600" b="0" dirty="0" smtClean="0"/>
          </a:p>
          <a:p>
            <a:pPr lvl="1"/>
            <a:r>
              <a:rPr lang="en-US" sz="1400" dirty="0" smtClean="0"/>
              <a:t>in </a:t>
            </a:r>
            <a:r>
              <a:rPr lang="en-US" sz="1400" dirty="0"/>
              <a:t>Beacon, </a:t>
            </a:r>
            <a:r>
              <a:rPr lang="en-US" sz="1400" dirty="0" smtClean="0"/>
              <a:t>Wakeup frame, </a:t>
            </a:r>
            <a:r>
              <a:rPr lang="en-US" sz="1400" b="0" dirty="0" smtClean="0"/>
              <a:t>the embedded BSSID is used </a:t>
            </a:r>
            <a:r>
              <a:rPr lang="en-US" sz="1400" dirty="0" smtClean="0"/>
              <a:t>for </a:t>
            </a:r>
            <a:r>
              <a:rPr lang="en-US" sz="1400" b="0" dirty="0" smtClean="0"/>
              <a:t>the FCS calculation, </a:t>
            </a:r>
          </a:p>
          <a:p>
            <a:pPr lvl="1"/>
            <a:r>
              <a:rPr lang="en-US" sz="1400" dirty="0"/>
              <a:t>i</a:t>
            </a:r>
            <a:r>
              <a:rPr lang="en-US" sz="1400" dirty="0" smtClean="0"/>
              <a:t>n Discovery frame, </a:t>
            </a:r>
            <a:r>
              <a:rPr lang="en-US" sz="1400" dirty="0"/>
              <a:t>the embedded BSSID is not used for the FCS </a:t>
            </a:r>
            <a:r>
              <a:rPr lang="en-US" sz="1400" dirty="0" smtClean="0"/>
              <a:t>calculation,</a:t>
            </a:r>
          </a:p>
          <a:p>
            <a:pPr lvl="1"/>
            <a:r>
              <a:rPr lang="en-US" sz="1400" dirty="0" smtClean="0"/>
              <a:t>In Vendor Specific frame, it is up to the vendor to decide how to define the FCS calculation rules</a:t>
            </a:r>
            <a:endParaRPr lang="en-US" sz="1400" b="0" dirty="0" smtClean="0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84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123822</TotalTime>
  <Words>787</Words>
  <Application>Microsoft Office PowerPoint</Application>
  <PresentationFormat>On-screen Show (4:3)</PresentationFormat>
  <Paragraphs>186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802-11-Submission</vt:lpstr>
      <vt:lpstr>BSSID Information in FCS</vt:lpstr>
      <vt:lpstr>Recap of WUR (Low Power Wakeup) Frame</vt:lpstr>
      <vt:lpstr>Issue of WUR (Low Power Wakeup) Frame</vt:lpstr>
      <vt:lpstr>Refined WUR (Low Power Wakeup) Frame</vt:lpstr>
      <vt:lpstr>Straw Poll 1</vt:lpstr>
      <vt:lpstr>Straw Poll 2</vt:lpstr>
      <vt:lpstr>Motion 1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Liwen Chu</cp:lastModifiedBy>
  <cp:revision>1961</cp:revision>
  <cp:lastPrinted>1998-02-10T13:28:06Z</cp:lastPrinted>
  <dcterms:created xsi:type="dcterms:W3CDTF">2007-05-21T21:00:37Z</dcterms:created>
  <dcterms:modified xsi:type="dcterms:W3CDTF">2018-03-08T17:32:54Z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