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
  </p:notesMasterIdLst>
  <p:handoutMasterIdLst>
    <p:handoutMasterId r:id="rId7"/>
  </p:handoutMasterIdLst>
  <p:sldIdLst>
    <p:sldId id="270" r:id="rId2"/>
    <p:sldId id="271" r:id="rId3"/>
    <p:sldId id="272" r:id="rId4"/>
    <p:sldId id="273"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1" autoAdjust="0"/>
  </p:normalViewPr>
  <p:slideViewPr>
    <p:cSldViewPr>
      <p:cViewPr varScale="1">
        <p:scale>
          <a:sx n="74" d="100"/>
          <a:sy n="74" d="100"/>
        </p:scale>
        <p:origin x="1266" y="7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192660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1795998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Title</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3436104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802.11-18/0411r0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 2018</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t>Short WUR Frame</a:t>
            </a:r>
            <a:endParaRPr lang="en-US" dirty="0"/>
          </a:p>
        </p:txBody>
      </p:sp>
      <p:sp>
        <p:nvSpPr>
          <p:cNvPr id="4" name="Date Placeholder 3"/>
          <p:cNvSpPr>
            <a:spLocks noGrp="1"/>
          </p:cNvSpPr>
          <p:nvPr>
            <p:ph type="dt" sz="half" idx="10"/>
          </p:nvPr>
        </p:nvSpPr>
        <p:spPr>
          <a:xfrm>
            <a:off x="696913" y="55602"/>
            <a:ext cx="955390" cy="553998"/>
          </a:xfrm>
        </p:spPr>
        <p:txBody>
          <a:bodyPr/>
          <a:lstStyle/>
          <a:p>
            <a:endParaRPr lang="en-US" dirty="0" smtClean="0"/>
          </a:p>
          <a:p>
            <a:r>
              <a:rPr lang="en-US" dirty="0" smtClean="0"/>
              <a:t>Mar 2018</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2018-02-28</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9042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400" dirty="0" smtClean="0"/>
              <a:t>Recap of WUR (Low Power Wakeup) Frame</a:t>
            </a:r>
            <a:endParaRPr lang="en-US" sz="2800" dirty="0"/>
          </a:p>
        </p:txBody>
      </p:sp>
      <p:sp>
        <p:nvSpPr>
          <p:cNvPr id="7" name="Content Placeholder 6"/>
          <p:cNvSpPr>
            <a:spLocks noGrp="1"/>
          </p:cNvSpPr>
          <p:nvPr>
            <p:ph idx="1"/>
          </p:nvPr>
        </p:nvSpPr>
        <p:spPr>
          <a:xfrm>
            <a:off x="0" y="1143000"/>
            <a:ext cx="9144000" cy="3048000"/>
          </a:xfrm>
        </p:spPr>
        <p:txBody>
          <a:bodyPr>
            <a:normAutofit/>
          </a:bodyPr>
          <a:lstStyle/>
          <a:p>
            <a:r>
              <a:rPr lang="en-US" sz="1600" b="0" dirty="0" smtClean="0"/>
              <a:t>The following WUR frames are defined for 11ba:</a:t>
            </a:r>
          </a:p>
          <a:p>
            <a:pPr lvl="1"/>
            <a:r>
              <a:rPr lang="en-US" sz="1600" b="0" dirty="0" smtClean="0"/>
              <a:t>Beacon.</a:t>
            </a:r>
            <a:r>
              <a:rPr lang="en-US" sz="1400" dirty="0" smtClean="0"/>
              <a:t> </a:t>
            </a:r>
            <a:endParaRPr lang="en-US" sz="1400" b="0" dirty="0" smtClean="0"/>
          </a:p>
          <a:p>
            <a:pPr lvl="1"/>
            <a:r>
              <a:rPr lang="en-US" sz="1600" b="0" dirty="0" smtClean="0"/>
              <a:t>Waking up.</a:t>
            </a:r>
          </a:p>
          <a:p>
            <a:pPr lvl="1"/>
            <a:r>
              <a:rPr lang="en-US" sz="1600" b="0" dirty="0" smtClean="0"/>
              <a:t>Discovery.</a:t>
            </a:r>
            <a:endParaRPr lang="en-US" sz="1400" b="0" dirty="0" smtClean="0"/>
          </a:p>
          <a:p>
            <a:pPr lvl="1"/>
            <a:r>
              <a:rPr lang="en-US" sz="1600" b="0" dirty="0" smtClean="0"/>
              <a:t>Vendor Specific.</a:t>
            </a:r>
          </a:p>
          <a:p>
            <a:r>
              <a:rPr lang="en-US" sz="1600" b="0" dirty="0" smtClean="0"/>
              <a:t>In order to save the medium time, BSSID is not really transmitted. </a:t>
            </a:r>
            <a:endParaRPr lang="en-US" sz="1600" b="0" dirty="0"/>
          </a:p>
          <a:p>
            <a:pPr lvl="1"/>
            <a:r>
              <a:rPr lang="en-US" sz="1600" b="0" dirty="0" smtClean="0"/>
              <a:t>The STA and AP add the Embedded BSSID when calculating CRC.</a:t>
            </a:r>
          </a:p>
        </p:txBody>
      </p:sp>
      <p:graphicFrame>
        <p:nvGraphicFramePr>
          <p:cNvPr id="4" name="Table 3">
            <a:extLst>
              <a:ext uri="{FF2B5EF4-FFF2-40B4-BE49-F238E27FC236}">
                <a16:creationId xmlns:a16="http://schemas.microsoft.com/office/drawing/2014/main" xmlns="" id="{F4BFCFA4-88A3-498D-B246-119E71299B55}"/>
              </a:ext>
            </a:extLst>
          </p:cNvPr>
          <p:cNvGraphicFramePr>
            <a:graphicFrameLocks noGrp="1"/>
          </p:cNvGraphicFramePr>
          <p:nvPr>
            <p:extLst/>
          </p:nvPr>
        </p:nvGraphicFramePr>
        <p:xfrm>
          <a:off x="1447800" y="5638800"/>
          <a:ext cx="2782887" cy="381000"/>
        </p:xfrm>
        <a:graphic>
          <a:graphicData uri="http://schemas.openxmlformats.org/drawingml/2006/table">
            <a:tbl>
              <a:tblPr/>
              <a:tblGrid>
                <a:gridCol w="509588">
                  <a:extLst>
                    <a:ext uri="{9D8B030D-6E8A-4147-A177-3AD203B41FA5}">
                      <a16:colId xmlns:a16="http://schemas.microsoft.com/office/drawing/2014/main" xmlns="" val="1818157759"/>
                    </a:ext>
                  </a:extLst>
                </a:gridCol>
                <a:gridCol w="555625">
                  <a:extLst>
                    <a:ext uri="{9D8B030D-6E8A-4147-A177-3AD203B41FA5}">
                      <a16:colId xmlns:a16="http://schemas.microsoft.com/office/drawing/2014/main" xmlns="" val="1109455629"/>
                    </a:ext>
                  </a:extLst>
                </a:gridCol>
                <a:gridCol w="704850">
                  <a:extLst>
                    <a:ext uri="{9D8B030D-6E8A-4147-A177-3AD203B41FA5}">
                      <a16:colId xmlns:a16="http://schemas.microsoft.com/office/drawing/2014/main" xmlns="" val="3643920532"/>
                    </a:ext>
                  </a:extLst>
                </a:gridCol>
                <a:gridCol w="538162">
                  <a:extLst>
                    <a:ext uri="{9D8B030D-6E8A-4147-A177-3AD203B41FA5}">
                      <a16:colId xmlns:a16="http://schemas.microsoft.com/office/drawing/2014/main" xmlns="" val="311079992"/>
                    </a:ext>
                  </a:extLst>
                </a:gridCol>
                <a:gridCol w="474662">
                  <a:extLst>
                    <a:ext uri="{9D8B030D-6E8A-4147-A177-3AD203B41FA5}">
                      <a16:colId xmlns:a16="http://schemas.microsoft.com/office/drawing/2014/main" xmlns="" val="3511521431"/>
                    </a:ext>
                  </a:extLst>
                </a:gridCol>
              </a:tblGrid>
              <a:tr h="308536">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Address</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FF0000"/>
                          </a:solidFill>
                          <a:effectLst/>
                          <a:latin typeface="Arial" panose="020B0604020202020204" pitchFamily="34" charset="0"/>
                          <a:ea typeface="Times New Roman" panose="02020603050405020304" pitchFamily="18" charset="0"/>
                        </a:rPr>
                        <a:t>Embedded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FF0000"/>
                          </a:solidFill>
                          <a:effectLst/>
                          <a:latin typeface="Arial" panose="020B0604020202020204" pitchFamily="34" charset="0"/>
                          <a:ea typeface="Times New Roman" panose="02020603050405020304" pitchFamily="18" charset="0"/>
                        </a:rPr>
                        <a:t>BSSID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Frame</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9869784"/>
                  </a:ext>
                </a:extLst>
              </a:tr>
            </a:tbl>
          </a:graphicData>
        </a:graphic>
      </p:graphicFrame>
      <p:cxnSp>
        <p:nvCxnSpPr>
          <p:cNvPr id="5" name="Straight Arrow Connector 4">
            <a:extLst>
              <a:ext uri="{FF2B5EF4-FFF2-40B4-BE49-F238E27FC236}">
                <a16:creationId xmlns:a16="http://schemas.microsoft.com/office/drawing/2014/main" xmlns="" id="{C256CA1D-29C9-49CB-917E-47F0A414726B}"/>
              </a:ext>
            </a:extLst>
          </p:cNvPr>
          <p:cNvCxnSpPr>
            <a:cxnSpLocks/>
            <a:endCxn id="9" idx="1"/>
          </p:cNvCxnSpPr>
          <p:nvPr/>
        </p:nvCxnSpPr>
        <p:spPr bwMode="auto">
          <a:xfrm flipV="1">
            <a:off x="4250795" y="5821552"/>
            <a:ext cx="647809" cy="34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 name="TextBox 7">
            <a:extLst>
              <a:ext uri="{FF2B5EF4-FFF2-40B4-BE49-F238E27FC236}">
                <a16:creationId xmlns:a16="http://schemas.microsoft.com/office/drawing/2014/main" xmlns="" id="{77019101-C807-4A94-A0E3-D9632AD2DE7A}"/>
              </a:ext>
            </a:extLst>
          </p:cNvPr>
          <p:cNvSpPr txBox="1"/>
          <p:nvPr/>
        </p:nvSpPr>
        <p:spPr>
          <a:xfrm>
            <a:off x="2326793" y="5410200"/>
            <a:ext cx="1019831" cy="261610"/>
          </a:xfrm>
          <a:prstGeom prst="rect">
            <a:avLst/>
          </a:prstGeom>
          <a:noFill/>
        </p:spPr>
        <p:txBody>
          <a:bodyPr wrap="none" rtlCol="0">
            <a:spAutoFit/>
          </a:bodyPr>
          <a:lstStyle/>
          <a:p>
            <a:r>
              <a:rPr lang="en-US" sz="1100" dirty="0">
                <a:solidFill>
                  <a:srgbClr val="FF0000"/>
                </a:solidFill>
                <a:highlight>
                  <a:srgbClr val="00FF00"/>
                </a:highlight>
              </a:rPr>
              <a:t>Compute CRC</a:t>
            </a:r>
          </a:p>
        </p:txBody>
      </p:sp>
      <p:graphicFrame>
        <p:nvGraphicFramePr>
          <p:cNvPr id="9" name="Table 8">
            <a:extLst>
              <a:ext uri="{FF2B5EF4-FFF2-40B4-BE49-F238E27FC236}">
                <a16:creationId xmlns:a16="http://schemas.microsoft.com/office/drawing/2014/main" xmlns="" id="{F25E1D7C-BED8-483E-8CD3-50CD0A1D70D6}"/>
              </a:ext>
            </a:extLst>
          </p:cNvPr>
          <p:cNvGraphicFramePr>
            <a:graphicFrameLocks noGrp="1"/>
          </p:cNvGraphicFramePr>
          <p:nvPr>
            <p:extLst/>
          </p:nvPr>
        </p:nvGraphicFramePr>
        <p:xfrm>
          <a:off x="4898604" y="5631052"/>
          <a:ext cx="2510846" cy="381000"/>
        </p:xfrm>
        <a:graphic>
          <a:graphicData uri="http://schemas.openxmlformats.org/drawingml/2006/table">
            <a:tbl>
              <a:tblPr/>
              <a:tblGrid>
                <a:gridCol w="509588">
                  <a:extLst>
                    <a:ext uri="{9D8B030D-6E8A-4147-A177-3AD203B41FA5}">
                      <a16:colId xmlns:a16="http://schemas.microsoft.com/office/drawing/2014/main" xmlns="" val="1818157759"/>
                    </a:ext>
                  </a:extLst>
                </a:gridCol>
                <a:gridCol w="555625">
                  <a:extLst>
                    <a:ext uri="{9D8B030D-6E8A-4147-A177-3AD203B41FA5}">
                      <a16:colId xmlns:a16="http://schemas.microsoft.com/office/drawing/2014/main" xmlns="" val="1109455629"/>
                    </a:ext>
                  </a:extLst>
                </a:gridCol>
                <a:gridCol w="509588">
                  <a:extLst>
                    <a:ext uri="{9D8B030D-6E8A-4147-A177-3AD203B41FA5}">
                      <a16:colId xmlns:a16="http://schemas.microsoft.com/office/drawing/2014/main" xmlns="" val="311079992"/>
                    </a:ext>
                  </a:extLst>
                </a:gridCol>
                <a:gridCol w="474662">
                  <a:extLst>
                    <a:ext uri="{9D8B030D-6E8A-4147-A177-3AD203B41FA5}">
                      <a16:colId xmlns:a16="http://schemas.microsoft.com/office/drawing/2014/main" xmlns="" val="3511521431"/>
                    </a:ext>
                  </a:extLst>
                </a:gridCol>
                <a:gridCol w="461383">
                  <a:extLst>
                    <a:ext uri="{9D8B030D-6E8A-4147-A177-3AD203B41FA5}">
                      <a16:colId xmlns:a16="http://schemas.microsoft.com/office/drawing/2014/main" xmlns="" val="3176360308"/>
                    </a:ext>
                  </a:extLst>
                </a:gridCol>
              </a:tblGrid>
              <a:tr h="308536">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Address</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Frame</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FCS</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(CRC)</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9869784"/>
                  </a:ext>
                </a:extLst>
              </a:tr>
            </a:tbl>
          </a:graphicData>
        </a:graphic>
      </p:graphicFrame>
      <p:sp>
        <p:nvSpPr>
          <p:cNvPr id="10" name="TextBox 9">
            <a:extLst>
              <a:ext uri="{FF2B5EF4-FFF2-40B4-BE49-F238E27FC236}">
                <a16:creationId xmlns:a16="http://schemas.microsoft.com/office/drawing/2014/main" xmlns="" id="{C8D72665-2EC1-468A-97BA-3F954A19CC4B}"/>
              </a:ext>
            </a:extLst>
          </p:cNvPr>
          <p:cNvSpPr txBox="1"/>
          <p:nvPr/>
        </p:nvSpPr>
        <p:spPr>
          <a:xfrm>
            <a:off x="5355212" y="5410200"/>
            <a:ext cx="1418978" cy="261610"/>
          </a:xfrm>
          <a:prstGeom prst="rect">
            <a:avLst/>
          </a:prstGeom>
          <a:noFill/>
        </p:spPr>
        <p:txBody>
          <a:bodyPr wrap="none" rtlCol="0">
            <a:spAutoFit/>
          </a:bodyPr>
          <a:lstStyle/>
          <a:p>
            <a:r>
              <a:rPr lang="en-US" sz="1100" dirty="0">
                <a:solidFill>
                  <a:srgbClr val="FF0000"/>
                </a:solidFill>
                <a:highlight>
                  <a:srgbClr val="00FF00"/>
                </a:highlight>
              </a:rPr>
              <a:t>Transmit WUR frame</a:t>
            </a:r>
          </a:p>
        </p:txBody>
      </p:sp>
      <p:sp>
        <p:nvSpPr>
          <p:cNvPr id="11"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12" name="Slide Number Placeholder 5"/>
          <p:cNvSpPr>
            <a:spLocks noGrp="1"/>
          </p:cNvSpPr>
          <p:nvPr>
            <p:ph type="sldNum" sz="quarter" idx="12"/>
          </p:nvPr>
        </p:nvSpPr>
        <p:spPr>
          <a:xfrm>
            <a:off x="4393695" y="6475413"/>
            <a:ext cx="432811" cy="184666"/>
          </a:xfrm>
        </p:spPr>
        <p:txBody>
          <a:bodyPr/>
          <a:lstStyle/>
          <a:p>
            <a:r>
              <a:rPr lang="en-US" dirty="0" smtClean="0"/>
              <a:t>Slide 2</a:t>
            </a:r>
            <a:endParaRPr lang="en-US" dirty="0"/>
          </a:p>
        </p:txBody>
      </p:sp>
    </p:spTree>
    <p:extLst>
      <p:ext uri="{BB962C8B-B14F-4D97-AF65-F5344CB8AC3E}">
        <p14:creationId xmlns:p14="http://schemas.microsoft.com/office/powerpoint/2010/main" val="2754288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400" dirty="0" smtClean="0"/>
              <a:t>Issue of WUR (Low Power Wakeup) Frame</a:t>
            </a:r>
            <a:endParaRPr lang="en-US" sz="2800" dirty="0"/>
          </a:p>
        </p:txBody>
      </p:sp>
      <p:sp>
        <p:nvSpPr>
          <p:cNvPr id="7" name="Content Placeholder 6"/>
          <p:cNvSpPr>
            <a:spLocks noGrp="1"/>
          </p:cNvSpPr>
          <p:nvPr>
            <p:ph idx="1"/>
          </p:nvPr>
        </p:nvSpPr>
        <p:spPr>
          <a:xfrm>
            <a:off x="0" y="1143000"/>
            <a:ext cx="9144000" cy="3048000"/>
          </a:xfrm>
        </p:spPr>
        <p:txBody>
          <a:bodyPr>
            <a:normAutofit/>
          </a:bodyPr>
          <a:lstStyle/>
          <a:p>
            <a:r>
              <a:rPr lang="en-US" sz="1600" b="0" dirty="0" smtClean="0"/>
              <a:t>The WUR frame </a:t>
            </a:r>
            <a:r>
              <a:rPr lang="en-US" sz="1600" b="0" dirty="0" smtClean="0"/>
              <a:t>is too long</a:t>
            </a:r>
            <a:endParaRPr lang="en-US" sz="1600" b="0" dirty="0" smtClean="0"/>
          </a:p>
          <a:p>
            <a:pPr lvl="1"/>
            <a:r>
              <a:rPr lang="en-US" sz="1600" b="0" dirty="0" smtClean="0"/>
              <a:t>If FCS </a:t>
            </a:r>
            <a:r>
              <a:rPr lang="en-US" sz="1600" dirty="0" smtClean="0"/>
              <a:t>has 8 bits, t</a:t>
            </a:r>
            <a:r>
              <a:rPr lang="en-US" sz="1600" b="0" dirty="0" smtClean="0"/>
              <a:t>he TX time of mandatory WUR frame is 40*8us+PHY Header TX time</a:t>
            </a:r>
            <a:endParaRPr lang="en-US" sz="1600" b="0" dirty="0" smtClean="0"/>
          </a:p>
          <a:p>
            <a:r>
              <a:rPr lang="en-US" sz="1600" b="0" dirty="0" smtClean="0"/>
              <a:t>Observation: an associated STA can figure out both BSSID and RX address if the WUR frame is addressed to it. </a:t>
            </a:r>
            <a:endParaRPr lang="en-US" sz="1600" b="0" dirty="0"/>
          </a:p>
          <a:p>
            <a:pPr lvl="1"/>
            <a:r>
              <a:rPr lang="en-US" sz="1600" b="0" dirty="0" smtClean="0"/>
              <a:t>The frame </a:t>
            </a:r>
            <a:r>
              <a:rPr lang="en-US" sz="1600" b="0" dirty="0" err="1" smtClean="0"/>
              <a:t>Tx</a:t>
            </a:r>
            <a:r>
              <a:rPr lang="en-US" sz="1600" b="0" dirty="0" smtClean="0"/>
              <a:t> and Rx per the Embedded BSSID doesn’t work for the frames out side of BSS.</a:t>
            </a:r>
          </a:p>
        </p:txBody>
      </p:sp>
      <p:graphicFrame>
        <p:nvGraphicFramePr>
          <p:cNvPr id="9" name="Table 8">
            <a:extLst>
              <a:ext uri="{FF2B5EF4-FFF2-40B4-BE49-F238E27FC236}">
                <a16:creationId xmlns:a16="http://schemas.microsoft.com/office/drawing/2014/main" xmlns="" id="{F25E1D7C-BED8-483E-8CD3-50CD0A1D70D6}"/>
              </a:ext>
            </a:extLst>
          </p:cNvPr>
          <p:cNvGraphicFramePr>
            <a:graphicFrameLocks noGrp="1"/>
          </p:cNvGraphicFramePr>
          <p:nvPr>
            <p:extLst>
              <p:ext uri="{D42A27DB-BD31-4B8C-83A1-F6EECF244321}">
                <p14:modId xmlns:p14="http://schemas.microsoft.com/office/powerpoint/2010/main" val="1140803985"/>
              </p:ext>
            </p:extLst>
          </p:nvPr>
        </p:nvGraphicFramePr>
        <p:xfrm>
          <a:off x="3571081" y="5402452"/>
          <a:ext cx="2905918" cy="388748"/>
        </p:xfrm>
        <a:graphic>
          <a:graphicData uri="http://schemas.openxmlformats.org/drawingml/2006/table">
            <a:tbl>
              <a:tblPr/>
              <a:tblGrid>
                <a:gridCol w="589770">
                  <a:extLst>
                    <a:ext uri="{9D8B030D-6E8A-4147-A177-3AD203B41FA5}">
                      <a16:colId xmlns:a16="http://schemas.microsoft.com/office/drawing/2014/main" xmlns="" val="1818157759"/>
                    </a:ext>
                  </a:extLst>
                </a:gridCol>
                <a:gridCol w="563549">
                  <a:extLst>
                    <a:ext uri="{9D8B030D-6E8A-4147-A177-3AD203B41FA5}">
                      <a16:colId xmlns:a16="http://schemas.microsoft.com/office/drawing/2014/main" xmlns="" val="1109455629"/>
                    </a:ext>
                  </a:extLst>
                </a:gridCol>
                <a:gridCol w="533400">
                  <a:extLst>
                    <a:ext uri="{9D8B030D-6E8A-4147-A177-3AD203B41FA5}">
                      <a16:colId xmlns:a16="http://schemas.microsoft.com/office/drawing/2014/main" xmlns="" val="311079992"/>
                    </a:ext>
                  </a:extLst>
                </a:gridCol>
                <a:gridCol w="685219">
                  <a:extLst>
                    <a:ext uri="{9D8B030D-6E8A-4147-A177-3AD203B41FA5}">
                      <a16:colId xmlns:a16="http://schemas.microsoft.com/office/drawing/2014/main" xmlns="" val="3511521431"/>
                    </a:ext>
                  </a:extLst>
                </a:gridCol>
                <a:gridCol w="533980">
                  <a:extLst>
                    <a:ext uri="{9D8B030D-6E8A-4147-A177-3AD203B41FA5}">
                      <a16:colId xmlns:a16="http://schemas.microsoft.com/office/drawing/2014/main" xmlns="" val="3176360308"/>
                    </a:ext>
                  </a:extLst>
                </a:gridCol>
              </a:tblGrid>
              <a:tr h="388748">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Address</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Frame</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smtClean="0">
                          <a:solidFill>
                            <a:srgbClr val="FF0000"/>
                          </a:solidFill>
                          <a:effectLst/>
                          <a:latin typeface="Arial" panose="020B0604020202020204" pitchFamily="34" charset="0"/>
                          <a:ea typeface="Times New Roman" panose="02020603050405020304" pitchFamily="18" charset="0"/>
                          <a:cs typeface="+mn-cs"/>
                        </a:rPr>
                        <a:t>FCS</a:t>
                      </a:r>
                      <a:endParaRPr lang="en-US" sz="800" kern="1200" dirty="0">
                        <a:solidFill>
                          <a:srgbClr val="FF0000"/>
                        </a:solidFill>
                        <a:effectLst/>
                        <a:latin typeface="Arial" panose="020B0604020202020204" pitchFamily="34" charset="0"/>
                        <a:ea typeface="Times New Roman" panose="02020603050405020304" pitchFamily="18" charset="0"/>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(CRC)</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9869784"/>
                  </a:ext>
                </a:extLst>
              </a:tr>
            </a:tbl>
          </a:graphicData>
        </a:graphic>
      </p:graphicFrame>
      <p:sp>
        <p:nvSpPr>
          <p:cNvPr id="10" name="TextBox 9">
            <a:extLst>
              <a:ext uri="{FF2B5EF4-FFF2-40B4-BE49-F238E27FC236}">
                <a16:creationId xmlns:a16="http://schemas.microsoft.com/office/drawing/2014/main" xmlns="" id="{C8D72665-2EC1-468A-97BA-3F954A19CC4B}"/>
              </a:ext>
            </a:extLst>
          </p:cNvPr>
          <p:cNvSpPr txBox="1"/>
          <p:nvPr/>
        </p:nvSpPr>
        <p:spPr>
          <a:xfrm>
            <a:off x="4027691" y="5181600"/>
            <a:ext cx="1590500" cy="261610"/>
          </a:xfrm>
          <a:prstGeom prst="rect">
            <a:avLst/>
          </a:prstGeom>
          <a:noFill/>
        </p:spPr>
        <p:txBody>
          <a:bodyPr wrap="none" rtlCol="0">
            <a:spAutoFit/>
          </a:bodyPr>
          <a:lstStyle/>
          <a:p>
            <a:r>
              <a:rPr lang="en-US" sz="1100" dirty="0" smtClean="0">
                <a:solidFill>
                  <a:srgbClr val="FF0000"/>
                </a:solidFill>
                <a:highlight>
                  <a:srgbClr val="00FF00"/>
                </a:highlight>
              </a:rPr>
              <a:t>Transmitted </a:t>
            </a:r>
            <a:r>
              <a:rPr lang="en-US" sz="1100" dirty="0">
                <a:solidFill>
                  <a:srgbClr val="FF0000"/>
                </a:solidFill>
                <a:highlight>
                  <a:srgbClr val="00FF00"/>
                </a:highlight>
              </a:rPr>
              <a:t>WUR frame</a:t>
            </a:r>
          </a:p>
        </p:txBody>
      </p:sp>
      <p:sp>
        <p:nvSpPr>
          <p:cNvPr id="11"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12" name="Slide Number Placeholder 5"/>
          <p:cNvSpPr>
            <a:spLocks noGrp="1"/>
          </p:cNvSpPr>
          <p:nvPr>
            <p:ph type="sldNum" sz="quarter" idx="12"/>
          </p:nvPr>
        </p:nvSpPr>
        <p:spPr>
          <a:xfrm>
            <a:off x="4393695" y="6475413"/>
            <a:ext cx="432811" cy="184666"/>
          </a:xfrm>
        </p:spPr>
        <p:txBody>
          <a:bodyPr/>
          <a:lstStyle/>
          <a:p>
            <a:r>
              <a:rPr lang="en-US" dirty="0" smtClean="0"/>
              <a:t>Slide 3</a:t>
            </a:r>
            <a:endParaRPr lang="en-US" dirty="0"/>
          </a:p>
        </p:txBody>
      </p:sp>
      <p:sp>
        <p:nvSpPr>
          <p:cNvPr id="2" name="TextBox 1"/>
          <p:cNvSpPr txBox="1"/>
          <p:nvPr/>
        </p:nvSpPr>
        <p:spPr>
          <a:xfrm>
            <a:off x="3587096" y="5783453"/>
            <a:ext cx="261610" cy="276999"/>
          </a:xfrm>
          <a:prstGeom prst="rect">
            <a:avLst/>
          </a:prstGeom>
          <a:noFill/>
        </p:spPr>
        <p:txBody>
          <a:bodyPr wrap="none" rtlCol="0">
            <a:spAutoFit/>
          </a:bodyPr>
          <a:lstStyle/>
          <a:p>
            <a:r>
              <a:rPr lang="en-US" dirty="0" smtClean="0"/>
              <a:t>8</a:t>
            </a:r>
            <a:endParaRPr lang="en-US" dirty="0"/>
          </a:p>
        </p:txBody>
      </p:sp>
      <p:sp>
        <p:nvSpPr>
          <p:cNvPr id="13" name="TextBox 12"/>
          <p:cNvSpPr txBox="1"/>
          <p:nvPr/>
        </p:nvSpPr>
        <p:spPr>
          <a:xfrm>
            <a:off x="4285232" y="5791201"/>
            <a:ext cx="338554" cy="276999"/>
          </a:xfrm>
          <a:prstGeom prst="rect">
            <a:avLst/>
          </a:prstGeom>
          <a:noFill/>
        </p:spPr>
        <p:txBody>
          <a:bodyPr wrap="none" rtlCol="0">
            <a:spAutoFit/>
          </a:bodyPr>
          <a:lstStyle/>
          <a:p>
            <a:r>
              <a:rPr lang="en-US" dirty="0" smtClean="0"/>
              <a:t>12</a:t>
            </a:r>
            <a:endParaRPr lang="en-US" dirty="0"/>
          </a:p>
        </p:txBody>
      </p:sp>
      <p:sp>
        <p:nvSpPr>
          <p:cNvPr id="14" name="TextBox 13"/>
          <p:cNvSpPr txBox="1"/>
          <p:nvPr/>
        </p:nvSpPr>
        <p:spPr>
          <a:xfrm>
            <a:off x="4826358" y="5791200"/>
            <a:ext cx="338554" cy="276999"/>
          </a:xfrm>
          <a:prstGeom prst="rect">
            <a:avLst/>
          </a:prstGeom>
          <a:noFill/>
        </p:spPr>
        <p:txBody>
          <a:bodyPr wrap="none" rtlCol="0">
            <a:spAutoFit/>
          </a:bodyPr>
          <a:lstStyle/>
          <a:p>
            <a:r>
              <a:rPr lang="en-US" dirty="0" smtClean="0"/>
              <a:t>12</a:t>
            </a:r>
            <a:endParaRPr lang="en-US" dirty="0"/>
          </a:p>
        </p:txBody>
      </p:sp>
      <p:sp>
        <p:nvSpPr>
          <p:cNvPr id="15" name="TextBox 14"/>
          <p:cNvSpPr txBox="1"/>
          <p:nvPr/>
        </p:nvSpPr>
        <p:spPr>
          <a:xfrm>
            <a:off x="6062990" y="5778778"/>
            <a:ext cx="261610" cy="276999"/>
          </a:xfrm>
          <a:prstGeom prst="rect">
            <a:avLst/>
          </a:prstGeom>
          <a:noFill/>
        </p:spPr>
        <p:txBody>
          <a:bodyPr wrap="none" rtlCol="0">
            <a:spAutoFit/>
          </a:bodyPr>
          <a:lstStyle/>
          <a:p>
            <a:r>
              <a:rPr lang="en-US" dirty="0" smtClean="0"/>
              <a:t>8</a:t>
            </a:r>
            <a:endParaRPr lang="en-US" dirty="0"/>
          </a:p>
        </p:txBody>
      </p:sp>
      <p:graphicFrame>
        <p:nvGraphicFramePr>
          <p:cNvPr id="16" name="Table 15">
            <a:extLst>
              <a:ext uri="{FF2B5EF4-FFF2-40B4-BE49-F238E27FC236}">
                <a16:creationId xmlns:a16="http://schemas.microsoft.com/office/drawing/2014/main" xmlns="" id="{F25E1D7C-BED8-483E-8CD3-50CD0A1D70D6}"/>
              </a:ext>
            </a:extLst>
          </p:cNvPr>
          <p:cNvGraphicFramePr>
            <a:graphicFrameLocks noGrp="1"/>
          </p:cNvGraphicFramePr>
          <p:nvPr>
            <p:extLst>
              <p:ext uri="{D42A27DB-BD31-4B8C-83A1-F6EECF244321}">
                <p14:modId xmlns:p14="http://schemas.microsoft.com/office/powerpoint/2010/main" val="1911340102"/>
              </p:ext>
            </p:extLst>
          </p:nvPr>
        </p:nvGraphicFramePr>
        <p:xfrm>
          <a:off x="3571083" y="4183252"/>
          <a:ext cx="2067717" cy="381000"/>
        </p:xfrm>
        <a:graphic>
          <a:graphicData uri="http://schemas.openxmlformats.org/drawingml/2006/table">
            <a:tbl>
              <a:tblPr/>
              <a:tblGrid>
                <a:gridCol w="509588">
                  <a:extLst>
                    <a:ext uri="{9D8B030D-6E8A-4147-A177-3AD203B41FA5}">
                      <a16:colId xmlns:a16="http://schemas.microsoft.com/office/drawing/2014/main" xmlns="" val="1818157759"/>
                    </a:ext>
                  </a:extLst>
                </a:gridCol>
                <a:gridCol w="555625">
                  <a:extLst>
                    <a:ext uri="{9D8B030D-6E8A-4147-A177-3AD203B41FA5}">
                      <a16:colId xmlns:a16="http://schemas.microsoft.com/office/drawing/2014/main" xmlns="" val="1109455629"/>
                    </a:ext>
                  </a:extLst>
                </a:gridCol>
                <a:gridCol w="509588">
                  <a:extLst>
                    <a:ext uri="{9D8B030D-6E8A-4147-A177-3AD203B41FA5}">
                      <a16:colId xmlns:a16="http://schemas.microsoft.com/office/drawing/2014/main" xmlns="" val="311079992"/>
                    </a:ext>
                  </a:extLst>
                </a:gridCol>
                <a:gridCol w="492916">
                  <a:extLst>
                    <a:ext uri="{9D8B030D-6E8A-4147-A177-3AD203B41FA5}">
                      <a16:colId xmlns:a16="http://schemas.microsoft.com/office/drawing/2014/main" xmlns="" val="3511521431"/>
                    </a:ext>
                  </a:extLst>
                </a:gridCol>
              </a:tblGrid>
              <a:tr h="308536">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000000"/>
                          </a:solidFill>
                          <a:effectLst/>
                          <a:latin typeface="Arial" panose="020B0604020202020204" pitchFamily="34" charset="0"/>
                          <a:ea typeface="Times New Roman" panose="02020603050405020304" pitchFamily="18" charset="0"/>
                        </a:rPr>
                        <a:t>Address</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smtClean="0">
                          <a:solidFill>
                            <a:srgbClr val="FF0000"/>
                          </a:solidFill>
                          <a:effectLst/>
                          <a:latin typeface="Arial" panose="020B0604020202020204" pitchFamily="34" charset="0"/>
                          <a:ea typeface="Times New Roman" panose="02020603050405020304" pitchFamily="18" charset="0"/>
                          <a:cs typeface="+mn-cs"/>
                        </a:rPr>
                        <a:t>FCS</a:t>
                      </a:r>
                      <a:endParaRPr lang="en-US" sz="800" kern="1200" dirty="0">
                        <a:solidFill>
                          <a:srgbClr val="FF0000"/>
                        </a:solidFill>
                        <a:effectLst/>
                        <a:latin typeface="Arial" panose="020B0604020202020204" pitchFamily="34" charset="0"/>
                        <a:ea typeface="Times New Roman" panose="02020603050405020304" pitchFamily="18" charset="0"/>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(CRC)</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9869784"/>
                  </a:ext>
                </a:extLst>
              </a:tr>
            </a:tbl>
          </a:graphicData>
        </a:graphic>
      </p:graphicFrame>
      <p:sp>
        <p:nvSpPr>
          <p:cNvPr id="17" name="TextBox 16">
            <a:extLst>
              <a:ext uri="{FF2B5EF4-FFF2-40B4-BE49-F238E27FC236}">
                <a16:creationId xmlns:a16="http://schemas.microsoft.com/office/drawing/2014/main" xmlns="" id="{C8D72665-2EC1-468A-97BA-3F954A19CC4B}"/>
              </a:ext>
            </a:extLst>
          </p:cNvPr>
          <p:cNvSpPr txBox="1"/>
          <p:nvPr/>
        </p:nvSpPr>
        <p:spPr>
          <a:xfrm>
            <a:off x="4027691" y="3962400"/>
            <a:ext cx="1590500" cy="261610"/>
          </a:xfrm>
          <a:prstGeom prst="rect">
            <a:avLst/>
          </a:prstGeom>
          <a:noFill/>
        </p:spPr>
        <p:txBody>
          <a:bodyPr wrap="none" rtlCol="0">
            <a:spAutoFit/>
          </a:bodyPr>
          <a:lstStyle/>
          <a:p>
            <a:r>
              <a:rPr lang="en-US" sz="1100" dirty="0" smtClean="0">
                <a:solidFill>
                  <a:srgbClr val="FF0000"/>
                </a:solidFill>
                <a:highlight>
                  <a:srgbClr val="00FF00"/>
                </a:highlight>
              </a:rPr>
              <a:t>Transmitted </a:t>
            </a:r>
            <a:r>
              <a:rPr lang="en-US" sz="1100" dirty="0">
                <a:solidFill>
                  <a:srgbClr val="FF0000"/>
                </a:solidFill>
                <a:highlight>
                  <a:srgbClr val="00FF00"/>
                </a:highlight>
              </a:rPr>
              <a:t>WUR frame</a:t>
            </a:r>
          </a:p>
        </p:txBody>
      </p:sp>
      <p:sp>
        <p:nvSpPr>
          <p:cNvPr id="18" name="TextBox 17"/>
          <p:cNvSpPr txBox="1"/>
          <p:nvPr/>
        </p:nvSpPr>
        <p:spPr>
          <a:xfrm>
            <a:off x="3733800" y="4564253"/>
            <a:ext cx="261610" cy="276999"/>
          </a:xfrm>
          <a:prstGeom prst="rect">
            <a:avLst/>
          </a:prstGeom>
          <a:noFill/>
        </p:spPr>
        <p:txBody>
          <a:bodyPr wrap="none" rtlCol="0">
            <a:spAutoFit/>
          </a:bodyPr>
          <a:lstStyle/>
          <a:p>
            <a:r>
              <a:rPr lang="en-US" dirty="0" smtClean="0"/>
              <a:t>8</a:t>
            </a:r>
            <a:endParaRPr lang="en-US" dirty="0"/>
          </a:p>
        </p:txBody>
      </p:sp>
      <p:sp>
        <p:nvSpPr>
          <p:cNvPr id="19" name="TextBox 18"/>
          <p:cNvSpPr txBox="1"/>
          <p:nvPr/>
        </p:nvSpPr>
        <p:spPr>
          <a:xfrm>
            <a:off x="4198783" y="4572001"/>
            <a:ext cx="338554" cy="276999"/>
          </a:xfrm>
          <a:prstGeom prst="rect">
            <a:avLst/>
          </a:prstGeom>
          <a:noFill/>
        </p:spPr>
        <p:txBody>
          <a:bodyPr wrap="none" rtlCol="0">
            <a:spAutoFit/>
          </a:bodyPr>
          <a:lstStyle/>
          <a:p>
            <a:r>
              <a:rPr lang="en-US" dirty="0" smtClean="0"/>
              <a:t>12</a:t>
            </a:r>
            <a:endParaRPr lang="en-US" dirty="0"/>
          </a:p>
        </p:txBody>
      </p:sp>
      <p:sp>
        <p:nvSpPr>
          <p:cNvPr id="20" name="TextBox 19"/>
          <p:cNvSpPr txBox="1"/>
          <p:nvPr/>
        </p:nvSpPr>
        <p:spPr>
          <a:xfrm>
            <a:off x="4724400" y="4572000"/>
            <a:ext cx="338554" cy="276999"/>
          </a:xfrm>
          <a:prstGeom prst="rect">
            <a:avLst/>
          </a:prstGeom>
          <a:noFill/>
        </p:spPr>
        <p:txBody>
          <a:bodyPr wrap="none" rtlCol="0">
            <a:spAutoFit/>
          </a:bodyPr>
          <a:lstStyle/>
          <a:p>
            <a:r>
              <a:rPr lang="en-US" dirty="0" smtClean="0"/>
              <a:t>12</a:t>
            </a:r>
            <a:endParaRPr lang="en-US" dirty="0"/>
          </a:p>
        </p:txBody>
      </p:sp>
      <p:sp>
        <p:nvSpPr>
          <p:cNvPr id="21" name="TextBox 20"/>
          <p:cNvSpPr txBox="1"/>
          <p:nvPr/>
        </p:nvSpPr>
        <p:spPr>
          <a:xfrm>
            <a:off x="5302467" y="4559578"/>
            <a:ext cx="261610" cy="276999"/>
          </a:xfrm>
          <a:prstGeom prst="rect">
            <a:avLst/>
          </a:prstGeom>
          <a:noFill/>
        </p:spPr>
        <p:txBody>
          <a:bodyPr wrap="none" rtlCol="0">
            <a:spAutoFit/>
          </a:bodyPr>
          <a:lstStyle/>
          <a:p>
            <a:r>
              <a:rPr lang="en-US" dirty="0" smtClean="0"/>
              <a:t>8</a:t>
            </a:r>
            <a:endParaRPr lang="en-US" dirty="0"/>
          </a:p>
        </p:txBody>
      </p:sp>
      <p:sp>
        <p:nvSpPr>
          <p:cNvPr id="3" name="Rectangle 2"/>
          <p:cNvSpPr/>
          <p:nvPr/>
        </p:nvSpPr>
        <p:spPr>
          <a:xfrm>
            <a:off x="2438400" y="4876800"/>
            <a:ext cx="4572000" cy="194925"/>
          </a:xfrm>
          <a:prstGeom prst="rect">
            <a:avLst/>
          </a:prstGeom>
        </p:spPr>
        <p:txBody>
          <a:bodyPr>
            <a:spAutoFit/>
          </a:bodyPr>
          <a:lstStyle/>
          <a:p>
            <a:pPr lvl="0" algn="ctr" fontAlgn="auto">
              <a:lnSpc>
                <a:spcPts val="800"/>
              </a:lnSpc>
              <a:spcBef>
                <a:spcPts val="0"/>
              </a:spcBef>
              <a:spcAft>
                <a:spcPts val="0"/>
              </a:spcAft>
              <a:defRPr/>
            </a:pPr>
            <a:r>
              <a:rPr lang="en-US" dirty="0" smtClean="0">
                <a:solidFill>
                  <a:srgbClr val="000000"/>
                </a:solidFill>
                <a:latin typeface="Arial" panose="020B0604020202020204" pitchFamily="34" charset="0"/>
                <a:ea typeface="Times New Roman" panose="02020603050405020304" pitchFamily="18" charset="0"/>
              </a:rPr>
              <a:t>Mandatory Frame</a:t>
            </a:r>
            <a:endParaRPr lang="en-US" dirty="0">
              <a:solidFill>
                <a:srgbClr val="000000"/>
              </a:solidFill>
              <a:latin typeface="Arial" panose="020B0604020202020204" pitchFamily="34" charset="0"/>
              <a:ea typeface="Times New Roman" panose="02020603050405020304" pitchFamily="18" charset="0"/>
            </a:endParaRPr>
          </a:p>
        </p:txBody>
      </p:sp>
      <p:sp>
        <p:nvSpPr>
          <p:cNvPr id="22" name="Rectangle 21"/>
          <p:cNvSpPr/>
          <p:nvPr/>
        </p:nvSpPr>
        <p:spPr>
          <a:xfrm>
            <a:off x="2607677" y="6135171"/>
            <a:ext cx="4572000" cy="194925"/>
          </a:xfrm>
          <a:prstGeom prst="rect">
            <a:avLst/>
          </a:prstGeom>
        </p:spPr>
        <p:txBody>
          <a:bodyPr>
            <a:spAutoFit/>
          </a:bodyPr>
          <a:lstStyle/>
          <a:p>
            <a:pPr lvl="0" algn="ctr" fontAlgn="auto">
              <a:lnSpc>
                <a:spcPts val="800"/>
              </a:lnSpc>
              <a:spcBef>
                <a:spcPts val="0"/>
              </a:spcBef>
              <a:spcAft>
                <a:spcPts val="0"/>
              </a:spcAft>
              <a:defRPr/>
            </a:pPr>
            <a:r>
              <a:rPr lang="en-US" dirty="0" smtClean="0">
                <a:solidFill>
                  <a:srgbClr val="000000"/>
                </a:solidFill>
                <a:latin typeface="Arial" panose="020B0604020202020204" pitchFamily="34" charset="0"/>
                <a:ea typeface="Times New Roman" panose="02020603050405020304" pitchFamily="18" charset="0"/>
              </a:rPr>
              <a:t>Optional Frame</a:t>
            </a:r>
            <a:endParaRPr lang="en-US" dirty="0">
              <a:solidFill>
                <a:srgbClr val="000000"/>
              </a:solidFill>
              <a:latin typeface="Arial" panose="020B0604020202020204" pitchFamily="34" charset="0"/>
              <a:ea typeface="Times New Roman" panose="02020603050405020304" pitchFamily="18" charset="0"/>
            </a:endParaRPr>
          </a:p>
        </p:txBody>
      </p:sp>
      <p:sp>
        <p:nvSpPr>
          <p:cNvPr id="23" name="TextBox 22"/>
          <p:cNvSpPr txBox="1"/>
          <p:nvPr/>
        </p:nvSpPr>
        <p:spPr>
          <a:xfrm>
            <a:off x="5262353" y="5791200"/>
            <a:ext cx="683200" cy="276999"/>
          </a:xfrm>
          <a:prstGeom prst="rect">
            <a:avLst/>
          </a:prstGeom>
          <a:noFill/>
        </p:spPr>
        <p:txBody>
          <a:bodyPr wrap="none" rtlCol="0">
            <a:spAutoFit/>
          </a:bodyPr>
          <a:lstStyle/>
          <a:p>
            <a:r>
              <a:rPr lang="en-US" dirty="0" smtClean="0"/>
              <a:t>variable</a:t>
            </a:r>
            <a:endParaRPr lang="en-US" dirty="0"/>
          </a:p>
        </p:txBody>
      </p:sp>
    </p:spTree>
    <p:extLst>
      <p:ext uri="{BB962C8B-B14F-4D97-AF65-F5344CB8AC3E}">
        <p14:creationId xmlns:p14="http://schemas.microsoft.com/office/powerpoint/2010/main" val="4193215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304800"/>
            <a:ext cx="9144000" cy="838200"/>
          </a:xfrm>
        </p:spPr>
        <p:txBody>
          <a:bodyPr/>
          <a:lstStyle/>
          <a:p>
            <a:r>
              <a:rPr lang="en-US" sz="2400" smtClean="0"/>
              <a:t>Further Optimization of </a:t>
            </a:r>
            <a:r>
              <a:rPr lang="en-US" sz="2400" dirty="0" smtClean="0"/>
              <a:t>WUR (Low Power Wakeup) Frame</a:t>
            </a:r>
            <a:endParaRPr lang="en-US" sz="2800" dirty="0"/>
          </a:p>
        </p:txBody>
      </p:sp>
      <p:sp>
        <p:nvSpPr>
          <p:cNvPr id="7" name="Content Placeholder 6"/>
          <p:cNvSpPr>
            <a:spLocks noGrp="1"/>
          </p:cNvSpPr>
          <p:nvPr>
            <p:ph idx="1"/>
          </p:nvPr>
        </p:nvSpPr>
        <p:spPr>
          <a:xfrm>
            <a:off x="-12879" y="1143000"/>
            <a:ext cx="9144000" cy="875731"/>
          </a:xfrm>
        </p:spPr>
        <p:txBody>
          <a:bodyPr>
            <a:normAutofit/>
          </a:bodyPr>
          <a:lstStyle/>
          <a:p>
            <a:r>
              <a:rPr lang="en-US" sz="1600" b="0" dirty="0" smtClean="0"/>
              <a:t>If a frame is inside BSS, both Address and BSSID can be removed from the WUR frame.</a:t>
            </a:r>
            <a:endParaRPr lang="en-US" sz="1400" b="0" dirty="0" smtClean="0"/>
          </a:p>
        </p:txBody>
      </p:sp>
      <p:graphicFrame>
        <p:nvGraphicFramePr>
          <p:cNvPr id="4" name="Table 3">
            <a:extLst>
              <a:ext uri="{FF2B5EF4-FFF2-40B4-BE49-F238E27FC236}">
                <a16:creationId xmlns="" xmlns:a16="http://schemas.microsoft.com/office/drawing/2014/main" id="{F4BFCFA4-88A3-498D-B246-119E71299B55}"/>
              </a:ext>
            </a:extLst>
          </p:cNvPr>
          <p:cNvGraphicFramePr>
            <a:graphicFrameLocks noGrp="1"/>
          </p:cNvGraphicFramePr>
          <p:nvPr>
            <p:extLst>
              <p:ext uri="{D42A27DB-BD31-4B8C-83A1-F6EECF244321}">
                <p14:modId xmlns:p14="http://schemas.microsoft.com/office/powerpoint/2010/main" val="1847567828"/>
              </p:ext>
            </p:extLst>
          </p:nvPr>
        </p:nvGraphicFramePr>
        <p:xfrm>
          <a:off x="990600" y="1828800"/>
          <a:ext cx="2913483" cy="381000"/>
        </p:xfrm>
        <a:graphic>
          <a:graphicData uri="http://schemas.openxmlformats.org/drawingml/2006/table">
            <a:tbl>
              <a:tblPr/>
              <a:tblGrid>
                <a:gridCol w="533502">
                  <a:extLst>
                    <a:ext uri="{9D8B030D-6E8A-4147-A177-3AD203B41FA5}">
                      <a16:colId xmlns="" xmlns:a16="http://schemas.microsoft.com/office/drawing/2014/main" val="1818157759"/>
                    </a:ext>
                  </a:extLst>
                </a:gridCol>
                <a:gridCol w="685698">
                  <a:extLst>
                    <a:ext uri="{9D8B030D-6E8A-4147-A177-3AD203B41FA5}">
                      <a16:colId xmlns="" xmlns:a16="http://schemas.microsoft.com/office/drawing/2014/main" val="1109455629"/>
                    </a:ext>
                  </a:extLst>
                </a:gridCol>
                <a:gridCol w="685800">
                  <a:extLst>
                    <a:ext uri="{9D8B030D-6E8A-4147-A177-3AD203B41FA5}">
                      <a16:colId xmlns="" xmlns:a16="http://schemas.microsoft.com/office/drawing/2014/main" val="3643920532"/>
                    </a:ext>
                  </a:extLst>
                </a:gridCol>
                <a:gridCol w="511546">
                  <a:extLst>
                    <a:ext uri="{9D8B030D-6E8A-4147-A177-3AD203B41FA5}">
                      <a16:colId xmlns="" xmlns:a16="http://schemas.microsoft.com/office/drawing/2014/main" val="311079992"/>
                    </a:ext>
                  </a:extLst>
                </a:gridCol>
                <a:gridCol w="496937">
                  <a:extLst>
                    <a:ext uri="{9D8B030D-6E8A-4147-A177-3AD203B41FA5}">
                      <a16:colId xmlns="" xmlns:a16="http://schemas.microsoft.com/office/drawing/2014/main" val="3511521431"/>
                    </a:ext>
                  </a:extLst>
                </a:gridCol>
              </a:tblGrid>
              <a:tr h="381000">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smtClean="0">
                          <a:solidFill>
                            <a:srgbClr val="FF0000"/>
                          </a:solidFill>
                          <a:effectLst/>
                          <a:latin typeface="Arial" panose="020B0604020202020204" pitchFamily="34" charset="0"/>
                          <a:ea typeface="Times New Roman" panose="02020603050405020304" pitchFamily="18" charset="0"/>
                        </a:rPr>
                        <a:t>Embedded Address</a:t>
                      </a:r>
                      <a:endParaRPr lang="en-US" sz="800" dirty="0">
                        <a:solidFill>
                          <a:srgbClr val="FF0000"/>
                        </a:solidFill>
                        <a:effectLst/>
                        <a:latin typeface="Arial" panose="020B0604020202020204" pitchFamily="34" charset="0"/>
                        <a:ea typeface="Times New Roman" panose="02020603050405020304" pitchFamily="18" charset="0"/>
                      </a:endParaRP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FF0000"/>
                          </a:solidFill>
                          <a:effectLst/>
                          <a:latin typeface="Arial" panose="020B0604020202020204" pitchFamily="34" charset="0"/>
                          <a:ea typeface="Times New Roman" panose="02020603050405020304" pitchFamily="18" charset="0"/>
                        </a:rPr>
                        <a:t>Embedded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dirty="0">
                          <a:solidFill>
                            <a:srgbClr val="FF0000"/>
                          </a:solidFill>
                          <a:effectLst/>
                          <a:latin typeface="Arial" panose="020B0604020202020204" pitchFamily="34" charset="0"/>
                          <a:ea typeface="Times New Roman" panose="02020603050405020304" pitchFamily="18" charset="0"/>
                        </a:rPr>
                        <a:t>BSSID</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Frame</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69869784"/>
                  </a:ext>
                </a:extLst>
              </a:tr>
            </a:tbl>
          </a:graphicData>
        </a:graphic>
      </p:graphicFrame>
      <p:cxnSp>
        <p:nvCxnSpPr>
          <p:cNvPr id="5" name="Straight Arrow Connector 4">
            <a:extLst>
              <a:ext uri="{FF2B5EF4-FFF2-40B4-BE49-F238E27FC236}">
                <a16:creationId xmlns="" xmlns:a16="http://schemas.microsoft.com/office/drawing/2014/main" id="{C256CA1D-29C9-49CB-917E-47F0A414726B}"/>
              </a:ext>
            </a:extLst>
          </p:cNvPr>
          <p:cNvCxnSpPr>
            <a:cxnSpLocks/>
            <a:endCxn id="9" idx="1"/>
          </p:cNvCxnSpPr>
          <p:nvPr/>
        </p:nvCxnSpPr>
        <p:spPr bwMode="auto">
          <a:xfrm flipV="1">
            <a:off x="3924191" y="2011552"/>
            <a:ext cx="647809" cy="346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 name="TextBox 7">
            <a:extLst>
              <a:ext uri="{FF2B5EF4-FFF2-40B4-BE49-F238E27FC236}">
                <a16:creationId xmlns="" xmlns:a16="http://schemas.microsoft.com/office/drawing/2014/main" id="{77019101-C807-4A94-A0E3-D9632AD2DE7A}"/>
              </a:ext>
            </a:extLst>
          </p:cNvPr>
          <p:cNvSpPr txBox="1"/>
          <p:nvPr/>
        </p:nvSpPr>
        <p:spPr>
          <a:xfrm>
            <a:off x="2000189" y="1600200"/>
            <a:ext cx="1019831" cy="261610"/>
          </a:xfrm>
          <a:prstGeom prst="rect">
            <a:avLst/>
          </a:prstGeom>
          <a:noFill/>
        </p:spPr>
        <p:txBody>
          <a:bodyPr wrap="none" rtlCol="0">
            <a:spAutoFit/>
          </a:bodyPr>
          <a:lstStyle/>
          <a:p>
            <a:r>
              <a:rPr lang="en-US" sz="1100" dirty="0">
                <a:solidFill>
                  <a:srgbClr val="FF0000"/>
                </a:solidFill>
                <a:highlight>
                  <a:srgbClr val="00FF00"/>
                </a:highlight>
              </a:rPr>
              <a:t>Compute CRC</a:t>
            </a:r>
          </a:p>
        </p:txBody>
      </p:sp>
      <p:graphicFrame>
        <p:nvGraphicFramePr>
          <p:cNvPr id="9" name="Table 8">
            <a:extLst>
              <a:ext uri="{FF2B5EF4-FFF2-40B4-BE49-F238E27FC236}">
                <a16:creationId xmlns="" xmlns:a16="http://schemas.microsoft.com/office/drawing/2014/main" id="{F25E1D7C-BED8-483E-8CD3-50CD0A1D70D6}"/>
              </a:ext>
            </a:extLst>
          </p:cNvPr>
          <p:cNvGraphicFramePr>
            <a:graphicFrameLocks noGrp="1"/>
          </p:cNvGraphicFramePr>
          <p:nvPr>
            <p:extLst>
              <p:ext uri="{D42A27DB-BD31-4B8C-83A1-F6EECF244321}">
                <p14:modId xmlns:p14="http://schemas.microsoft.com/office/powerpoint/2010/main" val="2825184923"/>
              </p:ext>
            </p:extLst>
          </p:nvPr>
        </p:nvGraphicFramePr>
        <p:xfrm>
          <a:off x="4572000" y="1821052"/>
          <a:ext cx="2510846" cy="381000"/>
        </p:xfrm>
        <a:graphic>
          <a:graphicData uri="http://schemas.openxmlformats.org/drawingml/2006/table">
            <a:tbl>
              <a:tblPr/>
              <a:tblGrid>
                <a:gridCol w="762000">
                  <a:extLst>
                    <a:ext uri="{9D8B030D-6E8A-4147-A177-3AD203B41FA5}">
                      <a16:colId xmlns="" xmlns:a16="http://schemas.microsoft.com/office/drawing/2014/main" val="1818157759"/>
                    </a:ext>
                  </a:extLst>
                </a:gridCol>
                <a:gridCol w="609600">
                  <a:extLst>
                    <a:ext uri="{9D8B030D-6E8A-4147-A177-3AD203B41FA5}">
                      <a16:colId xmlns="" xmlns:a16="http://schemas.microsoft.com/office/drawing/2014/main" val="311079992"/>
                    </a:ext>
                  </a:extLst>
                </a:gridCol>
                <a:gridCol w="609600">
                  <a:extLst>
                    <a:ext uri="{9D8B030D-6E8A-4147-A177-3AD203B41FA5}">
                      <a16:colId xmlns="" xmlns:a16="http://schemas.microsoft.com/office/drawing/2014/main" val="3511521431"/>
                    </a:ext>
                  </a:extLst>
                </a:gridCol>
                <a:gridCol w="529646">
                  <a:extLst>
                    <a:ext uri="{9D8B030D-6E8A-4147-A177-3AD203B41FA5}">
                      <a16:colId xmlns="" xmlns:a16="http://schemas.microsoft.com/office/drawing/2014/main" val="3176360308"/>
                    </a:ext>
                  </a:extLst>
                </a:gridCol>
              </a:tblGrid>
              <a:tr h="308536">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a:solidFill>
                            <a:srgbClr val="000000"/>
                          </a:solidFill>
                          <a:effectLst/>
                          <a:latin typeface="Arial" panose="020B0604020202020204" pitchFamily="34" charset="0"/>
                          <a:ea typeface="Times New Roman" panose="02020603050405020304" pitchFamily="18" charset="0"/>
                          <a:cs typeface="+mn-cs"/>
                        </a:rPr>
                        <a:t> </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Frame</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FCS</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(CRC)</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69869784"/>
                  </a:ext>
                </a:extLst>
              </a:tr>
            </a:tbl>
          </a:graphicData>
        </a:graphic>
      </p:graphicFrame>
      <p:sp>
        <p:nvSpPr>
          <p:cNvPr id="10" name="TextBox 9">
            <a:extLst>
              <a:ext uri="{FF2B5EF4-FFF2-40B4-BE49-F238E27FC236}">
                <a16:creationId xmlns="" xmlns:a16="http://schemas.microsoft.com/office/drawing/2014/main" id="{C8D72665-2EC1-468A-97BA-3F954A19CC4B}"/>
              </a:ext>
            </a:extLst>
          </p:cNvPr>
          <p:cNvSpPr txBox="1"/>
          <p:nvPr/>
        </p:nvSpPr>
        <p:spPr>
          <a:xfrm>
            <a:off x="5028608" y="1600200"/>
            <a:ext cx="1418978" cy="261610"/>
          </a:xfrm>
          <a:prstGeom prst="rect">
            <a:avLst/>
          </a:prstGeom>
          <a:noFill/>
        </p:spPr>
        <p:txBody>
          <a:bodyPr wrap="none" rtlCol="0">
            <a:spAutoFit/>
          </a:bodyPr>
          <a:lstStyle/>
          <a:p>
            <a:r>
              <a:rPr lang="en-US" sz="1100" dirty="0">
                <a:solidFill>
                  <a:srgbClr val="FF0000"/>
                </a:solidFill>
                <a:highlight>
                  <a:srgbClr val="00FF00"/>
                </a:highlight>
              </a:rPr>
              <a:t>Transmit WUR frame</a:t>
            </a:r>
          </a:p>
        </p:txBody>
      </p:sp>
      <p:sp>
        <p:nvSpPr>
          <p:cNvPr id="14" name="Content Placeholder 6"/>
          <p:cNvSpPr txBox="1">
            <a:spLocks/>
          </p:cNvSpPr>
          <p:nvPr/>
        </p:nvSpPr>
        <p:spPr bwMode="auto">
          <a:xfrm>
            <a:off x="0" y="2438400"/>
            <a:ext cx="9144000" cy="12704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r>
              <a:rPr lang="en-US" sz="1600" b="0" kern="0" dirty="0" smtClean="0"/>
              <a:t>If a STA receives a WUR frame with Frame Control indicating a inside BSS.</a:t>
            </a:r>
          </a:p>
          <a:p>
            <a:pPr lvl="1"/>
            <a:r>
              <a:rPr lang="en-US" sz="1600" b="0" kern="0" dirty="0" smtClean="0"/>
              <a:t>Based on Frame Control, the STA uses its allocated address (unicast, broadcast or multicast) and associated AP’s BSSID and the received frame content (header and body) to calculate the FCS, if the FCS is wrong, the STA discards the frame. Otherwise the STA accepts the frame.</a:t>
            </a:r>
          </a:p>
        </p:txBody>
      </p:sp>
      <p:sp>
        <p:nvSpPr>
          <p:cNvPr id="11" name="Content Placeholder 6"/>
          <p:cNvSpPr txBox="1">
            <a:spLocks/>
          </p:cNvSpPr>
          <p:nvPr/>
        </p:nvSpPr>
        <p:spPr bwMode="auto">
          <a:xfrm>
            <a:off x="10732" y="3590475"/>
            <a:ext cx="9144000" cy="3546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rgbClr val="D7381B"/>
              </a:buClr>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lr>
                <a:srgbClr val="D7381B"/>
              </a:buClr>
              <a:buChar char="–"/>
              <a:defRPr b="1">
                <a:solidFill>
                  <a:schemeClr val="tx1"/>
                </a:solidFill>
                <a:latin typeface="+mn-lt"/>
              </a:defRPr>
            </a:lvl2pPr>
            <a:lvl3pPr marL="1143000" indent="-228600" algn="l" rtl="0" eaLnBrk="0" fontAlgn="base" hangingPunct="0">
              <a:spcBef>
                <a:spcPct val="20000"/>
              </a:spcBef>
              <a:spcAft>
                <a:spcPct val="0"/>
              </a:spcAft>
              <a:buClr>
                <a:srgbClr val="D7381B"/>
              </a:buClr>
              <a:buChar char="•"/>
              <a:defRPr sz="1600">
                <a:solidFill>
                  <a:schemeClr val="tx1"/>
                </a:solidFill>
                <a:latin typeface="+mn-lt"/>
              </a:defRPr>
            </a:lvl3pPr>
            <a:lvl4pPr marL="1600200" indent="-228600" algn="l" rtl="0" eaLnBrk="0" fontAlgn="base" hangingPunct="0">
              <a:spcBef>
                <a:spcPct val="20000"/>
              </a:spcBef>
              <a:spcAft>
                <a:spcPct val="0"/>
              </a:spcAft>
              <a:buClr>
                <a:srgbClr val="D7381B"/>
              </a:buClr>
              <a:buChar char="–"/>
              <a:defRPr sz="1400">
                <a:solidFill>
                  <a:schemeClr val="tx1"/>
                </a:solidFill>
                <a:latin typeface="+mn-lt"/>
              </a:defRPr>
            </a:lvl4pPr>
            <a:lvl5pPr marL="2057400" indent="-228600" algn="l" rtl="0" eaLnBrk="0" fontAlgn="base" hangingPunct="0">
              <a:spcBef>
                <a:spcPct val="20000"/>
              </a:spcBef>
              <a:spcAft>
                <a:spcPct val="0"/>
              </a:spcAft>
              <a:buClr>
                <a:srgbClr val="D7381B"/>
              </a:buClr>
              <a:buChar char="»"/>
              <a:defRPr sz="1000">
                <a:solidFill>
                  <a:schemeClr val="tx1"/>
                </a:solidFill>
                <a:latin typeface="+mn-lt"/>
              </a:defRPr>
            </a:lvl5pPr>
            <a:lvl6pPr marL="2514600" indent="-228600" algn="l" rtl="0" eaLnBrk="0" fontAlgn="base" hangingPunct="0">
              <a:spcBef>
                <a:spcPct val="20000"/>
              </a:spcBef>
              <a:spcAft>
                <a:spcPct val="0"/>
              </a:spcAft>
              <a:buClr>
                <a:srgbClr val="D7381B"/>
              </a:buClr>
              <a:buChar char="»"/>
              <a:defRPr sz="1000">
                <a:solidFill>
                  <a:schemeClr val="tx1"/>
                </a:solidFill>
                <a:latin typeface="+mn-lt"/>
              </a:defRPr>
            </a:lvl6pPr>
            <a:lvl7pPr marL="2971800" indent="-228600" algn="l" rtl="0" eaLnBrk="0" fontAlgn="base" hangingPunct="0">
              <a:spcBef>
                <a:spcPct val="20000"/>
              </a:spcBef>
              <a:spcAft>
                <a:spcPct val="0"/>
              </a:spcAft>
              <a:buClr>
                <a:srgbClr val="D7381B"/>
              </a:buClr>
              <a:buChar char="»"/>
              <a:defRPr sz="1000">
                <a:solidFill>
                  <a:schemeClr val="tx1"/>
                </a:solidFill>
                <a:latin typeface="+mn-lt"/>
              </a:defRPr>
            </a:lvl7pPr>
            <a:lvl8pPr marL="3429000" indent="-228600" algn="l" rtl="0" eaLnBrk="0" fontAlgn="base" hangingPunct="0">
              <a:spcBef>
                <a:spcPct val="20000"/>
              </a:spcBef>
              <a:spcAft>
                <a:spcPct val="0"/>
              </a:spcAft>
              <a:buClr>
                <a:srgbClr val="D7381B"/>
              </a:buClr>
              <a:buChar char="»"/>
              <a:defRPr sz="1000">
                <a:solidFill>
                  <a:schemeClr val="tx1"/>
                </a:solidFill>
                <a:latin typeface="+mn-lt"/>
              </a:defRPr>
            </a:lvl8pPr>
            <a:lvl9pPr marL="3886200" indent="-228600" algn="l" rtl="0" eaLnBrk="0" fontAlgn="base" hangingPunct="0">
              <a:spcBef>
                <a:spcPct val="20000"/>
              </a:spcBef>
              <a:spcAft>
                <a:spcPct val="0"/>
              </a:spcAft>
              <a:buClr>
                <a:srgbClr val="D7381B"/>
              </a:buClr>
              <a:buChar char="»"/>
              <a:defRPr sz="1000">
                <a:solidFill>
                  <a:schemeClr val="tx1"/>
                </a:solidFill>
                <a:latin typeface="+mn-lt"/>
              </a:defRPr>
            </a:lvl9pPr>
          </a:lstStyle>
          <a:p>
            <a:r>
              <a:rPr lang="en-US" sz="1600" b="0" kern="0" dirty="0" smtClean="0"/>
              <a:t>The frames which </a:t>
            </a:r>
            <a:r>
              <a:rPr lang="en-US" sz="1600" b="0" kern="0" dirty="0" smtClean="0"/>
              <a:t>are </a:t>
            </a:r>
            <a:r>
              <a:rPr lang="en-US" sz="1600" b="0" kern="0" dirty="0" smtClean="0"/>
              <a:t>outside BSS have similar format:</a:t>
            </a:r>
            <a:endParaRPr lang="en-US" sz="1600" b="0" kern="0" dirty="0" smtClean="0"/>
          </a:p>
        </p:txBody>
      </p:sp>
      <p:graphicFrame>
        <p:nvGraphicFramePr>
          <p:cNvPr id="12" name="Table 11">
            <a:extLst>
              <a:ext uri="{FF2B5EF4-FFF2-40B4-BE49-F238E27FC236}">
                <a16:creationId xmlns:a16="http://schemas.microsoft.com/office/drawing/2014/main" xmlns="" id="{F25E1D7C-BED8-483E-8CD3-50CD0A1D70D6}"/>
              </a:ext>
            </a:extLst>
          </p:cNvPr>
          <p:cNvGraphicFramePr>
            <a:graphicFrameLocks noGrp="1"/>
          </p:cNvGraphicFramePr>
          <p:nvPr>
            <p:extLst>
              <p:ext uri="{D42A27DB-BD31-4B8C-83A1-F6EECF244321}">
                <p14:modId xmlns:p14="http://schemas.microsoft.com/office/powerpoint/2010/main" val="1943472831"/>
              </p:ext>
            </p:extLst>
          </p:nvPr>
        </p:nvGraphicFramePr>
        <p:xfrm>
          <a:off x="3200400" y="4128477"/>
          <a:ext cx="2375560" cy="381000"/>
        </p:xfrm>
        <a:graphic>
          <a:graphicData uri="http://schemas.openxmlformats.org/drawingml/2006/table">
            <a:tbl>
              <a:tblPr/>
              <a:tblGrid>
                <a:gridCol w="589955">
                  <a:extLst>
                    <a:ext uri="{9D8B030D-6E8A-4147-A177-3AD203B41FA5}">
                      <a16:colId xmlns:a16="http://schemas.microsoft.com/office/drawing/2014/main" xmlns="" val="1818157759"/>
                    </a:ext>
                  </a:extLst>
                </a:gridCol>
                <a:gridCol w="648849">
                  <a:extLst>
                    <a:ext uri="{9D8B030D-6E8A-4147-A177-3AD203B41FA5}">
                      <a16:colId xmlns:a16="http://schemas.microsoft.com/office/drawing/2014/main" xmlns="" val="1109455629"/>
                    </a:ext>
                  </a:extLst>
                </a:gridCol>
                <a:gridCol w="576754">
                  <a:extLst>
                    <a:ext uri="{9D8B030D-6E8A-4147-A177-3AD203B41FA5}">
                      <a16:colId xmlns:a16="http://schemas.microsoft.com/office/drawing/2014/main" xmlns="" val="3511521431"/>
                    </a:ext>
                  </a:extLst>
                </a:gridCol>
                <a:gridCol w="560002">
                  <a:extLst>
                    <a:ext uri="{9D8B030D-6E8A-4147-A177-3AD203B41FA5}">
                      <a16:colId xmlns:a16="http://schemas.microsoft.com/office/drawing/2014/main" xmlns="" val="3176360308"/>
                    </a:ext>
                  </a:extLst>
                </a:gridCol>
              </a:tblGrid>
              <a:tr h="308536">
                <a:tc>
                  <a:txBody>
                    <a:bodyPr/>
                    <a:lstStyle/>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Frame </a:t>
                      </a:r>
                    </a:p>
                    <a:p>
                      <a:pPr marL="0" marR="0" algn="ctr">
                        <a:lnSpc>
                          <a:spcPts val="800"/>
                        </a:lnSpc>
                        <a:spcBef>
                          <a:spcPts val="0"/>
                        </a:spcBef>
                        <a:spcAft>
                          <a:spcPts val="0"/>
                        </a:spcAft>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smtClean="0">
                          <a:solidFill>
                            <a:srgbClr val="000000"/>
                          </a:solidFill>
                          <a:effectLst/>
                          <a:latin typeface="Arial" panose="020B0604020202020204" pitchFamily="34" charset="0"/>
                          <a:ea typeface="Times New Roman" panose="02020603050405020304" pitchFamily="18" charset="0"/>
                          <a:cs typeface="+mn-cs"/>
                        </a:rPr>
                        <a:t>TD</a:t>
                      </a:r>
                      <a:r>
                        <a:rPr lang="en-US" sz="800" kern="1200" baseline="0" dirty="0" smtClean="0">
                          <a:solidFill>
                            <a:srgbClr val="000000"/>
                          </a:solidFill>
                          <a:effectLst/>
                          <a:latin typeface="Arial" panose="020B0604020202020204" pitchFamily="34" charset="0"/>
                          <a:ea typeface="Times New Roman" panose="02020603050405020304" pitchFamily="18" charset="0"/>
                          <a:cs typeface="+mn-cs"/>
                        </a:rPr>
                        <a:t> </a:t>
                      </a:r>
                      <a:endParaRPr lang="en-US" sz="800" kern="1200" baseline="0" dirty="0">
                        <a:solidFill>
                          <a:srgbClr val="000000"/>
                        </a:solidFill>
                        <a:effectLst/>
                        <a:latin typeface="Arial" panose="020B0604020202020204" pitchFamily="34" charset="0"/>
                        <a:ea typeface="Times New Roman" panose="02020603050405020304" pitchFamily="18" charset="0"/>
                        <a:cs typeface="+mn-cs"/>
                      </a:endParaRP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Control</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Frame</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000000"/>
                          </a:solidFill>
                          <a:effectLst/>
                          <a:latin typeface="Arial" panose="020B0604020202020204" pitchFamily="34" charset="0"/>
                          <a:ea typeface="Times New Roman" panose="02020603050405020304" pitchFamily="18" charset="0"/>
                          <a:cs typeface="+mn-cs"/>
                        </a:rPr>
                        <a:t> Body</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FCS</a:t>
                      </a:r>
                    </a:p>
                    <a:p>
                      <a:pPr marL="0" marR="0" lvl="0" indent="0" algn="ctr" defTabSz="914400" rtl="0" eaLnBrk="1" fontAlgn="auto" latinLnBrk="0" hangingPunct="1">
                        <a:lnSpc>
                          <a:spcPts val="800"/>
                        </a:lnSpc>
                        <a:spcBef>
                          <a:spcPts val="0"/>
                        </a:spcBef>
                        <a:spcAft>
                          <a:spcPts val="0"/>
                        </a:spcAft>
                        <a:buClrTx/>
                        <a:buSzTx/>
                        <a:buFontTx/>
                        <a:buNone/>
                        <a:tabLst/>
                        <a:defRPr/>
                      </a:pPr>
                      <a:r>
                        <a:rPr lang="en-US" sz="800" kern="1200" dirty="0">
                          <a:solidFill>
                            <a:srgbClr val="FF0000"/>
                          </a:solidFill>
                          <a:effectLst/>
                          <a:latin typeface="Arial" panose="020B0604020202020204" pitchFamily="34" charset="0"/>
                          <a:ea typeface="Times New Roman" panose="02020603050405020304" pitchFamily="18" charset="0"/>
                          <a:cs typeface="+mn-cs"/>
                        </a:rPr>
                        <a:t>(CRC)</a:t>
                      </a:r>
                    </a:p>
                  </a:txBody>
                  <a:tcPr marL="76200" marR="76200" marT="1016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9869784"/>
                  </a:ext>
                </a:extLst>
              </a:tr>
            </a:tbl>
          </a:graphicData>
        </a:graphic>
      </p:graphicFrame>
      <p:sp>
        <p:nvSpPr>
          <p:cNvPr id="2" name="TextBox 1"/>
          <p:cNvSpPr txBox="1"/>
          <p:nvPr/>
        </p:nvSpPr>
        <p:spPr>
          <a:xfrm>
            <a:off x="3435680" y="4581075"/>
            <a:ext cx="1905000" cy="279808"/>
          </a:xfrm>
          <a:prstGeom prst="rect">
            <a:avLst/>
          </a:prstGeom>
          <a:noFill/>
        </p:spPr>
        <p:txBody>
          <a:bodyPr wrap="square" rtlCol="0">
            <a:spAutoFit/>
          </a:bodyPr>
          <a:lstStyle/>
          <a:p>
            <a:r>
              <a:rPr lang="en-US" dirty="0" smtClean="0"/>
              <a:t>Outside BSS Frame Format</a:t>
            </a:r>
            <a:endParaRPr lang="en-US" dirty="0"/>
          </a:p>
        </p:txBody>
      </p:sp>
    </p:spTree>
    <p:extLst>
      <p:ext uri="{BB962C8B-B14F-4D97-AF65-F5344CB8AC3E}">
        <p14:creationId xmlns:p14="http://schemas.microsoft.com/office/powerpoint/2010/main" val="3042521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120890</TotalTime>
  <Words>439</Words>
  <Application>Microsoft Office PowerPoint</Application>
  <PresentationFormat>On-screen Show (4:3)</PresentationFormat>
  <Paragraphs>128</Paragraphs>
  <Slides>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802-11-Submission</vt:lpstr>
      <vt:lpstr>Short WUR Frame</vt:lpstr>
      <vt:lpstr>Recap of WUR (Low Power Wakeup) Frame</vt:lpstr>
      <vt:lpstr>Issue of WUR (Low Power Wakeup) Frame</vt:lpstr>
      <vt:lpstr>Further Optimization of WUR (Low Power Wakeup) Frame</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Liwen Chu</cp:lastModifiedBy>
  <cp:revision>1956</cp:revision>
  <cp:lastPrinted>1998-02-10T13:28:06Z</cp:lastPrinted>
  <dcterms:created xsi:type="dcterms:W3CDTF">2007-05-21T21:00:37Z</dcterms:created>
  <dcterms:modified xsi:type="dcterms:W3CDTF">2018-02-28T16:38:10Z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