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5"/>
  </p:notesMasterIdLst>
  <p:handoutMasterIdLst>
    <p:handoutMasterId r:id="rId46"/>
  </p:handoutMasterIdLst>
  <p:sldIdLst>
    <p:sldId id="708" r:id="rId2"/>
    <p:sldId id="678" r:id="rId3"/>
    <p:sldId id="679" r:id="rId4"/>
    <p:sldId id="656" r:id="rId5"/>
    <p:sldId id="665" r:id="rId6"/>
    <p:sldId id="666" r:id="rId7"/>
    <p:sldId id="710" r:id="rId8"/>
    <p:sldId id="711" r:id="rId9"/>
    <p:sldId id="715" r:id="rId10"/>
    <p:sldId id="762" r:id="rId11"/>
    <p:sldId id="783" r:id="rId12"/>
    <p:sldId id="784" r:id="rId13"/>
    <p:sldId id="785" r:id="rId14"/>
    <p:sldId id="786" r:id="rId15"/>
    <p:sldId id="747" r:id="rId16"/>
    <p:sldId id="789" r:id="rId17"/>
    <p:sldId id="790" r:id="rId18"/>
    <p:sldId id="798" r:id="rId19"/>
    <p:sldId id="799" r:id="rId20"/>
    <p:sldId id="792" r:id="rId21"/>
    <p:sldId id="797" r:id="rId22"/>
    <p:sldId id="793" r:id="rId23"/>
    <p:sldId id="777" r:id="rId24"/>
    <p:sldId id="750" r:id="rId25"/>
    <p:sldId id="778" r:id="rId26"/>
    <p:sldId id="779" r:id="rId27"/>
    <p:sldId id="780" r:id="rId28"/>
    <p:sldId id="781" r:id="rId29"/>
    <p:sldId id="782" r:id="rId30"/>
    <p:sldId id="727" r:id="rId31"/>
    <p:sldId id="704" r:id="rId32"/>
    <p:sldId id="705" r:id="rId33"/>
    <p:sldId id="707" r:id="rId34"/>
    <p:sldId id="719" r:id="rId35"/>
    <p:sldId id="721" r:id="rId36"/>
    <p:sldId id="761" r:id="rId37"/>
    <p:sldId id="726" r:id="rId38"/>
    <p:sldId id="776" r:id="rId39"/>
    <p:sldId id="760" r:id="rId40"/>
    <p:sldId id="694" r:id="rId41"/>
    <p:sldId id="695" r:id="rId42"/>
    <p:sldId id="740" r:id="rId43"/>
    <p:sldId id="741" r:id="rId44"/>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89" autoAdjust="0"/>
    <p:restoredTop sz="94095" autoAdjust="0"/>
  </p:normalViewPr>
  <p:slideViewPr>
    <p:cSldViewPr>
      <p:cViewPr varScale="1">
        <p:scale>
          <a:sx n="66" d="100"/>
          <a:sy n="66" d="100"/>
        </p:scale>
        <p:origin x="1220" y="40"/>
      </p:cViewPr>
      <p:guideLst>
        <p:guide orient="horz" pos="2160"/>
        <p:guide pos="2880"/>
      </p:guideLst>
    </p:cSldViewPr>
  </p:slideViewPr>
  <p:outlineViewPr>
    <p:cViewPr>
      <p:scale>
        <a:sx n="50" d="100"/>
        <a:sy n="50" d="100"/>
      </p:scale>
      <p:origin x="0" y="-15236"/>
    </p:cViewPr>
  </p:outlineViewPr>
  <p:notesTextViewPr>
    <p:cViewPr>
      <p:scale>
        <a:sx n="100" d="100"/>
        <a:sy n="100" d="100"/>
      </p:scale>
      <p:origin x="0" y="0"/>
    </p:cViewPr>
  </p:notesTextViewPr>
  <p:sorterViewPr>
    <p:cViewPr>
      <p:scale>
        <a:sx n="80" d="100"/>
        <a:sy n="80" d="100"/>
      </p:scale>
      <p:origin x="0" y="-3182"/>
    </p:cViewPr>
  </p:sorterViewPr>
  <p:notesViewPr>
    <p:cSldViewPr>
      <p:cViewPr>
        <p:scale>
          <a:sx n="100" d="100"/>
          <a:sy n="100" d="100"/>
        </p:scale>
        <p:origin x="2376" y="-922"/>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dt" sz="quarter" idx="1"/>
          </p:nvPr>
        </p:nvSpPr>
        <p:spPr bwMode="auto">
          <a:xfrm>
            <a:off x="695325" y="174625"/>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3076" name="Rectangle 4"/>
          <p:cNvSpPr>
            <a:spLocks noGrp="1" noChangeArrowheads="1"/>
          </p:cNvSpPr>
          <p:nvPr>
            <p:ph type="ftr" sz="quarter" idx="2"/>
          </p:nvPr>
        </p:nvSpPr>
        <p:spPr bwMode="auto">
          <a:xfrm>
            <a:off x="4143375" y="8982075"/>
            <a:ext cx="2174875"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atin typeface="Times New Roman" pitchFamily="18" charset="0"/>
                <a:ea typeface="+mn-ea"/>
                <a:cs typeface="+mn-cs"/>
              </a:defRPr>
            </a:lvl1pPr>
          </a:lstStyle>
          <a:p>
            <a:pPr>
              <a:defRPr/>
            </a:pPr>
            <a:r>
              <a:rPr lang="en-US"/>
              <a:t>Edward Au </a:t>
            </a:r>
            <a:r>
              <a:rPr lang="en-US" smtClean="0"/>
              <a:t>(Huawei Technologies)</a:t>
            </a:r>
            <a:endParaRPr lang="en-US"/>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lvl1pPr>
          </a:lstStyle>
          <a:p>
            <a:pPr>
              <a:defRPr/>
            </a:pPr>
            <a:r>
              <a:rPr lang="en-US" altLang="en-US"/>
              <a:t>Page </a:t>
            </a:r>
            <a:fld id="{304849B1-8DD0-4143-8067-2BA297C895D6}" type="slidenum">
              <a:rPr lang="en-US" altLang="en-US"/>
              <a:pPr>
                <a:defRPr/>
              </a:pPr>
              <a:t>‹#›</a:t>
            </a:fld>
            <a:endParaRPr lang="en-US" altLang="en-US"/>
          </a:p>
        </p:txBody>
      </p:sp>
      <p:sp>
        <p:nvSpPr>
          <p:cNvPr id="2"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4342"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mtClean="0"/>
              <a:t>Submission</a:t>
            </a:r>
          </a:p>
        </p:txBody>
      </p:sp>
      <p:sp>
        <p:nvSpPr>
          <p:cNvPr id="3079"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288829345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86225" y="95250"/>
            <a:ext cx="2195513"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latin typeface="Times New Roman" pitchFamily="18" charset="0"/>
                <a:ea typeface="+mn-ea"/>
                <a:cs typeface="+mn-cs"/>
              </a:defRPr>
            </a:lvl1pPr>
          </a:lstStyle>
          <a:p>
            <a:pPr>
              <a:defRPr/>
            </a:pPr>
            <a:r>
              <a:rPr lang="en-US"/>
              <a:t>doc.: IEEE 802.11-15/1472r0</a:t>
            </a:r>
          </a:p>
        </p:txBody>
      </p:sp>
      <p:sp>
        <p:nvSpPr>
          <p:cNvPr id="2051" name="Rectangle 3"/>
          <p:cNvSpPr>
            <a:spLocks noGrp="1" noChangeArrowheads="1"/>
          </p:cNvSpPr>
          <p:nvPr>
            <p:ph type="dt" idx="1"/>
          </p:nvPr>
        </p:nvSpPr>
        <p:spPr bwMode="auto">
          <a:xfrm>
            <a:off x="654050" y="95250"/>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2052"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3646488" y="8985250"/>
            <a:ext cx="2635250"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latin typeface="Times New Roman" pitchFamily="18" charset="0"/>
                <a:ea typeface="+mn-ea"/>
                <a:cs typeface="+mn-cs"/>
              </a:defRPr>
            </a:lvl5pPr>
          </a:lstStyle>
          <a:p>
            <a:pPr lvl="4">
              <a:defRPr/>
            </a:pPr>
            <a:r>
              <a:rPr lang="en-US"/>
              <a:t>Edward Au (Huawei Technologies)</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vl1pPr>
          </a:lstStyle>
          <a:p>
            <a:pPr>
              <a:defRPr/>
            </a:pPr>
            <a:r>
              <a:rPr lang="en-US" altLang="en-US"/>
              <a:t>Page </a:t>
            </a:r>
            <a:fld id="{3FF7E430-CFE4-44DE-BB91-6F835072ED01}" type="slidenum">
              <a:rPr lang="en-US" altLang="en-US"/>
              <a:pPr>
                <a:defRPr/>
              </a:pPr>
              <a:t>‹#›</a:t>
            </a:fld>
            <a:endParaRPr lang="en-US" altLang="en-US"/>
          </a:p>
        </p:txBody>
      </p:sp>
      <p:sp>
        <p:nvSpPr>
          <p:cNvPr id="13320"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mtClean="0"/>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231304253"/>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a:xfrm>
            <a:off x="1154113" y="701675"/>
            <a:ext cx="4625975" cy="3468688"/>
          </a:xfrm>
          <a:ln/>
        </p:spPr>
      </p:sp>
      <p:sp>
        <p:nvSpPr>
          <p:cNvPr id="51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 name="Header Placeholder 3"/>
          <p:cNvSpPr>
            <a:spLocks noGrp="1"/>
          </p:cNvSpPr>
          <p:nvPr>
            <p:ph type="hdr" sz="quarter"/>
          </p:nvPr>
        </p:nvSpPr>
        <p:spPr/>
        <p:txBody>
          <a:bodyPr/>
          <a:lstStyle/>
          <a:p>
            <a:pPr>
              <a:defRPr/>
            </a:pPr>
            <a:r>
              <a:rPr lang="en-US" smtClean="0"/>
              <a:t>doc.: IEEE 802.11-15/1472r0</a:t>
            </a:r>
            <a:endParaRPr lang="en-US"/>
          </a:p>
        </p:txBody>
      </p:sp>
      <p:sp>
        <p:nvSpPr>
          <p:cNvPr id="5" name="Date Placeholder 4"/>
          <p:cNvSpPr>
            <a:spLocks noGrp="1"/>
          </p:cNvSpPr>
          <p:nvPr>
            <p:ph type="dt" sz="quarter" idx="1"/>
          </p:nvPr>
        </p:nvSpPr>
        <p:spPr/>
        <p:txBody>
          <a:bodyPr/>
          <a:lstStyle/>
          <a:p>
            <a:pPr>
              <a:defRPr/>
            </a:pPr>
            <a:r>
              <a:rPr lang="en-US" smtClean="0"/>
              <a:t>January 2016</a:t>
            </a:r>
            <a:endParaRPr lang="en-US"/>
          </a:p>
        </p:txBody>
      </p:sp>
      <p:sp>
        <p:nvSpPr>
          <p:cNvPr id="6" name="Footer Placeholder 5"/>
          <p:cNvSpPr>
            <a:spLocks noGrp="1"/>
          </p:cNvSpPr>
          <p:nvPr>
            <p:ph type="ftr" sz="quarter" idx="4"/>
          </p:nvPr>
        </p:nvSpPr>
        <p:spPr/>
        <p:txBody>
          <a:bodyPr/>
          <a:lstStyle/>
          <a:p>
            <a:pPr lvl="4">
              <a:defRPr/>
            </a:pPr>
            <a:r>
              <a:rPr lang="en-US" smtClean="0"/>
              <a:t>Edward Au (Huawei Technologies)</a:t>
            </a:r>
            <a:endParaRPr lang="en-US"/>
          </a:p>
        </p:txBody>
      </p:sp>
      <p:sp>
        <p:nvSpPr>
          <p:cNvPr id="5127"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345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r>
              <a:rPr lang="en-US" altLang="en-US" smtClean="0"/>
              <a:t>Page </a:t>
            </a:r>
            <a:fld id="{3677C22B-21F1-4F29-8177-0ED961E00DA1}" type="slidenum">
              <a:rPr lang="en-US" altLang="en-US" smtClean="0"/>
              <a:pPr>
                <a:spcBef>
                  <a:spcPct val="0"/>
                </a:spcBef>
              </a:pPr>
              <a:t>1</a:t>
            </a:fld>
            <a:endParaRPr lang="en-US" altLang="en-US" smtClean="0"/>
          </a:p>
        </p:txBody>
      </p:sp>
    </p:spTree>
    <p:extLst>
      <p:ext uri="{BB962C8B-B14F-4D97-AF65-F5344CB8AC3E}">
        <p14:creationId xmlns:p14="http://schemas.microsoft.com/office/powerpoint/2010/main" val="29726491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802.11-15/1472r0</a:t>
            </a:r>
            <a:endParaRPr lang="en-US"/>
          </a:p>
        </p:txBody>
      </p:sp>
      <p:sp>
        <p:nvSpPr>
          <p:cNvPr id="5" name="Date Placeholder 4"/>
          <p:cNvSpPr>
            <a:spLocks noGrp="1"/>
          </p:cNvSpPr>
          <p:nvPr>
            <p:ph type="dt" idx="11"/>
          </p:nvPr>
        </p:nvSpPr>
        <p:spPr/>
        <p:txBody>
          <a:bodyPr/>
          <a:lstStyle/>
          <a:p>
            <a:pPr>
              <a:defRPr/>
            </a:pPr>
            <a:r>
              <a:rPr lang="en-US" smtClean="0"/>
              <a:t>January 2016</a:t>
            </a:r>
            <a:endParaRPr lang="en-US"/>
          </a:p>
        </p:txBody>
      </p:sp>
      <p:sp>
        <p:nvSpPr>
          <p:cNvPr id="6" name="Footer Placeholder 5"/>
          <p:cNvSpPr>
            <a:spLocks noGrp="1"/>
          </p:cNvSpPr>
          <p:nvPr>
            <p:ph type="ftr" sz="quarter" idx="12"/>
          </p:nvPr>
        </p:nvSpPr>
        <p:spPr/>
        <p:txBody>
          <a:bodyPr/>
          <a:lstStyle/>
          <a:p>
            <a:pPr lvl="4">
              <a:defRPr/>
            </a:pPr>
            <a:r>
              <a:rPr lang="en-US" smtClean="0"/>
              <a:t>Edward Au (Huawei Technologies)</a:t>
            </a:r>
            <a:endParaRPr lang="en-US"/>
          </a:p>
        </p:txBody>
      </p:sp>
      <p:sp>
        <p:nvSpPr>
          <p:cNvPr id="7" name="Slide Number Placeholder 6"/>
          <p:cNvSpPr>
            <a:spLocks noGrp="1"/>
          </p:cNvSpPr>
          <p:nvPr>
            <p:ph type="sldNum" sz="quarter" idx="13"/>
          </p:nvPr>
        </p:nvSpPr>
        <p:spPr/>
        <p:txBody>
          <a:bodyPr/>
          <a:lstStyle/>
          <a:p>
            <a:pPr>
              <a:defRPr/>
            </a:pPr>
            <a:r>
              <a:rPr lang="en-US" altLang="en-US" smtClean="0"/>
              <a:t>Page </a:t>
            </a:r>
            <a:fld id="{3FF7E430-CFE4-44DE-BB91-6F835072ED01}" type="slidenum">
              <a:rPr lang="en-US" altLang="en-US" smtClean="0"/>
              <a:pPr>
                <a:defRPr/>
              </a:pPr>
              <a:t>24</a:t>
            </a:fld>
            <a:endParaRPr lang="en-US" altLang="en-US"/>
          </a:p>
        </p:txBody>
      </p:sp>
    </p:spTree>
    <p:extLst>
      <p:ext uri="{BB962C8B-B14F-4D97-AF65-F5344CB8AC3E}">
        <p14:creationId xmlns:p14="http://schemas.microsoft.com/office/powerpoint/2010/main" val="35858878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01B83818-5B4E-4C6F-A943-9CE70124E581}" type="slidenum">
              <a:rPr lang="en-US" altLang="en-US" sz="1300">
                <a:solidFill>
                  <a:srgbClr val="000000"/>
                </a:solidFill>
              </a:rPr>
              <a:pPr>
                <a:spcBef>
                  <a:spcPct val="0"/>
                </a:spcBef>
              </a:pPr>
              <a:t>25</a:t>
            </a:fld>
            <a:endParaRPr lang="en-US" altLang="en-US" sz="1300">
              <a:solidFill>
                <a:srgbClr val="000000"/>
              </a:solidFill>
            </a:endParaRPr>
          </a:p>
        </p:txBody>
      </p:sp>
      <p:sp>
        <p:nvSpPr>
          <p:cNvPr id="13315" name="Rectangle 1026"/>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47" tIns="46985" rIns="95647" bIns="46985"/>
          <a:lstStyle/>
          <a:p>
            <a:endParaRPr lang="en-GB" altLang="en-US" smtClean="0"/>
          </a:p>
        </p:txBody>
      </p:sp>
      <p:sp>
        <p:nvSpPr>
          <p:cNvPr id="13316" name="Rectangle 1027"/>
          <p:cNvSpPr>
            <a:spLocks noGrp="1" noRot="1" noChangeAspect="1" noChangeArrowheads="1" noTextEdit="1"/>
          </p:cNvSpPr>
          <p:nvPr>
            <p:ph type="sldImg"/>
          </p:nvPr>
        </p:nvSpPr>
        <p:spPr>
          <a:xfrm>
            <a:off x="1154113" y="701675"/>
            <a:ext cx="4625975" cy="3468688"/>
          </a:xfrm>
          <a:ln w="12700" cap="flat">
            <a:solidFill>
              <a:schemeClr val="tx1"/>
            </a:solidFill>
          </a:ln>
        </p:spPr>
      </p:sp>
    </p:spTree>
    <p:extLst>
      <p:ext uri="{BB962C8B-B14F-4D97-AF65-F5344CB8AC3E}">
        <p14:creationId xmlns:p14="http://schemas.microsoft.com/office/powerpoint/2010/main" val="35728529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802.11-15/1472r0</a:t>
            </a:r>
            <a:endParaRPr lang="en-US"/>
          </a:p>
        </p:txBody>
      </p:sp>
      <p:sp>
        <p:nvSpPr>
          <p:cNvPr id="5" name="Date Placeholder 4"/>
          <p:cNvSpPr>
            <a:spLocks noGrp="1"/>
          </p:cNvSpPr>
          <p:nvPr>
            <p:ph type="dt" idx="11"/>
          </p:nvPr>
        </p:nvSpPr>
        <p:spPr/>
        <p:txBody>
          <a:bodyPr/>
          <a:lstStyle/>
          <a:p>
            <a:pPr>
              <a:defRPr/>
            </a:pPr>
            <a:r>
              <a:rPr lang="en-US" smtClean="0"/>
              <a:t>January 2016</a:t>
            </a:r>
            <a:endParaRPr lang="en-US"/>
          </a:p>
        </p:txBody>
      </p:sp>
      <p:sp>
        <p:nvSpPr>
          <p:cNvPr id="6" name="Footer Placeholder 5"/>
          <p:cNvSpPr>
            <a:spLocks noGrp="1"/>
          </p:cNvSpPr>
          <p:nvPr>
            <p:ph type="ftr" sz="quarter" idx="12"/>
          </p:nvPr>
        </p:nvSpPr>
        <p:spPr/>
        <p:txBody>
          <a:bodyPr/>
          <a:lstStyle/>
          <a:p>
            <a:pPr lvl="4">
              <a:defRPr/>
            </a:pPr>
            <a:r>
              <a:rPr lang="en-US" smtClean="0"/>
              <a:t>Edward Au (Huawei Technologies)</a:t>
            </a:r>
            <a:endParaRPr lang="en-US"/>
          </a:p>
        </p:txBody>
      </p:sp>
      <p:sp>
        <p:nvSpPr>
          <p:cNvPr id="7" name="Slide Number Placeholder 6"/>
          <p:cNvSpPr>
            <a:spLocks noGrp="1"/>
          </p:cNvSpPr>
          <p:nvPr>
            <p:ph type="sldNum" sz="quarter" idx="13"/>
          </p:nvPr>
        </p:nvSpPr>
        <p:spPr/>
        <p:txBody>
          <a:bodyPr/>
          <a:lstStyle/>
          <a:p>
            <a:pPr>
              <a:defRPr/>
            </a:pPr>
            <a:r>
              <a:rPr lang="en-US" altLang="en-US" smtClean="0"/>
              <a:t>Page </a:t>
            </a:r>
            <a:fld id="{3FF7E430-CFE4-44DE-BB91-6F835072ED01}" type="slidenum">
              <a:rPr lang="en-US" altLang="en-US" smtClean="0"/>
              <a:pPr>
                <a:defRPr/>
              </a:pPr>
              <a:t>26</a:t>
            </a:fld>
            <a:endParaRPr lang="en-US" altLang="en-US"/>
          </a:p>
        </p:txBody>
      </p:sp>
    </p:spTree>
    <p:extLst>
      <p:ext uri="{BB962C8B-B14F-4D97-AF65-F5344CB8AC3E}">
        <p14:creationId xmlns:p14="http://schemas.microsoft.com/office/powerpoint/2010/main" val="19447582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0C3E5EA2-4F49-4160-96D3-1DB505C5FA7D}" type="slidenum">
              <a:rPr lang="en-US" altLang="en-US" sz="1300">
                <a:solidFill>
                  <a:srgbClr val="000000"/>
                </a:solidFill>
              </a:rPr>
              <a:pPr>
                <a:spcBef>
                  <a:spcPct val="0"/>
                </a:spcBef>
              </a:pPr>
              <a:t>29</a:t>
            </a:fld>
            <a:endParaRPr lang="en-US" altLang="en-US" sz="1300">
              <a:solidFill>
                <a:srgbClr val="000000"/>
              </a:solidFill>
            </a:endParaRPr>
          </a:p>
        </p:txBody>
      </p:sp>
      <p:sp>
        <p:nvSpPr>
          <p:cNvPr id="14339" name="Rectangle 2"/>
          <p:cNvSpPr>
            <a:spLocks noGrp="1" noRot="1" noChangeAspect="1" noChangeArrowheads="1" noTextEdit="1"/>
          </p:cNvSpPr>
          <p:nvPr>
            <p:ph type="sldImg"/>
          </p:nvPr>
        </p:nvSpPr>
        <p:spPr>
          <a:xfrm>
            <a:off x="1154113" y="701675"/>
            <a:ext cx="4625975" cy="3468688"/>
          </a:xfrm>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extLst>
      <p:ext uri="{BB962C8B-B14F-4D97-AF65-F5344CB8AC3E}">
        <p14:creationId xmlns:p14="http://schemas.microsoft.com/office/powerpoint/2010/main" val="29153611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xfrm>
            <a:off x="1154113" y="701675"/>
            <a:ext cx="4625975" cy="3468688"/>
          </a:xfrm>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 name="Header Placeholder 3"/>
          <p:cNvSpPr>
            <a:spLocks noGrp="1"/>
          </p:cNvSpPr>
          <p:nvPr>
            <p:ph type="hdr" sz="quarter"/>
          </p:nvPr>
        </p:nvSpPr>
        <p:spPr/>
        <p:txBody>
          <a:bodyPr/>
          <a:lstStyle/>
          <a:p>
            <a:pPr>
              <a:defRPr/>
            </a:pPr>
            <a:r>
              <a:rPr lang="en-US" smtClean="0"/>
              <a:t>doc.: IEEE 802.11-15/1472r0</a:t>
            </a:r>
            <a:endParaRPr lang="en-US"/>
          </a:p>
        </p:txBody>
      </p:sp>
      <p:sp>
        <p:nvSpPr>
          <p:cNvPr id="5" name="Date Placeholder 4"/>
          <p:cNvSpPr>
            <a:spLocks noGrp="1"/>
          </p:cNvSpPr>
          <p:nvPr>
            <p:ph type="dt" sz="quarter" idx="1"/>
          </p:nvPr>
        </p:nvSpPr>
        <p:spPr/>
        <p:txBody>
          <a:bodyPr/>
          <a:lstStyle/>
          <a:p>
            <a:pPr>
              <a:defRPr/>
            </a:pPr>
            <a:r>
              <a:rPr lang="en-US" smtClean="0"/>
              <a:t>January 2016</a:t>
            </a:r>
            <a:endParaRPr lang="en-US"/>
          </a:p>
        </p:txBody>
      </p:sp>
      <p:sp>
        <p:nvSpPr>
          <p:cNvPr id="6" name="Footer Placeholder 5"/>
          <p:cNvSpPr>
            <a:spLocks noGrp="1"/>
          </p:cNvSpPr>
          <p:nvPr>
            <p:ph type="ftr" sz="quarter" idx="4"/>
          </p:nvPr>
        </p:nvSpPr>
        <p:spPr/>
        <p:txBody>
          <a:bodyPr/>
          <a:lstStyle/>
          <a:p>
            <a:pPr lvl="4">
              <a:defRPr/>
            </a:pPr>
            <a:r>
              <a:rPr lang="en-US" smtClean="0"/>
              <a:t>Edward Au (Huawei Technologies)</a:t>
            </a:r>
            <a:endParaRPr lang="en-US"/>
          </a:p>
        </p:txBody>
      </p:sp>
      <p:sp>
        <p:nvSpPr>
          <p:cNvPr id="45063"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345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r>
              <a:rPr lang="en-US" altLang="en-US" smtClean="0"/>
              <a:t>Page </a:t>
            </a:r>
            <a:fld id="{733251C5-AACF-413B-B5F7-2C52CA6A2DDC}" type="slidenum">
              <a:rPr lang="en-US" altLang="en-US" smtClean="0"/>
              <a:pPr>
                <a:spcBef>
                  <a:spcPct val="0"/>
                </a:spcBef>
              </a:pPr>
              <a:t>41</a:t>
            </a:fld>
            <a:endParaRPr lang="en-US" altLang="en-US" smtClean="0"/>
          </a:p>
        </p:txBody>
      </p:sp>
    </p:spTree>
    <p:extLst>
      <p:ext uri="{BB962C8B-B14F-4D97-AF65-F5344CB8AC3E}">
        <p14:creationId xmlns:p14="http://schemas.microsoft.com/office/powerpoint/2010/main" val="11958250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March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1BDDE91B-5D88-4385-BDAF-D76094A2B484}" type="slidenum">
              <a:rPr lang="en-US" altLang="en-US"/>
              <a:pPr>
                <a:defRPr/>
              </a:pPr>
              <a:t>‹#›</a:t>
            </a:fld>
            <a:endParaRPr lang="en-US" altLang="en-US"/>
          </a:p>
        </p:txBody>
      </p:sp>
    </p:spTree>
    <p:extLst>
      <p:ext uri="{BB962C8B-B14F-4D97-AF65-F5344CB8AC3E}">
        <p14:creationId xmlns:p14="http://schemas.microsoft.com/office/powerpoint/2010/main" val="19669718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March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0C28A4F1-C4E0-4265-9FAA-D4E89C0F4F15}" type="slidenum">
              <a:rPr lang="en-US" altLang="en-US"/>
              <a:pPr>
                <a:defRPr/>
              </a:pPr>
              <a:t>‹#›</a:t>
            </a:fld>
            <a:endParaRPr lang="en-US" altLang="en-US"/>
          </a:p>
        </p:txBody>
      </p:sp>
    </p:spTree>
    <p:extLst>
      <p:ext uri="{BB962C8B-B14F-4D97-AF65-F5344CB8AC3E}">
        <p14:creationId xmlns:p14="http://schemas.microsoft.com/office/powerpoint/2010/main" val="1387072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March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5F2DFCF0-DDD7-4B2D-890B-B5D3E8C533E8}" type="slidenum">
              <a:rPr lang="en-US" altLang="en-US"/>
              <a:pPr>
                <a:defRPr/>
              </a:pPr>
              <a:t>‹#›</a:t>
            </a:fld>
            <a:endParaRPr lang="en-US" altLang="en-US"/>
          </a:p>
        </p:txBody>
      </p:sp>
    </p:spTree>
    <p:extLst>
      <p:ext uri="{BB962C8B-B14F-4D97-AF65-F5344CB8AC3E}">
        <p14:creationId xmlns:p14="http://schemas.microsoft.com/office/powerpoint/2010/main" val="8205916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March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7B0F4323-4460-4997-B543-454EB3AA50C1}" type="slidenum">
              <a:rPr lang="en-US" altLang="en-US"/>
              <a:pPr>
                <a:defRPr/>
              </a:pPr>
              <a:t>‹#›</a:t>
            </a:fld>
            <a:endParaRPr lang="en-US" altLang="en-US"/>
          </a:p>
        </p:txBody>
      </p:sp>
    </p:spTree>
    <p:extLst>
      <p:ext uri="{BB962C8B-B14F-4D97-AF65-F5344CB8AC3E}">
        <p14:creationId xmlns:p14="http://schemas.microsoft.com/office/powerpoint/2010/main" val="5700620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March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0A800361-54FF-4C83-9D96-CA2EBE18EBAB}" type="slidenum">
              <a:rPr lang="en-US" altLang="en-US"/>
              <a:pPr>
                <a:defRPr/>
              </a:pPr>
              <a:t>‹#›</a:t>
            </a:fld>
            <a:endParaRPr lang="en-US" altLang="en-US"/>
          </a:p>
        </p:txBody>
      </p:sp>
    </p:spTree>
    <p:extLst>
      <p:ext uri="{BB962C8B-B14F-4D97-AF65-F5344CB8AC3E}">
        <p14:creationId xmlns:p14="http://schemas.microsoft.com/office/powerpoint/2010/main" val="19298010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March 2018</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en-US"/>
              <a:t>Slide </a:t>
            </a:r>
            <a:fld id="{B3AADB1E-8AB1-401D-93B7-30E1984F35A9}" type="slidenum">
              <a:rPr lang="en-US" altLang="en-US"/>
              <a:pPr>
                <a:defRPr/>
              </a:pPr>
              <a:t>‹#›</a:t>
            </a:fld>
            <a:endParaRPr lang="en-US" altLang="en-US"/>
          </a:p>
        </p:txBody>
      </p:sp>
    </p:spTree>
    <p:extLst>
      <p:ext uri="{BB962C8B-B14F-4D97-AF65-F5344CB8AC3E}">
        <p14:creationId xmlns:p14="http://schemas.microsoft.com/office/powerpoint/2010/main" val="23818343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March 2018</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ltLang="en-US"/>
              <a:t>Slide </a:t>
            </a:r>
            <a:fld id="{C6896A0E-4ECD-4297-B787-1B0C935991A1}" type="slidenum">
              <a:rPr lang="en-US" altLang="en-US"/>
              <a:pPr>
                <a:defRPr/>
              </a:pPr>
              <a:t>‹#›</a:t>
            </a:fld>
            <a:endParaRPr lang="en-US" altLang="en-US"/>
          </a:p>
        </p:txBody>
      </p:sp>
    </p:spTree>
    <p:extLst>
      <p:ext uri="{BB962C8B-B14F-4D97-AF65-F5344CB8AC3E}">
        <p14:creationId xmlns:p14="http://schemas.microsoft.com/office/powerpoint/2010/main" val="17675868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March 2018</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ltLang="en-US"/>
              <a:t>Slide </a:t>
            </a:r>
            <a:fld id="{A2D159C0-1697-4662-BECF-0324D4AA669F}" type="slidenum">
              <a:rPr lang="en-US" altLang="en-US"/>
              <a:pPr>
                <a:defRPr/>
              </a:pPr>
              <a:t>‹#›</a:t>
            </a:fld>
            <a:endParaRPr lang="en-US" altLang="en-US"/>
          </a:p>
        </p:txBody>
      </p:sp>
    </p:spTree>
    <p:extLst>
      <p:ext uri="{BB962C8B-B14F-4D97-AF65-F5344CB8AC3E}">
        <p14:creationId xmlns:p14="http://schemas.microsoft.com/office/powerpoint/2010/main" val="3358618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March 2018</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ltLang="en-US"/>
              <a:t>Slide </a:t>
            </a:r>
            <a:fld id="{1BB94D5D-5454-4843-B983-89A0937E20C1}" type="slidenum">
              <a:rPr lang="en-US" altLang="en-US"/>
              <a:pPr>
                <a:defRPr/>
              </a:pPr>
              <a:t>‹#›</a:t>
            </a:fld>
            <a:endParaRPr lang="en-US" altLang="en-US"/>
          </a:p>
        </p:txBody>
      </p:sp>
    </p:spTree>
    <p:extLst>
      <p:ext uri="{BB962C8B-B14F-4D97-AF65-F5344CB8AC3E}">
        <p14:creationId xmlns:p14="http://schemas.microsoft.com/office/powerpoint/2010/main" val="2576024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March 2018</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en-US"/>
              <a:t>Slide </a:t>
            </a:r>
            <a:fld id="{B2CF3F3E-111F-4613-BAC2-F78BF33B9DA2}" type="slidenum">
              <a:rPr lang="en-US" altLang="en-US"/>
              <a:pPr>
                <a:defRPr/>
              </a:pPr>
              <a:t>‹#›</a:t>
            </a:fld>
            <a:endParaRPr lang="en-US" altLang="en-US"/>
          </a:p>
        </p:txBody>
      </p:sp>
    </p:spTree>
    <p:extLst>
      <p:ext uri="{BB962C8B-B14F-4D97-AF65-F5344CB8AC3E}">
        <p14:creationId xmlns:p14="http://schemas.microsoft.com/office/powerpoint/2010/main" val="38876453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March 2018</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en-US"/>
              <a:t>Slide </a:t>
            </a:r>
            <a:fld id="{7F9FBF2E-0347-44E1-ADB9-8BBB5F9DB1CE}" type="slidenum">
              <a:rPr lang="en-US" altLang="en-US"/>
              <a:pPr>
                <a:defRPr/>
              </a:pPr>
              <a:t>‹#›</a:t>
            </a:fld>
            <a:endParaRPr lang="en-US" altLang="en-US"/>
          </a:p>
        </p:txBody>
      </p:sp>
    </p:spTree>
    <p:extLst>
      <p:ext uri="{BB962C8B-B14F-4D97-AF65-F5344CB8AC3E}">
        <p14:creationId xmlns:p14="http://schemas.microsoft.com/office/powerpoint/2010/main" val="12434879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696913" y="332601"/>
            <a:ext cx="1340110"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eaLnBrk="0" hangingPunct="0">
              <a:defRPr sz="1800" b="1">
                <a:latin typeface="Times New Roman" pitchFamily="18" charset="0"/>
                <a:ea typeface="+mn-ea"/>
                <a:cs typeface="+mn-cs"/>
              </a:defRPr>
            </a:lvl1pPr>
          </a:lstStyle>
          <a:p>
            <a:pPr>
              <a:defRPr/>
            </a:pPr>
            <a:r>
              <a:rPr lang="en-US" smtClean="0"/>
              <a:t>March 2018</a:t>
            </a:r>
            <a:endParaRPr lang="en-US" dirty="0"/>
          </a:p>
        </p:txBody>
      </p:sp>
      <p:sp>
        <p:nvSpPr>
          <p:cNvPr id="1029" name="Rectangle 5"/>
          <p:cNvSpPr>
            <a:spLocks noGrp="1" noChangeArrowheads="1"/>
          </p:cNvSpPr>
          <p:nvPr>
            <p:ph type="ftr" sz="quarter" idx="3"/>
          </p:nvPr>
        </p:nvSpPr>
        <p:spPr bwMode="auto">
          <a:xfrm>
            <a:off x="5791200" y="6475413"/>
            <a:ext cx="2752725" cy="18415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smtClean="0"/>
              <a:t>Minyoung Park (Samsung)</a:t>
            </a:r>
            <a:endParaRPr lang="en-US"/>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vl1pPr>
          </a:lstStyle>
          <a:p>
            <a:pPr>
              <a:defRPr/>
            </a:pPr>
            <a:r>
              <a:rPr lang="en-US" altLang="en-US"/>
              <a:t>Slide </a:t>
            </a:r>
            <a:fld id="{44A069AA-D681-4D56-82F9-8070180AD592}" type="slidenum">
              <a:rPr lang="en-US" altLang="en-US"/>
              <a:pPr>
                <a:defRPr/>
              </a:pPr>
              <a:t>‹#›</a:t>
            </a:fld>
            <a:endParaRPr lang="en-US" altLang="en-US"/>
          </a:p>
        </p:txBody>
      </p:sp>
      <p:sp>
        <p:nvSpPr>
          <p:cNvPr id="1031" name="Rectangle 7"/>
          <p:cNvSpPr>
            <a:spLocks noChangeArrowheads="1"/>
          </p:cNvSpPr>
          <p:nvPr/>
        </p:nvSpPr>
        <p:spPr bwMode="auto">
          <a:xfrm>
            <a:off x="5105335" y="304026"/>
            <a:ext cx="3283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457200">
              <a:defRPr sz="1200">
                <a:solidFill>
                  <a:schemeClr val="tx1"/>
                </a:solidFill>
                <a:latin typeface="Times New Roman" panose="02020603050405020304" pitchFamily="18" charset="0"/>
                <a:ea typeface="MS PGothic" panose="020B0600070205080204" pitchFamily="34" charset="-128"/>
              </a:defRPr>
            </a:lvl5pPr>
            <a:lvl6pPr marL="9144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lvl="4" algn="r">
              <a:defRPr/>
            </a:pPr>
            <a:r>
              <a:rPr lang="en-US" altLang="en-US" sz="1800" b="1" dirty="0" smtClean="0"/>
              <a:t>doc.: IEEE </a:t>
            </a:r>
            <a:r>
              <a:rPr lang="en-US" altLang="en-US" sz="1800" b="1" dirty="0" smtClean="0"/>
              <a:t>802.11-18/0313r1</a:t>
            </a:r>
            <a:endParaRPr lang="en-US" altLang="en-US" sz="1800" b="1" dirty="0" smtClean="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33" name="Rectangle 9"/>
          <p:cNvSpPr>
            <a:spLocks noChangeArrowheads="1"/>
          </p:cNvSpPr>
          <p:nvPr/>
        </p:nvSpPr>
        <p:spPr bwMode="auto">
          <a:xfrm>
            <a:off x="685800" y="6475413"/>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mtClean="0"/>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standards.ieee.org/develop/policies/bylaws/sb_bylaws.pdf%20section%205.2.1.3"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4" Type="http://schemas.openxmlformats.org/officeDocument/2006/relationships/hyperlink" Target="http://www.ieee802.org/devdocs.shtml"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standards.ieee.org/faqs/affiliation.html" TargetMode="External"/><Relationship Id="rId7" Type="http://schemas.openxmlformats.org/officeDocument/2006/relationships/hyperlink" Target="http://standards.ieee.org/board/pat/faq.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ylaws/sect6-7.html#loa" TargetMode="External"/><Relationship Id="rId5" Type="http://schemas.openxmlformats.org/officeDocument/2006/relationships/hyperlink" Target="http://standards.ieee.org/board/pat/pat-slideset.ppt" TargetMode="External"/><Relationship Id="rId4" Type="http://schemas.openxmlformats.org/officeDocument/2006/relationships/hyperlink" Target="http://standards.ieee.org/resources/antitrust-guidelines.pdf"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standards.ieee.org/develop/policies/bylaws/sb_bylaws.pdf" TargetMode="External"/><Relationship Id="rId2" Type="http://schemas.openxmlformats.org/officeDocument/2006/relationships/hyperlink" Target="http://standards.ieee.org/develop/policies/bylaws/index.html" TargetMode="External"/><Relationship Id="rId1" Type="http://schemas.openxmlformats.org/officeDocument/2006/relationships/slideLayout" Target="../slideLayouts/slideLayout2.xml"/><Relationship Id="rId5" Type="http://schemas.openxmlformats.org/officeDocument/2006/relationships/hyperlink" Target="http://standards.ieee.org/develop/policies/opman/sb_om.pdf" TargetMode="External"/><Relationship Id="rId4" Type="http://schemas.openxmlformats.org/officeDocument/2006/relationships/hyperlink" Target="http://standards.ieee.org/develop/policies/opman/index.html" TargetMode="External"/></Relationships>
</file>

<file path=ppt/slides/_rels/slide33.xml.rels><?xml version="1.0" encoding="UTF-8" standalone="yes"?>
<Relationships xmlns="http://schemas.openxmlformats.org/package/2006/relationships"><Relationship Id="rId8" Type="http://schemas.openxmlformats.org/officeDocument/2006/relationships/hyperlink" Target="http://www.ieee802.org/11/Rules/rules.shtml" TargetMode="External"/><Relationship Id="rId3" Type="http://schemas.openxmlformats.org/officeDocument/2006/relationships/hyperlink" Target="http://www.ieee802.org/PNP/approved/IEEE_802_OM_v18.pdf" TargetMode="External"/><Relationship Id="rId7" Type="http://schemas.openxmlformats.org/officeDocument/2006/relationships/hyperlink" Target="https://mentor.ieee.org/802.11/dcn/14/11-14-0629-14-0000-802-11-operations-manual.docx" TargetMode="External"/><Relationship Id="rId2" Type="http://schemas.openxmlformats.org/officeDocument/2006/relationships/hyperlink" Target="http://standards.ieee.org/board/aud/LMSC.pdf" TargetMode="External"/><Relationship Id="rId1" Type="http://schemas.openxmlformats.org/officeDocument/2006/relationships/slideLayout" Target="../slideLayouts/slideLayout2.xml"/><Relationship Id="rId6" Type="http://schemas.openxmlformats.org/officeDocument/2006/relationships/hyperlink" Target="http://www.ieee802.org/PNP/2016-03/IEEE_802_Chairs_guidelines_v22_with_changes.pdf" TargetMode="External"/><Relationship Id="rId5" Type="http://schemas.openxmlformats.org/officeDocument/2006/relationships/hyperlink" Target="http://grouper.ieee.org/groups/802/PNP/approved/IEEE_802_LMSC_OM_approved_120725.pdf" TargetMode="External"/><Relationship Id="rId4" Type="http://schemas.openxmlformats.org/officeDocument/2006/relationships/hyperlink" Target="http://www.ieee802.org/PNP/approved/IEEE_802_WG_PandP_v18.1.pdf" TargetMode="External"/><Relationship Id="rId9" Type="http://schemas.openxmlformats.org/officeDocument/2006/relationships/hyperlink" Target="http://www.ieee802.org/devdocs.shtml"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hyperlink" Target="http://newton.meeting.verilan.co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mailto:jrosdahl@ieee.or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3"/>
          <p:cNvGraphicFramePr>
            <a:graphicFrameLocks noChangeAspect="1"/>
          </p:cNvGraphicFramePr>
          <p:nvPr>
            <p:extLst>
              <p:ext uri="{D42A27DB-BD31-4B8C-83A1-F6EECF244321}">
                <p14:modId xmlns:p14="http://schemas.microsoft.com/office/powerpoint/2010/main" val="2377517842"/>
              </p:ext>
            </p:extLst>
          </p:nvPr>
        </p:nvGraphicFramePr>
        <p:xfrm>
          <a:off x="776288" y="3062288"/>
          <a:ext cx="7358062" cy="2689225"/>
        </p:xfrm>
        <a:graphic>
          <a:graphicData uri="http://schemas.openxmlformats.org/presentationml/2006/ole">
            <mc:AlternateContent xmlns:mc="http://schemas.openxmlformats.org/markup-compatibility/2006">
              <mc:Choice xmlns:v="urn:schemas-microsoft-com:vml" Requires="v">
                <p:oleObj spid="_x0000_s4610" name="Document" r:id="rId4" imgW="8254533" imgH="3012459" progId="Word.Document.8">
                  <p:embed/>
                </p:oleObj>
              </mc:Choice>
              <mc:Fallback>
                <p:oleObj name="Document" r:id="rId4" imgW="8254533" imgH="3012459" progId="Word.Document.8">
                  <p:embed/>
                  <p:pic>
                    <p:nvPicPr>
                      <p:cNvPr id="0" name=""/>
                      <p:cNvPicPr>
                        <a:picLocks noChangeAspect="1" noChangeArrowheads="1"/>
                      </p:cNvPicPr>
                      <p:nvPr/>
                    </p:nvPicPr>
                    <p:blipFill>
                      <a:blip r:embed="rId5"/>
                      <a:srcRect/>
                      <a:stretch>
                        <a:fillRect/>
                      </a:stretch>
                    </p:blipFill>
                    <p:spPr bwMode="auto">
                      <a:xfrm>
                        <a:off x="776288" y="3062288"/>
                        <a:ext cx="7358062" cy="2689225"/>
                      </a:xfrm>
                      <a:prstGeom prst="rect">
                        <a:avLst/>
                      </a:prstGeom>
                      <a:noFill/>
                      <a:ln>
                        <a:noFill/>
                      </a:ln>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098" name="Title 9"/>
          <p:cNvSpPr>
            <a:spLocks noGrp="1"/>
          </p:cNvSpPr>
          <p:nvPr>
            <p:ph type="title"/>
          </p:nvPr>
        </p:nvSpPr>
        <p:spPr/>
        <p:txBody>
          <a:bodyPr/>
          <a:lstStyle/>
          <a:p>
            <a:r>
              <a:rPr lang="en-US" altLang="en-US" dirty="0" smtClean="0"/>
              <a:t>March 2018 </a:t>
            </a:r>
            <a:br>
              <a:rPr lang="en-US" altLang="en-US" dirty="0" smtClean="0"/>
            </a:br>
            <a:r>
              <a:rPr lang="en-US" altLang="en-US" dirty="0" smtClean="0"/>
              <a:t>TGba Agenda</a:t>
            </a:r>
          </a:p>
        </p:txBody>
      </p:sp>
      <p:sp>
        <p:nvSpPr>
          <p:cNvPr id="4" name="Date Placeholder 3"/>
          <p:cNvSpPr>
            <a:spLocks noGrp="1"/>
          </p:cNvSpPr>
          <p:nvPr>
            <p:ph type="dt" sz="quarter" idx="10"/>
          </p:nvPr>
        </p:nvSpPr>
        <p:spPr/>
        <p:txBody>
          <a:bodyPr/>
          <a:lstStyle/>
          <a:p>
            <a:pPr>
              <a:defRPr/>
            </a:pPr>
            <a:r>
              <a:rPr lang="en-US" smtClean="0"/>
              <a:t>March 2018</a:t>
            </a:r>
            <a:endParaRPr lang="en-US" dirty="0"/>
          </a:p>
        </p:txBody>
      </p:sp>
      <p:sp>
        <p:nvSpPr>
          <p:cNvPr id="5" name="Footer Placeholder 4"/>
          <p:cNvSpPr>
            <a:spLocks noGrp="1"/>
          </p:cNvSpPr>
          <p:nvPr>
            <p:ph type="ftr" sz="quarter" idx="11"/>
          </p:nvPr>
        </p:nvSpPr>
        <p:spPr/>
        <p:txBody>
          <a:bodyPr/>
          <a:lstStyle/>
          <a:p>
            <a:pPr>
              <a:defRPr/>
            </a:pPr>
            <a:r>
              <a:rPr lang="en-US" dirty="0" err="1" smtClean="0"/>
              <a:t>Minyoung</a:t>
            </a:r>
            <a:r>
              <a:rPr lang="en-US" dirty="0" smtClean="0"/>
              <a:t> Park (Samsung)</a:t>
            </a:r>
            <a:endParaRPr lang="en-US" dirty="0"/>
          </a:p>
        </p:txBody>
      </p:sp>
      <p:sp>
        <p:nvSpPr>
          <p:cNvPr id="410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87CADA09-2DAE-4899-B121-4D92081AAB59}" type="slidenum">
              <a:rPr lang="en-US" altLang="en-US" sz="1200" b="0" smtClean="0"/>
              <a:pPr>
                <a:spcBef>
                  <a:spcPct val="0"/>
                </a:spcBef>
                <a:buFontTx/>
                <a:buNone/>
              </a:pPr>
              <a:t>1</a:t>
            </a:fld>
            <a:endParaRPr lang="en-US" altLang="en-US" sz="1200" b="0" smtClean="0"/>
          </a:p>
        </p:txBody>
      </p:sp>
      <p:sp>
        <p:nvSpPr>
          <p:cNvPr id="12" name="Rectangle 2"/>
          <p:cNvSpPr txBox="1">
            <a:spLocks noChangeArrowheads="1"/>
          </p:cNvSpPr>
          <p:nvPr/>
        </p:nvSpPr>
        <p:spPr bwMode="auto">
          <a:xfrm>
            <a:off x="627063" y="2292350"/>
            <a:ext cx="7772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0" indent="0" algn="ctr">
              <a:spcBef>
                <a:spcPts val="500"/>
              </a:spcBef>
              <a:buFontTx/>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en-GB" sz="2000" b="0" kern="0" dirty="0" smtClean="0"/>
              <a:t>Date: </a:t>
            </a:r>
            <a:r>
              <a:rPr lang="en-GB" sz="2000" b="0" kern="0" dirty="0" smtClean="0"/>
              <a:t>2018-3-4</a:t>
            </a:r>
            <a:endParaRPr lang="en-GB" sz="2000" b="0" kern="0" dirty="0"/>
          </a:p>
        </p:txBody>
      </p:sp>
      <p:sp>
        <p:nvSpPr>
          <p:cNvPr id="4104" name="Rectangle 4"/>
          <p:cNvSpPr>
            <a:spLocks noChangeArrowheads="1"/>
          </p:cNvSpPr>
          <p:nvPr/>
        </p:nvSpPr>
        <p:spPr bwMode="auto">
          <a:xfrm>
            <a:off x="777875" y="2689225"/>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2160" tIns="46080" rIns="92160" bIns="46080"/>
          <a:lstStyle>
            <a:lvl1pPr>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9pPr>
          </a:lstStyle>
          <a:p>
            <a:pPr>
              <a:spcBef>
                <a:spcPts val="500"/>
              </a:spcBef>
              <a:buFontTx/>
              <a:buNone/>
            </a:pPr>
            <a:r>
              <a:rPr lang="en-GB" altLang="en-US" sz="2000" b="0">
                <a:solidFill>
                  <a:srgbClr val="000000"/>
                </a:solidFill>
              </a:rPr>
              <a:t>Authors: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PHY – WUR SYNC</a:t>
            </a:r>
            <a:endParaRPr lang="en-US" altLang="en-US" dirty="0" smtClean="0"/>
          </a:p>
        </p:txBody>
      </p:sp>
      <p:sp>
        <p:nvSpPr>
          <p:cNvPr id="4" name="Date Placeholder 3"/>
          <p:cNvSpPr>
            <a:spLocks noGrp="1"/>
          </p:cNvSpPr>
          <p:nvPr>
            <p:ph type="dt" sz="quarter" idx="10"/>
          </p:nvPr>
        </p:nvSpPr>
        <p:spPr/>
        <p:txBody>
          <a:bodyPr/>
          <a:lstStyle/>
          <a:p>
            <a:pPr>
              <a:defRPr/>
            </a:pPr>
            <a:r>
              <a:rPr lang="en-US" smtClean="0"/>
              <a:t>March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434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A177B4BA-9FEB-4760-8CA5-378D6C5B75E3}" type="slidenum">
              <a:rPr lang="en-US" altLang="en-US" sz="1200" b="0" smtClean="0"/>
              <a:pPr>
                <a:spcBef>
                  <a:spcPct val="0"/>
                </a:spcBef>
                <a:buFontTx/>
                <a:buNone/>
              </a:pPr>
              <a:t>10</a:t>
            </a:fld>
            <a:endParaRPr lang="en-US" altLang="en-US" sz="1200" b="0" smtClean="0"/>
          </a:p>
        </p:txBody>
      </p:sp>
      <p:sp>
        <p:nvSpPr>
          <p:cNvPr id="8" name="TextBox 7"/>
          <p:cNvSpPr txBox="1"/>
          <p:nvPr/>
        </p:nvSpPr>
        <p:spPr>
          <a:xfrm>
            <a:off x="7315200" y="759157"/>
            <a:ext cx="1503363" cy="1016000"/>
          </a:xfrm>
          <a:prstGeom prst="rect">
            <a:avLst/>
          </a:prstGeom>
          <a:noFill/>
          <a:ln>
            <a:solidFill>
              <a:schemeClr val="tx1"/>
            </a:solidFill>
          </a:ln>
        </p:spPr>
        <p:txBody>
          <a:bodyPr wrap="none">
            <a:spAutoFit/>
          </a:bodyPr>
          <a:lstStyle/>
          <a:p>
            <a:pPr>
              <a:defRPr/>
            </a:pPr>
            <a:r>
              <a:rPr lang="en-US" b="1" dirty="0"/>
              <a:t>Color code:</a:t>
            </a:r>
          </a:p>
          <a:p>
            <a:pPr marL="228600" indent="-228600">
              <a:buFont typeface="+mj-lt"/>
              <a:buAutoNum type="arabicPeriod"/>
              <a:defRPr/>
            </a:pPr>
            <a:r>
              <a:rPr lang="en-US" dirty="0">
                <a:solidFill>
                  <a:srgbClr val="00B050"/>
                </a:solidFill>
              </a:rPr>
              <a:t>Presented</a:t>
            </a:r>
          </a:p>
          <a:p>
            <a:pPr marL="228600" indent="-228600">
              <a:buFont typeface="+mj-lt"/>
              <a:buAutoNum type="arabicPeriod"/>
              <a:defRPr/>
            </a:pPr>
            <a:r>
              <a:rPr lang="en-US" dirty="0">
                <a:solidFill>
                  <a:srgbClr val="FFC000"/>
                </a:solidFill>
              </a:rPr>
              <a:t>Deferred</a:t>
            </a:r>
          </a:p>
          <a:p>
            <a:pPr marL="228600" indent="-228600">
              <a:buFont typeface="+mj-lt"/>
              <a:buAutoNum type="arabicPeriod"/>
              <a:defRPr/>
            </a:pPr>
            <a:r>
              <a:rPr lang="en-US" dirty="0"/>
              <a:t>Not presented yet</a:t>
            </a:r>
          </a:p>
          <a:p>
            <a:pPr marL="228600" indent="-228600">
              <a:buFont typeface="+mj-lt"/>
              <a:buAutoNum type="arabicPeriod"/>
              <a:defRPr/>
            </a:pPr>
            <a:r>
              <a:rPr lang="en-US" dirty="0">
                <a:solidFill>
                  <a:schemeClr val="bg2"/>
                </a:solidFill>
              </a:rPr>
              <a:t>Withdrawn</a:t>
            </a:r>
          </a:p>
        </p:txBody>
      </p:sp>
      <p:graphicFrame>
        <p:nvGraphicFramePr>
          <p:cNvPr id="6" name="Table 5"/>
          <p:cNvGraphicFramePr>
            <a:graphicFrameLocks noGrp="1"/>
          </p:cNvGraphicFramePr>
          <p:nvPr>
            <p:extLst>
              <p:ext uri="{D42A27DB-BD31-4B8C-83A1-F6EECF244321}">
                <p14:modId xmlns:p14="http://schemas.microsoft.com/office/powerpoint/2010/main" val="3747439237"/>
              </p:ext>
            </p:extLst>
          </p:nvPr>
        </p:nvGraphicFramePr>
        <p:xfrm>
          <a:off x="616955" y="4186975"/>
          <a:ext cx="8232088" cy="868368"/>
        </p:xfrm>
        <a:graphic>
          <a:graphicData uri="http://schemas.openxmlformats.org/drawingml/2006/table">
            <a:tbl>
              <a:tblPr/>
              <a:tblGrid>
                <a:gridCol w="646540"/>
                <a:gridCol w="2856183"/>
                <a:gridCol w="1015089"/>
                <a:gridCol w="1057131"/>
                <a:gridCol w="736437"/>
                <a:gridCol w="1920708"/>
              </a:tblGrid>
              <a:tr h="144302">
                <a:tc>
                  <a:txBody>
                    <a:bodyPr/>
                    <a:lstStyle/>
                    <a:p>
                      <a:pPr algn="l" fontAlgn="ctr"/>
                      <a:r>
                        <a:rPr lang="en-US" sz="1400" b="0" i="0" u="none" strike="noStrike" dirty="0">
                          <a:solidFill>
                            <a:srgbClr val="FFFFFF"/>
                          </a:solidFill>
                          <a:effectLst/>
                          <a:latin typeface="Calibri" panose="020F0502020204030204" pitchFamily="34" charset="0"/>
                        </a:rPr>
                        <a:t>DCN</a:t>
                      </a:r>
                    </a:p>
                  </a:txBody>
                  <a:tcPr marL="4976" marR="4976" marT="4976"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PHY/MAC</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Sub category</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r>
              <a:tr h="288604">
                <a:tc>
                  <a:txBody>
                    <a:bodyPr/>
                    <a:lstStyle/>
                    <a:p>
                      <a:pPr algn="l" fontAlgn="ctr"/>
                      <a:r>
                        <a:rPr lang="en-US" sz="1400" b="0" i="0" u="none" strike="noStrike">
                          <a:solidFill>
                            <a:srgbClr val="000000"/>
                          </a:solidFill>
                          <a:effectLst/>
                          <a:latin typeface="Calibri" panose="020F0502020204030204" pitchFamily="34" charset="0"/>
                        </a:rPr>
                        <a:t>18-0435</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a:solidFill>
                            <a:srgbClr val="000000"/>
                          </a:solidFill>
                          <a:effectLst/>
                          <a:latin typeface="Calibri" panose="020F0502020204030204" pitchFamily="34" charset="0"/>
                        </a:rPr>
                        <a:t>WUR Preamble Sequence Design and Performance Evaluation</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Jia Jia (Justin)</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Huawei</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PHY</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WUR Sync</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a:solidFill>
                            <a:srgbClr val="000000"/>
                          </a:solidFill>
                          <a:effectLst/>
                          <a:latin typeface="Calibri" panose="020F0502020204030204" pitchFamily="34" charset="0"/>
                        </a:rPr>
                        <a:t>18/504</a:t>
                      </a:r>
                    </a:p>
                  </a:txBody>
                  <a:tcPr marL="4976" marR="4976" marT="4976"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Evaluation of WUR Sync sequence</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dongguk Lim</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LG Electronics</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PHY</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0000"/>
                          </a:solidFill>
                          <a:effectLst/>
                          <a:latin typeface="Calibri" panose="020F0502020204030204" pitchFamily="34" charset="0"/>
                        </a:rPr>
                        <a:t>WUR Sync</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4079030416"/>
              </p:ext>
            </p:extLst>
          </p:nvPr>
        </p:nvGraphicFramePr>
        <p:xfrm>
          <a:off x="696913" y="2522638"/>
          <a:ext cx="8027998" cy="1081728"/>
        </p:xfrm>
        <a:graphic>
          <a:graphicData uri="http://schemas.openxmlformats.org/drawingml/2006/table">
            <a:tbl>
              <a:tblPr/>
              <a:tblGrid>
                <a:gridCol w="660827"/>
                <a:gridCol w="2856183"/>
                <a:gridCol w="1015089"/>
                <a:gridCol w="838754"/>
                <a:gridCol w="736437"/>
                <a:gridCol w="1920708"/>
              </a:tblGrid>
              <a:tr h="144302">
                <a:tc>
                  <a:txBody>
                    <a:bodyPr/>
                    <a:lstStyle/>
                    <a:p>
                      <a:pPr algn="l" fontAlgn="ctr"/>
                      <a:r>
                        <a:rPr lang="en-US" sz="1400" b="0" i="0" u="none" strike="noStrike" dirty="0">
                          <a:solidFill>
                            <a:srgbClr val="FFFFFF"/>
                          </a:solidFill>
                          <a:effectLst/>
                          <a:latin typeface="Calibri" panose="020F0502020204030204" pitchFamily="34" charset="0"/>
                        </a:rPr>
                        <a:t>DCN</a:t>
                      </a:r>
                    </a:p>
                  </a:txBody>
                  <a:tcPr marL="4976" marR="4976" marT="4976"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PHY/MAC</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Sub category</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r>
              <a:tr h="144302">
                <a:tc>
                  <a:txBody>
                    <a:bodyPr/>
                    <a:lstStyle/>
                    <a:p>
                      <a:pPr algn="l" fontAlgn="ctr"/>
                      <a:r>
                        <a:rPr lang="en-US" sz="1400" b="0" i="0" u="none" strike="noStrike">
                          <a:solidFill>
                            <a:srgbClr val="000000"/>
                          </a:solidFill>
                          <a:effectLst/>
                          <a:latin typeface="Calibri" panose="020F0502020204030204" pitchFamily="34" charset="0"/>
                        </a:rPr>
                        <a:t>18/0416</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fr-FR" sz="1400" b="0" i="0" u="none" strike="noStrike" dirty="0" err="1">
                          <a:solidFill>
                            <a:srgbClr val="000000"/>
                          </a:solidFill>
                          <a:effectLst/>
                          <a:latin typeface="Calibri" panose="020F0502020204030204" pitchFamily="34" charset="0"/>
                        </a:rPr>
                        <a:t>Sync</a:t>
                      </a:r>
                      <a:r>
                        <a:rPr lang="fr-FR" sz="1400" b="0" i="0" u="none" strike="noStrike" dirty="0">
                          <a:solidFill>
                            <a:srgbClr val="000000"/>
                          </a:solidFill>
                          <a:effectLst/>
                          <a:latin typeface="Calibri" panose="020F0502020204030204" pitchFamily="34" charset="0"/>
                        </a:rPr>
                        <a:t> Bit Duration </a:t>
                      </a:r>
                      <a:r>
                        <a:rPr lang="fr-FR" sz="1400" b="0" i="0" u="none" strike="noStrike" dirty="0" err="1">
                          <a:solidFill>
                            <a:srgbClr val="000000"/>
                          </a:solidFill>
                          <a:effectLst/>
                          <a:latin typeface="Calibri" panose="020F0502020204030204" pitchFamily="34" charset="0"/>
                        </a:rPr>
                        <a:t>Text</a:t>
                      </a:r>
                      <a:r>
                        <a:rPr lang="fr-FR" sz="1400" b="0" i="0" u="none" strike="noStrike" dirty="0">
                          <a:solidFill>
                            <a:srgbClr val="000000"/>
                          </a:solidFill>
                          <a:effectLst/>
                          <a:latin typeface="Calibri" panose="020F0502020204030204" pitchFamily="34" charset="0"/>
                        </a:rPr>
                        <a:t> Motion</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Steve Shellhammer</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Qualcomm</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a:solidFill>
                            <a:srgbClr val="000000"/>
                          </a:solidFill>
                          <a:effectLst/>
                          <a:latin typeface="Calibri" panose="020F0502020204030204" pitchFamily="34" charset="0"/>
                        </a:rPr>
                        <a:t>PHY</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a:solidFill>
                            <a:srgbClr val="000000"/>
                          </a:solidFill>
                          <a:effectLst/>
                          <a:latin typeface="Calibri" panose="020F0502020204030204" pitchFamily="34" charset="0"/>
                        </a:rPr>
                        <a:t>Spec text</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dirty="0">
                          <a:solidFill>
                            <a:srgbClr val="000000"/>
                          </a:solidFill>
                          <a:effectLst/>
                          <a:latin typeface="Calibri" panose="020F0502020204030204" pitchFamily="34" charset="0"/>
                        </a:rPr>
                        <a:t>18-0436</a:t>
                      </a:r>
                    </a:p>
                  </a:txBody>
                  <a:tcPr marL="4976" marR="4976" marT="4976"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0000"/>
                          </a:solidFill>
                          <a:effectLst/>
                          <a:latin typeface="Calibri" panose="020F0502020204030204" pitchFamily="34" charset="0"/>
                        </a:rPr>
                        <a:t>Proposed Changes to WUR PHY Specification</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err="1">
                          <a:solidFill>
                            <a:srgbClr val="000000"/>
                          </a:solidFill>
                          <a:effectLst/>
                          <a:latin typeface="Calibri" panose="020F0502020204030204" pitchFamily="34" charset="0"/>
                        </a:rPr>
                        <a:t>Jia</a:t>
                      </a:r>
                      <a:r>
                        <a:rPr lang="en-US" sz="1400" b="0" i="0" u="none" strike="noStrike" dirty="0">
                          <a:solidFill>
                            <a:srgbClr val="000000"/>
                          </a:solidFill>
                          <a:effectLst/>
                          <a:latin typeface="Calibri" panose="020F0502020204030204" pitchFamily="34" charset="0"/>
                        </a:rPr>
                        <a:t> </a:t>
                      </a:r>
                      <a:r>
                        <a:rPr lang="en-US" sz="1400" b="0" i="0" u="none" strike="noStrike" dirty="0" err="1">
                          <a:solidFill>
                            <a:srgbClr val="000000"/>
                          </a:solidFill>
                          <a:effectLst/>
                          <a:latin typeface="Calibri" panose="020F0502020204030204" pitchFamily="34" charset="0"/>
                        </a:rPr>
                        <a:t>Jia</a:t>
                      </a:r>
                      <a:r>
                        <a:rPr lang="en-US" sz="1400" b="0" i="0" u="none" strike="noStrike" dirty="0">
                          <a:solidFill>
                            <a:srgbClr val="000000"/>
                          </a:solidFill>
                          <a:effectLst/>
                          <a:latin typeface="Calibri" panose="020F0502020204030204" pitchFamily="34" charset="0"/>
                        </a:rPr>
                        <a:t> (Justin)</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0000"/>
                          </a:solidFill>
                          <a:effectLst/>
                          <a:latin typeface="Calibri" panose="020F0502020204030204" pitchFamily="34" charset="0"/>
                        </a:rPr>
                        <a:t>Huawei</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0000"/>
                          </a:solidFill>
                          <a:effectLst/>
                          <a:latin typeface="Calibri" panose="020F0502020204030204" pitchFamily="34" charset="0"/>
                        </a:rPr>
                        <a:t>PHY</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smtClean="0">
                          <a:solidFill>
                            <a:srgbClr val="000000"/>
                          </a:solidFill>
                          <a:effectLst/>
                          <a:latin typeface="Calibri" panose="020F0502020204030204" pitchFamily="34" charset="0"/>
                        </a:rPr>
                        <a:t>Spec</a:t>
                      </a:r>
                      <a:r>
                        <a:rPr lang="en-US" sz="1400" b="0" i="0" u="none" strike="noStrike" baseline="0" dirty="0" smtClean="0">
                          <a:solidFill>
                            <a:srgbClr val="000000"/>
                          </a:solidFill>
                          <a:effectLst/>
                          <a:latin typeface="Calibri" panose="020F0502020204030204" pitchFamily="34" charset="0"/>
                        </a:rPr>
                        <a:t> text</a:t>
                      </a:r>
                      <a:endParaRPr lang="en-US" sz="1400" b="0" i="0" u="none" strike="noStrike" dirty="0">
                        <a:solidFill>
                          <a:srgbClr val="000000"/>
                        </a:solidFill>
                        <a:effectLst/>
                        <a:latin typeface="Calibri" panose="020F0502020204030204" pitchFamily="34" charset="0"/>
                      </a:endParaRP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PHY – OOK waveform</a:t>
            </a:r>
            <a:endParaRPr lang="en-US" altLang="en-US" dirty="0" smtClean="0"/>
          </a:p>
        </p:txBody>
      </p:sp>
      <p:sp>
        <p:nvSpPr>
          <p:cNvPr id="4" name="Date Placeholder 3"/>
          <p:cNvSpPr>
            <a:spLocks noGrp="1"/>
          </p:cNvSpPr>
          <p:nvPr>
            <p:ph type="dt" sz="quarter" idx="10"/>
          </p:nvPr>
        </p:nvSpPr>
        <p:spPr/>
        <p:txBody>
          <a:bodyPr/>
          <a:lstStyle/>
          <a:p>
            <a:pPr>
              <a:defRPr/>
            </a:pPr>
            <a:r>
              <a:rPr lang="en-US" smtClean="0"/>
              <a:t>March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434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A177B4BA-9FEB-4760-8CA5-378D6C5B75E3}" type="slidenum">
              <a:rPr lang="en-US" altLang="en-US" sz="1200" b="0" smtClean="0"/>
              <a:pPr>
                <a:spcBef>
                  <a:spcPct val="0"/>
                </a:spcBef>
                <a:buFontTx/>
                <a:buNone/>
              </a:pPr>
              <a:t>11</a:t>
            </a:fld>
            <a:endParaRPr lang="en-US" altLang="en-US" sz="1200" b="0" smtClean="0"/>
          </a:p>
        </p:txBody>
      </p:sp>
      <p:sp>
        <p:nvSpPr>
          <p:cNvPr id="8" name="TextBox 7"/>
          <p:cNvSpPr txBox="1"/>
          <p:nvPr/>
        </p:nvSpPr>
        <p:spPr>
          <a:xfrm>
            <a:off x="7315200" y="759157"/>
            <a:ext cx="1503363" cy="1016000"/>
          </a:xfrm>
          <a:prstGeom prst="rect">
            <a:avLst/>
          </a:prstGeom>
          <a:noFill/>
          <a:ln>
            <a:solidFill>
              <a:schemeClr val="tx1"/>
            </a:solidFill>
          </a:ln>
        </p:spPr>
        <p:txBody>
          <a:bodyPr wrap="none">
            <a:spAutoFit/>
          </a:bodyPr>
          <a:lstStyle/>
          <a:p>
            <a:pPr>
              <a:defRPr/>
            </a:pPr>
            <a:r>
              <a:rPr lang="en-US" b="1" dirty="0"/>
              <a:t>Color code:</a:t>
            </a:r>
          </a:p>
          <a:p>
            <a:pPr marL="228600" indent="-228600">
              <a:buFont typeface="+mj-lt"/>
              <a:buAutoNum type="arabicPeriod"/>
              <a:defRPr/>
            </a:pPr>
            <a:r>
              <a:rPr lang="en-US" dirty="0">
                <a:solidFill>
                  <a:srgbClr val="00B050"/>
                </a:solidFill>
              </a:rPr>
              <a:t>Presented</a:t>
            </a:r>
          </a:p>
          <a:p>
            <a:pPr marL="228600" indent="-228600">
              <a:buFont typeface="+mj-lt"/>
              <a:buAutoNum type="arabicPeriod"/>
              <a:defRPr/>
            </a:pPr>
            <a:r>
              <a:rPr lang="en-US" dirty="0">
                <a:solidFill>
                  <a:srgbClr val="FFC000"/>
                </a:solidFill>
              </a:rPr>
              <a:t>Deferred</a:t>
            </a:r>
          </a:p>
          <a:p>
            <a:pPr marL="228600" indent="-228600">
              <a:buFont typeface="+mj-lt"/>
              <a:buAutoNum type="arabicPeriod"/>
              <a:defRPr/>
            </a:pPr>
            <a:r>
              <a:rPr lang="en-US" dirty="0"/>
              <a:t>Not presented yet</a:t>
            </a:r>
          </a:p>
          <a:p>
            <a:pPr marL="228600" indent="-228600">
              <a:buFont typeface="+mj-lt"/>
              <a:buAutoNum type="arabicPeriod"/>
              <a:defRPr/>
            </a:pPr>
            <a:r>
              <a:rPr lang="en-US" dirty="0">
                <a:solidFill>
                  <a:schemeClr val="bg2"/>
                </a:solidFill>
              </a:rPr>
              <a:t>Withdrawn</a:t>
            </a:r>
          </a:p>
        </p:txBody>
      </p:sp>
      <p:graphicFrame>
        <p:nvGraphicFramePr>
          <p:cNvPr id="7" name="Table 6"/>
          <p:cNvGraphicFramePr>
            <a:graphicFrameLocks noGrp="1"/>
          </p:cNvGraphicFramePr>
          <p:nvPr>
            <p:extLst>
              <p:ext uri="{D42A27DB-BD31-4B8C-83A1-F6EECF244321}">
                <p14:modId xmlns:p14="http://schemas.microsoft.com/office/powerpoint/2010/main" val="2562452481"/>
              </p:ext>
            </p:extLst>
          </p:nvPr>
        </p:nvGraphicFramePr>
        <p:xfrm>
          <a:off x="533400" y="2456155"/>
          <a:ext cx="8398775" cy="3240208"/>
        </p:xfrm>
        <a:graphic>
          <a:graphicData uri="http://schemas.openxmlformats.org/drawingml/2006/table">
            <a:tbl>
              <a:tblPr/>
              <a:tblGrid>
                <a:gridCol w="813227"/>
                <a:gridCol w="2856183"/>
                <a:gridCol w="1015089"/>
                <a:gridCol w="1057131"/>
                <a:gridCol w="736437"/>
                <a:gridCol w="1920708"/>
              </a:tblGrid>
              <a:tr h="144302">
                <a:tc>
                  <a:txBody>
                    <a:bodyPr/>
                    <a:lstStyle/>
                    <a:p>
                      <a:pPr algn="l" fontAlgn="ctr"/>
                      <a:r>
                        <a:rPr lang="en-US" sz="1400" b="0" i="0" u="none" strike="noStrike" dirty="0">
                          <a:solidFill>
                            <a:srgbClr val="FFFFFF"/>
                          </a:solidFill>
                          <a:effectLst/>
                          <a:latin typeface="Calibri" panose="020F0502020204030204" pitchFamily="34" charset="0"/>
                        </a:rPr>
                        <a:t>DCN</a:t>
                      </a:r>
                    </a:p>
                  </a:txBody>
                  <a:tcPr marL="4976" marR="4976" marT="4976"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PHY/MAC</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Sub category</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r>
              <a:tr h="144302">
                <a:tc>
                  <a:txBody>
                    <a:bodyPr/>
                    <a:lstStyle/>
                    <a:p>
                      <a:pPr algn="l" fontAlgn="ctr"/>
                      <a:r>
                        <a:rPr lang="en-US" sz="1400" b="0" i="0" u="none" strike="noStrike">
                          <a:solidFill>
                            <a:srgbClr val="000000"/>
                          </a:solidFill>
                          <a:effectLst/>
                          <a:latin typeface="Calibri" panose="020F0502020204030204" pitchFamily="34" charset="0"/>
                        </a:rPr>
                        <a:t>18/0418</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a:solidFill>
                            <a:srgbClr val="000000"/>
                          </a:solidFill>
                          <a:effectLst/>
                          <a:latin typeface="Calibri" panose="020F0502020204030204" pitchFamily="34" charset="0"/>
                        </a:rPr>
                        <a:t>Simulation on the Effect of OFDM Symbol Design</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Steve Shellhammer</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Qualcomm</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PHY</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WUR OOK signal waveform</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a:solidFill>
                            <a:srgbClr val="000000"/>
                          </a:solidFill>
                          <a:effectLst/>
                          <a:latin typeface="Calibri" panose="020F0502020204030204" pitchFamily="34" charset="0"/>
                        </a:rPr>
                        <a:t>18/0421</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OOK Waveform Generation Follow-up</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Eunsung Park</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LG Electronics</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PHY</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WUR OOK signal waveform</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a:solidFill>
                            <a:srgbClr val="000000"/>
                          </a:solidFill>
                          <a:effectLst/>
                          <a:latin typeface="Calibri" panose="020F0502020204030204" pitchFamily="34" charset="0"/>
                        </a:rPr>
                        <a:t>18/0422</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Performance Investigation on Partial OOK Follow-up</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Eunsung Park</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LG Electronics</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PHY</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WUR OOK signal waveform</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a:solidFill>
                            <a:srgbClr val="000000"/>
                          </a:solidFill>
                          <a:effectLst/>
                          <a:latin typeface="Calibri" panose="020F0502020204030204" pitchFamily="34" charset="0"/>
                        </a:rPr>
                        <a:t>18/0460r0</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On OOK Waveform Specification</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Alphan Sahin</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InterDigital</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PHY</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WUR OOK signal waveform</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a:solidFill>
                            <a:srgbClr val="000000"/>
                          </a:solidFill>
                          <a:effectLst/>
                          <a:latin typeface="Calibri" panose="020F0502020204030204" pitchFamily="34" charset="0"/>
                        </a:rPr>
                        <a:t>18-0492</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 2us OOK waveform generation</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Vinod Kristem</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Intel Corp</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PHY</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WUR OOK signal waveform</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a:solidFill>
                            <a:srgbClr val="000000"/>
                          </a:solidFill>
                          <a:effectLst/>
                          <a:latin typeface="Calibri" panose="020F0502020204030204" pitchFamily="34" charset="0"/>
                        </a:rPr>
                        <a:t>18/453</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Concluding Remarks P-OOK</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Dennis Sundman</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Ericsson</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PHY</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WUR OOK signal waveform</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a:solidFill>
                            <a:srgbClr val="000000"/>
                          </a:solidFill>
                          <a:effectLst/>
                          <a:latin typeface="Calibri" panose="020F0502020204030204" pitchFamily="34" charset="0"/>
                        </a:rPr>
                        <a:t>18/479</a:t>
                      </a:r>
                    </a:p>
                  </a:txBody>
                  <a:tcPr marL="4976" marR="4976" marT="4976"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MC-OOK Symbol Design</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Dennis Sundman</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Ericsson</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PHY</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0000"/>
                          </a:solidFill>
                          <a:effectLst/>
                          <a:latin typeface="Calibri" panose="020F0502020204030204" pitchFamily="34" charset="0"/>
                        </a:rPr>
                        <a:t>WUR OOK signal waveform</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r>
            </a:tbl>
          </a:graphicData>
        </a:graphic>
      </p:graphicFrame>
    </p:spTree>
    <p:extLst>
      <p:ext uri="{BB962C8B-B14F-4D97-AF65-F5344CB8AC3E}">
        <p14:creationId xmlns:p14="http://schemas.microsoft.com/office/powerpoint/2010/main" val="23018005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PHY - Requirements</a:t>
            </a:r>
            <a:endParaRPr lang="en-US" altLang="en-US" dirty="0" smtClean="0"/>
          </a:p>
        </p:txBody>
      </p:sp>
      <p:sp>
        <p:nvSpPr>
          <p:cNvPr id="4" name="Date Placeholder 3"/>
          <p:cNvSpPr>
            <a:spLocks noGrp="1"/>
          </p:cNvSpPr>
          <p:nvPr>
            <p:ph type="dt" sz="quarter" idx="10"/>
          </p:nvPr>
        </p:nvSpPr>
        <p:spPr/>
        <p:txBody>
          <a:bodyPr/>
          <a:lstStyle/>
          <a:p>
            <a:pPr>
              <a:defRPr/>
            </a:pPr>
            <a:r>
              <a:rPr lang="en-US" smtClean="0"/>
              <a:t>March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434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A177B4BA-9FEB-4760-8CA5-378D6C5B75E3}" type="slidenum">
              <a:rPr lang="en-US" altLang="en-US" sz="1200" b="0" smtClean="0"/>
              <a:pPr>
                <a:spcBef>
                  <a:spcPct val="0"/>
                </a:spcBef>
                <a:buFontTx/>
                <a:buNone/>
              </a:pPr>
              <a:t>12</a:t>
            </a:fld>
            <a:endParaRPr lang="en-US" altLang="en-US" sz="1200" b="0" smtClean="0"/>
          </a:p>
        </p:txBody>
      </p:sp>
      <p:sp>
        <p:nvSpPr>
          <p:cNvPr id="8" name="TextBox 7"/>
          <p:cNvSpPr txBox="1"/>
          <p:nvPr/>
        </p:nvSpPr>
        <p:spPr>
          <a:xfrm>
            <a:off x="7315200" y="759157"/>
            <a:ext cx="1503363" cy="1016000"/>
          </a:xfrm>
          <a:prstGeom prst="rect">
            <a:avLst/>
          </a:prstGeom>
          <a:noFill/>
          <a:ln>
            <a:solidFill>
              <a:schemeClr val="tx1"/>
            </a:solidFill>
          </a:ln>
        </p:spPr>
        <p:txBody>
          <a:bodyPr wrap="none">
            <a:spAutoFit/>
          </a:bodyPr>
          <a:lstStyle/>
          <a:p>
            <a:pPr>
              <a:defRPr/>
            </a:pPr>
            <a:r>
              <a:rPr lang="en-US" b="1" dirty="0"/>
              <a:t>Color code:</a:t>
            </a:r>
          </a:p>
          <a:p>
            <a:pPr marL="228600" indent="-228600">
              <a:buFont typeface="+mj-lt"/>
              <a:buAutoNum type="arabicPeriod"/>
              <a:defRPr/>
            </a:pPr>
            <a:r>
              <a:rPr lang="en-US" dirty="0">
                <a:solidFill>
                  <a:srgbClr val="00B050"/>
                </a:solidFill>
              </a:rPr>
              <a:t>Presented</a:t>
            </a:r>
          </a:p>
          <a:p>
            <a:pPr marL="228600" indent="-228600">
              <a:buFont typeface="+mj-lt"/>
              <a:buAutoNum type="arabicPeriod"/>
              <a:defRPr/>
            </a:pPr>
            <a:r>
              <a:rPr lang="en-US" dirty="0">
                <a:solidFill>
                  <a:srgbClr val="FFC000"/>
                </a:solidFill>
              </a:rPr>
              <a:t>Deferred</a:t>
            </a:r>
          </a:p>
          <a:p>
            <a:pPr marL="228600" indent="-228600">
              <a:buFont typeface="+mj-lt"/>
              <a:buAutoNum type="arabicPeriod"/>
              <a:defRPr/>
            </a:pPr>
            <a:r>
              <a:rPr lang="en-US" dirty="0"/>
              <a:t>Not presented yet</a:t>
            </a:r>
          </a:p>
          <a:p>
            <a:pPr marL="228600" indent="-228600">
              <a:buFont typeface="+mj-lt"/>
              <a:buAutoNum type="arabicPeriod"/>
              <a:defRPr/>
            </a:pPr>
            <a:r>
              <a:rPr lang="en-US" dirty="0">
                <a:solidFill>
                  <a:schemeClr val="bg2"/>
                </a:solidFill>
              </a:rPr>
              <a:t>Withdrawn</a:t>
            </a:r>
          </a:p>
        </p:txBody>
      </p:sp>
      <p:graphicFrame>
        <p:nvGraphicFramePr>
          <p:cNvPr id="2" name="Table 1"/>
          <p:cNvGraphicFramePr>
            <a:graphicFrameLocks noGrp="1"/>
          </p:cNvGraphicFramePr>
          <p:nvPr>
            <p:extLst>
              <p:ext uri="{D42A27DB-BD31-4B8C-83A1-F6EECF244321}">
                <p14:modId xmlns:p14="http://schemas.microsoft.com/office/powerpoint/2010/main" val="3164912297"/>
              </p:ext>
            </p:extLst>
          </p:nvPr>
        </p:nvGraphicFramePr>
        <p:xfrm>
          <a:off x="740482" y="2743200"/>
          <a:ext cx="8078081" cy="1081728"/>
        </p:xfrm>
        <a:graphic>
          <a:graphicData uri="http://schemas.openxmlformats.org/drawingml/2006/table">
            <a:tbl>
              <a:tblPr/>
              <a:tblGrid>
                <a:gridCol w="813227"/>
                <a:gridCol w="2856183"/>
                <a:gridCol w="1015089"/>
                <a:gridCol w="736437"/>
                <a:gridCol w="736437"/>
                <a:gridCol w="1920708"/>
              </a:tblGrid>
              <a:tr h="144302">
                <a:tc>
                  <a:txBody>
                    <a:bodyPr/>
                    <a:lstStyle/>
                    <a:p>
                      <a:pPr algn="l" fontAlgn="ctr"/>
                      <a:r>
                        <a:rPr lang="en-US" sz="1400" b="0" i="0" u="none" strike="noStrike" dirty="0">
                          <a:solidFill>
                            <a:srgbClr val="FFFFFF"/>
                          </a:solidFill>
                          <a:effectLst/>
                          <a:latin typeface="Calibri" panose="020F0502020204030204" pitchFamily="34" charset="0"/>
                        </a:rPr>
                        <a:t>DCN</a:t>
                      </a:r>
                    </a:p>
                  </a:txBody>
                  <a:tcPr marL="4976" marR="4976" marT="4976"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PHY/MAC</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Sub category</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r>
              <a:tr h="144302">
                <a:tc>
                  <a:txBody>
                    <a:bodyPr/>
                    <a:lstStyle/>
                    <a:p>
                      <a:pPr algn="l" fontAlgn="ctr"/>
                      <a:r>
                        <a:rPr lang="en-US" sz="1400" b="0" i="0" u="none" strike="noStrike">
                          <a:solidFill>
                            <a:srgbClr val="000000"/>
                          </a:solidFill>
                          <a:effectLst/>
                          <a:latin typeface="Calibri" panose="020F0502020204030204" pitchFamily="34" charset="0"/>
                        </a:rPr>
                        <a:t>18/406</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a:solidFill>
                            <a:srgbClr val="000000"/>
                          </a:solidFill>
                          <a:effectLst/>
                          <a:latin typeface="Calibri" panose="020F0502020204030204" pitchFamily="34" charset="0"/>
                        </a:rPr>
                        <a:t>Discussion on the WUR minimum sensitivity level</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Shahrnaz Azizi</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Intel Corp</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PHY</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WUR Tx/Rx</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8604">
                <a:tc>
                  <a:txBody>
                    <a:bodyPr/>
                    <a:lstStyle/>
                    <a:p>
                      <a:pPr algn="l" fontAlgn="ctr"/>
                      <a:r>
                        <a:rPr lang="en-US" sz="1400" b="0" i="0" u="none" strike="noStrike">
                          <a:solidFill>
                            <a:srgbClr val="000000"/>
                          </a:solidFill>
                          <a:effectLst/>
                          <a:latin typeface="Calibri" panose="020F0502020204030204" pitchFamily="34" charset="0"/>
                        </a:rPr>
                        <a:t>18/0145r0</a:t>
                      </a:r>
                    </a:p>
                  </a:txBody>
                  <a:tcPr marL="4976" marR="4976" marT="4976"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Discussion of (how to specify) some TX and RX requirements for 802.11ba</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Leif Wilhelmsson</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Ericsson</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PHY</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0000"/>
                          </a:solidFill>
                          <a:effectLst/>
                          <a:latin typeface="Calibri" panose="020F0502020204030204" pitchFamily="34" charset="0"/>
                        </a:rPr>
                        <a:t>WUR </a:t>
                      </a:r>
                      <a:r>
                        <a:rPr lang="en-US" sz="1400" b="0" i="0" u="none" strike="noStrike" dirty="0" err="1">
                          <a:solidFill>
                            <a:srgbClr val="000000"/>
                          </a:solidFill>
                          <a:effectLst/>
                          <a:latin typeface="Calibri" panose="020F0502020204030204" pitchFamily="34" charset="0"/>
                        </a:rPr>
                        <a:t>Tx</a:t>
                      </a:r>
                      <a:r>
                        <a:rPr lang="en-US" sz="1400" b="0" i="0" u="none" strike="noStrike" dirty="0">
                          <a:solidFill>
                            <a:srgbClr val="000000"/>
                          </a:solidFill>
                          <a:effectLst/>
                          <a:latin typeface="Calibri" panose="020F0502020204030204" pitchFamily="34" charset="0"/>
                        </a:rPr>
                        <a:t>/Rx</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r>
            </a:tbl>
          </a:graphicData>
        </a:graphic>
      </p:graphicFrame>
    </p:spTree>
    <p:extLst>
      <p:ext uri="{BB962C8B-B14F-4D97-AF65-F5344CB8AC3E}">
        <p14:creationId xmlns:p14="http://schemas.microsoft.com/office/powerpoint/2010/main" val="42224265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PHY – WUR </a:t>
            </a:r>
            <a:r>
              <a:rPr lang="en-US" altLang="en-US" dirty="0" err="1" smtClean="0"/>
              <a:t>Tx</a:t>
            </a:r>
            <a:r>
              <a:rPr lang="en-US" altLang="en-US" dirty="0" smtClean="0"/>
              <a:t> with Multiple Antenna</a:t>
            </a:r>
            <a:endParaRPr lang="en-US" altLang="en-US" dirty="0" smtClean="0"/>
          </a:p>
        </p:txBody>
      </p:sp>
      <p:sp>
        <p:nvSpPr>
          <p:cNvPr id="4" name="Date Placeholder 3"/>
          <p:cNvSpPr>
            <a:spLocks noGrp="1"/>
          </p:cNvSpPr>
          <p:nvPr>
            <p:ph type="dt" sz="quarter" idx="10"/>
          </p:nvPr>
        </p:nvSpPr>
        <p:spPr/>
        <p:txBody>
          <a:bodyPr/>
          <a:lstStyle/>
          <a:p>
            <a:pPr>
              <a:defRPr/>
            </a:pPr>
            <a:r>
              <a:rPr lang="en-US" smtClean="0"/>
              <a:t>March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434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A177B4BA-9FEB-4760-8CA5-378D6C5B75E3}" type="slidenum">
              <a:rPr lang="en-US" altLang="en-US" sz="1200" b="0" smtClean="0"/>
              <a:pPr>
                <a:spcBef>
                  <a:spcPct val="0"/>
                </a:spcBef>
                <a:buFontTx/>
                <a:buNone/>
              </a:pPr>
              <a:t>13</a:t>
            </a:fld>
            <a:endParaRPr lang="en-US" altLang="en-US" sz="1200" b="0" smtClean="0"/>
          </a:p>
        </p:txBody>
      </p:sp>
      <p:sp>
        <p:nvSpPr>
          <p:cNvPr id="8" name="TextBox 7"/>
          <p:cNvSpPr txBox="1"/>
          <p:nvPr/>
        </p:nvSpPr>
        <p:spPr>
          <a:xfrm>
            <a:off x="7246231" y="5257800"/>
            <a:ext cx="1503363" cy="1016000"/>
          </a:xfrm>
          <a:prstGeom prst="rect">
            <a:avLst/>
          </a:prstGeom>
          <a:noFill/>
          <a:ln>
            <a:solidFill>
              <a:schemeClr val="tx1"/>
            </a:solidFill>
          </a:ln>
        </p:spPr>
        <p:txBody>
          <a:bodyPr wrap="none">
            <a:spAutoFit/>
          </a:bodyPr>
          <a:lstStyle/>
          <a:p>
            <a:pPr>
              <a:defRPr/>
            </a:pPr>
            <a:r>
              <a:rPr lang="en-US" b="1" dirty="0"/>
              <a:t>Color code:</a:t>
            </a:r>
          </a:p>
          <a:p>
            <a:pPr marL="228600" indent="-228600">
              <a:buFont typeface="+mj-lt"/>
              <a:buAutoNum type="arabicPeriod"/>
              <a:defRPr/>
            </a:pPr>
            <a:r>
              <a:rPr lang="en-US" dirty="0">
                <a:solidFill>
                  <a:srgbClr val="00B050"/>
                </a:solidFill>
              </a:rPr>
              <a:t>Presented</a:t>
            </a:r>
          </a:p>
          <a:p>
            <a:pPr marL="228600" indent="-228600">
              <a:buFont typeface="+mj-lt"/>
              <a:buAutoNum type="arabicPeriod"/>
              <a:defRPr/>
            </a:pPr>
            <a:r>
              <a:rPr lang="en-US" dirty="0">
                <a:solidFill>
                  <a:srgbClr val="FFC000"/>
                </a:solidFill>
              </a:rPr>
              <a:t>Deferred</a:t>
            </a:r>
          </a:p>
          <a:p>
            <a:pPr marL="228600" indent="-228600">
              <a:buFont typeface="+mj-lt"/>
              <a:buAutoNum type="arabicPeriod"/>
              <a:defRPr/>
            </a:pPr>
            <a:r>
              <a:rPr lang="en-US" dirty="0"/>
              <a:t>Not presented yet</a:t>
            </a:r>
          </a:p>
          <a:p>
            <a:pPr marL="228600" indent="-228600">
              <a:buFont typeface="+mj-lt"/>
              <a:buAutoNum type="arabicPeriod"/>
              <a:defRPr/>
            </a:pPr>
            <a:r>
              <a:rPr lang="en-US" dirty="0">
                <a:solidFill>
                  <a:schemeClr val="bg2"/>
                </a:solidFill>
              </a:rPr>
              <a:t>Withdrawn</a:t>
            </a:r>
          </a:p>
        </p:txBody>
      </p:sp>
      <p:graphicFrame>
        <p:nvGraphicFramePr>
          <p:cNvPr id="3" name="Table 2"/>
          <p:cNvGraphicFramePr>
            <a:graphicFrameLocks noGrp="1"/>
          </p:cNvGraphicFramePr>
          <p:nvPr>
            <p:extLst>
              <p:ext uri="{D42A27DB-BD31-4B8C-83A1-F6EECF244321}">
                <p14:modId xmlns:p14="http://schemas.microsoft.com/office/powerpoint/2010/main" val="3627050516"/>
              </p:ext>
            </p:extLst>
          </p:nvPr>
        </p:nvGraphicFramePr>
        <p:xfrm>
          <a:off x="838200" y="2895600"/>
          <a:ext cx="7911394" cy="1081728"/>
        </p:xfrm>
        <a:graphic>
          <a:graphicData uri="http://schemas.openxmlformats.org/drawingml/2006/table">
            <a:tbl>
              <a:tblPr/>
              <a:tblGrid>
                <a:gridCol w="646540"/>
                <a:gridCol w="2856183"/>
                <a:gridCol w="1015089"/>
                <a:gridCol w="736437"/>
                <a:gridCol w="736437"/>
                <a:gridCol w="1920708"/>
              </a:tblGrid>
              <a:tr h="144302">
                <a:tc>
                  <a:txBody>
                    <a:bodyPr/>
                    <a:lstStyle/>
                    <a:p>
                      <a:pPr algn="l" fontAlgn="ctr"/>
                      <a:r>
                        <a:rPr lang="en-US" sz="1400" b="0" i="0" u="none" strike="noStrike" dirty="0">
                          <a:solidFill>
                            <a:srgbClr val="FFFFFF"/>
                          </a:solidFill>
                          <a:effectLst/>
                          <a:latin typeface="Calibri" panose="020F0502020204030204" pitchFamily="34" charset="0"/>
                        </a:rPr>
                        <a:t>DCN</a:t>
                      </a:r>
                    </a:p>
                  </a:txBody>
                  <a:tcPr marL="4976" marR="4976" marT="4976"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PHY/MAC</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Sub category</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r>
              <a:tr h="144302">
                <a:tc>
                  <a:txBody>
                    <a:bodyPr/>
                    <a:lstStyle/>
                    <a:p>
                      <a:pPr algn="l" fontAlgn="ctr"/>
                      <a:r>
                        <a:rPr lang="en-US" sz="1400" b="0" i="0" u="none" strike="noStrike">
                          <a:solidFill>
                            <a:srgbClr val="000000"/>
                          </a:solidFill>
                          <a:effectLst/>
                          <a:latin typeface="Calibri" panose="020F0502020204030204" pitchFamily="34" charset="0"/>
                        </a:rPr>
                        <a:t>18/413</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a:solidFill>
                            <a:srgbClr val="000000"/>
                          </a:solidFill>
                          <a:effectLst/>
                          <a:latin typeface="Calibri" panose="020F0502020204030204" pitchFamily="34" charset="0"/>
                        </a:rPr>
                        <a:t>Discussion on WUR multi-antenna transmission</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Lui Cao</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Marvell</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PHY</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WUR Tx (Multi antenna)</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a:solidFill>
                            <a:srgbClr val="000000"/>
                          </a:solidFill>
                          <a:effectLst/>
                          <a:latin typeface="Calibri" panose="020F0502020204030204" pitchFamily="34" charset="0"/>
                        </a:rPr>
                        <a:t>18-0493</a:t>
                      </a:r>
                    </a:p>
                  </a:txBody>
                  <a:tcPr marL="4976" marR="4976" marT="4976"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WUR performance with multiple TX antennas</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Vinod Kristem</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Intel Corp</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PHY</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0000"/>
                          </a:solidFill>
                          <a:effectLst/>
                          <a:latin typeface="Calibri" panose="020F0502020204030204" pitchFamily="34" charset="0"/>
                        </a:rPr>
                        <a:t>WUR </a:t>
                      </a:r>
                      <a:r>
                        <a:rPr lang="en-US" sz="1400" b="0" i="0" u="none" strike="noStrike" dirty="0" err="1">
                          <a:solidFill>
                            <a:srgbClr val="000000"/>
                          </a:solidFill>
                          <a:effectLst/>
                          <a:latin typeface="Calibri" panose="020F0502020204030204" pitchFamily="34" charset="0"/>
                        </a:rPr>
                        <a:t>Tx</a:t>
                      </a:r>
                      <a:r>
                        <a:rPr lang="en-US" sz="1400" b="0" i="0" u="none" strike="noStrike" dirty="0">
                          <a:solidFill>
                            <a:srgbClr val="000000"/>
                          </a:solidFill>
                          <a:effectLst/>
                          <a:latin typeface="Calibri" panose="020F0502020204030204" pitchFamily="34" charset="0"/>
                        </a:rPr>
                        <a:t> (Multi antenna)</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r>
            </a:tbl>
          </a:graphicData>
        </a:graphic>
      </p:graphicFrame>
    </p:spTree>
    <p:extLst>
      <p:ext uri="{BB962C8B-B14F-4D97-AF65-F5344CB8AC3E}">
        <p14:creationId xmlns:p14="http://schemas.microsoft.com/office/powerpoint/2010/main" val="16577993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PHY – WUR Signal Multiplexing</a:t>
            </a:r>
            <a:endParaRPr lang="en-US" altLang="en-US" dirty="0" smtClean="0"/>
          </a:p>
        </p:txBody>
      </p:sp>
      <p:sp>
        <p:nvSpPr>
          <p:cNvPr id="4" name="Date Placeholder 3"/>
          <p:cNvSpPr>
            <a:spLocks noGrp="1"/>
          </p:cNvSpPr>
          <p:nvPr>
            <p:ph type="dt" sz="quarter" idx="10"/>
          </p:nvPr>
        </p:nvSpPr>
        <p:spPr/>
        <p:txBody>
          <a:bodyPr/>
          <a:lstStyle/>
          <a:p>
            <a:pPr>
              <a:defRPr/>
            </a:pPr>
            <a:r>
              <a:rPr lang="en-US" smtClean="0"/>
              <a:t>March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434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A177B4BA-9FEB-4760-8CA5-378D6C5B75E3}" type="slidenum">
              <a:rPr lang="en-US" altLang="en-US" sz="1200" b="0" smtClean="0"/>
              <a:pPr>
                <a:spcBef>
                  <a:spcPct val="0"/>
                </a:spcBef>
                <a:buFontTx/>
                <a:buNone/>
              </a:pPr>
              <a:t>14</a:t>
            </a:fld>
            <a:endParaRPr lang="en-US" altLang="en-US" sz="1200" b="0" smtClean="0"/>
          </a:p>
        </p:txBody>
      </p:sp>
      <p:sp>
        <p:nvSpPr>
          <p:cNvPr id="8" name="TextBox 7"/>
          <p:cNvSpPr txBox="1"/>
          <p:nvPr/>
        </p:nvSpPr>
        <p:spPr>
          <a:xfrm>
            <a:off x="7246231" y="5257800"/>
            <a:ext cx="1503363" cy="1016000"/>
          </a:xfrm>
          <a:prstGeom prst="rect">
            <a:avLst/>
          </a:prstGeom>
          <a:noFill/>
          <a:ln>
            <a:solidFill>
              <a:schemeClr val="tx1"/>
            </a:solidFill>
          </a:ln>
        </p:spPr>
        <p:txBody>
          <a:bodyPr wrap="none">
            <a:spAutoFit/>
          </a:bodyPr>
          <a:lstStyle/>
          <a:p>
            <a:pPr>
              <a:defRPr/>
            </a:pPr>
            <a:r>
              <a:rPr lang="en-US" b="1" dirty="0"/>
              <a:t>Color code:</a:t>
            </a:r>
          </a:p>
          <a:p>
            <a:pPr marL="228600" indent="-228600">
              <a:buFont typeface="+mj-lt"/>
              <a:buAutoNum type="arabicPeriod"/>
              <a:defRPr/>
            </a:pPr>
            <a:r>
              <a:rPr lang="en-US" dirty="0">
                <a:solidFill>
                  <a:srgbClr val="00B050"/>
                </a:solidFill>
              </a:rPr>
              <a:t>Presented</a:t>
            </a:r>
          </a:p>
          <a:p>
            <a:pPr marL="228600" indent="-228600">
              <a:buFont typeface="+mj-lt"/>
              <a:buAutoNum type="arabicPeriod"/>
              <a:defRPr/>
            </a:pPr>
            <a:r>
              <a:rPr lang="en-US" dirty="0">
                <a:solidFill>
                  <a:srgbClr val="FFC000"/>
                </a:solidFill>
              </a:rPr>
              <a:t>Deferred</a:t>
            </a:r>
          </a:p>
          <a:p>
            <a:pPr marL="228600" indent="-228600">
              <a:buFont typeface="+mj-lt"/>
              <a:buAutoNum type="arabicPeriod"/>
              <a:defRPr/>
            </a:pPr>
            <a:r>
              <a:rPr lang="en-US" dirty="0"/>
              <a:t>Not presented yet</a:t>
            </a:r>
          </a:p>
          <a:p>
            <a:pPr marL="228600" indent="-228600">
              <a:buFont typeface="+mj-lt"/>
              <a:buAutoNum type="arabicPeriod"/>
              <a:defRPr/>
            </a:pPr>
            <a:r>
              <a:rPr lang="en-US" dirty="0">
                <a:solidFill>
                  <a:schemeClr val="bg2"/>
                </a:solidFill>
              </a:rPr>
              <a:t>Withdrawn</a:t>
            </a:r>
          </a:p>
        </p:txBody>
      </p:sp>
      <p:graphicFrame>
        <p:nvGraphicFramePr>
          <p:cNvPr id="2" name="Table 1"/>
          <p:cNvGraphicFramePr>
            <a:graphicFrameLocks noGrp="1"/>
          </p:cNvGraphicFramePr>
          <p:nvPr>
            <p:extLst>
              <p:ext uri="{D42A27DB-BD31-4B8C-83A1-F6EECF244321}">
                <p14:modId xmlns:p14="http://schemas.microsoft.com/office/powerpoint/2010/main" val="2020142928"/>
              </p:ext>
            </p:extLst>
          </p:nvPr>
        </p:nvGraphicFramePr>
        <p:xfrm>
          <a:off x="646648" y="2590800"/>
          <a:ext cx="8078081" cy="1081728"/>
        </p:xfrm>
        <a:graphic>
          <a:graphicData uri="http://schemas.openxmlformats.org/drawingml/2006/table">
            <a:tbl>
              <a:tblPr/>
              <a:tblGrid>
                <a:gridCol w="813227"/>
                <a:gridCol w="2856183"/>
                <a:gridCol w="1015089"/>
                <a:gridCol w="736437"/>
                <a:gridCol w="736437"/>
                <a:gridCol w="1920708"/>
              </a:tblGrid>
              <a:tr h="144302">
                <a:tc>
                  <a:txBody>
                    <a:bodyPr/>
                    <a:lstStyle/>
                    <a:p>
                      <a:pPr algn="l" fontAlgn="ctr"/>
                      <a:r>
                        <a:rPr lang="en-US" sz="1400" b="0" i="0" u="none" strike="noStrike">
                          <a:solidFill>
                            <a:srgbClr val="FFFFFF"/>
                          </a:solidFill>
                          <a:effectLst/>
                          <a:latin typeface="Calibri" panose="020F0502020204030204" pitchFamily="34" charset="0"/>
                        </a:rPr>
                        <a:t>DCN</a:t>
                      </a:r>
                    </a:p>
                  </a:txBody>
                  <a:tcPr marL="4976" marR="4976" marT="4976"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PHY/MAC</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Sub category</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r>
              <a:tr h="144302">
                <a:tc>
                  <a:txBody>
                    <a:bodyPr/>
                    <a:lstStyle/>
                    <a:p>
                      <a:pPr algn="l" fontAlgn="ctr"/>
                      <a:r>
                        <a:rPr lang="en-US" sz="1400" b="0" i="0" u="none" strike="noStrike">
                          <a:solidFill>
                            <a:srgbClr val="000000"/>
                          </a:solidFill>
                          <a:effectLst/>
                          <a:latin typeface="Calibri" panose="020F0502020204030204" pitchFamily="34" charset="0"/>
                        </a:rPr>
                        <a:t>17/1625</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de-DE" sz="1400" b="0" i="0" u="none" strike="noStrike">
                          <a:solidFill>
                            <a:srgbClr val="000000"/>
                          </a:solidFill>
                          <a:effectLst/>
                          <a:latin typeface="Calibri" panose="020F0502020204030204" pitchFamily="34" charset="0"/>
                        </a:rPr>
                        <a:t>Efficient FDMA MU Transmission Schemes for WUR WLAN</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Jianhan Liu</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Mediatek</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PHY</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WUR signal multiplexing</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a:solidFill>
                            <a:srgbClr val="000000"/>
                          </a:solidFill>
                          <a:effectLst/>
                          <a:latin typeface="Calibri" panose="020F0502020204030204" pitchFamily="34" charset="0"/>
                        </a:rPr>
                        <a:t>17/1395r0</a:t>
                      </a:r>
                    </a:p>
                  </a:txBody>
                  <a:tcPr marL="4976" marR="4976" marT="4976"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0000"/>
                          </a:solidFill>
                          <a:effectLst/>
                          <a:latin typeface="Calibri" panose="020F0502020204030204" pitchFamily="34" charset="0"/>
                        </a:rPr>
                        <a:t>Simple multiplexing of Wake-up signals</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Leif Wilhelmsson</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Ericsson</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PHY</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0000"/>
                          </a:solidFill>
                          <a:effectLst/>
                          <a:latin typeface="Calibri" panose="020F0502020204030204" pitchFamily="34" charset="0"/>
                        </a:rPr>
                        <a:t>WUR signal multiplexing</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r>
            </a:tbl>
          </a:graphicData>
        </a:graphic>
      </p:graphicFrame>
    </p:spTree>
    <p:extLst>
      <p:ext uri="{BB962C8B-B14F-4D97-AF65-F5344CB8AC3E}">
        <p14:creationId xmlns:p14="http://schemas.microsoft.com/office/powerpoint/2010/main" val="10495417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MAC-Spec Text</a:t>
            </a:r>
            <a:endParaRPr lang="en-US" altLang="en-US" dirty="0" smtClean="0"/>
          </a:p>
        </p:txBody>
      </p:sp>
      <p:sp>
        <p:nvSpPr>
          <p:cNvPr id="4" name="Date Placeholder 3"/>
          <p:cNvSpPr>
            <a:spLocks noGrp="1"/>
          </p:cNvSpPr>
          <p:nvPr>
            <p:ph type="dt" sz="quarter" idx="10"/>
          </p:nvPr>
        </p:nvSpPr>
        <p:spPr/>
        <p:txBody>
          <a:bodyPr/>
          <a:lstStyle/>
          <a:p>
            <a:pPr>
              <a:defRPr/>
            </a:pPr>
            <a:r>
              <a:rPr lang="en-US" smtClean="0"/>
              <a:t>March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638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5D295712-F922-4F91-948C-57F5A89BF58F}" type="slidenum">
              <a:rPr lang="en-US" altLang="en-US" sz="1200" b="0" smtClean="0"/>
              <a:pPr>
                <a:spcBef>
                  <a:spcPct val="0"/>
                </a:spcBef>
                <a:buFontTx/>
                <a:buNone/>
              </a:pPr>
              <a:t>15</a:t>
            </a:fld>
            <a:endParaRPr lang="en-US" altLang="en-US" sz="1200" b="0" smtClean="0"/>
          </a:p>
        </p:txBody>
      </p:sp>
      <p:sp>
        <p:nvSpPr>
          <p:cNvPr id="7" name="TextBox 6"/>
          <p:cNvSpPr txBox="1"/>
          <p:nvPr/>
        </p:nvSpPr>
        <p:spPr>
          <a:xfrm>
            <a:off x="7315200" y="759157"/>
            <a:ext cx="1503363" cy="1016000"/>
          </a:xfrm>
          <a:prstGeom prst="rect">
            <a:avLst/>
          </a:prstGeom>
          <a:noFill/>
          <a:ln>
            <a:solidFill>
              <a:schemeClr val="tx1"/>
            </a:solidFill>
          </a:ln>
        </p:spPr>
        <p:txBody>
          <a:bodyPr wrap="none">
            <a:spAutoFit/>
          </a:bodyPr>
          <a:lstStyle/>
          <a:p>
            <a:pPr>
              <a:defRPr/>
            </a:pPr>
            <a:r>
              <a:rPr lang="en-US" b="1" dirty="0"/>
              <a:t>Color code:</a:t>
            </a:r>
          </a:p>
          <a:p>
            <a:pPr marL="228600" indent="-228600">
              <a:buFont typeface="+mj-lt"/>
              <a:buAutoNum type="arabicPeriod"/>
              <a:defRPr/>
            </a:pPr>
            <a:r>
              <a:rPr lang="en-US" dirty="0">
                <a:solidFill>
                  <a:srgbClr val="00B050"/>
                </a:solidFill>
              </a:rPr>
              <a:t>Presented</a:t>
            </a:r>
          </a:p>
          <a:p>
            <a:pPr marL="228600" indent="-228600">
              <a:buFont typeface="+mj-lt"/>
              <a:buAutoNum type="arabicPeriod"/>
              <a:defRPr/>
            </a:pPr>
            <a:r>
              <a:rPr lang="en-US" dirty="0">
                <a:solidFill>
                  <a:srgbClr val="FFC000"/>
                </a:solidFill>
              </a:rPr>
              <a:t>Deferred</a:t>
            </a:r>
          </a:p>
          <a:p>
            <a:pPr marL="228600" indent="-228600">
              <a:buFont typeface="+mj-lt"/>
              <a:buAutoNum type="arabicPeriod"/>
              <a:defRPr/>
            </a:pPr>
            <a:r>
              <a:rPr lang="en-US" dirty="0"/>
              <a:t>Not presented yet</a:t>
            </a:r>
          </a:p>
          <a:p>
            <a:pPr marL="228600" indent="-228600">
              <a:buFont typeface="+mj-lt"/>
              <a:buAutoNum type="arabicPeriod"/>
              <a:defRPr/>
            </a:pPr>
            <a:r>
              <a:rPr lang="en-US" dirty="0">
                <a:solidFill>
                  <a:schemeClr val="bg2"/>
                </a:solidFill>
              </a:rPr>
              <a:t>Withdrawn</a:t>
            </a:r>
          </a:p>
        </p:txBody>
      </p:sp>
      <p:graphicFrame>
        <p:nvGraphicFramePr>
          <p:cNvPr id="2" name="Table 1"/>
          <p:cNvGraphicFramePr>
            <a:graphicFrameLocks noGrp="1"/>
          </p:cNvGraphicFramePr>
          <p:nvPr>
            <p:extLst>
              <p:ext uri="{D42A27DB-BD31-4B8C-83A1-F6EECF244321}">
                <p14:modId xmlns:p14="http://schemas.microsoft.com/office/powerpoint/2010/main" val="2892911783"/>
              </p:ext>
            </p:extLst>
          </p:nvPr>
        </p:nvGraphicFramePr>
        <p:xfrm>
          <a:off x="457200" y="2600582"/>
          <a:ext cx="8398775" cy="1513424"/>
        </p:xfrm>
        <a:graphic>
          <a:graphicData uri="http://schemas.openxmlformats.org/drawingml/2006/table">
            <a:tbl>
              <a:tblPr/>
              <a:tblGrid>
                <a:gridCol w="813227"/>
                <a:gridCol w="2856183"/>
                <a:gridCol w="1015089"/>
                <a:gridCol w="1057131"/>
                <a:gridCol w="736437"/>
                <a:gridCol w="1920708"/>
              </a:tblGrid>
              <a:tr h="144302">
                <a:tc>
                  <a:txBody>
                    <a:bodyPr/>
                    <a:lstStyle/>
                    <a:p>
                      <a:pPr algn="l" fontAlgn="ctr"/>
                      <a:r>
                        <a:rPr lang="en-US" sz="1400" b="0" i="0" u="none" strike="noStrike" dirty="0">
                          <a:solidFill>
                            <a:srgbClr val="FFFFFF"/>
                          </a:solidFill>
                          <a:effectLst/>
                          <a:latin typeface="Calibri" panose="020F0502020204030204" pitchFamily="34" charset="0"/>
                        </a:rPr>
                        <a:t>DCN</a:t>
                      </a:r>
                    </a:p>
                  </a:txBody>
                  <a:tcPr marL="4976" marR="4976" marT="4976"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dirty="0">
                          <a:solidFill>
                            <a:srgbClr val="FFFFFF"/>
                          </a:solidFill>
                          <a:effectLst/>
                          <a:latin typeface="Calibri" panose="020F0502020204030204" pitchFamily="34" charset="0"/>
                        </a:rPr>
                        <a:t>Title</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PHY/MAC</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Sub category</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r>
              <a:tr h="288604">
                <a:tc>
                  <a:txBody>
                    <a:bodyPr/>
                    <a:lstStyle/>
                    <a:p>
                      <a:pPr algn="l" fontAlgn="ctr"/>
                      <a:r>
                        <a:rPr lang="en-US" sz="1400" b="0" i="0" u="none" strike="noStrike">
                          <a:solidFill>
                            <a:srgbClr val="000000"/>
                          </a:solidFill>
                          <a:effectLst/>
                          <a:latin typeface="Calibri" panose="020F0502020204030204" pitchFamily="34" charset="0"/>
                        </a:rPr>
                        <a:t>18/0408r0</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a:solidFill>
                            <a:srgbClr val="000000"/>
                          </a:solidFill>
                          <a:effectLst/>
                          <a:latin typeface="Calibri" panose="020F0502020204030204" pitchFamily="34" charset="0"/>
                        </a:rPr>
                        <a:t>Spec Text for Channel Access, Duty Cycle Operation and WUR Mode</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Po-Kai Huang</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Intel Corp</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Spec text</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a:solidFill>
                            <a:srgbClr val="000000"/>
                          </a:solidFill>
                          <a:effectLst/>
                          <a:latin typeface="Calibri" panose="020F0502020204030204" pitchFamily="34" charset="0"/>
                        </a:rPr>
                        <a:t>18-0414</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Draft-text-for-FCS</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Alfred Asterjadhi</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Qualcomm</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Spec text (BSSID)</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a:solidFill>
                            <a:srgbClr val="000000"/>
                          </a:solidFill>
                          <a:effectLst/>
                          <a:latin typeface="Calibri" panose="020F0502020204030204" pitchFamily="34" charset="0"/>
                        </a:rPr>
                        <a:t>18/468</a:t>
                      </a:r>
                    </a:p>
                  </a:txBody>
                  <a:tcPr marL="4976" marR="4976" marT="4976"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Spec text for Frame Body in WUR Wake Up frame</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err="1">
                          <a:solidFill>
                            <a:srgbClr val="000000"/>
                          </a:solidFill>
                          <a:effectLst/>
                          <a:latin typeface="Calibri" panose="020F0502020204030204" pitchFamily="34" charset="0"/>
                        </a:rPr>
                        <a:t>Jeongki</a:t>
                      </a:r>
                      <a:r>
                        <a:rPr lang="en-US" sz="1400" b="0" i="0" u="none" strike="noStrike" dirty="0">
                          <a:solidFill>
                            <a:srgbClr val="000000"/>
                          </a:solidFill>
                          <a:effectLst/>
                          <a:latin typeface="Calibri" panose="020F0502020204030204" pitchFamily="34" charset="0"/>
                        </a:rPr>
                        <a:t> Kim</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LG Electronics</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0000"/>
                          </a:solidFill>
                          <a:effectLst/>
                          <a:latin typeface="Calibri" panose="020F0502020204030204" pitchFamily="34" charset="0"/>
                        </a:rPr>
                        <a:t>Spec text</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MAC-Frame Format (Address)</a:t>
            </a:r>
            <a:endParaRPr lang="en-US" altLang="en-US" dirty="0" smtClean="0"/>
          </a:p>
        </p:txBody>
      </p:sp>
      <p:sp>
        <p:nvSpPr>
          <p:cNvPr id="4" name="Date Placeholder 3"/>
          <p:cNvSpPr>
            <a:spLocks noGrp="1"/>
          </p:cNvSpPr>
          <p:nvPr>
            <p:ph type="dt" sz="quarter" idx="10"/>
          </p:nvPr>
        </p:nvSpPr>
        <p:spPr/>
        <p:txBody>
          <a:bodyPr/>
          <a:lstStyle/>
          <a:p>
            <a:pPr>
              <a:defRPr/>
            </a:pPr>
            <a:r>
              <a:rPr lang="en-US" smtClean="0"/>
              <a:t>March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638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5D295712-F922-4F91-948C-57F5A89BF58F}" type="slidenum">
              <a:rPr lang="en-US" altLang="en-US" sz="1200" b="0" smtClean="0"/>
              <a:pPr>
                <a:spcBef>
                  <a:spcPct val="0"/>
                </a:spcBef>
                <a:buFontTx/>
                <a:buNone/>
              </a:pPr>
              <a:t>16</a:t>
            </a:fld>
            <a:endParaRPr lang="en-US" altLang="en-US" sz="1200" b="0" smtClean="0"/>
          </a:p>
        </p:txBody>
      </p:sp>
      <p:sp>
        <p:nvSpPr>
          <p:cNvPr id="7" name="TextBox 6"/>
          <p:cNvSpPr txBox="1"/>
          <p:nvPr/>
        </p:nvSpPr>
        <p:spPr>
          <a:xfrm>
            <a:off x="7315200" y="759157"/>
            <a:ext cx="1503363" cy="1016000"/>
          </a:xfrm>
          <a:prstGeom prst="rect">
            <a:avLst/>
          </a:prstGeom>
          <a:noFill/>
          <a:ln>
            <a:solidFill>
              <a:schemeClr val="tx1"/>
            </a:solidFill>
          </a:ln>
        </p:spPr>
        <p:txBody>
          <a:bodyPr wrap="none">
            <a:spAutoFit/>
          </a:bodyPr>
          <a:lstStyle/>
          <a:p>
            <a:pPr>
              <a:defRPr/>
            </a:pPr>
            <a:r>
              <a:rPr lang="en-US" b="1" dirty="0"/>
              <a:t>Color code:</a:t>
            </a:r>
          </a:p>
          <a:p>
            <a:pPr marL="228600" indent="-228600">
              <a:buFont typeface="+mj-lt"/>
              <a:buAutoNum type="arabicPeriod"/>
              <a:defRPr/>
            </a:pPr>
            <a:r>
              <a:rPr lang="en-US" dirty="0">
                <a:solidFill>
                  <a:srgbClr val="00B050"/>
                </a:solidFill>
              </a:rPr>
              <a:t>Presented</a:t>
            </a:r>
          </a:p>
          <a:p>
            <a:pPr marL="228600" indent="-228600">
              <a:buFont typeface="+mj-lt"/>
              <a:buAutoNum type="arabicPeriod"/>
              <a:defRPr/>
            </a:pPr>
            <a:r>
              <a:rPr lang="en-US" dirty="0">
                <a:solidFill>
                  <a:srgbClr val="FFC000"/>
                </a:solidFill>
              </a:rPr>
              <a:t>Deferred</a:t>
            </a:r>
          </a:p>
          <a:p>
            <a:pPr marL="228600" indent="-228600">
              <a:buFont typeface="+mj-lt"/>
              <a:buAutoNum type="arabicPeriod"/>
              <a:defRPr/>
            </a:pPr>
            <a:r>
              <a:rPr lang="en-US" dirty="0"/>
              <a:t>Not presented yet</a:t>
            </a:r>
          </a:p>
          <a:p>
            <a:pPr marL="228600" indent="-228600">
              <a:buFont typeface="+mj-lt"/>
              <a:buAutoNum type="arabicPeriod"/>
              <a:defRPr/>
            </a:pPr>
            <a:r>
              <a:rPr lang="en-US" dirty="0">
                <a:solidFill>
                  <a:schemeClr val="bg2"/>
                </a:solidFill>
              </a:rPr>
              <a:t>Withdrawn</a:t>
            </a:r>
          </a:p>
        </p:txBody>
      </p:sp>
      <p:graphicFrame>
        <p:nvGraphicFramePr>
          <p:cNvPr id="3" name="Table 2"/>
          <p:cNvGraphicFramePr>
            <a:graphicFrameLocks noGrp="1"/>
          </p:cNvGraphicFramePr>
          <p:nvPr>
            <p:extLst>
              <p:ext uri="{D42A27DB-BD31-4B8C-83A1-F6EECF244321}">
                <p14:modId xmlns:p14="http://schemas.microsoft.com/office/powerpoint/2010/main" val="319731809"/>
              </p:ext>
            </p:extLst>
          </p:nvPr>
        </p:nvGraphicFramePr>
        <p:xfrm>
          <a:off x="410712" y="2743200"/>
          <a:ext cx="8398775" cy="1736736"/>
        </p:xfrm>
        <a:graphic>
          <a:graphicData uri="http://schemas.openxmlformats.org/drawingml/2006/table">
            <a:tbl>
              <a:tblPr/>
              <a:tblGrid>
                <a:gridCol w="813227"/>
                <a:gridCol w="2856183"/>
                <a:gridCol w="1015089"/>
                <a:gridCol w="1057131"/>
                <a:gridCol w="736437"/>
                <a:gridCol w="1920708"/>
              </a:tblGrid>
              <a:tr h="144302">
                <a:tc>
                  <a:txBody>
                    <a:bodyPr/>
                    <a:lstStyle/>
                    <a:p>
                      <a:pPr algn="l" fontAlgn="ctr"/>
                      <a:r>
                        <a:rPr lang="en-US" sz="1400" b="0" i="0" u="none" strike="noStrike">
                          <a:solidFill>
                            <a:srgbClr val="FFFFFF"/>
                          </a:solidFill>
                          <a:effectLst/>
                          <a:latin typeface="Calibri" panose="020F0502020204030204" pitchFamily="34" charset="0"/>
                        </a:rPr>
                        <a:t>DCN</a:t>
                      </a:r>
                    </a:p>
                  </a:txBody>
                  <a:tcPr marL="4976" marR="4976" marT="4976"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PHY/MAC</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Sub category</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r>
              <a:tr h="144302">
                <a:tc>
                  <a:txBody>
                    <a:bodyPr/>
                    <a:lstStyle/>
                    <a:p>
                      <a:pPr algn="l" fontAlgn="ctr"/>
                      <a:r>
                        <a:rPr lang="en-US" sz="1400" b="0" i="0" u="none" strike="noStrike">
                          <a:solidFill>
                            <a:srgbClr val="000000"/>
                          </a:solidFill>
                          <a:effectLst/>
                          <a:latin typeface="Calibri" panose="020F0502020204030204" pitchFamily="34" charset="0"/>
                        </a:rPr>
                        <a:t>18-0415</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Addressing-in-WUR frames</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Alfred Asterjadhi</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Qualcomm</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Frame format (Address)</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a:solidFill>
                            <a:srgbClr val="000000"/>
                          </a:solidFill>
                          <a:effectLst/>
                          <a:latin typeface="Calibri" panose="020F0502020204030204" pitchFamily="34" charset="0"/>
                        </a:rPr>
                        <a:t>18/170</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Power Efficiency for Group Addressed Frames Reception</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Jarkko Kneckt</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Apple</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Frame format (Address)</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a:solidFill>
                            <a:srgbClr val="000000"/>
                          </a:solidFill>
                          <a:effectLst/>
                          <a:latin typeface="Calibri" panose="020F0502020204030204" pitchFamily="34" charset="0"/>
                        </a:rPr>
                        <a:t>18/464</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Address field in WUR frame</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Jeongki Kim</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LG Electronics</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Frame format (Address)</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a:solidFill>
                            <a:srgbClr val="000000"/>
                          </a:solidFill>
                          <a:effectLst/>
                          <a:latin typeface="Calibri" panose="020F0502020204030204" pitchFamily="34" charset="0"/>
                        </a:rPr>
                        <a:t>18/472</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discussion on Group ID structure</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Lei Huang</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Panasonic</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Frame format (Address)</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a:solidFill>
                            <a:srgbClr val="000000"/>
                          </a:solidFill>
                          <a:effectLst/>
                          <a:latin typeface="Calibri" panose="020F0502020204030204" pitchFamily="34" charset="0"/>
                        </a:rPr>
                        <a:t>18/0507r0</a:t>
                      </a:r>
                    </a:p>
                  </a:txBody>
                  <a:tcPr marL="4976" marR="4976" marT="4976"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Discussion on WUR identifiers</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Woojin Ahn</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WILUS</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0000"/>
                          </a:solidFill>
                          <a:effectLst/>
                          <a:latin typeface="Calibri" panose="020F0502020204030204" pitchFamily="34" charset="0"/>
                        </a:rPr>
                        <a:t>Frame format (Address)</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r>
            </a:tbl>
          </a:graphicData>
        </a:graphic>
      </p:graphicFrame>
    </p:spTree>
    <p:extLst>
      <p:ext uri="{BB962C8B-B14F-4D97-AF65-F5344CB8AC3E}">
        <p14:creationId xmlns:p14="http://schemas.microsoft.com/office/powerpoint/2010/main" val="11213848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MAC-Frame Format (Length, FCS, BSSID)</a:t>
            </a:r>
            <a:endParaRPr lang="en-US" altLang="en-US" dirty="0" smtClean="0"/>
          </a:p>
        </p:txBody>
      </p:sp>
      <p:sp>
        <p:nvSpPr>
          <p:cNvPr id="4" name="Date Placeholder 3"/>
          <p:cNvSpPr>
            <a:spLocks noGrp="1"/>
          </p:cNvSpPr>
          <p:nvPr>
            <p:ph type="dt" sz="quarter" idx="10"/>
          </p:nvPr>
        </p:nvSpPr>
        <p:spPr/>
        <p:txBody>
          <a:bodyPr/>
          <a:lstStyle/>
          <a:p>
            <a:pPr>
              <a:defRPr/>
            </a:pPr>
            <a:r>
              <a:rPr lang="en-US" smtClean="0"/>
              <a:t>March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638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5D295712-F922-4F91-948C-57F5A89BF58F}" type="slidenum">
              <a:rPr lang="en-US" altLang="en-US" sz="1200" b="0" smtClean="0"/>
              <a:pPr>
                <a:spcBef>
                  <a:spcPct val="0"/>
                </a:spcBef>
                <a:buFontTx/>
                <a:buNone/>
              </a:pPr>
              <a:t>17</a:t>
            </a:fld>
            <a:endParaRPr lang="en-US" altLang="en-US" sz="1200" b="0" smtClean="0"/>
          </a:p>
        </p:txBody>
      </p:sp>
      <p:sp>
        <p:nvSpPr>
          <p:cNvPr id="7" name="TextBox 6"/>
          <p:cNvSpPr txBox="1"/>
          <p:nvPr/>
        </p:nvSpPr>
        <p:spPr>
          <a:xfrm>
            <a:off x="7391400" y="1566984"/>
            <a:ext cx="1503363" cy="1016000"/>
          </a:xfrm>
          <a:prstGeom prst="rect">
            <a:avLst/>
          </a:prstGeom>
          <a:noFill/>
          <a:ln>
            <a:solidFill>
              <a:schemeClr val="tx1"/>
            </a:solidFill>
          </a:ln>
        </p:spPr>
        <p:txBody>
          <a:bodyPr wrap="none">
            <a:spAutoFit/>
          </a:bodyPr>
          <a:lstStyle/>
          <a:p>
            <a:pPr>
              <a:defRPr/>
            </a:pPr>
            <a:r>
              <a:rPr lang="en-US" b="1" dirty="0"/>
              <a:t>Color code:</a:t>
            </a:r>
          </a:p>
          <a:p>
            <a:pPr marL="228600" indent="-228600">
              <a:buFont typeface="+mj-lt"/>
              <a:buAutoNum type="arabicPeriod"/>
              <a:defRPr/>
            </a:pPr>
            <a:r>
              <a:rPr lang="en-US" dirty="0">
                <a:solidFill>
                  <a:srgbClr val="00B050"/>
                </a:solidFill>
              </a:rPr>
              <a:t>Presented</a:t>
            </a:r>
          </a:p>
          <a:p>
            <a:pPr marL="228600" indent="-228600">
              <a:buFont typeface="+mj-lt"/>
              <a:buAutoNum type="arabicPeriod"/>
              <a:defRPr/>
            </a:pPr>
            <a:r>
              <a:rPr lang="en-US" dirty="0">
                <a:solidFill>
                  <a:srgbClr val="FFC000"/>
                </a:solidFill>
              </a:rPr>
              <a:t>Deferred</a:t>
            </a:r>
          </a:p>
          <a:p>
            <a:pPr marL="228600" indent="-228600">
              <a:buFont typeface="+mj-lt"/>
              <a:buAutoNum type="arabicPeriod"/>
              <a:defRPr/>
            </a:pPr>
            <a:r>
              <a:rPr lang="en-US" dirty="0"/>
              <a:t>Not presented yet</a:t>
            </a:r>
          </a:p>
          <a:p>
            <a:pPr marL="228600" indent="-228600">
              <a:buFont typeface="+mj-lt"/>
              <a:buAutoNum type="arabicPeriod"/>
              <a:defRPr/>
            </a:pPr>
            <a:r>
              <a:rPr lang="en-US" dirty="0">
                <a:solidFill>
                  <a:schemeClr val="bg2"/>
                </a:solidFill>
              </a:rPr>
              <a:t>Withdrawn</a:t>
            </a:r>
          </a:p>
        </p:txBody>
      </p:sp>
      <p:graphicFrame>
        <p:nvGraphicFramePr>
          <p:cNvPr id="2" name="Table 1"/>
          <p:cNvGraphicFramePr>
            <a:graphicFrameLocks noGrp="1"/>
          </p:cNvGraphicFramePr>
          <p:nvPr>
            <p:extLst>
              <p:ext uri="{D42A27DB-BD31-4B8C-83A1-F6EECF244321}">
                <p14:modId xmlns:p14="http://schemas.microsoft.com/office/powerpoint/2010/main" val="654124964"/>
              </p:ext>
            </p:extLst>
          </p:nvPr>
        </p:nvGraphicFramePr>
        <p:xfrm>
          <a:off x="641820" y="2643502"/>
          <a:ext cx="8155888" cy="655008"/>
        </p:xfrm>
        <a:graphic>
          <a:graphicData uri="http://schemas.openxmlformats.org/drawingml/2006/table">
            <a:tbl>
              <a:tblPr/>
              <a:tblGrid>
                <a:gridCol w="570340"/>
                <a:gridCol w="2856183"/>
                <a:gridCol w="1015089"/>
                <a:gridCol w="1057131"/>
                <a:gridCol w="736437"/>
                <a:gridCol w="1920708"/>
              </a:tblGrid>
              <a:tr h="144302">
                <a:tc>
                  <a:txBody>
                    <a:bodyPr/>
                    <a:lstStyle/>
                    <a:p>
                      <a:pPr algn="l" fontAlgn="ctr"/>
                      <a:r>
                        <a:rPr lang="en-US" sz="1400" b="0" i="0" u="none" strike="noStrike">
                          <a:solidFill>
                            <a:srgbClr val="FFFFFF"/>
                          </a:solidFill>
                          <a:effectLst/>
                          <a:latin typeface="Calibri" panose="020F0502020204030204" pitchFamily="34" charset="0"/>
                        </a:rPr>
                        <a:t>DCN</a:t>
                      </a:r>
                    </a:p>
                  </a:txBody>
                  <a:tcPr marL="4976" marR="4976" marT="4976"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PHY/MAC</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Sub category</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r>
              <a:tr h="144302">
                <a:tc>
                  <a:txBody>
                    <a:bodyPr/>
                    <a:lstStyle/>
                    <a:p>
                      <a:pPr algn="l" fontAlgn="ctr"/>
                      <a:r>
                        <a:rPr lang="en-US" sz="1400" b="0" i="0" u="none" strike="noStrike">
                          <a:solidFill>
                            <a:srgbClr val="000000"/>
                          </a:solidFill>
                          <a:effectLst/>
                          <a:latin typeface="Calibri" panose="020F0502020204030204" pitchFamily="34" charset="0"/>
                        </a:rPr>
                        <a:t>18/465</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Length_Misc field in WUR frame</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Jeongki Kim</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LG Electronics</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Frame format (Length)</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a:solidFill>
                            <a:srgbClr val="000000"/>
                          </a:solidFill>
                          <a:effectLst/>
                          <a:latin typeface="Calibri" panose="020F0502020204030204" pitchFamily="34" charset="0"/>
                        </a:rPr>
                        <a:t>18/466</a:t>
                      </a:r>
                    </a:p>
                  </a:txBody>
                  <a:tcPr marL="4976" marR="4976" marT="4976"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0000"/>
                          </a:solidFill>
                          <a:effectLst/>
                          <a:latin typeface="Calibri" panose="020F0502020204030204" pitchFamily="34" charset="0"/>
                        </a:rPr>
                        <a:t>Length field in WUR frame</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Jeongki Kim</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LG Electronics</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0000"/>
                          </a:solidFill>
                          <a:effectLst/>
                          <a:latin typeface="Calibri" panose="020F0502020204030204" pitchFamily="34" charset="0"/>
                        </a:rPr>
                        <a:t>Frame format (Length)</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4209877125"/>
              </p:ext>
            </p:extLst>
          </p:nvPr>
        </p:nvGraphicFramePr>
        <p:xfrm>
          <a:off x="657060" y="4189412"/>
          <a:ext cx="7923223" cy="650032"/>
        </p:xfrm>
        <a:graphic>
          <a:graphicData uri="http://schemas.openxmlformats.org/drawingml/2006/table">
            <a:tbl>
              <a:tblPr/>
              <a:tblGrid>
                <a:gridCol w="556052"/>
                <a:gridCol w="2856183"/>
                <a:gridCol w="1015089"/>
                <a:gridCol w="838754"/>
                <a:gridCol w="736437"/>
                <a:gridCol w="1920708"/>
              </a:tblGrid>
              <a:tr h="144302">
                <a:tc>
                  <a:txBody>
                    <a:bodyPr/>
                    <a:lstStyle/>
                    <a:p>
                      <a:pPr algn="l" fontAlgn="ctr"/>
                      <a:r>
                        <a:rPr lang="en-US" sz="1400" b="0" i="0" u="none" strike="noStrike" dirty="0">
                          <a:solidFill>
                            <a:srgbClr val="FFFFFF"/>
                          </a:solidFill>
                          <a:effectLst/>
                          <a:latin typeface="Calibri" panose="020F0502020204030204" pitchFamily="34" charset="0"/>
                        </a:rPr>
                        <a:t>DCN</a:t>
                      </a:r>
                    </a:p>
                  </a:txBody>
                  <a:tcPr marL="4976" marR="4976" marT="4976" marB="0" anchor="ctr">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4976" marR="4976" marT="4976" marB="0">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4976" marR="4976" marT="4976" marB="0">
                    <a:lnL>
                      <a:noFill/>
                    </a:lnL>
                    <a:lnR>
                      <a:noFill/>
                    </a:lnR>
                    <a:lnT>
                      <a:noFill/>
                    </a:lnT>
                    <a:lnB>
                      <a:noFill/>
                    </a:lnB>
                    <a:solidFill>
                      <a:srgbClr val="595959"/>
                    </a:solidFill>
                  </a:tcPr>
                </a:tc>
                <a:tc>
                  <a:txBody>
                    <a:bodyPr/>
                    <a:lstStyle/>
                    <a:p>
                      <a:pPr algn="l" fontAlgn="t"/>
                      <a:r>
                        <a:rPr lang="en-US" sz="1400" b="0" i="0" u="none" strike="noStrike" dirty="0">
                          <a:solidFill>
                            <a:srgbClr val="FFFFFF"/>
                          </a:solidFill>
                          <a:effectLst/>
                          <a:latin typeface="Calibri" panose="020F0502020204030204" pitchFamily="34" charset="0"/>
                        </a:rPr>
                        <a:t>Affiliation</a:t>
                      </a:r>
                    </a:p>
                  </a:txBody>
                  <a:tcPr marL="4976" marR="4976" marT="4976" marB="0">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PHY/MAC</a:t>
                      </a:r>
                    </a:p>
                  </a:txBody>
                  <a:tcPr marL="4976" marR="4976" marT="4976" marB="0">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Sub category</a:t>
                      </a:r>
                    </a:p>
                  </a:txBody>
                  <a:tcPr marL="4976" marR="4976" marT="4976" marB="0">
                    <a:lnL>
                      <a:noFill/>
                    </a:lnL>
                    <a:lnR>
                      <a:noFill/>
                    </a:lnR>
                    <a:lnT>
                      <a:noFill/>
                    </a:lnT>
                    <a:lnB>
                      <a:noFill/>
                    </a:lnB>
                    <a:solidFill>
                      <a:srgbClr val="595959"/>
                    </a:solidFill>
                  </a:tcPr>
                </a:tc>
              </a:tr>
              <a:tr h="144302">
                <a:tc>
                  <a:txBody>
                    <a:bodyPr/>
                    <a:lstStyle/>
                    <a:p>
                      <a:pPr algn="l" fontAlgn="ctr"/>
                      <a:r>
                        <a:rPr lang="en-US" sz="1400" b="0" i="0" u="none" strike="noStrike">
                          <a:solidFill>
                            <a:srgbClr val="000000"/>
                          </a:solidFill>
                          <a:effectLst/>
                          <a:latin typeface="Calibri" panose="020F0502020204030204" pitchFamily="34" charset="0"/>
                        </a:rPr>
                        <a:t>18-417</a:t>
                      </a:r>
                    </a:p>
                  </a:txBody>
                  <a:tcPr marL="4976" marR="4976" marT="4976" marB="0" anchor="ctr">
                    <a:lnL>
                      <a:noFill/>
                    </a:lnL>
                    <a:lnR>
                      <a:noFill/>
                    </a:lnR>
                    <a:lnT>
                      <a:noFill/>
                    </a:lnT>
                    <a:lnB>
                      <a:noFill/>
                    </a:lnB>
                  </a:tcPr>
                </a:tc>
                <a:tc>
                  <a:txBody>
                    <a:bodyPr/>
                    <a:lstStyle/>
                    <a:p>
                      <a:pPr algn="l" fontAlgn="t"/>
                      <a:r>
                        <a:rPr lang="en-US" sz="1400" b="0" i="0" u="none" strike="noStrike" dirty="0">
                          <a:solidFill>
                            <a:srgbClr val="000000"/>
                          </a:solidFill>
                          <a:effectLst/>
                          <a:latin typeface="Calibri" panose="020F0502020204030204" pitchFamily="34" charset="0"/>
                        </a:rPr>
                        <a:t>FCS-size-for-WUR-frames</a:t>
                      </a:r>
                    </a:p>
                  </a:txBody>
                  <a:tcPr marL="4976" marR="4976" marT="4976"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Alfred Asterjadhi</a:t>
                      </a:r>
                    </a:p>
                  </a:txBody>
                  <a:tcPr marL="4976" marR="4976" marT="4976"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Qualcomm</a:t>
                      </a:r>
                    </a:p>
                  </a:txBody>
                  <a:tcPr marL="4976" marR="4976" marT="4976"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a:noFill/>
                    </a:lnT>
                    <a:lnB>
                      <a:noFill/>
                    </a:lnB>
                  </a:tcPr>
                </a:tc>
                <a:tc>
                  <a:txBody>
                    <a:bodyPr/>
                    <a:lstStyle/>
                    <a:p>
                      <a:pPr algn="l" fontAlgn="t"/>
                      <a:r>
                        <a:rPr lang="en-US" sz="1400" b="0" i="0" u="none" strike="noStrike" dirty="0">
                          <a:solidFill>
                            <a:srgbClr val="000000"/>
                          </a:solidFill>
                          <a:effectLst/>
                          <a:latin typeface="Calibri" panose="020F0502020204030204" pitchFamily="34" charset="0"/>
                        </a:rPr>
                        <a:t>Frame format (FCS)</a:t>
                      </a:r>
                    </a:p>
                  </a:txBody>
                  <a:tcPr marL="4976" marR="4976" marT="4976" marB="0">
                    <a:lnL>
                      <a:noFill/>
                    </a:lnL>
                    <a:lnR>
                      <a:noFill/>
                    </a:lnR>
                    <a:lnT>
                      <a:noFill/>
                    </a:lnT>
                    <a:lnB>
                      <a:noFill/>
                    </a:lnB>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4290377886"/>
              </p:ext>
            </p:extLst>
          </p:nvPr>
        </p:nvGraphicFramePr>
        <p:xfrm>
          <a:off x="680799" y="5605690"/>
          <a:ext cx="7925681" cy="436672"/>
        </p:xfrm>
        <a:graphic>
          <a:graphicData uri="http://schemas.openxmlformats.org/drawingml/2006/table">
            <a:tbl>
              <a:tblPr/>
              <a:tblGrid>
                <a:gridCol w="660827"/>
                <a:gridCol w="2856183"/>
                <a:gridCol w="1015089"/>
                <a:gridCol w="736437"/>
                <a:gridCol w="736437"/>
                <a:gridCol w="1920708"/>
              </a:tblGrid>
              <a:tr h="144302">
                <a:tc>
                  <a:txBody>
                    <a:bodyPr/>
                    <a:lstStyle/>
                    <a:p>
                      <a:pPr algn="l" fontAlgn="ctr"/>
                      <a:r>
                        <a:rPr lang="en-US" sz="1400" b="0" i="0" u="none" strike="noStrike">
                          <a:solidFill>
                            <a:srgbClr val="FFFFFF"/>
                          </a:solidFill>
                          <a:effectLst/>
                          <a:latin typeface="Calibri" panose="020F0502020204030204" pitchFamily="34" charset="0"/>
                        </a:rPr>
                        <a:t>DCN</a:t>
                      </a:r>
                    </a:p>
                  </a:txBody>
                  <a:tcPr marL="4976" marR="4976" marT="4976" marB="0" anchor="ctr">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4976" marR="4976" marT="4976" marB="0">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4976" marR="4976" marT="4976" marB="0">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4976" marR="4976" marT="4976" marB="0">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PHY/MAC</a:t>
                      </a:r>
                    </a:p>
                  </a:txBody>
                  <a:tcPr marL="4976" marR="4976" marT="4976" marB="0">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Sub category</a:t>
                      </a:r>
                    </a:p>
                  </a:txBody>
                  <a:tcPr marL="4976" marR="4976" marT="4976" marB="0">
                    <a:lnL>
                      <a:noFill/>
                    </a:lnL>
                    <a:lnR>
                      <a:noFill/>
                    </a:lnR>
                    <a:lnT>
                      <a:noFill/>
                    </a:lnT>
                    <a:lnB>
                      <a:noFill/>
                    </a:lnB>
                    <a:solidFill>
                      <a:srgbClr val="595959"/>
                    </a:solidFill>
                  </a:tcPr>
                </a:tc>
              </a:tr>
              <a:tr h="144302">
                <a:tc>
                  <a:txBody>
                    <a:bodyPr/>
                    <a:lstStyle/>
                    <a:p>
                      <a:pPr algn="l" fontAlgn="ctr"/>
                      <a:r>
                        <a:rPr lang="en-US" sz="1400" b="0" i="0" u="none" strike="noStrike">
                          <a:solidFill>
                            <a:srgbClr val="000000"/>
                          </a:solidFill>
                          <a:effectLst/>
                          <a:latin typeface="Calibri" panose="020F0502020204030204" pitchFamily="34" charset="0"/>
                        </a:rPr>
                        <a:t>18/0412</a:t>
                      </a:r>
                    </a:p>
                  </a:txBody>
                  <a:tcPr marL="4976" marR="4976" marT="4976"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BSSID information in FCS</a:t>
                      </a:r>
                    </a:p>
                  </a:txBody>
                  <a:tcPr marL="4976" marR="4976" marT="4976"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Liwen Chu</a:t>
                      </a:r>
                    </a:p>
                  </a:txBody>
                  <a:tcPr marL="4976" marR="4976" marT="4976"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Marvell</a:t>
                      </a:r>
                    </a:p>
                  </a:txBody>
                  <a:tcPr marL="4976" marR="4976" marT="4976"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a:noFill/>
                    </a:lnT>
                    <a:lnB>
                      <a:noFill/>
                    </a:lnB>
                  </a:tcPr>
                </a:tc>
                <a:tc>
                  <a:txBody>
                    <a:bodyPr/>
                    <a:lstStyle/>
                    <a:p>
                      <a:pPr algn="l" fontAlgn="t"/>
                      <a:r>
                        <a:rPr lang="en-US" sz="1400" b="0" i="0" u="none" strike="noStrike" dirty="0">
                          <a:solidFill>
                            <a:srgbClr val="000000"/>
                          </a:solidFill>
                          <a:effectLst/>
                          <a:latin typeface="Calibri" panose="020F0502020204030204" pitchFamily="34" charset="0"/>
                        </a:rPr>
                        <a:t>Frame format (BSSID)</a:t>
                      </a:r>
                    </a:p>
                  </a:txBody>
                  <a:tcPr marL="4976" marR="4976" marT="4976" marB="0">
                    <a:lnL>
                      <a:noFill/>
                    </a:lnL>
                    <a:lnR>
                      <a:noFill/>
                    </a:lnR>
                    <a:lnT>
                      <a:noFill/>
                    </a:lnT>
                    <a:lnB>
                      <a:noFill/>
                    </a:lnB>
                  </a:tcPr>
                </a:tc>
              </a:tr>
            </a:tbl>
          </a:graphicData>
        </a:graphic>
      </p:graphicFrame>
    </p:spTree>
    <p:extLst>
      <p:ext uri="{BB962C8B-B14F-4D97-AF65-F5344CB8AC3E}">
        <p14:creationId xmlns:p14="http://schemas.microsoft.com/office/powerpoint/2010/main" val="23528920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MAC-WUR Beacon/Duty-cycle/TSF</a:t>
            </a:r>
            <a:endParaRPr lang="en-US" altLang="en-US" dirty="0" smtClean="0"/>
          </a:p>
        </p:txBody>
      </p:sp>
      <p:sp>
        <p:nvSpPr>
          <p:cNvPr id="4" name="Date Placeholder 3"/>
          <p:cNvSpPr>
            <a:spLocks noGrp="1"/>
          </p:cNvSpPr>
          <p:nvPr>
            <p:ph type="dt" sz="quarter" idx="10"/>
          </p:nvPr>
        </p:nvSpPr>
        <p:spPr/>
        <p:txBody>
          <a:bodyPr/>
          <a:lstStyle/>
          <a:p>
            <a:pPr>
              <a:defRPr/>
            </a:pPr>
            <a:r>
              <a:rPr lang="en-US" smtClean="0"/>
              <a:t>March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638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5D295712-F922-4F91-948C-57F5A89BF58F}" type="slidenum">
              <a:rPr lang="en-US" altLang="en-US" sz="1200" b="0" smtClean="0"/>
              <a:pPr>
                <a:spcBef>
                  <a:spcPct val="0"/>
                </a:spcBef>
                <a:buFontTx/>
                <a:buNone/>
              </a:pPr>
              <a:t>18</a:t>
            </a:fld>
            <a:endParaRPr lang="en-US" altLang="en-US" sz="1200" b="0" smtClean="0"/>
          </a:p>
        </p:txBody>
      </p:sp>
      <p:graphicFrame>
        <p:nvGraphicFramePr>
          <p:cNvPr id="6" name="Table 5"/>
          <p:cNvGraphicFramePr>
            <a:graphicFrameLocks noGrp="1"/>
          </p:cNvGraphicFramePr>
          <p:nvPr/>
        </p:nvGraphicFramePr>
        <p:xfrm>
          <a:off x="410710" y="2209800"/>
          <a:ext cx="8398775" cy="1513424"/>
        </p:xfrm>
        <a:graphic>
          <a:graphicData uri="http://schemas.openxmlformats.org/drawingml/2006/table">
            <a:tbl>
              <a:tblPr/>
              <a:tblGrid>
                <a:gridCol w="813227"/>
                <a:gridCol w="2856183"/>
                <a:gridCol w="1015089"/>
                <a:gridCol w="1057131"/>
                <a:gridCol w="736437"/>
                <a:gridCol w="1920708"/>
              </a:tblGrid>
              <a:tr h="144302">
                <a:tc>
                  <a:txBody>
                    <a:bodyPr/>
                    <a:lstStyle/>
                    <a:p>
                      <a:pPr algn="l" fontAlgn="ctr"/>
                      <a:r>
                        <a:rPr lang="en-US" sz="1400" b="0" i="0" u="none" strike="noStrike" dirty="0">
                          <a:solidFill>
                            <a:srgbClr val="FFFFFF"/>
                          </a:solidFill>
                          <a:effectLst/>
                          <a:latin typeface="Calibri" panose="020F0502020204030204" pitchFamily="34" charset="0"/>
                        </a:rPr>
                        <a:t>DCN</a:t>
                      </a:r>
                    </a:p>
                  </a:txBody>
                  <a:tcPr marL="4976" marR="4976" marT="4976"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PHY/MAC</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Sub category</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r>
              <a:tr h="288604">
                <a:tc>
                  <a:txBody>
                    <a:bodyPr/>
                    <a:lstStyle/>
                    <a:p>
                      <a:pPr algn="l" fontAlgn="ctr"/>
                      <a:r>
                        <a:rPr lang="en-US" sz="1400" b="0" i="0" u="none" strike="noStrike">
                          <a:solidFill>
                            <a:srgbClr val="000000"/>
                          </a:solidFill>
                          <a:effectLst/>
                          <a:latin typeface="Calibri" panose="020F0502020204030204" pitchFamily="34" charset="0"/>
                        </a:rPr>
                        <a:t>18/0407r0</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Starting Time Indication of WUR Beacon and Duty Cycle Operation</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a:solidFill>
                            <a:srgbClr val="000000"/>
                          </a:solidFill>
                          <a:effectLst/>
                          <a:latin typeface="Calibri" panose="020F0502020204030204" pitchFamily="34" charset="0"/>
                        </a:rPr>
                        <a:t>Po-Kai Huang</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Intel Corp</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WUR Beacon/Duty-cycle</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a:solidFill>
                            <a:srgbClr val="000000"/>
                          </a:solidFill>
                          <a:effectLst/>
                          <a:latin typeface="Calibri" panose="020F0502020204030204" pitchFamily="34" charset="0"/>
                        </a:rPr>
                        <a:t>18/440r0</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TBD clarification for TGba D0.1 (WUR Beacon)</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Suhwook Kim</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LG Electronics</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WUR Beacon/Duty-cycle</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a:solidFill>
                            <a:srgbClr val="000000"/>
                          </a:solidFill>
                          <a:effectLst/>
                          <a:latin typeface="Calibri" panose="020F0502020204030204" pitchFamily="34" charset="0"/>
                        </a:rPr>
                        <a:t>18/380r0</a:t>
                      </a:r>
                    </a:p>
                  </a:txBody>
                  <a:tcPr marL="4976" marR="4976" marT="4976"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TBD clarification for TGba D0.1 (WUR Duty cycle)</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Suhwook Kim</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LG Electronics</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0000"/>
                          </a:solidFill>
                          <a:effectLst/>
                          <a:latin typeface="Calibri" panose="020F0502020204030204" pitchFamily="34" charset="0"/>
                        </a:rPr>
                        <a:t>WUR Beacon/Duty-cycle</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r>
            </a:tbl>
          </a:graphicData>
        </a:graphic>
      </p:graphicFrame>
      <p:graphicFrame>
        <p:nvGraphicFramePr>
          <p:cNvPr id="3" name="Table 2"/>
          <p:cNvGraphicFramePr>
            <a:graphicFrameLocks noGrp="1"/>
          </p:cNvGraphicFramePr>
          <p:nvPr/>
        </p:nvGraphicFramePr>
        <p:xfrm>
          <a:off x="571058" y="4703872"/>
          <a:ext cx="8078081" cy="1086704"/>
        </p:xfrm>
        <a:graphic>
          <a:graphicData uri="http://schemas.openxmlformats.org/drawingml/2006/table">
            <a:tbl>
              <a:tblPr/>
              <a:tblGrid>
                <a:gridCol w="813227"/>
                <a:gridCol w="2856183"/>
                <a:gridCol w="1015089"/>
                <a:gridCol w="736437"/>
                <a:gridCol w="736437"/>
                <a:gridCol w="1920708"/>
              </a:tblGrid>
              <a:tr h="144302">
                <a:tc>
                  <a:txBody>
                    <a:bodyPr/>
                    <a:lstStyle/>
                    <a:p>
                      <a:pPr algn="l" fontAlgn="ctr"/>
                      <a:r>
                        <a:rPr lang="en-US" sz="1400" b="0" i="0" u="none" strike="noStrike" dirty="0">
                          <a:solidFill>
                            <a:srgbClr val="FFFFFF"/>
                          </a:solidFill>
                          <a:effectLst/>
                          <a:latin typeface="Calibri" panose="020F0502020204030204" pitchFamily="34" charset="0"/>
                        </a:rPr>
                        <a:t>DCN</a:t>
                      </a:r>
                    </a:p>
                  </a:txBody>
                  <a:tcPr marL="4976" marR="4976" marT="4976"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dirty="0">
                          <a:solidFill>
                            <a:srgbClr val="FFFFFF"/>
                          </a:solidFill>
                          <a:effectLst/>
                          <a:latin typeface="Calibri" panose="020F0502020204030204" pitchFamily="34" charset="0"/>
                        </a:rPr>
                        <a:t>Title</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PHY/MAC</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Sub category</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r>
              <a:tr h="144302">
                <a:tc>
                  <a:txBody>
                    <a:bodyPr/>
                    <a:lstStyle/>
                    <a:p>
                      <a:pPr algn="l" fontAlgn="ctr"/>
                      <a:r>
                        <a:rPr lang="en-US" sz="1400" b="0" i="0" u="none" strike="noStrike">
                          <a:solidFill>
                            <a:srgbClr val="000000"/>
                          </a:solidFill>
                          <a:effectLst/>
                          <a:latin typeface="Calibri" panose="020F0502020204030204" pitchFamily="34" charset="0"/>
                        </a:rPr>
                        <a:t>18/0087r0</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Computation of TSF Update</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Po-Kai Huang</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Intel Corp</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TSF</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a:solidFill>
                            <a:srgbClr val="000000"/>
                          </a:solidFill>
                          <a:effectLst/>
                          <a:latin typeface="Calibri" panose="020F0502020204030204" pitchFamily="34" charset="0"/>
                        </a:rPr>
                        <a:t>18-0101 </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Discussion on TSF</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Ming Gan</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Huawei</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TSF</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a:solidFill>
                            <a:srgbClr val="000000"/>
                          </a:solidFill>
                          <a:effectLst/>
                          <a:latin typeface="Calibri" panose="020F0502020204030204" pitchFamily="34" charset="0"/>
                        </a:rPr>
                        <a:t>18/0190</a:t>
                      </a:r>
                    </a:p>
                  </a:txBody>
                  <a:tcPr marL="4976" marR="4976" marT="4976"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TSF synchronization through WUR Beacon</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Liwen Chu</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Marvell</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0000"/>
                          </a:solidFill>
                          <a:effectLst/>
                          <a:latin typeface="Calibri" panose="020F0502020204030204" pitchFamily="34" charset="0"/>
                        </a:rPr>
                        <a:t>TSF</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r>
            </a:tbl>
          </a:graphicData>
        </a:graphic>
      </p:graphicFrame>
    </p:spTree>
    <p:extLst>
      <p:ext uri="{BB962C8B-B14F-4D97-AF65-F5344CB8AC3E}">
        <p14:creationId xmlns:p14="http://schemas.microsoft.com/office/powerpoint/2010/main" val="10527974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MAC-WUR </a:t>
            </a:r>
            <a:r>
              <a:rPr lang="en-US" altLang="en-US" dirty="0" smtClean="0"/>
              <a:t>Basic Operation</a:t>
            </a:r>
            <a:endParaRPr lang="en-US" dirty="0"/>
          </a:p>
        </p:txBody>
      </p:sp>
      <p:sp>
        <p:nvSpPr>
          <p:cNvPr id="3" name="Date Placeholder 2"/>
          <p:cNvSpPr>
            <a:spLocks noGrp="1"/>
          </p:cNvSpPr>
          <p:nvPr>
            <p:ph type="dt" sz="half" idx="10"/>
          </p:nvPr>
        </p:nvSpPr>
        <p:spPr/>
        <p:txBody>
          <a:bodyPr/>
          <a:lstStyle/>
          <a:p>
            <a:pPr>
              <a:defRPr/>
            </a:pPr>
            <a:r>
              <a:rPr lang="en-US" smtClean="0"/>
              <a:t>March 2018</a:t>
            </a:r>
            <a:endParaRPr lang="en-US" dirty="0"/>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5" name="Slide Number Placeholder 4"/>
          <p:cNvSpPr>
            <a:spLocks noGrp="1"/>
          </p:cNvSpPr>
          <p:nvPr>
            <p:ph type="sldNum" sz="quarter" idx="12"/>
          </p:nvPr>
        </p:nvSpPr>
        <p:spPr/>
        <p:txBody>
          <a:bodyPr/>
          <a:lstStyle/>
          <a:p>
            <a:pPr>
              <a:defRPr/>
            </a:pPr>
            <a:r>
              <a:rPr lang="en-US" altLang="en-US" smtClean="0"/>
              <a:t>Slide </a:t>
            </a:r>
            <a:fld id="{A2D159C0-1697-4662-BECF-0324D4AA669F}" type="slidenum">
              <a:rPr lang="en-US" altLang="en-US" smtClean="0"/>
              <a:pPr>
                <a:defRPr/>
              </a:pPr>
              <a:t>19</a:t>
            </a:fld>
            <a:endParaRPr lang="en-US" altLang="en-US"/>
          </a:p>
        </p:txBody>
      </p:sp>
      <p:graphicFrame>
        <p:nvGraphicFramePr>
          <p:cNvPr id="6" name="Table 5"/>
          <p:cNvGraphicFramePr>
            <a:graphicFrameLocks noGrp="1"/>
          </p:cNvGraphicFramePr>
          <p:nvPr/>
        </p:nvGraphicFramePr>
        <p:xfrm>
          <a:off x="712153" y="2800225"/>
          <a:ext cx="8078081" cy="868368"/>
        </p:xfrm>
        <a:graphic>
          <a:graphicData uri="http://schemas.openxmlformats.org/drawingml/2006/table">
            <a:tbl>
              <a:tblPr/>
              <a:tblGrid>
                <a:gridCol w="813227"/>
                <a:gridCol w="2856183"/>
                <a:gridCol w="1015089"/>
                <a:gridCol w="736437"/>
                <a:gridCol w="736437"/>
                <a:gridCol w="1920708"/>
              </a:tblGrid>
              <a:tr h="144302">
                <a:tc>
                  <a:txBody>
                    <a:bodyPr/>
                    <a:lstStyle/>
                    <a:p>
                      <a:pPr algn="l" fontAlgn="ctr"/>
                      <a:r>
                        <a:rPr lang="en-US" sz="1400" b="0" i="0" u="none" strike="noStrike" dirty="0">
                          <a:solidFill>
                            <a:srgbClr val="FFFFFF"/>
                          </a:solidFill>
                          <a:effectLst/>
                          <a:latin typeface="Calibri" panose="020F0502020204030204" pitchFamily="34" charset="0"/>
                        </a:rPr>
                        <a:t>DCN</a:t>
                      </a:r>
                    </a:p>
                  </a:txBody>
                  <a:tcPr marL="4976" marR="4976" marT="4976"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dirty="0">
                          <a:solidFill>
                            <a:srgbClr val="FFFFFF"/>
                          </a:solidFill>
                          <a:effectLst/>
                          <a:latin typeface="Calibri" panose="020F0502020204030204" pitchFamily="34" charset="0"/>
                        </a:rPr>
                        <a:t>Title</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PHY/MAC</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Sub category</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r>
              <a:tr h="144302">
                <a:tc>
                  <a:txBody>
                    <a:bodyPr/>
                    <a:lstStyle/>
                    <a:p>
                      <a:pPr algn="l" fontAlgn="ctr"/>
                      <a:r>
                        <a:rPr lang="en-US" sz="1400" b="0" i="0" u="none" strike="noStrike">
                          <a:solidFill>
                            <a:srgbClr val="000000"/>
                          </a:solidFill>
                          <a:effectLst/>
                          <a:latin typeface="Calibri" panose="020F0502020204030204" pitchFamily="34" charset="0"/>
                        </a:rPr>
                        <a:t>18/0405r0</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Operation after Wake-up Frame transmission and Reception</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Po-Kai Huang</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Intel Corp</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WUR basic operation</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a:solidFill>
                            <a:srgbClr val="000000"/>
                          </a:solidFill>
                          <a:effectLst/>
                          <a:latin typeface="Calibri" panose="020F0502020204030204" pitchFamily="34" charset="0"/>
                        </a:rPr>
                        <a:t>18/0176r0</a:t>
                      </a:r>
                    </a:p>
                  </a:txBody>
                  <a:tcPr marL="4976" marR="4976" marT="4976"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0000"/>
                          </a:solidFill>
                          <a:effectLst/>
                          <a:latin typeface="Calibri" panose="020F0502020204030204" pitchFamily="34" charset="0"/>
                        </a:rPr>
                        <a:t>AP operation regarding PCR schedule</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Woojin Ahn</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0000"/>
                          </a:solidFill>
                          <a:effectLst/>
                          <a:latin typeface="Calibri" panose="020F0502020204030204" pitchFamily="34" charset="0"/>
                        </a:rPr>
                        <a:t>WILUS</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0000"/>
                          </a:solidFill>
                          <a:effectLst/>
                          <a:latin typeface="Calibri" panose="020F0502020204030204" pitchFamily="34" charset="0"/>
                        </a:rPr>
                        <a:t>WUR basic operation</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r>
            </a:tbl>
          </a:graphicData>
        </a:graphic>
      </p:graphicFrame>
    </p:spTree>
    <p:extLst>
      <p:ext uri="{BB962C8B-B14F-4D97-AF65-F5344CB8AC3E}">
        <p14:creationId xmlns:p14="http://schemas.microsoft.com/office/powerpoint/2010/main" val="4863648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719138" y="1068388"/>
            <a:ext cx="7772400" cy="1066800"/>
          </a:xfrm>
        </p:spPr>
        <p:txBody>
          <a:bodyPr/>
          <a:lstStyle/>
          <a:p>
            <a:r>
              <a:rPr lang="en-US" altLang="en-US" sz="3600" smtClean="0">
                <a:solidFill>
                  <a:srgbClr val="0000FF"/>
                </a:solidFill>
                <a:cs typeface="Times New Roman" panose="02020603050405020304" pitchFamily="18" charset="0"/>
              </a:rPr>
              <a:t>IEEE 802.11 TGba:</a:t>
            </a:r>
            <a:br>
              <a:rPr lang="en-US" altLang="en-US" sz="3600" smtClean="0">
                <a:solidFill>
                  <a:srgbClr val="0000FF"/>
                </a:solidFill>
                <a:cs typeface="Times New Roman" panose="02020603050405020304" pitchFamily="18" charset="0"/>
              </a:rPr>
            </a:br>
            <a:r>
              <a:rPr lang="en-US" altLang="en-US" sz="3600" smtClean="0">
                <a:solidFill>
                  <a:srgbClr val="0000FF"/>
                </a:solidFill>
                <a:cs typeface="Times New Roman" panose="02020603050405020304" pitchFamily="18" charset="0"/>
              </a:rPr>
              <a:t>Wake-up Radio Operation</a:t>
            </a:r>
            <a:endParaRPr lang="en-US" altLang="en-US" sz="3600" smtClean="0"/>
          </a:p>
        </p:txBody>
      </p:sp>
      <p:sp>
        <p:nvSpPr>
          <p:cNvPr id="6147" name="Content Placeholder 2"/>
          <p:cNvSpPr>
            <a:spLocks noGrp="1"/>
          </p:cNvSpPr>
          <p:nvPr>
            <p:ph idx="1"/>
          </p:nvPr>
        </p:nvSpPr>
        <p:spPr/>
        <p:txBody>
          <a:bodyPr/>
          <a:lstStyle/>
          <a:p>
            <a:pPr algn="ctr">
              <a:lnSpc>
                <a:spcPct val="90000"/>
              </a:lnSpc>
              <a:buFontTx/>
              <a:buNone/>
            </a:pPr>
            <a:endParaRPr lang="en-US" altLang="en-US" sz="3200" dirty="0" smtClean="0">
              <a:cs typeface="Times New Roman" panose="02020603050405020304" pitchFamily="18" charset="0"/>
            </a:endParaRPr>
          </a:p>
          <a:p>
            <a:pPr algn="ctr">
              <a:lnSpc>
                <a:spcPct val="90000"/>
              </a:lnSpc>
              <a:buFontTx/>
              <a:buNone/>
            </a:pPr>
            <a:endParaRPr lang="en-US" altLang="en-US" sz="3200" dirty="0" smtClean="0">
              <a:cs typeface="Times New Roman" panose="02020603050405020304" pitchFamily="18" charset="0"/>
            </a:endParaRPr>
          </a:p>
          <a:p>
            <a:pPr algn="ctr">
              <a:lnSpc>
                <a:spcPct val="90000"/>
              </a:lnSpc>
              <a:buFontTx/>
              <a:buNone/>
            </a:pPr>
            <a:r>
              <a:rPr lang="en-US" altLang="en-US" sz="3200" dirty="0" smtClean="0">
                <a:cs typeface="Times New Roman" panose="02020603050405020304" pitchFamily="18" charset="0"/>
              </a:rPr>
              <a:t> Rosemont</a:t>
            </a:r>
            <a:r>
              <a:rPr lang="en-US" altLang="en-US" sz="3200" dirty="0">
                <a:cs typeface="Times New Roman" panose="02020603050405020304" pitchFamily="18" charset="0"/>
              </a:rPr>
              <a:t>, Illinois, USA</a:t>
            </a:r>
            <a:endParaRPr lang="en-US" altLang="en-US" sz="3200" dirty="0" smtClean="0">
              <a:cs typeface="Times New Roman" panose="02020603050405020304" pitchFamily="18" charset="0"/>
            </a:endParaRPr>
          </a:p>
          <a:p>
            <a:pPr algn="ctr">
              <a:lnSpc>
                <a:spcPct val="90000"/>
              </a:lnSpc>
              <a:buFontTx/>
              <a:buNone/>
            </a:pPr>
            <a:r>
              <a:rPr lang="en-US" altLang="en-US" sz="3200" dirty="0" smtClean="0">
                <a:cs typeface="Times New Roman" panose="02020603050405020304" pitchFamily="18" charset="0"/>
              </a:rPr>
              <a:t>March 4-9, 2018</a:t>
            </a:r>
          </a:p>
          <a:p>
            <a:pPr algn="ctr">
              <a:lnSpc>
                <a:spcPct val="90000"/>
              </a:lnSpc>
              <a:buFontTx/>
              <a:buNone/>
            </a:pPr>
            <a:endParaRPr lang="en-US" altLang="en-US" sz="2000" dirty="0" smtClean="0">
              <a:cs typeface="Times New Roman" panose="02020603050405020304" pitchFamily="18" charset="0"/>
            </a:endParaRPr>
          </a:p>
          <a:p>
            <a:pPr algn="ctr">
              <a:lnSpc>
                <a:spcPct val="90000"/>
              </a:lnSpc>
              <a:buFontTx/>
              <a:buNone/>
            </a:pPr>
            <a:r>
              <a:rPr lang="en-US" altLang="en-US" sz="2000" dirty="0" smtClean="0">
                <a:cs typeface="Times New Roman" panose="02020603050405020304" pitchFamily="18" charset="0"/>
              </a:rPr>
              <a:t>Chair:  Minyoung Park (Samsung)</a:t>
            </a:r>
          </a:p>
          <a:p>
            <a:pPr algn="ctr">
              <a:lnSpc>
                <a:spcPct val="90000"/>
              </a:lnSpc>
              <a:buFontTx/>
              <a:buNone/>
            </a:pPr>
            <a:r>
              <a:rPr lang="en-US" altLang="en-US" sz="2000" dirty="0" smtClean="0">
                <a:cs typeface="Times New Roman" panose="02020603050405020304" pitchFamily="18" charset="0"/>
              </a:rPr>
              <a:t>Vice Chairs:  Yunsong Yang (Huawei), Eunsung Park (LGE)</a:t>
            </a:r>
          </a:p>
          <a:p>
            <a:pPr algn="ctr">
              <a:lnSpc>
                <a:spcPct val="90000"/>
              </a:lnSpc>
              <a:buFontTx/>
              <a:buNone/>
            </a:pPr>
            <a:r>
              <a:rPr lang="en-US" altLang="en-US" sz="2000" dirty="0" smtClean="0"/>
              <a:t>Secretary: Leif Wilhelmsson (Ericsson)</a:t>
            </a:r>
          </a:p>
          <a:p>
            <a:pPr algn="ctr">
              <a:lnSpc>
                <a:spcPct val="90000"/>
              </a:lnSpc>
              <a:buFontTx/>
              <a:buNone/>
            </a:pPr>
            <a:r>
              <a:rPr lang="en-US" altLang="en-US" sz="2000" dirty="0" smtClean="0"/>
              <a:t>Technical Editor: Po-Kai Huang (Intel)</a:t>
            </a:r>
          </a:p>
        </p:txBody>
      </p:sp>
      <p:sp>
        <p:nvSpPr>
          <p:cNvPr id="4" name="Date Placeholder 3"/>
          <p:cNvSpPr>
            <a:spLocks noGrp="1"/>
          </p:cNvSpPr>
          <p:nvPr>
            <p:ph type="dt" sz="quarter" idx="10"/>
          </p:nvPr>
        </p:nvSpPr>
        <p:spPr/>
        <p:txBody>
          <a:bodyPr/>
          <a:lstStyle/>
          <a:p>
            <a:pPr>
              <a:defRPr/>
            </a:pPr>
            <a:r>
              <a:rPr lang="en-US" smtClean="0"/>
              <a:t>March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615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33C9D1D7-C3F4-4CEF-8AC8-35E757F249F7}" type="slidenum">
              <a:rPr lang="en-US" altLang="en-US" sz="1200" b="0" smtClean="0"/>
              <a:pPr>
                <a:spcBef>
                  <a:spcPct val="0"/>
                </a:spcBef>
                <a:buFontTx/>
                <a:buNone/>
              </a:pPr>
              <a:t>2</a:t>
            </a:fld>
            <a:endParaRPr lang="en-US" altLang="en-US" sz="1200" b="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MAC –Other Wake-up Packet Frame Format Related Presentations</a:t>
            </a:r>
            <a:endParaRPr lang="en-US" altLang="en-US" dirty="0" smtClean="0"/>
          </a:p>
        </p:txBody>
      </p:sp>
      <p:sp>
        <p:nvSpPr>
          <p:cNvPr id="4" name="Date Placeholder 3"/>
          <p:cNvSpPr>
            <a:spLocks noGrp="1"/>
          </p:cNvSpPr>
          <p:nvPr>
            <p:ph type="dt" sz="quarter" idx="10"/>
          </p:nvPr>
        </p:nvSpPr>
        <p:spPr/>
        <p:txBody>
          <a:bodyPr/>
          <a:lstStyle/>
          <a:p>
            <a:pPr>
              <a:defRPr/>
            </a:pPr>
            <a:r>
              <a:rPr lang="en-US" smtClean="0"/>
              <a:t>March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638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5D295712-F922-4F91-948C-57F5A89BF58F}" type="slidenum">
              <a:rPr lang="en-US" altLang="en-US" sz="1200" b="0" smtClean="0"/>
              <a:pPr>
                <a:spcBef>
                  <a:spcPct val="0"/>
                </a:spcBef>
                <a:buFontTx/>
                <a:buNone/>
              </a:pPr>
              <a:t>20</a:t>
            </a:fld>
            <a:endParaRPr lang="en-US" altLang="en-US" sz="1200" b="0" smtClean="0"/>
          </a:p>
        </p:txBody>
      </p:sp>
      <p:sp>
        <p:nvSpPr>
          <p:cNvPr id="7" name="TextBox 6"/>
          <p:cNvSpPr txBox="1"/>
          <p:nvPr/>
        </p:nvSpPr>
        <p:spPr>
          <a:xfrm>
            <a:off x="7391400" y="1566984"/>
            <a:ext cx="1503363" cy="1016000"/>
          </a:xfrm>
          <a:prstGeom prst="rect">
            <a:avLst/>
          </a:prstGeom>
          <a:noFill/>
          <a:ln>
            <a:solidFill>
              <a:schemeClr val="tx1"/>
            </a:solidFill>
          </a:ln>
        </p:spPr>
        <p:txBody>
          <a:bodyPr wrap="none">
            <a:spAutoFit/>
          </a:bodyPr>
          <a:lstStyle/>
          <a:p>
            <a:pPr>
              <a:defRPr/>
            </a:pPr>
            <a:r>
              <a:rPr lang="en-US" b="1" dirty="0"/>
              <a:t>Color code:</a:t>
            </a:r>
          </a:p>
          <a:p>
            <a:pPr marL="228600" indent="-228600">
              <a:buFont typeface="+mj-lt"/>
              <a:buAutoNum type="arabicPeriod"/>
              <a:defRPr/>
            </a:pPr>
            <a:r>
              <a:rPr lang="en-US" dirty="0">
                <a:solidFill>
                  <a:srgbClr val="00B050"/>
                </a:solidFill>
              </a:rPr>
              <a:t>Presented</a:t>
            </a:r>
          </a:p>
          <a:p>
            <a:pPr marL="228600" indent="-228600">
              <a:buFont typeface="+mj-lt"/>
              <a:buAutoNum type="arabicPeriod"/>
              <a:defRPr/>
            </a:pPr>
            <a:r>
              <a:rPr lang="en-US" dirty="0">
                <a:solidFill>
                  <a:srgbClr val="FFC000"/>
                </a:solidFill>
              </a:rPr>
              <a:t>Deferred</a:t>
            </a:r>
          </a:p>
          <a:p>
            <a:pPr marL="228600" indent="-228600">
              <a:buFont typeface="+mj-lt"/>
              <a:buAutoNum type="arabicPeriod"/>
              <a:defRPr/>
            </a:pPr>
            <a:r>
              <a:rPr lang="en-US" dirty="0"/>
              <a:t>Not presented yet</a:t>
            </a:r>
          </a:p>
          <a:p>
            <a:pPr marL="228600" indent="-228600">
              <a:buFont typeface="+mj-lt"/>
              <a:buAutoNum type="arabicPeriod"/>
              <a:defRPr/>
            </a:pPr>
            <a:r>
              <a:rPr lang="en-US" dirty="0">
                <a:solidFill>
                  <a:schemeClr val="bg2"/>
                </a:solidFill>
              </a:rPr>
              <a:t>Withdrawn</a:t>
            </a:r>
          </a:p>
        </p:txBody>
      </p:sp>
      <p:graphicFrame>
        <p:nvGraphicFramePr>
          <p:cNvPr id="3" name="Table 2"/>
          <p:cNvGraphicFramePr>
            <a:graphicFrameLocks noGrp="1"/>
          </p:cNvGraphicFramePr>
          <p:nvPr/>
        </p:nvGraphicFramePr>
        <p:xfrm>
          <a:off x="837756" y="3048000"/>
          <a:ext cx="8013711" cy="2376816"/>
        </p:xfrm>
        <a:graphic>
          <a:graphicData uri="http://schemas.openxmlformats.org/drawingml/2006/table">
            <a:tbl>
              <a:tblPr/>
              <a:tblGrid>
                <a:gridCol w="646540"/>
                <a:gridCol w="2856183"/>
                <a:gridCol w="1015089"/>
                <a:gridCol w="838754"/>
                <a:gridCol w="736437"/>
                <a:gridCol w="1920708"/>
              </a:tblGrid>
              <a:tr h="144302">
                <a:tc>
                  <a:txBody>
                    <a:bodyPr/>
                    <a:lstStyle/>
                    <a:p>
                      <a:pPr algn="l" fontAlgn="ctr"/>
                      <a:r>
                        <a:rPr lang="en-US" sz="1400" b="0" i="0" u="none" strike="noStrike">
                          <a:solidFill>
                            <a:srgbClr val="FFFFFF"/>
                          </a:solidFill>
                          <a:effectLst/>
                          <a:latin typeface="Calibri" panose="020F0502020204030204" pitchFamily="34" charset="0"/>
                        </a:rPr>
                        <a:t>DCN</a:t>
                      </a:r>
                    </a:p>
                  </a:txBody>
                  <a:tcPr marL="4976" marR="4976" marT="4976"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PHY/MAC</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Sub category</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r>
              <a:tr h="144302">
                <a:tc>
                  <a:txBody>
                    <a:bodyPr/>
                    <a:lstStyle/>
                    <a:p>
                      <a:pPr algn="l" fontAlgn="ctr"/>
                      <a:r>
                        <a:rPr lang="en-US" sz="1400" b="0" i="0" u="none" strike="noStrike">
                          <a:solidFill>
                            <a:srgbClr val="000000"/>
                          </a:solidFill>
                          <a:effectLst/>
                          <a:latin typeface="Calibri" panose="020F0502020204030204" pitchFamily="34" charset="0"/>
                        </a:rPr>
                        <a:t>18-419</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Classification-of-WUR-frames</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Alfred Asterjadhi</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Qualcomm</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Frame format</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a:solidFill>
                            <a:srgbClr val="000000"/>
                          </a:solidFill>
                          <a:effectLst/>
                          <a:latin typeface="Calibri" panose="020F0502020204030204" pitchFamily="34" charset="0"/>
                        </a:rPr>
                        <a:t>18/420</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Considerations on VL WUR frames</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Alfred Asterjadhi</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Qualcomm</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Frame format</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a:solidFill>
                            <a:srgbClr val="000000"/>
                          </a:solidFill>
                          <a:effectLst/>
                          <a:latin typeface="Calibri" panose="020F0502020204030204" pitchFamily="34" charset="0"/>
                        </a:rPr>
                        <a:t>18-0437</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BSS parameters update notification follow up</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Ming Gan</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Huawei</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Frame format</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a:solidFill>
                            <a:srgbClr val="000000"/>
                          </a:solidFill>
                          <a:effectLst/>
                          <a:latin typeface="Calibri" panose="020F0502020204030204" pitchFamily="34" charset="0"/>
                        </a:rPr>
                        <a:t>18/471 </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TD Control field with Response Indication in WUR frame</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Kaiying Lv</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ZTE Corp.</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Frame format</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a:solidFill>
                            <a:srgbClr val="000000"/>
                          </a:solidFill>
                          <a:effectLst/>
                          <a:latin typeface="Calibri" panose="020F0502020204030204" pitchFamily="34" charset="0"/>
                        </a:rPr>
                        <a:t>18/335</a:t>
                      </a:r>
                    </a:p>
                  </a:txBody>
                  <a:tcPr marL="4976" marR="4976" marT="4976"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fr-FR" sz="1400" b="0" i="0" u="none" strike="noStrike">
                          <a:solidFill>
                            <a:srgbClr val="000000"/>
                          </a:solidFill>
                          <a:effectLst/>
                          <a:latin typeface="Calibri" panose="020F0502020204030204" pitchFamily="34" charset="0"/>
                        </a:rPr>
                        <a:t>discussion on maximum WUR PPDU duration</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Lei Huang</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Panasonic</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0000"/>
                          </a:solidFill>
                          <a:effectLst/>
                          <a:latin typeface="Calibri" panose="020F0502020204030204" pitchFamily="34" charset="0"/>
                        </a:rPr>
                        <a:t>Frame format</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r>
            </a:tbl>
          </a:graphicData>
        </a:graphic>
      </p:graphicFrame>
      <p:graphicFrame>
        <p:nvGraphicFramePr>
          <p:cNvPr id="2" name="Table 1"/>
          <p:cNvGraphicFramePr>
            <a:graphicFrameLocks noGrp="1"/>
          </p:cNvGraphicFramePr>
          <p:nvPr>
            <p:extLst>
              <p:ext uri="{D42A27DB-BD31-4B8C-83A1-F6EECF244321}">
                <p14:modId xmlns:p14="http://schemas.microsoft.com/office/powerpoint/2010/main" val="3053953675"/>
              </p:ext>
            </p:extLst>
          </p:nvPr>
        </p:nvGraphicFramePr>
        <p:xfrm>
          <a:off x="701726" y="5639536"/>
          <a:ext cx="8013711" cy="650032"/>
        </p:xfrm>
        <a:graphic>
          <a:graphicData uri="http://schemas.openxmlformats.org/drawingml/2006/table">
            <a:tbl>
              <a:tblPr/>
              <a:tblGrid>
                <a:gridCol w="646540"/>
                <a:gridCol w="2856183"/>
                <a:gridCol w="1015089"/>
                <a:gridCol w="838754"/>
                <a:gridCol w="736437"/>
                <a:gridCol w="1920708"/>
              </a:tblGrid>
              <a:tr h="0">
                <a:tc>
                  <a:txBody>
                    <a:bodyPr/>
                    <a:lstStyle/>
                    <a:p>
                      <a:pPr algn="l" fontAlgn="ctr"/>
                      <a:r>
                        <a:rPr lang="en-US" sz="1400" b="0" i="0" u="none" strike="noStrike">
                          <a:solidFill>
                            <a:srgbClr val="FFFFFF"/>
                          </a:solidFill>
                          <a:effectLst/>
                          <a:latin typeface="Calibri" panose="020F0502020204030204" pitchFamily="34" charset="0"/>
                        </a:rPr>
                        <a:t>DCN</a:t>
                      </a:r>
                    </a:p>
                  </a:txBody>
                  <a:tcPr marL="4976" marR="4976" marT="4976" marB="0" anchor="ctr">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4976" marR="4976" marT="4976" marB="0">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4976" marR="4976" marT="4976" marB="0">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4976" marR="4976" marT="4976" marB="0">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PHY/MAC</a:t>
                      </a:r>
                    </a:p>
                  </a:txBody>
                  <a:tcPr marL="4976" marR="4976" marT="4976" marB="0">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Sub category</a:t>
                      </a:r>
                    </a:p>
                  </a:txBody>
                  <a:tcPr marL="4976" marR="4976" marT="4976" marB="0">
                    <a:lnL>
                      <a:noFill/>
                    </a:lnL>
                    <a:lnR>
                      <a:noFill/>
                    </a:lnR>
                    <a:lnT>
                      <a:noFill/>
                    </a:lnT>
                    <a:lnB>
                      <a:noFill/>
                    </a:lnB>
                    <a:solidFill>
                      <a:srgbClr val="595959"/>
                    </a:solidFill>
                  </a:tcPr>
                </a:tc>
              </a:tr>
              <a:tr h="144302">
                <a:tc>
                  <a:txBody>
                    <a:bodyPr/>
                    <a:lstStyle/>
                    <a:p>
                      <a:pPr algn="l" fontAlgn="ctr"/>
                      <a:r>
                        <a:rPr lang="en-US" sz="1400" b="0" i="0" u="none" strike="noStrike">
                          <a:solidFill>
                            <a:srgbClr val="000000"/>
                          </a:solidFill>
                          <a:effectLst/>
                          <a:latin typeface="Calibri" panose="020F0502020204030204" pitchFamily="34" charset="0"/>
                        </a:rPr>
                        <a:t>18-0064</a:t>
                      </a:r>
                    </a:p>
                  </a:txBody>
                  <a:tcPr marL="4976" marR="4976" marT="4976"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Secure-WUR-frames</a:t>
                      </a:r>
                    </a:p>
                  </a:txBody>
                  <a:tcPr marL="4976" marR="4976" marT="4976"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Alfred Asterjadhi</a:t>
                      </a:r>
                    </a:p>
                  </a:txBody>
                  <a:tcPr marL="4976" marR="4976" marT="4976"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Qualcomm</a:t>
                      </a:r>
                    </a:p>
                  </a:txBody>
                  <a:tcPr marL="4976" marR="4976" marT="4976"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a:noFill/>
                    </a:lnT>
                    <a:lnB>
                      <a:noFill/>
                    </a:lnB>
                  </a:tcPr>
                </a:tc>
                <a:tc>
                  <a:txBody>
                    <a:bodyPr/>
                    <a:lstStyle/>
                    <a:p>
                      <a:pPr algn="l" fontAlgn="t"/>
                      <a:r>
                        <a:rPr lang="en-US" sz="1400" b="0" i="0" u="none" strike="noStrike" dirty="0">
                          <a:solidFill>
                            <a:srgbClr val="000000"/>
                          </a:solidFill>
                          <a:effectLst/>
                          <a:latin typeface="Calibri" panose="020F0502020204030204" pitchFamily="34" charset="0"/>
                        </a:rPr>
                        <a:t>Secure WUR frame</a:t>
                      </a:r>
                    </a:p>
                  </a:txBody>
                  <a:tcPr marL="4976" marR="4976" marT="4976" marB="0">
                    <a:lnL>
                      <a:noFill/>
                    </a:lnL>
                    <a:lnR>
                      <a:noFill/>
                    </a:lnR>
                    <a:lnT>
                      <a:noFill/>
                    </a:lnT>
                    <a:lnB>
                      <a:noFill/>
                    </a:lnB>
                  </a:tcPr>
                </a:tc>
              </a:tr>
            </a:tbl>
          </a:graphicData>
        </a:graphic>
      </p:graphicFrame>
    </p:spTree>
    <p:extLst>
      <p:ext uri="{BB962C8B-B14F-4D97-AF65-F5344CB8AC3E}">
        <p14:creationId xmlns:p14="http://schemas.microsoft.com/office/powerpoint/2010/main" val="308718423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smtClean="0"/>
              <a:t>MAC-Discovery Frame Format</a:t>
            </a:r>
            <a:endParaRPr lang="en-US" dirty="0"/>
          </a:p>
        </p:txBody>
      </p:sp>
      <p:sp>
        <p:nvSpPr>
          <p:cNvPr id="3" name="Date Placeholder 2"/>
          <p:cNvSpPr>
            <a:spLocks noGrp="1"/>
          </p:cNvSpPr>
          <p:nvPr>
            <p:ph type="dt" sz="half" idx="10"/>
          </p:nvPr>
        </p:nvSpPr>
        <p:spPr/>
        <p:txBody>
          <a:bodyPr/>
          <a:lstStyle/>
          <a:p>
            <a:pPr>
              <a:defRPr/>
            </a:pPr>
            <a:r>
              <a:rPr lang="en-US" smtClean="0"/>
              <a:t>March 2018</a:t>
            </a:r>
            <a:endParaRPr lang="en-US" dirty="0"/>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5" name="Slide Number Placeholder 4"/>
          <p:cNvSpPr>
            <a:spLocks noGrp="1"/>
          </p:cNvSpPr>
          <p:nvPr>
            <p:ph type="sldNum" sz="quarter" idx="12"/>
          </p:nvPr>
        </p:nvSpPr>
        <p:spPr/>
        <p:txBody>
          <a:bodyPr/>
          <a:lstStyle/>
          <a:p>
            <a:pPr>
              <a:defRPr/>
            </a:pPr>
            <a:r>
              <a:rPr lang="en-US" altLang="en-US" smtClean="0"/>
              <a:t>Slide </a:t>
            </a:r>
            <a:fld id="{A2D159C0-1697-4662-BECF-0324D4AA669F}" type="slidenum">
              <a:rPr lang="en-US" altLang="en-US" smtClean="0"/>
              <a:pPr>
                <a:defRPr/>
              </a:pPr>
              <a:t>21</a:t>
            </a:fld>
            <a:endParaRPr lang="en-US" altLang="en-US"/>
          </a:p>
        </p:txBody>
      </p:sp>
      <p:graphicFrame>
        <p:nvGraphicFramePr>
          <p:cNvPr id="6" name="Table 5"/>
          <p:cNvGraphicFramePr>
            <a:graphicFrameLocks noGrp="1"/>
          </p:cNvGraphicFramePr>
          <p:nvPr>
            <p:extLst>
              <p:ext uri="{D42A27DB-BD31-4B8C-83A1-F6EECF244321}">
                <p14:modId xmlns:p14="http://schemas.microsoft.com/office/powerpoint/2010/main" val="831324423"/>
              </p:ext>
            </p:extLst>
          </p:nvPr>
        </p:nvGraphicFramePr>
        <p:xfrm>
          <a:off x="533400" y="2600582"/>
          <a:ext cx="8232088" cy="1513424"/>
        </p:xfrm>
        <a:graphic>
          <a:graphicData uri="http://schemas.openxmlformats.org/drawingml/2006/table">
            <a:tbl>
              <a:tblPr/>
              <a:tblGrid>
                <a:gridCol w="646540"/>
                <a:gridCol w="2856183"/>
                <a:gridCol w="1015089"/>
                <a:gridCol w="1057131"/>
                <a:gridCol w="736437"/>
                <a:gridCol w="1920708"/>
              </a:tblGrid>
              <a:tr h="144302">
                <a:tc>
                  <a:txBody>
                    <a:bodyPr/>
                    <a:lstStyle/>
                    <a:p>
                      <a:pPr algn="l" fontAlgn="ctr"/>
                      <a:r>
                        <a:rPr lang="en-US" sz="1400" b="0" i="0" u="none" strike="noStrike" dirty="0">
                          <a:solidFill>
                            <a:srgbClr val="FFFFFF"/>
                          </a:solidFill>
                          <a:effectLst/>
                          <a:latin typeface="Calibri" panose="020F0502020204030204" pitchFamily="34" charset="0"/>
                        </a:rPr>
                        <a:t>DCN</a:t>
                      </a:r>
                    </a:p>
                  </a:txBody>
                  <a:tcPr marL="4976" marR="4976" marT="4976"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dirty="0">
                          <a:solidFill>
                            <a:srgbClr val="FFFFFF"/>
                          </a:solidFill>
                          <a:effectLst/>
                          <a:latin typeface="Calibri" panose="020F0502020204030204" pitchFamily="34" charset="0"/>
                        </a:rPr>
                        <a:t>Presenter</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PHY/MAC</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Sub category</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r>
              <a:tr h="144302">
                <a:tc>
                  <a:txBody>
                    <a:bodyPr/>
                    <a:lstStyle/>
                    <a:p>
                      <a:pPr algn="l" fontAlgn="ctr"/>
                      <a:r>
                        <a:rPr lang="en-US" sz="1400" b="0" i="0" u="none" strike="noStrike">
                          <a:solidFill>
                            <a:srgbClr val="000000"/>
                          </a:solidFill>
                          <a:effectLst/>
                          <a:latin typeface="Calibri" panose="020F0502020204030204" pitchFamily="34" charset="0"/>
                        </a:rPr>
                        <a:t>18/473</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WUR Discovery Frame Format</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Guoqing Li</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Apple</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WUR discovery frame format</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a:solidFill>
                            <a:srgbClr val="000000"/>
                          </a:solidFill>
                          <a:effectLst/>
                          <a:latin typeface="Calibri" panose="020F0502020204030204" pitchFamily="34" charset="0"/>
                        </a:rPr>
                        <a:t>18-0356</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compressed-ssid-for-wur-discovery-frame (SP only)</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Taewon Song</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LG Electronics</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WUR discovery frame format</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a:solidFill>
                            <a:srgbClr val="000000"/>
                          </a:solidFill>
                          <a:effectLst/>
                          <a:latin typeface="Calibri" panose="020F0502020204030204" pitchFamily="34" charset="0"/>
                        </a:rPr>
                        <a:t>18-0487</a:t>
                      </a:r>
                    </a:p>
                  </a:txBody>
                  <a:tcPr marL="4976" marR="4976" marT="4976"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wur-discovery-frame-format</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Taewon Song</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LG Electronics</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0000"/>
                          </a:solidFill>
                          <a:effectLst/>
                          <a:latin typeface="Calibri" panose="020F0502020204030204" pitchFamily="34" charset="0"/>
                        </a:rPr>
                        <a:t>WUR discovery frame format</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r>
            </a:tbl>
          </a:graphicData>
        </a:graphic>
      </p:graphicFrame>
    </p:spTree>
    <p:extLst>
      <p:ext uri="{BB962C8B-B14F-4D97-AF65-F5344CB8AC3E}">
        <p14:creationId xmlns:p14="http://schemas.microsoft.com/office/powerpoint/2010/main" val="41093644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MAC-Further Optimization</a:t>
            </a:r>
            <a:endParaRPr lang="en-US" altLang="en-US" dirty="0" smtClean="0"/>
          </a:p>
        </p:txBody>
      </p:sp>
      <p:sp>
        <p:nvSpPr>
          <p:cNvPr id="4" name="Date Placeholder 3"/>
          <p:cNvSpPr>
            <a:spLocks noGrp="1"/>
          </p:cNvSpPr>
          <p:nvPr>
            <p:ph type="dt" sz="quarter" idx="10"/>
          </p:nvPr>
        </p:nvSpPr>
        <p:spPr/>
        <p:txBody>
          <a:bodyPr/>
          <a:lstStyle/>
          <a:p>
            <a:pPr>
              <a:defRPr/>
            </a:pPr>
            <a:r>
              <a:rPr lang="en-US" smtClean="0"/>
              <a:t>March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638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5D295712-F922-4F91-948C-57F5A89BF58F}" type="slidenum">
              <a:rPr lang="en-US" altLang="en-US" sz="1200" b="0" smtClean="0"/>
              <a:pPr>
                <a:spcBef>
                  <a:spcPct val="0"/>
                </a:spcBef>
                <a:buFontTx/>
                <a:buNone/>
              </a:pPr>
              <a:t>22</a:t>
            </a:fld>
            <a:endParaRPr lang="en-US" altLang="en-US" sz="1200" b="0" smtClean="0"/>
          </a:p>
        </p:txBody>
      </p:sp>
      <p:sp>
        <p:nvSpPr>
          <p:cNvPr id="7" name="TextBox 6"/>
          <p:cNvSpPr txBox="1"/>
          <p:nvPr/>
        </p:nvSpPr>
        <p:spPr>
          <a:xfrm>
            <a:off x="7391400" y="1566984"/>
            <a:ext cx="1503363" cy="1016000"/>
          </a:xfrm>
          <a:prstGeom prst="rect">
            <a:avLst/>
          </a:prstGeom>
          <a:noFill/>
          <a:ln>
            <a:solidFill>
              <a:schemeClr val="tx1"/>
            </a:solidFill>
          </a:ln>
        </p:spPr>
        <p:txBody>
          <a:bodyPr wrap="none">
            <a:spAutoFit/>
          </a:bodyPr>
          <a:lstStyle/>
          <a:p>
            <a:pPr>
              <a:defRPr/>
            </a:pPr>
            <a:r>
              <a:rPr lang="en-US" b="1" dirty="0"/>
              <a:t>Color code:</a:t>
            </a:r>
          </a:p>
          <a:p>
            <a:pPr marL="228600" indent="-228600">
              <a:buFont typeface="+mj-lt"/>
              <a:buAutoNum type="arabicPeriod"/>
              <a:defRPr/>
            </a:pPr>
            <a:r>
              <a:rPr lang="en-US" dirty="0">
                <a:solidFill>
                  <a:srgbClr val="00B050"/>
                </a:solidFill>
              </a:rPr>
              <a:t>Presented</a:t>
            </a:r>
          </a:p>
          <a:p>
            <a:pPr marL="228600" indent="-228600">
              <a:buFont typeface="+mj-lt"/>
              <a:buAutoNum type="arabicPeriod"/>
              <a:defRPr/>
            </a:pPr>
            <a:r>
              <a:rPr lang="en-US" dirty="0">
                <a:solidFill>
                  <a:srgbClr val="FFC000"/>
                </a:solidFill>
              </a:rPr>
              <a:t>Deferred</a:t>
            </a:r>
          </a:p>
          <a:p>
            <a:pPr marL="228600" indent="-228600">
              <a:buFont typeface="+mj-lt"/>
              <a:buAutoNum type="arabicPeriod"/>
              <a:defRPr/>
            </a:pPr>
            <a:r>
              <a:rPr lang="en-US" dirty="0"/>
              <a:t>Not presented yet</a:t>
            </a:r>
          </a:p>
          <a:p>
            <a:pPr marL="228600" indent="-228600">
              <a:buFont typeface="+mj-lt"/>
              <a:buAutoNum type="arabicPeriod"/>
              <a:defRPr/>
            </a:pPr>
            <a:r>
              <a:rPr lang="en-US" dirty="0">
                <a:solidFill>
                  <a:schemeClr val="bg2"/>
                </a:solidFill>
              </a:rPr>
              <a:t>Withdrawn</a:t>
            </a:r>
          </a:p>
        </p:txBody>
      </p:sp>
      <p:graphicFrame>
        <p:nvGraphicFramePr>
          <p:cNvPr id="6" name="Table 5"/>
          <p:cNvGraphicFramePr>
            <a:graphicFrameLocks noGrp="1"/>
          </p:cNvGraphicFramePr>
          <p:nvPr>
            <p:extLst>
              <p:ext uri="{D42A27DB-BD31-4B8C-83A1-F6EECF244321}">
                <p14:modId xmlns:p14="http://schemas.microsoft.com/office/powerpoint/2010/main" val="3028750970"/>
              </p:ext>
            </p:extLst>
          </p:nvPr>
        </p:nvGraphicFramePr>
        <p:xfrm>
          <a:off x="838200" y="3048000"/>
          <a:ext cx="7925681" cy="1945120"/>
        </p:xfrm>
        <a:graphic>
          <a:graphicData uri="http://schemas.openxmlformats.org/drawingml/2006/table">
            <a:tbl>
              <a:tblPr/>
              <a:tblGrid>
                <a:gridCol w="660827"/>
                <a:gridCol w="2856183"/>
                <a:gridCol w="1015089"/>
                <a:gridCol w="736437"/>
                <a:gridCol w="736437"/>
                <a:gridCol w="1920708"/>
              </a:tblGrid>
              <a:tr h="144302">
                <a:tc>
                  <a:txBody>
                    <a:bodyPr/>
                    <a:lstStyle/>
                    <a:p>
                      <a:pPr algn="l" fontAlgn="ctr"/>
                      <a:r>
                        <a:rPr lang="en-US" sz="1400" b="0" i="0" u="none" strike="noStrike">
                          <a:solidFill>
                            <a:srgbClr val="FFFFFF"/>
                          </a:solidFill>
                          <a:effectLst/>
                          <a:latin typeface="Calibri" panose="020F0502020204030204" pitchFamily="34" charset="0"/>
                        </a:rPr>
                        <a:t>DCN</a:t>
                      </a:r>
                    </a:p>
                  </a:txBody>
                  <a:tcPr marL="4976" marR="4976" marT="4976"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PHY/MAC</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Sub category</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r>
              <a:tr h="144302">
                <a:tc>
                  <a:txBody>
                    <a:bodyPr/>
                    <a:lstStyle/>
                    <a:p>
                      <a:pPr algn="l" fontAlgn="ctr"/>
                      <a:r>
                        <a:rPr lang="en-US" sz="1400" b="0" i="0" u="none" strike="noStrike">
                          <a:solidFill>
                            <a:srgbClr val="000000"/>
                          </a:solidFill>
                          <a:effectLst/>
                          <a:latin typeface="Calibri" panose="020F0502020204030204" pitchFamily="34" charset="0"/>
                        </a:rPr>
                        <a:t>18/0411</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Short WUR frame</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Liwen Chu</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Marvell</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Short WUR frame (Further Optimization)</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a:solidFill>
                            <a:srgbClr val="000000"/>
                          </a:solidFill>
                          <a:effectLst/>
                          <a:latin typeface="Calibri" panose="020F0502020204030204" pitchFamily="34" charset="0"/>
                        </a:rPr>
                        <a:t>18-169</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Power Efficiency for Individual Frames Reception</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Jarkko Kneckt</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Apple</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Power efficiency</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a:solidFill>
                            <a:srgbClr val="000000"/>
                          </a:solidFill>
                          <a:effectLst/>
                          <a:latin typeface="Calibri" panose="020F0502020204030204" pitchFamily="34" charset="0"/>
                        </a:rPr>
                        <a:t>18/482 </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Dynamically Changing WUR ID follow up</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Enrico Rantala</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Nokia</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Further optimization</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a:solidFill>
                            <a:srgbClr val="000000"/>
                          </a:solidFill>
                          <a:effectLst/>
                          <a:latin typeface="Calibri" panose="020F0502020204030204" pitchFamily="34" charset="0"/>
                        </a:rPr>
                        <a:t>18/485</a:t>
                      </a:r>
                    </a:p>
                  </a:txBody>
                  <a:tcPr marL="4976" marR="4976" marT="4976"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Distance aware wake-up operation straw poll</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Enrico Rantala</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Nokia</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0000"/>
                          </a:solidFill>
                          <a:effectLst/>
                          <a:latin typeface="Calibri" panose="020F0502020204030204" pitchFamily="34" charset="0"/>
                        </a:rPr>
                        <a:t>Further optimization</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161636954"/>
              </p:ext>
            </p:extLst>
          </p:nvPr>
        </p:nvGraphicFramePr>
        <p:xfrm>
          <a:off x="771526" y="5445662"/>
          <a:ext cx="7911394" cy="436672"/>
        </p:xfrm>
        <a:graphic>
          <a:graphicData uri="http://schemas.openxmlformats.org/drawingml/2006/table">
            <a:tbl>
              <a:tblPr/>
              <a:tblGrid>
                <a:gridCol w="646540"/>
                <a:gridCol w="2856183"/>
                <a:gridCol w="1015089"/>
                <a:gridCol w="736437"/>
                <a:gridCol w="736437"/>
                <a:gridCol w="1920708"/>
              </a:tblGrid>
              <a:tr h="144302">
                <a:tc>
                  <a:txBody>
                    <a:bodyPr/>
                    <a:lstStyle/>
                    <a:p>
                      <a:pPr algn="l" fontAlgn="ctr"/>
                      <a:r>
                        <a:rPr lang="en-US" sz="1400" b="0" i="0" u="none" strike="noStrike">
                          <a:solidFill>
                            <a:srgbClr val="FFFFFF"/>
                          </a:solidFill>
                          <a:effectLst/>
                          <a:latin typeface="Calibri" panose="020F0502020204030204" pitchFamily="34" charset="0"/>
                        </a:rPr>
                        <a:t>DCN</a:t>
                      </a:r>
                    </a:p>
                  </a:txBody>
                  <a:tcPr marL="4976" marR="4976" marT="4976" marB="0" anchor="ctr">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4976" marR="4976" marT="4976" marB="0">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4976" marR="4976" marT="4976" marB="0">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4976" marR="4976" marT="4976" marB="0">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PHY/MAC</a:t>
                      </a:r>
                    </a:p>
                  </a:txBody>
                  <a:tcPr marL="4976" marR="4976" marT="4976" marB="0">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Sub category</a:t>
                      </a:r>
                    </a:p>
                  </a:txBody>
                  <a:tcPr marL="4976" marR="4976" marT="4976" marB="0">
                    <a:lnL>
                      <a:noFill/>
                    </a:lnL>
                    <a:lnR>
                      <a:noFill/>
                    </a:lnR>
                    <a:lnT>
                      <a:noFill/>
                    </a:lnT>
                    <a:lnB>
                      <a:noFill/>
                    </a:lnB>
                    <a:solidFill>
                      <a:srgbClr val="595959"/>
                    </a:solidFill>
                  </a:tcPr>
                </a:tc>
              </a:tr>
              <a:tr h="144302">
                <a:tc>
                  <a:txBody>
                    <a:bodyPr/>
                    <a:lstStyle/>
                    <a:p>
                      <a:pPr algn="l" fontAlgn="ctr"/>
                      <a:r>
                        <a:rPr lang="en-US" sz="1400" b="0" i="0" u="none" strike="noStrike">
                          <a:solidFill>
                            <a:srgbClr val="000000"/>
                          </a:solidFill>
                          <a:effectLst/>
                          <a:latin typeface="Calibri" panose="020F0502020204030204" pitchFamily="34" charset="0"/>
                        </a:rPr>
                        <a:t>18-0434</a:t>
                      </a:r>
                    </a:p>
                  </a:txBody>
                  <a:tcPr marL="4976" marR="4976" marT="4976"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Scheduled multicast wakeup</a:t>
                      </a:r>
                    </a:p>
                  </a:txBody>
                  <a:tcPr marL="4976" marR="4976" marT="4976"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Lily Lyu</a:t>
                      </a:r>
                    </a:p>
                  </a:txBody>
                  <a:tcPr marL="4976" marR="4976" marT="4976"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Huawei</a:t>
                      </a:r>
                    </a:p>
                  </a:txBody>
                  <a:tcPr marL="4976" marR="4976" marT="4976"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a:noFill/>
                    </a:lnT>
                    <a:lnB>
                      <a:noFill/>
                    </a:lnB>
                  </a:tcPr>
                </a:tc>
                <a:tc>
                  <a:txBody>
                    <a:bodyPr/>
                    <a:lstStyle/>
                    <a:p>
                      <a:pPr algn="l" fontAlgn="t"/>
                      <a:r>
                        <a:rPr lang="en-US" sz="1400" b="0" i="0" u="none" strike="noStrike" dirty="0">
                          <a:solidFill>
                            <a:srgbClr val="000000"/>
                          </a:solidFill>
                          <a:effectLst/>
                          <a:latin typeface="Calibri" panose="020F0502020204030204" pitchFamily="34" charset="0"/>
                        </a:rPr>
                        <a:t>WUR Multicast operation</a:t>
                      </a:r>
                    </a:p>
                  </a:txBody>
                  <a:tcPr marL="4976" marR="4976" marT="4976" marB="0">
                    <a:lnL>
                      <a:noFill/>
                    </a:lnL>
                    <a:lnR>
                      <a:noFill/>
                    </a:lnR>
                    <a:lnT>
                      <a:noFill/>
                    </a:lnT>
                    <a:lnB>
                      <a:noFill/>
                    </a:lnB>
                  </a:tcPr>
                </a:tc>
              </a:tr>
            </a:tbl>
          </a:graphicData>
        </a:graphic>
      </p:graphicFrame>
    </p:spTree>
    <p:extLst>
      <p:ext uri="{BB962C8B-B14F-4D97-AF65-F5344CB8AC3E}">
        <p14:creationId xmlns:p14="http://schemas.microsoft.com/office/powerpoint/2010/main" val="203534947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altLang="en-US" dirty="0" smtClean="0"/>
              <a:t>Monday TGba </a:t>
            </a:r>
            <a:r>
              <a:rPr lang="en-US" altLang="en-US" i="1" dirty="0" smtClean="0"/>
              <a:t>Ad-hoc</a:t>
            </a:r>
            <a:r>
              <a:rPr lang="en-US" altLang="en-US" dirty="0" smtClean="0"/>
              <a:t> Meeting Agenda</a:t>
            </a:r>
          </a:p>
        </p:txBody>
      </p:sp>
      <p:sp>
        <p:nvSpPr>
          <p:cNvPr id="21507" name="Content Placeholder 6"/>
          <p:cNvSpPr>
            <a:spLocks noGrp="1"/>
          </p:cNvSpPr>
          <p:nvPr>
            <p:ph idx="1"/>
          </p:nvPr>
        </p:nvSpPr>
        <p:spPr>
          <a:xfrm>
            <a:off x="685800" y="1981200"/>
            <a:ext cx="8229600" cy="4114800"/>
          </a:xfrm>
        </p:spPr>
        <p:txBody>
          <a:bodyPr/>
          <a:lstStyle/>
          <a:p>
            <a:r>
              <a:rPr lang="en-US" altLang="en-US" sz="2000" dirty="0" smtClean="0"/>
              <a:t>Monday, AM1, 8:00-10:00 (2 hours) </a:t>
            </a:r>
          </a:p>
          <a:p>
            <a:pPr lvl="1"/>
            <a:r>
              <a:rPr lang="en-US" altLang="en-US" sz="1800" dirty="0" smtClean="0"/>
              <a:t>Call Ad-hoc meeting to order</a:t>
            </a:r>
          </a:p>
          <a:p>
            <a:pPr lvl="1"/>
            <a:r>
              <a:rPr lang="en-US" altLang="en-US" sz="1800" dirty="0" smtClean="0"/>
              <a:t>TGba introduction</a:t>
            </a:r>
          </a:p>
          <a:p>
            <a:pPr lvl="1"/>
            <a:r>
              <a:rPr lang="en-US" altLang="en-US" sz="1800" dirty="0" smtClean="0"/>
              <a:t>Call for submissions</a:t>
            </a:r>
          </a:p>
          <a:p>
            <a:pPr lvl="1"/>
            <a:r>
              <a:rPr lang="en-US" altLang="en-US" sz="1800" dirty="0" smtClean="0"/>
              <a:t>Set Ad-hoc meeting agenda</a:t>
            </a:r>
          </a:p>
          <a:p>
            <a:pPr lvl="1"/>
            <a:r>
              <a:rPr lang="en-US" altLang="en-US" sz="1800" dirty="0" smtClean="0"/>
              <a:t>IEEE 802 and 802.11 IPR Policy and procedure</a:t>
            </a:r>
          </a:p>
          <a:p>
            <a:pPr lvl="1"/>
            <a:r>
              <a:rPr lang="en-US" altLang="en-US" sz="1800" dirty="0" smtClean="0"/>
              <a:t>Participation in IEEE 802 Meetings </a:t>
            </a:r>
          </a:p>
          <a:p>
            <a:pPr lvl="1"/>
            <a:r>
              <a:rPr lang="en-US" altLang="en-US" sz="1800" dirty="0" smtClean="0"/>
              <a:t>Presentations</a:t>
            </a:r>
          </a:p>
          <a:p>
            <a:pPr lvl="1"/>
            <a:r>
              <a:rPr lang="en-US" altLang="en-US" sz="1800" dirty="0" smtClean="0"/>
              <a:t>Adjourn</a:t>
            </a:r>
          </a:p>
          <a:p>
            <a:pPr lvl="1"/>
            <a:endParaRPr lang="en-US" altLang="en-US" sz="1800" dirty="0" smtClean="0"/>
          </a:p>
          <a:p>
            <a:pPr lvl="1"/>
            <a:endParaRPr lang="en-US" altLang="en-US" sz="1800" dirty="0" smtClean="0"/>
          </a:p>
        </p:txBody>
      </p:sp>
      <p:sp>
        <p:nvSpPr>
          <p:cNvPr id="4" name="Date Placeholder 3"/>
          <p:cNvSpPr>
            <a:spLocks noGrp="1"/>
          </p:cNvSpPr>
          <p:nvPr>
            <p:ph type="dt" sz="quarter" idx="10"/>
          </p:nvPr>
        </p:nvSpPr>
        <p:spPr>
          <a:xfrm>
            <a:off x="696913" y="332601"/>
            <a:ext cx="1541128" cy="276999"/>
          </a:xfrm>
        </p:spPr>
        <p:txBody>
          <a:bodyPr/>
          <a:lstStyle/>
          <a:p>
            <a:pPr>
              <a:defRPr/>
            </a:pPr>
            <a:r>
              <a:rPr lang="en-US" smtClean="0"/>
              <a:t>March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2151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7DB568DE-EC5A-4EFB-BEF1-598914011A8A}" type="slidenum">
              <a:rPr lang="en-US" altLang="en-US" sz="1200" b="0" smtClean="0"/>
              <a:pPr>
                <a:spcBef>
                  <a:spcPct val="0"/>
                </a:spcBef>
                <a:buFontTx/>
                <a:buNone/>
              </a:pPr>
              <a:t>23</a:t>
            </a:fld>
            <a:endParaRPr lang="en-US" altLang="en-US" sz="1200" b="0" smtClean="0"/>
          </a:p>
        </p:txBody>
      </p:sp>
    </p:spTree>
    <p:extLst>
      <p:ext uri="{BB962C8B-B14F-4D97-AF65-F5344CB8AC3E}">
        <p14:creationId xmlns:p14="http://schemas.microsoft.com/office/powerpoint/2010/main" val="409478083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685800" y="685800"/>
            <a:ext cx="7772400" cy="350838"/>
          </a:xfrm>
        </p:spPr>
        <p:txBody>
          <a:bodyPr/>
          <a:lstStyle/>
          <a:p>
            <a:r>
              <a:rPr lang="en-US" altLang="en-US" dirty="0" smtClean="0"/>
              <a:t>Agenda</a:t>
            </a:r>
          </a:p>
        </p:txBody>
      </p:sp>
      <p:sp>
        <p:nvSpPr>
          <p:cNvPr id="21507" name="Content Placeholder 6"/>
          <p:cNvSpPr>
            <a:spLocks noGrp="1"/>
          </p:cNvSpPr>
          <p:nvPr>
            <p:ph sz="half" idx="1"/>
          </p:nvPr>
        </p:nvSpPr>
        <p:spPr>
          <a:xfrm>
            <a:off x="152400" y="1524000"/>
            <a:ext cx="4722813" cy="4951413"/>
          </a:xfrm>
        </p:spPr>
        <p:txBody>
          <a:bodyPr/>
          <a:lstStyle/>
          <a:p>
            <a:r>
              <a:rPr lang="en-US" altLang="en-US" sz="1300" dirty="0" smtClean="0"/>
              <a:t>Monday: AM1 (2 hours)</a:t>
            </a:r>
          </a:p>
          <a:p>
            <a:pPr lvl="1"/>
            <a:r>
              <a:rPr lang="en-US" altLang="en-US" sz="1300" dirty="0" smtClean="0"/>
              <a:t>Call meeting to order, TGba introduction</a:t>
            </a:r>
          </a:p>
          <a:p>
            <a:pPr lvl="1"/>
            <a:r>
              <a:rPr lang="en-US" altLang="en-US" sz="1300" dirty="0" smtClean="0"/>
              <a:t>Call for submissions</a:t>
            </a:r>
          </a:p>
          <a:p>
            <a:pPr lvl="1"/>
            <a:r>
              <a:rPr lang="en-US" altLang="en-US" sz="1300" dirty="0" smtClean="0"/>
              <a:t>Review agenda and approval</a:t>
            </a:r>
          </a:p>
          <a:p>
            <a:pPr lvl="1"/>
            <a:r>
              <a:rPr lang="en-US" altLang="en-US" sz="1300" dirty="0" smtClean="0"/>
              <a:t>IEEE 802 and 802.11 IPR Policy and procedure</a:t>
            </a:r>
          </a:p>
          <a:p>
            <a:pPr lvl="1"/>
            <a:r>
              <a:rPr lang="en-US" altLang="en-US" sz="1300" dirty="0" smtClean="0"/>
              <a:t>Participation in IEEE 802 Meetings </a:t>
            </a:r>
          </a:p>
          <a:p>
            <a:pPr lvl="1"/>
            <a:r>
              <a:rPr lang="en-US" altLang="en-US" sz="1300" dirty="0" smtClean="0"/>
              <a:t>Summary from January 2018 meeting</a:t>
            </a:r>
          </a:p>
          <a:p>
            <a:pPr lvl="1"/>
            <a:r>
              <a:rPr lang="en-US" altLang="en-US" sz="1300" dirty="0" smtClean="0"/>
              <a:t>Motion: January 2018 meeting (</a:t>
            </a:r>
            <a:r>
              <a:rPr lang="en-US" altLang="en-US" sz="1300" dirty="0"/>
              <a:t>doc: IEEE </a:t>
            </a:r>
            <a:r>
              <a:rPr lang="en-US" altLang="en-US" sz="1300" dirty="0" smtClean="0"/>
              <a:t>802.11-18/270r0) and teleconference minutes (doc: IEEE </a:t>
            </a:r>
            <a:r>
              <a:rPr lang="en-US" altLang="en-US" sz="1300" dirty="0" smtClean="0"/>
              <a:t>802.11-18/322r2)</a:t>
            </a:r>
            <a:endParaRPr lang="en-US" altLang="en-US" sz="1300" dirty="0" smtClean="0"/>
          </a:p>
          <a:p>
            <a:pPr lvl="1"/>
            <a:r>
              <a:rPr lang="en-US" altLang="en-US" sz="1300" dirty="0" err="1" smtClean="0"/>
              <a:t>TGba</a:t>
            </a:r>
            <a:r>
              <a:rPr lang="en-US" altLang="en-US" sz="1300" dirty="0" smtClean="0"/>
              <a:t> Spec Framework Document review and approval</a:t>
            </a:r>
          </a:p>
          <a:p>
            <a:pPr lvl="1"/>
            <a:r>
              <a:rPr lang="en-US" altLang="en-US" sz="1300" dirty="0" err="1" smtClean="0"/>
              <a:t>TGba</a:t>
            </a:r>
            <a:r>
              <a:rPr lang="en-US" altLang="en-US" sz="1300" dirty="0" smtClean="0"/>
              <a:t> D0.1 review and approval</a:t>
            </a:r>
          </a:p>
          <a:p>
            <a:pPr lvl="1"/>
            <a:r>
              <a:rPr lang="en-US" altLang="en-US" sz="1300" dirty="0" smtClean="0"/>
              <a:t>Presentations, Recess</a:t>
            </a:r>
          </a:p>
          <a:p>
            <a:r>
              <a:rPr lang="en-US" altLang="en-US" sz="1300" dirty="0" smtClean="0"/>
              <a:t>Monday: </a:t>
            </a:r>
            <a:r>
              <a:rPr lang="en-US" altLang="en-US" sz="1300" dirty="0" smtClean="0"/>
              <a:t>PM2, EVE (4 </a:t>
            </a:r>
            <a:r>
              <a:rPr lang="en-US" altLang="en-US" sz="1300" dirty="0" smtClean="0"/>
              <a:t>hours)</a:t>
            </a:r>
          </a:p>
          <a:p>
            <a:pPr lvl="1"/>
            <a:r>
              <a:rPr lang="en-US" altLang="en-US" sz="1300" dirty="0" smtClean="0"/>
              <a:t>Call meeting to order</a:t>
            </a:r>
          </a:p>
          <a:p>
            <a:pPr lvl="1"/>
            <a:r>
              <a:rPr lang="en-US" altLang="en-US" sz="1300" dirty="0" smtClean="0"/>
              <a:t>IEEE 802 and 802.11 IPR Policy and procedure</a:t>
            </a:r>
          </a:p>
          <a:p>
            <a:pPr lvl="1"/>
            <a:r>
              <a:rPr lang="en-US" altLang="en-US" sz="1300" dirty="0" smtClean="0"/>
              <a:t>Presentations, Recess</a:t>
            </a:r>
          </a:p>
          <a:p>
            <a:r>
              <a:rPr lang="en-US" altLang="en-US" sz="1300" dirty="0" smtClean="0"/>
              <a:t>Tuesday: </a:t>
            </a:r>
            <a:r>
              <a:rPr lang="en-US" altLang="en-US" sz="1300" dirty="0" smtClean="0"/>
              <a:t>PM1 (2 </a:t>
            </a:r>
            <a:r>
              <a:rPr lang="en-US" altLang="en-US" sz="1300" dirty="0"/>
              <a:t>hours)</a:t>
            </a:r>
          </a:p>
          <a:p>
            <a:pPr lvl="1"/>
            <a:r>
              <a:rPr lang="en-US" altLang="en-US" sz="1300" dirty="0"/>
              <a:t>Call meeting to order</a:t>
            </a:r>
          </a:p>
          <a:p>
            <a:pPr lvl="1"/>
            <a:r>
              <a:rPr lang="en-US" altLang="en-US" sz="1300" dirty="0"/>
              <a:t>IEEE 802 and 802.11 IPR Policy and procedure</a:t>
            </a:r>
          </a:p>
          <a:p>
            <a:pPr lvl="1"/>
            <a:r>
              <a:rPr lang="en-US" altLang="en-US" sz="1300" dirty="0"/>
              <a:t>Presentations, Recess</a:t>
            </a:r>
          </a:p>
          <a:p>
            <a:endParaRPr lang="en-US" altLang="en-US" sz="1300" dirty="0" smtClean="0"/>
          </a:p>
          <a:p>
            <a:pPr lvl="1"/>
            <a:endParaRPr lang="en-US" altLang="en-US" sz="1300" dirty="0" smtClean="0"/>
          </a:p>
        </p:txBody>
      </p:sp>
      <p:sp>
        <p:nvSpPr>
          <p:cNvPr id="21508" name="Content Placeholder 7"/>
          <p:cNvSpPr>
            <a:spLocks noGrp="1"/>
          </p:cNvSpPr>
          <p:nvPr>
            <p:ph sz="half" idx="2"/>
          </p:nvPr>
        </p:nvSpPr>
        <p:spPr>
          <a:xfrm>
            <a:off x="4868863" y="1524000"/>
            <a:ext cx="4268787" cy="4951413"/>
          </a:xfrm>
        </p:spPr>
        <p:txBody>
          <a:bodyPr/>
          <a:lstStyle/>
          <a:p>
            <a:r>
              <a:rPr lang="en-US" altLang="en-US" sz="1300" dirty="0" smtClean="0"/>
              <a:t>Wednesday: PM1, PM2 (4 </a:t>
            </a:r>
            <a:r>
              <a:rPr lang="en-US" altLang="en-US" sz="1300" dirty="0"/>
              <a:t>hours</a:t>
            </a:r>
            <a:r>
              <a:rPr lang="en-US" altLang="en-US" sz="1300" dirty="0" smtClean="0"/>
              <a:t>)</a:t>
            </a:r>
          </a:p>
          <a:p>
            <a:pPr lvl="1"/>
            <a:r>
              <a:rPr lang="en-US" altLang="en-US" sz="1300" dirty="0">
                <a:solidFill>
                  <a:srgbClr val="000000"/>
                </a:solidFill>
              </a:rPr>
              <a:t>Call meeting to order</a:t>
            </a:r>
          </a:p>
          <a:p>
            <a:pPr lvl="1"/>
            <a:r>
              <a:rPr lang="en-US" altLang="en-US" sz="1300" dirty="0">
                <a:solidFill>
                  <a:srgbClr val="000000"/>
                </a:solidFill>
              </a:rPr>
              <a:t>IEEE 802 and 802.11 IPR Policy and procedure</a:t>
            </a:r>
          </a:p>
          <a:p>
            <a:pPr lvl="1"/>
            <a:r>
              <a:rPr lang="en-US" altLang="en-US" sz="1300" dirty="0">
                <a:solidFill>
                  <a:srgbClr val="000000"/>
                </a:solidFill>
              </a:rPr>
              <a:t>Presentations, </a:t>
            </a:r>
            <a:r>
              <a:rPr lang="en-US" altLang="en-US" sz="1300" dirty="0" smtClean="0">
                <a:solidFill>
                  <a:srgbClr val="000000"/>
                </a:solidFill>
              </a:rPr>
              <a:t>Recess</a:t>
            </a:r>
            <a:endParaRPr lang="en-US" altLang="en-US" sz="900" dirty="0" smtClean="0"/>
          </a:p>
          <a:p>
            <a:endParaRPr lang="en-US" altLang="en-US" sz="1300" dirty="0" smtClean="0"/>
          </a:p>
          <a:p>
            <a:r>
              <a:rPr lang="en-US" altLang="en-US" sz="1300" dirty="0" smtClean="0"/>
              <a:t>Thursday: AM2 </a:t>
            </a:r>
            <a:r>
              <a:rPr lang="en-US" altLang="en-US" sz="1300" dirty="0"/>
              <a:t>(2 hours</a:t>
            </a:r>
            <a:r>
              <a:rPr lang="en-US" altLang="en-US" sz="1300" dirty="0" smtClean="0"/>
              <a:t>)</a:t>
            </a:r>
            <a:endParaRPr lang="en-US" altLang="en-US" sz="1300" dirty="0"/>
          </a:p>
          <a:p>
            <a:pPr lvl="1"/>
            <a:r>
              <a:rPr lang="en-US" altLang="en-US" sz="1300" dirty="0"/>
              <a:t>Call meeting to order</a:t>
            </a:r>
          </a:p>
          <a:p>
            <a:pPr lvl="1"/>
            <a:r>
              <a:rPr lang="en-US" altLang="en-US" sz="1300" dirty="0"/>
              <a:t>IEEE 802 and 802.11 IPR Policy and </a:t>
            </a:r>
            <a:r>
              <a:rPr lang="en-US" altLang="en-US" sz="1300" dirty="0" smtClean="0"/>
              <a:t>procedure</a:t>
            </a:r>
          </a:p>
          <a:p>
            <a:pPr lvl="1"/>
            <a:r>
              <a:rPr lang="en-US" altLang="en-US" sz="1300" dirty="0" smtClean="0"/>
              <a:t>Motions</a:t>
            </a:r>
          </a:p>
          <a:p>
            <a:pPr lvl="1"/>
            <a:r>
              <a:rPr lang="en-US" altLang="en-US" sz="1300" dirty="0" smtClean="0"/>
              <a:t>Presentations, Recess</a:t>
            </a:r>
          </a:p>
          <a:p>
            <a:pPr lvl="1"/>
            <a:endParaRPr lang="en-US" altLang="en-US" sz="1300" dirty="0" smtClean="0"/>
          </a:p>
          <a:p>
            <a:r>
              <a:rPr lang="en-US" altLang="en-US" sz="1300" dirty="0" smtClean="0"/>
              <a:t>Thursday: PM2 (2 hours)</a:t>
            </a:r>
          </a:p>
          <a:p>
            <a:pPr lvl="1"/>
            <a:r>
              <a:rPr lang="en-US" altLang="en-US" sz="1300" dirty="0" smtClean="0"/>
              <a:t>Call meeting to order</a:t>
            </a:r>
          </a:p>
          <a:p>
            <a:pPr lvl="1"/>
            <a:r>
              <a:rPr lang="en-US" altLang="en-US" sz="1300" dirty="0" smtClean="0"/>
              <a:t>IEEE 802 and 802.11 IPR Policy and procedure</a:t>
            </a:r>
          </a:p>
          <a:p>
            <a:pPr lvl="1"/>
            <a:r>
              <a:rPr lang="en-US" altLang="en-US" sz="1300" dirty="0" smtClean="0"/>
              <a:t>TG timeline discussion</a:t>
            </a:r>
          </a:p>
          <a:p>
            <a:pPr lvl="1"/>
            <a:r>
              <a:rPr lang="en-US" altLang="en-US" sz="1300" dirty="0" smtClean="0"/>
              <a:t>Goal for May 2018 F2F meeting</a:t>
            </a:r>
          </a:p>
          <a:p>
            <a:pPr lvl="1"/>
            <a:r>
              <a:rPr lang="en-US" altLang="en-US" sz="1300" dirty="0" smtClean="0"/>
              <a:t>Teleconference call schedule</a:t>
            </a:r>
          </a:p>
          <a:p>
            <a:pPr lvl="1"/>
            <a:r>
              <a:rPr lang="en-US" altLang="en-US" sz="1300" dirty="0" smtClean="0"/>
              <a:t>Presentations</a:t>
            </a:r>
          </a:p>
          <a:p>
            <a:pPr lvl="1"/>
            <a:r>
              <a:rPr lang="en-US" altLang="en-US" sz="1300" dirty="0" smtClean="0"/>
              <a:t>Adjourn</a:t>
            </a:r>
          </a:p>
        </p:txBody>
      </p:sp>
      <p:sp>
        <p:nvSpPr>
          <p:cNvPr id="4" name="Date Placeholder 3"/>
          <p:cNvSpPr>
            <a:spLocks noGrp="1"/>
          </p:cNvSpPr>
          <p:nvPr>
            <p:ph type="dt" sz="quarter" idx="10"/>
          </p:nvPr>
        </p:nvSpPr>
        <p:spPr/>
        <p:txBody>
          <a:bodyPr/>
          <a:lstStyle/>
          <a:p>
            <a:pPr>
              <a:defRPr/>
            </a:pPr>
            <a:r>
              <a:rPr lang="en-US" smtClean="0"/>
              <a:t>March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2151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E6BE1DDA-DBD5-490E-96A9-C0C593249934}" type="slidenum">
              <a:rPr lang="en-US" altLang="en-US" sz="1200" b="0" smtClean="0"/>
              <a:pPr>
                <a:spcBef>
                  <a:spcPct val="0"/>
                </a:spcBef>
                <a:buFontTx/>
                <a:buNone/>
              </a:pPr>
              <a:t>24</a:t>
            </a:fld>
            <a:endParaRPr lang="en-US" altLang="en-US" sz="1200" b="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1026"/>
          <p:cNvSpPr>
            <a:spLocks noGrp="1" noChangeArrowheads="1"/>
          </p:cNvSpPr>
          <p:nvPr>
            <p:ph type="title"/>
          </p:nvPr>
        </p:nvSpPr>
        <p:spPr>
          <a:xfrm>
            <a:off x="685800" y="685800"/>
            <a:ext cx="7772400" cy="533400"/>
          </a:xfrm>
        </p:spPr>
        <p:txBody>
          <a:bodyPr lIns="90487" tIns="44450" rIns="90487" bIns="44450"/>
          <a:lstStyle/>
          <a:p>
            <a:r>
              <a:rPr lang="en-US" altLang="en-US" sz="3200" u="sng" dirty="0" smtClean="0">
                <a:solidFill>
                  <a:schemeClr val="tx1"/>
                </a:solidFill>
                <a:latin typeface="Calibri" panose="020F0502020204030204" pitchFamily="34" charset="0"/>
                <a:cs typeface="Calibri" panose="020F0502020204030204" pitchFamily="34" charset="0"/>
              </a:rPr>
              <a:t>Instructions for the WG Chair</a:t>
            </a:r>
            <a:endParaRPr lang="en-US" altLang="en-US" sz="3200" u="sng" dirty="0" smtClean="0">
              <a:latin typeface="Calibri" panose="020F0502020204030204" pitchFamily="34" charset="0"/>
              <a:cs typeface="Calibri" panose="020F0502020204030204" pitchFamily="34" charset="0"/>
            </a:endParaRPr>
          </a:p>
        </p:txBody>
      </p:sp>
      <p:sp>
        <p:nvSpPr>
          <p:cNvPr id="7170" name="Rectangle 1027"/>
          <p:cNvSpPr>
            <a:spLocks noGrp="1" noChangeArrowheads="1"/>
          </p:cNvSpPr>
          <p:nvPr>
            <p:ph idx="1"/>
          </p:nvPr>
        </p:nvSpPr>
        <p:spPr>
          <a:xfrm>
            <a:off x="0" y="1219200"/>
            <a:ext cx="9144000" cy="4876800"/>
          </a:xfrm>
        </p:spPr>
        <p:txBody>
          <a:bodyPr lIns="90487" tIns="44450" rIns="90487" bIns="44450"/>
          <a:lstStyle/>
          <a:p>
            <a:pPr marL="182880">
              <a:lnSpc>
                <a:spcPct val="80000"/>
              </a:lnSpc>
              <a:spcAft>
                <a:spcPct val="30000"/>
              </a:spcAft>
              <a:buFont typeface="Monotype Sorts" pitchFamily="2" charset="2"/>
              <a:buNone/>
            </a:pPr>
            <a:r>
              <a:rPr lang="en-US" altLang="en-US" sz="1800" b="1" dirty="0" smtClean="0"/>
              <a:t>	</a:t>
            </a:r>
            <a:r>
              <a:rPr lang="en-US" altLang="en-US" sz="2000" b="1" dirty="0" smtClean="0">
                <a:solidFill>
                  <a:schemeClr val="tx1"/>
                </a:solidFill>
                <a:latin typeface="Calibri" panose="020F0502020204030204" pitchFamily="34" charset="0"/>
                <a:cs typeface="Calibri" panose="020F0502020204030204" pitchFamily="34" charset="0"/>
              </a:rPr>
              <a:t>The IEEE-SA strongly recommends that at each WG meeting the chair or a designee:</a:t>
            </a:r>
            <a:endParaRPr lang="en-US" altLang="en-US" sz="2000" dirty="0" smtClean="0">
              <a:solidFill>
                <a:schemeClr val="tx1"/>
              </a:solidFill>
              <a:latin typeface="Calibri" panose="020F0502020204030204" pitchFamily="34" charset="0"/>
              <a:cs typeface="Calibri" panose="020F0502020204030204" pitchFamily="34" charset="0"/>
            </a:endParaRPr>
          </a:p>
          <a:p>
            <a:pPr lvl="1">
              <a:lnSpc>
                <a:spcPct val="80000"/>
              </a:lnSpc>
              <a:buSzPct val="150000"/>
              <a:buFont typeface="Arial" panose="020B0604020202020204" pitchFamily="34" charset="0"/>
              <a:buChar char="•"/>
            </a:pPr>
            <a:r>
              <a:rPr lang="en-US" altLang="en-US" sz="1600" b="1" dirty="0" smtClean="0">
                <a:solidFill>
                  <a:schemeClr val="tx1"/>
                </a:solidFill>
                <a:latin typeface="Calibri" panose="020F0502020204030204" pitchFamily="34" charset="0"/>
                <a:cs typeface="Calibri" panose="020F0502020204030204" pitchFamily="34" charset="0"/>
              </a:rPr>
              <a:t>Show slides #1 through #4 of this presentation</a:t>
            </a:r>
          </a:p>
          <a:p>
            <a:pPr lvl="1">
              <a:lnSpc>
                <a:spcPct val="80000"/>
              </a:lnSpc>
              <a:buSzPct val="150000"/>
              <a:buFont typeface="Arial" panose="020B0604020202020204" pitchFamily="34" charset="0"/>
              <a:buChar char="•"/>
            </a:pPr>
            <a:r>
              <a:rPr lang="en-US" altLang="en-US" sz="1600" b="1" dirty="0" smtClean="0">
                <a:solidFill>
                  <a:schemeClr val="tx1"/>
                </a:solidFill>
                <a:latin typeface="Calibri" panose="020F0502020204030204" pitchFamily="34" charset="0"/>
                <a:cs typeface="Calibri" panose="020F0502020204030204" pitchFamily="34" charset="0"/>
              </a:rPr>
              <a:t>Advise the WG attendees that:</a:t>
            </a:r>
            <a:r>
              <a:rPr lang="en-US" altLang="en-US" sz="1600" dirty="0" smtClean="0">
                <a:solidFill>
                  <a:schemeClr val="tx1"/>
                </a:solidFill>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IEEE’s patent policy is described in Clause 6 of the </a:t>
            </a:r>
            <a:r>
              <a:rPr lang="en-US" altLang="en-US" sz="1400" i="1" dirty="0" smtClean="0">
                <a:solidFill>
                  <a:schemeClr val="tx1"/>
                </a:solidFill>
                <a:latin typeface="Calibri" panose="020F0502020204030204" pitchFamily="34" charset="0"/>
                <a:cs typeface="Calibri" panose="020F0502020204030204" pitchFamily="34" charset="0"/>
              </a:rPr>
              <a:t>IEEE-SA Standards Board Bylaws</a:t>
            </a:r>
            <a:r>
              <a:rPr lang="en-US" altLang="en-US" sz="1400" dirty="0" smtClean="0">
                <a:solidFill>
                  <a:schemeClr val="tx1"/>
                </a:solidFill>
                <a:latin typeface="Calibri" panose="020F0502020204030204" pitchFamily="34" charset="0"/>
                <a:cs typeface="Calibri" panose="020F0502020204030204" pitchFamily="34" charset="0"/>
              </a:rPr>
              <a:t>;</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smtClean="0">
                <a:solidFill>
                  <a:schemeClr val="tx1"/>
                </a:solidFill>
                <a:latin typeface="Calibri" panose="020F0502020204030204" pitchFamily="34" charset="0"/>
                <a:cs typeface="Calibri" panose="020F0502020204030204" pitchFamily="34" charset="0"/>
              </a:rPr>
            </a:br>
            <a:endParaRPr lang="en-US" altLang="en-US" sz="1600" dirty="0" smtClean="0">
              <a:solidFill>
                <a:schemeClr val="tx1"/>
              </a:solidFill>
              <a:latin typeface="Calibri" panose="020F0502020204030204" pitchFamily="34" charset="0"/>
              <a:cs typeface="Calibri" panose="020F0502020204030204" pitchFamily="34" charset="0"/>
            </a:endParaRPr>
          </a:p>
          <a:p>
            <a:pPr lvl="1">
              <a:lnSpc>
                <a:spcPct val="20000"/>
              </a:lnSpc>
              <a:buSzPct val="150000"/>
              <a:buFont typeface="Arial" panose="020B0604020202020204" pitchFamily="34" charset="0"/>
              <a:buChar char="•"/>
            </a:pPr>
            <a:r>
              <a:rPr lang="en-US" altLang="en-US" sz="1600" b="1" dirty="0" smtClean="0">
                <a:solidFill>
                  <a:schemeClr val="tx1"/>
                </a:solidFill>
                <a:latin typeface="Calibri" panose="020F0502020204030204" pitchFamily="34" charset="0"/>
                <a:cs typeface="Calibri" panose="020F0502020204030204" pitchFamily="34" charset="0"/>
              </a:rPr>
              <a:t>Instruct the WG Secretary to record in the minutes of the relevant WG meeting:</a:t>
            </a:r>
            <a:r>
              <a:rPr lang="en-US" altLang="en-US" sz="1600" dirty="0" smtClean="0">
                <a:solidFill>
                  <a:schemeClr val="tx1"/>
                </a:solidFill>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a:lnSpc>
                <a:spcPct val="80000"/>
              </a:lnSpc>
              <a:buSzPct val="150000"/>
              <a:buFont typeface="Arial" panose="020B0604020202020204" pitchFamily="34" charset="0"/>
              <a:buChar char="•"/>
            </a:pPr>
            <a:endParaRPr lang="en-US" altLang="en-US" sz="1400" dirty="0" smtClean="0">
              <a:solidFill>
                <a:schemeClr val="tx1"/>
              </a:solidFill>
              <a:latin typeface="Calibri" panose="020F0502020204030204" pitchFamily="34" charset="0"/>
              <a:cs typeface="Calibri" panose="020F0502020204030204" pitchFamily="34" charset="0"/>
            </a:endParaRPr>
          </a:p>
          <a:p>
            <a:pPr lvl="1">
              <a:lnSpc>
                <a:spcPct val="80000"/>
              </a:lnSpc>
              <a:spcBef>
                <a:spcPct val="5000"/>
              </a:spcBef>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a:lnSpc>
                <a:spcPct val="80000"/>
              </a:lnSpc>
              <a:spcBef>
                <a:spcPct val="5000"/>
              </a:spcBef>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It is recommended that the WG Chair review the guidance in </a:t>
            </a:r>
            <a:r>
              <a:rPr lang="en-US" altLang="en-US" sz="1400" i="1" dirty="0" smtClean="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smtClean="0">
                <a:solidFill>
                  <a:schemeClr val="tx1"/>
                </a:solidFill>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a:lnSpc>
                <a:spcPct val="80000"/>
              </a:lnSpc>
              <a:spcBef>
                <a:spcPct val="5000"/>
              </a:spcBef>
              <a:buFont typeface="Monotype Sorts" pitchFamily="2" charset="2"/>
              <a:buNone/>
            </a:pPr>
            <a:r>
              <a:rPr lang="en-US" altLang="en-US" sz="1400" dirty="0" smtClean="0">
                <a:solidFill>
                  <a:schemeClr val="tx1"/>
                </a:solidFill>
                <a:latin typeface="Calibri" panose="020F0502020204030204" pitchFamily="34" charset="0"/>
                <a:cs typeface="Calibri" panose="020F0502020204030204" pitchFamily="34" charset="0"/>
              </a:rPr>
              <a:t>	Note: </a:t>
            </a:r>
            <a:r>
              <a:rPr lang="en-US" altLang="en-US" sz="1400" b="1" dirty="0" smtClean="0">
                <a:solidFill>
                  <a:schemeClr val="tx1"/>
                </a:solidFill>
                <a:latin typeface="Calibri" panose="020F0502020204030204" pitchFamily="34" charset="0"/>
                <a:cs typeface="Calibri" panose="020F0502020204030204" pitchFamily="34" charset="0"/>
              </a:rPr>
              <a:t>WG</a:t>
            </a:r>
            <a:r>
              <a:rPr lang="en-US" altLang="en-US" sz="1400" dirty="0" smtClean="0">
                <a:solidFill>
                  <a:schemeClr val="tx1"/>
                </a:solidFill>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p:txBody>
      </p:sp>
      <p:sp>
        <p:nvSpPr>
          <p:cNvPr id="7172" name="Rectangle 1028"/>
          <p:cNvSpPr>
            <a:spLocks noChangeArrowheads="1"/>
          </p:cNvSpPr>
          <p:nvPr/>
        </p:nvSpPr>
        <p:spPr bwMode="auto">
          <a:xfrm>
            <a:off x="685800" y="-228600"/>
            <a:ext cx="77724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b="1" u="sng" smtClean="0">
              <a:ea typeface="+mn-ea"/>
              <a:cs typeface="Arial" panose="020B0604020202020204" pitchFamily="34" charset="0"/>
            </a:endParaRPr>
          </a:p>
        </p:txBody>
      </p:sp>
      <p:sp>
        <p:nvSpPr>
          <p:cNvPr id="7173" name="Rectangle 1029"/>
          <p:cNvSpPr>
            <a:spLocks noChangeArrowheads="1"/>
          </p:cNvSpPr>
          <p:nvPr/>
        </p:nvSpPr>
        <p:spPr bwMode="auto">
          <a:xfrm>
            <a:off x="381000" y="838200"/>
            <a:ext cx="84582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3363" indent="-180975"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endParaRPr lang="en-GB" altLang="en-US" sz="1800" smtClean="0">
              <a:ea typeface="+mn-ea"/>
              <a:cs typeface="Arial" panose="020B0604020202020204" pitchFamily="34" charset="0"/>
            </a:endParaRPr>
          </a:p>
        </p:txBody>
      </p:sp>
      <p:sp>
        <p:nvSpPr>
          <p:cNvPr id="7174" name="Text Box 1030"/>
          <p:cNvSpPr txBox="1">
            <a:spLocks noChangeArrowheads="1"/>
          </p:cNvSpPr>
          <p:nvPr/>
        </p:nvSpPr>
        <p:spPr bwMode="auto">
          <a:xfrm>
            <a:off x="0" y="6486525"/>
            <a:ext cx="1914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400" b="1" dirty="0" smtClean="0">
                <a:solidFill>
                  <a:srgbClr val="000000"/>
                </a:solidFill>
                <a:latin typeface="Times New Roman" panose="02020603050405020304" pitchFamily="18" charset="0"/>
                <a:ea typeface="+mn-ea"/>
                <a:cs typeface="Arial" panose="020B0604020202020204" pitchFamily="34" charset="0"/>
              </a:rPr>
              <a:t>(Optional to be shown)</a:t>
            </a:r>
          </a:p>
        </p:txBody>
      </p:sp>
      <p:sp>
        <p:nvSpPr>
          <p:cNvPr id="4" name="Date Placeholder 3"/>
          <p:cNvSpPr>
            <a:spLocks noGrp="1"/>
          </p:cNvSpPr>
          <p:nvPr>
            <p:ph type="dt" sz="half" idx="10"/>
          </p:nvPr>
        </p:nvSpPr>
        <p:spPr/>
        <p:txBody>
          <a:bodyPr/>
          <a:lstStyle/>
          <a:p>
            <a:pPr>
              <a:defRPr/>
            </a:pPr>
            <a:r>
              <a:rPr lang="en-US" smtClean="0"/>
              <a:t>March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6" name="Slide Number Placeholder 5"/>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25</a:t>
            </a:fld>
            <a:endParaRPr lang="en-US" altLang="en-US"/>
          </a:p>
        </p:txBody>
      </p:sp>
    </p:spTree>
    <p:extLst>
      <p:ext uri="{BB962C8B-B14F-4D97-AF65-F5344CB8AC3E}">
        <p14:creationId xmlns:p14="http://schemas.microsoft.com/office/powerpoint/2010/main" val="2169626175"/>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p:txBody>
          <a:bodyPr/>
          <a:lstStyle/>
          <a:p>
            <a:r>
              <a:rPr lang="en-US" altLang="en-US" sz="3200" u="sng" dirty="0" smtClean="0">
                <a:solidFill>
                  <a:schemeClr val="tx1"/>
                </a:solidFill>
                <a:latin typeface="Calibri" panose="020F0502020204030204" pitchFamily="34" charset="0"/>
                <a:cs typeface="Calibri" panose="020F0502020204030204" pitchFamily="34" charset="0"/>
              </a:rPr>
              <a:t>Participants have a duty to inform the IEEE</a:t>
            </a:r>
            <a:endParaRPr lang="en-US" altLang="en-US" sz="3200" dirty="0" smtClean="0"/>
          </a:p>
        </p:txBody>
      </p:sp>
      <p:sp>
        <p:nvSpPr>
          <p:cNvPr id="8195" name="Rectangle 1027"/>
          <p:cNvSpPr>
            <a:spLocks noGrp="1" noChangeArrowheads="1"/>
          </p:cNvSpPr>
          <p:nvPr>
            <p:ph idx="1"/>
          </p:nvPr>
        </p:nvSpPr>
        <p:spPr/>
        <p:txBody>
          <a:bodyPr/>
          <a:lstStyle/>
          <a:p>
            <a:pPr lvl="1">
              <a:buSzPct val="150000"/>
              <a:buFont typeface="Arial" panose="020B0604020202020204" pitchFamily="34" charset="0"/>
              <a:buChar char="•"/>
              <a:defRPr/>
            </a:pPr>
            <a:r>
              <a:rPr lang="en-US" altLang="en-US" sz="2000" b="1" dirty="0">
                <a:solidFill>
                  <a:schemeClr val="tx1"/>
                </a:solidFill>
                <a:latin typeface="Calibri" panose="020F0502020204030204" pitchFamily="34" charset="0"/>
                <a:cs typeface="Calibri" panose="020F0502020204030204" pitchFamily="34" charset="0"/>
              </a:rPr>
              <a:t>Participants </a:t>
            </a:r>
            <a:r>
              <a:rPr lang="en-US" altLang="en-US" sz="2000" b="1" u="sng" dirty="0">
                <a:solidFill>
                  <a:schemeClr val="tx1"/>
                </a:solidFill>
                <a:latin typeface="Calibri" panose="020F0502020204030204" pitchFamily="34" charset="0"/>
                <a:cs typeface="Calibri" panose="020F0502020204030204" pitchFamily="34" charset="0"/>
              </a:rPr>
              <a:t>shall</a:t>
            </a:r>
            <a:r>
              <a:rPr lang="en-US" altLang="en-US" sz="2000"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sz="2000"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sz="2000" b="1" dirty="0">
                <a:solidFill>
                  <a:schemeClr val="tx1"/>
                </a:solidFill>
                <a:latin typeface="Calibri" panose="020F0502020204030204" pitchFamily="34" charset="0"/>
                <a:cs typeface="Calibri" panose="020F0502020204030204" pitchFamily="34" charset="0"/>
              </a:rPr>
              <a:t>Participants </a:t>
            </a:r>
            <a:r>
              <a:rPr lang="en-US" altLang="en-US" sz="2000" b="1" u="sng" dirty="0">
                <a:solidFill>
                  <a:schemeClr val="tx1"/>
                </a:solidFill>
                <a:latin typeface="Calibri" panose="020F0502020204030204" pitchFamily="34" charset="0"/>
                <a:cs typeface="Calibri" panose="020F0502020204030204" pitchFamily="34" charset="0"/>
              </a:rPr>
              <a:t>should </a:t>
            </a:r>
            <a:r>
              <a:rPr lang="en-US" altLang="en-US" sz="2000"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sz="2000" b="1" dirty="0">
              <a:solidFill>
                <a:schemeClr val="tx1"/>
              </a:solidFill>
              <a:latin typeface="Calibri" panose="020F0502020204030204" pitchFamily="34" charset="0"/>
              <a:cs typeface="Calibri" panose="020F0502020204030204" pitchFamily="34" charset="0"/>
            </a:endParaRPr>
          </a:p>
          <a:p>
            <a:pPr marL="457200" lvl="1" indent="0" algn="ctr">
              <a:buFont typeface="Monotype Sorts"/>
              <a:buNone/>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p:txBody>
      </p:sp>
      <p:sp>
        <p:nvSpPr>
          <p:cNvPr id="8196" name="Text Box 1028"/>
          <p:cNvSpPr txBox="1">
            <a:spLocks noChangeArrowheads="1"/>
          </p:cNvSpPr>
          <p:nvPr/>
        </p:nvSpPr>
        <p:spPr bwMode="auto">
          <a:xfrm>
            <a:off x="205581"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smtClean="0">
                <a:solidFill>
                  <a:srgbClr val="000000"/>
                </a:solidFill>
                <a:latin typeface="Times New Roman" panose="02020603050405020304" pitchFamily="18" charset="0"/>
                <a:ea typeface="+mn-ea"/>
                <a:cs typeface="Arial" panose="020B0604020202020204" pitchFamily="34" charset="0"/>
              </a:rPr>
              <a:t>Slide #1</a:t>
            </a:r>
          </a:p>
        </p:txBody>
      </p:sp>
      <p:sp>
        <p:nvSpPr>
          <p:cNvPr id="2" name="Footer Placeholder 1"/>
          <p:cNvSpPr>
            <a:spLocks noGrp="1"/>
          </p:cNvSpPr>
          <p:nvPr>
            <p:ph type="ftr" sz="quarter" idx="11"/>
          </p:nvPr>
        </p:nvSpPr>
        <p:spPr/>
        <p:txBody>
          <a:bodyPr/>
          <a:lstStyle/>
          <a:p>
            <a:pPr>
              <a:defRPr/>
            </a:pPr>
            <a:r>
              <a:rPr lang="en-US" smtClean="0"/>
              <a:t>Minyoung Park (Samsung)</a:t>
            </a:r>
            <a:endParaRPr lang="en-US"/>
          </a:p>
        </p:txBody>
      </p:sp>
      <p:sp>
        <p:nvSpPr>
          <p:cNvPr id="3" name="Slide Number Placeholder 2"/>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26</a:t>
            </a:fld>
            <a:endParaRPr lang="en-US" altLang="en-US"/>
          </a:p>
        </p:txBody>
      </p:sp>
      <p:sp>
        <p:nvSpPr>
          <p:cNvPr id="4" name="Date Placeholder 3"/>
          <p:cNvSpPr>
            <a:spLocks noGrp="1"/>
          </p:cNvSpPr>
          <p:nvPr>
            <p:ph type="dt" sz="half" idx="10"/>
          </p:nvPr>
        </p:nvSpPr>
        <p:spPr/>
        <p:txBody>
          <a:bodyPr/>
          <a:lstStyle/>
          <a:p>
            <a:pPr>
              <a:defRPr/>
            </a:pPr>
            <a:r>
              <a:rPr lang="en-US" smtClean="0"/>
              <a:t>March 2018</a:t>
            </a:r>
            <a:endParaRPr lang="en-US" dirty="0"/>
          </a:p>
        </p:txBody>
      </p:sp>
    </p:spTree>
    <p:extLst>
      <p:ext uri="{BB962C8B-B14F-4D97-AF65-F5344CB8AC3E}">
        <p14:creationId xmlns:p14="http://schemas.microsoft.com/office/powerpoint/2010/main" val="425048004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ltLang="en-US" sz="3200" u="sng" smtClean="0">
                <a:solidFill>
                  <a:schemeClr val="tx1"/>
                </a:solidFill>
                <a:latin typeface="Calibri" panose="020F0502020204030204" pitchFamily="34" charset="0"/>
                <a:cs typeface="Calibri" panose="020F0502020204030204" pitchFamily="34" charset="0"/>
              </a:rPr>
              <a:t>Ways to inform IEEE</a:t>
            </a:r>
            <a:endParaRPr lang="en-US" altLang="en-US" sz="3200" u="sng" smtClean="0"/>
          </a:p>
        </p:txBody>
      </p:sp>
      <p:sp>
        <p:nvSpPr>
          <p:cNvPr id="9219" name="Rectangle 3"/>
          <p:cNvSpPr>
            <a:spLocks noGrp="1" noChangeArrowheads="1"/>
          </p:cNvSpPr>
          <p:nvPr>
            <p:ph idx="1"/>
          </p:nvPr>
        </p:nvSpPr>
        <p:spPr/>
        <p:txBody>
          <a:bodyPr/>
          <a:lstStyle/>
          <a:p>
            <a:pPr>
              <a:buSzPct val="150000"/>
              <a:buFont typeface="Arial" panose="020B0604020202020204" pitchFamily="34" charset="0"/>
              <a:buChar char="•"/>
              <a:defRPr/>
            </a:pPr>
            <a:r>
              <a:rPr lang="en-US" altLang="en-US" sz="2000" b="1" dirty="0" smtClean="0">
                <a:solidFill>
                  <a:schemeClr val="tx1"/>
                </a:solidFill>
                <a:latin typeface="Calibri" pitchFamily="34" charset="0"/>
                <a:cs typeface="Calibri" pitchFamily="34" charset="0"/>
              </a:rPr>
              <a:t>Cause </a:t>
            </a:r>
            <a:r>
              <a:rPr lang="en-US" altLang="en-US" sz="2000" b="1" dirty="0">
                <a:solidFill>
                  <a:schemeClr val="tx1"/>
                </a:solidFill>
                <a:latin typeface="Calibri" pitchFamily="34" charset="0"/>
                <a:cs typeface="Calibri" pitchFamily="34" charset="0"/>
              </a:rPr>
              <a:t>an LOA to be submitted to the IEEE-SA (patcom@ieee.org); or</a:t>
            </a:r>
          </a:p>
          <a:p>
            <a:pPr marL="0" indent="0">
              <a:buSzPct val="150000"/>
              <a:buFont typeface="Monotype Sorts"/>
              <a:buNone/>
              <a:defRPr/>
            </a:pPr>
            <a:endParaRPr lang="en-US" altLang="en-US" sz="2000" b="1"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b="1"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buFont typeface="Monotype Sorts"/>
              <a:buNone/>
              <a:defRPr/>
            </a:pPr>
            <a:endParaRPr lang="en-US" altLang="en-US" sz="2000" b="1"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b="1" dirty="0">
                <a:solidFill>
                  <a:schemeClr val="tx1"/>
                </a:solidFill>
                <a:latin typeface="Calibri" pitchFamily="34" charset="0"/>
                <a:cs typeface="Calibri" pitchFamily="34" charset="0"/>
              </a:rPr>
              <a:t>Speak up now and respond to this Call for Potentially Essential Patents</a:t>
            </a:r>
          </a:p>
          <a:p>
            <a:pPr marL="0" indent="0">
              <a:buFont typeface="Monotype Sorts"/>
              <a:buNone/>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b="1" dirty="0">
              <a:solidFill>
                <a:schemeClr val="tx1"/>
              </a:solidFill>
              <a:latin typeface="Calibri" pitchFamily="34" charset="0"/>
              <a:cs typeface="Calibri" pitchFamily="34" charset="0"/>
            </a:endParaRPr>
          </a:p>
        </p:txBody>
      </p:sp>
      <p:sp>
        <p:nvSpPr>
          <p:cNvPr id="9220" name="Text Box 6"/>
          <p:cNvSpPr txBox="1">
            <a:spLocks noChangeArrowheads="1"/>
          </p:cNvSpPr>
          <p:nvPr/>
        </p:nvSpPr>
        <p:spPr bwMode="auto">
          <a:xfrm>
            <a:off x="0" y="60960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smtClean="0">
                <a:solidFill>
                  <a:srgbClr val="000000"/>
                </a:solidFill>
                <a:latin typeface="Times New Roman" panose="02020603050405020304" pitchFamily="18" charset="0"/>
                <a:ea typeface="+mn-ea"/>
                <a:cs typeface="Arial" panose="020B0604020202020204" pitchFamily="34" charset="0"/>
              </a:rPr>
              <a:t>Slide #2</a:t>
            </a:r>
            <a:endParaRPr lang="en-US" altLang="en-US" sz="2400" dirty="0" smtClean="0">
              <a:solidFill>
                <a:srgbClr val="000000"/>
              </a:solidFill>
              <a:latin typeface="Times New Roman" panose="02020603050405020304" pitchFamily="18" charset="0"/>
              <a:ea typeface="+mn-ea"/>
              <a:cs typeface="Arial" panose="020B0604020202020204" pitchFamily="34" charset="0"/>
            </a:endParaRPr>
          </a:p>
        </p:txBody>
      </p:sp>
      <p:sp>
        <p:nvSpPr>
          <p:cNvPr id="2" name="Date Placeholder 1"/>
          <p:cNvSpPr>
            <a:spLocks noGrp="1"/>
          </p:cNvSpPr>
          <p:nvPr>
            <p:ph type="dt" sz="half" idx="10"/>
          </p:nvPr>
        </p:nvSpPr>
        <p:spPr/>
        <p:txBody>
          <a:bodyPr/>
          <a:lstStyle/>
          <a:p>
            <a:pPr>
              <a:defRPr/>
            </a:pPr>
            <a:r>
              <a:rPr lang="en-US" smtClean="0"/>
              <a:t>March 2018</a:t>
            </a:r>
            <a:endParaRPr lang="en-US" dirty="0"/>
          </a:p>
        </p:txBody>
      </p:sp>
      <p:sp>
        <p:nvSpPr>
          <p:cNvPr id="3" name="Footer Placeholder 2"/>
          <p:cNvSpPr>
            <a:spLocks noGrp="1"/>
          </p:cNvSpPr>
          <p:nvPr>
            <p:ph type="ftr" sz="quarter" idx="11"/>
          </p:nvPr>
        </p:nvSpPr>
        <p:spPr/>
        <p:txBody>
          <a:bodyPr/>
          <a:lstStyle/>
          <a:p>
            <a:pPr>
              <a:defRPr/>
            </a:pPr>
            <a:r>
              <a:rPr lang="en-US" smtClean="0"/>
              <a:t>Minyoung Park (Samsung)</a:t>
            </a:r>
            <a:endParaRPr lang="en-US"/>
          </a:p>
        </p:txBody>
      </p:sp>
      <p:sp>
        <p:nvSpPr>
          <p:cNvPr id="4" name="Slide Number Placeholder 3"/>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27</a:t>
            </a:fld>
            <a:endParaRPr lang="en-US" altLang="en-US"/>
          </a:p>
        </p:txBody>
      </p:sp>
    </p:spTree>
    <p:extLst>
      <p:ext uri="{BB962C8B-B14F-4D97-AF65-F5344CB8AC3E}">
        <p14:creationId xmlns:p14="http://schemas.microsoft.com/office/powerpoint/2010/main" val="62877100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a:xfrm>
            <a:off x="685800" y="685800"/>
            <a:ext cx="7772400" cy="680179"/>
          </a:xfrm>
        </p:spPr>
        <p:txBody>
          <a:bodyPr/>
          <a:lstStyle/>
          <a:p>
            <a:r>
              <a:rPr lang="en-US" altLang="en-US" sz="3200" u="sng" dirty="0" smtClean="0">
                <a:solidFill>
                  <a:schemeClr val="tx1"/>
                </a:solidFill>
                <a:latin typeface="Calibri" panose="020F0502020204030204" pitchFamily="34" charset="0"/>
                <a:cs typeface="Calibri" panose="020F0502020204030204" pitchFamily="34" charset="0"/>
              </a:rPr>
              <a:t>Other guidelines for IEEE WG meetings</a:t>
            </a:r>
            <a:endParaRPr lang="en-US" altLang="en-US" sz="3200" dirty="0" smtClean="0"/>
          </a:p>
        </p:txBody>
      </p:sp>
      <p:sp>
        <p:nvSpPr>
          <p:cNvPr id="10243" name="Rectangle 1027"/>
          <p:cNvSpPr>
            <a:spLocks noGrp="1" noChangeArrowheads="1"/>
          </p:cNvSpPr>
          <p:nvPr>
            <p:ph idx="1"/>
          </p:nvPr>
        </p:nvSpPr>
        <p:spPr>
          <a:xfrm>
            <a:off x="685800" y="1365980"/>
            <a:ext cx="7772400" cy="4648200"/>
          </a:xfrm>
        </p:spPr>
        <p:txBody>
          <a:bodyPr/>
          <a:lstStyle/>
          <a:p>
            <a:pPr>
              <a:lnSpc>
                <a:spcPct val="80000"/>
              </a:lnSpc>
              <a:spcAft>
                <a:spcPct val="40000"/>
              </a:spcAft>
              <a:buSzPct val="150000"/>
              <a:buFont typeface="Arial" panose="020B0604020202020204" pitchFamily="34" charset="0"/>
              <a:buChar char="•"/>
              <a:defRPr/>
            </a:pPr>
            <a:r>
              <a:rPr lang="en-US" altLang="en-US" sz="2000" b="1"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sz="1600"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sz="1600"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b="1" dirty="0">
                <a:solidFill>
                  <a:schemeClr val="tx1"/>
                </a:solidFill>
                <a:latin typeface="Calibri" panose="020F0502020204030204" pitchFamily="34" charset="0"/>
                <a:cs typeface="Calibri" panose="020F0502020204030204" pitchFamily="34" charset="0"/>
              </a:rPr>
              <a:t>---------------------------------------------------------------   </a:t>
            </a:r>
            <a:endParaRPr lang="en-US" altLang="en-US" sz="1400" b="1"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b="1" dirty="0">
                <a:solidFill>
                  <a:schemeClr val="tx1"/>
                </a:solidFill>
                <a:latin typeface="Calibri" panose="020F0502020204030204" pitchFamily="34" charset="0"/>
                <a:cs typeface="Calibri" panose="020F0502020204030204" pitchFamily="34" charset="0"/>
              </a:rPr>
              <a:t>For more details, see </a:t>
            </a:r>
            <a:r>
              <a:rPr lang="en-US" altLang="en-US" sz="14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b="1" dirty="0">
                <a:solidFill>
                  <a:schemeClr val="tx1"/>
                </a:solidFill>
                <a:latin typeface="Calibri" panose="020F0502020204030204" pitchFamily="34" charset="0"/>
                <a:cs typeface="Calibri" panose="020F0502020204030204" pitchFamily="34" charset="0"/>
              </a:rPr>
              <a:t>, clause 5.3.10 </a:t>
            </a:r>
            <a:r>
              <a:rPr lang="en-US" altLang="en-US" sz="1400" b="1" dirty="0" smtClean="0">
                <a:solidFill>
                  <a:schemeClr val="tx1"/>
                </a:solidFill>
                <a:latin typeface="Calibri" panose="020F0502020204030204" pitchFamily="34" charset="0"/>
                <a:cs typeface="Calibri" panose="020F0502020204030204" pitchFamily="34" charset="0"/>
              </a:rPr>
              <a:t>and </a:t>
            </a:r>
            <a:r>
              <a:rPr lang="en-US" altLang="en-US" sz="1400" b="1" dirty="0">
                <a:solidFill>
                  <a:schemeClr val="tx1"/>
                </a:solidFill>
                <a:latin typeface="Calibri" panose="020F0502020204030204" pitchFamily="34" charset="0"/>
                <a:cs typeface="Calibri" panose="020F0502020204030204" pitchFamily="34" charset="0"/>
              </a:rPr>
              <a:t/>
            </a:r>
            <a:br>
              <a:rPr lang="en-US" altLang="en-US" sz="1400" b="1" dirty="0">
                <a:solidFill>
                  <a:schemeClr val="tx1"/>
                </a:solidFill>
                <a:latin typeface="Calibri" panose="020F0502020204030204" pitchFamily="34" charset="0"/>
                <a:cs typeface="Calibri" panose="020F0502020204030204" pitchFamily="34" charset="0"/>
              </a:rPr>
            </a:br>
            <a:r>
              <a:rPr lang="en-US" altLang="en-US" sz="1400" b="1"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b="1"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10244" name="Text Box 1028"/>
          <p:cNvSpPr txBox="1">
            <a:spLocks noChangeArrowheads="1"/>
          </p:cNvSpPr>
          <p:nvPr/>
        </p:nvSpPr>
        <p:spPr bwMode="auto">
          <a:xfrm>
            <a:off x="0"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smtClean="0">
                <a:solidFill>
                  <a:srgbClr val="000000"/>
                </a:solidFill>
                <a:latin typeface="Times New Roman" panose="02020603050405020304" pitchFamily="18" charset="0"/>
                <a:ea typeface="+mn-ea"/>
                <a:cs typeface="Arial" panose="020B0604020202020204" pitchFamily="34" charset="0"/>
              </a:rPr>
              <a:t>Slide #3</a:t>
            </a:r>
          </a:p>
        </p:txBody>
      </p:sp>
      <p:sp>
        <p:nvSpPr>
          <p:cNvPr id="2" name="Date Placeholder 1"/>
          <p:cNvSpPr>
            <a:spLocks noGrp="1"/>
          </p:cNvSpPr>
          <p:nvPr>
            <p:ph type="dt" sz="half" idx="10"/>
          </p:nvPr>
        </p:nvSpPr>
        <p:spPr/>
        <p:txBody>
          <a:bodyPr/>
          <a:lstStyle/>
          <a:p>
            <a:pPr>
              <a:defRPr/>
            </a:pPr>
            <a:r>
              <a:rPr lang="en-US" smtClean="0"/>
              <a:t>March 2018</a:t>
            </a:r>
            <a:endParaRPr lang="en-US" dirty="0"/>
          </a:p>
        </p:txBody>
      </p:sp>
      <p:sp>
        <p:nvSpPr>
          <p:cNvPr id="3" name="Footer Placeholder 2"/>
          <p:cNvSpPr>
            <a:spLocks noGrp="1"/>
          </p:cNvSpPr>
          <p:nvPr>
            <p:ph type="ftr" sz="quarter" idx="11"/>
          </p:nvPr>
        </p:nvSpPr>
        <p:spPr/>
        <p:txBody>
          <a:bodyPr/>
          <a:lstStyle/>
          <a:p>
            <a:pPr>
              <a:defRPr/>
            </a:pPr>
            <a:r>
              <a:rPr lang="en-US" smtClean="0"/>
              <a:t>Minyoung Park (Samsung)</a:t>
            </a:r>
            <a:endParaRPr lang="en-US"/>
          </a:p>
        </p:txBody>
      </p:sp>
      <p:sp>
        <p:nvSpPr>
          <p:cNvPr id="4" name="Slide Number Placeholder 3"/>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28</a:t>
            </a:fld>
            <a:endParaRPr lang="en-US" altLang="en-US"/>
          </a:p>
        </p:txBody>
      </p:sp>
    </p:spTree>
    <p:extLst>
      <p:ext uri="{BB962C8B-B14F-4D97-AF65-F5344CB8AC3E}">
        <p14:creationId xmlns:p14="http://schemas.microsoft.com/office/powerpoint/2010/main" val="25623392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85800" y="685800"/>
            <a:ext cx="7772400" cy="457200"/>
          </a:xfrm>
        </p:spPr>
        <p:txBody>
          <a:bodyPr/>
          <a:lstStyle/>
          <a:p>
            <a:r>
              <a:rPr lang="en-GB" altLang="en-US" sz="3200" u="sng" dirty="0" smtClean="0">
                <a:solidFill>
                  <a:schemeClr val="tx1"/>
                </a:solidFill>
                <a:latin typeface="Calibri" panose="020F0502020204030204" pitchFamily="34" charset="0"/>
                <a:cs typeface="Calibri" panose="020F0502020204030204" pitchFamily="34" charset="0"/>
              </a:rPr>
              <a:t>Patent-related information</a:t>
            </a:r>
            <a:endParaRPr lang="en-US" altLang="en-US" sz="3200" u="sng" dirty="0" smtClean="0"/>
          </a:p>
        </p:txBody>
      </p:sp>
      <p:sp>
        <p:nvSpPr>
          <p:cNvPr id="11267" name="Rectangle 3"/>
          <p:cNvSpPr>
            <a:spLocks noChangeArrowheads="1"/>
          </p:cNvSpPr>
          <p:nvPr/>
        </p:nvSpPr>
        <p:spPr bwMode="auto">
          <a:xfrm>
            <a:off x="533400" y="228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2400" b="1" u="sng" smtClean="0">
              <a:latin typeface="Helvetica" panose="020B0604020202020204" pitchFamily="34" charset="0"/>
              <a:ea typeface="+mn-ea"/>
              <a:cs typeface="Arial" panose="020B0604020202020204" pitchFamily="34" charset="0"/>
            </a:endParaRPr>
          </a:p>
        </p:txBody>
      </p:sp>
      <p:sp>
        <p:nvSpPr>
          <p:cNvPr id="11268" name="Rectangle 4"/>
          <p:cNvSpPr>
            <a:spLocks noChangeArrowheads="1"/>
          </p:cNvSpPr>
          <p:nvPr/>
        </p:nvSpPr>
        <p:spPr bwMode="auto">
          <a:xfrm>
            <a:off x="304800" y="1143000"/>
            <a:ext cx="82296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630238"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lnSpc>
                <a:spcPct val="80000"/>
              </a:lnSpc>
            </a:pPr>
            <a:endParaRPr lang="en-US" altLang="en-US" sz="700" u="sng" dirty="0" smtClean="0">
              <a:solidFill>
                <a:srgbClr val="FF0000"/>
              </a:solidFill>
              <a:ea typeface="+mn-ea"/>
              <a:cs typeface="Arial" panose="020B0604020202020204" pitchFamily="34" charset="0"/>
            </a:endParaRPr>
          </a:p>
          <a:p>
            <a:pPr lvl="1">
              <a:lnSpc>
                <a:spcPct val="90000"/>
              </a:lnSpc>
              <a:spcBef>
                <a:spcPct val="0"/>
              </a:spcBef>
              <a:buFont typeface="Monotype Sorts" pitchFamily="2" charset="2"/>
              <a:buNone/>
            </a:pPr>
            <a:r>
              <a:rPr lang="en-US" altLang="en-US" sz="2000" b="1" dirty="0" smtClean="0">
                <a:solidFill>
                  <a:srgbClr val="000000"/>
                </a:solidFill>
                <a:latin typeface="Calibri" panose="020F0502020204030204" pitchFamily="34" charset="0"/>
                <a:ea typeface="+mn-ea"/>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smtClean="0">
                <a:solidFill>
                  <a:srgbClr val="000000"/>
                </a:solidFill>
                <a:latin typeface="Calibri" panose="020F0502020204030204" pitchFamily="34" charset="0"/>
                <a:ea typeface="+mn-ea"/>
                <a:cs typeface="Calibri" panose="020F0502020204030204" pitchFamily="34" charset="0"/>
              </a:rPr>
              <a:t>IEEE-SA Standards Board Bylaws</a:t>
            </a:r>
            <a:r>
              <a:rPr lang="en-US" altLang="en-US" sz="2000" b="1" dirty="0" smtClean="0">
                <a:solidFill>
                  <a:srgbClr val="000000"/>
                </a:solidFill>
                <a:latin typeface="Calibri" panose="020F0502020204030204" pitchFamily="34" charset="0"/>
                <a:ea typeface="+mn-ea"/>
                <a:cs typeface="Calibri" panose="020F0502020204030204" pitchFamily="34" charset="0"/>
              </a:rPr>
              <a:t> </a:t>
            </a:r>
            <a:r>
              <a:rPr lang="en-US" altLang="en-US" sz="1600" b="1" dirty="0" smtClean="0">
                <a:solidFill>
                  <a:srgbClr val="000000"/>
                </a:solidFill>
                <a:latin typeface="Calibri" panose="020F0502020204030204" pitchFamily="34" charset="0"/>
                <a:ea typeface="+mn-ea"/>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smtClean="0">
                <a:solidFill>
                  <a:srgbClr val="000000"/>
                </a:solidFill>
                <a:latin typeface="Calibri" panose="020F0502020204030204" pitchFamily="34" charset="0"/>
                <a:ea typeface="+mn-ea"/>
                <a:cs typeface="Calibri" panose="020F0502020204030204" pitchFamily="34" charset="0"/>
              </a:rPr>
              <a:t>IEEE-SA Standards Board Operations Manual</a:t>
            </a:r>
            <a:r>
              <a:rPr lang="en-US" altLang="en-US" sz="2000" b="1" dirty="0" smtClean="0">
                <a:solidFill>
                  <a:srgbClr val="000000"/>
                </a:solidFill>
                <a:latin typeface="Calibri" panose="020F0502020204030204" pitchFamily="34" charset="0"/>
                <a:ea typeface="+mn-ea"/>
                <a:cs typeface="Calibri" panose="020F0502020204030204" pitchFamily="34" charset="0"/>
              </a:rPr>
              <a:t> </a:t>
            </a:r>
            <a:r>
              <a:rPr lang="en-US" altLang="en-US" sz="1600" b="1" dirty="0" smtClean="0">
                <a:solidFill>
                  <a:srgbClr val="000000"/>
                </a:solidFill>
                <a:latin typeface="Calibri" panose="020F0502020204030204" pitchFamily="34" charset="0"/>
                <a:ea typeface="+mn-ea"/>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sz="2000" dirty="0" smtClean="0">
              <a:ea typeface="+mn-ea"/>
              <a:cs typeface="Arial" panose="020B0604020202020204" pitchFamily="34" charset="0"/>
            </a:endParaRPr>
          </a:p>
          <a:p>
            <a:pPr lvl="1">
              <a:lnSpc>
                <a:spcPct val="90000"/>
              </a:lnSpc>
              <a:spcBef>
                <a:spcPct val="0"/>
              </a:spcBef>
              <a:buFont typeface="Monotype Sorts" pitchFamily="2" charset="2"/>
              <a:buNone/>
            </a:pPr>
            <a:r>
              <a:rPr lang="en-US" altLang="en-US" sz="2000" b="1" dirty="0" smtClean="0">
                <a:solidFill>
                  <a:srgbClr val="000000"/>
                </a:solidFill>
                <a:latin typeface="Calibri" panose="020F0502020204030204" pitchFamily="34" charset="0"/>
                <a:ea typeface="+mn-ea"/>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sz="2000" b="1" dirty="0" smtClean="0">
                <a:solidFill>
                  <a:srgbClr val="000000"/>
                </a:solidFill>
                <a:latin typeface="Calibri" panose="020F0502020204030204" pitchFamily="34" charset="0"/>
                <a:ea typeface="+mn-ea"/>
                <a:cs typeface="Calibri" panose="020F0502020204030204" pitchFamily="34" charset="0"/>
              </a:rPr>
              <a:t>	</a:t>
            </a:r>
            <a:r>
              <a:rPr lang="en-US" altLang="en-US" sz="2000" b="1" i="1" dirty="0" smtClean="0">
                <a:solidFill>
                  <a:srgbClr val="000000"/>
                </a:solidFill>
                <a:latin typeface="Calibri" panose="020F0502020204030204" pitchFamily="34" charset="0"/>
                <a:ea typeface="+mn-ea"/>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sz="2000" b="1" i="1" dirty="0" smtClean="0">
              <a:solidFill>
                <a:srgbClr val="000000"/>
              </a:solidFill>
              <a:latin typeface="Calibri" panose="020F0502020204030204" pitchFamily="34" charset="0"/>
              <a:ea typeface="+mn-ea"/>
              <a:cs typeface="Calibri" panose="020F0502020204030204" pitchFamily="34" charset="0"/>
            </a:endParaRPr>
          </a:p>
          <a:p>
            <a:pPr lvl="1">
              <a:lnSpc>
                <a:spcPct val="90000"/>
              </a:lnSpc>
              <a:spcBef>
                <a:spcPct val="0"/>
              </a:spcBef>
              <a:buFont typeface="Monotype Sorts" pitchFamily="2" charset="2"/>
              <a:buNone/>
            </a:pPr>
            <a:endParaRPr lang="en-US" altLang="en-US" sz="3200" b="1" dirty="0" smtClean="0">
              <a:solidFill>
                <a:srgbClr val="000000"/>
              </a:solidFill>
              <a:latin typeface="Calibri" panose="020F0502020204030204" pitchFamily="34" charset="0"/>
              <a:ea typeface="+mn-ea"/>
              <a:cs typeface="Calibri" panose="020F0502020204030204" pitchFamily="34" charset="0"/>
            </a:endParaRPr>
          </a:p>
          <a:p>
            <a:pPr lvl="1" algn="ctr">
              <a:lnSpc>
                <a:spcPct val="90000"/>
              </a:lnSpc>
              <a:spcBef>
                <a:spcPct val="0"/>
              </a:spcBef>
              <a:buFont typeface="Monotype Sorts" pitchFamily="2" charset="2"/>
              <a:buNone/>
            </a:pPr>
            <a:r>
              <a:rPr lang="en-US" altLang="en-US" sz="3200" b="1" dirty="0" smtClean="0">
                <a:solidFill>
                  <a:srgbClr val="000000"/>
                </a:solidFill>
                <a:latin typeface="Calibri" panose="020F0502020204030204" pitchFamily="34" charset="0"/>
                <a:ea typeface="+mn-ea"/>
                <a:cs typeface="Calibri" panose="020F0502020204030204" pitchFamily="34" charset="0"/>
              </a:rPr>
              <a:t>	If you have questions, contact the IEEE-SA Standards Board Patent Committee Administrator at patcom@ieee.org</a:t>
            </a:r>
          </a:p>
          <a:p>
            <a:pPr lvl="1">
              <a:lnSpc>
                <a:spcPct val="90000"/>
              </a:lnSpc>
              <a:spcBef>
                <a:spcPct val="0"/>
              </a:spcBef>
              <a:buFont typeface="Monotype Sorts" pitchFamily="2" charset="2"/>
              <a:buNone/>
            </a:pPr>
            <a:endParaRPr lang="en-US" altLang="en-US" sz="2000" b="1" i="1" dirty="0" smtClean="0">
              <a:solidFill>
                <a:srgbClr val="000000"/>
              </a:solidFill>
              <a:latin typeface="Calibri" panose="020F0502020204030204" pitchFamily="34" charset="0"/>
              <a:ea typeface="+mn-ea"/>
              <a:cs typeface="Calibri" panose="020F0502020204030204" pitchFamily="34" charset="0"/>
            </a:endParaRPr>
          </a:p>
        </p:txBody>
      </p:sp>
      <p:sp>
        <p:nvSpPr>
          <p:cNvPr id="11269" name="Text Box 7"/>
          <p:cNvSpPr txBox="1">
            <a:spLocks noChangeArrowheads="1"/>
          </p:cNvSpPr>
          <p:nvPr/>
        </p:nvSpPr>
        <p:spPr bwMode="auto">
          <a:xfrm>
            <a:off x="57150" y="60960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smtClean="0">
                <a:solidFill>
                  <a:srgbClr val="000000"/>
                </a:solidFill>
                <a:latin typeface="Times New Roman" panose="02020603050405020304" pitchFamily="18" charset="0"/>
                <a:ea typeface="+mn-ea"/>
                <a:cs typeface="Arial" panose="020B0604020202020204" pitchFamily="34" charset="0"/>
              </a:rPr>
              <a:t>Slide #4</a:t>
            </a:r>
            <a:endParaRPr lang="en-US" altLang="en-US" sz="2400" dirty="0" smtClean="0">
              <a:solidFill>
                <a:srgbClr val="000000"/>
              </a:solidFill>
              <a:latin typeface="Times New Roman" panose="02020603050405020304" pitchFamily="18" charset="0"/>
              <a:ea typeface="+mn-ea"/>
              <a:cs typeface="Arial" panose="020B0604020202020204" pitchFamily="34" charset="0"/>
            </a:endParaRPr>
          </a:p>
        </p:txBody>
      </p:sp>
      <p:sp>
        <p:nvSpPr>
          <p:cNvPr id="3" name="Date Placeholder 2"/>
          <p:cNvSpPr>
            <a:spLocks noGrp="1"/>
          </p:cNvSpPr>
          <p:nvPr>
            <p:ph type="dt" sz="half" idx="10"/>
          </p:nvPr>
        </p:nvSpPr>
        <p:spPr/>
        <p:txBody>
          <a:bodyPr/>
          <a:lstStyle/>
          <a:p>
            <a:pPr>
              <a:defRPr/>
            </a:pPr>
            <a:r>
              <a:rPr lang="en-US" smtClean="0"/>
              <a:t>March 2018</a:t>
            </a:r>
            <a:endParaRPr lang="en-US" dirty="0"/>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5" name="Slide Number Placeholder 4"/>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29</a:t>
            </a:fld>
            <a:endParaRPr lang="en-US" altLang="en-US"/>
          </a:p>
        </p:txBody>
      </p:sp>
    </p:spTree>
    <p:extLst>
      <p:ext uri="{BB962C8B-B14F-4D97-AF65-F5344CB8AC3E}">
        <p14:creationId xmlns:p14="http://schemas.microsoft.com/office/powerpoint/2010/main" val="3363609574"/>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altLang="en-US" smtClean="0"/>
              <a:t>Abstract</a:t>
            </a:r>
          </a:p>
        </p:txBody>
      </p:sp>
      <p:sp>
        <p:nvSpPr>
          <p:cNvPr id="7171" name="Content Placeholder 2"/>
          <p:cNvSpPr>
            <a:spLocks noGrp="1"/>
          </p:cNvSpPr>
          <p:nvPr>
            <p:ph idx="1"/>
          </p:nvPr>
        </p:nvSpPr>
        <p:spPr/>
        <p:txBody>
          <a:bodyPr/>
          <a:lstStyle/>
          <a:p>
            <a:r>
              <a:rPr lang="en-US" altLang="en-US" dirty="0" smtClean="0"/>
              <a:t>This presentation contains the IEEE 802.11 TGba Wake-up Radio (WUR) Operation agenda for the March 2018 session</a:t>
            </a:r>
          </a:p>
        </p:txBody>
      </p:sp>
      <p:sp>
        <p:nvSpPr>
          <p:cNvPr id="4" name="Date Placeholder 3"/>
          <p:cNvSpPr>
            <a:spLocks noGrp="1"/>
          </p:cNvSpPr>
          <p:nvPr>
            <p:ph type="dt" sz="quarter" idx="10"/>
          </p:nvPr>
        </p:nvSpPr>
        <p:spPr/>
        <p:txBody>
          <a:bodyPr/>
          <a:lstStyle/>
          <a:p>
            <a:pPr>
              <a:defRPr/>
            </a:pPr>
            <a:r>
              <a:rPr lang="en-US" smtClean="0"/>
              <a:t>March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717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1D07826-354B-4CAC-A364-D4170821854F}" type="slidenum">
              <a:rPr lang="en-US" altLang="en-US" sz="1200" b="0" smtClean="0"/>
              <a:pPr>
                <a:spcBef>
                  <a:spcPct val="0"/>
                </a:spcBef>
                <a:buFontTx/>
                <a:buNone/>
              </a:pPr>
              <a:t>3</a:t>
            </a:fld>
            <a:endParaRPr lang="en-US" altLang="en-US" sz="1200" b="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4"/>
          <p:cNvSpPr>
            <a:spLocks noGrp="1"/>
          </p:cNvSpPr>
          <p:nvPr>
            <p:ph type="title"/>
          </p:nvPr>
        </p:nvSpPr>
        <p:spPr/>
        <p:txBody>
          <a:bodyPr/>
          <a:lstStyle/>
          <a:p>
            <a:r>
              <a:rPr lang="en-US" altLang="en-US" smtClean="0"/>
              <a:t>Participation in IEEE 802 Meetings</a:t>
            </a:r>
          </a:p>
        </p:txBody>
      </p:sp>
      <p:sp>
        <p:nvSpPr>
          <p:cNvPr id="6" name="Content Placeholder 5"/>
          <p:cNvSpPr>
            <a:spLocks noGrp="1"/>
          </p:cNvSpPr>
          <p:nvPr>
            <p:ph idx="1"/>
          </p:nvPr>
        </p:nvSpPr>
        <p:spPr>
          <a:xfrm>
            <a:off x="685800" y="1600200"/>
            <a:ext cx="7772400" cy="4875213"/>
          </a:xfrm>
        </p:spPr>
        <p:txBody>
          <a:bodyPr/>
          <a:lstStyle/>
          <a:p>
            <a:pPr marL="0" indent="0" defTabSz="457200" eaLnBrk="1" hangingPunct="1">
              <a:spcBef>
                <a:spcPts val="600"/>
              </a:spcBef>
              <a:buSzPct val="100000"/>
              <a:buFontTx/>
              <a:buNone/>
              <a:defRPr/>
            </a:pPr>
            <a:r>
              <a:rPr lang="en-US" altLang="en-US" sz="1600" kern="1200" dirty="0" smtClean="0">
                <a:ea typeface="MS Gothic" panose="020B0609070205080204" pitchFamily="49" charset="-128"/>
                <a:cs typeface="+mn-cs"/>
              </a:rPr>
              <a:t>Participation </a:t>
            </a:r>
            <a:r>
              <a:rPr lang="en-US" altLang="en-US" sz="1600" kern="1200" dirty="0">
                <a:ea typeface="MS Gothic" panose="020B0609070205080204" pitchFamily="49" charset="-128"/>
                <a:cs typeface="+mn-cs"/>
              </a:rPr>
              <a:t>in any IEEE 802 meeting (Sponsor, Sponsor Subgroup, Working Group, Working Group Subgroup, etc.) </a:t>
            </a:r>
            <a:r>
              <a:rPr lang="en-GB" altLang="en-US" sz="1600" kern="1200" dirty="0" smtClean="0">
                <a:ea typeface="MS Gothic" panose="020B0609070205080204" pitchFamily="49" charset="-128"/>
                <a:cs typeface="+mn-cs"/>
              </a:rPr>
              <a:t>is </a:t>
            </a:r>
            <a:r>
              <a:rPr lang="en-GB" altLang="en-US" sz="1600" kern="1200" dirty="0">
                <a:ea typeface="MS Gothic" panose="020B0609070205080204" pitchFamily="49" charset="-128"/>
                <a:cs typeface="+mn-cs"/>
              </a:rPr>
              <a:t>on an individual basis</a:t>
            </a:r>
          </a:p>
          <a:p>
            <a:pPr marL="0" indent="0" defTabSz="457200" eaLnBrk="1" hangingPunct="1">
              <a:spcBef>
                <a:spcPts val="600"/>
              </a:spcBef>
              <a:buSzPct val="100000"/>
              <a:buFontTx/>
              <a:buNone/>
              <a:defRPr/>
            </a:pPr>
            <a:r>
              <a:rPr lang="en-GB" altLang="en-US" sz="1400" i="1" kern="1200" dirty="0">
                <a:ea typeface="MS Gothic" panose="020B0609070205080204" pitchFamily="49" charset="-128"/>
                <a:cs typeface="+mn-cs"/>
              </a:rPr>
              <a:t>•     </a:t>
            </a:r>
            <a:r>
              <a:rPr lang="en-GB" altLang="en-US" sz="1400" kern="1200" dirty="0">
                <a:ea typeface="MS Gothic" panose="020B0609070205080204" pitchFamily="49" charset="-128"/>
                <a:cs typeface="+mn-cs"/>
              </a:rPr>
              <a:t>Participants in the IEEE standards development individual process shall act based on their qualifications and experience. (</a:t>
            </a:r>
            <a:r>
              <a:rPr lang="en-GB" altLang="en-US" sz="1400" u="sng" kern="1200" dirty="0">
                <a:ea typeface="MS Gothic" panose="020B0609070205080204" pitchFamily="49" charset="-128"/>
                <a:cs typeface="+mn-cs"/>
                <a:hlinkClick r:id="rId2"/>
              </a:rPr>
              <a:t>https://standards.ieee.org/develop/policies/bylaws/sb_bylaws.pdf</a:t>
            </a:r>
            <a:r>
              <a:rPr lang="en-GB" altLang="en-US" sz="1400" kern="1200" dirty="0">
                <a:ea typeface="MS Gothic" panose="020B0609070205080204" pitchFamily="49" charset="-128"/>
                <a:cs typeface="+mn-cs"/>
              </a:rPr>
              <a:t>section 5.2.1)</a:t>
            </a:r>
          </a:p>
          <a:p>
            <a:pPr marL="0" indent="0" defTabSz="457200" eaLnBrk="1" hangingPunct="1">
              <a:spcBef>
                <a:spcPts val="600"/>
              </a:spcBef>
              <a:buSzPct val="100000"/>
              <a:buFontTx/>
              <a:buNone/>
              <a:defRPr/>
            </a:pPr>
            <a:r>
              <a:rPr lang="en-GB" altLang="en-US" sz="1400" kern="1200" dirty="0">
                <a:ea typeface="MS Gothic" panose="020B0609070205080204" pitchFamily="49" charset="-128"/>
                <a:cs typeface="+mn-cs"/>
              </a:rPr>
              <a:t>•    IEEE 802 Working Group membership is by individual; “Working Group members shall participate in the consensus process in a manner consistent with their professional expert opinion as individuals, and not as organizational representatives”. (subclause 4.2.1 “Establishment”, of the IEEE 802 LMSC Working Group Policies and Procedures)</a:t>
            </a:r>
          </a:p>
          <a:p>
            <a:pPr marL="341313" indent="0" defTabSz="457200" eaLnBrk="1" hangingPunct="1">
              <a:spcBef>
                <a:spcPts val="600"/>
              </a:spcBef>
              <a:buClr>
                <a:srgbClr val="000000"/>
              </a:buClr>
              <a:buSzPct val="100000"/>
              <a:buFont typeface="Arial" panose="020B0604020202020204" pitchFamily="34" charset="0"/>
              <a:buChar char="•"/>
              <a:defRPr/>
            </a:pPr>
            <a:r>
              <a:rPr lang="en-GB" altLang="en-US" sz="1400" kern="1200" dirty="0">
                <a:ea typeface="MS Gothic" panose="020B0609070205080204" pitchFamily="49" charset="-128"/>
                <a:cs typeface="+mn-cs"/>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41313" indent="0" defTabSz="457200" eaLnBrk="1" hangingPunct="1">
              <a:spcBef>
                <a:spcPts val="600"/>
              </a:spcBef>
              <a:buClr>
                <a:srgbClr val="000000"/>
              </a:buClr>
              <a:buSzPct val="100000"/>
              <a:buFont typeface="Arial" panose="020B0604020202020204" pitchFamily="34" charset="0"/>
              <a:buChar char="•"/>
              <a:defRPr/>
            </a:pPr>
            <a:r>
              <a:rPr lang="en-GB" altLang="en-US" sz="1400" kern="1200" dirty="0">
                <a:ea typeface="MS Gothic" panose="020B0609070205080204" pitchFamily="49" charset="-128"/>
                <a:cs typeface="+mn-cs"/>
              </a:rPr>
              <a:t>Participants shall not direct the actions or votes of any other member of an IEEE 802 Working Group or retaliate against any other member for their actions or votes within IEEE 802 Working Group meetings, see </a:t>
            </a:r>
            <a:r>
              <a:rPr lang="en-GB" altLang="en-US" sz="1400" u="sng" kern="1200" dirty="0">
                <a:ea typeface="MS Gothic" panose="020B0609070205080204" pitchFamily="49" charset="-128"/>
                <a:cs typeface="+mn-cs"/>
                <a:hlinkClick r:id="rId3" invalidUrl="https://standards.ieee.org/develop/policies/bylaws/sb_bylaws.pdf section 5.2.1.3"/>
              </a:rPr>
              <a:t>https://standards.ieee.org/develop/policies/bylaws/sb_bylaws.pdf </a:t>
            </a:r>
            <a:r>
              <a:rPr lang="en-GB" altLang="en-US" sz="1400" kern="1200" dirty="0">
                <a:ea typeface="MS Gothic" panose="020B0609070205080204" pitchFamily="49" charset="-128"/>
                <a:cs typeface="+mn-cs"/>
              </a:rPr>
              <a:t> section 5.2.1.3 and the IEEE 802 LMSC Working Group Policies and Procedures, subclause 3.4.1 “Chair”, list item x.</a:t>
            </a:r>
          </a:p>
          <a:p>
            <a:pPr marL="0" indent="0" defTabSz="457200" eaLnBrk="1" hangingPunct="1">
              <a:spcBef>
                <a:spcPts val="600"/>
              </a:spcBef>
              <a:buSzPct val="100000"/>
              <a:buFontTx/>
              <a:buNone/>
              <a:defRPr/>
            </a:pPr>
            <a:r>
              <a:rPr lang="en-GB" altLang="en-US" sz="1600" kern="1200" dirty="0">
                <a:ea typeface="MS Gothic" panose="020B0609070205080204" pitchFamily="49" charset="-128"/>
                <a:cs typeface="+mn-cs"/>
              </a:rPr>
              <a:t>By participating in IEEE 802 meetings, you accept these requirements.  If you do not agree to these policies then you shall not participate.</a:t>
            </a:r>
          </a:p>
          <a:p>
            <a:pPr marL="0" indent="0" algn="ctr" defTabSz="457200" eaLnBrk="1" hangingPunct="1">
              <a:spcBef>
                <a:spcPts val="600"/>
              </a:spcBef>
              <a:buSzPct val="100000"/>
              <a:buFontTx/>
              <a:buNone/>
              <a:defRPr/>
            </a:pPr>
            <a:r>
              <a:rPr lang="en-GB" altLang="en-US" sz="1200" b="0" kern="1200" dirty="0" smtClean="0">
                <a:ea typeface="MS Gothic" panose="020B0609070205080204" pitchFamily="49" charset="-128"/>
                <a:cs typeface="+mn-cs"/>
              </a:rPr>
              <a:t>(Latest revision of IEEE 802 LMSC Working Group Policies and Procedures: </a:t>
            </a:r>
            <a:r>
              <a:rPr lang="en-GB" altLang="en-US" sz="1200" b="0" kern="1200" dirty="0" smtClean="0">
                <a:ea typeface="MS Gothic" panose="020B0609070205080204" pitchFamily="49" charset="-128"/>
                <a:cs typeface="+mn-cs"/>
                <a:hlinkClick r:id="rId4"/>
              </a:rPr>
              <a:t>http://www.ieee802.org/devdocs.shtml</a:t>
            </a:r>
            <a:r>
              <a:rPr lang="en-GB" altLang="en-US" sz="1200" b="0" kern="1200" dirty="0" smtClean="0">
                <a:ea typeface="MS Gothic" panose="020B0609070205080204" pitchFamily="49" charset="-128"/>
                <a:cs typeface="+mn-cs"/>
              </a:rPr>
              <a:t>)</a:t>
            </a:r>
          </a:p>
          <a:p>
            <a:pPr marL="0" indent="0" defTabSz="457200" eaLnBrk="1" hangingPunct="1">
              <a:spcBef>
                <a:spcPts val="600"/>
              </a:spcBef>
              <a:buSzPct val="100000"/>
              <a:buFontTx/>
              <a:buNone/>
              <a:defRPr/>
            </a:pPr>
            <a:endParaRPr lang="en-GB" altLang="en-US" sz="1600" kern="1200" dirty="0">
              <a:ea typeface="MS Gothic" panose="020B0609070205080204" pitchFamily="49" charset="-128"/>
              <a:cs typeface="+mn-cs"/>
            </a:endParaRPr>
          </a:p>
          <a:p>
            <a:pPr>
              <a:defRPr/>
            </a:pPr>
            <a:endParaRPr lang="en-US" dirty="0"/>
          </a:p>
        </p:txBody>
      </p:sp>
      <p:sp>
        <p:nvSpPr>
          <p:cNvPr id="2" name="Date Placeholder 1"/>
          <p:cNvSpPr>
            <a:spLocks noGrp="1"/>
          </p:cNvSpPr>
          <p:nvPr>
            <p:ph type="dt" sz="quarter" idx="10"/>
          </p:nvPr>
        </p:nvSpPr>
        <p:spPr/>
        <p:txBody>
          <a:bodyPr/>
          <a:lstStyle/>
          <a:p>
            <a:pPr>
              <a:defRPr/>
            </a:pPr>
            <a:r>
              <a:rPr lang="en-US" smtClean="0"/>
              <a:t>March 2018</a:t>
            </a:r>
            <a:endParaRPr lang="en-US" dirty="0"/>
          </a:p>
        </p:txBody>
      </p:sp>
      <p:sp>
        <p:nvSpPr>
          <p:cNvPr id="3" name="Footer Placeholder 2"/>
          <p:cNvSpPr>
            <a:spLocks noGrp="1"/>
          </p:cNvSpPr>
          <p:nvPr>
            <p:ph type="ftr" sz="quarter" idx="11"/>
          </p:nvPr>
        </p:nvSpPr>
        <p:spPr/>
        <p:txBody>
          <a:bodyPr/>
          <a:lstStyle/>
          <a:p>
            <a:pPr>
              <a:defRPr/>
            </a:pPr>
            <a:r>
              <a:rPr lang="en-US" smtClean="0"/>
              <a:t>Minyoung Park (Samsung)</a:t>
            </a:r>
            <a:endParaRPr lang="en-US"/>
          </a:p>
        </p:txBody>
      </p:sp>
      <p:sp>
        <p:nvSpPr>
          <p:cNvPr id="27654"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E412B227-2146-4F8F-B087-2992DD2D4ECD}" type="slidenum">
              <a:rPr lang="en-US" altLang="en-US" sz="1200" b="0" smtClean="0"/>
              <a:pPr>
                <a:spcBef>
                  <a:spcPct val="0"/>
                </a:spcBef>
                <a:buFontTx/>
                <a:buNone/>
              </a:pPr>
              <a:t>30</a:t>
            </a:fld>
            <a:endParaRPr lang="en-US" altLang="en-US" sz="1200" b="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tLang="en-US" smtClean="0"/>
              <a:t>IEEE-SA policy documents</a:t>
            </a:r>
          </a:p>
        </p:txBody>
      </p:sp>
      <p:sp>
        <p:nvSpPr>
          <p:cNvPr id="28675" name="Content Placeholder 2"/>
          <p:cNvSpPr>
            <a:spLocks noGrp="1"/>
          </p:cNvSpPr>
          <p:nvPr>
            <p:ph idx="1"/>
          </p:nvPr>
        </p:nvSpPr>
        <p:spPr/>
        <p:txBody>
          <a:bodyPr/>
          <a:lstStyle/>
          <a:p>
            <a:r>
              <a:rPr lang="en-US" altLang="en-US" sz="1800" smtClean="0"/>
              <a:t>IEEE Code of Ethics</a:t>
            </a:r>
          </a:p>
          <a:p>
            <a:pPr lvl="1"/>
            <a:r>
              <a:rPr lang="en-US" altLang="en-US" sz="1600" smtClean="0">
                <a:hlinkClick r:id="rId2"/>
              </a:rPr>
              <a:t>http://www.ieee.org/about/corporate/governance/p7-8.html</a:t>
            </a:r>
            <a:r>
              <a:rPr lang="en-US" altLang="en-US" sz="1600" smtClean="0"/>
              <a:t> </a:t>
            </a:r>
          </a:p>
          <a:p>
            <a:r>
              <a:rPr lang="en-US" altLang="en-US" sz="1800" smtClean="0"/>
              <a:t>IEEE Standards Association (IEEE-SA) Affiliation FAQ</a:t>
            </a:r>
          </a:p>
          <a:p>
            <a:pPr lvl="1"/>
            <a:r>
              <a:rPr lang="en-US" altLang="en-US" sz="1600" smtClean="0">
                <a:hlinkClick r:id="rId3"/>
              </a:rPr>
              <a:t>http://standards.ieee.org/faqs/affiliation.html</a:t>
            </a:r>
            <a:r>
              <a:rPr lang="en-US" altLang="en-US" sz="1600" smtClean="0"/>
              <a:t> </a:t>
            </a:r>
          </a:p>
          <a:p>
            <a:r>
              <a:rPr lang="en-US" altLang="en-US" sz="1800" smtClean="0"/>
              <a:t>Antitrust and Competition Policy</a:t>
            </a:r>
          </a:p>
          <a:p>
            <a:pPr lvl="1"/>
            <a:r>
              <a:rPr lang="en-US" altLang="en-US" sz="1600" smtClean="0">
                <a:hlinkClick r:id="rId4"/>
              </a:rPr>
              <a:t>http://standards.ieee.org/resources/antitrust-guidelines.pdf</a:t>
            </a:r>
            <a:r>
              <a:rPr lang="en-US" altLang="en-US" sz="1600" smtClean="0"/>
              <a:t>  </a:t>
            </a:r>
            <a:endParaRPr lang="en-US" altLang="en-US" sz="1600" smtClean="0">
              <a:hlinkClick r:id="rId5"/>
            </a:endParaRPr>
          </a:p>
          <a:p>
            <a:r>
              <a:rPr lang="en-US" altLang="en-US" sz="1800" smtClean="0"/>
              <a:t>Letter of Assurance Form</a:t>
            </a:r>
          </a:p>
          <a:p>
            <a:pPr lvl="1"/>
            <a:r>
              <a:rPr lang="en-US" altLang="en-US" sz="1600" smtClean="0">
                <a:hlinkClick r:id="rId6"/>
              </a:rPr>
              <a:t>http://standards.ieee.org/develop/policies/bylaws/sect6-7.html#loa</a:t>
            </a:r>
            <a:r>
              <a:rPr lang="en-US" altLang="en-US" sz="1600" smtClean="0"/>
              <a:t> </a:t>
            </a:r>
          </a:p>
          <a:p>
            <a:pPr lvl="1"/>
            <a:r>
              <a:rPr lang="en-US" altLang="en-US" sz="1600" smtClean="0">
                <a:hlinkClick r:id="rId5"/>
              </a:rPr>
              <a:t>https://development.standards.ieee.org/myproject/Public//mytools/mob/loa.pdf</a:t>
            </a:r>
          </a:p>
          <a:p>
            <a:r>
              <a:rPr lang="en-US" altLang="en-US" sz="1800" smtClean="0"/>
              <a:t>IEEE-SA Patent Committee FAQ &amp; Patent slides</a:t>
            </a:r>
          </a:p>
          <a:p>
            <a:pPr lvl="1"/>
            <a:r>
              <a:rPr lang="en-US" altLang="en-US" sz="1600" smtClean="0">
                <a:hlinkClick r:id="rId7"/>
              </a:rPr>
              <a:t>http://standards.ieee.org/board/pat/faq.pdf</a:t>
            </a:r>
            <a:r>
              <a:rPr lang="en-US" altLang="en-US" sz="1600" smtClean="0"/>
              <a:t> and </a:t>
            </a:r>
            <a:r>
              <a:rPr lang="en-US" altLang="en-US" sz="1600" smtClean="0">
                <a:hlinkClick r:id="rId5"/>
              </a:rPr>
              <a:t>http://standards.ieee.org/board/pat/pat-slideset.ppt</a:t>
            </a:r>
            <a:r>
              <a:rPr lang="en-US" altLang="en-US" sz="1600" smtClean="0"/>
              <a:t> </a:t>
            </a:r>
          </a:p>
          <a:p>
            <a:endParaRPr lang="en-GB" altLang="en-US" sz="1800" smtClean="0"/>
          </a:p>
          <a:p>
            <a:endParaRPr lang="en-US" altLang="en-US" smtClean="0"/>
          </a:p>
        </p:txBody>
      </p:sp>
      <p:sp>
        <p:nvSpPr>
          <p:cNvPr id="4" name="Date Placeholder 3"/>
          <p:cNvSpPr>
            <a:spLocks noGrp="1"/>
          </p:cNvSpPr>
          <p:nvPr>
            <p:ph type="dt" sz="quarter" idx="10"/>
          </p:nvPr>
        </p:nvSpPr>
        <p:spPr/>
        <p:txBody>
          <a:bodyPr/>
          <a:lstStyle/>
          <a:p>
            <a:pPr>
              <a:defRPr/>
            </a:pPr>
            <a:r>
              <a:rPr lang="en-US" smtClean="0"/>
              <a:t>March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2867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2111C748-BB34-4569-AA97-01C58406E0B3}" type="slidenum">
              <a:rPr lang="en-US" altLang="en-US" sz="1200" b="0" smtClean="0"/>
              <a:pPr>
                <a:spcBef>
                  <a:spcPct val="0"/>
                </a:spcBef>
                <a:buFontTx/>
                <a:buNone/>
              </a:pPr>
              <a:t>31</a:t>
            </a:fld>
            <a:endParaRPr lang="en-US" altLang="en-US" sz="1200" b="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altLang="en-US" smtClean="0"/>
              <a:t>Current IEEE-SA Rule documents</a:t>
            </a:r>
          </a:p>
        </p:txBody>
      </p:sp>
      <p:sp>
        <p:nvSpPr>
          <p:cNvPr id="29699" name="Content Placeholder 2"/>
          <p:cNvSpPr>
            <a:spLocks noGrp="1"/>
          </p:cNvSpPr>
          <p:nvPr>
            <p:ph idx="1"/>
          </p:nvPr>
        </p:nvSpPr>
        <p:spPr/>
        <p:txBody>
          <a:bodyPr/>
          <a:lstStyle/>
          <a:p>
            <a:r>
              <a:rPr lang="en-US" altLang="en-US" sz="1800" smtClean="0"/>
              <a:t>The current version of the IEEE-SA Standards Board Bylaws is available at: </a:t>
            </a:r>
          </a:p>
          <a:p>
            <a:pPr lvl="1"/>
            <a:r>
              <a:rPr lang="en-US" altLang="en-US" sz="1600" smtClean="0">
                <a:hlinkClick r:id="rId2"/>
              </a:rPr>
              <a:t>http://standards.ieee.org/develop/policies/bylaws/index.html</a:t>
            </a:r>
            <a:r>
              <a:rPr lang="en-US" altLang="en-US" sz="1600" smtClean="0"/>
              <a:t> (HTML version) </a:t>
            </a:r>
          </a:p>
          <a:p>
            <a:pPr lvl="1"/>
            <a:r>
              <a:rPr lang="en-US" altLang="en-US" sz="1600" smtClean="0">
                <a:hlinkClick r:id="rId3"/>
              </a:rPr>
              <a:t>http://standards.ieee.org/develop/policies/bylaws/sb_bylaws.pdf</a:t>
            </a:r>
            <a:r>
              <a:rPr lang="en-US" altLang="en-US" sz="1600" smtClean="0"/>
              <a:t> (PDF version) </a:t>
            </a:r>
          </a:p>
          <a:p>
            <a:endParaRPr lang="en-US" altLang="en-US" sz="1800" smtClean="0"/>
          </a:p>
          <a:p>
            <a:r>
              <a:rPr lang="en-US" altLang="en-US" sz="1800" smtClean="0"/>
              <a:t>The current version of the IEEE-SA Standards Board Operations Manual is available at: </a:t>
            </a:r>
          </a:p>
          <a:p>
            <a:pPr lvl="1"/>
            <a:r>
              <a:rPr lang="en-US" altLang="en-US" sz="1600" smtClean="0">
                <a:hlinkClick r:id="rId4"/>
              </a:rPr>
              <a:t>http://standards.ieee.org/develop/policies/opman/index.html</a:t>
            </a:r>
            <a:r>
              <a:rPr lang="en-US" altLang="en-US" sz="1600" smtClean="0"/>
              <a:t> (HTML version) </a:t>
            </a:r>
          </a:p>
          <a:p>
            <a:pPr lvl="1"/>
            <a:r>
              <a:rPr lang="en-US" altLang="en-US" sz="1600" smtClean="0">
                <a:hlinkClick r:id="rId5"/>
              </a:rPr>
              <a:t>http://standards.ieee.org/develop/policies/opman/sb_om.pdf</a:t>
            </a:r>
            <a:r>
              <a:rPr lang="en-US" altLang="en-US" sz="1600" smtClean="0"/>
              <a:t> (PDF version) </a:t>
            </a:r>
          </a:p>
          <a:p>
            <a:endParaRPr lang="en-US" altLang="en-US" smtClean="0"/>
          </a:p>
        </p:txBody>
      </p:sp>
      <p:sp>
        <p:nvSpPr>
          <p:cNvPr id="4" name="Date Placeholder 3"/>
          <p:cNvSpPr>
            <a:spLocks noGrp="1"/>
          </p:cNvSpPr>
          <p:nvPr>
            <p:ph type="dt" sz="quarter" idx="10"/>
          </p:nvPr>
        </p:nvSpPr>
        <p:spPr/>
        <p:txBody>
          <a:bodyPr/>
          <a:lstStyle/>
          <a:p>
            <a:pPr>
              <a:defRPr/>
            </a:pPr>
            <a:r>
              <a:rPr lang="en-US" smtClean="0"/>
              <a:t>March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2970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4C615E78-C1C0-4857-B435-017C609339BB}" type="slidenum">
              <a:rPr lang="en-US" altLang="en-US" sz="1200" b="0" smtClean="0"/>
              <a:pPr>
                <a:spcBef>
                  <a:spcPct val="0"/>
                </a:spcBef>
                <a:buFontTx/>
                <a:buNone/>
              </a:pPr>
              <a:t>32</a:t>
            </a:fld>
            <a:endParaRPr lang="en-US" altLang="en-US" sz="1200" b="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altLang="en-US" smtClean="0"/>
              <a:t>Current IEEE 802, 802.11 rules documents </a:t>
            </a:r>
          </a:p>
        </p:txBody>
      </p:sp>
      <p:sp>
        <p:nvSpPr>
          <p:cNvPr id="30723" name="Content Placeholder 2"/>
          <p:cNvSpPr>
            <a:spLocks noGrp="1"/>
          </p:cNvSpPr>
          <p:nvPr>
            <p:ph idx="1"/>
          </p:nvPr>
        </p:nvSpPr>
        <p:spPr>
          <a:xfrm>
            <a:off x="650875" y="1600200"/>
            <a:ext cx="7772400" cy="4114800"/>
          </a:xfrm>
        </p:spPr>
        <p:txBody>
          <a:bodyPr/>
          <a:lstStyle/>
          <a:p>
            <a:r>
              <a:rPr lang="en-US" altLang="en-US" sz="1800" smtClean="0"/>
              <a:t>IEEE 802 Policies &amp; Procedures </a:t>
            </a:r>
          </a:p>
          <a:p>
            <a:pPr lvl="1"/>
            <a:r>
              <a:rPr lang="en-US" altLang="en-US" sz="1600" smtClean="0"/>
              <a:t>(link to AudCom, approved by IEEE-SA Standards Board June 2014) </a:t>
            </a:r>
          </a:p>
          <a:p>
            <a:pPr lvl="1"/>
            <a:r>
              <a:rPr lang="en-US" altLang="en-US" sz="1600" smtClean="0">
                <a:hlinkClick r:id="rId2"/>
              </a:rPr>
              <a:t>http://standards.ieee.org/board/aud/LMSC.pdf</a:t>
            </a:r>
            <a:endParaRPr lang="en-US" altLang="en-US" sz="1600" smtClean="0"/>
          </a:p>
          <a:p>
            <a:r>
              <a:rPr lang="en-US" altLang="en-US" sz="1800" smtClean="0"/>
              <a:t>IEEE 802 Operations Manual (13 Nov 2015)</a:t>
            </a:r>
          </a:p>
          <a:p>
            <a:pPr lvl="1"/>
            <a:r>
              <a:rPr lang="en-US" altLang="en-US" sz="1600" smtClean="0">
                <a:hlinkClick r:id="rId3"/>
              </a:rPr>
              <a:t>http://www.ieee802.org/PNP/approved/IEEE_802_OM_v18.pdf</a:t>
            </a:r>
            <a:endParaRPr lang="en-US" altLang="en-US" sz="1600" smtClean="0"/>
          </a:p>
          <a:p>
            <a:r>
              <a:rPr lang="en-US" altLang="en-US" sz="1800" smtClean="0"/>
              <a:t>IEEE 802 Working Group Policies &amp;Procedures (13 Nov 2015) </a:t>
            </a:r>
          </a:p>
          <a:p>
            <a:pPr lvl="1"/>
            <a:r>
              <a:rPr lang="en-US" altLang="en-US" sz="1600" smtClean="0">
                <a:hlinkClick r:id="rId4"/>
              </a:rPr>
              <a:t>http://www.ieee802.org/PNP/approved/IEEE_802_WG_PandP_v18.1.pdf</a:t>
            </a:r>
            <a:r>
              <a:rPr lang="en-US" altLang="en-US" sz="1600" smtClean="0"/>
              <a:t> (editor update)</a:t>
            </a:r>
          </a:p>
          <a:p>
            <a:r>
              <a:rPr lang="en-US" altLang="en-US" sz="1800" smtClean="0"/>
              <a:t>IEEE 802 LMSC Chair's Guidelines (18 Mar 2016)</a:t>
            </a:r>
            <a:endParaRPr lang="en-US" altLang="en-US" sz="1800" smtClean="0">
              <a:hlinkClick r:id="rId5"/>
            </a:endParaRPr>
          </a:p>
          <a:p>
            <a:pPr lvl="1"/>
            <a:r>
              <a:rPr lang="en-US" altLang="en-US" sz="1600" smtClean="0">
                <a:hlinkClick r:id="rId6"/>
              </a:rPr>
              <a:t>http://www.ieee802.org/PNP/approved/IEEE_802_Chairs_guidelines_v23.pdf</a:t>
            </a:r>
          </a:p>
          <a:p>
            <a:r>
              <a:rPr lang="en-US" altLang="en-US" sz="1800" smtClean="0"/>
              <a:t>IEEE 802.11 WG OM: (13 Nov 2015)</a:t>
            </a:r>
          </a:p>
          <a:p>
            <a:pPr lvl="1"/>
            <a:r>
              <a:rPr lang="en-US" altLang="en-US" sz="1600" smtClean="0">
                <a:hlinkClick r:id="rId7"/>
              </a:rPr>
              <a:t>https://mentor.ieee.org/802.11/dcn/14/11-14-0629-14-0000-802-11-operations-manual.docx</a:t>
            </a:r>
            <a:r>
              <a:rPr lang="en-US" altLang="en-US" sz="1600" smtClean="0"/>
              <a:t>   </a:t>
            </a:r>
          </a:p>
          <a:p>
            <a:r>
              <a:rPr lang="en-US" altLang="en-US" sz="1800" smtClean="0"/>
              <a:t>Policies and Procedures hierarchy</a:t>
            </a:r>
          </a:p>
          <a:p>
            <a:pPr lvl="1"/>
            <a:r>
              <a:rPr lang="en-US" altLang="en-US" sz="1600" smtClean="0">
                <a:hlinkClick r:id="rId8"/>
              </a:rPr>
              <a:t>http://www.ieee802.org/11/Rules/rules.shtml</a:t>
            </a:r>
            <a:endParaRPr lang="en-US" altLang="en-US" sz="1600" smtClean="0"/>
          </a:p>
          <a:p>
            <a:pPr lvl="1"/>
            <a:r>
              <a:rPr lang="en-US" altLang="en-US" sz="1600" smtClean="0"/>
              <a:t>IEEE 802 Procedural document website: </a:t>
            </a:r>
            <a:r>
              <a:rPr lang="en-US" altLang="en-US" sz="1600" smtClean="0">
                <a:hlinkClick r:id="rId9"/>
              </a:rPr>
              <a:t>http://www.ieee802.org/devdocs.shtml</a:t>
            </a:r>
            <a:r>
              <a:rPr lang="en-US" altLang="en-US" sz="1600" smtClean="0"/>
              <a:t> </a:t>
            </a:r>
          </a:p>
          <a:p>
            <a:endParaRPr lang="en-US" altLang="en-US" smtClean="0"/>
          </a:p>
        </p:txBody>
      </p:sp>
      <p:sp>
        <p:nvSpPr>
          <p:cNvPr id="4" name="Date Placeholder 3"/>
          <p:cNvSpPr>
            <a:spLocks noGrp="1"/>
          </p:cNvSpPr>
          <p:nvPr>
            <p:ph type="dt" sz="quarter" idx="10"/>
          </p:nvPr>
        </p:nvSpPr>
        <p:spPr/>
        <p:txBody>
          <a:bodyPr/>
          <a:lstStyle/>
          <a:p>
            <a:pPr>
              <a:defRPr/>
            </a:pPr>
            <a:r>
              <a:rPr lang="en-US" smtClean="0"/>
              <a:t>March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3072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5429E2FB-F1B8-4C35-AA3D-F2B419234142}" type="slidenum">
              <a:rPr lang="en-US" altLang="en-US" sz="1200" b="0" smtClean="0"/>
              <a:pPr>
                <a:spcBef>
                  <a:spcPct val="0"/>
                </a:spcBef>
                <a:buFontTx/>
                <a:buNone/>
              </a:pPr>
              <a:t>33</a:t>
            </a:fld>
            <a:endParaRPr lang="en-US" altLang="en-US" sz="1200" b="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altLang="en-US" dirty="0" smtClean="0"/>
              <a:t>Summary from January 2018 Meeting and Teleconference Calls</a:t>
            </a:r>
          </a:p>
        </p:txBody>
      </p:sp>
      <p:sp>
        <p:nvSpPr>
          <p:cNvPr id="31747" name="Content Placeholder 2"/>
          <p:cNvSpPr>
            <a:spLocks noGrp="1"/>
          </p:cNvSpPr>
          <p:nvPr>
            <p:ph idx="1"/>
          </p:nvPr>
        </p:nvSpPr>
        <p:spPr>
          <a:xfrm>
            <a:off x="685800" y="1981200"/>
            <a:ext cx="8153400" cy="4494213"/>
          </a:xfrm>
        </p:spPr>
        <p:txBody>
          <a:bodyPr/>
          <a:lstStyle/>
          <a:p>
            <a:r>
              <a:rPr lang="en-US" altLang="en-US" sz="2200" dirty="0"/>
              <a:t>Approved </a:t>
            </a:r>
            <a:r>
              <a:rPr lang="en-US" altLang="en-US" sz="2200" dirty="0" err="1"/>
              <a:t>TGba</a:t>
            </a:r>
            <a:r>
              <a:rPr lang="en-US" altLang="en-US" sz="2200" dirty="0"/>
              <a:t> Spec Framework Document (SFD) </a:t>
            </a:r>
          </a:p>
          <a:p>
            <a:pPr lvl="1"/>
            <a:r>
              <a:rPr lang="en-US" altLang="en-US" sz="2200" dirty="0"/>
              <a:t>IEEE 802.11-17/575r8</a:t>
            </a:r>
          </a:p>
          <a:p>
            <a:r>
              <a:rPr lang="en-US" altLang="en-US" sz="2200" dirty="0"/>
              <a:t>Approved PHY/MAC spec text documents to create </a:t>
            </a:r>
            <a:r>
              <a:rPr lang="en-US" altLang="en-US" sz="2200" dirty="0" err="1"/>
              <a:t>TGba</a:t>
            </a:r>
            <a:r>
              <a:rPr lang="en-US" altLang="en-US" sz="2200" dirty="0"/>
              <a:t> D0.1</a:t>
            </a:r>
            <a:endParaRPr lang="en-US" altLang="en-US" dirty="0"/>
          </a:p>
          <a:p>
            <a:r>
              <a:rPr lang="en-US" altLang="en-US" sz="2200" dirty="0"/>
              <a:t>Reviewed technical presentations</a:t>
            </a:r>
          </a:p>
          <a:p>
            <a:r>
              <a:rPr lang="en-US" altLang="en-US" sz="2200" dirty="0"/>
              <a:t>Reviewed the TG timeline</a:t>
            </a:r>
          </a:p>
          <a:p>
            <a:r>
              <a:rPr lang="en-US" altLang="en-US" sz="2200" dirty="0"/>
              <a:t>Set goals for the March 2018 meeting</a:t>
            </a:r>
          </a:p>
          <a:p>
            <a:r>
              <a:rPr lang="en-US" altLang="en-US" sz="2200" dirty="0"/>
              <a:t>Agenda: see doc.: IEEE 802.11-17/1862r8</a:t>
            </a:r>
          </a:p>
        </p:txBody>
      </p:sp>
      <p:sp>
        <p:nvSpPr>
          <p:cNvPr id="4" name="Date Placeholder 3"/>
          <p:cNvSpPr>
            <a:spLocks noGrp="1"/>
          </p:cNvSpPr>
          <p:nvPr>
            <p:ph type="dt" sz="quarter" idx="10"/>
          </p:nvPr>
        </p:nvSpPr>
        <p:spPr/>
        <p:txBody>
          <a:bodyPr/>
          <a:lstStyle/>
          <a:p>
            <a:pPr>
              <a:defRPr/>
            </a:pPr>
            <a:r>
              <a:rPr lang="en-US" smtClean="0"/>
              <a:t>March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3175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458FE148-240D-4C73-8973-CD4B8EF27475}" type="slidenum">
              <a:rPr lang="en-US" altLang="en-US" sz="1200" b="0" smtClean="0"/>
              <a:pPr>
                <a:spcBef>
                  <a:spcPct val="0"/>
                </a:spcBef>
                <a:buFontTx/>
                <a:buNone/>
              </a:pPr>
              <a:t>34</a:t>
            </a:fld>
            <a:endParaRPr lang="en-US" altLang="en-US" sz="1200" b="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altLang="en-US" smtClean="0"/>
              <a:t>Motion - Minutes</a:t>
            </a:r>
          </a:p>
        </p:txBody>
      </p:sp>
      <p:sp>
        <p:nvSpPr>
          <p:cNvPr id="38915" name="Content Placeholder 2"/>
          <p:cNvSpPr>
            <a:spLocks noGrp="1"/>
          </p:cNvSpPr>
          <p:nvPr>
            <p:ph idx="1"/>
          </p:nvPr>
        </p:nvSpPr>
        <p:spPr/>
        <p:txBody>
          <a:bodyPr/>
          <a:lstStyle/>
          <a:p>
            <a:r>
              <a:rPr lang="en-US" altLang="en-US" dirty="0" smtClean="0"/>
              <a:t>Approve TGba minutes of January 2018 meeting [doc: IEEE 802.11-18/270r0] and teleconference calls [doc: IEEE </a:t>
            </a:r>
            <a:r>
              <a:rPr lang="en-US" altLang="en-US" dirty="0" smtClean="0"/>
              <a:t>802.11-18/322r2]</a:t>
            </a:r>
            <a:endParaRPr lang="en-US" altLang="en-US" dirty="0" smtClean="0"/>
          </a:p>
          <a:p>
            <a:endParaRPr lang="en-US" altLang="en-US" dirty="0" smtClean="0"/>
          </a:p>
          <a:p>
            <a:pPr lvl="1"/>
            <a:r>
              <a:rPr lang="en-US" altLang="en-US" dirty="0" smtClean="0"/>
              <a:t>Move:</a:t>
            </a:r>
          </a:p>
          <a:p>
            <a:pPr lvl="1"/>
            <a:r>
              <a:rPr lang="en-US" altLang="en-US" dirty="0" smtClean="0"/>
              <a:t>Second:</a:t>
            </a:r>
          </a:p>
          <a:p>
            <a:pPr lvl="1"/>
            <a:r>
              <a:rPr lang="en-US" altLang="en-US" dirty="0" smtClean="0"/>
              <a:t>Result:</a:t>
            </a:r>
          </a:p>
        </p:txBody>
      </p:sp>
      <p:sp>
        <p:nvSpPr>
          <p:cNvPr id="4" name="Date Placeholder 3"/>
          <p:cNvSpPr>
            <a:spLocks noGrp="1"/>
          </p:cNvSpPr>
          <p:nvPr>
            <p:ph type="dt" sz="quarter" idx="10"/>
          </p:nvPr>
        </p:nvSpPr>
        <p:spPr/>
        <p:txBody>
          <a:bodyPr/>
          <a:lstStyle/>
          <a:p>
            <a:pPr>
              <a:defRPr/>
            </a:pPr>
            <a:r>
              <a:rPr lang="en-US" smtClean="0"/>
              <a:t>March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3891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6FBCA5AE-B283-44A5-90D0-A06C9F590448}" type="slidenum">
              <a:rPr lang="en-US" altLang="en-US" sz="1200" b="0" smtClean="0"/>
              <a:pPr>
                <a:spcBef>
                  <a:spcPct val="0"/>
                </a:spcBef>
                <a:buFontTx/>
                <a:buNone/>
              </a:pPr>
              <a:t>35</a:t>
            </a:fld>
            <a:endParaRPr lang="en-US" altLang="en-US" sz="1200" b="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r>
              <a:rPr lang="en-US" altLang="en-US" smtClean="0"/>
              <a:t>TGba Documents Review and Approval</a:t>
            </a:r>
          </a:p>
        </p:txBody>
      </p:sp>
      <p:sp>
        <p:nvSpPr>
          <p:cNvPr id="39939" name="Content Placeholder 2"/>
          <p:cNvSpPr>
            <a:spLocks noGrp="1"/>
          </p:cNvSpPr>
          <p:nvPr>
            <p:ph idx="1"/>
          </p:nvPr>
        </p:nvSpPr>
        <p:spPr/>
        <p:txBody>
          <a:bodyPr/>
          <a:lstStyle/>
          <a:p>
            <a:r>
              <a:rPr lang="en-US" altLang="en-US" dirty="0" smtClean="0"/>
              <a:t>TGba Spec Framework Document (Po-Kai Huang)</a:t>
            </a:r>
          </a:p>
          <a:p>
            <a:r>
              <a:rPr lang="en-US" altLang="en-US" dirty="0" err="1" smtClean="0"/>
              <a:t>TGba</a:t>
            </a:r>
            <a:r>
              <a:rPr lang="en-US" altLang="en-US" dirty="0" smtClean="0"/>
              <a:t> D0.1 (Po-Kai Huang) </a:t>
            </a:r>
          </a:p>
          <a:p>
            <a:endParaRPr lang="en-US" altLang="en-US" dirty="0" smtClean="0"/>
          </a:p>
        </p:txBody>
      </p:sp>
      <p:sp>
        <p:nvSpPr>
          <p:cNvPr id="4" name="Date Placeholder 3"/>
          <p:cNvSpPr>
            <a:spLocks noGrp="1"/>
          </p:cNvSpPr>
          <p:nvPr>
            <p:ph type="dt" sz="quarter" idx="10"/>
          </p:nvPr>
        </p:nvSpPr>
        <p:spPr/>
        <p:txBody>
          <a:bodyPr/>
          <a:lstStyle/>
          <a:p>
            <a:pPr>
              <a:defRPr/>
            </a:pPr>
            <a:r>
              <a:rPr lang="en-US" smtClean="0"/>
              <a:t>March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3994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A24ECCC3-D7AD-4801-A458-20E01E3620CB}" type="slidenum">
              <a:rPr lang="en-US" altLang="en-US" sz="1200" b="0" smtClean="0"/>
              <a:pPr>
                <a:spcBef>
                  <a:spcPct val="0"/>
                </a:spcBef>
                <a:buFontTx/>
                <a:buNone/>
              </a:pPr>
              <a:t>36</a:t>
            </a:fld>
            <a:endParaRPr lang="en-US" altLang="en-US" sz="1200" b="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altLang="en-US" smtClean="0"/>
              <a:t>Presentations</a:t>
            </a:r>
          </a:p>
        </p:txBody>
      </p:sp>
      <p:sp>
        <p:nvSpPr>
          <p:cNvPr id="40963" name="Content Placeholder 1"/>
          <p:cNvSpPr>
            <a:spLocks noGrp="1"/>
          </p:cNvSpPr>
          <p:nvPr>
            <p:ph idx="1"/>
          </p:nvPr>
        </p:nvSpPr>
        <p:spPr/>
        <p:txBody>
          <a:bodyPr/>
          <a:lstStyle/>
          <a:p>
            <a:endParaRPr lang="en-US" altLang="en-US" dirty="0" smtClean="0"/>
          </a:p>
        </p:txBody>
      </p:sp>
      <p:sp>
        <p:nvSpPr>
          <p:cNvPr id="3" name="Date Placeholder 2"/>
          <p:cNvSpPr>
            <a:spLocks noGrp="1"/>
          </p:cNvSpPr>
          <p:nvPr>
            <p:ph type="dt" sz="quarter" idx="10"/>
          </p:nvPr>
        </p:nvSpPr>
        <p:spPr/>
        <p:txBody>
          <a:bodyPr/>
          <a:lstStyle/>
          <a:p>
            <a:pPr>
              <a:defRPr/>
            </a:pPr>
            <a:r>
              <a:rPr lang="en-US" smtClean="0"/>
              <a:t>March 2018</a:t>
            </a:r>
            <a:endParaRPr lang="en-US" dirty="0"/>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40966"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B20FE141-CD17-49BF-B1E6-C5C58C81D9FB}" type="slidenum">
              <a:rPr lang="en-US" altLang="en-US" sz="1200" b="0" smtClean="0"/>
              <a:pPr>
                <a:spcBef>
                  <a:spcPct val="0"/>
                </a:spcBef>
                <a:buFontTx/>
                <a:buNone/>
              </a:pPr>
              <a:t>37</a:t>
            </a:fld>
            <a:endParaRPr lang="en-US" altLang="en-US" sz="1200" b="0"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altLang="en-US" dirty="0" smtClean="0"/>
              <a:t>Motions</a:t>
            </a:r>
          </a:p>
        </p:txBody>
      </p:sp>
      <p:sp>
        <p:nvSpPr>
          <p:cNvPr id="3" name="Date Placeholder 2"/>
          <p:cNvSpPr>
            <a:spLocks noGrp="1"/>
          </p:cNvSpPr>
          <p:nvPr>
            <p:ph type="dt" sz="quarter" idx="10"/>
          </p:nvPr>
        </p:nvSpPr>
        <p:spPr/>
        <p:txBody>
          <a:bodyPr/>
          <a:lstStyle/>
          <a:p>
            <a:pPr>
              <a:defRPr/>
            </a:pPr>
            <a:r>
              <a:rPr lang="en-US" smtClean="0"/>
              <a:t>March 2018</a:t>
            </a:r>
            <a:endParaRPr lang="en-US" dirty="0"/>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19461"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B04FF251-AB5B-4EFD-863D-753A5F618222}" type="slidenum">
              <a:rPr lang="en-US" altLang="en-US" sz="1200" b="0" smtClean="0"/>
              <a:pPr>
                <a:spcBef>
                  <a:spcPct val="0"/>
                </a:spcBef>
                <a:buFontTx/>
                <a:buNone/>
              </a:pPr>
              <a:t>38</a:t>
            </a:fld>
            <a:endParaRPr lang="en-US" altLang="en-US" sz="1200" b="0" smtClean="0"/>
          </a:p>
        </p:txBody>
      </p:sp>
      <p:sp>
        <p:nvSpPr>
          <p:cNvPr id="6" name="Rectangle 5"/>
          <p:cNvSpPr/>
          <p:nvPr/>
        </p:nvSpPr>
        <p:spPr>
          <a:xfrm>
            <a:off x="609600" y="1787525"/>
            <a:ext cx="7848600" cy="2062103"/>
          </a:xfrm>
          <a:prstGeom prst="rect">
            <a:avLst/>
          </a:prstGeom>
        </p:spPr>
        <p:txBody>
          <a:bodyPr wrap="square">
            <a:spAutoFit/>
          </a:bodyPr>
          <a:lstStyle/>
          <a:p>
            <a:pPr>
              <a:spcBef>
                <a:spcPts val="0"/>
              </a:spcBef>
              <a:spcAft>
                <a:spcPts val="0"/>
              </a:spcAft>
              <a:defRPr/>
            </a:pPr>
            <a:r>
              <a:rPr lang="en-US" sz="1600" b="1" u="sng" dirty="0">
                <a:latin typeface="+mj-lt"/>
                <a:ea typeface="Malgun Gothic" panose="020B0503020000020004" pitchFamily="34" charset="-127"/>
                <a:cs typeface="Times New Roman" panose="02020603050405020304" pitchFamily="18" charset="0"/>
              </a:rPr>
              <a:t>Motions (Thursday </a:t>
            </a:r>
            <a:r>
              <a:rPr lang="en-US" sz="1600" b="1" u="sng" dirty="0" smtClean="0">
                <a:latin typeface="+mj-lt"/>
                <a:ea typeface="Malgun Gothic" panose="020B0503020000020004" pitchFamily="34" charset="-127"/>
                <a:cs typeface="Times New Roman" panose="02020603050405020304" pitchFamily="18" charset="0"/>
              </a:rPr>
              <a:t>AM2)</a:t>
            </a:r>
            <a:r>
              <a:rPr lang="en-US" sz="1600" u="sng" dirty="0" smtClean="0">
                <a:latin typeface="+mj-lt"/>
                <a:ea typeface="Malgun Gothic" panose="020B0503020000020004" pitchFamily="34" charset="-127"/>
                <a:cs typeface="Times New Roman" panose="02020603050405020304" pitchFamily="18" charset="0"/>
              </a:rPr>
              <a:t>: </a:t>
            </a:r>
            <a:endParaRPr lang="en-US" sz="1600" dirty="0">
              <a:latin typeface="+mj-lt"/>
              <a:ea typeface="Malgun Gothic" panose="020B0503020000020004" pitchFamily="34" charset="-127"/>
              <a:cs typeface="Times New Roman" panose="02020603050405020304" pitchFamily="18" charset="0"/>
            </a:endParaRPr>
          </a:p>
          <a:p>
            <a:pPr marL="342900" indent="-342900">
              <a:buFont typeface="+mj-lt"/>
              <a:buAutoNum type="arabicPeriod"/>
            </a:pPr>
            <a:r>
              <a:rPr lang="en-US" sz="1600" dirty="0"/>
              <a:t/>
            </a:r>
            <a:br>
              <a:rPr lang="en-US" sz="1600" dirty="0"/>
            </a:br>
            <a:endParaRPr lang="en-US" sz="1600" dirty="0" smtClean="0"/>
          </a:p>
          <a:p>
            <a:pPr marL="342900" indent="-342900">
              <a:buFont typeface="+mj-lt"/>
              <a:buAutoNum type="arabicPeriod"/>
            </a:pPr>
            <a:endParaRPr lang="en-US" sz="1600" dirty="0"/>
          </a:p>
          <a:p>
            <a:r>
              <a:rPr lang="en-US" sz="1600" dirty="0"/>
              <a:t/>
            </a:r>
            <a:br>
              <a:rPr lang="en-US" sz="1600" dirty="0"/>
            </a:br>
            <a:r>
              <a:rPr lang="en-US" sz="1600" dirty="0"/>
              <a:t/>
            </a:r>
            <a:br>
              <a:rPr lang="en-US" sz="1600" dirty="0"/>
            </a:br>
            <a:endParaRPr lang="en-US" sz="1600" dirty="0">
              <a:latin typeface="+mj-lt"/>
              <a:ea typeface="Malgun Gothic" panose="020B0503020000020004" pitchFamily="34" charset="-127"/>
              <a:cs typeface="Times New Roman" panose="02020603050405020304" pitchFamily="18" charset="0"/>
            </a:endParaRPr>
          </a:p>
          <a:p>
            <a:pPr>
              <a:spcBef>
                <a:spcPts val="0"/>
              </a:spcBef>
              <a:spcAft>
                <a:spcPts val="0"/>
              </a:spcAft>
              <a:defRPr/>
            </a:pPr>
            <a:r>
              <a:rPr lang="en-US" sz="1600" dirty="0">
                <a:latin typeface="+mj-lt"/>
                <a:ea typeface="Malgun Gothic" panose="020B0503020000020004" pitchFamily="34" charset="-127"/>
                <a:cs typeface="Times New Roman" panose="02020603050405020304" pitchFamily="18" charset="0"/>
              </a:rPr>
              <a:t> </a:t>
            </a:r>
          </a:p>
        </p:txBody>
      </p:sp>
    </p:spTree>
    <p:extLst>
      <p:ext uri="{BB962C8B-B14F-4D97-AF65-F5344CB8AC3E}">
        <p14:creationId xmlns:p14="http://schemas.microsoft.com/office/powerpoint/2010/main" val="271563044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Content Placeholder 6"/>
          <p:cNvSpPr>
            <a:spLocks noGrp="1"/>
          </p:cNvSpPr>
          <p:nvPr>
            <p:ph idx="1"/>
          </p:nvPr>
        </p:nvSpPr>
        <p:spPr>
          <a:xfrm>
            <a:off x="685800" y="1600200"/>
            <a:ext cx="7772400" cy="4419600"/>
          </a:xfrm>
        </p:spPr>
        <p:txBody>
          <a:bodyPr/>
          <a:lstStyle/>
          <a:p>
            <a:r>
              <a:rPr lang="en-US" altLang="en-US" sz="1600" dirty="0" smtClean="0"/>
              <a:t>2017</a:t>
            </a:r>
          </a:p>
          <a:p>
            <a:pPr lvl="1"/>
            <a:r>
              <a:rPr lang="en-US" altLang="en-US" sz="1600" b="1" dirty="0" smtClean="0"/>
              <a:t>January</a:t>
            </a:r>
            <a:r>
              <a:rPr lang="en-US" altLang="en-US" sz="1600" dirty="0" smtClean="0"/>
              <a:t>: </a:t>
            </a:r>
            <a:r>
              <a:rPr lang="en-US" altLang="en-US" sz="1600" dirty="0" err="1" smtClean="0"/>
              <a:t>TGba</a:t>
            </a:r>
            <a:r>
              <a:rPr lang="en-US" altLang="en-US" sz="1600" dirty="0" smtClean="0"/>
              <a:t> formation meeting</a:t>
            </a:r>
          </a:p>
          <a:p>
            <a:r>
              <a:rPr lang="en-US" altLang="en-US" sz="1600" dirty="0" smtClean="0"/>
              <a:t>2018</a:t>
            </a:r>
          </a:p>
          <a:p>
            <a:pPr lvl="1"/>
            <a:r>
              <a:rPr lang="en-US" altLang="en-US" sz="1600" b="1" dirty="0" smtClean="0"/>
              <a:t>January</a:t>
            </a:r>
            <a:r>
              <a:rPr lang="en-US" altLang="en-US" sz="1600" dirty="0" smtClean="0"/>
              <a:t>: </a:t>
            </a:r>
            <a:r>
              <a:rPr lang="en-US" altLang="en-US" sz="1600" dirty="0" err="1"/>
              <a:t>TGba</a:t>
            </a:r>
            <a:r>
              <a:rPr lang="en-US" altLang="en-US" sz="1600" dirty="0"/>
              <a:t> Draft </a:t>
            </a:r>
            <a:r>
              <a:rPr lang="en-US" altLang="en-US" sz="1600" dirty="0" smtClean="0"/>
              <a:t>0.1</a:t>
            </a:r>
            <a:endParaRPr lang="en-US" altLang="en-US" sz="1600" b="1" dirty="0" smtClean="0"/>
          </a:p>
          <a:p>
            <a:pPr lvl="1"/>
            <a:r>
              <a:rPr lang="en-US" altLang="en-US" sz="1600" b="1" dirty="0" smtClean="0"/>
              <a:t>May</a:t>
            </a:r>
            <a:r>
              <a:rPr lang="en-US" altLang="en-US" sz="1600" dirty="0" smtClean="0"/>
              <a:t>: </a:t>
            </a:r>
            <a:r>
              <a:rPr lang="en-US" altLang="en-US" sz="1600" dirty="0" err="1" smtClean="0"/>
              <a:t>TGba</a:t>
            </a:r>
            <a:r>
              <a:rPr lang="en-US" altLang="en-US" sz="1600" dirty="0" smtClean="0"/>
              <a:t> Draft 1.0</a:t>
            </a:r>
          </a:p>
          <a:p>
            <a:pPr lvl="1"/>
            <a:r>
              <a:rPr lang="en-US" altLang="en-US" sz="1600" b="1" dirty="0" smtClean="0"/>
              <a:t>September</a:t>
            </a:r>
            <a:r>
              <a:rPr lang="en-US" altLang="en-US" sz="1600" dirty="0" smtClean="0"/>
              <a:t>: </a:t>
            </a:r>
            <a:r>
              <a:rPr lang="en-US" altLang="en-US" sz="1600" dirty="0" err="1" smtClean="0"/>
              <a:t>TGba</a:t>
            </a:r>
            <a:r>
              <a:rPr lang="en-US" altLang="en-US" sz="1600" dirty="0" smtClean="0"/>
              <a:t> Draft 2.0</a:t>
            </a:r>
          </a:p>
          <a:p>
            <a:r>
              <a:rPr lang="en-US" altLang="en-US" sz="1600" dirty="0" smtClean="0"/>
              <a:t>2019:</a:t>
            </a:r>
          </a:p>
          <a:p>
            <a:pPr lvl="1"/>
            <a:r>
              <a:rPr lang="en-US" altLang="en-US" sz="1600" b="1" dirty="0" smtClean="0"/>
              <a:t>March</a:t>
            </a:r>
            <a:r>
              <a:rPr lang="en-US" altLang="en-US" sz="1600" dirty="0" smtClean="0"/>
              <a:t>: MDR (mandatory document review)</a:t>
            </a:r>
          </a:p>
          <a:p>
            <a:pPr lvl="1"/>
            <a:r>
              <a:rPr lang="en-US" altLang="en-US" sz="1600" b="1" dirty="0" smtClean="0"/>
              <a:t>July</a:t>
            </a:r>
            <a:r>
              <a:rPr lang="en-US" altLang="en-US" sz="1600" dirty="0" smtClean="0"/>
              <a:t>: formation of sponsor ballot pool</a:t>
            </a:r>
          </a:p>
          <a:p>
            <a:pPr lvl="1"/>
            <a:r>
              <a:rPr lang="en-US" altLang="en-US" sz="1600" b="1" dirty="0" smtClean="0"/>
              <a:t>September</a:t>
            </a:r>
            <a:r>
              <a:rPr lang="en-US" altLang="en-US" sz="1600" dirty="0" smtClean="0"/>
              <a:t>: Sponsor ballot</a:t>
            </a:r>
          </a:p>
          <a:p>
            <a:r>
              <a:rPr lang="en-US" altLang="en-US" sz="1600" dirty="0" smtClean="0"/>
              <a:t>2020</a:t>
            </a:r>
          </a:p>
          <a:p>
            <a:pPr lvl="1"/>
            <a:r>
              <a:rPr lang="en-US" altLang="en-US" sz="1600" b="1" dirty="0" smtClean="0"/>
              <a:t>July</a:t>
            </a:r>
            <a:r>
              <a:rPr lang="en-US" altLang="en-US" sz="1600" dirty="0" smtClean="0"/>
              <a:t>: </a:t>
            </a:r>
            <a:r>
              <a:rPr lang="en-US" altLang="en-US" sz="1600" dirty="0" err="1" smtClean="0"/>
              <a:t>RevCom</a:t>
            </a:r>
            <a:endParaRPr lang="en-US" altLang="en-US" sz="1600" dirty="0" smtClean="0"/>
          </a:p>
        </p:txBody>
      </p:sp>
      <p:sp>
        <p:nvSpPr>
          <p:cNvPr id="41987" name="Title 1"/>
          <p:cNvSpPr>
            <a:spLocks noGrp="1"/>
          </p:cNvSpPr>
          <p:nvPr>
            <p:ph type="title"/>
          </p:nvPr>
        </p:nvSpPr>
        <p:spPr/>
        <p:txBody>
          <a:bodyPr/>
          <a:lstStyle/>
          <a:p>
            <a:r>
              <a:rPr lang="en-US" altLang="en-US" smtClean="0"/>
              <a:t>TGba Timeline</a:t>
            </a:r>
          </a:p>
        </p:txBody>
      </p:sp>
      <p:sp>
        <p:nvSpPr>
          <p:cNvPr id="4" name="Date Placeholder 3"/>
          <p:cNvSpPr>
            <a:spLocks noGrp="1"/>
          </p:cNvSpPr>
          <p:nvPr>
            <p:ph type="dt" sz="quarter" idx="10"/>
          </p:nvPr>
        </p:nvSpPr>
        <p:spPr/>
        <p:txBody>
          <a:bodyPr/>
          <a:lstStyle/>
          <a:p>
            <a:pPr>
              <a:defRPr/>
            </a:pPr>
            <a:r>
              <a:rPr lang="en-US" smtClean="0"/>
              <a:t>March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4199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4FF03CB-C896-4D9C-8EF4-239AB973C5F4}" type="slidenum">
              <a:rPr lang="en-US" altLang="en-US" sz="1200" b="0" smtClean="0"/>
              <a:pPr>
                <a:spcBef>
                  <a:spcPct val="0"/>
                </a:spcBef>
                <a:buFontTx/>
                <a:buNone/>
              </a:pPr>
              <a:t>39</a:t>
            </a:fld>
            <a:endParaRPr lang="en-US" altLang="en-US" sz="1200" b="0" smtClean="0"/>
          </a:p>
        </p:txBody>
      </p:sp>
      <p:sp>
        <p:nvSpPr>
          <p:cNvPr id="32" name="TextBox 31"/>
          <p:cNvSpPr txBox="1"/>
          <p:nvPr/>
        </p:nvSpPr>
        <p:spPr>
          <a:xfrm>
            <a:off x="3176588" y="5334000"/>
            <a:ext cx="466725" cy="246063"/>
          </a:xfrm>
          <a:prstGeom prst="rect">
            <a:avLst/>
          </a:prstGeom>
          <a:noFill/>
        </p:spPr>
        <p:txBody>
          <a:bodyPr wrap="none">
            <a:spAutoFit/>
          </a:bodyPr>
          <a:lstStyle/>
          <a:p>
            <a:pPr eaLnBrk="1" fontAlgn="auto" hangingPunct="1">
              <a:spcBef>
                <a:spcPts val="0"/>
              </a:spcBef>
              <a:spcAft>
                <a:spcPts val="0"/>
              </a:spcAft>
              <a:defRPr/>
            </a:pPr>
            <a:r>
              <a:rPr lang="en-US" sz="1000" b="1" dirty="0">
                <a:latin typeface="Neo Sans Intel"/>
                <a:ea typeface="+mn-ea"/>
                <a:cs typeface="Neo Sans Intel"/>
              </a:rPr>
              <a:t>2018</a:t>
            </a:r>
          </a:p>
        </p:txBody>
      </p:sp>
      <p:sp>
        <p:nvSpPr>
          <p:cNvPr id="58" name="TextBox 57"/>
          <p:cNvSpPr txBox="1"/>
          <p:nvPr/>
        </p:nvSpPr>
        <p:spPr>
          <a:xfrm>
            <a:off x="6062663" y="5335588"/>
            <a:ext cx="466725" cy="247650"/>
          </a:xfrm>
          <a:prstGeom prst="rect">
            <a:avLst/>
          </a:prstGeom>
          <a:noFill/>
        </p:spPr>
        <p:txBody>
          <a:bodyPr wrap="none">
            <a:spAutoFit/>
          </a:bodyPr>
          <a:lstStyle/>
          <a:p>
            <a:pPr eaLnBrk="1" fontAlgn="auto" hangingPunct="1">
              <a:spcBef>
                <a:spcPts val="0"/>
              </a:spcBef>
              <a:spcAft>
                <a:spcPts val="0"/>
              </a:spcAft>
              <a:defRPr/>
            </a:pPr>
            <a:r>
              <a:rPr lang="en-US" sz="1000" b="1" dirty="0">
                <a:latin typeface="Neo Sans Intel"/>
                <a:ea typeface="+mn-ea"/>
                <a:cs typeface="Neo Sans Intel"/>
              </a:rPr>
              <a:t>2019</a:t>
            </a:r>
          </a:p>
        </p:txBody>
      </p:sp>
      <p:grpSp>
        <p:nvGrpSpPr>
          <p:cNvPr id="41993" name="Group 1"/>
          <p:cNvGrpSpPr>
            <a:grpSpLocks/>
          </p:cNvGrpSpPr>
          <p:nvPr/>
        </p:nvGrpSpPr>
        <p:grpSpPr bwMode="auto">
          <a:xfrm>
            <a:off x="3556000" y="4954558"/>
            <a:ext cx="908050" cy="523211"/>
            <a:chOff x="1001711" y="5248361"/>
            <a:chExt cx="908050" cy="411623"/>
          </a:xfrm>
        </p:grpSpPr>
        <p:sp>
          <p:nvSpPr>
            <p:cNvPr id="42037" name="Down Arrow 8"/>
            <p:cNvSpPr>
              <a:spLocks noChangeArrowheads="1"/>
            </p:cNvSpPr>
            <p:nvPr/>
          </p:nvSpPr>
          <p:spPr bwMode="auto">
            <a:xfrm>
              <a:off x="1078625" y="5431384"/>
              <a:ext cx="260350" cy="228600"/>
            </a:xfrm>
            <a:prstGeom prst="downArrow">
              <a:avLst>
                <a:gd name="adj1" fmla="val 50000"/>
                <a:gd name="adj2" fmla="val 50000"/>
              </a:avLst>
            </a:prstGeom>
            <a:solidFill>
              <a:srgbClr val="FF0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endParaRPr lang="en-US" altLang="en-US" sz="1200" b="0"/>
            </a:p>
          </p:txBody>
        </p:sp>
        <p:sp>
          <p:nvSpPr>
            <p:cNvPr id="73" name="TextBox 72"/>
            <p:cNvSpPr txBox="1"/>
            <p:nvPr/>
          </p:nvSpPr>
          <p:spPr>
            <a:xfrm>
              <a:off x="1001711" y="5248361"/>
              <a:ext cx="908050" cy="246063"/>
            </a:xfrm>
            <a:prstGeom prst="rect">
              <a:avLst/>
            </a:prstGeom>
            <a:noFill/>
          </p:spPr>
          <p:txBody>
            <a:bodyPr wrap="none">
              <a:spAutoFit/>
            </a:bodyPr>
            <a:lstStyle/>
            <a:p>
              <a:pPr eaLnBrk="1" fontAlgn="auto" hangingPunct="1">
                <a:spcBef>
                  <a:spcPts val="0"/>
                </a:spcBef>
                <a:spcAft>
                  <a:spcPts val="0"/>
                </a:spcAft>
                <a:defRPr/>
              </a:pPr>
              <a:r>
                <a:rPr lang="en-US" sz="1000" b="1" dirty="0">
                  <a:solidFill>
                    <a:srgbClr val="FF0000"/>
                  </a:solidFill>
                  <a:latin typeface="Neo Sans Intel"/>
                  <a:ea typeface="+mn-ea"/>
                  <a:cs typeface="Neo Sans Intel"/>
                </a:rPr>
                <a:t>We are here</a:t>
              </a:r>
            </a:p>
          </p:txBody>
        </p:sp>
      </p:grpSp>
      <p:grpSp>
        <p:nvGrpSpPr>
          <p:cNvPr id="41994" name="Group 1"/>
          <p:cNvGrpSpPr>
            <a:grpSpLocks/>
          </p:cNvGrpSpPr>
          <p:nvPr/>
        </p:nvGrpSpPr>
        <p:grpSpPr bwMode="auto">
          <a:xfrm>
            <a:off x="76200" y="5421313"/>
            <a:ext cx="8983663" cy="979487"/>
            <a:chOff x="76200" y="5346700"/>
            <a:chExt cx="8983661" cy="979488"/>
          </a:xfrm>
        </p:grpSpPr>
        <p:sp>
          <p:nvSpPr>
            <p:cNvPr id="57" name="Rectangle 56"/>
            <p:cNvSpPr/>
            <p:nvPr/>
          </p:nvSpPr>
          <p:spPr>
            <a:xfrm>
              <a:off x="6007099" y="5608637"/>
              <a:ext cx="2355849" cy="57150"/>
            </a:xfrm>
            <a:prstGeom prst="rect">
              <a:avLst/>
            </a:prstGeom>
            <a:solidFill>
              <a:schemeClr val="tx1"/>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800" kern="0">
                <a:latin typeface="Neo Sans Intel"/>
                <a:ea typeface="+mn-ea"/>
              </a:endParaRPr>
            </a:p>
          </p:txBody>
        </p:sp>
        <p:sp>
          <p:nvSpPr>
            <p:cNvPr id="55" name="Rectangle 54"/>
            <p:cNvSpPr/>
            <p:nvPr/>
          </p:nvSpPr>
          <p:spPr>
            <a:xfrm>
              <a:off x="3136899" y="5614987"/>
              <a:ext cx="2870199" cy="50800"/>
            </a:xfrm>
            <a:prstGeom prst="rect">
              <a:avLst/>
            </a:prstGeom>
            <a:solidFill>
              <a:srgbClr val="00428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800" kern="0">
                <a:latin typeface="Neo Sans Intel"/>
                <a:ea typeface="+mn-ea"/>
              </a:endParaRPr>
            </a:p>
          </p:txBody>
        </p:sp>
        <p:sp>
          <p:nvSpPr>
            <p:cNvPr id="13" name="Rectangle 12"/>
            <p:cNvSpPr/>
            <p:nvPr/>
          </p:nvSpPr>
          <p:spPr>
            <a:xfrm>
              <a:off x="249238" y="5614987"/>
              <a:ext cx="2884486" cy="50800"/>
            </a:xfrm>
            <a:prstGeom prst="rect">
              <a:avLst/>
            </a:prstGeom>
            <a:solidFill>
              <a:srgbClr val="0071C5"/>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sp>
          <p:nvSpPr>
            <p:cNvPr id="16" name="TextBox 15"/>
            <p:cNvSpPr txBox="1"/>
            <p:nvPr/>
          </p:nvSpPr>
          <p:spPr>
            <a:xfrm>
              <a:off x="76200" y="5789612"/>
              <a:ext cx="1184275" cy="400050"/>
            </a:xfrm>
            <a:prstGeom prst="rect">
              <a:avLst/>
            </a:prstGeom>
            <a:noFill/>
          </p:spPr>
          <p:txBody>
            <a:bodyPr wrap="none">
              <a:spAutoFit/>
            </a:bodyPr>
            <a:lstStyle/>
            <a:p>
              <a:pPr eaLnBrk="1" fontAlgn="auto" hangingPunct="1">
                <a:spcBef>
                  <a:spcPts val="0"/>
                </a:spcBef>
                <a:spcAft>
                  <a:spcPts val="0"/>
                </a:spcAft>
                <a:defRPr/>
              </a:pPr>
              <a:r>
                <a:rPr lang="en-US" sz="1000" dirty="0">
                  <a:latin typeface="Neo Sans Intel"/>
                  <a:ea typeface="+mn-ea"/>
                  <a:cs typeface="Neo Sans Intel"/>
                </a:rPr>
                <a:t>Jan. ‘17</a:t>
              </a:r>
            </a:p>
            <a:p>
              <a:pPr eaLnBrk="1" fontAlgn="auto" hangingPunct="1">
                <a:spcBef>
                  <a:spcPts val="0"/>
                </a:spcBef>
                <a:spcAft>
                  <a:spcPts val="0"/>
                </a:spcAft>
                <a:defRPr/>
              </a:pPr>
              <a:r>
                <a:rPr lang="en-US" sz="1000" dirty="0">
                  <a:latin typeface="Neo Sans Intel"/>
                  <a:ea typeface="+mn-ea"/>
                  <a:cs typeface="Neo Sans Intel"/>
                </a:rPr>
                <a:t>- TGba formation </a:t>
              </a:r>
            </a:p>
          </p:txBody>
        </p:sp>
        <p:sp>
          <p:nvSpPr>
            <p:cNvPr id="25" name="TextBox 24"/>
            <p:cNvSpPr txBox="1"/>
            <p:nvPr/>
          </p:nvSpPr>
          <p:spPr>
            <a:xfrm>
              <a:off x="3141663" y="5775893"/>
              <a:ext cx="838691" cy="400110"/>
            </a:xfrm>
            <a:prstGeom prst="rect">
              <a:avLst/>
            </a:prstGeom>
            <a:noFill/>
          </p:spPr>
          <p:txBody>
            <a:bodyPr wrap="none">
              <a:spAutoFit/>
            </a:bodyPr>
            <a:lstStyle/>
            <a:p>
              <a:pPr eaLnBrk="1" fontAlgn="auto" hangingPunct="1">
                <a:spcBef>
                  <a:spcPts val="0"/>
                </a:spcBef>
                <a:spcAft>
                  <a:spcPts val="0"/>
                </a:spcAft>
                <a:defRPr/>
              </a:pPr>
              <a:r>
                <a:rPr lang="en-US" sz="1000" dirty="0" smtClean="0">
                  <a:latin typeface="Neo Sans Intel"/>
                  <a:ea typeface="+mn-ea"/>
                  <a:cs typeface="Neo Sans Intel"/>
                </a:rPr>
                <a:t>Jan. </a:t>
              </a:r>
              <a:r>
                <a:rPr lang="en-US" sz="1000" dirty="0">
                  <a:latin typeface="Neo Sans Intel"/>
                  <a:ea typeface="+mn-ea"/>
                  <a:cs typeface="Neo Sans Intel"/>
                </a:rPr>
                <a:t>‘</a:t>
              </a:r>
              <a:r>
                <a:rPr lang="en-US" sz="1000" dirty="0" smtClean="0">
                  <a:latin typeface="Neo Sans Intel"/>
                  <a:ea typeface="+mn-ea"/>
                  <a:cs typeface="Neo Sans Intel"/>
                </a:rPr>
                <a:t>18</a:t>
              </a:r>
              <a:endParaRPr lang="en-US" sz="1000" dirty="0">
                <a:latin typeface="Neo Sans Intel"/>
                <a:ea typeface="+mn-ea"/>
                <a:cs typeface="Neo Sans Intel"/>
              </a:endParaRPr>
            </a:p>
            <a:p>
              <a:pPr eaLnBrk="1" fontAlgn="auto" hangingPunct="1">
                <a:spcBef>
                  <a:spcPts val="0"/>
                </a:spcBef>
                <a:spcAft>
                  <a:spcPts val="0"/>
                </a:spcAft>
                <a:defRPr/>
              </a:pPr>
              <a:r>
                <a:rPr lang="en-US" sz="1000" dirty="0">
                  <a:latin typeface="Neo Sans Intel"/>
                  <a:ea typeface="+mn-ea"/>
                  <a:cs typeface="Neo Sans Intel"/>
                </a:rPr>
                <a:t>- TGba D0.1</a:t>
              </a:r>
            </a:p>
          </p:txBody>
        </p:sp>
        <p:sp>
          <p:nvSpPr>
            <p:cNvPr id="28" name="TextBox 27"/>
            <p:cNvSpPr txBox="1"/>
            <p:nvPr/>
          </p:nvSpPr>
          <p:spPr>
            <a:xfrm>
              <a:off x="279400" y="5346700"/>
              <a:ext cx="466725" cy="247650"/>
            </a:xfrm>
            <a:prstGeom prst="rect">
              <a:avLst/>
            </a:prstGeom>
            <a:noFill/>
          </p:spPr>
          <p:txBody>
            <a:bodyPr wrap="none">
              <a:spAutoFit/>
            </a:bodyPr>
            <a:lstStyle/>
            <a:p>
              <a:pPr eaLnBrk="1" fontAlgn="auto" hangingPunct="1">
                <a:spcBef>
                  <a:spcPts val="0"/>
                </a:spcBef>
                <a:spcAft>
                  <a:spcPts val="0"/>
                </a:spcAft>
                <a:defRPr/>
              </a:pPr>
              <a:r>
                <a:rPr lang="en-US" sz="1000" b="1" dirty="0">
                  <a:latin typeface="Neo Sans Intel"/>
                  <a:ea typeface="+mn-ea"/>
                  <a:cs typeface="Neo Sans Intel"/>
                </a:rPr>
                <a:t>2017</a:t>
              </a:r>
            </a:p>
          </p:txBody>
        </p:sp>
        <p:cxnSp>
          <p:nvCxnSpPr>
            <p:cNvPr id="42002" name="Straight Connector 29"/>
            <p:cNvCxnSpPr>
              <a:cxnSpLocks noChangeShapeType="1"/>
            </p:cNvCxnSpPr>
            <p:nvPr/>
          </p:nvCxnSpPr>
          <p:spPr bwMode="auto">
            <a:xfrm flipH="1">
              <a:off x="3133725" y="5422900"/>
              <a:ext cx="0" cy="193675"/>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sp>
          <p:nvSpPr>
            <p:cNvPr id="33" name="Diamond 32"/>
            <p:cNvSpPr/>
            <p:nvPr/>
          </p:nvSpPr>
          <p:spPr>
            <a:xfrm>
              <a:off x="4191793" y="5576951"/>
              <a:ext cx="74612" cy="152400"/>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04" name="Straight Connector 33"/>
            <p:cNvCxnSpPr>
              <a:cxnSpLocks noChangeShapeType="1"/>
            </p:cNvCxnSpPr>
            <p:nvPr/>
          </p:nvCxnSpPr>
          <p:spPr bwMode="auto">
            <a:xfrm>
              <a:off x="4229099" y="5703093"/>
              <a:ext cx="0" cy="128587"/>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sp>
          <p:nvSpPr>
            <p:cNvPr id="35" name="TextBox 34"/>
            <p:cNvSpPr txBox="1"/>
            <p:nvPr/>
          </p:nvSpPr>
          <p:spPr>
            <a:xfrm>
              <a:off x="3961444" y="5775833"/>
              <a:ext cx="838691" cy="400110"/>
            </a:xfrm>
            <a:prstGeom prst="rect">
              <a:avLst/>
            </a:prstGeom>
            <a:noFill/>
          </p:spPr>
          <p:txBody>
            <a:bodyPr wrap="none">
              <a:spAutoFit/>
            </a:bodyPr>
            <a:lstStyle/>
            <a:p>
              <a:pPr eaLnBrk="1" fontAlgn="auto" hangingPunct="1">
                <a:spcBef>
                  <a:spcPts val="0"/>
                </a:spcBef>
                <a:spcAft>
                  <a:spcPts val="0"/>
                </a:spcAft>
                <a:defRPr/>
              </a:pPr>
              <a:r>
                <a:rPr lang="en-US" sz="1000" dirty="0" smtClean="0">
                  <a:latin typeface="Neo Sans Intel"/>
                  <a:ea typeface="+mn-ea"/>
                  <a:cs typeface="Neo Sans Intel"/>
                </a:rPr>
                <a:t>May </a:t>
              </a:r>
              <a:r>
                <a:rPr lang="en-US" sz="1000" dirty="0">
                  <a:latin typeface="Neo Sans Intel"/>
                  <a:ea typeface="+mn-ea"/>
                  <a:cs typeface="Neo Sans Intel"/>
                </a:rPr>
                <a:t>‘18</a:t>
              </a:r>
            </a:p>
            <a:p>
              <a:pPr eaLnBrk="1" fontAlgn="auto" hangingPunct="1">
                <a:spcBef>
                  <a:spcPts val="0"/>
                </a:spcBef>
                <a:spcAft>
                  <a:spcPts val="0"/>
                </a:spcAft>
                <a:defRPr/>
              </a:pPr>
              <a:r>
                <a:rPr lang="en-US" sz="1000" dirty="0">
                  <a:latin typeface="Neo Sans Intel"/>
                  <a:ea typeface="+mn-ea"/>
                  <a:cs typeface="Neo Sans Intel"/>
                </a:rPr>
                <a:t>- TGba D1.0</a:t>
              </a:r>
            </a:p>
          </p:txBody>
        </p:sp>
        <p:sp>
          <p:nvSpPr>
            <p:cNvPr id="41" name="TextBox 40"/>
            <p:cNvSpPr txBox="1"/>
            <p:nvPr/>
          </p:nvSpPr>
          <p:spPr>
            <a:xfrm>
              <a:off x="1363663" y="5572125"/>
              <a:ext cx="465137" cy="153987"/>
            </a:xfrm>
            <a:prstGeom prst="rect">
              <a:avLst/>
            </a:prstGeom>
            <a:solidFill>
              <a:srgbClr val="FFC000"/>
            </a:solidFill>
          </p:spPr>
          <p:txBody>
            <a:bodyPr lIns="0" tIns="0" rIns="0" bIns="0">
              <a:spAutoFit/>
            </a:bodyPr>
            <a:lstStyle/>
            <a:p>
              <a:pPr algn="ctr" eaLnBrk="1" fontAlgn="auto" hangingPunct="1">
                <a:spcBef>
                  <a:spcPts val="0"/>
                </a:spcBef>
                <a:spcAft>
                  <a:spcPts val="0"/>
                </a:spcAft>
                <a:defRPr/>
              </a:pPr>
              <a:r>
                <a:rPr lang="en-US" sz="1000" b="1" dirty="0">
                  <a:latin typeface="Neo Sans Intel"/>
                  <a:ea typeface="+mn-ea"/>
                </a:rPr>
                <a:t>10 mo.</a:t>
              </a:r>
            </a:p>
          </p:txBody>
        </p:sp>
        <p:sp>
          <p:nvSpPr>
            <p:cNvPr id="42" name="TextBox 41"/>
            <p:cNvSpPr txBox="1"/>
            <p:nvPr/>
          </p:nvSpPr>
          <p:spPr>
            <a:xfrm>
              <a:off x="3558687" y="5560822"/>
              <a:ext cx="341312" cy="153987"/>
            </a:xfrm>
            <a:prstGeom prst="rect">
              <a:avLst/>
            </a:prstGeom>
            <a:solidFill>
              <a:srgbClr val="FFC000"/>
            </a:solidFill>
          </p:spPr>
          <p:txBody>
            <a:bodyPr lIns="0" tIns="0" rIns="0" bIns="0">
              <a:spAutoFit/>
            </a:bodyPr>
            <a:lstStyle/>
            <a:p>
              <a:pPr algn="ctr" eaLnBrk="1" fontAlgn="auto" hangingPunct="1">
                <a:spcBef>
                  <a:spcPts val="0"/>
                </a:spcBef>
                <a:spcAft>
                  <a:spcPts val="0"/>
                </a:spcAft>
                <a:defRPr/>
              </a:pPr>
              <a:r>
                <a:rPr lang="en-US" sz="1000" b="1" dirty="0">
                  <a:latin typeface="Neo Sans Intel"/>
                  <a:ea typeface="+mn-ea"/>
                </a:rPr>
                <a:t>4 mo.</a:t>
              </a:r>
            </a:p>
          </p:txBody>
        </p:sp>
        <p:cxnSp>
          <p:nvCxnSpPr>
            <p:cNvPr id="42008" name="Straight Connector 42"/>
            <p:cNvCxnSpPr>
              <a:cxnSpLocks noChangeShapeType="1"/>
            </p:cNvCxnSpPr>
            <p:nvPr/>
          </p:nvCxnSpPr>
          <p:spPr bwMode="auto">
            <a:xfrm flipH="1">
              <a:off x="6007100" y="5462588"/>
              <a:ext cx="0" cy="193675"/>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cxnSp>
          <p:nvCxnSpPr>
            <p:cNvPr id="42009" name="Straight Connector 43"/>
            <p:cNvCxnSpPr>
              <a:cxnSpLocks noChangeShapeType="1"/>
            </p:cNvCxnSpPr>
            <p:nvPr/>
          </p:nvCxnSpPr>
          <p:spPr bwMode="auto">
            <a:xfrm flipH="1">
              <a:off x="257175" y="5468938"/>
              <a:ext cx="0" cy="192087"/>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grpSp>
          <p:nvGrpSpPr>
            <p:cNvPr id="42010" name="Group 44"/>
            <p:cNvGrpSpPr>
              <a:grpSpLocks/>
            </p:cNvGrpSpPr>
            <p:nvPr/>
          </p:nvGrpSpPr>
          <p:grpSpPr bwMode="auto">
            <a:xfrm>
              <a:off x="327025" y="5564188"/>
              <a:ext cx="76200" cy="265112"/>
              <a:chOff x="2335630" y="5555839"/>
              <a:chExt cx="75895" cy="264408"/>
            </a:xfrm>
          </p:grpSpPr>
          <p:sp>
            <p:nvSpPr>
              <p:cNvPr id="46" name="Diamond 45"/>
              <p:cNvSpPr/>
              <p:nvPr/>
            </p:nvSpPr>
            <p:spPr>
              <a:xfrm>
                <a:off x="2335630" y="5555838"/>
                <a:ext cx="75895" cy="151995"/>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36" name="Straight Connector 46"/>
              <p:cNvCxnSpPr>
                <a:cxnSpLocks noChangeShapeType="1"/>
              </p:cNvCxnSpPr>
              <p:nvPr/>
            </p:nvCxnSpPr>
            <p:spPr bwMode="auto">
              <a:xfrm>
                <a:off x="2373577" y="5691316"/>
                <a:ext cx="0" cy="128931"/>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grpSp>
        <p:grpSp>
          <p:nvGrpSpPr>
            <p:cNvPr id="42011" name="Group 47"/>
            <p:cNvGrpSpPr>
              <a:grpSpLocks/>
            </p:cNvGrpSpPr>
            <p:nvPr/>
          </p:nvGrpSpPr>
          <p:grpSpPr bwMode="auto">
            <a:xfrm>
              <a:off x="3225034" y="5552266"/>
              <a:ext cx="76200" cy="277028"/>
              <a:chOff x="2745965" y="5545485"/>
              <a:chExt cx="75895" cy="277957"/>
            </a:xfrm>
          </p:grpSpPr>
          <p:sp>
            <p:nvSpPr>
              <p:cNvPr id="49" name="Diamond 48"/>
              <p:cNvSpPr/>
              <p:nvPr/>
            </p:nvSpPr>
            <p:spPr>
              <a:xfrm>
                <a:off x="2745965" y="5545485"/>
                <a:ext cx="75895" cy="151317"/>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34" name="Straight Connector 49"/>
              <p:cNvCxnSpPr>
                <a:cxnSpLocks noChangeShapeType="1"/>
              </p:cNvCxnSpPr>
              <p:nvPr/>
            </p:nvCxnSpPr>
            <p:spPr bwMode="auto">
              <a:xfrm>
                <a:off x="2783913" y="5694511"/>
                <a:ext cx="0" cy="128931"/>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grpSp>
        <p:sp>
          <p:nvSpPr>
            <p:cNvPr id="51" name="Diamond 50"/>
            <p:cNvSpPr/>
            <p:nvPr/>
          </p:nvSpPr>
          <p:spPr>
            <a:xfrm>
              <a:off x="6608762" y="5562600"/>
              <a:ext cx="76200" cy="150812"/>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13" name="Straight Connector 51"/>
            <p:cNvCxnSpPr>
              <a:cxnSpLocks noChangeShapeType="1"/>
            </p:cNvCxnSpPr>
            <p:nvPr/>
          </p:nvCxnSpPr>
          <p:spPr bwMode="auto">
            <a:xfrm>
              <a:off x="6643687" y="5699125"/>
              <a:ext cx="0" cy="130175"/>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sp>
          <p:nvSpPr>
            <p:cNvPr id="53" name="TextBox 52"/>
            <p:cNvSpPr txBox="1"/>
            <p:nvPr/>
          </p:nvSpPr>
          <p:spPr>
            <a:xfrm>
              <a:off x="6281737" y="5788025"/>
              <a:ext cx="646112" cy="400050"/>
            </a:xfrm>
            <a:prstGeom prst="rect">
              <a:avLst/>
            </a:prstGeom>
            <a:noFill/>
          </p:spPr>
          <p:txBody>
            <a:bodyPr wrap="none">
              <a:spAutoFit/>
            </a:bodyPr>
            <a:lstStyle/>
            <a:p>
              <a:pPr eaLnBrk="1" fontAlgn="auto" hangingPunct="1">
                <a:spcBef>
                  <a:spcPts val="0"/>
                </a:spcBef>
                <a:spcAft>
                  <a:spcPts val="0"/>
                </a:spcAft>
                <a:defRPr/>
              </a:pPr>
              <a:r>
                <a:rPr lang="en-US" sz="1000" dirty="0">
                  <a:latin typeface="Neo Sans Intel"/>
                  <a:ea typeface="+mn-ea"/>
                  <a:cs typeface="Neo Sans Intel"/>
                </a:rPr>
                <a:t>Mar. ‘19</a:t>
              </a:r>
            </a:p>
            <a:p>
              <a:pPr eaLnBrk="1" fontAlgn="auto" hangingPunct="1">
                <a:spcBef>
                  <a:spcPts val="0"/>
                </a:spcBef>
                <a:spcAft>
                  <a:spcPts val="0"/>
                </a:spcAft>
                <a:defRPr/>
              </a:pPr>
              <a:r>
                <a:rPr lang="en-US" sz="1000" dirty="0">
                  <a:latin typeface="Neo Sans Intel"/>
                  <a:ea typeface="+mn-ea"/>
                  <a:cs typeface="Neo Sans Intel"/>
                </a:rPr>
                <a:t>- MDR</a:t>
              </a:r>
            </a:p>
          </p:txBody>
        </p:sp>
        <p:sp>
          <p:nvSpPr>
            <p:cNvPr id="54" name="TextBox 53"/>
            <p:cNvSpPr txBox="1"/>
            <p:nvPr/>
          </p:nvSpPr>
          <p:spPr>
            <a:xfrm>
              <a:off x="4419599" y="5573712"/>
              <a:ext cx="342900" cy="153988"/>
            </a:xfrm>
            <a:prstGeom prst="rect">
              <a:avLst/>
            </a:prstGeom>
            <a:solidFill>
              <a:srgbClr val="FFC000"/>
            </a:solidFill>
          </p:spPr>
          <p:txBody>
            <a:bodyPr lIns="0" tIns="0" rIns="0" bIns="0">
              <a:spAutoFit/>
            </a:bodyPr>
            <a:lstStyle/>
            <a:p>
              <a:pPr algn="ctr" eaLnBrk="1" fontAlgn="auto" hangingPunct="1">
                <a:spcBef>
                  <a:spcPts val="0"/>
                </a:spcBef>
                <a:spcAft>
                  <a:spcPts val="0"/>
                </a:spcAft>
                <a:defRPr/>
              </a:pPr>
              <a:r>
                <a:rPr lang="en-US" sz="1000" b="1" dirty="0" smtClean="0">
                  <a:latin typeface="Neo Sans Intel"/>
                  <a:ea typeface="+mn-ea"/>
                </a:rPr>
                <a:t>4 </a:t>
              </a:r>
              <a:r>
                <a:rPr lang="en-US" sz="1000" b="1" dirty="0">
                  <a:latin typeface="Neo Sans Intel"/>
                  <a:ea typeface="+mn-ea"/>
                </a:rPr>
                <a:t>mo.</a:t>
              </a:r>
            </a:p>
          </p:txBody>
        </p:sp>
        <p:sp>
          <p:nvSpPr>
            <p:cNvPr id="56" name="TextBox 55"/>
            <p:cNvSpPr txBox="1"/>
            <p:nvPr/>
          </p:nvSpPr>
          <p:spPr>
            <a:xfrm>
              <a:off x="6937373" y="5772150"/>
              <a:ext cx="717550" cy="554038"/>
            </a:xfrm>
            <a:prstGeom prst="rect">
              <a:avLst/>
            </a:prstGeom>
            <a:noFill/>
          </p:spPr>
          <p:txBody>
            <a:bodyPr wrap="none">
              <a:spAutoFit/>
            </a:bodyPr>
            <a:lstStyle/>
            <a:p>
              <a:pPr eaLnBrk="1" fontAlgn="auto" hangingPunct="1">
                <a:spcBef>
                  <a:spcPts val="0"/>
                </a:spcBef>
                <a:spcAft>
                  <a:spcPts val="0"/>
                </a:spcAft>
                <a:defRPr/>
              </a:pPr>
              <a:r>
                <a:rPr lang="en-US" sz="1000" dirty="0">
                  <a:latin typeface="Neo Sans Intel"/>
                  <a:ea typeface="+mn-ea"/>
                  <a:cs typeface="Neo Sans Intel"/>
                </a:rPr>
                <a:t>Jul. ‘19</a:t>
              </a:r>
            </a:p>
            <a:p>
              <a:pPr eaLnBrk="1" fontAlgn="auto" hangingPunct="1">
                <a:spcBef>
                  <a:spcPts val="0"/>
                </a:spcBef>
                <a:spcAft>
                  <a:spcPts val="0"/>
                </a:spcAft>
                <a:defRPr/>
              </a:pPr>
              <a:r>
                <a:rPr lang="en-US" sz="1000" dirty="0">
                  <a:latin typeface="Neo Sans Intel"/>
                  <a:ea typeface="+mn-ea"/>
                  <a:cs typeface="Neo Sans Intel"/>
                </a:rPr>
                <a:t>SB pool</a:t>
              </a:r>
              <a:br>
                <a:rPr lang="en-US" sz="1000" dirty="0">
                  <a:latin typeface="Neo Sans Intel"/>
                  <a:ea typeface="+mn-ea"/>
                  <a:cs typeface="Neo Sans Intel"/>
                </a:rPr>
              </a:br>
              <a:r>
                <a:rPr lang="en-US" sz="1000" dirty="0">
                  <a:latin typeface="Neo Sans Intel"/>
                  <a:ea typeface="+mn-ea"/>
                  <a:cs typeface="Neo Sans Intel"/>
                </a:rPr>
                <a:t>formation</a:t>
              </a:r>
            </a:p>
          </p:txBody>
        </p:sp>
        <p:grpSp>
          <p:nvGrpSpPr>
            <p:cNvPr id="42017" name="Group 58"/>
            <p:cNvGrpSpPr>
              <a:grpSpLocks/>
            </p:cNvGrpSpPr>
            <p:nvPr/>
          </p:nvGrpSpPr>
          <p:grpSpPr bwMode="auto">
            <a:xfrm>
              <a:off x="7165975" y="5564188"/>
              <a:ext cx="76200" cy="265112"/>
              <a:chOff x="2335630" y="5555839"/>
              <a:chExt cx="75895" cy="264408"/>
            </a:xfrm>
          </p:grpSpPr>
          <p:sp>
            <p:nvSpPr>
              <p:cNvPr id="60" name="Diamond 59"/>
              <p:cNvSpPr/>
              <p:nvPr/>
            </p:nvSpPr>
            <p:spPr>
              <a:xfrm>
                <a:off x="2335628" y="5555838"/>
                <a:ext cx="75895" cy="151995"/>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32" name="Straight Connector 60"/>
              <p:cNvCxnSpPr>
                <a:cxnSpLocks noChangeShapeType="1"/>
              </p:cNvCxnSpPr>
              <p:nvPr/>
            </p:nvCxnSpPr>
            <p:spPr bwMode="auto">
              <a:xfrm>
                <a:off x="2373577" y="5691316"/>
                <a:ext cx="0" cy="128931"/>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grpSp>
        <p:grpSp>
          <p:nvGrpSpPr>
            <p:cNvPr id="42018" name="Group 61"/>
            <p:cNvGrpSpPr>
              <a:grpSpLocks/>
            </p:cNvGrpSpPr>
            <p:nvPr/>
          </p:nvGrpSpPr>
          <p:grpSpPr bwMode="auto">
            <a:xfrm>
              <a:off x="7623175" y="5564188"/>
              <a:ext cx="76200" cy="265112"/>
              <a:chOff x="2335630" y="5555839"/>
              <a:chExt cx="75895" cy="264408"/>
            </a:xfrm>
          </p:grpSpPr>
          <p:sp>
            <p:nvSpPr>
              <p:cNvPr id="63" name="Diamond 62"/>
              <p:cNvSpPr/>
              <p:nvPr/>
            </p:nvSpPr>
            <p:spPr>
              <a:xfrm>
                <a:off x="2335628" y="5555838"/>
                <a:ext cx="75895" cy="151995"/>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30" name="Straight Connector 63"/>
              <p:cNvCxnSpPr>
                <a:cxnSpLocks noChangeShapeType="1"/>
              </p:cNvCxnSpPr>
              <p:nvPr/>
            </p:nvCxnSpPr>
            <p:spPr bwMode="auto">
              <a:xfrm>
                <a:off x="2373577" y="5691316"/>
                <a:ext cx="0" cy="128931"/>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grpSp>
        <p:sp>
          <p:nvSpPr>
            <p:cNvPr id="65" name="TextBox 64"/>
            <p:cNvSpPr txBox="1"/>
            <p:nvPr/>
          </p:nvSpPr>
          <p:spPr>
            <a:xfrm>
              <a:off x="7497761" y="5767387"/>
              <a:ext cx="650875" cy="400050"/>
            </a:xfrm>
            <a:prstGeom prst="rect">
              <a:avLst/>
            </a:prstGeom>
            <a:noFill/>
          </p:spPr>
          <p:txBody>
            <a:bodyPr wrap="none">
              <a:spAutoFit/>
            </a:bodyPr>
            <a:lstStyle/>
            <a:p>
              <a:pPr eaLnBrk="1" fontAlgn="auto" hangingPunct="1">
                <a:spcBef>
                  <a:spcPts val="0"/>
                </a:spcBef>
                <a:spcAft>
                  <a:spcPts val="0"/>
                </a:spcAft>
                <a:defRPr/>
              </a:pPr>
              <a:r>
                <a:rPr lang="en-US" sz="1000" dirty="0">
                  <a:latin typeface="Neo Sans Intel"/>
                  <a:ea typeface="+mn-ea"/>
                  <a:cs typeface="Neo Sans Intel"/>
                </a:rPr>
                <a:t>Sep. ‘19</a:t>
              </a:r>
            </a:p>
            <a:p>
              <a:pPr eaLnBrk="1" fontAlgn="auto" hangingPunct="1">
                <a:spcBef>
                  <a:spcPts val="0"/>
                </a:spcBef>
                <a:spcAft>
                  <a:spcPts val="0"/>
                </a:spcAft>
                <a:defRPr/>
              </a:pPr>
              <a:r>
                <a:rPr lang="en-US" sz="1000" dirty="0">
                  <a:latin typeface="Neo Sans Intel"/>
                  <a:ea typeface="+mn-ea"/>
                  <a:cs typeface="Neo Sans Intel"/>
                </a:rPr>
                <a:t>SB</a:t>
              </a:r>
            </a:p>
          </p:txBody>
        </p:sp>
        <p:sp>
          <p:nvSpPr>
            <p:cNvPr id="59" name="Diamond 58"/>
            <p:cNvSpPr/>
            <p:nvPr/>
          </p:nvSpPr>
          <p:spPr>
            <a:xfrm>
              <a:off x="5124449" y="5557837"/>
              <a:ext cx="74613" cy="152400"/>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21" name="Straight Connector 33"/>
            <p:cNvCxnSpPr>
              <a:cxnSpLocks noChangeShapeType="1"/>
            </p:cNvCxnSpPr>
            <p:nvPr/>
          </p:nvCxnSpPr>
          <p:spPr bwMode="auto">
            <a:xfrm>
              <a:off x="5161594" y="5694270"/>
              <a:ext cx="0" cy="128587"/>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sp>
          <p:nvSpPr>
            <p:cNvPr id="62" name="TextBox 61"/>
            <p:cNvSpPr txBox="1"/>
            <p:nvPr/>
          </p:nvSpPr>
          <p:spPr>
            <a:xfrm>
              <a:off x="4903787" y="5784850"/>
              <a:ext cx="887412" cy="400050"/>
            </a:xfrm>
            <a:prstGeom prst="rect">
              <a:avLst/>
            </a:prstGeom>
            <a:noFill/>
          </p:spPr>
          <p:txBody>
            <a:bodyPr wrap="none">
              <a:spAutoFit/>
            </a:bodyPr>
            <a:lstStyle/>
            <a:p>
              <a:pPr eaLnBrk="1" fontAlgn="auto" hangingPunct="1">
                <a:spcBef>
                  <a:spcPts val="0"/>
                </a:spcBef>
                <a:spcAft>
                  <a:spcPts val="0"/>
                </a:spcAft>
                <a:defRPr/>
              </a:pPr>
              <a:r>
                <a:rPr lang="en-US" sz="1000" dirty="0">
                  <a:latin typeface="Neo Sans Intel"/>
                  <a:ea typeface="+mn-ea"/>
                  <a:cs typeface="Neo Sans Intel"/>
                </a:rPr>
                <a:t>Sep. ‘18</a:t>
              </a:r>
            </a:p>
            <a:p>
              <a:pPr eaLnBrk="1" fontAlgn="auto" hangingPunct="1">
                <a:spcBef>
                  <a:spcPts val="0"/>
                </a:spcBef>
                <a:spcAft>
                  <a:spcPts val="0"/>
                </a:spcAft>
                <a:defRPr/>
              </a:pPr>
              <a:r>
                <a:rPr lang="en-US" sz="1000" dirty="0">
                  <a:latin typeface="Neo Sans Intel"/>
                  <a:ea typeface="+mn-ea"/>
                  <a:cs typeface="Neo Sans Intel"/>
                </a:rPr>
                <a:t>- TGba D2.0</a:t>
              </a:r>
            </a:p>
          </p:txBody>
        </p:sp>
        <p:cxnSp>
          <p:nvCxnSpPr>
            <p:cNvPr id="42023" name="Straight Connector 42"/>
            <p:cNvCxnSpPr>
              <a:cxnSpLocks noChangeShapeType="1"/>
            </p:cNvCxnSpPr>
            <p:nvPr/>
          </p:nvCxnSpPr>
          <p:spPr bwMode="auto">
            <a:xfrm flipH="1">
              <a:off x="8077690" y="5468470"/>
              <a:ext cx="0" cy="193675"/>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sp>
          <p:nvSpPr>
            <p:cNvPr id="66" name="Rectangle 65"/>
            <p:cNvSpPr/>
            <p:nvPr/>
          </p:nvSpPr>
          <p:spPr>
            <a:xfrm>
              <a:off x="8077198" y="5611812"/>
              <a:ext cx="982663" cy="53975"/>
            </a:xfrm>
            <a:prstGeom prst="rect">
              <a:avLst/>
            </a:prstGeom>
            <a:solidFill>
              <a:srgbClr val="0071C5"/>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grpSp>
          <p:nvGrpSpPr>
            <p:cNvPr id="42025" name="Group 65"/>
            <p:cNvGrpSpPr>
              <a:grpSpLocks/>
            </p:cNvGrpSpPr>
            <p:nvPr/>
          </p:nvGrpSpPr>
          <p:grpSpPr bwMode="auto">
            <a:xfrm>
              <a:off x="8629020" y="5564188"/>
              <a:ext cx="76200" cy="265112"/>
              <a:chOff x="2335630" y="5555839"/>
              <a:chExt cx="75895" cy="264408"/>
            </a:xfrm>
          </p:grpSpPr>
          <p:sp>
            <p:nvSpPr>
              <p:cNvPr id="67" name="Diamond 66"/>
              <p:cNvSpPr/>
              <p:nvPr/>
            </p:nvSpPr>
            <p:spPr>
              <a:xfrm>
                <a:off x="2336255" y="5555838"/>
                <a:ext cx="75895" cy="151995"/>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28" name="Straight Connector 67"/>
              <p:cNvCxnSpPr>
                <a:cxnSpLocks noChangeShapeType="1"/>
              </p:cNvCxnSpPr>
              <p:nvPr/>
            </p:nvCxnSpPr>
            <p:spPr bwMode="auto">
              <a:xfrm>
                <a:off x="2373577" y="5691316"/>
                <a:ext cx="0" cy="128931"/>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grpSp>
        <p:sp>
          <p:nvSpPr>
            <p:cNvPr id="69" name="TextBox 68"/>
            <p:cNvSpPr txBox="1"/>
            <p:nvPr/>
          </p:nvSpPr>
          <p:spPr>
            <a:xfrm>
              <a:off x="8172448" y="5767387"/>
              <a:ext cx="682625" cy="400050"/>
            </a:xfrm>
            <a:prstGeom prst="rect">
              <a:avLst/>
            </a:prstGeom>
            <a:noFill/>
          </p:spPr>
          <p:txBody>
            <a:bodyPr wrap="none">
              <a:spAutoFit/>
            </a:bodyPr>
            <a:lstStyle/>
            <a:p>
              <a:pPr eaLnBrk="1" fontAlgn="auto" hangingPunct="1">
                <a:spcBef>
                  <a:spcPts val="0"/>
                </a:spcBef>
                <a:spcAft>
                  <a:spcPts val="0"/>
                </a:spcAft>
                <a:defRPr/>
              </a:pPr>
              <a:r>
                <a:rPr lang="en-US" sz="1000" dirty="0">
                  <a:latin typeface="Neo Sans Intel"/>
                  <a:ea typeface="+mn-ea"/>
                  <a:cs typeface="Neo Sans Intel"/>
                </a:rPr>
                <a:t>Jul. ‘20</a:t>
              </a:r>
            </a:p>
            <a:p>
              <a:pPr eaLnBrk="1" fontAlgn="auto" hangingPunct="1">
                <a:spcBef>
                  <a:spcPts val="0"/>
                </a:spcBef>
                <a:spcAft>
                  <a:spcPts val="0"/>
                </a:spcAft>
                <a:defRPr/>
              </a:pPr>
              <a:r>
                <a:rPr lang="en-US" sz="1000" dirty="0" err="1">
                  <a:latin typeface="Neo Sans Intel"/>
                  <a:ea typeface="+mn-ea"/>
                  <a:cs typeface="Neo Sans Intel"/>
                </a:rPr>
                <a:t>RevCom</a:t>
              </a:r>
              <a:endParaRPr lang="en-US" sz="1000" dirty="0">
                <a:latin typeface="Neo Sans Intel"/>
                <a:ea typeface="+mn-ea"/>
                <a:cs typeface="Neo Sans Intel"/>
              </a:endParaRPr>
            </a:p>
          </p:txBody>
        </p:sp>
      </p:grpSp>
      <p:sp>
        <p:nvSpPr>
          <p:cNvPr id="68" name="TextBox 67"/>
          <p:cNvSpPr txBox="1"/>
          <p:nvPr/>
        </p:nvSpPr>
        <p:spPr>
          <a:xfrm>
            <a:off x="8170863" y="5334000"/>
            <a:ext cx="466725" cy="246063"/>
          </a:xfrm>
          <a:prstGeom prst="rect">
            <a:avLst/>
          </a:prstGeom>
          <a:noFill/>
        </p:spPr>
        <p:txBody>
          <a:bodyPr wrap="none">
            <a:spAutoFit/>
          </a:bodyPr>
          <a:lstStyle/>
          <a:p>
            <a:pPr eaLnBrk="1" fontAlgn="auto" hangingPunct="1">
              <a:spcBef>
                <a:spcPts val="0"/>
              </a:spcBef>
              <a:spcAft>
                <a:spcPts val="0"/>
              </a:spcAft>
              <a:defRPr/>
            </a:pPr>
            <a:r>
              <a:rPr lang="en-US" sz="1000" b="1" dirty="0">
                <a:latin typeface="Neo Sans Intel"/>
                <a:ea typeface="+mn-ea"/>
                <a:cs typeface="Neo Sans Intel"/>
              </a:rPr>
              <a:t>2020</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smtClean="0"/>
              <a:t>Meeting Protocol</a:t>
            </a:r>
          </a:p>
        </p:txBody>
      </p:sp>
      <p:sp>
        <p:nvSpPr>
          <p:cNvPr id="8195" name="Content Placeholder 2"/>
          <p:cNvSpPr>
            <a:spLocks noGrp="1"/>
          </p:cNvSpPr>
          <p:nvPr>
            <p:ph idx="1"/>
          </p:nvPr>
        </p:nvSpPr>
        <p:spPr/>
        <p:txBody>
          <a:bodyPr/>
          <a:lstStyle/>
          <a:p>
            <a:r>
              <a:rPr lang="en-US" altLang="zh-CN" smtClean="0"/>
              <a:t>Please announce your </a:t>
            </a:r>
            <a:r>
              <a:rPr lang="en-US" altLang="zh-CN" u="sng" smtClean="0"/>
              <a:t>name</a:t>
            </a:r>
            <a:r>
              <a:rPr lang="en-US" altLang="zh-CN" smtClean="0"/>
              <a:t> and </a:t>
            </a:r>
            <a:r>
              <a:rPr lang="en-US" altLang="zh-CN" u="sng" smtClean="0"/>
              <a:t>affiliation</a:t>
            </a:r>
            <a:r>
              <a:rPr lang="en-US" altLang="zh-CN" smtClean="0"/>
              <a:t> when you first address the group during a meeting slot</a:t>
            </a:r>
          </a:p>
          <a:p>
            <a:endParaRPr lang="en-US" altLang="en-US" smtClean="0"/>
          </a:p>
        </p:txBody>
      </p:sp>
      <p:sp>
        <p:nvSpPr>
          <p:cNvPr id="4" name="Date Placeholder 3"/>
          <p:cNvSpPr>
            <a:spLocks noGrp="1"/>
          </p:cNvSpPr>
          <p:nvPr>
            <p:ph type="dt" sz="quarter" idx="10"/>
          </p:nvPr>
        </p:nvSpPr>
        <p:spPr/>
        <p:txBody>
          <a:bodyPr/>
          <a:lstStyle/>
          <a:p>
            <a:pPr>
              <a:defRPr/>
            </a:pPr>
            <a:r>
              <a:rPr lang="en-US" smtClean="0"/>
              <a:t>March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819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A1786542-6B9C-4A56-8B17-DC4883078DD8}" type="slidenum">
              <a:rPr lang="en-US" altLang="en-US" sz="1200" b="0" smtClean="0"/>
              <a:pPr>
                <a:spcBef>
                  <a:spcPct val="0"/>
                </a:spcBef>
                <a:buFontTx/>
                <a:buNone/>
              </a:pPr>
              <a:t>4</a:t>
            </a:fld>
            <a:endParaRPr lang="en-US" altLang="en-US" sz="1200" b="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7"/>
          <p:cNvSpPr>
            <a:spLocks noGrp="1"/>
          </p:cNvSpPr>
          <p:nvPr>
            <p:ph type="title"/>
          </p:nvPr>
        </p:nvSpPr>
        <p:spPr/>
        <p:txBody>
          <a:bodyPr/>
          <a:lstStyle/>
          <a:p>
            <a:r>
              <a:rPr lang="en-US" altLang="en-US" dirty="0" smtClean="0"/>
              <a:t>Goal for May 2018</a:t>
            </a:r>
          </a:p>
        </p:txBody>
      </p:sp>
      <p:sp>
        <p:nvSpPr>
          <p:cNvPr id="33795" name="Content Placeholder 8"/>
          <p:cNvSpPr>
            <a:spLocks noGrp="1"/>
          </p:cNvSpPr>
          <p:nvPr>
            <p:ph idx="1"/>
          </p:nvPr>
        </p:nvSpPr>
        <p:spPr>
          <a:xfrm>
            <a:off x="685800" y="2133600"/>
            <a:ext cx="8001000" cy="4114800"/>
          </a:xfrm>
        </p:spPr>
        <p:txBody>
          <a:bodyPr/>
          <a:lstStyle/>
          <a:p>
            <a:pPr>
              <a:defRPr/>
            </a:pPr>
            <a:r>
              <a:rPr lang="en-US" altLang="en-US" dirty="0" smtClean="0"/>
              <a:t>TBD</a:t>
            </a:r>
          </a:p>
          <a:p>
            <a:pPr>
              <a:defRPr/>
            </a:pPr>
            <a:r>
              <a:rPr lang="en-US" altLang="en-US" dirty="0" smtClean="0"/>
              <a:t>Review </a:t>
            </a:r>
            <a:r>
              <a:rPr lang="en-US" altLang="en-US" dirty="0"/>
              <a:t>technical presentations</a:t>
            </a:r>
          </a:p>
          <a:p>
            <a:pPr>
              <a:defRPr/>
            </a:pPr>
            <a:r>
              <a:rPr lang="en-US" altLang="en-US" dirty="0" smtClean="0"/>
              <a:t>Review draft text for </a:t>
            </a:r>
            <a:r>
              <a:rPr lang="en-US" altLang="en-US" dirty="0" err="1" smtClean="0"/>
              <a:t>TGba</a:t>
            </a:r>
            <a:r>
              <a:rPr lang="en-US" altLang="en-US" dirty="0" smtClean="0"/>
              <a:t> D0.x</a:t>
            </a:r>
          </a:p>
          <a:p>
            <a:pPr>
              <a:defRPr/>
            </a:pPr>
            <a:r>
              <a:rPr lang="en-US" altLang="en-US" dirty="0" smtClean="0"/>
              <a:t>Work </a:t>
            </a:r>
            <a:r>
              <a:rPr lang="en-US" altLang="en-US" dirty="0"/>
              <a:t>on </a:t>
            </a:r>
            <a:r>
              <a:rPr lang="en-US" altLang="en-US" dirty="0" err="1"/>
              <a:t>TGba</a:t>
            </a:r>
            <a:r>
              <a:rPr lang="en-US" altLang="en-US" dirty="0"/>
              <a:t> task group documents</a:t>
            </a:r>
          </a:p>
          <a:p>
            <a:pPr>
              <a:defRPr/>
            </a:pPr>
            <a:r>
              <a:rPr lang="en-US" altLang="en-US" dirty="0"/>
              <a:t>Review TG timeline</a:t>
            </a:r>
          </a:p>
          <a:p>
            <a:pPr>
              <a:defRPr/>
            </a:pPr>
            <a:endParaRPr lang="en-US" altLang="en-US" dirty="0"/>
          </a:p>
          <a:p>
            <a:pPr>
              <a:defRPr/>
            </a:pPr>
            <a:endParaRPr lang="en-US" altLang="en-US" dirty="0"/>
          </a:p>
          <a:p>
            <a:pPr>
              <a:defRPr/>
            </a:pPr>
            <a:endParaRPr lang="en-US" altLang="en-US" dirty="0"/>
          </a:p>
          <a:p>
            <a:pPr>
              <a:defRPr/>
            </a:pPr>
            <a:endParaRPr lang="en-US" altLang="en-US" dirty="0" smtClean="0"/>
          </a:p>
          <a:p>
            <a:pPr marL="0" indent="0">
              <a:buFontTx/>
              <a:buNone/>
              <a:defRPr/>
            </a:pPr>
            <a:endParaRPr lang="en-US" altLang="en-US" dirty="0" smtClean="0"/>
          </a:p>
          <a:p>
            <a:pPr>
              <a:defRPr/>
            </a:pPr>
            <a:endParaRPr lang="en-US" altLang="en-US" dirty="0" smtClean="0"/>
          </a:p>
        </p:txBody>
      </p:sp>
      <p:sp>
        <p:nvSpPr>
          <p:cNvPr id="5" name="Date Placeholder 4"/>
          <p:cNvSpPr>
            <a:spLocks noGrp="1"/>
          </p:cNvSpPr>
          <p:nvPr>
            <p:ph type="dt" sz="quarter" idx="10"/>
          </p:nvPr>
        </p:nvSpPr>
        <p:spPr/>
        <p:txBody>
          <a:bodyPr/>
          <a:lstStyle/>
          <a:p>
            <a:pPr>
              <a:defRPr/>
            </a:pPr>
            <a:r>
              <a:rPr lang="en-US" smtClean="0"/>
              <a:t>March 2018</a:t>
            </a:r>
            <a:endParaRPr lang="en-US"/>
          </a:p>
        </p:txBody>
      </p:sp>
      <p:sp>
        <p:nvSpPr>
          <p:cNvPr id="6" name="Footer Placeholder 5"/>
          <p:cNvSpPr>
            <a:spLocks noGrp="1"/>
          </p:cNvSpPr>
          <p:nvPr>
            <p:ph type="ftr" sz="quarter" idx="11"/>
          </p:nvPr>
        </p:nvSpPr>
        <p:spPr/>
        <p:txBody>
          <a:bodyPr/>
          <a:lstStyle/>
          <a:p>
            <a:pPr>
              <a:defRPr/>
            </a:pPr>
            <a:r>
              <a:rPr lang="en-US" smtClean="0"/>
              <a:t>Minyoung Park (Samsung)</a:t>
            </a:r>
            <a:endParaRPr lang="en-US"/>
          </a:p>
        </p:txBody>
      </p:sp>
      <p:sp>
        <p:nvSpPr>
          <p:cNvPr id="43014"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9C08EAE7-1D40-41D7-9B52-6E64E0A4FB7D}" type="slidenum">
              <a:rPr lang="en-US" altLang="en-US" sz="1200" b="0" smtClean="0"/>
              <a:pPr>
                <a:spcBef>
                  <a:spcPct val="0"/>
                </a:spcBef>
                <a:buFontTx/>
                <a:buNone/>
              </a:pPr>
              <a:t>40</a:t>
            </a:fld>
            <a:endParaRPr lang="en-US" altLang="en-US" sz="1200" b="0"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en-US" altLang="en-US" smtClean="0"/>
              <a:t>Teleconference Call Schedule</a:t>
            </a:r>
          </a:p>
        </p:txBody>
      </p:sp>
      <p:sp>
        <p:nvSpPr>
          <p:cNvPr id="45059" name="Content Placeholder 2"/>
          <p:cNvSpPr>
            <a:spLocks noGrp="1"/>
          </p:cNvSpPr>
          <p:nvPr>
            <p:ph idx="1"/>
          </p:nvPr>
        </p:nvSpPr>
        <p:spPr>
          <a:xfrm>
            <a:off x="696912" y="1981200"/>
            <a:ext cx="7761288" cy="4114800"/>
          </a:xfrm>
        </p:spPr>
        <p:txBody>
          <a:bodyPr/>
          <a:lstStyle/>
          <a:p>
            <a:pPr marL="342900" lvl="1" indent="-342900">
              <a:buFontTx/>
              <a:buChar char="•"/>
              <a:defRPr/>
            </a:pPr>
            <a:r>
              <a:rPr lang="en-US" altLang="en-US" sz="2800" b="1" dirty="0" smtClean="0"/>
              <a:t>Proposed schedule (Mondays, 1 hour each)</a:t>
            </a:r>
          </a:p>
          <a:p>
            <a:pPr marL="685800" lvl="2" indent="-342900">
              <a:defRPr/>
            </a:pPr>
            <a:r>
              <a:rPr lang="en-US" altLang="en-US" sz="2400" b="1" dirty="0" smtClean="0"/>
              <a:t>TBD</a:t>
            </a:r>
          </a:p>
          <a:p>
            <a:pPr marL="685800" lvl="2" indent="-342900">
              <a:defRPr/>
            </a:pPr>
            <a:endParaRPr lang="en-US" altLang="en-US" sz="2400" b="1" dirty="0" smtClean="0"/>
          </a:p>
          <a:p>
            <a:pPr marL="685800" lvl="2" indent="-342900">
              <a:defRPr/>
            </a:pPr>
            <a:endParaRPr lang="en-US" altLang="en-US" sz="2400" b="1" dirty="0"/>
          </a:p>
          <a:p>
            <a:pPr marL="0" lvl="1" indent="0">
              <a:buFontTx/>
              <a:buNone/>
              <a:defRPr/>
            </a:pPr>
            <a:endParaRPr lang="en-US" altLang="en-US" sz="2800" b="1" dirty="0" smtClean="0"/>
          </a:p>
          <a:p>
            <a:pPr marL="685800" lvl="2" indent="-342900">
              <a:defRPr/>
            </a:pPr>
            <a:endParaRPr lang="en-US" altLang="en-US" sz="2400" b="1" dirty="0" smtClean="0"/>
          </a:p>
          <a:p>
            <a:pPr marL="342900" lvl="2" indent="0">
              <a:buFontTx/>
              <a:buNone/>
              <a:defRPr/>
            </a:pPr>
            <a:endParaRPr lang="en-US" altLang="en-US" sz="2400" b="1" dirty="0" smtClean="0"/>
          </a:p>
          <a:p>
            <a:pPr marL="685800" lvl="2" indent="-342900">
              <a:defRPr/>
            </a:pPr>
            <a:endParaRPr lang="en-US" altLang="en-US" sz="2400" dirty="0" smtClean="0"/>
          </a:p>
          <a:p>
            <a:pPr>
              <a:defRPr/>
            </a:pPr>
            <a:endParaRPr lang="en-US" altLang="en-US" sz="2800" dirty="0" smtClean="0"/>
          </a:p>
        </p:txBody>
      </p:sp>
      <p:sp>
        <p:nvSpPr>
          <p:cNvPr id="4" name="Date Placeholder 3"/>
          <p:cNvSpPr>
            <a:spLocks noGrp="1"/>
          </p:cNvSpPr>
          <p:nvPr>
            <p:ph type="dt" sz="quarter" idx="10"/>
          </p:nvPr>
        </p:nvSpPr>
        <p:spPr/>
        <p:txBody>
          <a:bodyPr/>
          <a:lstStyle/>
          <a:p>
            <a:pPr>
              <a:defRPr/>
            </a:pPr>
            <a:r>
              <a:rPr lang="en-US" smtClean="0"/>
              <a:t>March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4403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B496DE5F-04F6-4F73-9507-E002E5E77515}" type="slidenum">
              <a:rPr lang="en-US" altLang="en-US" sz="1200" b="0" smtClean="0"/>
              <a:pPr>
                <a:spcBef>
                  <a:spcPct val="0"/>
                </a:spcBef>
                <a:buFontTx/>
                <a:buNone/>
              </a:pPr>
              <a:t>41</a:t>
            </a:fld>
            <a:endParaRPr lang="en-US" altLang="en-US" sz="1200" b="0" smtClean="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altLang="en-US" smtClean="0"/>
              <a:t>Backup Slides</a:t>
            </a:r>
          </a:p>
        </p:txBody>
      </p:sp>
      <p:sp>
        <p:nvSpPr>
          <p:cNvPr id="4" name="Date Placeholder 3"/>
          <p:cNvSpPr>
            <a:spLocks noGrp="1"/>
          </p:cNvSpPr>
          <p:nvPr>
            <p:ph type="dt" sz="quarter" idx="10"/>
          </p:nvPr>
        </p:nvSpPr>
        <p:spPr/>
        <p:txBody>
          <a:bodyPr/>
          <a:lstStyle/>
          <a:p>
            <a:pPr>
              <a:defRPr/>
            </a:pPr>
            <a:r>
              <a:rPr lang="en-US" smtClean="0"/>
              <a:t>March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4710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83018CA-7B52-4439-8DDB-3820FF6E9ED4}" type="slidenum">
              <a:rPr lang="en-US" altLang="en-US" sz="1200" b="0" smtClean="0"/>
              <a:pPr>
                <a:spcBef>
                  <a:spcPct val="0"/>
                </a:spcBef>
                <a:buFontTx/>
                <a:buNone/>
              </a:pPr>
              <a:t>42</a:t>
            </a:fld>
            <a:endParaRPr lang="en-US" altLang="en-US" sz="1200" b="0" smtClean="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8130" name="Straight Arrow Connector 74"/>
          <p:cNvCxnSpPr>
            <a:cxnSpLocks noChangeShapeType="1"/>
          </p:cNvCxnSpPr>
          <p:nvPr/>
        </p:nvCxnSpPr>
        <p:spPr bwMode="auto">
          <a:xfrm>
            <a:off x="6019800" y="4525963"/>
            <a:ext cx="533400"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31" name="TextBox 63"/>
          <p:cNvSpPr txBox="1">
            <a:spLocks noChangeArrowheads="1"/>
          </p:cNvSpPr>
          <p:nvPr/>
        </p:nvSpPr>
        <p:spPr bwMode="auto">
          <a:xfrm>
            <a:off x="4770438" y="4237038"/>
            <a:ext cx="5349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Yes </a:t>
            </a:r>
          </a:p>
        </p:txBody>
      </p:sp>
      <p:cxnSp>
        <p:nvCxnSpPr>
          <p:cNvPr id="48132" name="Straight Arrow Connector 26"/>
          <p:cNvCxnSpPr>
            <a:cxnSpLocks noChangeShapeType="1"/>
          </p:cNvCxnSpPr>
          <p:nvPr/>
        </p:nvCxnSpPr>
        <p:spPr bwMode="auto">
          <a:xfrm>
            <a:off x="1096963" y="2614613"/>
            <a:ext cx="350837" cy="657225"/>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33" name="Straight Arrow Connector 24"/>
          <p:cNvCxnSpPr>
            <a:cxnSpLocks noChangeShapeType="1"/>
            <a:endCxn id="48139" idx="0"/>
          </p:cNvCxnSpPr>
          <p:nvPr/>
        </p:nvCxnSpPr>
        <p:spPr bwMode="auto">
          <a:xfrm>
            <a:off x="1562100" y="2854325"/>
            <a:ext cx="0" cy="417513"/>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34" name="Title 1"/>
          <p:cNvSpPr>
            <a:spLocks noGrp="1"/>
          </p:cNvSpPr>
          <p:nvPr>
            <p:ph type="title"/>
          </p:nvPr>
        </p:nvSpPr>
        <p:spPr/>
        <p:txBody>
          <a:bodyPr/>
          <a:lstStyle/>
          <a:p>
            <a:r>
              <a:rPr lang="en-US" altLang="en-US" smtClean="0"/>
              <a:t>Proposed TGba Spec Development Process</a:t>
            </a:r>
          </a:p>
        </p:txBody>
      </p:sp>
      <p:sp>
        <p:nvSpPr>
          <p:cNvPr id="4" name="Date Placeholder 3"/>
          <p:cNvSpPr>
            <a:spLocks noGrp="1"/>
          </p:cNvSpPr>
          <p:nvPr>
            <p:ph type="dt" sz="quarter" idx="10"/>
          </p:nvPr>
        </p:nvSpPr>
        <p:spPr/>
        <p:txBody>
          <a:bodyPr/>
          <a:lstStyle/>
          <a:p>
            <a:pPr>
              <a:defRPr/>
            </a:pPr>
            <a:r>
              <a:rPr lang="en-US" smtClean="0"/>
              <a:t>March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4813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7EC835E8-722F-4746-945F-29194E29C236}" type="slidenum">
              <a:rPr lang="en-US" altLang="en-US" sz="1200" b="0" smtClean="0"/>
              <a:pPr>
                <a:spcBef>
                  <a:spcPct val="0"/>
                </a:spcBef>
                <a:buFontTx/>
                <a:buNone/>
              </a:pPr>
              <a:t>43</a:t>
            </a:fld>
            <a:endParaRPr lang="en-US" altLang="en-US" sz="1200" b="0" smtClean="0"/>
          </a:p>
        </p:txBody>
      </p:sp>
      <p:sp>
        <p:nvSpPr>
          <p:cNvPr id="48138" name="TextBox 12"/>
          <p:cNvSpPr txBox="1">
            <a:spLocks noChangeArrowheads="1"/>
          </p:cNvSpPr>
          <p:nvPr/>
        </p:nvSpPr>
        <p:spPr bwMode="auto">
          <a:xfrm rot="2214236">
            <a:off x="808038" y="2609850"/>
            <a:ext cx="338137"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a:t>…</a:t>
            </a:r>
          </a:p>
        </p:txBody>
      </p:sp>
      <p:sp>
        <p:nvSpPr>
          <p:cNvPr id="48139" name="Diamond 15"/>
          <p:cNvSpPr>
            <a:spLocks noChangeArrowheads="1"/>
          </p:cNvSpPr>
          <p:nvPr/>
        </p:nvSpPr>
        <p:spPr bwMode="auto">
          <a:xfrm>
            <a:off x="903288" y="3271838"/>
            <a:ext cx="1317625" cy="568325"/>
          </a:xfrm>
          <a:prstGeom prst="diamond">
            <a:avLst/>
          </a:prstGeom>
          <a:solidFill>
            <a:schemeClr val="bg1"/>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endParaRPr lang="en-US" altLang="en-US" sz="1200" b="0"/>
          </a:p>
        </p:txBody>
      </p:sp>
      <p:sp>
        <p:nvSpPr>
          <p:cNvPr id="48140" name="TextBox 16"/>
          <p:cNvSpPr txBox="1">
            <a:spLocks noChangeArrowheads="1"/>
          </p:cNvSpPr>
          <p:nvPr/>
        </p:nvSpPr>
        <p:spPr bwMode="auto">
          <a:xfrm>
            <a:off x="1081088" y="3429000"/>
            <a:ext cx="10366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1400" b="0"/>
              <a:t>Consensus?</a:t>
            </a:r>
          </a:p>
        </p:txBody>
      </p:sp>
      <p:cxnSp>
        <p:nvCxnSpPr>
          <p:cNvPr id="48141" name="Straight Arrow Connector 18"/>
          <p:cNvCxnSpPr>
            <a:cxnSpLocks noChangeShapeType="1"/>
            <a:stCxn id="48139" idx="2"/>
          </p:cNvCxnSpPr>
          <p:nvPr/>
        </p:nvCxnSpPr>
        <p:spPr bwMode="auto">
          <a:xfrm>
            <a:off x="1562100" y="3840163"/>
            <a:ext cx="0" cy="28575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42" name="Straight Arrow Connector 22"/>
          <p:cNvCxnSpPr>
            <a:cxnSpLocks noChangeShapeType="1"/>
          </p:cNvCxnSpPr>
          <p:nvPr/>
        </p:nvCxnSpPr>
        <p:spPr bwMode="auto">
          <a:xfrm flipH="1">
            <a:off x="1647825" y="2955925"/>
            <a:ext cx="180975" cy="315913"/>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43" name="TextBox 27"/>
          <p:cNvSpPr txBox="1">
            <a:spLocks noChangeArrowheads="1"/>
          </p:cNvSpPr>
          <p:nvPr/>
        </p:nvSpPr>
        <p:spPr bwMode="auto">
          <a:xfrm>
            <a:off x="1308100" y="2894013"/>
            <a:ext cx="3381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a:t>…</a:t>
            </a:r>
          </a:p>
        </p:txBody>
      </p:sp>
      <p:sp>
        <p:nvSpPr>
          <p:cNvPr id="48144" name="TextBox 28"/>
          <p:cNvSpPr txBox="1">
            <a:spLocks noChangeArrowheads="1"/>
          </p:cNvSpPr>
          <p:nvPr/>
        </p:nvSpPr>
        <p:spPr bwMode="auto">
          <a:xfrm>
            <a:off x="1538288" y="3776663"/>
            <a:ext cx="17160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Yes (TG approval)</a:t>
            </a:r>
          </a:p>
        </p:txBody>
      </p:sp>
      <p:sp>
        <p:nvSpPr>
          <p:cNvPr id="48145" name="TextBox 41"/>
          <p:cNvSpPr txBox="1">
            <a:spLocks noChangeArrowheads="1"/>
          </p:cNvSpPr>
          <p:nvPr/>
        </p:nvSpPr>
        <p:spPr bwMode="auto">
          <a:xfrm>
            <a:off x="549275" y="3554413"/>
            <a:ext cx="4349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No</a:t>
            </a:r>
          </a:p>
        </p:txBody>
      </p:sp>
      <p:cxnSp>
        <p:nvCxnSpPr>
          <p:cNvPr id="48146" name="Straight Arrow Connector 43"/>
          <p:cNvCxnSpPr>
            <a:cxnSpLocks noChangeShapeType="1"/>
          </p:cNvCxnSpPr>
          <p:nvPr/>
        </p:nvCxnSpPr>
        <p:spPr bwMode="auto">
          <a:xfrm>
            <a:off x="179388" y="2543175"/>
            <a:ext cx="369887"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47" name="Elbow Connector 45"/>
          <p:cNvCxnSpPr>
            <a:cxnSpLocks noChangeShapeType="1"/>
            <a:stCxn id="48139" idx="1"/>
          </p:cNvCxnSpPr>
          <p:nvPr/>
        </p:nvCxnSpPr>
        <p:spPr bwMode="auto">
          <a:xfrm rot="10800000">
            <a:off x="152400" y="2552700"/>
            <a:ext cx="750888" cy="1003300"/>
          </a:xfrm>
          <a:prstGeom prst="bentConnector2">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sp>
        <p:nvSpPr>
          <p:cNvPr id="48148" name="Flowchart: Document 52"/>
          <p:cNvSpPr>
            <a:spLocks noChangeArrowheads="1"/>
          </p:cNvSpPr>
          <p:nvPr/>
        </p:nvSpPr>
        <p:spPr bwMode="auto">
          <a:xfrm>
            <a:off x="557213" y="2014538"/>
            <a:ext cx="990600" cy="646112"/>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sp>
        <p:nvSpPr>
          <p:cNvPr id="48149" name="Flowchart: Document 53"/>
          <p:cNvSpPr>
            <a:spLocks noChangeArrowheads="1"/>
          </p:cNvSpPr>
          <p:nvPr/>
        </p:nvSpPr>
        <p:spPr bwMode="auto">
          <a:xfrm>
            <a:off x="700088" y="2112963"/>
            <a:ext cx="990600" cy="647700"/>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sp>
        <p:nvSpPr>
          <p:cNvPr id="48150" name="Flowchart: Document 54"/>
          <p:cNvSpPr>
            <a:spLocks noChangeArrowheads="1"/>
          </p:cNvSpPr>
          <p:nvPr/>
        </p:nvSpPr>
        <p:spPr bwMode="auto">
          <a:xfrm>
            <a:off x="1109663" y="2249488"/>
            <a:ext cx="990600" cy="646112"/>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sp>
        <p:nvSpPr>
          <p:cNvPr id="48151" name="Flowchart: Document 55"/>
          <p:cNvSpPr>
            <a:spLocks noChangeArrowheads="1"/>
          </p:cNvSpPr>
          <p:nvPr/>
        </p:nvSpPr>
        <p:spPr bwMode="auto">
          <a:xfrm>
            <a:off x="1350963" y="2381250"/>
            <a:ext cx="990600" cy="647700"/>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grpSp>
        <p:nvGrpSpPr>
          <p:cNvPr id="48152" name="Group 61"/>
          <p:cNvGrpSpPr>
            <a:grpSpLocks/>
          </p:cNvGrpSpPr>
          <p:nvPr/>
        </p:nvGrpSpPr>
        <p:grpSpPr bwMode="auto">
          <a:xfrm>
            <a:off x="2743200" y="4086225"/>
            <a:ext cx="2057400" cy="889000"/>
            <a:chOff x="3429000" y="4114558"/>
            <a:chExt cx="2057400" cy="888909"/>
          </a:xfrm>
        </p:grpSpPr>
        <p:sp>
          <p:nvSpPr>
            <p:cNvPr id="48163" name="Diamond 57"/>
            <p:cNvSpPr>
              <a:spLocks noChangeArrowheads="1"/>
            </p:cNvSpPr>
            <p:nvPr/>
          </p:nvSpPr>
          <p:spPr bwMode="auto">
            <a:xfrm>
              <a:off x="3429000" y="4114558"/>
              <a:ext cx="2057400" cy="888909"/>
            </a:xfrm>
            <a:prstGeom prst="diamond">
              <a:avLst/>
            </a:prstGeom>
            <a:solidFill>
              <a:schemeClr val="bg1"/>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endParaRPr lang="en-US" altLang="en-US" sz="1200" b="0"/>
            </a:p>
          </p:txBody>
        </p:sp>
        <p:sp>
          <p:nvSpPr>
            <p:cNvPr id="48164" name="TextBox 58"/>
            <p:cNvSpPr txBox="1">
              <a:spLocks noChangeArrowheads="1"/>
            </p:cNvSpPr>
            <p:nvPr/>
          </p:nvSpPr>
          <p:spPr bwMode="auto">
            <a:xfrm>
              <a:off x="3548554" y="4264803"/>
              <a:ext cx="184210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1400" b="0"/>
                <a:t>SFD has enough</a:t>
              </a:r>
              <a:br>
                <a:rPr lang="en-US" altLang="en-US" sz="1400" b="0"/>
              </a:br>
              <a:r>
                <a:rPr lang="en-US" altLang="en-US" sz="1400" b="0"/>
                <a:t> details for TGba Spec </a:t>
              </a:r>
            </a:p>
            <a:p>
              <a:pPr algn="ctr">
                <a:spcBef>
                  <a:spcPct val="0"/>
                </a:spcBef>
                <a:buFontTx/>
                <a:buNone/>
              </a:pPr>
              <a:r>
                <a:rPr lang="en-US" altLang="en-US" sz="1400" b="0"/>
                <a:t>D0.1?</a:t>
              </a:r>
            </a:p>
          </p:txBody>
        </p:sp>
      </p:grpSp>
      <p:cxnSp>
        <p:nvCxnSpPr>
          <p:cNvPr id="48153" name="Straight Arrow Connector 60"/>
          <p:cNvCxnSpPr>
            <a:cxnSpLocks noChangeShapeType="1"/>
            <a:endCxn id="48163" idx="1"/>
          </p:cNvCxnSpPr>
          <p:nvPr/>
        </p:nvCxnSpPr>
        <p:spPr bwMode="auto">
          <a:xfrm>
            <a:off x="2209800" y="4525963"/>
            <a:ext cx="533400" cy="4762"/>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54" name="Straight Arrow Connector 62"/>
          <p:cNvCxnSpPr>
            <a:cxnSpLocks noChangeShapeType="1"/>
          </p:cNvCxnSpPr>
          <p:nvPr/>
        </p:nvCxnSpPr>
        <p:spPr bwMode="auto">
          <a:xfrm>
            <a:off x="4800600" y="4525963"/>
            <a:ext cx="474663"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55" name="Elbow Connector 65"/>
          <p:cNvCxnSpPr>
            <a:cxnSpLocks noChangeShapeType="1"/>
            <a:stCxn id="48163" idx="2"/>
          </p:cNvCxnSpPr>
          <p:nvPr/>
        </p:nvCxnSpPr>
        <p:spPr bwMode="auto">
          <a:xfrm rot="5400000">
            <a:off x="2372519" y="4163219"/>
            <a:ext cx="587375" cy="2211387"/>
          </a:xfrm>
          <a:prstGeom prst="bentConnector2">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8156" name="Straight Arrow Connector 67"/>
          <p:cNvCxnSpPr>
            <a:cxnSpLocks noChangeShapeType="1"/>
          </p:cNvCxnSpPr>
          <p:nvPr/>
        </p:nvCxnSpPr>
        <p:spPr bwMode="auto">
          <a:xfrm flipV="1">
            <a:off x="1560513" y="5302250"/>
            <a:ext cx="1587" cy="26035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57" name="TextBox 68"/>
          <p:cNvSpPr txBox="1">
            <a:spLocks noChangeArrowheads="1"/>
          </p:cNvSpPr>
          <p:nvPr/>
        </p:nvSpPr>
        <p:spPr bwMode="auto">
          <a:xfrm>
            <a:off x="3771900" y="4940300"/>
            <a:ext cx="4349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No</a:t>
            </a:r>
          </a:p>
        </p:txBody>
      </p:sp>
      <p:sp>
        <p:nvSpPr>
          <p:cNvPr id="48158" name="Flowchart: Document 69"/>
          <p:cNvSpPr>
            <a:spLocks noChangeArrowheads="1"/>
          </p:cNvSpPr>
          <p:nvPr/>
        </p:nvSpPr>
        <p:spPr bwMode="auto">
          <a:xfrm>
            <a:off x="957263" y="4137025"/>
            <a:ext cx="1252537" cy="1141413"/>
          </a:xfrm>
          <a:prstGeom prst="flowChartDocument">
            <a:avLst/>
          </a:prstGeom>
          <a:solidFill>
            <a:srgbClr val="FFC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Spec Framework Document (SFD)</a:t>
            </a:r>
          </a:p>
        </p:txBody>
      </p:sp>
      <p:sp>
        <p:nvSpPr>
          <p:cNvPr id="48159" name="Flowchart: Document 72"/>
          <p:cNvSpPr>
            <a:spLocks noChangeArrowheads="1"/>
          </p:cNvSpPr>
          <p:nvPr/>
        </p:nvSpPr>
        <p:spPr bwMode="auto">
          <a:xfrm>
            <a:off x="5257800" y="4135438"/>
            <a:ext cx="1023938" cy="941387"/>
          </a:xfrm>
          <a:prstGeom prst="flowChartDocument">
            <a:avLst/>
          </a:prstGeom>
          <a:solidFill>
            <a:srgbClr val="FFC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TGba Spec Draft 0.1</a:t>
            </a:r>
          </a:p>
        </p:txBody>
      </p:sp>
      <p:cxnSp>
        <p:nvCxnSpPr>
          <p:cNvPr id="48160" name="Straight Arrow Connector 79"/>
          <p:cNvCxnSpPr>
            <a:cxnSpLocks noChangeShapeType="1"/>
          </p:cNvCxnSpPr>
          <p:nvPr/>
        </p:nvCxnSpPr>
        <p:spPr bwMode="auto">
          <a:xfrm>
            <a:off x="7358063" y="4505325"/>
            <a:ext cx="474662"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61" name="Flowchart: Document 80"/>
          <p:cNvSpPr>
            <a:spLocks noChangeArrowheads="1"/>
          </p:cNvSpPr>
          <p:nvPr/>
        </p:nvSpPr>
        <p:spPr bwMode="auto">
          <a:xfrm>
            <a:off x="7815263" y="4114800"/>
            <a:ext cx="1023937" cy="939800"/>
          </a:xfrm>
          <a:prstGeom prst="flowChartDocument">
            <a:avLst/>
          </a:prstGeom>
          <a:solidFill>
            <a:srgbClr val="FFC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TGba Spec Draft 1.0</a:t>
            </a:r>
          </a:p>
        </p:txBody>
      </p:sp>
      <p:sp>
        <p:nvSpPr>
          <p:cNvPr id="48162" name="Rectangle 75"/>
          <p:cNvSpPr>
            <a:spLocks noChangeArrowheads="1"/>
          </p:cNvSpPr>
          <p:nvPr/>
        </p:nvSpPr>
        <p:spPr bwMode="auto">
          <a:xfrm>
            <a:off x="6553200" y="4135438"/>
            <a:ext cx="990600" cy="804862"/>
          </a:xfrm>
          <a:prstGeom prst="rect">
            <a:avLst/>
          </a:prstGeom>
          <a:solidFill>
            <a:schemeClr val="bg1"/>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400" b="0"/>
              <a:t>Comment collection/</a:t>
            </a:r>
          </a:p>
          <a:p>
            <a:pPr>
              <a:spcBef>
                <a:spcPct val="0"/>
              </a:spcBef>
              <a:buFontTx/>
              <a:buNone/>
            </a:pPr>
            <a:r>
              <a:rPr lang="en-US" altLang="en-US" sz="1400" b="0"/>
              <a:t>Resolution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altLang="zh-CN" smtClean="0"/>
              <a:t>Attendance</a:t>
            </a:r>
            <a:endParaRPr lang="en-US" altLang="en-US" smtClean="0"/>
          </a:p>
        </p:txBody>
      </p:sp>
      <p:sp>
        <p:nvSpPr>
          <p:cNvPr id="3" name="Content Placeholder 2"/>
          <p:cNvSpPr>
            <a:spLocks noGrp="1"/>
          </p:cNvSpPr>
          <p:nvPr>
            <p:ph idx="1"/>
          </p:nvPr>
        </p:nvSpPr>
        <p:spPr/>
        <p:txBody>
          <a:bodyPr/>
          <a:lstStyle/>
          <a:p>
            <a:pPr>
              <a:defRPr/>
            </a:pPr>
            <a:r>
              <a:rPr lang="en-US" altLang="zh-CN" dirty="0" smtClean="0">
                <a:hlinkClick r:id="rId2"/>
              </a:rPr>
              <a:t>http://newton.meeting.verilan.com</a:t>
            </a:r>
            <a:endParaRPr lang="en-US" altLang="zh-CN" dirty="0" smtClean="0"/>
          </a:p>
          <a:p>
            <a:pPr>
              <a:defRPr/>
            </a:pPr>
            <a:endParaRPr lang="en-US" altLang="zh-CN" dirty="0" smtClean="0"/>
          </a:p>
          <a:p>
            <a:pPr marL="457200" indent="-457200">
              <a:buFontTx/>
              <a:buAutoNum type="arabicPeriod"/>
              <a:defRPr/>
            </a:pPr>
            <a:r>
              <a:rPr lang="en-US" altLang="zh-CN" dirty="0" smtClean="0"/>
              <a:t>Register</a:t>
            </a:r>
          </a:p>
          <a:p>
            <a:pPr marL="457200" indent="-457200">
              <a:buFontTx/>
              <a:buAutoNum type="arabicPeriod"/>
              <a:defRPr/>
            </a:pPr>
            <a:r>
              <a:rPr lang="en-US" altLang="zh-CN" dirty="0" smtClean="0"/>
              <a:t>Indicate attendance</a:t>
            </a:r>
          </a:p>
          <a:p>
            <a:pPr>
              <a:defRPr/>
            </a:pPr>
            <a:endParaRPr lang="en-US" dirty="0"/>
          </a:p>
        </p:txBody>
      </p:sp>
      <p:sp>
        <p:nvSpPr>
          <p:cNvPr id="4" name="Date Placeholder 3"/>
          <p:cNvSpPr>
            <a:spLocks noGrp="1"/>
          </p:cNvSpPr>
          <p:nvPr>
            <p:ph type="dt" sz="quarter" idx="10"/>
          </p:nvPr>
        </p:nvSpPr>
        <p:spPr/>
        <p:txBody>
          <a:bodyPr/>
          <a:lstStyle/>
          <a:p>
            <a:pPr>
              <a:defRPr/>
            </a:pPr>
            <a:r>
              <a:rPr lang="en-US" smtClean="0"/>
              <a:t>March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922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EA93470-B795-4BC8-B7E4-942636225AF8}" type="slidenum">
              <a:rPr lang="en-US" altLang="en-US" sz="1200" b="0" smtClean="0"/>
              <a:pPr>
                <a:spcBef>
                  <a:spcPct val="0"/>
                </a:spcBef>
                <a:buFontTx/>
                <a:buNone/>
              </a:pPr>
              <a:t>5</a:t>
            </a:fld>
            <a:endParaRPr lang="en-US" altLang="en-US" sz="1200" b="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zh-CN" smtClean="0"/>
              <a:t>Attendance, Voting &amp; Document Status</a:t>
            </a:r>
            <a:endParaRPr lang="en-US" altLang="en-US" smtClean="0"/>
          </a:p>
        </p:txBody>
      </p:sp>
      <p:sp>
        <p:nvSpPr>
          <p:cNvPr id="10243" name="Content Placeholder 2"/>
          <p:cNvSpPr>
            <a:spLocks noGrp="1"/>
          </p:cNvSpPr>
          <p:nvPr>
            <p:ph idx="1"/>
          </p:nvPr>
        </p:nvSpPr>
        <p:spPr/>
        <p:txBody>
          <a:bodyPr/>
          <a:lstStyle/>
          <a:p>
            <a:r>
              <a:rPr lang="en-US" altLang="zh-CN" smtClean="0"/>
              <a:t>Make sure your badges are correct </a:t>
            </a:r>
          </a:p>
          <a:p>
            <a:endParaRPr lang="en-US" altLang="zh-CN" smtClean="0"/>
          </a:p>
          <a:p>
            <a:r>
              <a:rPr lang="en-US" altLang="zh-CN" smtClean="0"/>
              <a:t>If you plan to make a submission be sure it does not contain company logos or advertising</a:t>
            </a:r>
          </a:p>
          <a:p>
            <a:endParaRPr lang="en-US" altLang="zh-CN" smtClean="0"/>
          </a:p>
          <a:p>
            <a:r>
              <a:rPr lang="en-US" altLang="zh-CN" smtClean="0"/>
              <a:t>Questions on Voting status, Ballot pool, Access to Reflector, Documentation,  member</a:t>
            </a:r>
            <a:r>
              <a:rPr lang="ja-JP" altLang="en-US" smtClean="0"/>
              <a:t>’</a:t>
            </a:r>
            <a:r>
              <a:rPr lang="en-US" altLang="ja-JP" smtClean="0"/>
              <a:t>s area</a:t>
            </a:r>
          </a:p>
          <a:p>
            <a:pPr lvl="1"/>
            <a:r>
              <a:rPr lang="en-US" altLang="zh-CN" smtClean="0"/>
              <a:t>see Jon Rosdahl –  </a:t>
            </a:r>
            <a:r>
              <a:rPr lang="en-US" altLang="zh-CN" smtClean="0">
                <a:hlinkClick r:id="rId2"/>
              </a:rPr>
              <a:t>jrosdahl@ieee.org</a:t>
            </a:r>
            <a:endParaRPr lang="en-US" altLang="zh-CN" smtClean="0"/>
          </a:p>
          <a:p>
            <a:pPr lvl="1"/>
            <a:endParaRPr lang="en-US" altLang="zh-CN" smtClean="0"/>
          </a:p>
          <a:p>
            <a:r>
              <a:rPr lang="en-US" altLang="zh-CN" smtClean="0"/>
              <a:t>Cell Phones Silent or Off</a:t>
            </a:r>
          </a:p>
          <a:p>
            <a:endParaRPr lang="en-US" altLang="en-US" smtClean="0"/>
          </a:p>
        </p:txBody>
      </p:sp>
      <p:sp>
        <p:nvSpPr>
          <p:cNvPr id="4" name="Date Placeholder 3"/>
          <p:cNvSpPr>
            <a:spLocks noGrp="1"/>
          </p:cNvSpPr>
          <p:nvPr>
            <p:ph type="dt" sz="quarter" idx="10"/>
          </p:nvPr>
        </p:nvSpPr>
        <p:spPr/>
        <p:txBody>
          <a:bodyPr/>
          <a:lstStyle/>
          <a:p>
            <a:pPr>
              <a:defRPr/>
            </a:pPr>
            <a:r>
              <a:rPr lang="en-US" smtClean="0"/>
              <a:t>March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024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205ED895-A1BC-46F9-8DC0-8704ED42B469}" type="slidenum">
              <a:rPr lang="en-US" altLang="en-US" sz="1200" b="0" smtClean="0"/>
              <a:pPr>
                <a:spcBef>
                  <a:spcPct val="0"/>
                </a:spcBef>
                <a:buFontTx/>
                <a:buNone/>
              </a:pPr>
              <a:t>6</a:t>
            </a:fld>
            <a:endParaRPr lang="en-US" altLang="en-US" sz="1200" b="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smtClean="0"/>
              <a:t>TGba Schedule for the Week</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104820981"/>
              </p:ext>
            </p:extLst>
          </p:nvPr>
        </p:nvGraphicFramePr>
        <p:xfrm>
          <a:off x="685800" y="1981200"/>
          <a:ext cx="7772400" cy="2378076"/>
        </p:xfrm>
        <a:graphic>
          <a:graphicData uri="http://schemas.openxmlformats.org/drawingml/2006/table">
            <a:tbl>
              <a:tblPr firstRow="1" bandRow="1">
                <a:tableStyleId>{073A0DAA-6AF3-43AB-8588-CEC1D06C72B9}</a:tableStyleId>
              </a:tblPr>
              <a:tblGrid>
                <a:gridCol w="1554480"/>
                <a:gridCol w="1554480"/>
                <a:gridCol w="1554480"/>
                <a:gridCol w="1554480"/>
                <a:gridCol w="1554480"/>
              </a:tblGrid>
              <a:tr h="396346">
                <a:tc>
                  <a:txBody>
                    <a:bodyPr/>
                    <a:lstStyle/>
                    <a:p>
                      <a:pPr algn="ctr"/>
                      <a:endParaRPr lang="en-US" sz="2000" dirty="0"/>
                    </a:p>
                  </a:txBody>
                  <a:tcPr marT="45742" marB="45742"/>
                </a:tc>
                <a:tc>
                  <a:txBody>
                    <a:bodyPr/>
                    <a:lstStyle/>
                    <a:p>
                      <a:pPr algn="ctr"/>
                      <a:r>
                        <a:rPr lang="en-US" sz="2000" dirty="0" smtClean="0"/>
                        <a:t>Monday</a:t>
                      </a:r>
                      <a:endParaRPr lang="en-US" sz="2000" dirty="0"/>
                    </a:p>
                  </a:txBody>
                  <a:tcPr marT="45742" marB="45742"/>
                </a:tc>
                <a:tc>
                  <a:txBody>
                    <a:bodyPr/>
                    <a:lstStyle/>
                    <a:p>
                      <a:pPr algn="ctr"/>
                      <a:r>
                        <a:rPr lang="en-US" sz="2000" dirty="0" smtClean="0"/>
                        <a:t>Tuesday</a:t>
                      </a:r>
                      <a:endParaRPr lang="en-US" sz="2000" dirty="0"/>
                    </a:p>
                  </a:txBody>
                  <a:tcPr marT="45742" marB="45742"/>
                </a:tc>
                <a:tc>
                  <a:txBody>
                    <a:bodyPr/>
                    <a:lstStyle/>
                    <a:p>
                      <a:pPr algn="ctr"/>
                      <a:r>
                        <a:rPr lang="en-US" sz="2000" dirty="0" smtClean="0"/>
                        <a:t>Wednesday</a:t>
                      </a:r>
                      <a:endParaRPr lang="en-US" sz="2000" dirty="0"/>
                    </a:p>
                  </a:txBody>
                  <a:tcPr marT="45742" marB="45742"/>
                </a:tc>
                <a:tc>
                  <a:txBody>
                    <a:bodyPr/>
                    <a:lstStyle/>
                    <a:p>
                      <a:pPr algn="ctr"/>
                      <a:r>
                        <a:rPr lang="en-US" sz="2000" dirty="0" smtClean="0"/>
                        <a:t>Thursday</a:t>
                      </a:r>
                      <a:endParaRPr lang="en-US" sz="2000" dirty="0"/>
                    </a:p>
                  </a:txBody>
                  <a:tcPr marT="45742" marB="45742"/>
                </a:tc>
              </a:tr>
              <a:tr h="396346">
                <a:tc>
                  <a:txBody>
                    <a:bodyPr/>
                    <a:lstStyle/>
                    <a:p>
                      <a:pPr algn="ctr"/>
                      <a:r>
                        <a:rPr lang="en-US" sz="2000" dirty="0" smtClean="0"/>
                        <a:t>AM1</a:t>
                      </a:r>
                    </a:p>
                  </a:txBody>
                  <a:tcPr marT="45742" marB="4574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err="1" smtClean="0"/>
                        <a:t>TGba</a:t>
                      </a:r>
                      <a:endParaRPr lang="en-US" sz="2000" b="1" dirty="0"/>
                    </a:p>
                  </a:txBody>
                  <a:tcPr marT="45742" marB="45742"/>
                </a:tc>
                <a:tc>
                  <a:txBody>
                    <a:bodyPr/>
                    <a:lstStyle/>
                    <a:p>
                      <a:pPr algn="ctr"/>
                      <a:endParaRPr lang="en-US" sz="2000" b="1" dirty="0"/>
                    </a:p>
                  </a:txBody>
                  <a:tcPr marT="45742" marB="4574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000" b="1" dirty="0" smtClean="0">
                        <a:solidFill>
                          <a:schemeClr val="tx1"/>
                        </a:solidFill>
                      </a:endParaRPr>
                    </a:p>
                  </a:txBody>
                  <a:tcPr marT="45742" marB="4574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000" b="1" dirty="0" smtClean="0">
                        <a:solidFill>
                          <a:schemeClr val="tx1"/>
                        </a:solidFill>
                      </a:endParaRPr>
                    </a:p>
                  </a:txBody>
                  <a:tcPr marT="45742" marB="45742"/>
                </a:tc>
              </a:tr>
              <a:tr h="396346">
                <a:tc>
                  <a:txBody>
                    <a:bodyPr/>
                    <a:lstStyle/>
                    <a:p>
                      <a:pPr algn="ctr"/>
                      <a:r>
                        <a:rPr lang="en-US" sz="2000" dirty="0" smtClean="0"/>
                        <a:t>AM2</a:t>
                      </a:r>
                      <a:endParaRPr lang="en-US" sz="2000" dirty="0"/>
                    </a:p>
                  </a:txBody>
                  <a:tcPr marT="45742" marB="45742"/>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2000" b="1" dirty="0" smtClean="0"/>
                    </a:p>
                  </a:txBody>
                  <a:tcPr marT="45742" marB="45742"/>
                </a:tc>
                <a:tc>
                  <a:txBody>
                    <a:bodyPr/>
                    <a:lstStyle/>
                    <a:p>
                      <a:pPr algn="ctr"/>
                      <a:endParaRPr lang="en-US" sz="2000" b="1" dirty="0"/>
                    </a:p>
                  </a:txBody>
                  <a:tcPr marT="45742" marB="45742"/>
                </a:tc>
                <a:tc>
                  <a:txBody>
                    <a:bodyPr/>
                    <a:lstStyle/>
                    <a:p>
                      <a:pPr algn="ctr"/>
                      <a:endParaRPr lang="en-US" sz="2000" b="1"/>
                    </a:p>
                  </a:txBody>
                  <a:tcPr marT="45742" marB="4574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err="1" smtClean="0">
                          <a:solidFill>
                            <a:schemeClr val="tx1"/>
                          </a:solidFill>
                        </a:rPr>
                        <a:t>TGba</a:t>
                      </a:r>
                      <a:endParaRPr lang="en-US" sz="2000" b="1" dirty="0" smtClean="0">
                        <a:solidFill>
                          <a:schemeClr val="tx1"/>
                        </a:solidFill>
                      </a:endParaRPr>
                    </a:p>
                  </a:txBody>
                  <a:tcPr marT="45742" marB="45742"/>
                </a:tc>
              </a:tr>
              <a:tr h="396346">
                <a:tc>
                  <a:txBody>
                    <a:bodyPr/>
                    <a:lstStyle/>
                    <a:p>
                      <a:pPr algn="ctr"/>
                      <a:r>
                        <a:rPr lang="en-US" sz="2000" dirty="0" smtClean="0"/>
                        <a:t>PM1</a:t>
                      </a:r>
                      <a:endParaRPr lang="en-US" sz="2000" dirty="0"/>
                    </a:p>
                  </a:txBody>
                  <a:tcPr marT="45742" marB="4574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000" b="1" dirty="0" smtClean="0"/>
                    </a:p>
                  </a:txBody>
                  <a:tcPr marT="45742" marB="4574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t>TGba</a:t>
                      </a:r>
                    </a:p>
                  </a:txBody>
                  <a:tcPr marT="45742" marB="45742"/>
                </a:tc>
                <a:tc>
                  <a:txBody>
                    <a:bodyPr/>
                    <a:lstStyle/>
                    <a:p>
                      <a:pPr algn="ctr"/>
                      <a:r>
                        <a:rPr lang="en-US" sz="2000" b="1" dirty="0" err="1" smtClean="0">
                          <a:solidFill>
                            <a:schemeClr val="tx1"/>
                          </a:solidFill>
                        </a:rPr>
                        <a:t>TGba</a:t>
                      </a:r>
                      <a:endParaRPr lang="en-US" sz="2000" b="1" dirty="0"/>
                    </a:p>
                  </a:txBody>
                  <a:tcPr marT="45742" marB="45742"/>
                </a:tc>
                <a:tc>
                  <a:txBody>
                    <a:bodyPr/>
                    <a:lstStyle/>
                    <a:p>
                      <a:pPr algn="ctr"/>
                      <a:endParaRPr lang="en-US" sz="2000" b="1" dirty="0">
                        <a:solidFill>
                          <a:schemeClr val="tx1"/>
                        </a:solidFill>
                      </a:endParaRPr>
                    </a:p>
                  </a:txBody>
                  <a:tcPr marT="45742" marB="45742"/>
                </a:tc>
              </a:tr>
              <a:tr h="396346">
                <a:tc>
                  <a:txBody>
                    <a:bodyPr/>
                    <a:lstStyle/>
                    <a:p>
                      <a:pPr algn="ctr"/>
                      <a:r>
                        <a:rPr lang="en-US" sz="2000" dirty="0" smtClean="0"/>
                        <a:t>PM2</a:t>
                      </a:r>
                      <a:endParaRPr lang="en-US" sz="2000" dirty="0"/>
                    </a:p>
                  </a:txBody>
                  <a:tcPr marT="45742" marB="45742"/>
                </a:tc>
                <a:tc>
                  <a:txBody>
                    <a:bodyPr/>
                    <a:lstStyle/>
                    <a:p>
                      <a:pPr algn="ctr"/>
                      <a:r>
                        <a:rPr lang="en-US" sz="2000" b="1" dirty="0" err="1" smtClean="0"/>
                        <a:t>TGba</a:t>
                      </a:r>
                      <a:endParaRPr lang="en-US" sz="2000" b="1" dirty="0"/>
                    </a:p>
                  </a:txBody>
                  <a:tcPr marT="45742" marB="45742"/>
                </a:tc>
                <a:tc>
                  <a:txBody>
                    <a:bodyPr/>
                    <a:lstStyle/>
                    <a:p>
                      <a:pPr algn="ctr"/>
                      <a:endParaRPr lang="en-US" sz="2000" b="1" dirty="0"/>
                    </a:p>
                  </a:txBody>
                  <a:tcPr marT="45742" marB="45742"/>
                </a:tc>
                <a:tc>
                  <a:txBody>
                    <a:bodyPr/>
                    <a:lstStyle/>
                    <a:p>
                      <a:pPr algn="ctr"/>
                      <a:r>
                        <a:rPr lang="en-US" sz="2000" b="1" dirty="0" err="1" smtClean="0">
                          <a:solidFill>
                            <a:schemeClr val="tx1"/>
                          </a:solidFill>
                        </a:rPr>
                        <a:t>TGba</a:t>
                      </a:r>
                      <a:endParaRPr lang="en-US" sz="2000" b="1" dirty="0">
                        <a:solidFill>
                          <a:schemeClr val="tx1"/>
                        </a:solidFill>
                      </a:endParaRPr>
                    </a:p>
                  </a:txBody>
                  <a:tcPr marT="45742" marB="45742"/>
                </a:tc>
                <a:tc>
                  <a:txBody>
                    <a:bodyPr/>
                    <a:lstStyle/>
                    <a:p>
                      <a:pPr algn="ctr"/>
                      <a:r>
                        <a:rPr lang="en-US" sz="2000" b="1" dirty="0" err="1" smtClean="0">
                          <a:solidFill>
                            <a:schemeClr val="tx1"/>
                          </a:solidFill>
                        </a:rPr>
                        <a:t>TGba</a:t>
                      </a:r>
                      <a:endParaRPr lang="en-US" sz="2000" b="1" dirty="0"/>
                    </a:p>
                  </a:txBody>
                  <a:tcPr marT="45742" marB="45742"/>
                </a:tc>
              </a:tr>
              <a:tr h="396346">
                <a:tc>
                  <a:txBody>
                    <a:bodyPr/>
                    <a:lstStyle/>
                    <a:p>
                      <a:pPr algn="ctr"/>
                      <a:r>
                        <a:rPr lang="en-US" sz="2000" dirty="0" smtClean="0"/>
                        <a:t>EVE</a:t>
                      </a:r>
                      <a:endParaRPr lang="en-US" sz="2000" dirty="0"/>
                    </a:p>
                  </a:txBody>
                  <a:tcPr marT="45742" marB="45742"/>
                </a:tc>
                <a:tc>
                  <a:txBody>
                    <a:bodyPr/>
                    <a:lstStyle/>
                    <a:p>
                      <a:pPr algn="ctr"/>
                      <a:r>
                        <a:rPr lang="en-US" sz="2000" b="1" dirty="0" err="1" smtClean="0"/>
                        <a:t>TGba</a:t>
                      </a:r>
                      <a:endParaRPr lang="en-US" sz="2000" b="1" dirty="0"/>
                    </a:p>
                  </a:txBody>
                  <a:tcPr marT="45742" marB="45742"/>
                </a:tc>
                <a:tc>
                  <a:txBody>
                    <a:bodyPr/>
                    <a:lstStyle/>
                    <a:p>
                      <a:pPr algn="ctr"/>
                      <a:endParaRPr lang="en-US" sz="2000" b="1" dirty="0"/>
                    </a:p>
                  </a:txBody>
                  <a:tcPr marT="45742" marB="45742"/>
                </a:tc>
                <a:tc>
                  <a:txBody>
                    <a:bodyPr/>
                    <a:lstStyle/>
                    <a:p>
                      <a:pPr algn="ctr"/>
                      <a:endParaRPr lang="en-US" sz="2000" b="1" dirty="0">
                        <a:solidFill>
                          <a:srgbClr val="FF0000"/>
                        </a:solidFill>
                      </a:endParaRPr>
                    </a:p>
                  </a:txBody>
                  <a:tcPr marT="45742" marB="45742"/>
                </a:tc>
                <a:tc>
                  <a:txBody>
                    <a:bodyPr/>
                    <a:lstStyle/>
                    <a:p>
                      <a:pPr algn="ctr"/>
                      <a:endParaRPr lang="en-US" sz="2000" b="1" dirty="0"/>
                    </a:p>
                  </a:txBody>
                  <a:tcPr marT="45742" marB="45742"/>
                </a:tc>
              </a:tr>
            </a:tbl>
          </a:graphicData>
        </a:graphic>
      </p:graphicFrame>
      <p:sp>
        <p:nvSpPr>
          <p:cNvPr id="4" name="Date Placeholder 3"/>
          <p:cNvSpPr>
            <a:spLocks noGrp="1"/>
          </p:cNvSpPr>
          <p:nvPr>
            <p:ph type="dt" sz="quarter" idx="10"/>
          </p:nvPr>
        </p:nvSpPr>
        <p:spPr/>
        <p:txBody>
          <a:bodyPr/>
          <a:lstStyle/>
          <a:p>
            <a:pPr>
              <a:defRPr/>
            </a:pPr>
            <a:r>
              <a:rPr lang="en-US" smtClean="0"/>
              <a:t>March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131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820D640C-C722-4D77-8FC8-47D537D1240F}" type="slidenum">
              <a:rPr lang="en-US" altLang="en-US" sz="1200" b="0" smtClean="0"/>
              <a:pPr>
                <a:spcBef>
                  <a:spcPct val="0"/>
                </a:spcBef>
                <a:buFontTx/>
                <a:buNone/>
              </a:pPr>
              <a:t>7</a:t>
            </a:fld>
            <a:endParaRPr lang="en-US" altLang="en-US" sz="1200" b="0" smtClean="0"/>
          </a:p>
        </p:txBody>
      </p:sp>
      <p:graphicFrame>
        <p:nvGraphicFramePr>
          <p:cNvPr id="2" name="Table 1"/>
          <p:cNvGraphicFramePr>
            <a:graphicFrameLocks noGrp="1"/>
          </p:cNvGraphicFramePr>
          <p:nvPr/>
        </p:nvGraphicFramePr>
        <p:xfrm>
          <a:off x="715963" y="4724400"/>
          <a:ext cx="3629025" cy="1362075"/>
        </p:xfrm>
        <a:graphic>
          <a:graphicData uri="http://schemas.openxmlformats.org/drawingml/2006/table">
            <a:tbl>
              <a:tblPr/>
              <a:tblGrid>
                <a:gridCol w="625541"/>
                <a:gridCol w="1197844"/>
                <a:gridCol w="598922"/>
                <a:gridCol w="603359"/>
                <a:gridCol w="603359"/>
              </a:tblGrid>
              <a:tr h="161925">
                <a:tc gridSpan="3">
                  <a:txBody>
                    <a:bodyPr/>
                    <a:lstStyle/>
                    <a:p>
                      <a:pPr algn="l" fontAlgn="b"/>
                      <a:r>
                        <a:rPr lang="en-US" sz="1200" b="1" i="0" u="none" strike="noStrike" dirty="0">
                          <a:effectLst/>
                          <a:latin typeface="Arial" panose="020B0604020202020204" pitchFamily="34" charset="0"/>
                        </a:rPr>
                        <a:t>Nominal </a:t>
                      </a:r>
                      <a:r>
                        <a:rPr lang="en-US" sz="1200" b="1" i="0" u="none" strike="noStrike" dirty="0" err="1">
                          <a:effectLst/>
                          <a:latin typeface="Arial" panose="020B0604020202020204" pitchFamily="34" charset="0"/>
                        </a:rPr>
                        <a:t>Timeblocks</a:t>
                      </a:r>
                      <a:r>
                        <a:rPr lang="en-US" sz="1200" b="1" i="0" u="none" strike="noStrike" dirty="0">
                          <a:effectLst/>
                          <a:latin typeface="Arial" panose="020B0604020202020204" pitchFamily="34" charset="0"/>
                        </a:rPr>
                        <a:t>:</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a:txBody>
                    <a:bodyPr/>
                    <a:lstStyle/>
                    <a:p>
                      <a:pPr algn="ctr"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a:txBody>
                    <a:bodyPr/>
                    <a:lstStyle/>
                    <a:p>
                      <a:pPr algn="l" fontAlgn="ctr"/>
                      <a:endParaRPr lang="en-US" sz="1200" b="0" i="0" u="none" strike="noStrike">
                        <a:effectLst/>
                        <a:latin typeface="Arial" panose="020B0604020202020204" pitchFamily="34" charset="0"/>
                      </a:endParaRPr>
                    </a:p>
                  </a:txBody>
                  <a:tcPr marL="9525" marR="9525" marT="9525" marB="0" anchor="ctr">
                    <a:lnL>
                      <a:noFill/>
                    </a:lnL>
                    <a:lnR>
                      <a:noFill/>
                    </a:lnR>
                    <a:lnT>
                      <a:noFill/>
                    </a:lnT>
                    <a:lnB>
                      <a:noFill/>
                    </a:lnB>
                  </a:tcPr>
                </a:tc>
              </a:tr>
              <a:tr h="190500">
                <a:tc>
                  <a:txBody>
                    <a:bodyPr/>
                    <a:lstStyle/>
                    <a:p>
                      <a:pPr algn="l" fontAlgn="b"/>
                      <a:r>
                        <a:rPr lang="en-US" sz="1200" b="1" i="0" u="none" strike="noStrike">
                          <a:effectLst/>
                          <a:latin typeface="Arial" panose="020B0604020202020204" pitchFamily="34" charset="0"/>
                        </a:rPr>
                        <a:t>AM0</a:t>
                      </a:r>
                    </a:p>
                  </a:txBody>
                  <a:tcPr marL="9525" marR="9525" marT="9525" marB="0" anchor="b">
                    <a:lnL>
                      <a:noFill/>
                    </a:lnL>
                    <a:lnR>
                      <a:noFill/>
                    </a:lnR>
                    <a:lnT>
                      <a:noFill/>
                    </a:lnT>
                    <a:lnB>
                      <a:noFill/>
                    </a:lnB>
                  </a:tcPr>
                </a:tc>
                <a:tc>
                  <a:txBody>
                    <a:bodyPr/>
                    <a:lstStyle/>
                    <a:p>
                      <a:pPr algn="l" fontAlgn="b"/>
                      <a:r>
                        <a:rPr lang="en-US" sz="1200" b="0" i="0" u="none" strike="noStrike">
                          <a:effectLst/>
                          <a:latin typeface="Arial" panose="020B0604020202020204" pitchFamily="34" charset="0"/>
                        </a:rPr>
                        <a:t>7am to 8am</a:t>
                      </a:r>
                    </a:p>
                  </a:txBody>
                  <a:tcPr marL="9525" marR="9525" marT="9525" marB="0" anchor="b">
                    <a:lnL>
                      <a:noFill/>
                    </a:lnL>
                    <a:lnR>
                      <a:noFill/>
                    </a:lnR>
                    <a:lnT>
                      <a:noFill/>
                    </a:lnT>
                    <a:lnB>
                      <a:noFill/>
                    </a:lnB>
                  </a:tcPr>
                </a:tc>
                <a:tc>
                  <a:txBody>
                    <a:bodyPr/>
                    <a:lstStyle/>
                    <a:p>
                      <a:pPr algn="l"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0700 to 0800</a:t>
                      </a:r>
                    </a:p>
                  </a:txBody>
                  <a:tcPr marL="9525" marR="9525" marT="9525" marB="0" anchor="b">
                    <a:lnL>
                      <a:noFill/>
                    </a:lnL>
                    <a:lnR>
                      <a:noFill/>
                    </a:lnR>
                    <a:lnT>
                      <a:noFill/>
                    </a:lnT>
                    <a:lnB>
                      <a:noFill/>
                    </a:lnB>
                  </a:tcPr>
                </a:tc>
                <a:tc hMerge="1">
                  <a:txBody>
                    <a:bodyPr/>
                    <a:lstStyle/>
                    <a:p>
                      <a:endParaRPr lang="en-US"/>
                    </a:p>
                  </a:txBody>
                  <a:tcPr/>
                </a:tc>
              </a:tr>
              <a:tr h="161925">
                <a:tc>
                  <a:txBody>
                    <a:bodyPr/>
                    <a:lstStyle/>
                    <a:p>
                      <a:pPr algn="l" fontAlgn="b"/>
                      <a:r>
                        <a:rPr lang="en-US" sz="1200" b="1" i="0" u="none" strike="noStrike">
                          <a:effectLst/>
                          <a:latin typeface="Arial" panose="020B0604020202020204" pitchFamily="34" charset="0"/>
                        </a:rPr>
                        <a:t>AM1</a:t>
                      </a:r>
                    </a:p>
                  </a:txBody>
                  <a:tcPr marL="9525" marR="9525" marT="9525" marB="0" anchor="b">
                    <a:lnL>
                      <a:noFill/>
                    </a:lnL>
                    <a:lnR>
                      <a:noFill/>
                    </a:lnR>
                    <a:lnT>
                      <a:noFill/>
                    </a:lnT>
                    <a:lnB>
                      <a:noFill/>
                    </a:lnB>
                  </a:tcPr>
                </a:tc>
                <a:tc>
                  <a:txBody>
                    <a:bodyPr/>
                    <a:lstStyle/>
                    <a:p>
                      <a:pPr algn="l" fontAlgn="b"/>
                      <a:r>
                        <a:rPr lang="en-US" sz="1200" b="0" i="0" u="none" strike="noStrike">
                          <a:effectLst/>
                          <a:latin typeface="Arial" panose="020B0604020202020204" pitchFamily="34" charset="0"/>
                        </a:rPr>
                        <a:t>8am to 10am</a:t>
                      </a:r>
                    </a:p>
                  </a:txBody>
                  <a:tcPr marL="9525" marR="9525" marT="9525" marB="0" anchor="b">
                    <a:lnL>
                      <a:noFill/>
                    </a:lnL>
                    <a:lnR>
                      <a:noFill/>
                    </a:lnR>
                    <a:lnT>
                      <a:noFill/>
                    </a:lnT>
                    <a:lnB>
                      <a:noFill/>
                    </a:lnB>
                  </a:tcPr>
                </a:tc>
                <a:tc>
                  <a:txBody>
                    <a:bodyPr/>
                    <a:lstStyle/>
                    <a:p>
                      <a:pPr algn="l"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0800 to 1000</a:t>
                      </a:r>
                    </a:p>
                  </a:txBody>
                  <a:tcPr marL="9525" marR="9525" marT="9525" marB="0" anchor="b">
                    <a:lnL>
                      <a:noFill/>
                    </a:lnL>
                    <a:lnR>
                      <a:noFill/>
                    </a:lnR>
                    <a:lnT>
                      <a:noFill/>
                    </a:lnT>
                    <a:lnB>
                      <a:noFill/>
                    </a:lnB>
                  </a:tcPr>
                </a:tc>
                <a:tc hMerge="1">
                  <a:txBody>
                    <a:bodyPr/>
                    <a:lstStyle/>
                    <a:p>
                      <a:endParaRPr lang="en-US"/>
                    </a:p>
                  </a:txBody>
                  <a:tcPr/>
                </a:tc>
              </a:tr>
              <a:tr h="161925">
                <a:tc>
                  <a:txBody>
                    <a:bodyPr/>
                    <a:lstStyle/>
                    <a:p>
                      <a:pPr algn="l" fontAlgn="b"/>
                      <a:r>
                        <a:rPr lang="en-US" sz="1200" b="1" i="0" u="none" strike="noStrike" dirty="0">
                          <a:effectLst/>
                          <a:latin typeface="Arial" panose="020B0604020202020204" pitchFamily="34" charset="0"/>
                        </a:rPr>
                        <a:t>AM2</a:t>
                      </a: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10:30am to 12:30pm</a:t>
                      </a:r>
                    </a:p>
                  </a:txBody>
                  <a:tcPr marL="9525" marR="9525" marT="9525" marB="0" anchor="b">
                    <a:lnL>
                      <a:noFill/>
                    </a:lnL>
                    <a:lnR>
                      <a:noFill/>
                    </a:lnR>
                    <a:lnT>
                      <a:noFill/>
                    </a:lnT>
                    <a:lnB>
                      <a:noFill/>
                    </a:lnB>
                  </a:tcPr>
                </a:tc>
                <a:tc hMerge="1">
                  <a:txBody>
                    <a:bodyPr/>
                    <a:lstStyle/>
                    <a:p>
                      <a:endParaRPr lang="en-US"/>
                    </a:p>
                  </a:txBody>
                  <a:tcPr/>
                </a:tc>
                <a:tc gridSpan="2">
                  <a:txBody>
                    <a:bodyPr/>
                    <a:lstStyle/>
                    <a:p>
                      <a:pPr algn="l" fontAlgn="b"/>
                      <a:r>
                        <a:rPr lang="en-US" sz="1200" b="0" i="0" u="none" strike="noStrike">
                          <a:effectLst/>
                          <a:latin typeface="Arial" panose="020B0604020202020204" pitchFamily="34" charset="0"/>
                        </a:rPr>
                        <a:t>1030 to 1230</a:t>
                      </a:r>
                    </a:p>
                  </a:txBody>
                  <a:tcPr marL="9525" marR="9525" marT="9525" marB="0" anchor="b">
                    <a:lnL>
                      <a:noFill/>
                    </a:lnL>
                    <a:lnR>
                      <a:noFill/>
                    </a:lnR>
                    <a:lnT>
                      <a:noFill/>
                    </a:lnT>
                    <a:lnB>
                      <a:noFill/>
                    </a:lnB>
                  </a:tcPr>
                </a:tc>
                <a:tc hMerge="1">
                  <a:txBody>
                    <a:bodyPr/>
                    <a:lstStyle/>
                    <a:p>
                      <a:endParaRPr lang="en-US"/>
                    </a:p>
                  </a:txBody>
                  <a:tcPr/>
                </a:tc>
              </a:tr>
              <a:tr h="161925">
                <a:tc>
                  <a:txBody>
                    <a:bodyPr/>
                    <a:lstStyle/>
                    <a:p>
                      <a:pPr algn="l" fontAlgn="b"/>
                      <a:r>
                        <a:rPr lang="en-US" sz="1200" b="1" i="0" u="none" strike="noStrike">
                          <a:effectLst/>
                          <a:latin typeface="Arial" panose="020B0604020202020204" pitchFamily="34" charset="0"/>
                        </a:rPr>
                        <a:t>PM1</a:t>
                      </a:r>
                    </a:p>
                  </a:txBody>
                  <a:tcPr marL="9525" marR="9525" marT="9525" marB="0" anchor="b">
                    <a:lnL>
                      <a:noFill/>
                    </a:lnL>
                    <a:lnR>
                      <a:noFill/>
                    </a:lnR>
                    <a:lnT>
                      <a:noFill/>
                    </a:lnT>
                    <a:lnB>
                      <a:noFill/>
                    </a:lnB>
                  </a:tcPr>
                </a:tc>
                <a:tc gridSpan="2">
                  <a:txBody>
                    <a:bodyPr/>
                    <a:lstStyle/>
                    <a:p>
                      <a:pPr algn="l" fontAlgn="b"/>
                      <a:r>
                        <a:rPr lang="en-US" sz="1200" b="0" i="0" u="none" strike="noStrike" dirty="0">
                          <a:effectLst/>
                          <a:latin typeface="Arial" panose="020B0604020202020204" pitchFamily="34" charset="0"/>
                        </a:rPr>
                        <a:t>1:30pm to 3:30pm</a:t>
                      </a:r>
                    </a:p>
                  </a:txBody>
                  <a:tcPr marL="9525" marR="9525" marT="9525" marB="0" anchor="b">
                    <a:lnL>
                      <a:noFill/>
                    </a:lnL>
                    <a:lnR>
                      <a:noFill/>
                    </a:lnR>
                    <a:lnT>
                      <a:noFill/>
                    </a:lnT>
                    <a:lnB>
                      <a:noFill/>
                    </a:lnB>
                  </a:tcPr>
                </a:tc>
                <a:tc hMerge="1">
                  <a:txBody>
                    <a:bodyPr/>
                    <a:lstStyle/>
                    <a:p>
                      <a:endParaRPr lang="en-US"/>
                    </a:p>
                  </a:txBody>
                  <a:tcPr/>
                </a:tc>
                <a:tc gridSpan="2">
                  <a:txBody>
                    <a:bodyPr/>
                    <a:lstStyle/>
                    <a:p>
                      <a:pPr algn="l" fontAlgn="b"/>
                      <a:r>
                        <a:rPr lang="en-US" sz="1200" b="0" i="0" u="none" strike="noStrike">
                          <a:effectLst/>
                          <a:latin typeface="Arial" panose="020B0604020202020204" pitchFamily="34" charset="0"/>
                        </a:rPr>
                        <a:t>1330 to 1530</a:t>
                      </a:r>
                    </a:p>
                  </a:txBody>
                  <a:tcPr marL="9525" marR="9525" marT="9525" marB="0" anchor="b">
                    <a:lnL>
                      <a:noFill/>
                    </a:lnL>
                    <a:lnR>
                      <a:noFill/>
                    </a:lnR>
                    <a:lnT>
                      <a:noFill/>
                    </a:lnT>
                    <a:lnB>
                      <a:noFill/>
                    </a:lnB>
                  </a:tcPr>
                </a:tc>
                <a:tc hMerge="1">
                  <a:txBody>
                    <a:bodyPr/>
                    <a:lstStyle/>
                    <a:p>
                      <a:endParaRPr lang="en-US"/>
                    </a:p>
                  </a:txBody>
                  <a:tcPr/>
                </a:tc>
              </a:tr>
              <a:tr h="200025">
                <a:tc>
                  <a:txBody>
                    <a:bodyPr/>
                    <a:lstStyle/>
                    <a:p>
                      <a:pPr algn="l" fontAlgn="b"/>
                      <a:r>
                        <a:rPr lang="en-US" sz="1200" b="1" i="0" u="none" strike="noStrike">
                          <a:effectLst/>
                          <a:latin typeface="Arial" panose="020B0604020202020204" pitchFamily="34" charset="0"/>
                        </a:rPr>
                        <a:t>PM2</a:t>
                      </a:r>
                    </a:p>
                  </a:txBody>
                  <a:tcPr marL="9525" marR="9525" marT="9525" marB="0" anchor="b">
                    <a:lnL>
                      <a:noFill/>
                    </a:lnL>
                    <a:lnR>
                      <a:noFill/>
                    </a:lnR>
                    <a:lnT>
                      <a:noFill/>
                    </a:lnT>
                    <a:lnB>
                      <a:noFill/>
                    </a:lnB>
                  </a:tcPr>
                </a:tc>
                <a:tc>
                  <a:txBody>
                    <a:bodyPr/>
                    <a:lstStyle/>
                    <a:p>
                      <a:pPr algn="l" fontAlgn="b"/>
                      <a:r>
                        <a:rPr lang="en-US" sz="1200" b="0" i="0" u="none" strike="noStrike">
                          <a:effectLst/>
                          <a:latin typeface="Arial" panose="020B0604020202020204" pitchFamily="34" charset="0"/>
                        </a:rPr>
                        <a:t>4pm to 6pm</a:t>
                      </a:r>
                    </a:p>
                  </a:txBody>
                  <a:tcPr marL="9525" marR="9525" marT="9525" marB="0" anchor="b">
                    <a:lnL>
                      <a:noFill/>
                    </a:lnL>
                    <a:lnR>
                      <a:noFill/>
                    </a:lnR>
                    <a:lnT>
                      <a:noFill/>
                    </a:lnT>
                    <a:lnB>
                      <a:noFill/>
                    </a:lnB>
                  </a:tcPr>
                </a:tc>
                <a:tc>
                  <a:txBody>
                    <a:bodyPr/>
                    <a:lstStyle/>
                    <a:p>
                      <a:pPr algn="l"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1600 to 1800</a:t>
                      </a:r>
                    </a:p>
                  </a:txBody>
                  <a:tcPr marL="9525" marR="9525" marT="9525" marB="0" anchor="b">
                    <a:lnL>
                      <a:noFill/>
                    </a:lnL>
                    <a:lnR>
                      <a:noFill/>
                    </a:lnR>
                    <a:lnT>
                      <a:noFill/>
                    </a:lnT>
                    <a:lnB>
                      <a:noFill/>
                    </a:lnB>
                  </a:tcPr>
                </a:tc>
                <a:tc hMerge="1">
                  <a:txBody>
                    <a:bodyPr/>
                    <a:lstStyle/>
                    <a:p>
                      <a:endParaRPr lang="en-US"/>
                    </a:p>
                  </a:txBody>
                  <a:tcPr/>
                </a:tc>
              </a:tr>
              <a:tr h="200025">
                <a:tc>
                  <a:txBody>
                    <a:bodyPr/>
                    <a:lstStyle/>
                    <a:p>
                      <a:pPr algn="l" fontAlgn="b"/>
                      <a:r>
                        <a:rPr lang="en-US" sz="1200" b="1" i="0" u="none" strike="noStrike">
                          <a:effectLst/>
                          <a:latin typeface="Arial" panose="020B0604020202020204" pitchFamily="34" charset="0"/>
                        </a:rPr>
                        <a:t>EVE</a:t>
                      </a:r>
                    </a:p>
                  </a:txBody>
                  <a:tcPr marL="9525" marR="9525" marT="9525" marB="0" anchor="b">
                    <a:lnL>
                      <a:noFill/>
                    </a:lnL>
                    <a:lnR>
                      <a:noFill/>
                    </a:lnR>
                    <a:lnT>
                      <a:noFill/>
                    </a:lnT>
                    <a:lnB>
                      <a:noFill/>
                    </a:lnB>
                  </a:tcPr>
                </a:tc>
                <a:tc gridSpan="2">
                  <a:txBody>
                    <a:bodyPr/>
                    <a:lstStyle/>
                    <a:p>
                      <a:pPr algn="l" fontAlgn="b"/>
                      <a:r>
                        <a:rPr lang="en-US" sz="1200" b="0" i="0" u="none" strike="noStrike" dirty="0">
                          <a:effectLst/>
                          <a:latin typeface="Arial" panose="020B0604020202020204" pitchFamily="34" charset="0"/>
                        </a:rPr>
                        <a:t>7:30pm-9:30pm</a:t>
                      </a:r>
                    </a:p>
                  </a:txBody>
                  <a:tcPr marL="9525" marR="9525" marT="9525" marB="0" anchor="b">
                    <a:lnL>
                      <a:noFill/>
                    </a:lnL>
                    <a:lnR>
                      <a:noFill/>
                    </a:lnR>
                    <a:lnT>
                      <a:noFill/>
                    </a:lnT>
                    <a:lnB>
                      <a:noFill/>
                    </a:lnB>
                  </a:tcPr>
                </a:tc>
                <a:tc hMerge="1">
                  <a:txBody>
                    <a:bodyPr/>
                    <a:lstStyle/>
                    <a:p>
                      <a:endParaRPr lang="en-US"/>
                    </a:p>
                  </a:txBody>
                  <a:tcPr/>
                </a:tc>
                <a:tc gridSpan="2">
                  <a:txBody>
                    <a:bodyPr/>
                    <a:lstStyle/>
                    <a:p>
                      <a:pPr algn="l" fontAlgn="b"/>
                      <a:r>
                        <a:rPr lang="en-US" sz="1200" b="0" i="0" u="none" strike="noStrike" dirty="0">
                          <a:effectLst/>
                          <a:latin typeface="Arial" panose="020B0604020202020204" pitchFamily="34" charset="0"/>
                        </a:rPr>
                        <a:t>1930 to 2130</a:t>
                      </a:r>
                    </a:p>
                  </a:txBody>
                  <a:tcPr marL="9525" marR="9525" marT="9525" marB="0" anchor="b">
                    <a:lnL>
                      <a:noFill/>
                    </a:lnL>
                    <a:lnR>
                      <a:noFill/>
                    </a:lnR>
                    <a:lnT>
                      <a:noFill/>
                    </a:lnT>
                    <a:lnB>
                      <a:noFill/>
                    </a:lnB>
                  </a:tcPr>
                </a:tc>
                <a:tc h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smtClean="0"/>
              <a:t>Main Agenda Items for the Week</a:t>
            </a:r>
          </a:p>
        </p:txBody>
      </p:sp>
      <p:sp>
        <p:nvSpPr>
          <p:cNvPr id="12291" name="Content Placeholder 2"/>
          <p:cNvSpPr>
            <a:spLocks noGrp="1"/>
          </p:cNvSpPr>
          <p:nvPr>
            <p:ph idx="1"/>
          </p:nvPr>
        </p:nvSpPr>
        <p:spPr>
          <a:xfrm>
            <a:off x="685800" y="1676400"/>
            <a:ext cx="7924800" cy="4722813"/>
          </a:xfrm>
        </p:spPr>
        <p:txBody>
          <a:bodyPr/>
          <a:lstStyle/>
          <a:p>
            <a:pPr>
              <a:defRPr/>
            </a:pPr>
            <a:r>
              <a:rPr lang="en-US" altLang="en-US" dirty="0"/>
              <a:t>Review and approve </a:t>
            </a:r>
            <a:r>
              <a:rPr lang="en-US" altLang="en-US" dirty="0" err="1"/>
              <a:t>TGba</a:t>
            </a:r>
            <a:r>
              <a:rPr lang="en-US" altLang="en-US" dirty="0"/>
              <a:t> SFD and </a:t>
            </a:r>
            <a:r>
              <a:rPr lang="en-US" altLang="en-US" dirty="0" err="1"/>
              <a:t>TGba</a:t>
            </a:r>
            <a:r>
              <a:rPr lang="en-US" altLang="en-US" dirty="0"/>
              <a:t> D0.1</a:t>
            </a:r>
          </a:p>
          <a:p>
            <a:pPr>
              <a:defRPr/>
            </a:pPr>
            <a:r>
              <a:rPr lang="en-US" altLang="en-US" dirty="0"/>
              <a:t>Review spec text documents for </a:t>
            </a:r>
            <a:r>
              <a:rPr lang="en-US" altLang="en-US" dirty="0" err="1"/>
              <a:t>TGba</a:t>
            </a:r>
            <a:r>
              <a:rPr lang="en-US" altLang="en-US" dirty="0"/>
              <a:t> D0.2</a:t>
            </a:r>
          </a:p>
          <a:p>
            <a:pPr>
              <a:defRPr/>
            </a:pPr>
            <a:r>
              <a:rPr lang="en-US" altLang="en-US" dirty="0"/>
              <a:t>Review technical presentations</a:t>
            </a:r>
          </a:p>
          <a:p>
            <a:pPr>
              <a:defRPr/>
            </a:pPr>
            <a:r>
              <a:rPr lang="en-US" altLang="en-US" dirty="0"/>
              <a:t>Work on </a:t>
            </a:r>
            <a:r>
              <a:rPr lang="en-US" altLang="en-US" dirty="0" err="1"/>
              <a:t>TGba</a:t>
            </a:r>
            <a:r>
              <a:rPr lang="en-US" altLang="en-US" dirty="0"/>
              <a:t> task group documents</a:t>
            </a:r>
          </a:p>
          <a:p>
            <a:pPr>
              <a:defRPr/>
            </a:pPr>
            <a:r>
              <a:rPr lang="en-US" altLang="en-US" dirty="0"/>
              <a:t>Review TG timeline</a:t>
            </a:r>
            <a:endParaRPr lang="en-US" altLang="en-US" sz="2000" dirty="0" smtClean="0"/>
          </a:p>
          <a:p>
            <a:endParaRPr lang="en-US" altLang="en-US" sz="2000" dirty="0" smtClean="0"/>
          </a:p>
        </p:txBody>
      </p:sp>
      <p:sp>
        <p:nvSpPr>
          <p:cNvPr id="4" name="Date Placeholder 3"/>
          <p:cNvSpPr>
            <a:spLocks noGrp="1"/>
          </p:cNvSpPr>
          <p:nvPr>
            <p:ph type="dt" sz="quarter" idx="10"/>
          </p:nvPr>
        </p:nvSpPr>
        <p:spPr/>
        <p:txBody>
          <a:bodyPr/>
          <a:lstStyle/>
          <a:p>
            <a:pPr>
              <a:defRPr/>
            </a:pPr>
            <a:r>
              <a:rPr lang="en-US" smtClean="0"/>
              <a:t>March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229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DA0A6492-A455-4AD2-A19D-A4E84B1CCB2D}" type="slidenum">
              <a:rPr lang="en-US" altLang="en-US" sz="1200" b="0" smtClean="0"/>
              <a:pPr>
                <a:spcBef>
                  <a:spcPct val="0"/>
                </a:spcBef>
                <a:buFontTx/>
                <a:buNone/>
              </a:pPr>
              <a:t>8</a:t>
            </a:fld>
            <a:endParaRPr lang="en-US" altLang="en-US" sz="1200" b="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685800" y="685800"/>
            <a:ext cx="7772400" cy="534988"/>
          </a:xfrm>
        </p:spPr>
        <p:txBody>
          <a:bodyPr/>
          <a:lstStyle/>
          <a:p>
            <a:r>
              <a:rPr lang="en-US" altLang="en-US" dirty="0" smtClean="0"/>
              <a:t>Call for Submissions</a:t>
            </a:r>
          </a:p>
        </p:txBody>
      </p:sp>
      <p:sp>
        <p:nvSpPr>
          <p:cNvPr id="6" name="Content Placeholder 5"/>
          <p:cNvSpPr>
            <a:spLocks noGrp="1"/>
          </p:cNvSpPr>
          <p:nvPr>
            <p:ph idx="1"/>
          </p:nvPr>
        </p:nvSpPr>
        <p:spPr>
          <a:xfrm>
            <a:off x="685800" y="1524000"/>
            <a:ext cx="7772400" cy="4951413"/>
          </a:xfrm>
        </p:spPr>
        <p:txBody>
          <a:bodyPr/>
          <a:lstStyle/>
          <a:p>
            <a:pPr>
              <a:defRPr/>
            </a:pPr>
            <a:r>
              <a:rPr lang="en-US" dirty="0" smtClean="0"/>
              <a:t>Call for submissions sent out on </a:t>
            </a:r>
            <a:r>
              <a:rPr lang="en-US" dirty="0" smtClean="0"/>
              <a:t>Feb. 27th: </a:t>
            </a:r>
            <a:endParaRPr lang="en-US" dirty="0" smtClean="0"/>
          </a:p>
          <a:p>
            <a:pPr lvl="1">
              <a:defRPr/>
            </a:pPr>
            <a:r>
              <a:rPr lang="en-US" b="0" dirty="0" smtClean="0"/>
              <a:t>Received </a:t>
            </a:r>
            <a:r>
              <a:rPr lang="en-US" dirty="0" smtClean="0"/>
              <a:t>51 </a:t>
            </a:r>
            <a:r>
              <a:rPr lang="en-US" b="0" dirty="0" smtClean="0"/>
              <a:t>submissions</a:t>
            </a:r>
          </a:p>
          <a:p>
            <a:pPr>
              <a:defRPr/>
            </a:pPr>
            <a:r>
              <a:rPr lang="en-US" dirty="0" smtClean="0"/>
              <a:t>Grouped based on topics and </a:t>
            </a:r>
            <a:r>
              <a:rPr lang="en-US" dirty="0" smtClean="0"/>
              <a:t>priority in the following slides</a:t>
            </a:r>
            <a:endParaRPr lang="en-US" sz="2800" dirty="0" smtClean="0"/>
          </a:p>
          <a:p>
            <a:pPr lvl="1"/>
            <a:r>
              <a:rPr lang="en-US" dirty="0" smtClean="0"/>
              <a:t>Within </a:t>
            </a:r>
            <a:r>
              <a:rPr lang="en-US" dirty="0" smtClean="0"/>
              <a:t>a category, a submission uploaded to the 802.11 mentor server </a:t>
            </a:r>
            <a:r>
              <a:rPr lang="en-US" dirty="0" smtClean="0">
                <a:solidFill>
                  <a:srgbClr val="FF0000"/>
                </a:solidFill>
              </a:rPr>
              <a:t>earlier</a:t>
            </a:r>
            <a:r>
              <a:rPr lang="en-US" dirty="0" smtClean="0"/>
              <a:t> will get </a:t>
            </a:r>
            <a:r>
              <a:rPr lang="en-US" dirty="0" smtClean="0">
                <a:solidFill>
                  <a:srgbClr val="FF0000"/>
                </a:solidFill>
              </a:rPr>
              <a:t>higher priority </a:t>
            </a:r>
            <a:r>
              <a:rPr lang="en-US" dirty="0" smtClean="0"/>
              <a:t>for presentation</a:t>
            </a:r>
            <a:endParaRPr lang="en-US" dirty="0"/>
          </a:p>
          <a:p>
            <a:pPr marL="1200150" lvl="2" indent="-342900">
              <a:buFont typeface="+mj-lt"/>
              <a:buAutoNum type="arabicPeriod"/>
            </a:pPr>
            <a:endParaRPr lang="en-US" sz="2000" dirty="0"/>
          </a:p>
        </p:txBody>
      </p:sp>
      <p:sp>
        <p:nvSpPr>
          <p:cNvPr id="4" name="Date Placeholder 3"/>
          <p:cNvSpPr>
            <a:spLocks noGrp="1"/>
          </p:cNvSpPr>
          <p:nvPr>
            <p:ph type="dt" sz="quarter" idx="10"/>
          </p:nvPr>
        </p:nvSpPr>
        <p:spPr/>
        <p:txBody>
          <a:bodyPr/>
          <a:lstStyle/>
          <a:p>
            <a:pPr>
              <a:defRPr/>
            </a:pPr>
            <a:r>
              <a:rPr lang="en-US" smtClean="0"/>
              <a:t>March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331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DF0D70E5-9AF7-4A30-B6FF-66C7C50BAA31}" type="slidenum">
              <a:rPr lang="en-US" altLang="en-US" sz="1200" b="0" smtClean="0"/>
              <a:pPr>
                <a:spcBef>
                  <a:spcPct val="0"/>
                </a:spcBef>
                <a:buFontTx/>
                <a:buNone/>
              </a:pPr>
              <a:t>9</a:t>
            </a:fld>
            <a:endParaRPr lang="en-US" altLang="en-US" sz="1200" b="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80591</TotalTime>
  <Words>2872</Words>
  <Application>Microsoft Office PowerPoint</Application>
  <PresentationFormat>On-screen Show (4:3)</PresentationFormat>
  <Paragraphs>955</Paragraphs>
  <Slides>43</Slides>
  <Notes>6</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43</vt:i4>
      </vt:variant>
    </vt:vector>
  </HeadingPairs>
  <TitlesOfParts>
    <vt:vector size="54" baseType="lpstr">
      <vt:lpstr>Malgun Gothic</vt:lpstr>
      <vt:lpstr>Monotype Sorts</vt:lpstr>
      <vt:lpstr>MS Gothic</vt:lpstr>
      <vt:lpstr>MS PGothic</vt:lpstr>
      <vt:lpstr>Neo Sans Intel</vt:lpstr>
      <vt:lpstr>Arial</vt:lpstr>
      <vt:lpstr>Calibri</vt:lpstr>
      <vt:lpstr>Helvetica</vt:lpstr>
      <vt:lpstr>Times New Roman</vt:lpstr>
      <vt:lpstr>802-11-Submission</vt:lpstr>
      <vt:lpstr>Document</vt:lpstr>
      <vt:lpstr>March 2018  TGba Agenda</vt:lpstr>
      <vt:lpstr>IEEE 802.11 TGba: Wake-up Radio Operation</vt:lpstr>
      <vt:lpstr>Abstract</vt:lpstr>
      <vt:lpstr>Meeting Protocol</vt:lpstr>
      <vt:lpstr>Attendance</vt:lpstr>
      <vt:lpstr>Attendance, Voting &amp; Document Status</vt:lpstr>
      <vt:lpstr>TGba Schedule for the Week</vt:lpstr>
      <vt:lpstr>Main Agenda Items for the Week</vt:lpstr>
      <vt:lpstr>Call for Submissions</vt:lpstr>
      <vt:lpstr>PHY – WUR SYNC</vt:lpstr>
      <vt:lpstr>PHY – OOK waveform</vt:lpstr>
      <vt:lpstr>PHY - Requirements</vt:lpstr>
      <vt:lpstr>PHY – WUR Tx with Multiple Antenna</vt:lpstr>
      <vt:lpstr>PHY – WUR Signal Multiplexing</vt:lpstr>
      <vt:lpstr>MAC-Spec Text</vt:lpstr>
      <vt:lpstr>MAC-Frame Format (Address)</vt:lpstr>
      <vt:lpstr>MAC-Frame Format (Length, FCS, BSSID)</vt:lpstr>
      <vt:lpstr>MAC-WUR Beacon/Duty-cycle/TSF</vt:lpstr>
      <vt:lpstr>MAC-WUR Basic Operation</vt:lpstr>
      <vt:lpstr>MAC –Other Wake-up Packet Frame Format Related Presentations</vt:lpstr>
      <vt:lpstr>MAC-Discovery Frame Format</vt:lpstr>
      <vt:lpstr>MAC-Further Optimization</vt:lpstr>
      <vt:lpstr>Monday TGba Ad-hoc Meeting Agenda</vt:lpstr>
      <vt:lpstr>Agenda</vt:lpstr>
      <vt:lpstr>Instructions for the WG Chair</vt:lpstr>
      <vt:lpstr>Participants have a duty to inform the IEEE</vt:lpstr>
      <vt:lpstr>Ways to inform IEEE</vt:lpstr>
      <vt:lpstr>Other guidelines for IEEE WG meetings</vt:lpstr>
      <vt:lpstr>Patent-related information</vt:lpstr>
      <vt:lpstr>Participation in IEEE 802 Meetings</vt:lpstr>
      <vt:lpstr>IEEE-SA policy documents</vt:lpstr>
      <vt:lpstr>Current IEEE-SA Rule documents</vt:lpstr>
      <vt:lpstr>Current IEEE 802, 802.11 rules documents </vt:lpstr>
      <vt:lpstr>Summary from January 2018 Meeting and Teleconference Calls</vt:lpstr>
      <vt:lpstr>Motion - Minutes</vt:lpstr>
      <vt:lpstr>TGba Documents Review and Approval</vt:lpstr>
      <vt:lpstr>Presentations</vt:lpstr>
      <vt:lpstr>Motions</vt:lpstr>
      <vt:lpstr>TGba Timeline</vt:lpstr>
      <vt:lpstr>Goal for May 2018</vt:lpstr>
      <vt:lpstr>Teleconference Call Schedule</vt:lpstr>
      <vt:lpstr>Backup Slides</vt:lpstr>
      <vt:lpstr>Proposed TGba Spec Development Process</vt:lpstr>
    </vt:vector>
  </TitlesOfParts>
  <Manager/>
  <Company>Marvell Semiconductor Inc.</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11-16/1080r1</dc:title>
  <dc:subject>Task Group AY November 2015 Meeting Agenda</dc:subject>
  <dc:creator>minyoung.park@intel.com</dc:creator>
  <cp:keywords>January 2017</cp:keywords>
  <dc:description/>
  <cp:lastModifiedBy>Minyoung Park</cp:lastModifiedBy>
  <cp:revision>4031</cp:revision>
  <cp:lastPrinted>2014-11-04T15:04:57Z</cp:lastPrinted>
  <dcterms:created xsi:type="dcterms:W3CDTF">2007-04-17T18:10:23Z</dcterms:created>
  <dcterms:modified xsi:type="dcterms:W3CDTF">2018-03-05T04:12:27Z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(12)O48q+nWDiKNAVXoAwq58w7ATF5BZpxUzus1FEuepahc6BRLUWdfXeHQFTCUY0LJynFgfmRNUPZlAVy+j0r6pbTTT4EXTIDQn++fDAJzW+wNWbLiJe8Z4f4WxdeblmkwEZYVIjqjQH/zBS5y6b9GoioXTXjFlVZ7xPu5xRU0WiDXzU0e3oG78RYbPZ2aHX/hl9SFYOtYdUMQjNw+W6g45GYePd7oGmr8CiOcEr8o5DLsyXdeT</vt:lpwstr>
  </property>
  <property fmtid="{D5CDD505-2E9C-101B-9397-08002B2CF9AE}" pid="3" name="_ms_pID_7253431">
    <vt:lpwstr>hBtTL66MZvP2f/KaV3adKT94KHNJID0xypYHmm25hGzk/ETif8Sj8xBGFsYnZVfYQOQ/wAyM9jGI1mxvLrml8FSLl4bDbfLtpebXgH+6bsglE2sjb5/6PLqZ6vrPMuq4xHCeAFploXk9GR4pqeBSsTI3ryAIkLOeZIHu3OlyhiIUHAYFFjusCknP+OLaVPfpnqpJjopJQHwudTzey6vtimu1b8SZqaoMzXoWNM8jqNR1+tnd</vt:lpwstr>
  </property>
  <property fmtid="{D5CDD505-2E9C-101B-9397-08002B2CF9AE}" pid="4" name="_ms_pID_7253432">
    <vt:lpwstr>x8ME0DQ2PpRh3avrRbfrZv56P6DdLEWGgiSMf+uDB4pq8mzhbhG6zPVPz3X1HS7rV0q5VF4keEsOSPp/KUMahD6kIQ6nI8qma02y7yusddScuZyMKuYK7AFTacu2BRKKxw82Xzx/b9m828jjjbhdYp08I8L82pMlPMiTjrFCpVp1AC8y6wfo3GM3bJVjc7D4DG5rJI1R0MXpzIiQOzKrXn0tHb6SOvbzeZuVqelsG00qCwte</vt:lpwstr>
  </property>
  <property fmtid="{D5CDD505-2E9C-101B-9397-08002B2CF9AE}" pid="5" name="_ms_pID_7253433">
    <vt:lpwstr>DeUnBJ7jXkhDFSfx2mbaZLiRTmabchORs5UcQM7t6iy9W9V5x0aJrpdekEha9ev1v7ztBtDiSNiz0nb5TnbmoOjSO9dSTPtxKJtkBk0VOT8v8uSIsc13cQc0DfmbMnZDCw/73NT8fGNvpvuxnOABvrA90Ua7RN1L2t9H8pOjEZKxCOmcGK2xRY5PojaZXHShwppauFNrvLHwrK2A1xMWv2Hy/8UBtsBI7RPOw+pkMh3CoR5h</vt:lpwstr>
  </property>
  <property fmtid="{D5CDD505-2E9C-101B-9397-08002B2CF9AE}" pid="6" name="_ms_pID_725343_00">
    <vt:lpwstr>_ms_pID_725343</vt:lpwstr>
  </property>
  <property fmtid="{D5CDD505-2E9C-101B-9397-08002B2CF9AE}" pid="7" name="_ms_pID_7253431_00">
    <vt:lpwstr>_ms_pID_7253431</vt:lpwstr>
  </property>
  <property fmtid="{D5CDD505-2E9C-101B-9397-08002B2CF9AE}" pid="8" name="_ms_pID_7253432_00">
    <vt:lpwstr>_ms_pID_7253432</vt:lpwstr>
  </property>
  <property fmtid="{D5CDD505-2E9C-101B-9397-08002B2CF9AE}" pid="9" name="_ms_pID_7253433_00">
    <vt:lpwstr>_ms_pID_7253433</vt:lpwstr>
  </property>
  <property fmtid="{D5CDD505-2E9C-101B-9397-08002B2CF9AE}" pid="10" name="_ms_pID_7253434">
    <vt:lpwstr>9t84MRtTx6Thnshgwp5BWq4UiuH84Eiujfe39Icajo8bMu+OO+aJRKLepkNrNUE99MU7YuJd+fFCg3aweaBTnq2fGfvMW7Ut/bQu8RC1FTVvRRLGOQlyb7hYMxC9aIRdVBZ6p18/5pQrL2cu4rhCKSpebJkgn8YLAtFbLQvYKXu93YKEYLjKpDwJeP+CyI8vT062JGalwlQ3Yvee3IDqJW1yqOBg24U7zWL0L3MKhhrvO8f0</vt:lpwstr>
  </property>
  <property fmtid="{D5CDD505-2E9C-101B-9397-08002B2CF9AE}" pid="11" name="_ms_pID_7253434_00">
    <vt:lpwstr>_ms_pID_7253434</vt:lpwstr>
  </property>
  <property fmtid="{D5CDD505-2E9C-101B-9397-08002B2CF9AE}" pid="12" name="_ms_pID_7253435">
    <vt:lpwstr>6GWTJDqz29S7smRvZQ2d6O2tevCrNSUYcO/TE5kl465CI3u3agCbKz/IqAI6BCDNXFzeHpTc0L65mbokTOrPcULOX23R2vtnlJnGDo1mTjdsWF4b4qPHz0R58sXuSVXhknyPvskulsySMkLGliq6rC8WkcO5aBCH/kRw9eAT1jvX2qCdNVwm1UhsJZec74rp824gmFvr6KutP18IGVz5uhur7VnixQSUGNWBIVj552MkbME6</vt:lpwstr>
  </property>
  <property fmtid="{D5CDD505-2E9C-101B-9397-08002B2CF9AE}" pid="13" name="_ms_pID_7253435_00">
    <vt:lpwstr>_ms_pID_7253435</vt:lpwstr>
  </property>
  <property fmtid="{D5CDD505-2E9C-101B-9397-08002B2CF9AE}" pid="14" name="_ms_pID_7253436">
    <vt:lpwstr>sTeVGnCQ0WCLcu3MQHuO0TFinWdHluh2Vf6zXtBjuRebL8xr6suQUaNHGWcf621zJRFmh33DmaFN7MhZOreGlD6ucG2hrcCFhIUw1L/vg/10yQu6cia0ltRDyoV9ZARFiNAqXnGHWnwNjirxWaWwRuMcte7s5PAnIc7KUTz33edbdJXdaI39osewTu48zvXD5Ap8Q0zJ809EcnCIXc+WtGKSzpnNNWwFyVUPx3CFyuEpL4Pj</vt:lpwstr>
  </property>
  <property fmtid="{D5CDD505-2E9C-101B-9397-08002B2CF9AE}" pid="15" name="_ms_pID_7253436_00">
    <vt:lpwstr>_ms_pID_7253436</vt:lpwstr>
  </property>
  <property fmtid="{D5CDD505-2E9C-101B-9397-08002B2CF9AE}" pid="16" name="_ms_pID_7253437">
    <vt:lpwstr>Dm3MIKDygnrlJgGYaKT7hvJiY3AsvZDFcRpNIqaF2iH+3iYHuJDWGNqjQFQTnPnIW4L7Ph3g4wZJ6lvGXdrp7GMSeF0/HbFbONKSiB6fo3sjR58WECrD3iyflR3pBaDoQwN398Hqp9MUjYgpTKwoV9UJBG1HMAxflrQaAv6/QXkRlJDGoKn90YQTAs+RxuWobh62wp6uacyFPhO3dxEgde63/NbE/BFnXQtf45PCGNa3KvlH</vt:lpwstr>
  </property>
  <property fmtid="{D5CDD505-2E9C-101B-9397-08002B2CF9AE}" pid="17" name="_ms_pID_7253437_00">
    <vt:lpwstr>_ms_pID_7253437</vt:lpwstr>
  </property>
  <property fmtid="{D5CDD505-2E9C-101B-9397-08002B2CF9AE}" pid="18" name="_ms_pID_7253438">
    <vt:lpwstr>2TW/xbkhJGEaCFDDLT5IDAVYF7wCtVb86KgY7RouYgbTiiRUOUZdvQgYasRYQjRRQHq3j7PEJ5m9aiErVUdxB14eSEqi39a6X/0IWvo/Tl6lOouA5yKfuJr+AnxG9iCUEzuOlA5YtCxXAL38I3f/xKvhMKnXvJsA3IDAAIj0TdpHkqeEjGqdZaLJun9BFA8ui4iGfsGtGbd83Tu9xvBJhy61UCXLzIC1/3e8A7uQIj70Y9vE</vt:lpwstr>
  </property>
  <property fmtid="{D5CDD505-2E9C-101B-9397-08002B2CF9AE}" pid="19" name="_ms_pID_7253438_00">
    <vt:lpwstr>_ms_pID_7253438</vt:lpwstr>
  </property>
  <property fmtid="{D5CDD505-2E9C-101B-9397-08002B2CF9AE}" pid="20" name="_ms_pID_7253439">
    <vt:lpwstr>y6kFNTjsH2mE8f1UM95zogrbUuwzLzv11JqPEndS5UH5Lo8hJp1y9mBWg137eLLAXkxWIT1wLg0+p/ZEkq2ar/3u10yNvrddGtCMOn+Mik/A6YEfsGhiacDa6gq2VTnIhFya5g2Un2Qd5eq5mxnZth6Wic1AwgAKLTlzgAodJEMyHfuT91df79HCc/2kG/biuHnoxtPvJnwn+VOSQPxc/3X08hy+h9J1u9JNx0xL2/GBk3Jq</vt:lpwstr>
  </property>
  <property fmtid="{D5CDD505-2E9C-101B-9397-08002B2CF9AE}" pid="21" name="_ms_pID_7253439_00">
    <vt:lpwstr>_ms_pID_7253439</vt:lpwstr>
  </property>
  <property fmtid="{D5CDD505-2E9C-101B-9397-08002B2CF9AE}" pid="22" name="_ms_pID_72534310">
    <vt:lpwstr>kiAeZ3SViGiZnriBbU58KYt1RpZ8eBinUdFbRfYxQXRkzDWwNQewHtw75pcA6cREPLuI2SAbxHVYSR3ZUQ5zzjYwte9tx/Sz0XORHKyOcmsIT5gncnPVLYLsDnTA2iOGX/DUw8XNZoQ9LYZzW9Y+ux8R1UZoLQv4XUK12L129g9SBWNmAOm2sZnFbfrpXSC/kozVB/gOTHDLzacdjMJ1j+FvpemlYvFkaW2xdXn6gHIjaUtI</vt:lpwstr>
  </property>
  <property fmtid="{D5CDD505-2E9C-101B-9397-08002B2CF9AE}" pid="23" name="_ms_pID_72534310_00">
    <vt:lpwstr>_ms_pID_72534310</vt:lpwstr>
  </property>
  <property fmtid="{D5CDD505-2E9C-101B-9397-08002B2CF9AE}" pid="24" name="_ms_pID_72534311">
    <vt:lpwstr>w8PjNg==</vt:lpwstr>
  </property>
  <property fmtid="{D5CDD505-2E9C-101B-9397-08002B2CF9AE}" pid="25" name="_ms_pID_72534311_00">
    <vt:lpwstr>_ms_pID_72534311</vt:lpwstr>
  </property>
  <property fmtid="{D5CDD505-2E9C-101B-9397-08002B2CF9AE}" pid="26" name="sflag">
    <vt:lpwstr>1431634268</vt:lpwstr>
  </property>
  <property fmtid="{D5CDD505-2E9C-101B-9397-08002B2CF9AE}" pid="27" name="NSCPROP_SA">
    <vt:lpwstr>C:\Users\minyoung.p\Documents\IEEE 802.11 WG\TGba\2017\November\11-17-1223-09-00ba-september-2017-tgba-agenda.pptx</vt:lpwstr>
  </property>
</Properties>
</file>