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0"/>
  </p:notesMasterIdLst>
  <p:handoutMasterIdLst>
    <p:handoutMasterId r:id="rId151"/>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86410" autoAdjust="0"/>
  </p:normalViewPr>
  <p:slideViewPr>
    <p:cSldViewPr>
      <p:cViewPr varScale="1">
        <p:scale>
          <a:sx n="69" d="100"/>
          <a:sy n="69" d="100"/>
        </p:scale>
        <p:origin x="7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3054" y="66"/>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country.xlsx]Pie by country!PivotTable1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8"/>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6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'Pie by country'!$B$1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Pt>
            <c:idx val="23"/>
            <c:bubble3D val="0"/>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'Pie by country'!$A$2:$A$12</c:f>
              <c:strCache>
                <c:ptCount val="10"/>
                <c:pt idx="0">
                  <c:v>US</c:v>
                </c:pt>
                <c:pt idx="1">
                  <c:v>CN</c:v>
                </c:pt>
                <c:pt idx="2">
                  <c:v>(blank)</c:v>
                </c:pt>
                <c:pt idx="3">
                  <c:v>JP</c:v>
                </c:pt>
                <c:pt idx="4">
                  <c:v>KR</c:v>
                </c:pt>
                <c:pt idx="5">
                  <c:v>IL</c:v>
                </c:pt>
                <c:pt idx="6">
                  <c:v>CA</c:v>
                </c:pt>
                <c:pt idx="7">
                  <c:v>GB</c:v>
                </c:pt>
                <c:pt idx="8">
                  <c:v>DE</c:v>
                </c:pt>
                <c:pt idx="9">
                  <c:v>IN</c:v>
                </c:pt>
              </c:strCache>
            </c:strRef>
          </c:cat>
          <c:val>
            <c:numRef>
              <c:f>'Pie by country'!$B$2:$B$12</c:f>
              <c:numCache>
                <c:formatCode>General</c:formatCode>
                <c:ptCount val="10"/>
                <c:pt idx="0">
                  <c:v>137</c:v>
                </c:pt>
                <c:pt idx="1">
                  <c:v>46</c:v>
                </c:pt>
                <c:pt idx="2">
                  <c:v>35</c:v>
                </c:pt>
                <c:pt idx="3">
                  <c:v>23</c:v>
                </c:pt>
                <c:pt idx="4">
                  <c:v>15</c:v>
                </c:pt>
                <c:pt idx="5">
                  <c:v>10</c:v>
                </c:pt>
                <c:pt idx="6">
                  <c:v>9</c:v>
                </c:pt>
                <c:pt idx="7">
                  <c:v>6</c:v>
                </c:pt>
                <c:pt idx="8">
                  <c:v>6</c:v>
                </c:pt>
                <c:pt idx="9">
                  <c:v>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PowerPoint]Sheet1!PivotTable1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Sheet1!$B$1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4"/>
                <c:pt idx="0">
                  <c:v>APAC</c:v>
                </c:pt>
                <c:pt idx="1">
                  <c:v>EMEA</c:v>
                </c:pt>
                <c:pt idx="2">
                  <c:v>GAR</c:v>
                </c:pt>
                <c:pt idx="3">
                  <c:v>(blank)</c:v>
                </c:pt>
              </c:strCache>
            </c:strRef>
          </c:cat>
          <c:val>
            <c:numRef>
              <c:f>Sheet1!$B$2:$B$6</c:f>
              <c:numCache>
                <c:formatCode>General</c:formatCode>
                <c:ptCount val="4"/>
                <c:pt idx="0">
                  <c:v>88</c:v>
                </c:pt>
                <c:pt idx="1">
                  <c:v>44</c:v>
                </c:pt>
                <c:pt idx="2">
                  <c:v>146</c:v>
                </c:pt>
                <c:pt idx="3">
                  <c:v>39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[document uploads report.xlsx]Sheet1!PivotTable1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a:sp3d/>
        </c:spPr>
        <c:marker>
          <c:symbol val="none"/>
        </c:marker>
      </c:pivotFmt>
      <c:pivotFmt>
        <c:idx val="22"/>
        <c:spPr>
          <a:solidFill>
            <a:schemeClr val="accent1"/>
          </a:solidFill>
          <a:ln>
            <a:noFill/>
          </a:ln>
          <a:effectLst/>
          <a:sp3d/>
        </c:spPr>
        <c:marker>
          <c:symbol val="none"/>
        </c:marker>
      </c:pivotFmt>
      <c:pivotFmt>
        <c:idx val="23"/>
        <c:spPr>
          <a:solidFill>
            <a:schemeClr val="accent1"/>
          </a:solidFill>
          <a:ln>
            <a:noFill/>
          </a:ln>
          <a:effectLst/>
          <a:sp3d/>
        </c:spPr>
        <c:marker>
          <c:symbol val="none"/>
        </c:marker>
      </c:pivotFmt>
      <c:pivotFmt>
        <c:idx val="24"/>
        <c:spPr>
          <a:solidFill>
            <a:schemeClr val="accent1"/>
          </a:solidFill>
          <a:ln>
            <a:noFill/>
          </a:ln>
          <a:effectLst/>
          <a:sp3d/>
        </c:spPr>
        <c:marker>
          <c:symbol val="none"/>
        </c:marker>
      </c:pivotFmt>
      <c:pivotFmt>
        <c:idx val="25"/>
        <c:spPr>
          <a:solidFill>
            <a:schemeClr val="accent1"/>
          </a:solidFill>
          <a:ln>
            <a:noFill/>
          </a:ln>
          <a:effectLst/>
          <a:sp3d/>
        </c:spPr>
        <c:marker>
          <c:symbol val="none"/>
        </c:marker>
      </c:pivotFmt>
      <c:pivotFmt>
        <c:idx val="26"/>
        <c:spPr>
          <a:solidFill>
            <a:schemeClr val="accent1"/>
          </a:solidFill>
          <a:ln>
            <a:noFill/>
          </a:ln>
          <a:effectLst/>
          <a:sp3d/>
        </c:spPr>
        <c:marker>
          <c:symbol val="none"/>
        </c:marker>
      </c:pivotFmt>
      <c:pivotFmt>
        <c:idx val="27"/>
        <c:spPr>
          <a:solidFill>
            <a:schemeClr val="accent1"/>
          </a:solidFill>
          <a:ln>
            <a:noFill/>
          </a:ln>
          <a:effectLst/>
          <a:sp3d/>
        </c:spPr>
        <c:marker>
          <c:symbol val="none"/>
        </c:marker>
      </c:pivotFmt>
      <c:pivotFmt>
        <c:idx val="28"/>
        <c:spPr>
          <a:solidFill>
            <a:schemeClr val="accent1"/>
          </a:solidFill>
          <a:ln>
            <a:noFill/>
          </a:ln>
          <a:effectLst/>
          <a:sp3d/>
        </c:spPr>
        <c:marker>
          <c:symbol val="none"/>
        </c:marker>
      </c:pivotFmt>
      <c:pivotFmt>
        <c:idx val="29"/>
        <c:spPr>
          <a:solidFill>
            <a:schemeClr val="accent1"/>
          </a:solidFill>
          <a:ln>
            <a:noFill/>
          </a:ln>
          <a:effectLst/>
          <a:sp3d/>
        </c:spPr>
        <c:marker>
          <c:symbol val="none"/>
        </c:marker>
      </c:pivotFmt>
      <c:pivotFmt>
        <c:idx val="30"/>
        <c:spPr>
          <a:solidFill>
            <a:schemeClr val="accent1"/>
          </a:solidFill>
          <a:ln>
            <a:noFill/>
          </a:ln>
          <a:effectLst/>
          <a:sp3d/>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s>
    <c:plotArea>
      <c:layout/>
      <c:barChart>
        <c:barDir val="col"/>
        <c:grouping val="stacked"/>
        <c:varyColors val="0"/>
        <c:ser>
          <c:idx val="0"/>
          <c:order val="0"/>
          <c:tx>
            <c:strRef>
              <c:f>Sheet1!$B$1:$B$2</c:f>
              <c:strCache>
                <c:ptCount val="1"/>
                <c:pt idx="0">
                  <c:v>FD TIG</c:v>
                </c:pt>
              </c:strCache>
            </c:strRef>
          </c:tx>
          <c:spPr>
            <a:solidFill>
              <a:schemeClr val="accent1"/>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Sheet1!$B$3:$B$13</c:f>
              <c:numCache>
                <c:formatCode>General</c:formatCode>
                <c:ptCount val="8"/>
                <c:pt idx="6">
                  <c:v>2</c:v>
                </c:pt>
                <c:pt idx="7">
                  <c:v>4</c:v>
                </c:pt>
              </c:numCache>
            </c:numRef>
          </c:val>
        </c:ser>
        <c:ser>
          <c:idx val="1"/>
          <c:order val="1"/>
          <c:tx>
            <c:strRef>
              <c:f>Sheet1!$C$1:$C$2</c:f>
              <c:strCache>
                <c:ptCount val="1"/>
                <c:pt idx="0">
                  <c:v>PAR SC</c:v>
                </c:pt>
              </c:strCache>
            </c:strRef>
          </c:tx>
          <c:spPr>
            <a:solidFill>
              <a:schemeClr val="accent2"/>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Sheet1!$C$3:$C$13</c:f>
              <c:numCache>
                <c:formatCode>General</c:formatCode>
                <c:ptCount val="8"/>
                <c:pt idx="0">
                  <c:v>1</c:v>
                </c:pt>
                <c:pt idx="1">
                  <c:v>5</c:v>
                </c:pt>
                <c:pt idx="2">
                  <c:v>1</c:v>
                </c:pt>
                <c:pt idx="3">
                  <c:v>3</c:v>
                </c:pt>
                <c:pt idx="4">
                  <c:v>1</c:v>
                </c:pt>
                <c:pt idx="5">
                  <c:v>3</c:v>
                </c:pt>
                <c:pt idx="6">
                  <c:v>1</c:v>
                </c:pt>
                <c:pt idx="7">
                  <c:v>2</c:v>
                </c:pt>
              </c:numCache>
            </c:numRef>
          </c:val>
        </c:ser>
        <c:ser>
          <c:idx val="2"/>
          <c:order val="2"/>
          <c:tx>
            <c:strRef>
              <c:f>Sheet1!$D$1:$D$2</c:f>
              <c:strCache>
                <c:ptCount val="1"/>
                <c:pt idx="0">
                  <c:v>BCS TIG/SG</c:v>
                </c:pt>
              </c:strCache>
            </c:strRef>
          </c:tx>
          <c:spPr>
            <a:solidFill>
              <a:schemeClr val="accent3"/>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Sheet1!$D$3:$D$13</c:f>
              <c:numCache>
                <c:formatCode>General</c:formatCode>
                <c:ptCount val="8"/>
                <c:pt idx="6">
                  <c:v>3</c:v>
                </c:pt>
                <c:pt idx="7">
                  <c:v>15</c:v>
                </c:pt>
              </c:numCache>
            </c:numRef>
          </c:val>
        </c:ser>
        <c:ser>
          <c:idx val="3"/>
          <c:order val="3"/>
          <c:tx>
            <c:strRef>
              <c:f>Sheet1!$E$1:$E$2</c:f>
              <c:strCache>
                <c:ptCount val="1"/>
                <c:pt idx="0">
                  <c:v>Coex SC</c:v>
                </c:pt>
              </c:strCache>
            </c:strRef>
          </c:tx>
          <c:spPr>
            <a:solidFill>
              <a:schemeClr val="accent4"/>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Sheet1!$E$3:$E$13</c:f>
              <c:numCache>
                <c:formatCode>General</c:formatCode>
                <c:ptCount val="8"/>
                <c:pt idx="2">
                  <c:v>5</c:v>
                </c:pt>
                <c:pt idx="3">
                  <c:v>5</c:v>
                </c:pt>
                <c:pt idx="4">
                  <c:v>24</c:v>
                </c:pt>
                <c:pt idx="5">
                  <c:v>15</c:v>
                </c:pt>
                <c:pt idx="6">
                  <c:v>11</c:v>
                </c:pt>
                <c:pt idx="7">
                  <c:v>6</c:v>
                </c:pt>
              </c:numCache>
            </c:numRef>
          </c:val>
        </c:ser>
        <c:ser>
          <c:idx val="4"/>
          <c:order val="4"/>
          <c:tx>
            <c:strRef>
              <c:f>Sheet1!$F$1:$F$2</c:f>
              <c:strCache>
                <c:ptCount val="1"/>
                <c:pt idx="0">
                  <c:v>ARC SC</c:v>
                </c:pt>
              </c:strCache>
            </c:strRef>
          </c:tx>
          <c:spPr>
            <a:solidFill>
              <a:schemeClr val="accent5"/>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Sheet1!$F$3:$F$13</c:f>
              <c:numCache>
                <c:formatCode>General</c:formatCode>
                <c:ptCount val="8"/>
                <c:pt idx="0">
                  <c:v>5</c:v>
                </c:pt>
                <c:pt idx="1">
                  <c:v>9</c:v>
                </c:pt>
                <c:pt idx="2">
                  <c:v>13</c:v>
                </c:pt>
                <c:pt idx="3">
                  <c:v>17</c:v>
                </c:pt>
                <c:pt idx="4">
                  <c:v>6</c:v>
                </c:pt>
                <c:pt idx="5">
                  <c:v>7</c:v>
                </c:pt>
                <c:pt idx="6">
                  <c:v>10</c:v>
                </c:pt>
                <c:pt idx="7">
                  <c:v>8</c:v>
                </c:pt>
              </c:numCache>
            </c:numRef>
          </c:val>
        </c:ser>
        <c:ser>
          <c:idx val="5"/>
          <c:order val="5"/>
          <c:tx>
            <c:strRef>
              <c:f>Sheet1!$G$1:$G$2</c:f>
              <c:strCache>
                <c:ptCount val="1"/>
                <c:pt idx="0">
                  <c:v>WNG SC</c:v>
                </c:pt>
              </c:strCache>
            </c:strRef>
          </c:tx>
          <c:spPr>
            <a:solidFill>
              <a:schemeClr val="accent6"/>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Sheet1!$G$3:$G$13</c:f>
              <c:numCache>
                <c:formatCode>General</c:formatCode>
                <c:ptCount val="8"/>
                <c:pt idx="0">
                  <c:v>7</c:v>
                </c:pt>
                <c:pt idx="1">
                  <c:v>9</c:v>
                </c:pt>
                <c:pt idx="2">
                  <c:v>9</c:v>
                </c:pt>
                <c:pt idx="3">
                  <c:v>12</c:v>
                </c:pt>
                <c:pt idx="4">
                  <c:v>8</c:v>
                </c:pt>
                <c:pt idx="5">
                  <c:v>12</c:v>
                </c:pt>
                <c:pt idx="6">
                  <c:v>11</c:v>
                </c:pt>
                <c:pt idx="7">
                  <c:v>10</c:v>
                </c:pt>
              </c:numCache>
            </c:numRef>
          </c:val>
        </c:ser>
        <c:ser>
          <c:idx val="6"/>
          <c:order val="6"/>
          <c:tx>
            <c:strRef>
              <c:f>Sheet1!$H$1:$H$2</c:f>
              <c:strCache>
                <c:ptCount val="1"/>
                <c:pt idx="0">
                  <c:v>LC TIG</c:v>
                </c:pt>
              </c:strCache>
            </c:strRef>
          </c:tx>
          <c:spPr>
            <a:solidFill>
              <a:schemeClr val="accent1">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Sheet1!$H$3:$H$13</c:f>
              <c:numCache>
                <c:formatCode>General</c:formatCode>
                <c:ptCount val="8"/>
                <c:pt idx="0">
                  <c:v>23</c:v>
                </c:pt>
                <c:pt idx="1">
                  <c:v>23</c:v>
                </c:pt>
                <c:pt idx="2">
                  <c:v>30</c:v>
                </c:pt>
                <c:pt idx="3">
                  <c:v>15</c:v>
                </c:pt>
              </c:numCache>
            </c:numRef>
          </c:val>
        </c:ser>
        <c:ser>
          <c:idx val="7"/>
          <c:order val="7"/>
          <c:tx>
            <c:strRef>
              <c:f>Sheet1!$I$1:$I$2</c:f>
              <c:strCache>
                <c:ptCount val="1"/>
                <c:pt idx="0">
                  <c:v>JTC 802 SC</c:v>
                </c:pt>
              </c:strCache>
            </c:strRef>
          </c:tx>
          <c:spPr>
            <a:solidFill>
              <a:schemeClr val="accent2">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Sheet1!$I$3:$I$13</c:f>
              <c:numCache>
                <c:formatCode>General</c:formatCode>
                <c:ptCount val="8"/>
                <c:pt idx="0">
                  <c:v>8</c:v>
                </c:pt>
                <c:pt idx="1">
                  <c:v>20</c:v>
                </c:pt>
                <c:pt idx="2">
                  <c:v>9</c:v>
                </c:pt>
                <c:pt idx="3">
                  <c:v>12</c:v>
                </c:pt>
                <c:pt idx="4">
                  <c:v>17</c:v>
                </c:pt>
                <c:pt idx="5">
                  <c:v>10</c:v>
                </c:pt>
                <c:pt idx="6">
                  <c:v>9</c:v>
                </c:pt>
                <c:pt idx="7">
                  <c:v>8</c:v>
                </c:pt>
              </c:numCache>
            </c:numRef>
          </c:val>
        </c:ser>
        <c:ser>
          <c:idx val="8"/>
          <c:order val="8"/>
          <c:tx>
            <c:strRef>
              <c:f>Sheet1!$J$1:$J$2</c:f>
              <c:strCache>
                <c:ptCount val="1"/>
                <c:pt idx="0">
                  <c:v>LC TIG/SG</c:v>
                </c:pt>
              </c:strCache>
            </c:strRef>
          </c:tx>
          <c:spPr>
            <a:solidFill>
              <a:schemeClr val="accent3">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Sheet1!$J$3:$J$13</c:f>
              <c:numCache>
                <c:formatCode>General</c:formatCode>
                <c:ptCount val="8"/>
                <c:pt idx="3">
                  <c:v>1</c:v>
                </c:pt>
                <c:pt idx="4">
                  <c:v>19</c:v>
                </c:pt>
                <c:pt idx="5">
                  <c:v>50</c:v>
                </c:pt>
                <c:pt idx="6">
                  <c:v>24</c:v>
                </c:pt>
                <c:pt idx="7">
                  <c:v>13</c:v>
                </c:pt>
              </c:numCache>
            </c:numRef>
          </c:val>
        </c:ser>
        <c:ser>
          <c:idx val="9"/>
          <c:order val="9"/>
          <c:tx>
            <c:strRef>
              <c:f>Sheet1!$K$1:$K$2</c:f>
              <c:strCache>
                <c:ptCount val="1"/>
                <c:pt idx="0">
                  <c:v>TGaj</c:v>
                </c:pt>
              </c:strCache>
            </c:strRef>
          </c:tx>
          <c:spPr>
            <a:solidFill>
              <a:schemeClr val="accent4">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Sheet1!$K$3:$K$13</c:f>
              <c:numCache>
                <c:formatCode>General</c:formatCode>
                <c:ptCount val="8"/>
                <c:pt idx="0">
                  <c:v>12</c:v>
                </c:pt>
                <c:pt idx="1">
                  <c:v>21</c:v>
                </c:pt>
                <c:pt idx="2">
                  <c:v>49</c:v>
                </c:pt>
                <c:pt idx="3">
                  <c:v>21</c:v>
                </c:pt>
                <c:pt idx="4">
                  <c:v>8</c:v>
                </c:pt>
                <c:pt idx="5">
                  <c:v>3</c:v>
                </c:pt>
              </c:numCache>
            </c:numRef>
          </c:val>
        </c:ser>
        <c:ser>
          <c:idx val="10"/>
          <c:order val="10"/>
          <c:tx>
            <c:strRef>
              <c:f>Sheet1!$L$1:$L$2</c:f>
              <c:strCache>
                <c:ptCount val="1"/>
                <c:pt idx="0">
                  <c:v>AANI SC</c:v>
                </c:pt>
              </c:strCache>
            </c:strRef>
          </c:tx>
          <c:spPr>
            <a:solidFill>
              <a:schemeClr val="accent5">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Sheet1!$L$3:$L$13</c:f>
              <c:numCache>
                <c:formatCode>General</c:formatCode>
                <c:ptCount val="8"/>
                <c:pt idx="0">
                  <c:v>5</c:v>
                </c:pt>
                <c:pt idx="1">
                  <c:v>13</c:v>
                </c:pt>
                <c:pt idx="2">
                  <c:v>8</c:v>
                </c:pt>
                <c:pt idx="3">
                  <c:v>14</c:v>
                </c:pt>
                <c:pt idx="4">
                  <c:v>6</c:v>
                </c:pt>
                <c:pt idx="5">
                  <c:v>50</c:v>
                </c:pt>
                <c:pt idx="6">
                  <c:v>19</c:v>
                </c:pt>
                <c:pt idx="7">
                  <c:v>7</c:v>
                </c:pt>
              </c:numCache>
            </c:numRef>
          </c:val>
        </c:ser>
        <c:ser>
          <c:idx val="11"/>
          <c:order val="11"/>
          <c:tx>
            <c:strRef>
              <c:f>Sheet1!$M$1:$M$2</c:f>
              <c:strCache>
                <c:ptCount val="1"/>
                <c:pt idx="0">
                  <c:v>TGak</c:v>
                </c:pt>
              </c:strCache>
            </c:strRef>
          </c:tx>
          <c:spPr>
            <a:solidFill>
              <a:schemeClr val="accent6">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Sheet1!$M$3:$M$13</c:f>
              <c:numCache>
                <c:formatCode>General</c:formatCode>
                <c:ptCount val="8"/>
                <c:pt idx="0">
                  <c:v>24</c:v>
                </c:pt>
                <c:pt idx="1">
                  <c:v>22</c:v>
                </c:pt>
                <c:pt idx="2">
                  <c:v>27</c:v>
                </c:pt>
                <c:pt idx="3">
                  <c:v>35</c:v>
                </c:pt>
                <c:pt idx="4">
                  <c:v>34</c:v>
                </c:pt>
                <c:pt idx="5">
                  <c:v>20</c:v>
                </c:pt>
                <c:pt idx="6">
                  <c:v>14</c:v>
                </c:pt>
                <c:pt idx="7">
                  <c:v>1</c:v>
                </c:pt>
              </c:numCache>
            </c:numRef>
          </c:val>
        </c:ser>
        <c:ser>
          <c:idx val="12"/>
          <c:order val="12"/>
          <c:tx>
            <c:strRef>
              <c:f>Sheet1!$N$1:$N$2</c:f>
              <c:strCache>
                <c:ptCount val="1"/>
                <c:pt idx="0">
                  <c:v>TGaq</c:v>
                </c:pt>
              </c:strCache>
            </c:strRef>
          </c:tx>
          <c:spPr>
            <a:solidFill>
              <a:schemeClr val="accent1">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Sheet1!$N$3:$N$13</c:f>
              <c:numCache>
                <c:formatCode>General</c:formatCode>
                <c:ptCount val="8"/>
                <c:pt idx="0">
                  <c:v>16</c:v>
                </c:pt>
                <c:pt idx="1">
                  <c:v>38</c:v>
                </c:pt>
                <c:pt idx="2">
                  <c:v>26</c:v>
                </c:pt>
                <c:pt idx="3">
                  <c:v>51</c:v>
                </c:pt>
                <c:pt idx="4">
                  <c:v>38</c:v>
                </c:pt>
                <c:pt idx="5">
                  <c:v>24</c:v>
                </c:pt>
                <c:pt idx="6">
                  <c:v>27</c:v>
                </c:pt>
                <c:pt idx="7">
                  <c:v>3</c:v>
                </c:pt>
              </c:numCache>
            </c:numRef>
          </c:val>
        </c:ser>
        <c:ser>
          <c:idx val="13"/>
          <c:order val="13"/>
          <c:tx>
            <c:strRef>
              <c:f>Sheet1!$O$1:$O$2</c:f>
              <c:strCache>
                <c:ptCount val="1"/>
                <c:pt idx="0">
                  <c:v>TGaz</c:v>
                </c:pt>
              </c:strCache>
            </c:strRef>
          </c:tx>
          <c:spPr>
            <a:solidFill>
              <a:schemeClr val="accent2">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Sheet1!$O$3:$O$13</c:f>
              <c:numCache>
                <c:formatCode>General</c:formatCode>
                <c:ptCount val="8"/>
                <c:pt idx="0">
                  <c:v>14</c:v>
                </c:pt>
                <c:pt idx="1">
                  <c:v>29</c:v>
                </c:pt>
                <c:pt idx="2">
                  <c:v>39</c:v>
                </c:pt>
                <c:pt idx="3">
                  <c:v>45</c:v>
                </c:pt>
                <c:pt idx="4">
                  <c:v>36</c:v>
                </c:pt>
                <c:pt idx="5">
                  <c:v>38</c:v>
                </c:pt>
                <c:pt idx="6">
                  <c:v>32</c:v>
                </c:pt>
                <c:pt idx="7">
                  <c:v>20</c:v>
                </c:pt>
              </c:numCache>
            </c:numRef>
          </c:val>
        </c:ser>
        <c:ser>
          <c:idx val="14"/>
          <c:order val="14"/>
          <c:tx>
            <c:strRef>
              <c:f>Sheet1!$P$1:$P$2</c:f>
              <c:strCache>
                <c:ptCount val="1"/>
                <c:pt idx="0">
                  <c:v>802.11 WG</c:v>
                </c:pt>
              </c:strCache>
            </c:strRef>
          </c:tx>
          <c:spPr>
            <a:solidFill>
              <a:schemeClr val="accent3">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Sheet1!$P$3:$P$13</c:f>
              <c:numCache>
                <c:formatCode>General</c:formatCode>
                <c:ptCount val="8"/>
                <c:pt idx="0">
                  <c:v>22</c:v>
                </c:pt>
                <c:pt idx="1">
                  <c:v>71</c:v>
                </c:pt>
                <c:pt idx="2">
                  <c:v>58</c:v>
                </c:pt>
                <c:pt idx="3">
                  <c:v>35</c:v>
                </c:pt>
                <c:pt idx="4">
                  <c:v>34</c:v>
                </c:pt>
                <c:pt idx="5">
                  <c:v>42</c:v>
                </c:pt>
                <c:pt idx="6">
                  <c:v>40</c:v>
                </c:pt>
                <c:pt idx="7">
                  <c:v>25</c:v>
                </c:pt>
              </c:numCache>
            </c:numRef>
          </c:val>
        </c:ser>
        <c:ser>
          <c:idx val="15"/>
          <c:order val="15"/>
          <c:tx>
            <c:strRef>
              <c:f>Sheet1!$Q$1:$Q$2</c:f>
              <c:strCache>
                <c:ptCount val="1"/>
                <c:pt idx="0">
                  <c:v>TGm</c:v>
                </c:pt>
              </c:strCache>
            </c:strRef>
          </c:tx>
          <c:spPr>
            <a:solidFill>
              <a:schemeClr val="accent4">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Sheet1!$Q$3:$Q$13</c:f>
              <c:numCache>
                <c:formatCode>General</c:formatCode>
                <c:ptCount val="8"/>
                <c:pt idx="1">
                  <c:v>1</c:v>
                </c:pt>
                <c:pt idx="2">
                  <c:v>35</c:v>
                </c:pt>
                <c:pt idx="3">
                  <c:v>111</c:v>
                </c:pt>
                <c:pt idx="4">
                  <c:v>75</c:v>
                </c:pt>
                <c:pt idx="5">
                  <c:v>76</c:v>
                </c:pt>
                <c:pt idx="6">
                  <c:v>81</c:v>
                </c:pt>
                <c:pt idx="7">
                  <c:v>8</c:v>
                </c:pt>
              </c:numCache>
            </c:numRef>
          </c:val>
        </c:ser>
        <c:ser>
          <c:idx val="16"/>
          <c:order val="16"/>
          <c:tx>
            <c:strRef>
              <c:f>Sheet1!$R$1:$R$2</c:f>
              <c:strCache>
                <c:ptCount val="1"/>
                <c:pt idx="0">
                  <c:v>TGba</c:v>
                </c:pt>
              </c:strCache>
            </c:strRef>
          </c:tx>
          <c:spPr>
            <a:solidFill>
              <a:schemeClr val="accent5">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Sheet1!$R$3:$R$13</c:f>
              <c:numCache>
                <c:formatCode>General</c:formatCode>
                <c:ptCount val="8"/>
                <c:pt idx="0">
                  <c:v>47</c:v>
                </c:pt>
                <c:pt idx="1">
                  <c:v>88</c:v>
                </c:pt>
                <c:pt idx="2">
                  <c:v>111</c:v>
                </c:pt>
                <c:pt idx="3">
                  <c:v>86</c:v>
                </c:pt>
                <c:pt idx="4">
                  <c:v>109</c:v>
                </c:pt>
                <c:pt idx="5">
                  <c:v>133</c:v>
                </c:pt>
                <c:pt idx="6">
                  <c:v>135</c:v>
                </c:pt>
                <c:pt idx="7">
                  <c:v>118</c:v>
                </c:pt>
              </c:numCache>
            </c:numRef>
          </c:val>
        </c:ser>
        <c:ser>
          <c:idx val="17"/>
          <c:order val="17"/>
          <c:tx>
            <c:strRef>
              <c:f>Sheet1!$S$1:$S$2</c:f>
              <c:strCache>
                <c:ptCount val="1"/>
                <c:pt idx="0">
                  <c:v>TGay</c:v>
                </c:pt>
              </c:strCache>
            </c:strRef>
          </c:tx>
          <c:spPr>
            <a:solidFill>
              <a:schemeClr val="accent6">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Sheet1!$S$3:$S$13</c:f>
              <c:numCache>
                <c:formatCode>General</c:formatCode>
                <c:ptCount val="8"/>
                <c:pt idx="0">
                  <c:v>104</c:v>
                </c:pt>
                <c:pt idx="1">
                  <c:v>101</c:v>
                </c:pt>
                <c:pt idx="2">
                  <c:v>136</c:v>
                </c:pt>
                <c:pt idx="3">
                  <c:v>129</c:v>
                </c:pt>
                <c:pt idx="4">
                  <c:v>146</c:v>
                </c:pt>
                <c:pt idx="5">
                  <c:v>103</c:v>
                </c:pt>
                <c:pt idx="6">
                  <c:v>162</c:v>
                </c:pt>
                <c:pt idx="7">
                  <c:v>95</c:v>
                </c:pt>
              </c:numCache>
            </c:numRef>
          </c:val>
        </c:ser>
        <c:ser>
          <c:idx val="18"/>
          <c:order val="18"/>
          <c:tx>
            <c:strRef>
              <c:f>Sheet1!$T$1:$T$2</c:f>
              <c:strCache>
                <c:ptCount val="1"/>
                <c:pt idx="0">
                  <c:v>TGax</c:v>
                </c:pt>
              </c:strCache>
            </c:strRef>
          </c:tx>
          <c:spPr>
            <a:solidFill>
              <a:schemeClr val="accent1">
                <a:lumMod val="8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Sheet1!$T$3:$T$13</c:f>
              <c:numCache>
                <c:formatCode>General</c:formatCode>
                <c:ptCount val="8"/>
                <c:pt idx="0">
                  <c:v>193</c:v>
                </c:pt>
                <c:pt idx="1">
                  <c:v>357</c:v>
                </c:pt>
                <c:pt idx="2">
                  <c:v>251</c:v>
                </c:pt>
                <c:pt idx="3">
                  <c:v>254</c:v>
                </c:pt>
                <c:pt idx="4">
                  <c:v>252</c:v>
                </c:pt>
                <c:pt idx="5">
                  <c:v>43</c:v>
                </c:pt>
                <c:pt idx="6">
                  <c:v>272</c:v>
                </c:pt>
                <c:pt idx="7">
                  <c:v>184</c:v>
                </c:pt>
              </c:numCache>
            </c:numRef>
          </c:val>
        </c:ser>
        <c:dLbls>
          <c:showLegendKey val="0"/>
          <c:showVal val="0"/>
          <c:showCatName val="0"/>
          <c:showSerName val="0"/>
          <c:showPercent val="0"/>
          <c:showBubbleSize val="0"/>
        </c:dLbls>
        <c:gapWidth val="150"/>
        <c:overlap val="100"/>
        <c:axId val="449856792"/>
        <c:axId val="449858360"/>
      </c:barChart>
      <c:catAx>
        <c:axId val="449856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9858360"/>
        <c:crosses val="autoZero"/>
        <c:auto val="1"/>
        <c:lblAlgn val="ctr"/>
        <c:lblOffset val="100"/>
        <c:noMultiLvlLbl val="0"/>
      </c:catAx>
      <c:valAx>
        <c:axId val="44985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98567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802.11-18/0304r0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2018</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dirty="0" smtClean="0"/>
              <a:t>Report</a:t>
            </a:r>
            <a:endParaRPr lang="en-US" sz="1200" b="0" dirty="0"/>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802.11-18/0304r0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2018</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dirty="0" smtClean="0"/>
              <a:t>Report</a:t>
            </a:r>
            <a:endParaRPr lang="en-US" sz="1200" b="0" dirty="0"/>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802.11-18/0304r0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2018</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364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997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35656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22</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614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23</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674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24</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9667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382117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40244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219143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28</a:t>
            </a:fld>
            <a:endParaRPr lang="en-US"/>
          </a:p>
        </p:txBody>
      </p:sp>
    </p:spTree>
    <p:extLst>
      <p:ext uri="{BB962C8B-B14F-4D97-AF65-F5344CB8AC3E}">
        <p14:creationId xmlns:p14="http://schemas.microsoft.com/office/powerpoint/2010/main" val="20143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802.11-18/0304r0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2018</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321244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30</a:t>
            </a:fld>
            <a:endParaRPr lang="en-US"/>
          </a:p>
        </p:txBody>
      </p:sp>
    </p:spTree>
    <p:extLst>
      <p:ext uri="{BB962C8B-B14F-4D97-AF65-F5344CB8AC3E}">
        <p14:creationId xmlns:p14="http://schemas.microsoft.com/office/powerpoint/2010/main" val="427158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802-11-18-0293r1</a:t>
            </a:r>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27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802-11-18-0293r1</a:t>
            </a:r>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811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802-11-18-0293r1</a:t>
            </a:r>
          </a:p>
        </p:txBody>
      </p:sp>
      <p:sp>
        <p:nvSpPr>
          <p:cNvPr id="5" name="Date Placeholder 4"/>
          <p:cNvSpPr>
            <a:spLocks noGrp="1"/>
          </p:cNvSpPr>
          <p:nvPr>
            <p:ph type="dt" idx="11"/>
          </p:nvPr>
        </p:nvSpPr>
        <p:spPr/>
        <p:txBody>
          <a:bodyPr/>
          <a:lstStyle/>
          <a:p>
            <a:r>
              <a:rPr lang="en-US"/>
              <a:t>March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39147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802.11-18/0304r0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50</a:t>
            </a:fld>
            <a:endParaRPr lang="en-US"/>
          </a:p>
        </p:txBody>
      </p:sp>
    </p:spTree>
    <p:extLst>
      <p:ext uri="{BB962C8B-B14F-4D97-AF65-F5344CB8AC3E}">
        <p14:creationId xmlns:p14="http://schemas.microsoft.com/office/powerpoint/2010/main" val="3197588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802-11-18-0293r1</a:t>
            </a:r>
          </a:p>
        </p:txBody>
      </p:sp>
      <p:sp>
        <p:nvSpPr>
          <p:cNvPr id="5" name="Date Placeholder 4"/>
          <p:cNvSpPr>
            <a:spLocks noGrp="1"/>
          </p:cNvSpPr>
          <p:nvPr>
            <p:ph type="dt" idx="11"/>
          </p:nvPr>
        </p:nvSpPr>
        <p:spPr/>
        <p:txBody>
          <a:bodyPr/>
          <a:lstStyle/>
          <a:p>
            <a:r>
              <a:rPr lang="en-US"/>
              <a:t>March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56</a:t>
            </a:fld>
            <a:endParaRPr lang="en-US"/>
          </a:p>
        </p:txBody>
      </p:sp>
    </p:spTree>
    <p:extLst>
      <p:ext uri="{BB962C8B-B14F-4D97-AF65-F5344CB8AC3E}">
        <p14:creationId xmlns:p14="http://schemas.microsoft.com/office/powerpoint/2010/main" val="2807694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802-11-18-0293r1</a:t>
            </a:r>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8676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58</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01643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63</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8704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40604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64</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871403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65</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043157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67</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3446830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802.11-18/0569r0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70</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9366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802.11-18/0569r0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71</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1493822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802.11-18/0569r0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72</a:t>
            </a:fld>
            <a:endParaRPr lang="en-US"/>
          </a:p>
        </p:txBody>
      </p:sp>
    </p:spTree>
    <p:extLst>
      <p:ext uri="{BB962C8B-B14F-4D97-AF65-F5344CB8AC3E}">
        <p14:creationId xmlns:p14="http://schemas.microsoft.com/office/powerpoint/2010/main" val="4114470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802.11-18/0569r0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73</a:t>
            </a:fld>
            <a:endParaRPr lang="en-US"/>
          </a:p>
        </p:txBody>
      </p:sp>
    </p:spTree>
    <p:extLst>
      <p:ext uri="{BB962C8B-B14F-4D97-AF65-F5344CB8AC3E}">
        <p14:creationId xmlns:p14="http://schemas.microsoft.com/office/powerpoint/2010/main" val="1777460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802.11-18/0569r0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74</a:t>
            </a:fld>
            <a:endParaRPr lang="en-US"/>
          </a:p>
        </p:txBody>
      </p:sp>
    </p:spTree>
    <p:extLst>
      <p:ext uri="{BB962C8B-B14F-4D97-AF65-F5344CB8AC3E}">
        <p14:creationId xmlns:p14="http://schemas.microsoft.com/office/powerpoint/2010/main" val="3885097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802.11-18/0569r0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75</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20873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802.11-18/0577r0</a:t>
            </a:r>
          </a:p>
        </p:txBody>
      </p:sp>
      <p:sp>
        <p:nvSpPr>
          <p:cNvPr id="6147"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76</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7103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25156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802.11-18/0577r0</a:t>
            </a:r>
          </a:p>
        </p:txBody>
      </p:sp>
      <p:sp>
        <p:nvSpPr>
          <p:cNvPr id="7171"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77</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4137982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802.11-18/0577r0</a:t>
            </a:r>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78</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783145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802.11-18/0577r0</a:t>
            </a:r>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79</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518838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80</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5785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81</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340254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82</a:t>
            </a:fld>
            <a:endParaRPr lang="en-US"/>
          </a:p>
        </p:txBody>
      </p:sp>
    </p:spTree>
    <p:extLst>
      <p:ext uri="{BB962C8B-B14F-4D97-AF65-F5344CB8AC3E}">
        <p14:creationId xmlns:p14="http://schemas.microsoft.com/office/powerpoint/2010/main" val="3083263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83</a:t>
            </a:fld>
            <a:endParaRPr lang="en-US" smtClean="0"/>
          </a:p>
        </p:txBody>
      </p:sp>
    </p:spTree>
    <p:extLst>
      <p:ext uri="{BB962C8B-B14F-4D97-AF65-F5344CB8AC3E}">
        <p14:creationId xmlns:p14="http://schemas.microsoft.com/office/powerpoint/2010/main" val="3822953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802.11-11/0xxxr0</a:t>
            </a:r>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84</a:t>
            </a:fld>
            <a:endParaRPr lang="en-US" smtClean="0"/>
          </a:p>
        </p:txBody>
      </p:sp>
    </p:spTree>
    <p:extLst>
      <p:ext uri="{BB962C8B-B14F-4D97-AF65-F5344CB8AC3E}">
        <p14:creationId xmlns:p14="http://schemas.microsoft.com/office/powerpoint/2010/main" val="2793267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E7B1FDE-8C4D-44B9-8CF2-5029740F784E}" type="slidenum">
              <a:rPr lang="en-US" altLang="en-US" smtClean="0"/>
              <a:pPr>
                <a:spcBef>
                  <a:spcPct val="0"/>
                </a:spcBef>
              </a:pPr>
              <a:t>85</a:t>
            </a:fld>
            <a:endParaRPr lang="en-US" altLang="en-US" smtClean="0"/>
          </a:p>
        </p:txBody>
      </p:sp>
      <p:sp>
        <p:nvSpPr>
          <p:cNvPr id="12294" name="Rectangle 2"/>
          <p:cNvSpPr>
            <a:spLocks noGrp="1" noRot="1" noChangeAspect="1" noChangeArrowheads="1" noTextEdit="1"/>
          </p:cNvSpPr>
          <p:nvPr>
            <p:ph type="sldImg"/>
          </p:nvPr>
        </p:nvSpPr>
        <p:spPr>
          <a:xfrm>
            <a:off x="1154113" y="701675"/>
            <a:ext cx="4625975" cy="3468688"/>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9991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6E4FA29-8BF6-4F2F-A194-921632BAA8FD}" type="slidenum">
              <a:rPr lang="en-US" altLang="en-US" smtClean="0"/>
              <a:pPr>
                <a:spcBef>
                  <a:spcPct val="0"/>
                </a:spcBef>
              </a:pPr>
              <a:t>86</a:t>
            </a:fld>
            <a:endParaRPr lang="en-US" alt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3589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427851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F2F9451-B5FC-4EC3-A6BC-44AB056AE52F}" type="slidenum">
              <a:rPr lang="en-US" altLang="en-US" smtClean="0"/>
              <a:pPr>
                <a:spcBef>
                  <a:spcPct val="0"/>
                </a:spcBef>
              </a:pPr>
              <a:t>87</a:t>
            </a:fld>
            <a:endParaRPr lang="en-US" altLang="en-US" smtClean="0"/>
          </a:p>
        </p:txBody>
      </p:sp>
    </p:spTree>
    <p:extLst>
      <p:ext uri="{BB962C8B-B14F-4D97-AF65-F5344CB8AC3E}">
        <p14:creationId xmlns:p14="http://schemas.microsoft.com/office/powerpoint/2010/main" val="575774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4113" y="701675"/>
            <a:ext cx="4625975"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456DE66-1BB6-46C6-A1EE-533E8275B7E4}" type="slidenum">
              <a:rPr lang="en-US" altLang="en-US" smtClean="0"/>
              <a:pPr>
                <a:spcBef>
                  <a:spcPct val="0"/>
                </a:spcBef>
              </a:pPr>
              <a:t>88</a:t>
            </a:fld>
            <a:endParaRPr lang="en-US" altLang="en-US" smtClean="0"/>
          </a:p>
        </p:txBody>
      </p:sp>
    </p:spTree>
    <p:extLst>
      <p:ext uri="{BB962C8B-B14F-4D97-AF65-F5344CB8AC3E}">
        <p14:creationId xmlns:p14="http://schemas.microsoft.com/office/powerpoint/2010/main" val="1399806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77185A8-F9D4-4155-B92A-1A208D3B8524}" type="slidenum">
              <a:rPr lang="en-US" altLang="en-US" smtClean="0"/>
              <a:pPr>
                <a:spcBef>
                  <a:spcPct val="0"/>
                </a:spcBef>
              </a:pPr>
              <a:t>89</a:t>
            </a:fld>
            <a:endParaRPr lang="en-US" altLang="en-US" smtClean="0"/>
          </a:p>
        </p:txBody>
      </p:sp>
    </p:spTree>
    <p:extLst>
      <p:ext uri="{BB962C8B-B14F-4D97-AF65-F5344CB8AC3E}">
        <p14:creationId xmlns:p14="http://schemas.microsoft.com/office/powerpoint/2010/main" val="3055314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194992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7121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54113" y="701675"/>
            <a:ext cx="4625975"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F77976C-EBDD-46C1-87E0-6AC1A66CE478}" type="slidenum">
              <a:rPr lang="en-US" altLang="en-US" smtClean="0"/>
              <a:pPr>
                <a:spcBef>
                  <a:spcPct val="0"/>
                </a:spcBef>
              </a:pPr>
              <a:t>96</a:t>
            </a:fld>
            <a:endParaRPr lang="en-US" altLang="en-US" smtClean="0"/>
          </a:p>
        </p:txBody>
      </p:sp>
    </p:spTree>
    <p:extLst>
      <p:ext uri="{BB962C8B-B14F-4D97-AF65-F5344CB8AC3E}">
        <p14:creationId xmlns:p14="http://schemas.microsoft.com/office/powerpoint/2010/main" val="2611242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54113" y="701675"/>
            <a:ext cx="4625975"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71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E2C1D6B-63B8-4062-B949-2046C0708A81}" type="slidenum">
              <a:rPr lang="en-US" altLang="en-US" smtClean="0"/>
              <a:pPr>
                <a:spcBef>
                  <a:spcPct val="0"/>
                </a:spcBef>
              </a:pPr>
              <a:t>97</a:t>
            </a:fld>
            <a:endParaRPr lang="en-US" altLang="en-US" smtClean="0"/>
          </a:p>
        </p:txBody>
      </p:sp>
    </p:spTree>
    <p:extLst>
      <p:ext uri="{BB962C8B-B14F-4D97-AF65-F5344CB8AC3E}">
        <p14:creationId xmlns:p14="http://schemas.microsoft.com/office/powerpoint/2010/main" val="2688119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802.11-18/0318r0</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08331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802.11-18/0318r0</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4893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802.11-18/0318r0</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385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37064704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802.11-18/0318r0</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7826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9"/>
          <p:cNvSpPr>
            <a:spLocks noGrp="1" noChangeArrowheads="1"/>
          </p:cNvSpPr>
          <p:nvPr>
            <p:ph type="sldNum"/>
          </p:nvPr>
        </p:nvSpPr>
        <p:spPr>
          <a:ln/>
        </p:spPr>
        <p:txBody>
          <a:bodyPr/>
          <a:lstStyle/>
          <a:p>
            <a:fld id="{94ADC5CE-705E-426C-B3FE-79B7A7C61968}" type="slidenum">
              <a:rPr lang="en-US" altLang="en-US"/>
              <a:pPr/>
              <a:t>109</a:t>
            </a:fld>
            <a:endParaRPr lang="en-US" altLang="en-US"/>
          </a:p>
        </p:txBody>
      </p:sp>
      <p:sp>
        <p:nvSpPr>
          <p:cNvPr id="7169"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0"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7171"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7172"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7173"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A0AF59CC-8EEA-4EEC-821A-2D22FAA720C4}" type="slidenum">
              <a:rPr lang="en-US" altLang="en-US" sz="1200">
                <a:latin typeface="Times New Roman" panose="02020603050405020304" pitchFamily="18" charset="0"/>
              </a:rPr>
              <a:pPr algn="r">
                <a:lnSpc>
                  <a:spcPct val="100000"/>
                </a:lnSpc>
                <a:buClrTx/>
                <a:buFontTx/>
                <a:buNone/>
              </a:pPr>
              <a:t>109</a:t>
            </a:fld>
            <a:endParaRPr lang="en-US" altLang="en-US" sz="1200">
              <a:latin typeface="Times New Roman" panose="02020603050405020304" pitchFamily="18" charset="0"/>
            </a:endParaRPr>
          </a:p>
        </p:txBody>
      </p:sp>
      <p:sp>
        <p:nvSpPr>
          <p:cNvPr id="7174" name="AutoShape 6"/>
          <p:cNvSpPr>
            <a:spLocks noChangeArrowheads="1"/>
          </p:cNvSpPr>
          <p:nvPr/>
        </p:nvSpPr>
        <p:spPr bwMode="auto">
          <a:xfrm>
            <a:off x="1154113" y="701675"/>
            <a:ext cx="4625975" cy="3468688"/>
          </a:xfrm>
          <a:custGeom>
            <a:avLst/>
            <a:gdLst>
              <a:gd name="G0" fmla="+- 12850 0 0"/>
              <a:gd name="G1" fmla="+- 1 0 0"/>
              <a:gd name="G2" fmla="+- 2 0 0"/>
              <a:gd name="G3" fmla="*/ 1 15047 8192"/>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5"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36290226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9"/>
          <p:cNvSpPr>
            <a:spLocks noGrp="1" noChangeArrowheads="1"/>
          </p:cNvSpPr>
          <p:nvPr>
            <p:ph type="sldNum"/>
          </p:nvPr>
        </p:nvSpPr>
        <p:spPr>
          <a:ln/>
        </p:spPr>
        <p:txBody>
          <a:bodyPr/>
          <a:lstStyle/>
          <a:p>
            <a:fld id="{053939AD-6599-4E2D-8603-160296DAA2B2}" type="slidenum">
              <a:rPr lang="en-US" altLang="en-US"/>
              <a:pPr/>
              <a:t>110</a:t>
            </a:fld>
            <a:endParaRPr lang="en-US" altLang="en-US"/>
          </a:p>
        </p:txBody>
      </p:sp>
      <p:sp>
        <p:nvSpPr>
          <p:cNvPr id="8193"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94"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8195"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8196"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8197"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5EE04C84-0085-4340-8BE1-6E5DB9CCC93C}" type="slidenum">
              <a:rPr lang="en-US" altLang="en-US" sz="1200">
                <a:latin typeface="Times New Roman" panose="02020603050405020304" pitchFamily="18" charset="0"/>
              </a:rPr>
              <a:pPr algn="r">
                <a:lnSpc>
                  <a:spcPct val="100000"/>
                </a:lnSpc>
                <a:buClrTx/>
                <a:buFontTx/>
                <a:buNone/>
              </a:pPr>
              <a:t>110</a:t>
            </a:fld>
            <a:endParaRPr lang="en-US" altLang="en-US" sz="1200">
              <a:latin typeface="Times New Roman" panose="02020603050405020304" pitchFamily="18" charset="0"/>
            </a:endParaRPr>
          </a:p>
        </p:txBody>
      </p:sp>
      <p:sp>
        <p:nvSpPr>
          <p:cNvPr id="8198" name="AutoShape 6"/>
          <p:cNvSpPr>
            <a:spLocks noChangeArrowheads="1"/>
          </p:cNvSpPr>
          <p:nvPr/>
        </p:nvSpPr>
        <p:spPr bwMode="auto">
          <a:xfrm>
            <a:off x="1154113" y="701675"/>
            <a:ext cx="4625975" cy="3468688"/>
          </a:xfrm>
          <a:custGeom>
            <a:avLst/>
            <a:gdLst>
              <a:gd name="G0" fmla="+- 12850 0 0"/>
              <a:gd name="G1" fmla="+- 1 0 0"/>
              <a:gd name="G2" fmla="+- 2 0 0"/>
              <a:gd name="G3" fmla="*/ 1 15047 8192"/>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99"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2761005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3AF1641F-6020-4C8A-AE8E-AC0F1282F6AD}" type="slidenum">
              <a:rPr lang="en-US" altLang="en-US"/>
              <a:pPr/>
              <a:t>111</a:t>
            </a:fld>
            <a:endParaRPr lang="en-US" altLang="en-US"/>
          </a:p>
        </p:txBody>
      </p:sp>
      <p:sp>
        <p:nvSpPr>
          <p:cNvPr id="9217" name="Rectangle 1"/>
          <p:cNvSpPr txBox="1">
            <a:spLocks noGrp="1" noRot="1" noChangeAspect="1" noChangeArrowheads="1"/>
          </p:cNvSpPr>
          <p:nvPr>
            <p:ph type="sldImg"/>
          </p:nvPr>
        </p:nvSpPr>
        <p:spPr bwMode="auto">
          <a:xfrm>
            <a:off x="1147763" y="704850"/>
            <a:ext cx="4632325" cy="3475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93738" y="4408488"/>
            <a:ext cx="5541962" cy="4170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4519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C11DE7E3-8BE7-44E8-8C61-1E32B996E5C6}" type="slidenum">
              <a:rPr lang="en-US" altLang="en-US"/>
              <a:pPr/>
              <a:t>112</a:t>
            </a:fld>
            <a:endParaRPr lang="en-US" altLang="en-US"/>
          </a:p>
        </p:txBody>
      </p:sp>
      <p:sp>
        <p:nvSpPr>
          <p:cNvPr id="10241" name="Rectangle 1"/>
          <p:cNvSpPr txBox="1">
            <a:spLocks noGrp="1" noRot="1" noChangeAspect="1" noChangeArrowheads="1"/>
          </p:cNvSpPr>
          <p:nvPr>
            <p:ph type="sldImg"/>
          </p:nvPr>
        </p:nvSpPr>
        <p:spPr bwMode="auto">
          <a:xfrm>
            <a:off x="1147763" y="704850"/>
            <a:ext cx="4632325" cy="3475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93738" y="4408488"/>
            <a:ext cx="5541962" cy="4170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43704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5FA75BC-F333-4423-882A-90AC60DE007D}" type="slidenum">
              <a:rPr lang="en-US" altLang="en-US" smtClean="0"/>
              <a:pPr>
                <a:spcBef>
                  <a:spcPct val="0"/>
                </a:spcBef>
              </a:pPr>
              <a:t>115</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5613990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121</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291845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7750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127</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78397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128</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142075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18916270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129</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60428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187212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75019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132</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86495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802.11-17/1557r0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133</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901353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89351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135</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031525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1031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816070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138</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5620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60137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139</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18294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1466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866609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142</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984744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143</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468002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802.11-18/0305r0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557103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145</a:t>
            </a:fld>
            <a:endParaRPr lang="en-GB" altLang="en-US"/>
          </a:p>
        </p:txBody>
      </p:sp>
      <p:sp>
        <p:nvSpPr>
          <p:cNvPr id="9222" name="Rectangle 2"/>
          <p:cNvSpPr>
            <a:spLocks noGrp="1" noRot="1" noChangeAspect="1" noChangeArrowheads="1" noTextEdit="1"/>
          </p:cNvSpPr>
          <p:nvPr>
            <p:ph type="sldImg"/>
          </p:nvPr>
        </p:nvSpPr>
        <p:spPr>
          <a:xfrm>
            <a:off x="922338" y="750888"/>
            <a:ext cx="4949825"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80661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146</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09357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147</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35441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148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68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1166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979" y="685801"/>
            <a:ext cx="7764897" cy="1058863"/>
          </a:xfrm>
        </p:spPr>
        <p:txBody>
          <a:bodyPr/>
          <a:lstStyle/>
          <a:p>
            <a:r>
              <a:rPr lang="en-US" smtClean="0"/>
              <a:t>Click to edit Master title style</a:t>
            </a:r>
            <a:endParaRPr lang="en-GB"/>
          </a:p>
        </p:txBody>
      </p:sp>
      <p:sp>
        <p:nvSpPr>
          <p:cNvPr id="3" name="Slide Number Placeholder 2"/>
          <p:cNvSpPr>
            <a:spLocks noGrp="1"/>
          </p:cNvSpPr>
          <p:nvPr>
            <p:ph type="sldNum" idx="10"/>
          </p:nvPr>
        </p:nvSpPr>
        <p:spPr>
          <a:xfrm>
            <a:off x="4111367" y="6475414"/>
            <a:ext cx="535403" cy="184666"/>
          </a:xfrm>
        </p:spPr>
        <p:txBody>
          <a:bodyPr/>
          <a:lstStyle>
            <a:lvl1pPr>
              <a:defRPr/>
            </a:lvl1pPr>
          </a:lstStyle>
          <a:p>
            <a:r>
              <a:rPr lang="en-US" altLang="en-US"/>
              <a:t>Slide </a:t>
            </a:r>
            <a:fld id="{76B1BD20-9471-4625-941C-2350EE4E4406}" type="slidenum">
              <a:rPr lang="en-US" altLang="en-US"/>
              <a:pPr/>
              <a:t>‹#›</a:t>
            </a:fld>
            <a:endParaRPr lang="en-US" altLang="en-US"/>
          </a:p>
        </p:txBody>
      </p:sp>
      <p:sp>
        <p:nvSpPr>
          <p:cNvPr id="4" name="Footer Placeholder 3"/>
          <p:cNvSpPr>
            <a:spLocks noGrp="1"/>
          </p:cNvSpPr>
          <p:nvPr>
            <p:ph type="ftr" idx="11"/>
          </p:nvPr>
        </p:nvSpPr>
        <p:spPr>
          <a:xfrm>
            <a:off x="5801901" y="6475414"/>
            <a:ext cx="2734723" cy="184666"/>
          </a:xfrm>
        </p:spPr>
        <p:txBody>
          <a:bodyPr/>
          <a:lstStyle>
            <a:lvl1pPr>
              <a:defRPr/>
            </a:lvl1pPr>
          </a:lstStyle>
          <a:p>
            <a:r>
              <a:rPr lang="en-US" altLang="en-US" smtClean="0"/>
              <a:t>Adrian Stephens, Intel Corporation</a:t>
            </a:r>
            <a:endParaRPr lang="en-US" altLang="en-US"/>
          </a:p>
        </p:txBody>
      </p:sp>
      <p:sp>
        <p:nvSpPr>
          <p:cNvPr id="5" name="Date Placeholder 4"/>
          <p:cNvSpPr>
            <a:spLocks noGrp="1"/>
          </p:cNvSpPr>
          <p:nvPr>
            <p:ph type="dt" idx="12"/>
          </p:nvPr>
        </p:nvSpPr>
        <p:spPr>
          <a:xfrm>
            <a:off x="696698" y="264339"/>
            <a:ext cx="1182055" cy="276999"/>
          </a:xfrm>
        </p:spPr>
        <p:txBody>
          <a:bodyPr/>
          <a:lstStyle>
            <a:lvl1pPr>
              <a:defRPr/>
            </a:lvl1pPr>
          </a:lstStyle>
          <a:p>
            <a:r>
              <a:rPr lang="en-US" altLang="en-US" smtClean="0"/>
              <a:t>March 2018</a:t>
            </a:r>
            <a:endParaRPr lang="en-US" altLang="en-US"/>
          </a:p>
        </p:txBody>
      </p:sp>
    </p:spTree>
    <p:extLst>
      <p:ext uri="{BB962C8B-B14F-4D97-AF65-F5344CB8AC3E}">
        <p14:creationId xmlns:p14="http://schemas.microsoft.com/office/powerpoint/2010/main" val="426988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March 2018</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802.11-18/0304r0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png"/><Relationship Id="rId4" Type="http://schemas.openxmlformats.org/officeDocument/2006/relationships/oleObject" Target="../embeddings/Microsoft_Word_97_-_2003_Document7.doc"/></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8/11-18-0559-01-00lc-response-to-comments-on-lc-sg-par-and-csd.ppt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24/dcn/18/24-18-0007-01-0000-march-2018-meeting-presentation.pptx" TargetMode="External"/><Relationship Id="rId2" Type="http://schemas.openxmlformats.org/officeDocument/2006/relationships/hyperlink" Target="https://mentor.ieee.org/802.24/dcn/18/24-18-0006-02-0000-march-2018-agenda.xlsx"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124.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1/802-1cf-d1-0.pdf"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Microsoft_Word_97_-_2003_Document9.doc"/></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s://mentor.ieee.org/802.11/dcn/18/11-18-0354-00-000m-qos-mapping-comment.pptx" TargetMode="External"/><Relationship Id="rId3" Type="http://schemas.openxmlformats.org/officeDocument/2006/relationships/hyperlink" Target="https://www.ietf.org/blog/blind-men-and-elephant/" TargetMode="External"/><Relationship Id="rId7" Type="http://schemas.openxmlformats.org/officeDocument/2006/relationships/hyperlink" Target="https://tools.ietf.org/html/rfc8325"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tools.ietf.org/html/draft-deconinck-multipath-quic-00" TargetMode="External"/><Relationship Id="rId5" Type="http://schemas.openxmlformats.org/officeDocument/2006/relationships/hyperlink" Target="https://www.usenix.org/system/files/conference/atc17/atc17-hoiland-jorgensen.pdf" TargetMode="External"/><Relationship Id="rId4" Type="http://schemas.openxmlformats.org/officeDocument/2006/relationships/hyperlink" Target="https://tools.ietf.org/html/rfc8290"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s://datatracker.ietf.org/wg/ml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la/about/"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wg/coms/about/" TargetMode="External"/><Relationship Id="rId5" Type="http://schemas.openxmlformats.org/officeDocument/2006/relationships/hyperlink" Target="https://datatracker.ietf.org/wg/teep/about/" TargetMode="External"/><Relationship Id="rId4" Type="http://schemas.openxmlformats.org/officeDocument/2006/relationships/hyperlink" Target="https://datatracker.ietf.org/wg/iasa20/about/"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atatracker.ietf.org/doc/charter-ietf-taps/"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wg/lsvr/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charter-ietf-lsr/" TargetMode="External"/><Relationship Id="rId5" Type="http://schemas.openxmlformats.org/officeDocument/2006/relationships/hyperlink" Target="https://datatracker.ietf.org/doc/charter-ietf-emu/" TargetMode="External"/><Relationship Id="rId4" Type="http://schemas.openxmlformats.org/officeDocument/2006/relationships/hyperlink" Target="https://datatracker.ietf.org/doc/charter-ietf-dhc/"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tools.ietf.org/html/draft-ietf-6lo-rfc6775-update-11"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7" Type="http://schemas.openxmlformats.org/officeDocument/2006/relationships/hyperlink" Target="https://www.ietf.org/proceedings/98/slides/slides-98-intarea-80211-multicast-testbed-and-results-00.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ietf.org/id/draft-mcbride-mboned-wifi-mcast-problem-statement-01.txt" TargetMode="External"/><Relationship Id="rId5" Type="http://schemas.openxmlformats.org/officeDocument/2006/relationships/hyperlink" Target="https://tools.ietf.org/html/draft-perkins-intarea-multicast-ieee802-03" TargetMode="External"/><Relationship Id="rId4" Type="http://schemas.openxmlformats.org/officeDocument/2006/relationships/hyperlink" Target="http://www.ieee802.org/11/email/stds-802-11/msg01838.html"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datatracker.ietf.org/doc/draft-ietf-capport-architecture/" TargetMode="External"/><Relationship Id="rId4" Type="http://schemas.openxmlformats.org/officeDocument/2006/relationships/hyperlink" Target="https://datatracker.ietf.org/doc/draft-ietf-capport-api/"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datatracker.ietf.org/doc/draft-ietf-radext-coa-prox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rfc7548/"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apwap-alt-tunnel/"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tls13/"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datatracker.ietf.org/doc/draft-ietf-detnet-problem-statement/"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use-case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doc/draft-ietf-detnet-architecture/" TargetMode="External"/><Relationship Id="rId5" Type="http://schemas.openxmlformats.org/officeDocument/2006/relationships/hyperlink" Target="https://datatracker.ietf.org/doc/draft-ietf-detnet-dp-alt/" TargetMode="External"/><Relationship Id="rId4" Type="http://schemas.openxmlformats.org/officeDocument/2006/relationships/hyperlink" Target="https://datatracker.ietf.org/doc/draft-ietf-detnet-security/"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Word_97_-_2003_Document10.doc"/></Relationships>
</file>

<file path=ppt/slides/_rels/slide146.xml.rels><?xml version="1.0" encoding="UTF-8" standalone="yes"?>
<Relationships xmlns="http://schemas.openxmlformats.org/package/2006/relationships"><Relationship Id="rId3" Type="http://schemas.openxmlformats.org/officeDocument/2006/relationships/hyperlink" Target="https://www.wi-fi.org/news-events/newsroom/wi-fi-certified-optimized-connectivity-enhances-wi-fi-roaming-experienc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18/11-18-0531-01-AANI-aani-march-2018-meeting-minutes.docx" TargetMode="External"/><Relationship Id="rId2" Type="http://schemas.openxmlformats.org/officeDocument/2006/relationships/hyperlink" Target="https://mentor.ieee.org/802.11/dcn/18/11-18-0311-03-AANI-aani-sc-agenda-march-2018.pptx" TargetMode="External"/><Relationship Id="rId1" Type="http://schemas.openxmlformats.org/officeDocument/2006/relationships/slideLayout" Target="../slideLayouts/slideLayout2.xml"/><Relationship Id="rId5" Type="http://schemas.openxmlformats.org/officeDocument/2006/relationships/hyperlink" Target="https://mentor.ieee.org/802.11/dcn/18/11-18-0481-00-AANI-3gpp-tsg-sa-status-update.pptx" TargetMode="External"/><Relationship Id="rId4" Type="http://schemas.openxmlformats.org/officeDocument/2006/relationships/hyperlink" Target="https://mentor.ieee.org/802.11/dcn/18/11-18-0517-00-AANI-802-11ax-for-imt-2020-embb-indoor-hotspot-and-dense-urban.ppt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6/11-16-1057-01-0000-802-11-imt-2020-5g-sc-proposal.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8/11-18-0310-04-0arc-arc-sc-agenda-march-2018.pptx" TargetMode="External"/><Relationship Id="rId7" Type="http://schemas.openxmlformats.org/officeDocument/2006/relationships/hyperlink" Target="https://github.com/YangModels/ya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1.ieee802.org/yangsters/" TargetMode="External"/><Relationship Id="rId5" Type="http://schemas.openxmlformats.org/officeDocument/2006/relationships/hyperlink" Target="https://yangcatalog.org/" TargetMode="External"/><Relationship Id="rId4" Type="http://schemas.openxmlformats.org/officeDocument/2006/relationships/hyperlink" Target="http://www.ieee802.org/1/files/public/docs2017/yang-parsons-open-source-motivation-1217.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etf.org/blog/blind-men-and-elepha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hyperlink" Target="http://ieee802.org/1/files/public/docs2018/db-draft-CSD-0118-v01.pdf" TargetMode="External"/><Relationship Id="rId13" Type="http://schemas.openxmlformats.org/officeDocument/2006/relationships/hyperlink" Target="https://mentor.ieee.org/802-ec/dcn/18/ec-18-0013-01-00EC-ieee-p802-3cg-draft-par-modification-request.pdf" TargetMode="External"/><Relationship Id="rId18" Type="http://schemas.openxmlformats.org/officeDocument/2006/relationships/hyperlink" Target="https://mentor.ieee.org/802-ec/dcn/18/ec-18-0018-01-00EC-ieee-p802-3cm-draft-csd.pdf" TargetMode="External"/><Relationship Id="rId26" Type="http://schemas.openxmlformats.org/officeDocument/2006/relationships/hyperlink" Target="https://mentor.ieee.org/802.15/dcn/18/15-18-0040-04-secn-draft-csd-for-4y.docx" TargetMode="External"/><Relationship Id="rId3" Type="http://schemas.openxmlformats.org/officeDocument/2006/relationships/hyperlink" Target="http://www.ieee802.org/1/files/public/docs2017/cv-draft-PAR-1017-v03.pdf" TargetMode="External"/><Relationship Id="rId21" Type="http://schemas.openxmlformats.org/officeDocument/2006/relationships/hyperlink" Target="https://mentor.ieee.org/802.15/dcn/18/15-18-0050-03-0000-802-15-4w-par-draft.pdf" TargetMode="External"/><Relationship Id="rId7" Type="http://schemas.openxmlformats.org/officeDocument/2006/relationships/hyperlink" Target="http://ieee802.org/1/files/public/docs2018/db-draft-PAR-0118-v02.pdf" TargetMode="External"/><Relationship Id="rId12" Type="http://schemas.openxmlformats.org/officeDocument/2006/relationships/hyperlink" Target="http://ieee802.org/1/files/public/docs2018/P60802-draft-CSD-0118-v01.pdf" TargetMode="External"/><Relationship Id="rId17" Type="http://schemas.openxmlformats.org/officeDocument/2006/relationships/hyperlink" Target="https://mentor.ieee.org/802-ec/dcn/18/ec-18-0017-01-00EC-ieee-p802-3cm-draft-par.pdf" TargetMode="External"/><Relationship Id="rId25" Type="http://schemas.openxmlformats.org/officeDocument/2006/relationships/hyperlink" Target="https://mentor.ieee.org/802.15/dcn/18/15-18-0037-03-secn-draft-par-for-4y.pdf" TargetMode="External"/><Relationship Id="rId2" Type="http://schemas.openxmlformats.org/officeDocument/2006/relationships/notesSlide" Target="../notesSlides/notesSlide23.xml"/><Relationship Id="rId16" Type="http://schemas.openxmlformats.org/officeDocument/2006/relationships/hyperlink" Target="https://mentor.ieee.org/802-ec/dcn/18/ec-18-0016-01-00EC-ieee-p802-3ck-draft-csd.pdf" TargetMode="External"/><Relationship Id="rId20" Type="http://schemas.openxmlformats.org/officeDocument/2006/relationships/hyperlink" Target="https://mentor.ieee.org/802.11/dcn/17/11-17-1603-07-00lc-a-csd-proposal-for-light-communications.docx" TargetMode="External"/><Relationship Id="rId29" Type="http://schemas.openxmlformats.org/officeDocument/2006/relationships/hyperlink" Target="https://mentor.ieee.org/802.22/dcn/18/22-18-0005-00-0003-802-22-3-par-modification.docx" TargetMode="External"/><Relationship Id="rId1" Type="http://schemas.openxmlformats.org/officeDocument/2006/relationships/slideLayout" Target="../slideLayouts/slideLayout2.xml"/><Relationship Id="rId6" Type="http://schemas.openxmlformats.org/officeDocument/2006/relationships/hyperlink" Target="http://ieee802.org/1/files/public/docs2018/dc-draft-CSD-0118-v02.pdf" TargetMode="External"/><Relationship Id="rId11" Type="http://schemas.openxmlformats.org/officeDocument/2006/relationships/hyperlink" Target="http://ieee802.org/1/files/public/docs2018/P60802-draft-PAR-0118-v01.pdf" TargetMode="External"/><Relationship Id="rId24" Type="http://schemas.openxmlformats.org/officeDocument/2006/relationships/hyperlink" Target="https://mentor.ieee.org/802.15/dcn/17/15-17-0622-03-fane-proposed-fane-csd.docx" TargetMode="External"/><Relationship Id="rId5" Type="http://schemas.openxmlformats.org/officeDocument/2006/relationships/hyperlink" Target="http://ieee802.org/1/files/public/docs2018/dc-draft-PAR-0118-v03.pdf" TargetMode="External"/><Relationship Id="rId15" Type="http://schemas.openxmlformats.org/officeDocument/2006/relationships/hyperlink" Target="https://mentor.ieee.org/802-ec/dcn/18/ec-18-0015-01-00EC-ieee-p802-3ck-draft-par.pdf" TargetMode="External"/><Relationship Id="rId23" Type="http://schemas.openxmlformats.org/officeDocument/2006/relationships/hyperlink" Target="https://mentor.ieee.org/802.15/dcn/17/15-17-0624-04-fane-fane-proposed-par.pdf" TargetMode="External"/><Relationship Id="rId28" Type="http://schemas.openxmlformats.org/officeDocument/2006/relationships/hyperlink" Target="https://mentor.ieee.org/802.15/dcn/18/15-18-0036-01-0000-draft-csd-154z-elr.docx" TargetMode="External"/><Relationship Id="rId10" Type="http://schemas.openxmlformats.org/officeDocument/2006/relationships/hyperlink" Target="http://www.ieee802.org/1/files/public/docs2018/new-dcb-congdon-draft-congestion-isolation-CSD-0118-v02.pdf" TargetMode="External"/><Relationship Id="rId19" Type="http://schemas.openxmlformats.org/officeDocument/2006/relationships/hyperlink" Target="https://mentor.ieee.org/802.11/dcn/17/11-17-1604-08-00lc-a-par-proposal-for-light-communications.docx" TargetMode="External"/><Relationship Id="rId31" Type="http://schemas.openxmlformats.org/officeDocument/2006/relationships/hyperlink" Target="http://www.ieee802.org/1/files/public/docs2018/x-rev-seaman-draft-par-0218-v01.pdf" TargetMode="External"/><Relationship Id="rId4" Type="http://schemas.openxmlformats.org/officeDocument/2006/relationships/hyperlink" Target="http://www.ieee802.org/1/files/public/docs2017/cv-draft-CSD-0917-v01.pdf" TargetMode="External"/><Relationship Id="rId9" Type="http://schemas.openxmlformats.org/officeDocument/2006/relationships/hyperlink" Target="http://www.ieee802.org/1/files/public/docs2018/new-dcb-congdon-draft-congestion-isolation-PAR-0118-v04.pdf" TargetMode="External"/><Relationship Id="rId14" Type="http://schemas.openxmlformats.org/officeDocument/2006/relationships/hyperlink" Target="https://mentor.ieee.org/802-ec/dcn/18/ec-18-0014-01-00EC-ieee-p802-3cg-draft-csd-modifications.pdf" TargetMode="External"/><Relationship Id="rId22" Type="http://schemas.openxmlformats.org/officeDocument/2006/relationships/hyperlink" Target="https://mentor.ieee.org/802.15/dcn/18/15-18-0053-02-lpwa-csd-for-802-15-4w-lpwan-phy.docx" TargetMode="External"/><Relationship Id="rId27" Type="http://schemas.openxmlformats.org/officeDocument/2006/relationships/hyperlink" Target="https://mentor.ieee.org/802.15/dcn/18/15-18-0059-01-0elr-802-15-4z-elr-par-draft.pdf" TargetMode="External"/><Relationship Id="rId30" Type="http://schemas.openxmlformats.org/officeDocument/2006/relationships/hyperlink" Target="https://mentor.ieee.org/802.22/dcn/14/22-14-0061-07-0003-802-22-spectrum-characterization-and-occupancy-sensing-csd.doc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7/11-17-1715-00-0PAR-minutes-november-2017-session.doc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18/ec-18-0018-01-00EC-ieee-p802-3cm-draft-csd.pdf" TargetMode="External"/><Relationship Id="rId2" Type="http://schemas.openxmlformats.org/officeDocument/2006/relationships/hyperlink" Target="https://mentor.ieee.org/802-ec/dcn/18/ec-18-0017-01-00EC-ieee-p802-3cm-draft-par.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5/dcn/18/15-18-0053-02-lpwa-csd-for-802-15-4w-lpwan-phy.docx" TargetMode="External"/><Relationship Id="rId2" Type="http://schemas.openxmlformats.org/officeDocument/2006/relationships/hyperlink" Target="https://mentor.ieee.org/802.15/dcn/18/15-18-0050-03-0000-802-15-4w-par-draf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5/dcn/18/15-18-0053-02-lpwa-csd-for-802-15-4w-lpwan-phy.docx" TargetMode="External"/><Relationship Id="rId2" Type="http://schemas.openxmlformats.org/officeDocument/2006/relationships/hyperlink" Target="https://mentor.ieee.org/802.15/dcn/18/15-18-0050-03-0000-802-15-4w-par-draf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5/dcn/17/15-17-0622-03-fane-proposed-fane-csd.docx" TargetMode="External"/><Relationship Id="rId2" Type="http://schemas.openxmlformats.org/officeDocument/2006/relationships/hyperlink" Target="https://mentor.ieee.org/802.15/dcn/17/15-17-0624-04-fane-fane-proposed-par.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5/dcn/18/15-18-0040-04-secn-draft-csd-for-4y.docx" TargetMode="External"/><Relationship Id="rId2" Type="http://schemas.openxmlformats.org/officeDocument/2006/relationships/hyperlink" Target="https://mentor.ieee.org/802.15/dcn/18/15-18-0037-03-secn-draft-par-for-4y.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5/dcn/18/15-18-0040-04-secn-draft-csd-for-4y.docx" TargetMode="External"/><Relationship Id="rId2" Type="http://schemas.openxmlformats.org/officeDocument/2006/relationships/hyperlink" Target="https://mentor.ieee.org/802.15/dcn/18/15-18-0037-03-secn-draft-par-for-4y.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5/dcn/18/15-18-0036-01-0000-draft-csd-154z-elr.docx" TargetMode="External"/><Relationship Id="rId2" Type="http://schemas.openxmlformats.org/officeDocument/2006/relationships/hyperlink" Target="https://mentor.ieee.org/802.15/dcn/18/15-18-0059-01-0elr-802-15-4z-elr-par-draft.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eee802.org/1/files/public/docs2017/cv-draft-CSD-0917-v01.pdf" TargetMode="External"/><Relationship Id="rId2" Type="http://schemas.openxmlformats.org/officeDocument/2006/relationships/hyperlink" Target="http://www.ieee802.org/1/files/public/docs2017/cv-draft-PAR-1017-v03.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ec/dcn/18/ec-18-0016-01-00EC-ieee-p802-3ck-draft-csd.pdf" TargetMode="External"/><Relationship Id="rId2" Type="http://schemas.openxmlformats.org/officeDocument/2006/relationships/hyperlink" Target="https://mentor.ieee.org/802-ec/dcn/18/ec-18-0015-01-00EC-ieee-p802-3ck-draft-par.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ec/dcn/18/ec-18-0016-01-00EC-ieee-p802-3ck-draft-csd.pdf" TargetMode="External"/><Relationship Id="rId2" Type="http://schemas.openxmlformats.org/officeDocument/2006/relationships/hyperlink" Target="https://mentor.ieee.org/802-ec/dcn/18/ec-18-0015-01-00EC-ieee-p802-3ck-draft-par.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ec/dcn/18/ec-18-0014-01-00EC-ieee-p802-3cg-draft-csd-modifications.pdf" TargetMode="External"/><Relationship Id="rId2" Type="http://schemas.openxmlformats.org/officeDocument/2006/relationships/hyperlink" Target="https://mentor.ieee.org/802-ec/dcn/18/ec-18-0013-01-00EC-ieee-p802-3cg-draft-par-modification-request.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8/dc-draft-CSD-0118-v02.pdf" TargetMode="External"/><Relationship Id="rId2" Type="http://schemas.openxmlformats.org/officeDocument/2006/relationships/hyperlink" Target="http://ieee802.org/1/files/public/docs2018/dc-draft-PAR-0118-v03.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ieee802.org/1/files/public/docs2018/db-draft-CSD-0118-v01.pdf" TargetMode="External"/><Relationship Id="rId2" Type="http://schemas.openxmlformats.org/officeDocument/2006/relationships/hyperlink" Target="http://ieee802.org/1/files/public/docs2018/db-draft-PAR-0118-v02.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eee802.org/1/files/public/docs2018/new-dcb-congdon-draft-congestion-isolation-CSD-0118-v02.pdf" TargetMode="External"/><Relationship Id="rId2" Type="http://schemas.openxmlformats.org/officeDocument/2006/relationships/hyperlink" Target="http://www.ieee802.org/1/files/public/docs2018/new-dcb-congdon-draft-congestion-isolation-PAR-0118-v0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eee802.org/1/files/public/docs2018/P60802-draft-PAR-0118-v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ieee802.org/1/files/public/docs2018/P60802-draft-CSD-0118-v01.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17/11-17-1603-07-00lc-a-csd-proposal-for-light-communications.docx" TargetMode="External"/><Relationship Id="rId2" Type="http://schemas.openxmlformats.org/officeDocument/2006/relationships/hyperlink" Target="https://mentor.ieee.org/802.11/dcn/17/11-17-1604-08-00lc-a-par-proposal-for-light-communications.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22/dcn/14/22-14-0061-07-0003-802-22-spectrum-characterization-and-occupancy-sensing-csd.docx" TargetMode="External"/><Relationship Id="rId2" Type="http://schemas.openxmlformats.org/officeDocument/2006/relationships/hyperlink" Target="https://mentor.ieee.org/802.22/dcn/18/22-18-0005-00-0003-802-22-3-par-modification.doc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ieee802.org/1/files/public/docs2018/x-rev-seaman-draft-par-0218-v01.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mentor.ieee.org/802.11/dcn/17/11-17-1715-00-0PAR-minutes-november-2017-session.doc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8/11-18-0280-04-coex-agenda-for-mar-2018-in-chicag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8/11-18-0280-04-coex-agenda-for-mar-2018-in-chicago.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8/11-18-0586-00-coex-proposed-liaison-statement-to-etsi-bran-in-relation-to-adaptivity.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18/11-18-0292-03-0wng-agenda-for-wng-2018-march.pp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mentor.ieee.org/802.11/dcn/17/11-17-1699-07-0wng-introducing-multiple-primary-channels-to-exploit-unused-resources-scattered-in-multiple-channels-bands.pptx" TargetMode="External"/><Relationship Id="rId5" Type="http://schemas.openxmlformats.org/officeDocument/2006/relationships/hyperlink" Target="https://mentor.ieee.org/802.11/dcn/18/11-18-0513-02-0wng-802-11-for-next-generation-v2x-communication.pptx" TargetMode="External"/><Relationship Id="rId4" Type="http://schemas.openxmlformats.org/officeDocument/2006/relationships/hyperlink" Target="https://mentor.ieee.org/802.11/dcn/18/11-18-0357-00-0000-experimental-study-of-a-rotating-polarizaton-wave-system.pptx"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18/11-18-0540-01-0wng-ieee-802-11ba-more-than-a-wake-up-radio.pptx" TargetMode="External"/><Relationship Id="rId2" Type="http://schemas.openxmlformats.org/officeDocument/2006/relationships/hyperlink" Target="https://mentor.ieee.org/802.11/dcn/18/11-18-0509-00-0wng-reconsidering-implicit-feedback-for-beamforming.ppt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Microsoft_Word_97_-_2003_Document2.doc"/></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18/11-18-0289-04-000m-march-2018-tgmd-agenda.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dstanley1389@gmail.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1/dcn/18/11-18-0286-06-00ax-tgax-march-2018-meeting-agenda.ppt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Microsoft_Word_97_-_2003_Document4.doc"/></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emily.h.qi@intel.com" TargetMode="External"/><Relationship Id="rId13" Type="http://schemas.openxmlformats.org/officeDocument/2006/relationships/hyperlink" Target="mailto:adrian.p.stephens@ieee.org" TargetMode="External"/><Relationship Id="rId18" Type="http://schemas.openxmlformats.org/officeDocument/2006/relationships/hyperlink" Target="mailto:ddrgal@gmail.com" TargetMode="External"/><Relationship Id="rId3" Type="http://schemas.openxmlformats.org/officeDocument/2006/relationships/hyperlink" Target="mailto:d3e3e3@gmail.com" TargetMode="External"/><Relationship Id="rId7" Type="http://schemas.openxmlformats.org/officeDocument/2006/relationships/hyperlink" Target="mailto:po-kai.huang@intel.com" TargetMode="External"/><Relationship Id="rId12" Type="http://schemas.openxmlformats.org/officeDocument/2006/relationships/hyperlink" Target="mailto:petere@ieee.org" TargetMode="External"/><Relationship Id="rId17" Type="http://schemas.openxmlformats.org/officeDocument/2006/relationships/hyperlink" Target="mailto:aasterja@qti.qualcomm.com" TargetMode="External"/><Relationship Id="rId2" Type="http://schemas.openxmlformats.org/officeDocument/2006/relationships/notesSlide" Target="../notesSlides/notesSlide9.xml"/><Relationship Id="rId16" Type="http://schemas.openxmlformats.org/officeDocument/2006/relationships/hyperlink" Target="mailto:yongho.seok@gmail.com" TargetMode="External"/><Relationship Id="rId20" Type="http://schemas.openxmlformats.org/officeDocument/2006/relationships/hyperlink" Target="mailto:shiwenhe@seu.edu.cn" TargetMode="Externa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henry@LOGOUT.COM" TargetMode="External"/><Relationship Id="rId5" Type="http://schemas.openxmlformats.org/officeDocument/2006/relationships/hyperlink" Target="mailto:carlos.cordeiro@intel.com" TargetMode="External"/><Relationship Id="rId15" Type="http://schemas.openxmlformats.org/officeDocument/2006/relationships/hyperlink" Target="mailto:Ping.FANG@huawei.com" TargetMode="External"/><Relationship Id="rId10" Type="http://schemas.openxmlformats.org/officeDocument/2006/relationships/hyperlink" Target="mailto:alex.ashley@hotmail.co.uk" TargetMode="External"/><Relationship Id="rId19" Type="http://schemas.openxmlformats.org/officeDocument/2006/relationships/hyperlink" Target="mailto:jiamin.chen@mail01.huawei.com" TargetMode="External"/><Relationship Id="rId4" Type="http://schemas.openxmlformats.org/officeDocument/2006/relationships/hyperlink" Target="mailto:robert.stacey@intel.com" TargetMode="External"/><Relationship Id="rId9" Type="http://schemas.openxmlformats.org/officeDocument/2006/relationships/hyperlink" Target="mailto:edward.ks.au@huawei.com" TargetMode="External"/><Relationship Id="rId14" Type="http://schemas.openxmlformats.org/officeDocument/2006/relationships/hyperlink" Target="mailto:LRA@tiac.net"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Microsoft_Word_97_-_2003_Document5.doc"/></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March </a:t>
            </a:r>
            <a:r>
              <a:rPr lang="en-US" dirty="0"/>
              <a:t>2018 Closing </a:t>
            </a:r>
            <a:r>
              <a:rPr lang="en-US" dirty="0" smtClean="0"/>
              <a:t>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2018-03-08</a:t>
            </a:r>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556"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March 6</a:t>
            </a:r>
            <a:r>
              <a:rPr lang="en-GB" baseline="30000" dirty="0" smtClean="0"/>
              <a:t>th</a:t>
            </a:r>
            <a:r>
              <a:rPr lang="en-GB" dirty="0" smtClean="0"/>
              <a:t> roundtable status report</a:t>
            </a:r>
            <a:endParaRPr lang="en-GB" dirty="0"/>
          </a:p>
        </p:txBody>
      </p:sp>
      <p:sp>
        <p:nvSpPr>
          <p:cNvPr id="9218" name="Rectangle 2"/>
          <p:cNvSpPr>
            <a:spLocks noGrp="1" noChangeArrowheads="1"/>
          </p:cNvSpPr>
          <p:nvPr>
            <p:ph idx="1"/>
          </p:nvPr>
        </p:nvSpPr>
        <p:spPr>
          <a:xfrm>
            <a:off x="723900" y="2057400"/>
            <a:ext cx="7770813" cy="3600450"/>
          </a:xfrm>
          <a:ln/>
        </p:spPr>
        <p:txBody>
          <a:bodyPr/>
          <a:lstStyle/>
          <a:p>
            <a:r>
              <a:rPr lang="en-GB" sz="1500" dirty="0"/>
              <a:t>11ak –  Waiting for </a:t>
            </a:r>
            <a:r>
              <a:rPr lang="en-GB" sz="1500" dirty="0" err="1"/>
              <a:t>RevCom</a:t>
            </a:r>
            <a:r>
              <a:rPr lang="en-GB" sz="1500" dirty="0"/>
              <a:t> final approval</a:t>
            </a:r>
          </a:p>
          <a:p>
            <a:r>
              <a:rPr lang="en-GB" sz="1500" dirty="0"/>
              <a:t>11aq –  Finished ballot. Discussion in EC Friday.</a:t>
            </a:r>
          </a:p>
          <a:p>
            <a:r>
              <a:rPr lang="en-GB" sz="1500" dirty="0"/>
              <a:t>11ax </a:t>
            </a:r>
            <a:r>
              <a:rPr lang="en-US" sz="1500" dirty="0"/>
              <a:t>–  D2.2 was released in February. Expect D2.3 out of March. Expecting D3.0 out of May.</a:t>
            </a:r>
          </a:p>
          <a:p>
            <a:r>
              <a:rPr lang="en-US" sz="1500" dirty="0"/>
              <a:t>11ay –  Half way through technical comments. Expect to go to LB out of July.</a:t>
            </a:r>
            <a:endParaRPr lang="en-GB" sz="1500" dirty="0"/>
          </a:p>
          <a:p>
            <a:r>
              <a:rPr lang="en-GB" sz="1500" dirty="0"/>
              <a:t>11az – </a:t>
            </a:r>
            <a:r>
              <a:rPr lang="en-US" sz="1500" dirty="0"/>
              <a:t> SFD r13 out. D0.1 uploaded to member area. </a:t>
            </a:r>
            <a:endParaRPr lang="en-GB" sz="1500" dirty="0"/>
          </a:p>
          <a:p>
            <a:r>
              <a:rPr lang="en-GB" sz="1500" dirty="0"/>
              <a:t>11ba –  Approved SFD r9. Approved D0.1. Expect D0.2 for May.</a:t>
            </a:r>
          </a:p>
          <a:p>
            <a:r>
              <a:rPr lang="en-GB" sz="1500" dirty="0" err="1"/>
              <a:t>REVmd</a:t>
            </a:r>
            <a:r>
              <a:rPr lang="en-GB" sz="1500" dirty="0"/>
              <a:t> –  D1.0 in LB completes March 17</a:t>
            </a:r>
          </a:p>
          <a:p>
            <a:pPr marL="0" indent="0"/>
            <a:endParaRPr lang="en-GB"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10</a:t>
            </a:fld>
            <a:endParaRPr lang="en-US"/>
          </a:p>
        </p:txBody>
      </p:sp>
    </p:spTree>
    <p:extLst>
      <p:ext uri="{BB962C8B-B14F-4D97-AF65-F5344CB8AC3E}">
        <p14:creationId xmlns:p14="http://schemas.microsoft.com/office/powerpoint/2010/main" val="832652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Teleconference Call Schedule</a:t>
            </a:r>
          </a:p>
        </p:txBody>
      </p:sp>
      <p:sp>
        <p:nvSpPr>
          <p:cNvPr id="10243" name="Content Placeholder 2"/>
          <p:cNvSpPr>
            <a:spLocks noGrp="1"/>
          </p:cNvSpPr>
          <p:nvPr>
            <p:ph idx="1"/>
          </p:nvPr>
        </p:nvSpPr>
        <p:spPr/>
        <p:txBody>
          <a:bodyPr/>
          <a:lstStyle/>
          <a:p>
            <a:pPr marL="342900" lvl="1" indent="-342900">
              <a:buFontTx/>
              <a:buChar char="•"/>
            </a:pPr>
            <a:r>
              <a:rPr lang="en-US" altLang="en-US" sz="2400" b="1" smtClean="0"/>
              <a:t>Three teleconference calls (Mondays, each 1 hour)</a:t>
            </a:r>
          </a:p>
          <a:p>
            <a:pPr marL="685800" lvl="2" indent="-342900"/>
            <a:r>
              <a:rPr lang="en-US" altLang="en-US" sz="2400" b="1" smtClean="0"/>
              <a:t>March 19, 10:00 ET</a:t>
            </a:r>
          </a:p>
          <a:p>
            <a:pPr marL="685800" lvl="2" indent="-342900"/>
            <a:r>
              <a:rPr lang="en-US" altLang="en-US" sz="2400" b="1" smtClean="0"/>
              <a:t>April 2, 17:00 ET</a:t>
            </a:r>
          </a:p>
          <a:p>
            <a:pPr marL="685800" lvl="2" indent="-342900"/>
            <a:r>
              <a:rPr lang="en-US" altLang="en-US" sz="2400" b="1" smtClean="0"/>
              <a:t>April 16, 23:00 ET</a:t>
            </a:r>
          </a:p>
          <a:p>
            <a:pPr marL="342900" lvl="1" indent="-342900">
              <a:buFontTx/>
              <a:buChar char="•"/>
            </a:pPr>
            <a:endParaRPr lang="en-US" altLang="en-US" sz="2400" b="1"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100</a:t>
            </a:fld>
            <a:endParaRPr lang="en-US"/>
          </a:p>
        </p:txBody>
      </p:sp>
    </p:spTree>
    <p:extLst>
      <p:ext uri="{BB962C8B-B14F-4D97-AF65-F5344CB8AC3E}">
        <p14:creationId xmlns:p14="http://schemas.microsoft.com/office/powerpoint/2010/main" val="5956306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de-DE"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BCS TIG/SG Closing Report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smtClean="0"/>
              <a:t> 2018-03-08</a:t>
            </a:r>
            <a:endParaRPr lang="en-GB" sz="2000" b="0" dirty="0"/>
          </a:p>
        </p:txBody>
      </p:sp>
      <p:graphicFrame>
        <p:nvGraphicFramePr>
          <p:cNvPr id="3075" name="Object 3"/>
          <p:cNvGraphicFramePr>
            <a:graphicFrameLocks noChangeAspect="1"/>
          </p:cNvGraphicFramePr>
          <p:nvPr/>
        </p:nvGraphicFramePr>
        <p:xfrm>
          <a:off x="508000" y="2286000"/>
          <a:ext cx="8128000" cy="2463800"/>
        </p:xfrm>
        <a:graphic>
          <a:graphicData uri="http://schemas.openxmlformats.org/presentationml/2006/ole">
            <mc:AlternateContent xmlns:mc="http://schemas.openxmlformats.org/markup-compatibility/2006">
              <mc:Choice xmlns:v="urn:schemas-microsoft-com:vml" Requires="v">
                <p:oleObj spid="_x0000_s15368"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101</a:t>
            </a:fld>
            <a:endParaRPr lang="en-US"/>
          </a:p>
        </p:txBody>
      </p:sp>
    </p:spTree>
    <p:extLst>
      <p:ext uri="{BB962C8B-B14F-4D97-AF65-F5344CB8AC3E}">
        <p14:creationId xmlns:p14="http://schemas.microsoft.com/office/powerpoint/2010/main" val="64098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de-DE"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Closing report for IEEE 802.11 BCS TIG/SG (Broadcast Services) for March 2018 meeting.</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102</a:t>
            </a:fld>
            <a:endParaRPr lang="en-US"/>
          </a:p>
        </p:txBody>
      </p:sp>
    </p:spTree>
    <p:extLst>
      <p:ext uri="{BB962C8B-B14F-4D97-AF65-F5344CB8AC3E}">
        <p14:creationId xmlns:p14="http://schemas.microsoft.com/office/powerpoint/2010/main" val="2421028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Meeting Goals</a:t>
            </a:r>
            <a:endParaRPr lang="en-US" dirty="0"/>
          </a:p>
        </p:txBody>
      </p:sp>
      <p:sp>
        <p:nvSpPr>
          <p:cNvPr id="3" name="Inhaltsplatzhalter 2"/>
          <p:cNvSpPr>
            <a:spLocks noGrp="1"/>
          </p:cNvSpPr>
          <p:nvPr>
            <p:ph idx="1"/>
          </p:nvPr>
        </p:nvSpPr>
        <p:spPr/>
        <p:txBody>
          <a:bodyPr/>
          <a:lstStyle/>
          <a:p>
            <a:pPr>
              <a:buFont typeface="Arial"/>
              <a:buChar char="•"/>
            </a:pPr>
            <a:r>
              <a:rPr lang="en-US" sz="2200" dirty="0" smtClean="0"/>
              <a:t>Focus on submissions, which assist in creating a PAR</a:t>
            </a:r>
          </a:p>
          <a:p>
            <a:pPr>
              <a:buFont typeface="Arial"/>
              <a:buChar char="•"/>
            </a:pPr>
            <a:r>
              <a:rPr lang="en-US" sz="2200" dirty="0" smtClean="0"/>
              <a:t>Review submissions and discuss:</a:t>
            </a:r>
          </a:p>
          <a:p>
            <a:pPr lvl="1">
              <a:buFont typeface="Arial"/>
              <a:buChar char="•"/>
            </a:pPr>
            <a:r>
              <a:rPr lang="en-US" dirty="0" smtClean="0"/>
              <a:t>Use Cases for BCS</a:t>
            </a:r>
          </a:p>
          <a:p>
            <a:pPr lvl="1">
              <a:buFont typeface="Arial"/>
              <a:buChar char="•"/>
            </a:pPr>
            <a:r>
              <a:rPr lang="en-US" dirty="0" smtClean="0"/>
              <a:t>Technical feasibility</a:t>
            </a:r>
          </a:p>
          <a:p>
            <a:pPr lvl="1">
              <a:buFont typeface="Arial"/>
              <a:buChar char="•"/>
            </a:pPr>
            <a:r>
              <a:rPr lang="en-US" dirty="0" smtClean="0"/>
              <a:t>Narrow-down the scope</a:t>
            </a:r>
          </a:p>
          <a:p>
            <a:pPr>
              <a:buFont typeface="Arial"/>
              <a:buChar char="•"/>
            </a:pPr>
            <a:r>
              <a:rPr lang="en-US" sz="2200" dirty="0" smtClean="0"/>
              <a:t>Discussion on leadership: call for vice chairs &amp; secretary</a:t>
            </a:r>
            <a:endParaRPr lang="en-US" dirty="0"/>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103</a:t>
            </a:fld>
            <a:endParaRPr lang="en-US"/>
          </a:p>
        </p:txBody>
      </p:sp>
    </p:spTree>
    <p:extLst>
      <p:ext uri="{BB962C8B-B14F-4D97-AF65-F5344CB8AC3E}">
        <p14:creationId xmlns:p14="http://schemas.microsoft.com/office/powerpoint/2010/main" val="2345046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 Completed this week</a:t>
            </a:r>
            <a:endParaRPr lang="en-US" dirty="0"/>
          </a:p>
        </p:txBody>
      </p:sp>
      <p:sp>
        <p:nvSpPr>
          <p:cNvPr id="3" name="Inhaltsplatzhalter 2"/>
          <p:cNvSpPr>
            <a:spLocks noGrp="1"/>
          </p:cNvSpPr>
          <p:nvPr>
            <p:ph idx="1"/>
          </p:nvPr>
        </p:nvSpPr>
        <p:spPr>
          <a:xfrm>
            <a:off x="685800" y="1905000"/>
            <a:ext cx="7770813" cy="4113213"/>
          </a:xfrm>
        </p:spPr>
        <p:txBody>
          <a:bodyPr/>
          <a:lstStyle/>
          <a:p>
            <a:pPr>
              <a:buFont typeface="Arial"/>
              <a:buChar char="•"/>
            </a:pPr>
            <a:r>
              <a:rPr lang="en-US" dirty="0" smtClean="0"/>
              <a:t>Group met 2 time slots during this week</a:t>
            </a:r>
          </a:p>
          <a:p>
            <a:pPr>
              <a:buFont typeface="Arial"/>
              <a:buChar char="•"/>
            </a:pPr>
            <a:r>
              <a:rPr lang="en-US" dirty="0" smtClean="0"/>
              <a:t>8 submissions</a:t>
            </a:r>
          </a:p>
          <a:p>
            <a:pPr lvl="1">
              <a:buFont typeface="Arial"/>
              <a:buChar char="•"/>
            </a:pPr>
            <a:r>
              <a:rPr lang="en-US" dirty="0" smtClean="0"/>
              <a:t>Use Cases</a:t>
            </a:r>
          </a:p>
          <a:p>
            <a:pPr lvl="1">
              <a:buFont typeface="Arial"/>
              <a:buChar char="•"/>
            </a:pPr>
            <a:r>
              <a:rPr lang="en-US" dirty="0" smtClean="0"/>
              <a:t>Technical feasibility</a:t>
            </a:r>
          </a:p>
          <a:p>
            <a:pPr lvl="1">
              <a:buFont typeface="Arial"/>
              <a:buChar char="•"/>
            </a:pPr>
            <a:r>
              <a:rPr lang="en-US" dirty="0" smtClean="0"/>
              <a:t>Security</a:t>
            </a:r>
          </a:p>
          <a:p>
            <a:pPr>
              <a:buFont typeface="Arial"/>
              <a:buChar char="•"/>
            </a:pPr>
            <a:r>
              <a:rPr lang="en-US" dirty="0" smtClean="0"/>
              <a:t>Jointly captured discussion items and detailed topics to address in upcoming submissions</a:t>
            </a:r>
          </a:p>
          <a:p>
            <a:pPr>
              <a:buFont typeface="Arial"/>
              <a:buChar char="•"/>
            </a:pPr>
            <a:r>
              <a:rPr lang="en-US" dirty="0" smtClean="0"/>
              <a:t>Updated the call for submissions</a:t>
            </a:r>
          </a:p>
          <a:p>
            <a:pPr>
              <a:buFont typeface="Arial"/>
              <a:buChar char="•"/>
            </a:pPr>
            <a:r>
              <a:rPr lang="en-US" dirty="0" smtClean="0"/>
              <a:t>Leadership discussion</a:t>
            </a:r>
          </a:p>
          <a:p>
            <a:pPr lvl="1">
              <a:buFont typeface="Arial"/>
              <a:buChar char="•"/>
            </a:pPr>
            <a:r>
              <a:rPr lang="en-US" dirty="0" smtClean="0"/>
              <a:t>Hitoshi MORIOKA acted as secretary pro-temp</a:t>
            </a:r>
          </a:p>
          <a:p>
            <a:pPr lvl="1">
              <a:buFont typeface="Arial"/>
              <a:buChar char="•"/>
            </a:pPr>
            <a:r>
              <a:rPr lang="en-US" dirty="0" smtClean="0"/>
              <a:t>Call for nominations for two Vice Chairs</a:t>
            </a:r>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104</a:t>
            </a:fld>
            <a:endParaRPr lang="en-US"/>
          </a:p>
        </p:txBody>
      </p:sp>
    </p:spTree>
    <p:extLst>
      <p:ext uri="{BB962C8B-B14F-4D97-AF65-F5344CB8AC3E}">
        <p14:creationId xmlns:p14="http://schemas.microsoft.com/office/powerpoint/2010/main" val="13978590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43636" y="6475413"/>
            <a:ext cx="2398702" cy="180975"/>
          </a:xfrm>
          <a:prstGeom prst="rect">
            <a:avLst/>
          </a:prstGeom>
        </p:spPr>
        <p:txBody>
          <a:bodyPr/>
          <a:lstStyle/>
          <a:p>
            <a:r>
              <a:rPr lang="de-DE" smtClean="0"/>
              <a:t>Adrian Stephens, Intel Corporation</a:t>
            </a:r>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Plans for May 2018</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a:buChar char="•"/>
            </a:pPr>
            <a:r>
              <a:rPr lang="en-US" dirty="0" smtClean="0"/>
              <a:t>Consolidate on Use Cases</a:t>
            </a:r>
          </a:p>
          <a:p>
            <a:pPr>
              <a:buFont typeface="Arial"/>
              <a:buChar char="•"/>
            </a:pPr>
            <a:r>
              <a:rPr lang="en-US" dirty="0" smtClean="0"/>
              <a:t>Identify security requirements &amp; constrains</a:t>
            </a:r>
          </a:p>
          <a:p>
            <a:pPr>
              <a:buFont typeface="Arial"/>
              <a:buChar char="•"/>
            </a:pPr>
            <a:r>
              <a:rPr lang="en-US" dirty="0" smtClean="0"/>
              <a:t>(Draft) Scope statement</a:t>
            </a:r>
          </a:p>
          <a:p>
            <a:pPr>
              <a:buFont typeface="Arial"/>
              <a:buChar char="•"/>
            </a:pPr>
            <a:r>
              <a:rPr lang="en-US" dirty="0" smtClean="0"/>
              <a:t>Leadership Elections</a:t>
            </a:r>
          </a:p>
          <a:p>
            <a:pPr lvl="1">
              <a:buFont typeface="Arial"/>
              <a:buChar char="•"/>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105</a:t>
            </a:fld>
            <a:endParaRPr lang="en-US"/>
          </a:p>
        </p:txBody>
      </p:sp>
    </p:spTree>
    <p:extLst>
      <p:ext uri="{BB962C8B-B14F-4D97-AF65-F5344CB8AC3E}">
        <p14:creationId xmlns:p14="http://schemas.microsoft.com/office/powerpoint/2010/main" val="249295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Future Session Planning</a:t>
            </a:r>
            <a:endParaRPr lang="en-US" dirty="0"/>
          </a:p>
        </p:txBody>
      </p:sp>
      <p:sp>
        <p:nvSpPr>
          <p:cNvPr id="3" name="Inhaltsplatzhalter 2"/>
          <p:cNvSpPr>
            <a:spLocks noGrp="1"/>
          </p:cNvSpPr>
          <p:nvPr>
            <p:ph idx="1"/>
          </p:nvPr>
        </p:nvSpPr>
        <p:spPr>
          <a:xfrm>
            <a:off x="685800" y="1828800"/>
            <a:ext cx="7770813" cy="4113213"/>
          </a:xfrm>
        </p:spPr>
        <p:txBody>
          <a:bodyPr/>
          <a:lstStyle/>
          <a:p>
            <a:r>
              <a:rPr lang="en-US" dirty="0" smtClean="0"/>
              <a:t>Teleconferences:</a:t>
            </a:r>
          </a:p>
          <a:p>
            <a:endParaRPr lang="en-US" dirty="0" smtClean="0"/>
          </a:p>
          <a:p>
            <a:endParaRPr lang="en-US" dirty="0" smtClean="0"/>
          </a:p>
          <a:p>
            <a:endParaRPr lang="en-US" dirty="0" smtClean="0"/>
          </a:p>
          <a:p>
            <a:endParaRPr lang="en-US" dirty="0" smtClean="0"/>
          </a:p>
          <a:p>
            <a:r>
              <a:rPr lang="en-US" dirty="0" smtClean="0"/>
              <a:t>Ad-hoc meetings:</a:t>
            </a:r>
          </a:p>
          <a:p>
            <a:r>
              <a:rPr lang="en-US" dirty="0" smtClean="0"/>
              <a:t>	none</a:t>
            </a:r>
          </a:p>
          <a:p>
            <a:endParaRPr lang="en-US" dirty="0" smtClean="0"/>
          </a:p>
          <a:p>
            <a:r>
              <a:rPr lang="en-US" dirty="0" smtClean="0"/>
              <a:t>May F2F meeting, Warsaw:</a:t>
            </a:r>
          </a:p>
          <a:p>
            <a:r>
              <a:rPr lang="en-US" dirty="0" smtClean="0"/>
              <a:t>	Meeting time requested:  2 sessions</a:t>
            </a:r>
            <a:endParaRPr lang="en-US" dirty="0"/>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graphicFrame>
        <p:nvGraphicFramePr>
          <p:cNvPr id="7" name="Tabelle 6"/>
          <p:cNvGraphicFramePr>
            <a:graphicFrameLocks noGrp="1"/>
          </p:cNvGraphicFramePr>
          <p:nvPr/>
        </p:nvGraphicFramePr>
        <p:xfrm>
          <a:off x="1371600" y="2362200"/>
          <a:ext cx="7467600" cy="1483360"/>
        </p:xfrm>
        <a:graphic>
          <a:graphicData uri="http://schemas.openxmlformats.org/drawingml/2006/table">
            <a:tbl>
              <a:tblPr firstRow="1" bandRow="1">
                <a:tableStyleId>{5C22544A-7EE6-4342-B048-85BDC9FD1C3A}</a:tableStyleId>
              </a:tblPr>
              <a:tblGrid>
                <a:gridCol w="990600"/>
                <a:gridCol w="3124200"/>
                <a:gridCol w="1485900"/>
                <a:gridCol w="1866900"/>
              </a:tblGrid>
              <a:tr h="370840">
                <a:tc>
                  <a:txBody>
                    <a:bodyPr/>
                    <a:lstStyle/>
                    <a:p>
                      <a:r>
                        <a:rPr lang="en-US" dirty="0" smtClean="0"/>
                        <a:t>Group</a:t>
                      </a:r>
                      <a:endParaRPr lang="en-US" dirty="0"/>
                    </a:p>
                  </a:txBody>
                  <a:tcPr/>
                </a:tc>
                <a:tc>
                  <a:txBody>
                    <a:bodyPr/>
                    <a:lstStyle/>
                    <a:p>
                      <a:r>
                        <a:rPr lang="en-US" dirty="0" smtClean="0"/>
                        <a:t>Dates</a:t>
                      </a:r>
                      <a:endParaRPr lang="en-US" dirty="0"/>
                    </a:p>
                  </a:txBody>
                  <a:tcPr/>
                </a:tc>
                <a:tc>
                  <a:txBody>
                    <a:bodyPr/>
                    <a:lstStyle/>
                    <a:p>
                      <a:r>
                        <a:rPr lang="en-US" dirty="0" smtClean="0"/>
                        <a:t>Start Time</a:t>
                      </a:r>
                      <a:endParaRPr lang="en-US" dirty="0"/>
                    </a:p>
                  </a:txBody>
                  <a:tcPr/>
                </a:tc>
                <a:tc>
                  <a:txBody>
                    <a:bodyPr/>
                    <a:lstStyle/>
                    <a:p>
                      <a:r>
                        <a:rPr lang="en-US" dirty="0" smtClean="0"/>
                        <a:t>Duration</a:t>
                      </a:r>
                      <a:endParaRPr lang="en-US" dirty="0"/>
                    </a:p>
                  </a:txBody>
                  <a:tcPr/>
                </a:tc>
              </a:tr>
              <a:tr h="370840">
                <a:tc>
                  <a:txBody>
                    <a:bodyPr/>
                    <a:lstStyle/>
                    <a:p>
                      <a:r>
                        <a:rPr lang="en-US" dirty="0" smtClean="0"/>
                        <a:t>BCS</a:t>
                      </a:r>
                      <a:endParaRPr lang="en-US" dirty="0"/>
                    </a:p>
                  </a:txBody>
                  <a:tcPr/>
                </a:tc>
                <a:tc>
                  <a:txBody>
                    <a:bodyPr/>
                    <a:lstStyle/>
                    <a:p>
                      <a:r>
                        <a:rPr lang="en-US" dirty="0" smtClean="0"/>
                        <a:t>May 15</a:t>
                      </a:r>
                      <a:r>
                        <a:rPr lang="en-US" baseline="30000" dirty="0" smtClean="0"/>
                        <a:t> &amp;</a:t>
                      </a:r>
                      <a:r>
                        <a:rPr lang="en-US" dirty="0" smtClean="0"/>
                        <a:t> 22, 2018</a:t>
                      </a:r>
                      <a:r>
                        <a:rPr lang="en-US" baseline="0" dirty="0" smtClean="0"/>
                        <a:t> (Tuesday)</a:t>
                      </a:r>
                      <a:endParaRPr lang="en-US" dirty="0"/>
                    </a:p>
                  </a:txBody>
                  <a:tcPr/>
                </a:tc>
                <a:tc>
                  <a:txBody>
                    <a:bodyPr/>
                    <a:lstStyle/>
                    <a:p>
                      <a:r>
                        <a:rPr lang="en-US" dirty="0" smtClean="0"/>
                        <a:t>10:00h</a:t>
                      </a:r>
                      <a:r>
                        <a:rPr lang="en-US" baseline="0" dirty="0" smtClean="0"/>
                        <a:t> ET</a:t>
                      </a:r>
                      <a:endParaRPr lang="en-US" dirty="0"/>
                    </a:p>
                  </a:txBody>
                  <a:tcPr/>
                </a:tc>
                <a:tc>
                  <a:txBody>
                    <a:bodyPr/>
                    <a:lstStyle/>
                    <a:p>
                      <a:r>
                        <a:rPr lang="en-US" dirty="0" smtClean="0"/>
                        <a:t>1 hour</a:t>
                      </a:r>
                      <a:endParaRPr lang="en-US" dirty="0"/>
                    </a:p>
                  </a:txBody>
                  <a:tcPr/>
                </a:tc>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Apr 3rd</a:t>
                      </a:r>
                      <a:r>
                        <a:rPr lang="en-US" baseline="0" dirty="0" smtClean="0"/>
                        <a:t> &amp; 24</a:t>
                      </a:r>
                      <a:r>
                        <a:rPr lang="en-US" baseline="30000" dirty="0" smtClean="0"/>
                        <a:t>th</a:t>
                      </a:r>
                      <a:r>
                        <a:rPr lang="en-US" baseline="0" dirty="0" smtClean="0"/>
                        <a:t>, 2018 (Tuesday)</a:t>
                      </a:r>
                      <a:endParaRPr lang="en-US" dirty="0" smtClean="0"/>
                    </a:p>
                  </a:txBody>
                  <a:tcPr/>
                </a:tc>
                <a:tc>
                  <a:txBody>
                    <a:bodyPr/>
                    <a:lstStyle/>
                    <a:p>
                      <a:r>
                        <a:rPr lang="en-US" dirty="0" smtClean="0"/>
                        <a:t>10:00h ET</a:t>
                      </a:r>
                      <a:endParaRPr lang="en-US" dirty="0"/>
                    </a:p>
                  </a:txBody>
                  <a:tcPr/>
                </a:tc>
                <a:tc>
                  <a:txBody>
                    <a:bodyPr/>
                    <a:lstStyle/>
                    <a:p>
                      <a:r>
                        <a:rPr lang="en-US" dirty="0" smtClean="0"/>
                        <a:t>1 hour</a:t>
                      </a:r>
                      <a:endParaRPr lang="en-US" dirty="0"/>
                    </a:p>
                  </a:txBody>
                  <a:tcPr/>
                </a:tc>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a:p>
                  </a:txBody>
                  <a:tcPr/>
                </a:tc>
                <a:tc>
                  <a:txBody>
                    <a:bodyPr/>
                    <a:lstStyle/>
                    <a:p>
                      <a:endParaRPr lang="en-US" dirty="0"/>
                    </a:p>
                  </a:txBody>
                  <a:tcPr/>
                </a:tc>
              </a:tr>
            </a:tbl>
          </a:graphicData>
        </a:graphic>
      </p:graphicFrame>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106</a:t>
            </a:fld>
            <a:endParaRPr lang="en-US"/>
          </a:p>
        </p:txBody>
      </p:sp>
    </p:spTree>
    <p:extLst>
      <p:ext uri="{BB962C8B-B14F-4D97-AF65-F5344CB8AC3E}">
        <p14:creationId xmlns:p14="http://schemas.microsoft.com/office/powerpoint/2010/main" val="1490988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0813" cy="1065213"/>
          </a:xfrm>
        </p:spPr>
        <p:txBody>
          <a:bodyPr/>
          <a:lstStyle/>
          <a:p>
            <a:r>
              <a:rPr lang="en-US" dirty="0" smtClean="0"/>
              <a:t>BCS schedule</a:t>
            </a:r>
            <a:endParaRPr lang="en-US" dirty="0"/>
          </a:p>
        </p:txBody>
      </p:sp>
      <p:sp>
        <p:nvSpPr>
          <p:cNvPr id="3" name="Inhaltsplatzhalter 2"/>
          <p:cNvSpPr>
            <a:spLocks noGrp="1"/>
          </p:cNvSpPr>
          <p:nvPr>
            <p:ph idx="1"/>
          </p:nvPr>
        </p:nvSpPr>
        <p:spPr>
          <a:xfrm>
            <a:off x="685800" y="1676400"/>
            <a:ext cx="7770813" cy="4113213"/>
          </a:xfrm>
        </p:spPr>
        <p:txBody>
          <a:bodyPr/>
          <a:lstStyle/>
          <a:p>
            <a:pPr>
              <a:buFont typeface="Arial"/>
              <a:buChar char="•"/>
            </a:pPr>
            <a:r>
              <a:rPr lang="en-US" sz="1600" dirty="0" smtClean="0"/>
              <a:t>March 2018 – Meet as TIG</a:t>
            </a:r>
          </a:p>
          <a:p>
            <a:pPr lvl="1">
              <a:buFont typeface="Arial"/>
              <a:buChar char="•"/>
            </a:pPr>
            <a:r>
              <a:rPr lang="en-US" sz="1400" dirty="0" smtClean="0"/>
              <a:t>Gather interested parties in TIG meeting</a:t>
            </a:r>
          </a:p>
          <a:p>
            <a:pPr lvl="1">
              <a:buFont typeface="Arial"/>
              <a:buChar char="•"/>
            </a:pPr>
            <a:r>
              <a:rPr lang="en-US" sz="1400" dirty="0" smtClean="0"/>
              <a:t>Presentations and discussion to narrow down the scope / prepare for PAR &amp; 5C</a:t>
            </a:r>
          </a:p>
          <a:p>
            <a:pPr>
              <a:buFont typeface="Arial"/>
              <a:buChar char="•"/>
            </a:pPr>
            <a:r>
              <a:rPr lang="en-US" sz="1600" dirty="0" smtClean="0"/>
              <a:t>May &amp; July 2018 – Meet as SG</a:t>
            </a:r>
          </a:p>
          <a:p>
            <a:pPr lvl="1">
              <a:buFont typeface="Arial"/>
              <a:buChar char="•"/>
            </a:pPr>
            <a:r>
              <a:rPr lang="en-US" sz="1400" dirty="0" smtClean="0"/>
              <a:t>May</a:t>
            </a:r>
          </a:p>
          <a:p>
            <a:pPr lvl="2">
              <a:buFont typeface="Arial"/>
              <a:buChar char="•"/>
            </a:pPr>
            <a:r>
              <a:rPr lang="en-US" sz="1200" dirty="0" smtClean="0"/>
              <a:t>Consolidate on problem statement &amp; use case</a:t>
            </a:r>
          </a:p>
          <a:p>
            <a:pPr lvl="2">
              <a:buFont typeface="Arial"/>
              <a:buChar char="•"/>
            </a:pPr>
            <a:r>
              <a:rPr lang="en-US" sz="1200" dirty="0" smtClean="0"/>
              <a:t>aim at having a first scope statement</a:t>
            </a:r>
          </a:p>
          <a:p>
            <a:pPr lvl="1">
              <a:buFont typeface="Arial"/>
              <a:buChar char="•"/>
            </a:pPr>
            <a:r>
              <a:rPr lang="en-US" sz="1400" dirty="0" smtClean="0"/>
              <a:t>July</a:t>
            </a:r>
          </a:p>
          <a:p>
            <a:pPr lvl="2">
              <a:buFont typeface="Arial"/>
              <a:buChar char="•"/>
            </a:pPr>
            <a:r>
              <a:rPr lang="en-US" sz="1200" dirty="0" smtClean="0"/>
              <a:t>Agreed, mature scope statement</a:t>
            </a:r>
          </a:p>
          <a:p>
            <a:pPr lvl="2">
              <a:buFont typeface="Arial"/>
              <a:buChar char="•"/>
            </a:pPr>
            <a:r>
              <a:rPr lang="en-US" sz="1200" dirty="0" smtClean="0"/>
              <a:t>Substantial text for other parts of PAR and 5C</a:t>
            </a:r>
          </a:p>
          <a:p>
            <a:pPr lvl="2">
              <a:buFont typeface="Arial"/>
              <a:buChar char="•"/>
            </a:pPr>
            <a:r>
              <a:rPr lang="en-US" sz="1200" dirty="0" smtClean="0"/>
              <a:t>Optional: start WG request for comments</a:t>
            </a:r>
          </a:p>
          <a:p>
            <a:pPr lvl="1">
              <a:buFont typeface="Arial"/>
              <a:buChar char="•"/>
            </a:pPr>
            <a:r>
              <a:rPr lang="en-US" sz="1400" dirty="0" smtClean="0"/>
              <a:t>July – Motion for 1</a:t>
            </a:r>
            <a:r>
              <a:rPr lang="en-US" sz="1400" baseline="30000" dirty="0" smtClean="0"/>
              <a:t>st</a:t>
            </a:r>
            <a:r>
              <a:rPr lang="en-US" sz="1400" dirty="0" smtClean="0"/>
              <a:t> extension of SG</a:t>
            </a:r>
          </a:p>
          <a:p>
            <a:pPr>
              <a:buFont typeface="Arial"/>
              <a:buChar char="•"/>
            </a:pPr>
            <a:endParaRPr lang="en-US" sz="1600" dirty="0" smtClean="0"/>
          </a:p>
          <a:p>
            <a:pPr>
              <a:buFont typeface="Arial"/>
              <a:buChar char="•"/>
            </a:pPr>
            <a:r>
              <a:rPr lang="en-US" sz="1600" dirty="0" smtClean="0"/>
              <a:t>September &amp; November 2018 – Meet as SG</a:t>
            </a:r>
          </a:p>
          <a:p>
            <a:pPr lvl="1">
              <a:buFont typeface="Arial"/>
              <a:buChar char="•"/>
            </a:pPr>
            <a:r>
              <a:rPr lang="en-US" sz="1400" dirty="0" smtClean="0"/>
              <a:t>Sept – Revise PAR &amp; 5C based on WG comments</a:t>
            </a:r>
          </a:p>
          <a:p>
            <a:pPr lvl="1">
              <a:buFont typeface="Arial"/>
              <a:buChar char="•"/>
            </a:pPr>
            <a:r>
              <a:rPr lang="en-US" sz="1400" dirty="0" smtClean="0"/>
              <a:t>Sept – Approve PAR / Motion to forward to EC</a:t>
            </a:r>
          </a:p>
          <a:p>
            <a:pPr lvl="1">
              <a:buFont typeface="Arial"/>
              <a:buChar char="•"/>
            </a:pPr>
            <a:r>
              <a:rPr lang="en-US" sz="1400" dirty="0" smtClean="0"/>
              <a:t>Nov – Backup</a:t>
            </a:r>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107</a:t>
            </a:fld>
            <a:endParaRPr lang="en-US"/>
          </a:p>
        </p:txBody>
      </p:sp>
    </p:spTree>
    <p:extLst>
      <p:ext uri="{BB962C8B-B14F-4D97-AF65-F5344CB8AC3E}">
        <p14:creationId xmlns:p14="http://schemas.microsoft.com/office/powerpoint/2010/main" val="4847430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215074" y="6475413"/>
            <a:ext cx="2327264" cy="180975"/>
          </a:xfrm>
          <a:prstGeom prst="rect">
            <a:avLst/>
          </a:prstGeom>
        </p:spPr>
        <p:txBody>
          <a:bodyPr/>
          <a:lstStyle/>
          <a:p>
            <a:r>
              <a:rPr lang="de-DE" smtClean="0"/>
              <a:t>Adrian Stephens, Intel Corporation</a:t>
            </a:r>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smtClean="0"/>
              <a:t>Agenda for this week:				11-18/0309</a:t>
            </a:r>
          </a:p>
          <a:p>
            <a:r>
              <a:rPr lang="en-US" dirty="0" smtClean="0"/>
              <a:t>Meeting / Chair’s Slide Deck:		11-18/0316</a:t>
            </a:r>
          </a:p>
          <a:p>
            <a:endParaRPr lang="en-US" dirty="0" smtClean="0"/>
          </a:p>
          <a:p>
            <a:r>
              <a:rPr lang="en-US" dirty="0" smtClean="0"/>
              <a:t>Meeting minutes:					11-18/0321</a:t>
            </a:r>
          </a:p>
          <a:p>
            <a:endParaRPr lang="en-US" dirty="0" smtClean="0"/>
          </a:p>
          <a:p>
            <a:r>
              <a:rPr lang="en-US" dirty="0" smtClean="0"/>
              <a:t>Snapshot Slide:						11-18/0317</a:t>
            </a:r>
          </a:p>
          <a:p>
            <a:r>
              <a:rPr lang="en-US" dirty="0" smtClean="0"/>
              <a:t>Closing report:						11-18/0318</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108</a:t>
            </a:fld>
            <a:endParaRPr lang="en-US"/>
          </a:p>
        </p:txBody>
      </p:sp>
    </p:spTree>
    <p:extLst>
      <p:ext uri="{BB962C8B-B14F-4D97-AF65-F5344CB8AC3E}">
        <p14:creationId xmlns:p14="http://schemas.microsoft.com/office/powerpoint/2010/main" val="1989295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344532" y="5714405"/>
            <a:ext cx="527585" cy="271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900">
                <a:latin typeface="Times New Roman" panose="02020603050405020304" pitchFamily="18" charset="0"/>
              </a:rPr>
              <a:t>Slide </a:t>
            </a:r>
            <a:fld id="{689E2F65-558B-4536-8BF0-3AB0D7FB6DEF}" type="slidenum">
              <a:rPr lang="en-US" altLang="en-US" sz="900">
                <a:latin typeface="Times New Roman" panose="02020603050405020304" pitchFamily="18" charset="0"/>
              </a:rPr>
              <a:pPr>
                <a:lnSpc>
                  <a:spcPct val="100000"/>
                </a:lnSpc>
                <a:buClrTx/>
                <a:buFontTx/>
                <a:buNone/>
              </a:pPr>
              <a:t>109</a:t>
            </a:fld>
            <a:endParaRPr lang="en-US" altLang="en-US" sz="900">
              <a:latin typeface="Times New Roman" panose="02020603050405020304" pitchFamily="18" charset="0"/>
            </a:endParaRPr>
          </a:p>
        </p:txBody>
      </p:sp>
      <p:sp>
        <p:nvSpPr>
          <p:cNvPr id="3074" name="Text Box 2"/>
          <p:cNvSpPr txBox="1">
            <a:spLocks noChangeArrowheads="1"/>
          </p:cNvSpPr>
          <p:nvPr/>
        </p:nvSpPr>
        <p:spPr bwMode="auto">
          <a:xfrm>
            <a:off x="5356827" y="5714405"/>
            <a:ext cx="3183370" cy="13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900">
                <a:latin typeface="Times New Roman" panose="02020603050405020304" pitchFamily="18" charset="0"/>
              </a:rPr>
              <a:t>James Gilb, GA-ASI, USD, Gilb Consulting</a:t>
            </a:r>
          </a:p>
        </p:txBody>
      </p:sp>
      <p:sp>
        <p:nvSpPr>
          <p:cNvPr id="3075" name="Text Box 3"/>
          <p:cNvSpPr txBox="1">
            <a:spLocks noChangeArrowheads="1"/>
          </p:cNvSpPr>
          <p:nvPr/>
        </p:nvSpPr>
        <p:spPr bwMode="auto">
          <a:xfrm>
            <a:off x="696698" y="1106677"/>
            <a:ext cx="1872150" cy="20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800">
                <a:latin typeface="Times New Roman" panose="02020603050405020304" pitchFamily="18" charset="0"/>
              </a:rPr>
              <a:t>March 2018</a:t>
            </a:r>
          </a:p>
        </p:txBody>
      </p:sp>
      <p:sp>
        <p:nvSpPr>
          <p:cNvPr id="3076" name="Text Box 4"/>
          <p:cNvSpPr txBox="1">
            <a:spLocks noChangeArrowheads="1"/>
          </p:cNvSpPr>
          <p:nvPr/>
        </p:nvSpPr>
        <p:spPr bwMode="auto">
          <a:xfrm>
            <a:off x="685979" y="1209097"/>
            <a:ext cx="7772043" cy="1102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lnSpc>
                <a:spcPct val="100000"/>
              </a:lnSpc>
              <a:buClrTx/>
              <a:buFontTx/>
              <a:buNone/>
            </a:pPr>
            <a:r>
              <a:rPr lang="en-GB" altLang="en-US" sz="2401">
                <a:latin typeface="Times New Roman" panose="02020603050405020304" pitchFamily="18" charset="0"/>
              </a:rPr>
              <a:t>FD TIG Closing Report</a:t>
            </a:r>
          </a:p>
        </p:txBody>
      </p:sp>
      <p:sp>
        <p:nvSpPr>
          <p:cNvPr id="3077" name="Text Box 5"/>
          <p:cNvSpPr txBox="1">
            <a:spLocks noChangeArrowheads="1"/>
          </p:cNvSpPr>
          <p:nvPr/>
        </p:nvSpPr>
        <p:spPr bwMode="auto">
          <a:xfrm>
            <a:off x="1370768" y="1954622"/>
            <a:ext cx="6400085" cy="35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375"/>
              </a:spcBef>
            </a:pPr>
            <a:r>
              <a:rPr lang="en-US" altLang="en-US" sz="1500">
                <a:latin typeface="Times New Roman" panose="02020603050405020304" pitchFamily="18" charset="0"/>
              </a:rPr>
              <a:t>Date: 2018-03-08</a:t>
            </a:r>
          </a:p>
        </p:txBody>
      </p:sp>
      <p:sp>
        <p:nvSpPr>
          <p:cNvPr id="3078" name="Text Box 6"/>
          <p:cNvSpPr txBox="1">
            <a:spLocks noChangeArrowheads="1"/>
          </p:cNvSpPr>
          <p:nvPr/>
        </p:nvSpPr>
        <p:spPr bwMode="auto">
          <a:xfrm>
            <a:off x="4344532" y="5714405"/>
            <a:ext cx="528775" cy="272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900">
                <a:latin typeface="Times New Roman" panose="02020603050405020304" pitchFamily="18" charset="0"/>
              </a:rPr>
              <a:t>Slide </a:t>
            </a:r>
            <a:fld id="{B32EEB3C-421B-41EA-AC8F-D4A46C408294}" type="slidenum">
              <a:rPr lang="en-US" altLang="en-US" sz="900">
                <a:latin typeface="Times New Roman" panose="02020603050405020304" pitchFamily="18" charset="0"/>
              </a:rPr>
              <a:pPr>
                <a:lnSpc>
                  <a:spcPct val="100000"/>
                </a:lnSpc>
                <a:buClrTx/>
                <a:buFontTx/>
                <a:buNone/>
              </a:pPr>
              <a:t>109</a:t>
            </a:fld>
            <a:endParaRPr lang="en-US" altLang="en-US" sz="900">
              <a:latin typeface="Times New Roman" panose="02020603050405020304" pitchFamily="18" charset="0"/>
            </a:endParaRPr>
          </a:p>
        </p:txBody>
      </p:sp>
      <p:sp>
        <p:nvSpPr>
          <p:cNvPr id="3079" name="AutoShape 7"/>
          <p:cNvSpPr>
            <a:spLocks noChangeArrowheads="1"/>
          </p:cNvSpPr>
          <p:nvPr/>
        </p:nvSpPr>
        <p:spPr bwMode="auto">
          <a:xfrm>
            <a:off x="744335" y="2336913"/>
            <a:ext cx="1086133" cy="285824"/>
          </a:xfrm>
          <a:custGeom>
            <a:avLst/>
            <a:gdLst>
              <a:gd name="G0" fmla="+- 4022 0 0"/>
              <a:gd name="G1" fmla="+- 1 0 0"/>
              <a:gd name="G2" fmla="+- 2 0 0"/>
              <a:gd name="G3" fmla="*/ 1 15047 8192"/>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spcBef>
                <a:spcPts val="375"/>
              </a:spcBef>
            </a:pPr>
            <a:r>
              <a:rPr lang="en-US" altLang="en-US" sz="1500">
                <a:latin typeface="Times New Roman" panose="02020603050405020304" pitchFamily="18" charset="0"/>
              </a:rPr>
              <a:t>Authors:</a:t>
            </a:r>
          </a:p>
        </p:txBody>
      </p:sp>
      <p:graphicFrame>
        <p:nvGraphicFramePr>
          <p:cNvPr id="3080" name="Group 8"/>
          <p:cNvGraphicFramePr>
            <a:graphicFrameLocks noGrp="1"/>
          </p:cNvGraphicFramePr>
          <p:nvPr/>
        </p:nvGraphicFramePr>
        <p:xfrm>
          <a:off x="795545" y="2731112"/>
          <a:ext cx="7419526" cy="2371848"/>
        </p:xfrm>
        <a:graphic>
          <a:graphicData uri="http://schemas.openxmlformats.org/drawingml/2006/table">
            <a:tbl>
              <a:tblPr/>
              <a:tblGrid>
                <a:gridCol w="1482715"/>
                <a:gridCol w="1482714"/>
                <a:gridCol w="1485096"/>
                <a:gridCol w="1482714"/>
                <a:gridCol w="1486287"/>
              </a:tblGrid>
              <a:tr h="399658">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Name</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Affiliations</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Address</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Phone</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email</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10873">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James Gilb</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GA-ASI, USD, Gilb Consulting</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Gilb_IEEE@yahoo.com</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89436">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1/4 of </a:t>
            </a:r>
            <a:r>
              <a:rPr lang="en-US" sz="1200" b="0" dirty="0"/>
              <a:t>11-18-0585 by James Gilb, GA-ASI, USD, Gilb Consulting</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idx="11"/>
          </p:nvPr>
        </p:nvSpPr>
        <p:spPr/>
        <p:txBody>
          <a:bodyPr/>
          <a:lstStyle/>
          <a:p>
            <a:r>
              <a:rPr lang="en-US" altLang="en-US" smtClean="0"/>
              <a:t>Adrian Stephens, Intel Corporation</a:t>
            </a:r>
            <a:endParaRPr lang="en-US" altLang="en-US"/>
          </a:p>
        </p:txBody>
      </p:sp>
      <p:sp>
        <p:nvSpPr>
          <p:cNvPr id="4" name="Slide Number Placeholder 3"/>
          <p:cNvSpPr>
            <a:spLocks noGrp="1"/>
          </p:cNvSpPr>
          <p:nvPr>
            <p:ph type="sldNum" idx="10"/>
          </p:nvPr>
        </p:nvSpPr>
        <p:spPr/>
        <p:txBody>
          <a:bodyPr/>
          <a:lstStyle/>
          <a:p>
            <a:r>
              <a:rPr lang="en-US" altLang="en-US" smtClean="0"/>
              <a:t>Slide </a:t>
            </a:r>
            <a:fld id="{76B1BD20-9471-4625-941C-2350EE4E4406}" type="slidenum">
              <a:rPr lang="en-US" altLang="en-US" smtClean="0"/>
              <a:pPr/>
              <a:t>109</a:t>
            </a:fld>
            <a:endParaRPr lang="en-US" altLang="en-US"/>
          </a:p>
        </p:txBody>
      </p:sp>
    </p:spTree>
    <p:extLst>
      <p:ext uri="{BB962C8B-B14F-4D97-AF65-F5344CB8AC3E}">
        <p14:creationId xmlns:p14="http://schemas.microsoft.com/office/powerpoint/2010/main" val="1324044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71601"/>
            <a:ext cx="7770813" cy="28574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685801" y="1716882"/>
            <a:ext cx="7770813" cy="3996928"/>
          </a:xfrm>
          <a:ln/>
        </p:spPr>
        <p:txBody>
          <a:bodyPr/>
          <a:lstStyle/>
          <a:p>
            <a:pPr>
              <a:lnSpc>
                <a:spcPct val="80000"/>
              </a:lnSpc>
              <a:spcBef>
                <a:spcPct val="20000"/>
              </a:spcBef>
              <a:buFontTx/>
              <a:buChar char="•"/>
            </a:pPr>
            <a:r>
              <a:rPr lang="en-US" sz="1500" dirty="0"/>
              <a:t>Data as of </a:t>
            </a:r>
            <a:r>
              <a:rPr lang="en-US" sz="1500" dirty="0">
                <a:solidFill>
                  <a:srgbClr val="FF0000"/>
                </a:solidFill>
              </a:rPr>
              <a:t>March 2018</a:t>
            </a:r>
          </a:p>
          <a:p>
            <a:pPr>
              <a:lnSpc>
                <a:spcPct val="80000"/>
              </a:lnSpc>
              <a:spcBef>
                <a:spcPct val="20000"/>
              </a:spcBef>
              <a:buFontTx/>
              <a:buChar char="•"/>
            </a:pPr>
            <a:r>
              <a:rPr lang="en-US" sz="1200" dirty="0"/>
              <a:t>See </a:t>
            </a:r>
            <a:r>
              <a:rPr lang="en-US" sz="1200" dirty="0">
                <a:hlinkClick r:id="rId3"/>
              </a:rPr>
              <a:t>http://grouper.ieee.org/groups/802/11/Reports/802.11_Timelines.htm</a:t>
            </a:r>
            <a:endParaRPr lang="en-US" sz="1200" dirty="0"/>
          </a:p>
          <a:p>
            <a:pPr>
              <a:lnSpc>
                <a:spcPct val="80000"/>
              </a:lnSpc>
              <a:spcBef>
                <a:spcPct val="20000"/>
              </a:spcBef>
              <a:buFontTx/>
              <a:buChar char="•"/>
            </a:pPr>
            <a:r>
              <a:rPr lang="en-US" sz="1350" dirty="0"/>
              <a:t>In Nov 2017, Editors discussed </a:t>
            </a:r>
            <a:r>
              <a:rPr lang="en-US" sz="1350" dirty="0" err="1"/>
              <a:t>REVmd</a:t>
            </a:r>
            <a:r>
              <a:rPr lang="en-US" sz="1350" dirty="0"/>
              <a:t> schedule and possible completion in 2020, and expect </a:t>
            </a:r>
            <a:r>
              <a:rPr lang="en-US" sz="1350" dirty="0">
                <a:solidFill>
                  <a:schemeClr val="accent2"/>
                </a:solidFill>
              </a:rPr>
              <a:t>only amendments 1 to 5 in </a:t>
            </a:r>
            <a:r>
              <a:rPr lang="en-US" sz="1350" dirty="0" err="1">
                <a:solidFill>
                  <a:schemeClr val="accent2"/>
                </a:solidFill>
              </a:rPr>
              <a:t>REVmd</a:t>
            </a:r>
            <a:r>
              <a:rPr lang="en-US" sz="1350" dirty="0"/>
              <a:t>. We will revisit the running order in July.</a:t>
            </a:r>
          </a:p>
          <a:p>
            <a:pPr>
              <a:buFont typeface="Times New Roman" pitchFamily="16" charset="0"/>
              <a:buChar char="•"/>
            </a:pPr>
            <a:endParaRPr lang="en-GB" b="0" dirty="0" smtClean="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graphicFrame>
        <p:nvGraphicFramePr>
          <p:cNvPr id="3" name="Table 2"/>
          <p:cNvGraphicFramePr>
            <a:graphicFrameLocks noGrp="1"/>
          </p:cNvGraphicFramePr>
          <p:nvPr>
            <p:extLst/>
          </p:nvPr>
        </p:nvGraphicFramePr>
        <p:xfrm>
          <a:off x="971550" y="2571748"/>
          <a:ext cx="6972300" cy="3094172"/>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xmlns="" val="3336049185"/>
                    </a:ext>
                  </a:extLst>
                </a:gridCol>
                <a:gridCol w="2324100">
                  <a:extLst>
                    <a:ext uri="{9D8B030D-6E8A-4147-A177-3AD203B41FA5}">
                      <a16:colId xmlns:a16="http://schemas.microsoft.com/office/drawing/2014/main" xmlns="" val="1921072032"/>
                    </a:ext>
                  </a:extLst>
                </a:gridCol>
                <a:gridCol w="2324100">
                  <a:extLst>
                    <a:ext uri="{9D8B030D-6E8A-4147-A177-3AD203B41FA5}">
                      <a16:colId xmlns:a16="http://schemas.microsoft.com/office/drawing/2014/main" xmlns="" val="3834352144"/>
                    </a:ext>
                  </a:extLst>
                </a:gridCol>
              </a:tblGrid>
              <a:tr h="4195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Amendment Number</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Task Group</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Projected REVCOM Date</a:t>
                      </a:r>
                    </a:p>
                  </a:txBody>
                  <a:tcPr marL="68580" marR="68580" marT="34290" marB="34290" horzOverflow="overflow">
                    <a:noFill/>
                  </a:tcPr>
                </a:tc>
                <a:extLst>
                  <a:ext uri="{0D108BD9-81ED-4DB2-BD59-A6C34878D82A}">
                    <a16:rowId xmlns:a16="http://schemas.microsoft.com/office/drawing/2014/main" xmlns="" val="357855414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1</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accent2"/>
                          </a:solidFill>
                          <a:effectLst/>
                          <a:latin typeface="Times New Roman" pitchFamily="18" charset="0"/>
                        </a:rPr>
                        <a:t>TGai</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Dec 2016</a:t>
                      </a:r>
                    </a:p>
                  </a:txBody>
                  <a:tcPr marL="68580" marR="68580" marT="34290" marB="34290" horzOverflow="overflow">
                    <a:noFill/>
                  </a:tcPr>
                </a:tc>
                <a:extLst>
                  <a:ext uri="{0D108BD9-81ED-4DB2-BD59-A6C34878D82A}">
                    <a16:rowId xmlns:a16="http://schemas.microsoft.com/office/drawing/2014/main" xmlns="" val="21655649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2</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a:ln>
                            <a:noFill/>
                          </a:ln>
                          <a:solidFill>
                            <a:schemeClr val="accent2"/>
                          </a:solidFill>
                          <a:effectLst/>
                          <a:latin typeface="Times New Roman" pitchFamily="18" charset="0"/>
                        </a:rPr>
                        <a:t>TGah</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Dec 2016</a:t>
                      </a:r>
                    </a:p>
                  </a:txBody>
                  <a:tcPr marL="68580" marR="68580" marT="34290" marB="34290" horzOverflow="overflow">
                    <a:noFill/>
                  </a:tcPr>
                </a:tc>
                <a:extLst>
                  <a:ext uri="{0D108BD9-81ED-4DB2-BD59-A6C34878D82A}">
                    <a16:rowId xmlns:a16="http://schemas.microsoft.com/office/drawing/2014/main" xmlns="" val="2414023622"/>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a:t>
                      </a:r>
                      <a:r>
                        <a:rPr kumimoji="0" lang="en-US" sz="1500" b="0" i="0" u="none" strike="noStrike" cap="none" normalizeH="0" baseline="0" dirty="0" smtClean="0">
                          <a:ln>
                            <a:noFill/>
                          </a:ln>
                          <a:solidFill>
                            <a:schemeClr val="accent2"/>
                          </a:solidFill>
                          <a:effectLst/>
                          <a:latin typeface="Times New Roman" pitchFamily="18" charset="0"/>
                        </a:rPr>
                        <a:t>3</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TGaj</a:t>
                      </a:r>
                      <a:endParaRPr kumimoji="0" lang="en-US" sz="1500" b="0" i="0" u="none" strike="noStrike" cap="none" normalizeH="0" baseline="0" dirty="0">
                        <a:ln>
                          <a:noFill/>
                        </a:ln>
                        <a:solidFill>
                          <a:srgbClr val="0070C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accent2"/>
                          </a:solidFill>
                          <a:effectLst/>
                          <a:latin typeface="Times New Roman" pitchFamily="18" charset="0"/>
                        </a:rPr>
                        <a:t>March 2018</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3227809256"/>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802.11-2016 Amendment 4</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TGak</a:t>
                      </a:r>
                      <a:endParaRPr kumimoji="0" lang="en-US" sz="1500" b="0" i="0" u="none" strike="noStrike" cap="none" normalizeH="0" baseline="0" dirty="0">
                        <a:ln>
                          <a:noFill/>
                        </a:ln>
                        <a:solidFill>
                          <a:srgbClr val="00206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accent2"/>
                          </a:solidFill>
                          <a:effectLst/>
                          <a:latin typeface="Times New Roman" pitchFamily="18" charset="0"/>
                        </a:rPr>
                        <a:t>March 2018</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1982380037"/>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a:t>
                      </a:r>
                      <a:r>
                        <a:rPr kumimoji="0" lang="en-US" sz="1500" b="0" i="0" u="none" strike="noStrike" cap="none" normalizeH="0" baseline="0" dirty="0" smtClean="0">
                          <a:ln>
                            <a:noFill/>
                          </a:ln>
                          <a:solidFill>
                            <a:schemeClr val="accent2"/>
                          </a:solidFill>
                          <a:effectLst/>
                          <a:latin typeface="Times New Roman" pitchFamily="18" charset="0"/>
                        </a:rPr>
                        <a:t>5</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TGaq</a:t>
                      </a:r>
                      <a:endParaRPr kumimoji="0" lang="en-US" sz="1500" b="0" i="0" u="none" strike="noStrike" cap="none" normalizeH="0" baseline="0" dirty="0">
                        <a:ln>
                          <a:noFill/>
                        </a:ln>
                        <a:solidFill>
                          <a:srgbClr val="0070C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rgbClr val="002060"/>
                          </a:solidFill>
                          <a:effectLst/>
                          <a:latin typeface="Times New Roman" pitchFamily="18" charset="0"/>
                        </a:rPr>
                        <a:t>March 2018</a:t>
                      </a:r>
                      <a:endParaRPr kumimoji="0" lang="en-US" sz="1500" b="0" i="0" u="none" strike="noStrike" cap="none" normalizeH="0" baseline="0" dirty="0">
                        <a:ln>
                          <a:noFill/>
                        </a:ln>
                        <a:solidFill>
                          <a:srgbClr val="002060"/>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4167905179"/>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6</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TGax – </a:t>
                      </a:r>
                      <a:r>
                        <a:rPr kumimoji="0" lang="en-US" sz="1500" b="0" i="0" u="none" strike="noStrike" cap="none" normalizeH="0" baseline="0" dirty="0" smtClean="0">
                          <a:ln>
                            <a:noFill/>
                          </a:ln>
                          <a:solidFill>
                            <a:srgbClr val="FF0000"/>
                          </a:solidFill>
                          <a:effectLst/>
                          <a:latin typeface="Times New Roman" pitchFamily="18" charset="0"/>
                        </a:rPr>
                        <a:t>619</a:t>
                      </a:r>
                      <a:endParaRPr kumimoji="0" lang="en-US" sz="1500" b="0" i="0" u="none" strike="noStrike" cap="none" normalizeH="0" baseline="0" dirty="0">
                        <a:ln>
                          <a:noFill/>
                        </a:ln>
                        <a:solidFill>
                          <a:srgbClr val="FF000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Dec 2019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1182416159"/>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7</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imes New Roman" pitchFamily="18" charset="0"/>
                        </a:rPr>
                        <a:t>TGay</a:t>
                      </a:r>
                      <a:r>
                        <a:rPr kumimoji="0" lang="en-US" sz="1500" b="0" i="0" u="none" strike="noStrike" cap="none" normalizeH="0" baseline="0" dirty="0">
                          <a:ln>
                            <a:noFill/>
                          </a:ln>
                          <a:solidFill>
                            <a:schemeClr val="tx1"/>
                          </a:solidFill>
                          <a:effectLst/>
                          <a:latin typeface="Times New Roman" pitchFamily="18" charset="0"/>
                        </a:rPr>
                        <a:t> </a:t>
                      </a:r>
                      <a:r>
                        <a:rPr kumimoji="0" lang="en-US" sz="1500" b="0" i="0" u="none" strike="noStrike" cap="none" normalizeH="0" baseline="0" dirty="0" smtClean="0">
                          <a:ln>
                            <a:noFill/>
                          </a:ln>
                          <a:solidFill>
                            <a:schemeClr val="tx1"/>
                          </a:solidFill>
                          <a:effectLst/>
                          <a:latin typeface="Times New Roman" pitchFamily="18" charset="0"/>
                        </a:rPr>
                        <a:t>– 490</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Dec 2019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50249433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8</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imes New Roman" pitchFamily="18" charset="0"/>
                        </a:rPr>
                        <a:t>TGaz</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Mar 2021</a:t>
                      </a:r>
                    </a:p>
                  </a:txBody>
                  <a:tcPr marL="68580" marR="68580" marT="34290" marB="34290" horzOverflow="overflow">
                    <a:noFill/>
                  </a:tcPr>
                </a:tc>
                <a:extLst>
                  <a:ext uri="{0D108BD9-81ED-4DB2-BD59-A6C34878D82A}">
                    <a16:rowId xmlns:a16="http://schemas.microsoft.com/office/drawing/2014/main" xmlns="" val="393906558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802.11-2016 Amendment 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rPr>
                        <a:t>TGba</a:t>
                      </a:r>
                      <a:r>
                        <a:rPr kumimoji="0" lang="en-US" sz="1500" b="0" i="0" u="none" strike="noStrike" cap="none" normalizeH="0" baseline="0" dirty="0" smtClean="0">
                          <a:ln>
                            <a:noFill/>
                          </a:ln>
                          <a:solidFill>
                            <a:schemeClr val="tx1"/>
                          </a:solidFill>
                          <a:effectLst/>
                          <a:latin typeface="Times New Roman" pitchFamily="18" charset="0"/>
                        </a:rPr>
                        <a:t> - </a:t>
                      </a:r>
                      <a:r>
                        <a:rPr kumimoji="0" lang="en-US" sz="1500" b="0" i="0" u="none" strike="noStrike" cap="none" normalizeH="0" baseline="0" dirty="0" smtClean="0">
                          <a:ln>
                            <a:noFill/>
                          </a:ln>
                          <a:solidFill>
                            <a:srgbClr val="FF0000"/>
                          </a:solidFill>
                          <a:effectLst/>
                          <a:latin typeface="Times New Roman" pitchFamily="18" charset="0"/>
                        </a:rPr>
                        <a:t>53</a:t>
                      </a:r>
                      <a:endParaRPr kumimoji="0" lang="en-US" sz="1500" b="0" i="0" u="none" strike="noStrike" cap="none" normalizeH="0" baseline="0" dirty="0">
                        <a:ln>
                          <a:noFill/>
                        </a:ln>
                        <a:solidFill>
                          <a:srgbClr val="FF000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Jul 2020</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a16="http://schemas.microsoft.com/office/drawing/2014/main" xmlns="" val="1287635205"/>
                  </a:ext>
                </a:extLst>
              </a:tr>
            </a:tbl>
          </a:graphicData>
        </a:graphic>
      </p:graphicFrame>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a:t>
            </a:fld>
            <a:endParaRPr lang="en-US"/>
          </a:p>
        </p:txBody>
      </p:sp>
    </p:spTree>
    <p:extLst>
      <p:ext uri="{BB962C8B-B14F-4D97-AF65-F5344CB8AC3E}">
        <p14:creationId xmlns:p14="http://schemas.microsoft.com/office/powerpoint/2010/main" val="953205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4097" name="Text Box 1"/>
          <p:cNvSpPr txBox="1">
            <a:spLocks noChangeArrowheads="1"/>
          </p:cNvSpPr>
          <p:nvPr/>
        </p:nvSpPr>
        <p:spPr bwMode="auto">
          <a:xfrm>
            <a:off x="685979" y="1371064"/>
            <a:ext cx="7769661" cy="799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2401">
                <a:latin typeface="Times New Roman" panose="02020603050405020304" pitchFamily="18" charset="0"/>
              </a:rPr>
              <a:t>Abstract</a:t>
            </a:r>
          </a:p>
        </p:txBody>
      </p:sp>
      <p:sp>
        <p:nvSpPr>
          <p:cNvPr id="4098" name="Text Box 2"/>
          <p:cNvSpPr txBox="1">
            <a:spLocks noChangeArrowheads="1"/>
          </p:cNvSpPr>
          <p:nvPr/>
        </p:nvSpPr>
        <p:spPr bwMode="auto">
          <a:xfrm>
            <a:off x="685979" y="2342868"/>
            <a:ext cx="7769661" cy="308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450"/>
              </a:spcBef>
            </a:pPr>
            <a:r>
              <a:rPr lang="en-GB" altLang="en-US" sz="1800">
                <a:latin typeface="Times New Roman" panose="02020603050405020304" pitchFamily="18" charset="0"/>
              </a:rPr>
              <a:t>Closing report for  802.11 FD TIG</a:t>
            </a:r>
            <a:br>
              <a:rPr lang="en-GB" altLang="en-US" sz="1800">
                <a:latin typeface="Times New Roman" panose="02020603050405020304" pitchFamily="18" charset="0"/>
              </a:rPr>
            </a:br>
            <a:r>
              <a:rPr lang="en-GB" altLang="en-US" sz="1500">
                <a:latin typeface="Times New Roman" panose="02020603050405020304" pitchFamily="18" charset="0"/>
              </a:rPr>
              <a:t>(Full Duplex Technical Interest Group)</a:t>
            </a:r>
          </a:p>
          <a:p>
            <a:pPr algn="ctr" hangingPunct="1">
              <a:spcBef>
                <a:spcPts val="450"/>
              </a:spcBef>
            </a:pPr>
            <a:r>
              <a:rPr lang="en-GB" altLang="en-US" sz="1800">
                <a:latin typeface="Times New Roman" panose="02020603050405020304" pitchFamily="18" charset="0"/>
              </a:rPr>
              <a:t>March 2018</a:t>
            </a:r>
          </a:p>
          <a:p>
            <a:pPr algn="ctr" hangingPunct="1">
              <a:spcBef>
                <a:spcPts val="450"/>
              </a:spcBef>
            </a:pPr>
            <a:r>
              <a:rPr lang="en-GB" altLang="en-US" sz="1800">
                <a:latin typeface="Times New Roman" panose="02020603050405020304" pitchFamily="18" charset="0"/>
              </a:rPr>
              <a:t>Hyatt Regency O’Hare, Rosemont, IL, USA</a:t>
            </a:r>
          </a:p>
          <a:p>
            <a:pPr algn="ctr" hangingPunct="1">
              <a:spcBef>
                <a:spcPts val="450"/>
              </a:spcBef>
            </a:pPr>
            <a:endParaRPr lang="en-GB" altLang="en-US" sz="1800">
              <a:latin typeface="Times New Roman" panose="02020603050405020304" pitchFamily="18" charset="0"/>
            </a:endParaRPr>
          </a:p>
          <a:p>
            <a:pPr algn="ctr" hangingPunct="1">
              <a:spcBef>
                <a:spcPts val="450"/>
              </a:spcBef>
            </a:pPr>
            <a:endParaRPr lang="en-GB" altLang="en-US" sz="1800">
              <a:latin typeface="Times New Roman" panose="02020603050405020304" pitchFamily="18"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2/4 of 11-18-0585 by James Gilb, GA-ASI, USD, Gilb Consulting</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A3E2874-852B-40F2-A72B-30C3B22A2F27}" type="slidenum">
              <a:rPr lang="en-US" smtClean="0"/>
              <a:pPr>
                <a:defRPr/>
              </a:pPr>
              <a:t>110</a:t>
            </a:fld>
            <a:endParaRPr lang="en-US" dirty="0"/>
          </a:p>
        </p:txBody>
      </p:sp>
    </p:spTree>
    <p:extLst>
      <p:ext uri="{BB962C8B-B14F-4D97-AF65-F5344CB8AC3E}">
        <p14:creationId xmlns:p14="http://schemas.microsoft.com/office/powerpoint/2010/main" val="345583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5121" name="Rectangle 1"/>
          <p:cNvSpPr>
            <a:spLocks noGrp="1" noChangeArrowheads="1"/>
          </p:cNvSpPr>
          <p:nvPr>
            <p:ph type="title"/>
          </p:nvPr>
        </p:nvSpPr>
        <p:spPr>
          <a:xfrm>
            <a:off x="685979" y="1371064"/>
            <a:ext cx="7766088" cy="795545"/>
          </a:xfrm>
          <a:ln/>
        </p:spPr>
        <p:txBody>
          <a:bodyPr/>
          <a:lstStyle/>
          <a:p>
            <a:pPr>
              <a:tabLst>
                <a:tab pos="0" algn="l"/>
                <a:tab pos="342991" algn="l"/>
                <a:tab pos="685983" algn="l"/>
                <a:tab pos="1028974" algn="l"/>
                <a:tab pos="1371966" algn="l"/>
                <a:tab pos="1714957" algn="l"/>
                <a:tab pos="2057949" algn="l"/>
                <a:tab pos="2400940" algn="l"/>
                <a:tab pos="2743932" algn="l"/>
                <a:tab pos="3086923" algn="l"/>
                <a:tab pos="3429914" algn="l"/>
                <a:tab pos="3772906" algn="l"/>
                <a:tab pos="4115897" algn="l"/>
                <a:tab pos="4458889" algn="l"/>
                <a:tab pos="4801880" algn="l"/>
                <a:tab pos="5144872" algn="l"/>
                <a:tab pos="5487863" algn="l"/>
                <a:tab pos="5830854" algn="l"/>
                <a:tab pos="6173846" algn="l"/>
                <a:tab pos="6516837" algn="l"/>
                <a:tab pos="6859829" algn="l"/>
                <a:tab pos="7202820" algn="l"/>
                <a:tab pos="7545812" algn="l"/>
              </a:tabLst>
            </a:pPr>
            <a:r>
              <a:rPr lang="en-US" altLang="en-US"/>
              <a:t>Status</a:t>
            </a:r>
          </a:p>
        </p:txBody>
      </p:sp>
      <p:sp>
        <p:nvSpPr>
          <p:cNvPr id="5122" name="Rectangle 2"/>
          <p:cNvSpPr>
            <a:spLocks noGrp="1" noChangeArrowheads="1"/>
          </p:cNvSpPr>
          <p:nvPr>
            <p:ph type="body" idx="1"/>
          </p:nvPr>
        </p:nvSpPr>
        <p:spPr>
          <a:xfrm>
            <a:off x="685979" y="2228537"/>
            <a:ext cx="7766088" cy="3429893"/>
          </a:xfrm>
          <a:ln/>
        </p:spPr>
        <p:txBody>
          <a:bodyPr/>
          <a:lstStyle/>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Accomplishments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2 presentations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Review draft framework for TIG report</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Decided to hold teleconference before May interim</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11-18-0585 by James Gilb, GA-ASI, USD, Gilb Consulting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3400957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6145" name="Rectangle 1"/>
          <p:cNvSpPr>
            <a:spLocks noGrp="1" noChangeArrowheads="1"/>
          </p:cNvSpPr>
          <p:nvPr>
            <p:ph type="title"/>
          </p:nvPr>
        </p:nvSpPr>
        <p:spPr>
          <a:xfrm>
            <a:off x="685979" y="1371064"/>
            <a:ext cx="7766088" cy="795545"/>
          </a:xfrm>
          <a:ln/>
        </p:spPr>
        <p:txBody>
          <a:bodyPr/>
          <a:lstStyle/>
          <a:p>
            <a:pPr>
              <a:tabLst>
                <a:tab pos="0" algn="l"/>
                <a:tab pos="342991" algn="l"/>
                <a:tab pos="685983" algn="l"/>
                <a:tab pos="1028974" algn="l"/>
                <a:tab pos="1371966" algn="l"/>
                <a:tab pos="1714957" algn="l"/>
                <a:tab pos="2057949" algn="l"/>
                <a:tab pos="2400940" algn="l"/>
                <a:tab pos="2743932" algn="l"/>
                <a:tab pos="3086923" algn="l"/>
                <a:tab pos="3429914" algn="l"/>
                <a:tab pos="3772906" algn="l"/>
                <a:tab pos="4115897" algn="l"/>
                <a:tab pos="4458889" algn="l"/>
                <a:tab pos="4801880" algn="l"/>
                <a:tab pos="5144872" algn="l"/>
                <a:tab pos="5487863" algn="l"/>
                <a:tab pos="5830854" algn="l"/>
                <a:tab pos="6173846" algn="l"/>
                <a:tab pos="6516837" algn="l"/>
                <a:tab pos="6859829" algn="l"/>
                <a:tab pos="7202820" algn="l"/>
                <a:tab pos="7545812" algn="l"/>
              </a:tabLst>
            </a:pPr>
            <a:r>
              <a:rPr lang="en-US" altLang="en-US"/>
              <a:t>Future plans/actions</a:t>
            </a:r>
          </a:p>
        </p:txBody>
      </p:sp>
      <p:sp>
        <p:nvSpPr>
          <p:cNvPr id="6146" name="Rectangle 2"/>
          <p:cNvSpPr>
            <a:spLocks noGrp="1" noChangeArrowheads="1"/>
          </p:cNvSpPr>
          <p:nvPr>
            <p:ph type="body" idx="1"/>
          </p:nvPr>
        </p:nvSpPr>
        <p:spPr>
          <a:xfrm>
            <a:off x="685979" y="2228537"/>
            <a:ext cx="7766088" cy="3429893"/>
          </a:xfrm>
          <a:ln/>
        </p:spPr>
        <p:txBody>
          <a:bodyPr/>
          <a:lstStyle/>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Call for contributions – 3/9</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Teleconference 11 April 2018 at 9 am EDT (tentatively)</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Agenda is to review use cases</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Warsaw</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More presentations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Add text to report</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Sunny San Diego</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Finalize report</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Make recommendation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11-18-0585 by James Gilb, GA-ASI, USD, Gilb Consulting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169076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10" name="Rectangle 2"/>
          <p:cNvSpPr>
            <a:spLocks noGrp="1" noChangeArrowheads="1"/>
          </p:cNvSpPr>
          <p:nvPr>
            <p:ph type="title"/>
          </p:nvPr>
        </p:nvSpPr>
        <p:spPr>
          <a:xfrm>
            <a:off x="685800" y="609600"/>
            <a:ext cx="7772400" cy="1066800"/>
          </a:xfrm>
        </p:spPr>
        <p:txBody>
          <a:bodyPr/>
          <a:lstStyle/>
          <a:p>
            <a:r>
              <a:rPr lang="en-US" altLang="en-US" dirty="0" smtClean="0"/>
              <a:t>Light Communications Study Group </a:t>
            </a:r>
            <a:br>
              <a:rPr lang="en-US" altLang="en-US" dirty="0" smtClean="0"/>
            </a:br>
            <a:r>
              <a:rPr lang="en-US" altLang="en-US" dirty="0" smtClean="0"/>
              <a:t>March 2018 Closing Report</a:t>
            </a:r>
          </a:p>
        </p:txBody>
      </p:sp>
      <p:sp>
        <p:nvSpPr>
          <p:cNvPr id="11" name="Rectangle 6"/>
          <p:cNvSpPr txBox="1">
            <a:spLocks noChangeArrowheads="1"/>
          </p:cNvSpPr>
          <p:nvPr/>
        </p:nvSpPr>
        <p:spPr bwMode="auto">
          <a:xfrm>
            <a:off x="685800" y="17526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altLang="en-US" sz="2000" kern="0" dirty="0" smtClean="0"/>
              <a:t>Date:</a:t>
            </a:r>
            <a:r>
              <a:rPr lang="en-US" altLang="en-US" sz="2000" b="0" kern="0" dirty="0" smtClean="0"/>
              <a:t> 2018-03-08</a:t>
            </a:r>
          </a:p>
        </p:txBody>
      </p:sp>
      <p:sp>
        <p:nvSpPr>
          <p:cNvPr id="1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3" name="Object 11"/>
          <p:cNvGraphicFramePr>
            <a:graphicFrameLocks noChangeAspect="1"/>
          </p:cNvGraphicFramePr>
          <p:nvPr>
            <p:extLst/>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6392" name="Document" r:id="rId3" imgW="8242841" imgH="1062289" progId="Word.Document.8">
                  <p:embed/>
                </p:oleObj>
              </mc:Choice>
              <mc:Fallback>
                <p:oleObj name="Document" r:id="rId3" imgW="8242841" imgH="1062289" progId="Word.Document.8">
                  <p:embed/>
                  <p:pic>
                    <p:nvPicPr>
                      <p:cNvPr id="0" name=""/>
                      <p:cNvPicPr>
                        <a:picLocks noChangeAspect="1" noChangeArrowheads="1"/>
                      </p:cNvPicPr>
                      <p:nvPr/>
                    </p:nvPicPr>
                    <p:blipFill>
                      <a:blip r:embed="rId4"/>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113</a:t>
            </a:fld>
            <a:endParaRPr lang="en-US"/>
          </a:p>
        </p:txBody>
      </p:sp>
    </p:spTree>
    <p:extLst>
      <p:ext uri="{BB962C8B-B14F-4D97-AF65-F5344CB8AC3E}">
        <p14:creationId xmlns:p14="http://schemas.microsoft.com/office/powerpoint/2010/main" val="25401063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Abstract</a:t>
            </a:r>
            <a:endParaRPr lang="zh-CN" altLang="en-US"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802.11 Light Communications Study Group closing report for </a:t>
            </a:r>
            <a:r>
              <a:rPr lang="en-US" altLang="en-US"/>
              <a:t>the </a:t>
            </a:r>
            <a:r>
              <a:rPr lang="en-US" altLang="en-US" smtClean="0"/>
              <a:t>March 2018 </a:t>
            </a:r>
            <a:r>
              <a:rPr lang="en-US" altLang="en-US" dirty="0"/>
              <a:t>session.</a:t>
            </a:r>
          </a:p>
          <a:p>
            <a:pPr lvl="1"/>
            <a:endParaRPr lang="en-US" altLang="en-US" dirty="0"/>
          </a:p>
          <a:p>
            <a:pPr lvl="1"/>
            <a:endParaRPr lang="en-US" alt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114</a:t>
            </a:fld>
            <a:endParaRPr lang="en-US"/>
          </a:p>
        </p:txBody>
      </p:sp>
    </p:spTree>
    <p:extLst>
      <p:ext uri="{BB962C8B-B14F-4D97-AF65-F5344CB8AC3E}">
        <p14:creationId xmlns:p14="http://schemas.microsoft.com/office/powerpoint/2010/main" val="3523860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endParaRPr lang="en-US" altLang="en-US" sz="1200" b="0" dirty="0" smtClean="0"/>
          </a:p>
        </p:txBody>
      </p:sp>
      <p:sp>
        <p:nvSpPr>
          <p:cNvPr id="7" name="Title 1"/>
          <p:cNvSpPr>
            <a:spLocks noGrp="1"/>
          </p:cNvSpPr>
          <p:nvPr>
            <p:ph type="title"/>
          </p:nvPr>
        </p:nvSpPr>
        <p:spPr>
          <a:xfrm>
            <a:off x="685800" y="685800"/>
            <a:ext cx="7772400" cy="838200"/>
          </a:xfrm>
        </p:spPr>
        <p:txBody>
          <a:bodyPr/>
          <a:lstStyle/>
          <a:p>
            <a:r>
              <a:rPr lang="en-CA" sz="3600" dirty="0" smtClean="0"/>
              <a:t>Work Completed</a:t>
            </a:r>
          </a:p>
        </p:txBody>
      </p:sp>
      <p:sp>
        <p:nvSpPr>
          <p:cNvPr id="8" name="Content Placeholder 2"/>
          <p:cNvSpPr>
            <a:spLocks noGrp="1"/>
          </p:cNvSpPr>
          <p:nvPr>
            <p:ph idx="1"/>
          </p:nvPr>
        </p:nvSpPr>
        <p:spPr>
          <a:xfrm>
            <a:off x="285720" y="2057400"/>
            <a:ext cx="8643998" cy="3931096"/>
          </a:xfrm>
        </p:spPr>
        <p:txBody>
          <a:bodyPr/>
          <a:lstStyle/>
          <a:p>
            <a:r>
              <a:rPr lang="en-GB" altLang="en-US" dirty="0" smtClean="0"/>
              <a:t>Responses to IEEE </a:t>
            </a:r>
            <a:r>
              <a:rPr lang="en-GB" altLang="en-US" dirty="0"/>
              <a:t>802 </a:t>
            </a:r>
            <a:r>
              <a:rPr lang="en-GB" altLang="en-US" dirty="0" smtClean="0"/>
              <a:t>comments against draft PAR and CSD </a:t>
            </a:r>
            <a:r>
              <a:rPr lang="en-US" altLang="en-US" dirty="0" smtClean="0"/>
              <a:t>c</a:t>
            </a:r>
            <a:r>
              <a:rPr lang="en-US" altLang="zh-CN" dirty="0" smtClean="0"/>
              <a:t>ompleted. </a:t>
            </a:r>
            <a:endParaRPr lang="en-GB" altLang="en-US" dirty="0" smtClean="0"/>
          </a:p>
          <a:p>
            <a:r>
              <a:rPr lang="en-US" altLang="zh-CN" dirty="0" smtClean="0"/>
              <a:t>One SG motion was passed to approve the responses to IEEE 802 comments against draft PAR and CSD</a:t>
            </a:r>
          </a:p>
          <a:p>
            <a:r>
              <a:rPr lang="en-US" altLang="zh-CN" dirty="0" smtClean="0"/>
              <a:t>Two SG motions were passed to approve the revised PAR and CSD to be forwarded to the WG</a:t>
            </a:r>
          </a:p>
          <a:p>
            <a:pPr lvl="1"/>
            <a:r>
              <a:rPr lang="en-US" altLang="zh-CN" dirty="0" smtClean="0"/>
              <a:t>Revised </a:t>
            </a:r>
            <a:r>
              <a:rPr lang="en-US" altLang="zh-CN" dirty="0"/>
              <a:t>PAR(</a:t>
            </a:r>
            <a:r>
              <a:rPr lang="en-GB" altLang="zh-CN" dirty="0"/>
              <a:t>doc. 11-17/1604r09</a:t>
            </a:r>
            <a:r>
              <a:rPr lang="en-US" altLang="zh-CN" dirty="0"/>
              <a:t>)</a:t>
            </a:r>
          </a:p>
          <a:p>
            <a:pPr lvl="1"/>
            <a:r>
              <a:rPr lang="en-US" altLang="zh-CN" dirty="0"/>
              <a:t>Revised CSD(</a:t>
            </a:r>
            <a:r>
              <a:rPr lang="en-GB" altLang="zh-CN" dirty="0"/>
              <a:t>doc. 11-17/1603r08</a:t>
            </a:r>
            <a:r>
              <a:rPr lang="en-US" altLang="zh-CN" dirty="0"/>
              <a:t>)</a:t>
            </a:r>
          </a:p>
          <a:p>
            <a:r>
              <a:rPr lang="en-US" altLang="zh-CN" dirty="0" smtClean="0"/>
              <a:t>1 submission on LC modulation schemes was treated</a:t>
            </a:r>
          </a:p>
          <a:p>
            <a:pPr lvl="1"/>
            <a:r>
              <a:rPr lang="en-US" altLang="zh-CN" dirty="0" smtClean="0"/>
              <a:t>Doc. 11-18/556r0 </a:t>
            </a:r>
            <a:r>
              <a:rPr lang="en-US" altLang="zh-CN" dirty="0"/>
              <a:t>“Modulation schemes for optical wireless communications</a:t>
            </a:r>
            <a:r>
              <a:rPr lang="en-US" altLang="zh-CN" dirty="0" smtClean="0"/>
              <a: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11-18-0572 by John Li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115</a:t>
            </a:fld>
            <a:endParaRPr lang="en-US"/>
          </a:p>
        </p:txBody>
      </p:sp>
    </p:spTree>
    <p:extLst>
      <p:ext uri="{BB962C8B-B14F-4D97-AF65-F5344CB8AC3E}">
        <p14:creationId xmlns:p14="http://schemas.microsoft.com/office/powerpoint/2010/main" val="25116464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response to PAR/CSD comment</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US" altLang="zh-CN" sz="2400" b="1" dirty="0"/>
              <a:t>Approve the LC PAR and CSD comment responses in </a:t>
            </a:r>
            <a:r>
              <a:rPr lang="en-US" altLang="zh-CN" sz="2400" b="1" dirty="0">
                <a:hlinkClick r:id="rId2"/>
              </a:rPr>
              <a:t>https://mentor.ieee.org/802.11/dcn/18/11-18-0559-01-00lc-response-to-comments-on-lc-sg-par-and-csd.pptx</a:t>
            </a:r>
            <a:r>
              <a:rPr lang="en-US" altLang="zh-CN" sz="2400" b="1" dirty="0"/>
              <a:t> and forward to the 802 EC</a:t>
            </a:r>
            <a:endParaRPr lang="zh-CN" altLang="zh-CN" sz="2400" b="1" dirty="0"/>
          </a:p>
          <a:p>
            <a:pPr marL="342900" lvl="1" indent="-342900">
              <a:buFontTx/>
              <a:buChar char="•"/>
            </a:pPr>
            <a:endParaRPr lang="en-GB" altLang="zh-CN" sz="2400" b="1" dirty="0"/>
          </a:p>
          <a:p>
            <a:pPr marL="342900" lvl="1" indent="-342900">
              <a:buFontTx/>
              <a:buChar char="•"/>
            </a:pPr>
            <a:r>
              <a:rPr lang="en-GB" altLang="zh-CN" sz="2400" b="1" dirty="0"/>
              <a:t>Moved: </a:t>
            </a:r>
            <a:r>
              <a:rPr lang="en-GB" altLang="zh-CN" sz="2400" b="1" dirty="0" err="1"/>
              <a:t>Tuncer</a:t>
            </a:r>
            <a:r>
              <a:rPr lang="en-GB" altLang="zh-CN" sz="2400" b="1" dirty="0"/>
              <a:t> </a:t>
            </a:r>
            <a:r>
              <a:rPr lang="en-GB" altLang="zh-CN" sz="2400" b="1" dirty="0" err="1"/>
              <a:t>Baykas</a:t>
            </a:r>
            <a:endParaRPr lang="en-GB" altLang="zh-CN" sz="2400" b="1" dirty="0"/>
          </a:p>
          <a:p>
            <a:pPr marL="342900" lvl="1" indent="-342900">
              <a:buFontTx/>
              <a:buChar char="•"/>
            </a:pPr>
            <a:r>
              <a:rPr lang="en-GB" altLang="zh-CN" sz="2400" b="1" dirty="0"/>
              <a:t>Seconded: Sang-</a:t>
            </a:r>
            <a:r>
              <a:rPr lang="en-GB" altLang="zh-CN" sz="2400" b="1" dirty="0" err="1"/>
              <a:t>Kyu</a:t>
            </a:r>
            <a:r>
              <a:rPr lang="en-GB" altLang="zh-CN" sz="2400" b="1" dirty="0"/>
              <a:t> Lim</a:t>
            </a:r>
          </a:p>
          <a:p>
            <a:pPr marL="342900" lvl="1" indent="-342900">
              <a:buFontTx/>
              <a:buChar char="•"/>
            </a:pPr>
            <a:r>
              <a:rPr lang="en-GB" altLang="zh-CN" sz="2400" b="1" dirty="0"/>
              <a:t>Result: Y: [ 28], N: [0 ], A: [0 ]; Motion </a:t>
            </a:r>
            <a:r>
              <a:rPr lang="en-GB" altLang="zh-CN" sz="2400" b="1" dirty="0" smtClean="0"/>
              <a:t>passes</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116</a:t>
            </a:fld>
            <a:endParaRPr lang="en-US"/>
          </a:p>
        </p:txBody>
      </p:sp>
    </p:spTree>
    <p:extLst>
      <p:ext uri="{BB962C8B-B14F-4D97-AF65-F5344CB8AC3E}">
        <p14:creationId xmlns:p14="http://schemas.microsoft.com/office/powerpoint/2010/main" val="21698656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PAR</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GB" altLang="zh-CN" sz="2400" b="1" dirty="0"/>
              <a:t>Believing that the PAR contained in the document referenced below meets IEEE-SA guidelines,</a:t>
            </a:r>
            <a:endParaRPr lang="zh-CN" altLang="zh-CN" sz="2400" b="1" dirty="0"/>
          </a:p>
          <a:p>
            <a:pPr marL="342900" lvl="1" indent="-342900">
              <a:buFontTx/>
              <a:buChar char="•"/>
            </a:pPr>
            <a:r>
              <a:rPr lang="en-GB" altLang="zh-CN" sz="2400" b="1" dirty="0"/>
              <a:t>Request that the PAR contained in [doc. 11-17/1604r09] be submitted to the IEEE 802.11 WG approval and submit to IEEE 802 EC for approval to submit to </a:t>
            </a:r>
            <a:r>
              <a:rPr lang="en-GB" altLang="zh-CN" sz="2400" b="1" dirty="0" err="1"/>
              <a:t>NesCom</a:t>
            </a:r>
            <a:r>
              <a:rPr lang="en-GB" altLang="zh-CN" sz="2400" b="1" dirty="0"/>
              <a:t>.</a:t>
            </a:r>
            <a:endParaRPr lang="zh-CN" altLang="zh-CN" sz="2400" b="1" dirty="0"/>
          </a:p>
          <a:p>
            <a:pPr marL="342900" lvl="1" indent="-342900">
              <a:buFontTx/>
              <a:buChar char="•"/>
            </a:pPr>
            <a:endParaRPr lang="en-GB" altLang="zh-CN" sz="2400" b="1" dirty="0"/>
          </a:p>
          <a:p>
            <a:pPr marL="342900" lvl="1" indent="-342900">
              <a:buFontTx/>
              <a:buChar char="•"/>
            </a:pPr>
            <a:r>
              <a:rPr lang="en-GB" altLang="zh-CN" sz="2400" b="1" dirty="0"/>
              <a:t>Moved: </a:t>
            </a:r>
            <a:r>
              <a:rPr lang="en-GB" altLang="zh-CN" sz="2400" b="1" dirty="0" err="1"/>
              <a:t>Tuncer</a:t>
            </a:r>
            <a:r>
              <a:rPr lang="en-GB" altLang="zh-CN" sz="2400" b="1" dirty="0"/>
              <a:t> </a:t>
            </a:r>
            <a:r>
              <a:rPr lang="en-GB" altLang="zh-CN" sz="2400" b="1" dirty="0" err="1"/>
              <a:t>Baykas</a:t>
            </a:r>
            <a:endParaRPr lang="en-GB" altLang="zh-CN" sz="2400" b="1" dirty="0"/>
          </a:p>
          <a:p>
            <a:pPr marL="342900" lvl="1" indent="-342900">
              <a:buFontTx/>
              <a:buChar char="•"/>
            </a:pPr>
            <a:r>
              <a:rPr lang="en-GB" altLang="zh-CN" sz="2400" b="1" dirty="0"/>
              <a:t>Seconded: </a:t>
            </a:r>
            <a:r>
              <a:rPr lang="en-US" altLang="zh-CN" sz="2400" b="1" dirty="0"/>
              <a:t>Volker Jungnickel </a:t>
            </a:r>
            <a:endParaRPr lang="en-GB" altLang="zh-CN" sz="2400" b="1" dirty="0"/>
          </a:p>
          <a:p>
            <a:pPr marL="342900" lvl="1" indent="-342900">
              <a:buFontTx/>
              <a:buChar char="•"/>
            </a:pPr>
            <a:r>
              <a:rPr lang="en-GB" altLang="zh-CN" sz="2400" b="1" dirty="0"/>
              <a:t>Result: Y: [ 24], N: [0 ], A: [ 2], Motion </a:t>
            </a:r>
            <a:r>
              <a:rPr lang="en-GB" altLang="zh-CN" sz="2400" b="1" dirty="0" smtClean="0"/>
              <a:t>passes</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117</a:t>
            </a:fld>
            <a:endParaRPr lang="en-US"/>
          </a:p>
        </p:txBody>
      </p:sp>
    </p:spTree>
    <p:extLst>
      <p:ext uri="{BB962C8B-B14F-4D97-AF65-F5344CB8AC3E}">
        <p14:creationId xmlns:p14="http://schemas.microsoft.com/office/powerpoint/2010/main" val="126670091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CSD</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GB" altLang="zh-CN" sz="2400" b="1" dirty="0"/>
              <a:t>Believing that the CSD contained in the document referenced below meets IEEE 802 guidelines,</a:t>
            </a:r>
            <a:endParaRPr lang="zh-CN" altLang="zh-CN" sz="2400" b="1" dirty="0"/>
          </a:p>
          <a:p>
            <a:pPr marL="342900" lvl="1" indent="-342900">
              <a:buFontTx/>
              <a:buChar char="•"/>
            </a:pPr>
            <a:r>
              <a:rPr lang="en-GB" altLang="zh-CN" sz="2400" b="1" dirty="0"/>
              <a:t>Request that the CSD contained in [doc. 11-17/1603r08] be submitted to the IEEE 802.11 WG approval and submit to IEEE 802 EC for approval.</a:t>
            </a:r>
          </a:p>
          <a:p>
            <a:pPr marL="342900" lvl="1" indent="-342900">
              <a:buFontTx/>
              <a:buChar char="•"/>
            </a:pPr>
            <a:endParaRPr lang="zh-CN" altLang="zh-CN" sz="2400" b="1" dirty="0"/>
          </a:p>
          <a:p>
            <a:pPr marL="342900" lvl="1" indent="-342900">
              <a:buFontTx/>
              <a:buChar char="•"/>
            </a:pPr>
            <a:r>
              <a:rPr lang="en-GB" altLang="zh-CN" sz="2400" b="1" dirty="0"/>
              <a:t>Moved: </a:t>
            </a:r>
            <a:r>
              <a:rPr lang="en-US" altLang="zh-CN" sz="2400" b="1" dirty="0"/>
              <a:t>Gaurav </a:t>
            </a:r>
            <a:r>
              <a:rPr lang="en-US" altLang="zh-CN" sz="2400" b="1" dirty="0" err="1"/>
              <a:t>Patwardhan</a:t>
            </a:r>
            <a:endParaRPr lang="zh-CN" altLang="zh-CN" sz="2400" b="1" dirty="0"/>
          </a:p>
          <a:p>
            <a:pPr marL="342900" lvl="1" indent="-342900">
              <a:buFontTx/>
              <a:buChar char="•"/>
            </a:pPr>
            <a:r>
              <a:rPr lang="en-GB" altLang="zh-CN" sz="2400" b="1" dirty="0"/>
              <a:t>Seconded: Sang-</a:t>
            </a:r>
            <a:r>
              <a:rPr lang="en-GB" altLang="zh-CN" sz="2400" b="1" dirty="0" err="1"/>
              <a:t>Kyu</a:t>
            </a:r>
            <a:r>
              <a:rPr lang="en-GB" altLang="zh-CN" sz="2400" b="1" dirty="0"/>
              <a:t> Lim</a:t>
            </a:r>
            <a:endParaRPr lang="zh-CN" altLang="zh-CN" sz="2400" b="1" dirty="0"/>
          </a:p>
          <a:p>
            <a:pPr marL="342900" lvl="1" indent="-342900">
              <a:buFontTx/>
              <a:buChar char="•"/>
            </a:pPr>
            <a:r>
              <a:rPr lang="en-GB" altLang="zh-CN" sz="2400" b="1" dirty="0"/>
              <a:t>Result: Y: [24 ], N: [0 ], A: [ 1], Motion </a:t>
            </a:r>
            <a:r>
              <a:rPr lang="en-GB" altLang="zh-CN" sz="2400" b="1" dirty="0" smtClean="0"/>
              <a:t>passes </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118</a:t>
            </a:fld>
            <a:endParaRPr lang="en-US"/>
          </a:p>
        </p:txBody>
      </p:sp>
    </p:spTree>
    <p:extLst>
      <p:ext uri="{BB962C8B-B14F-4D97-AF65-F5344CB8AC3E}">
        <p14:creationId xmlns:p14="http://schemas.microsoft.com/office/powerpoint/2010/main" val="40876682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en-US" dirty="0"/>
              <a:t>Goals for May 2018 interim</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US" altLang="zh-CN" sz="2400" b="1" dirty="0" smtClean="0"/>
              <a:t>Discuss time </a:t>
            </a:r>
            <a:r>
              <a:rPr lang="en-US" altLang="zh-CN" sz="2400" b="1" dirty="0"/>
              <a:t>line and working principles for </a:t>
            </a:r>
            <a:r>
              <a:rPr lang="en-US" altLang="zh-CN" sz="2400" b="1" dirty="0" smtClean="0"/>
              <a:t>potential TG</a:t>
            </a:r>
            <a:endParaRPr lang="en-US" altLang="zh-CN" sz="2400" b="1" dirty="0"/>
          </a:p>
          <a:p>
            <a:pPr marL="342900" lvl="1" indent="-342900">
              <a:buFontTx/>
              <a:buChar char="•"/>
            </a:pPr>
            <a:r>
              <a:rPr lang="en-US" altLang="zh-CN" sz="2400" b="1" dirty="0" smtClean="0"/>
              <a:t>Presentations</a:t>
            </a:r>
            <a:endParaRPr lang="en-US"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119</a:t>
            </a:fld>
            <a:endParaRPr lang="en-US"/>
          </a:p>
        </p:txBody>
      </p:sp>
    </p:spTree>
    <p:extLst>
      <p:ext uri="{BB962C8B-B14F-4D97-AF65-F5344CB8AC3E}">
        <p14:creationId xmlns:p14="http://schemas.microsoft.com/office/powerpoint/2010/main" val="413140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78" y="1310073"/>
            <a:ext cx="7770813" cy="798910"/>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626376" y="2020160"/>
          <a:ext cx="7888974" cy="3272790"/>
        </p:xfrm>
        <a:graphic>
          <a:graphicData uri="http://schemas.openxmlformats.org/drawingml/2006/table">
            <a:tbl>
              <a:tblPr firstRow="1">
                <a:tableStyleId>{073A0DAA-6AF3-43AB-8588-CEC1D06C72B9}</a:tableStyleId>
              </a:tblPr>
              <a:tblGrid>
                <a:gridCol w="485701">
                  <a:extLst>
                    <a:ext uri="{9D8B030D-6E8A-4147-A177-3AD203B41FA5}">
                      <a16:colId xmlns:a16="http://schemas.microsoft.com/office/drawing/2014/main" xmlns="" val="4261970102"/>
                    </a:ext>
                  </a:extLst>
                </a:gridCol>
                <a:gridCol w="316673">
                  <a:extLst>
                    <a:ext uri="{9D8B030D-6E8A-4147-A177-3AD203B41FA5}">
                      <a16:colId xmlns:a16="http://schemas.microsoft.com/office/drawing/2014/main" xmlns="" val="78877518"/>
                    </a:ext>
                  </a:extLst>
                </a:gridCol>
                <a:gridCol w="342900">
                  <a:extLst>
                    <a:ext uri="{9D8B030D-6E8A-4147-A177-3AD203B41FA5}">
                      <a16:colId xmlns:a16="http://schemas.microsoft.com/office/drawing/2014/main" xmlns="" val="145119986"/>
                    </a:ext>
                  </a:extLst>
                </a:gridCol>
                <a:gridCol w="457200">
                  <a:extLst>
                    <a:ext uri="{9D8B030D-6E8A-4147-A177-3AD203B41FA5}">
                      <a16:colId xmlns:a16="http://schemas.microsoft.com/office/drawing/2014/main" xmlns="" val="3029749347"/>
                    </a:ext>
                  </a:extLst>
                </a:gridCol>
                <a:gridCol w="457200">
                  <a:extLst>
                    <a:ext uri="{9D8B030D-6E8A-4147-A177-3AD203B41FA5}">
                      <a16:colId xmlns:a16="http://schemas.microsoft.com/office/drawing/2014/main" xmlns="" val="948022760"/>
                    </a:ext>
                  </a:extLst>
                </a:gridCol>
                <a:gridCol w="285750">
                  <a:extLst>
                    <a:ext uri="{9D8B030D-6E8A-4147-A177-3AD203B41FA5}">
                      <a16:colId xmlns:a16="http://schemas.microsoft.com/office/drawing/2014/main" xmlns="" val="1543342895"/>
                    </a:ext>
                  </a:extLst>
                </a:gridCol>
                <a:gridCol w="400050">
                  <a:extLst>
                    <a:ext uri="{9D8B030D-6E8A-4147-A177-3AD203B41FA5}">
                      <a16:colId xmlns:a16="http://schemas.microsoft.com/office/drawing/2014/main" xmlns="" val="3821760127"/>
                    </a:ext>
                  </a:extLst>
                </a:gridCol>
                <a:gridCol w="400050">
                  <a:extLst>
                    <a:ext uri="{9D8B030D-6E8A-4147-A177-3AD203B41FA5}">
                      <a16:colId xmlns:a16="http://schemas.microsoft.com/office/drawing/2014/main" xmlns="" val="1625024730"/>
                    </a:ext>
                  </a:extLst>
                </a:gridCol>
                <a:gridCol w="342900">
                  <a:extLst>
                    <a:ext uri="{9D8B030D-6E8A-4147-A177-3AD203B41FA5}">
                      <a16:colId xmlns:a16="http://schemas.microsoft.com/office/drawing/2014/main" xmlns="" val="2849464904"/>
                    </a:ext>
                  </a:extLst>
                </a:gridCol>
                <a:gridCol w="342900">
                  <a:extLst>
                    <a:ext uri="{9D8B030D-6E8A-4147-A177-3AD203B41FA5}">
                      <a16:colId xmlns:a16="http://schemas.microsoft.com/office/drawing/2014/main" xmlns="" val="3784159027"/>
                    </a:ext>
                  </a:extLst>
                </a:gridCol>
                <a:gridCol w="857250">
                  <a:extLst>
                    <a:ext uri="{9D8B030D-6E8A-4147-A177-3AD203B41FA5}">
                      <a16:colId xmlns:a16="http://schemas.microsoft.com/office/drawing/2014/main" xmlns="" val="309422106"/>
                    </a:ext>
                  </a:extLst>
                </a:gridCol>
                <a:gridCol w="342900">
                  <a:extLst>
                    <a:ext uri="{9D8B030D-6E8A-4147-A177-3AD203B41FA5}">
                      <a16:colId xmlns:a16="http://schemas.microsoft.com/office/drawing/2014/main" xmlns="" val="2746800865"/>
                    </a:ext>
                  </a:extLst>
                </a:gridCol>
                <a:gridCol w="514350">
                  <a:extLst>
                    <a:ext uri="{9D8B030D-6E8A-4147-A177-3AD203B41FA5}">
                      <a16:colId xmlns:a16="http://schemas.microsoft.com/office/drawing/2014/main" xmlns="" val="3917323349"/>
                    </a:ext>
                  </a:extLst>
                </a:gridCol>
                <a:gridCol w="1453937">
                  <a:extLst>
                    <a:ext uri="{9D8B030D-6E8A-4147-A177-3AD203B41FA5}">
                      <a16:colId xmlns:a16="http://schemas.microsoft.com/office/drawing/2014/main" xmlns="" val="664609411"/>
                    </a:ext>
                  </a:extLst>
                </a:gridCol>
                <a:gridCol w="889213">
                  <a:extLst>
                    <a:ext uri="{9D8B030D-6E8A-4147-A177-3AD203B41FA5}">
                      <a16:colId xmlns:a16="http://schemas.microsoft.com/office/drawing/2014/main" xmlns="" val="1668201667"/>
                    </a:ext>
                  </a:extLst>
                </a:gridCol>
              </a:tblGrid>
              <a:tr h="24003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TG</a:t>
                      </a:r>
                      <a:endParaRPr kumimoji="0" lang="en-US" sz="9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rPr>
                        <a:t>Published or Draft Baseline Documents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Source</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MDR</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a:ln>
                            <a:noFill/>
                          </a:ln>
                          <a:effectLst/>
                        </a:rPr>
                        <a:t>Style Guide</a:t>
                      </a:r>
                      <a:endParaRPr kumimoji="0" lang="en-US" sz="800" b="1" i="0" u="none" strike="noStrike" cap="none" normalizeH="0" baseline="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a:ln>
                            <a:noFill/>
                          </a:ln>
                          <a:effectLst/>
                        </a:rPr>
                        <a:t>Editor</a:t>
                      </a:r>
                      <a:endParaRPr kumimoji="0" lang="en-US" sz="800" b="1" i="0" u="none" strike="noStrike" cap="none" normalizeH="0" baseline="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Snapshot Date</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30861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Published</a:t>
                      </a:r>
                      <a:endParaRPr kumimoji="0" lang="en-US" sz="900" b="1"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aj</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ak</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aq</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md</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ax</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ay</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az</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ba</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445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aj</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Jiamin</a:t>
                      </a:r>
                      <a:r>
                        <a:rPr kumimoji="0" lang="en-US" sz="14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Shiwen</a:t>
                      </a:r>
                      <a:r>
                        <a:rPr kumimoji="0" lang="en-US" sz="1400" b="0" i="0" u="none" strike="noStrike" cap="none" normalizeH="0" baseline="0" dirty="0" smtClean="0">
                          <a:ln>
                            <a:noFill/>
                          </a:ln>
                          <a:solidFill>
                            <a:schemeClr val="tx1"/>
                          </a:solidFill>
                          <a:effectLst/>
                          <a:latin typeface="Times New Roman" pitchFamily="18" charset="0"/>
                        </a:rPr>
                        <a:t> He</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18-Jan</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ak</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6.0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Word</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Donald Eastlake</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29-Oct</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aq</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8.0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5.0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14.0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Lee Armstrong</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24-Feb</a:t>
                      </a:r>
                      <a:endParaRPr kumimoji="0" lang="en-US" sz="1200" b="0" i="0" u="none" strike="noStrike" cap="none" normalizeH="0" baseline="0" dirty="0">
                        <a:ln>
                          <a:noFill/>
                        </a:ln>
                        <a:solidFill>
                          <a:srgbClr val="FF0000"/>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445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md</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Y</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3.0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7.2</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mn-lt"/>
                        </a:rPr>
                        <a:t>1.0</a:t>
                      </a:r>
                      <a:endParaRPr kumimoji="0" lang="en-US"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Edward Au</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18-Jan</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ax</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5.0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13.0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mn-lt"/>
                        </a:rPr>
                        <a:t>2.2</a:t>
                      </a:r>
                      <a:endParaRPr kumimoji="0" lang="en-GB"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No</a:t>
                      </a: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Robert Stacey</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15-Jan</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ay</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9.0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5.0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13.0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cap="none" normalizeH="0" baseline="0" dirty="0" smtClean="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mn-lt"/>
                        </a:rPr>
                        <a:t>2.2</a:t>
                      </a:r>
                      <a:endParaRPr kumimoji="0" lang="en-GB"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rgbClr val="FF0000"/>
                          </a:solidFill>
                          <a:effectLst/>
                          <a:latin typeface="+mn-lt"/>
                        </a:rPr>
                        <a:t>1.1</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Carlos </a:t>
                      </a:r>
                      <a:r>
                        <a:rPr kumimoji="0" lang="en-US" sz="1400" b="0" i="0" u="none" strike="noStrike" cap="none" normalizeH="0" baseline="0" dirty="0" err="1" smtClean="0">
                          <a:ln>
                            <a:noFill/>
                          </a:ln>
                          <a:solidFill>
                            <a:schemeClr val="tx1"/>
                          </a:solidFill>
                          <a:effectLst/>
                          <a:latin typeface="Times New Roman" pitchFamily="18" charset="0"/>
                        </a:rPr>
                        <a:t>Cordeiro</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23-Feb</a:t>
                      </a:r>
                      <a:endParaRPr kumimoji="0" lang="en-GB" sz="1200" b="0" i="0" u="none" strike="noStrike" cap="none" normalizeH="0" baseline="0" dirty="0">
                        <a:ln>
                          <a:noFill/>
                        </a:ln>
                        <a:solidFill>
                          <a:srgbClr val="FF0000"/>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az</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00CC"/>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0000"/>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0000"/>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Chao Chun Wang</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07-Nov</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388620">
                <a:tc>
                  <a:txBody>
                    <a:bodyPr/>
                    <a:lstStyle/>
                    <a:p>
                      <a:pPr algn="ctr"/>
                      <a:r>
                        <a:rPr lang="en-US" sz="1400" dirty="0" err="1" smtClean="0">
                          <a:solidFill>
                            <a:schemeClr val="tx1"/>
                          </a:solidFill>
                        </a:rPr>
                        <a:t>ba</a:t>
                      </a:r>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00B050"/>
                          </a:solidFill>
                        </a:rPr>
                        <a:t>Y</a:t>
                      </a:r>
                      <a:endParaRPr lang="en-US" sz="1200"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9.0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6.0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14.0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2.1</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1.0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0.0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0.1</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kern="1200" dirty="0" err="1" smtClean="0">
                          <a:solidFill>
                            <a:srgbClr val="FF0000"/>
                          </a:solidFill>
                          <a:effectLst/>
                          <a:latin typeface="+mn-lt"/>
                          <a:ea typeface="+mn-ea"/>
                          <a:cs typeface="+mn-cs"/>
                        </a:rPr>
                        <a:t>Framemaker</a:t>
                      </a:r>
                      <a:r>
                        <a:rPr lang="en-US" sz="1100" kern="1200" dirty="0" smtClean="0">
                          <a:solidFill>
                            <a:srgbClr val="FF0000"/>
                          </a:solidFill>
                          <a:effectLst/>
                          <a:latin typeface="+mn-lt"/>
                          <a:ea typeface="+mn-ea"/>
                          <a:cs typeface="+mn-cs"/>
                        </a:rPr>
                        <a:t> 2017 release</a:t>
                      </a:r>
                      <a:endParaRPr lang="en-US" sz="11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rPr>
                        <a:t>No</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rPr>
                        <a:t>2012</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Po-Kai Wang</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rPr>
                        <a:t>23-Feb</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bl>
          </a:graphicData>
        </a:graphic>
      </p:graphicFrame>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Text Box 116"/>
          <p:cNvSpPr txBox="1">
            <a:spLocks noChangeArrowheads="1"/>
          </p:cNvSpPr>
          <p:nvPr/>
        </p:nvSpPr>
        <p:spPr bwMode="auto">
          <a:xfrm>
            <a:off x="7315200" y="1498944"/>
            <a:ext cx="971550" cy="507831"/>
          </a:xfrm>
          <a:prstGeom prst="rect">
            <a:avLst/>
          </a:prstGeom>
          <a:solidFill>
            <a:srgbClr val="92D050"/>
          </a:solidFill>
          <a:ln w="12700">
            <a:noFill/>
            <a:miter lim="800000"/>
            <a:headEnd type="none" w="sm" len="sm"/>
            <a:tailEnd type="none" w="sm" len="sm"/>
          </a:ln>
        </p:spPr>
        <p:txBody>
          <a:bodyPr>
            <a:spAutoFit/>
          </a:bodyPr>
          <a:lstStyle/>
          <a:p>
            <a:pPr algn="ctr"/>
            <a:r>
              <a:rPr lang="en-US" sz="900" dirty="0"/>
              <a:t>Most current doc shaded green.</a:t>
            </a:r>
          </a:p>
        </p:txBody>
      </p:sp>
      <p:sp>
        <p:nvSpPr>
          <p:cNvPr id="8" name="Text Box 231"/>
          <p:cNvSpPr txBox="1">
            <a:spLocks noChangeArrowheads="1"/>
          </p:cNvSpPr>
          <p:nvPr/>
        </p:nvSpPr>
        <p:spPr bwMode="auto">
          <a:xfrm>
            <a:off x="514350" y="1310073"/>
            <a:ext cx="914400" cy="276999"/>
          </a:xfrm>
          <a:prstGeom prst="rect">
            <a:avLst/>
          </a:prstGeom>
          <a:noFill/>
          <a:ln w="9525">
            <a:noFill/>
            <a:miter lim="800000"/>
            <a:headEnd/>
            <a:tailEnd/>
          </a:ln>
        </p:spPr>
        <p:txBody>
          <a:bodyPr wrap="square">
            <a:spAutoFit/>
          </a:bodyPr>
          <a:lstStyle/>
          <a:p>
            <a:pPr eaLnBrk="1" hangingPunct="1">
              <a:spcBef>
                <a:spcPct val="50000"/>
              </a:spcBef>
            </a:pPr>
            <a:r>
              <a:rPr lang="en-US" sz="1200" dirty="0">
                <a:solidFill>
                  <a:srgbClr val="FF0000"/>
                </a:solidFill>
                <a:latin typeface="Arial" charset="0"/>
              </a:rPr>
              <a:t>Mar 2018</a:t>
            </a:r>
            <a:endParaRPr lang="en-US" sz="1350" dirty="0">
              <a:solidFill>
                <a:srgbClr val="FF0000"/>
              </a:solidFill>
              <a:latin typeface="Arial" charset="0"/>
            </a:endParaRPr>
          </a:p>
        </p:txBody>
      </p:sp>
      <p:sp>
        <p:nvSpPr>
          <p:cNvPr id="9" name="Text Box 116"/>
          <p:cNvSpPr txBox="1">
            <a:spLocks noChangeArrowheads="1"/>
          </p:cNvSpPr>
          <p:nvPr/>
        </p:nvSpPr>
        <p:spPr bwMode="auto">
          <a:xfrm>
            <a:off x="514350" y="1485040"/>
            <a:ext cx="1257300" cy="369332"/>
          </a:xfrm>
          <a:prstGeom prst="rect">
            <a:avLst/>
          </a:prstGeom>
          <a:noFill/>
          <a:ln w="12700">
            <a:noFill/>
            <a:miter lim="800000"/>
            <a:headEnd type="none" w="sm" len="sm"/>
            <a:tailEnd type="none" w="sm" len="sm"/>
          </a:ln>
        </p:spPr>
        <p:txBody>
          <a:bodyPr>
            <a:spAutoFit/>
          </a:bodyPr>
          <a:lstStyle/>
          <a:p>
            <a:r>
              <a:rPr lang="en-US" sz="900" dirty="0">
                <a:solidFill>
                  <a:srgbClr val="FF0000"/>
                </a:solidFill>
              </a:rPr>
              <a:t>Changes from  last report shown in red.</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12</a:t>
            </a:fld>
            <a:endParaRPr lang="en-US"/>
          </a:p>
        </p:txBody>
      </p:sp>
    </p:spTree>
    <p:extLst>
      <p:ext uri="{BB962C8B-B14F-4D97-AF65-F5344CB8AC3E}">
        <p14:creationId xmlns:p14="http://schemas.microsoft.com/office/powerpoint/2010/main" val="35358194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Teleconference schedule</a:t>
            </a:r>
            <a:endParaRPr lang="zh-CN" altLang="en-US" dirty="0"/>
          </a:p>
        </p:txBody>
      </p:sp>
      <p:sp>
        <p:nvSpPr>
          <p:cNvPr id="3" name="内容占位符 2"/>
          <p:cNvSpPr>
            <a:spLocks noGrp="1"/>
          </p:cNvSpPr>
          <p:nvPr>
            <p:ph idx="1"/>
          </p:nvPr>
        </p:nvSpPr>
        <p:spPr/>
        <p:txBody>
          <a:bodyPr/>
          <a:lstStyle/>
          <a:p>
            <a:r>
              <a:rPr lang="en-US" altLang="zh-CN" dirty="0">
                <a:solidFill>
                  <a:srgbClr val="000000"/>
                </a:solidFill>
              </a:rPr>
              <a:t>Will schedule with 10-day notice </a:t>
            </a:r>
            <a:endParaRPr lang="en-US" altLang="zh-CN" sz="2000" dirty="0">
              <a:solidFill>
                <a:srgbClr val="000000"/>
              </a:solidFill>
            </a:endParaRPr>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120</a:t>
            </a:fld>
            <a:endParaRPr lang="en-US"/>
          </a:p>
        </p:txBody>
      </p:sp>
    </p:spTree>
    <p:extLst>
      <p:ext uri="{BB962C8B-B14F-4D97-AF65-F5344CB8AC3E}">
        <p14:creationId xmlns:p14="http://schemas.microsoft.com/office/powerpoint/2010/main" val="38766920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2018-03-08</a:t>
            </a:r>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7416"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 of 11-18-0588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121</a:t>
            </a:fld>
            <a:endParaRPr lang="en-US"/>
          </a:p>
        </p:txBody>
      </p:sp>
    </p:spTree>
    <p:extLst>
      <p:ext uri="{BB962C8B-B14F-4D97-AF65-F5344CB8AC3E}">
        <p14:creationId xmlns:p14="http://schemas.microsoft.com/office/powerpoint/2010/main" val="11099043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640"/>
            <a:ext cx="7772400" cy="4471696"/>
          </a:xfrm>
        </p:spPr>
        <p:txBody>
          <a:bodyPr>
            <a:normAutofit fontScale="85000" lnSpcReduction="10000"/>
          </a:bodyPr>
          <a:lstStyle/>
          <a:p>
            <a:r>
              <a:rPr lang="en-US" dirty="0"/>
              <a:t>802.24 TAG Contribution</a:t>
            </a:r>
          </a:p>
          <a:p>
            <a:pPr lvl="1"/>
            <a:r>
              <a:rPr lang="en-US" dirty="0"/>
              <a:t>Presentation of “Omniran-18-0027r0-P802.1CF for vertical applications”</a:t>
            </a:r>
          </a:p>
          <a:p>
            <a:r>
              <a:rPr lang="en-US" dirty="0"/>
              <a:t>802.24.1 Smart Grid Task Group</a:t>
            </a:r>
          </a:p>
          <a:p>
            <a:pPr lvl="1"/>
            <a:r>
              <a:rPr lang="en-US" dirty="0"/>
              <a:t>Editing of Liaison Response to IEEE PES Power Systems Communications and Cyber-Security Committee Task Force S6: "Standards for integrating Home Automation IoT to Power Utilities Communication Systems”</a:t>
            </a:r>
          </a:p>
          <a:p>
            <a:pPr lvl="2"/>
            <a:r>
              <a:rPr lang="en-US"/>
              <a:t>Updated </a:t>
            </a:r>
            <a:r>
              <a:rPr lang="en-US" dirty="0"/>
              <a:t>response saved in 802.24 private area – To be forwarded back to S6 in April</a:t>
            </a:r>
          </a:p>
          <a:p>
            <a:r>
              <a:rPr lang="en-US" dirty="0"/>
              <a:t>802.24.2 IoT Task Group</a:t>
            </a:r>
          </a:p>
          <a:p>
            <a:pPr lvl="1"/>
            <a:r>
              <a:rPr lang="en-US" dirty="0"/>
              <a:t>Presentation of “24-18-0011r0-IoT-SPE-applications-white-paper” on Single Pair Ethernet</a:t>
            </a:r>
          </a:p>
          <a:p>
            <a:pPr lvl="1"/>
            <a:endParaRPr lang="en-US" dirty="0"/>
          </a:p>
          <a:p>
            <a:pPr algn="just"/>
            <a:r>
              <a:rPr lang="en-US" dirty="0"/>
              <a:t>March 2018 Agenda: 		</a:t>
            </a:r>
            <a:r>
              <a:rPr lang="en-US" dirty="0">
                <a:solidFill>
                  <a:srgbClr val="002060"/>
                </a:solidFill>
                <a:hlinkClick r:id="rId2"/>
              </a:rPr>
              <a:t>24-18-0006r2</a:t>
            </a:r>
            <a:endParaRPr lang="en-US" dirty="0">
              <a:solidFill>
                <a:srgbClr val="002060"/>
              </a:solidFill>
            </a:endParaRPr>
          </a:p>
          <a:p>
            <a:r>
              <a:rPr lang="en-US" dirty="0"/>
              <a:t>Closing Report 		</a:t>
            </a:r>
            <a:r>
              <a:rPr lang="en-US" dirty="0">
                <a:hlinkClick r:id="rId3"/>
              </a:rPr>
              <a:t>24-18-0007r1</a:t>
            </a:r>
            <a:endParaRPr lang="en-US" dirty="0"/>
          </a:p>
          <a:p>
            <a:r>
              <a:rPr lang="en-US" dirty="0"/>
              <a:t>Minutes			24-18-0010r0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1763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t>802.24 Vertical Applications TAG</a:t>
              </a:r>
              <a:endParaRPr kumimoji="0" lang="en-US" sz="1800" b="1"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802.24.1 Smart Grid TG</a:t>
              </a:r>
              <a:endParaRPr kumimoji="0" lang="en-US" sz="1400" b="0"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 of 11-18-0588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122</a:t>
            </a:fld>
            <a:endParaRPr lang="en-US"/>
          </a:p>
        </p:txBody>
      </p:sp>
    </p:spTree>
    <p:extLst>
      <p:ext uri="{BB962C8B-B14F-4D97-AF65-F5344CB8AC3E}">
        <p14:creationId xmlns:p14="http://schemas.microsoft.com/office/powerpoint/2010/main" val="35175165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2018-03-08</a:t>
            </a:r>
          </a:p>
        </p:txBody>
      </p:sp>
      <p:graphicFrame>
        <p:nvGraphicFramePr>
          <p:cNvPr id="3075" name="Object 3"/>
          <p:cNvGraphicFramePr>
            <a:graphicFrameLocks noChangeAspect="1"/>
          </p:cNvGraphicFramePr>
          <p:nvPr>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8440"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123</a:t>
            </a:fld>
            <a:endParaRPr lang="en-US"/>
          </a:p>
        </p:txBody>
      </p:sp>
    </p:spTree>
    <p:extLst>
      <p:ext uri="{BB962C8B-B14F-4D97-AF65-F5344CB8AC3E}">
        <p14:creationId xmlns:p14="http://schemas.microsoft.com/office/powerpoint/2010/main" val="19803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Recent P802.1CF D1.0 draft is available by</a:t>
            </a:r>
          </a:p>
          <a:p>
            <a:pPr marL="800100" lvl="1" indent="-342900">
              <a:buFont typeface="Arial" panose="020B0604020202020204" pitchFamily="34" charset="0"/>
              <a:buChar char="•"/>
            </a:pPr>
            <a:r>
              <a:rPr lang="en-US" dirty="0">
                <a:hlinkClick r:id="rId4"/>
              </a:rPr>
              <a:t>http://www.ieee802.org/1/files/private/cf-drafts/d1/802-1cf-d1-0.pdf</a:t>
            </a:r>
            <a:endParaRPr lang="en-US" dirty="0"/>
          </a:p>
          <a:p>
            <a:pPr marL="1200150" lvl="2" indent="-342900">
              <a:buFont typeface="Arial" panose="020B0604020202020204" pitchFamily="34" charset="0"/>
              <a:buChar char="•"/>
            </a:pPr>
            <a:r>
              <a:rPr lang="en-US" dirty="0"/>
              <a:t>w/ 802.11 credentials</a:t>
            </a:r>
          </a:p>
          <a:p>
            <a:pPr>
              <a:buFont typeface="Arial" panose="020B0604020202020204" pitchFamily="34" charset="0"/>
              <a:buChar char="•"/>
            </a:pPr>
            <a:r>
              <a:rPr lang="en-US" dirty="0"/>
              <a:t>FYI: </a:t>
            </a:r>
            <a:r>
              <a:rPr lang="en-US" dirty="0" err="1"/>
              <a:t>OmniRAN</a:t>
            </a:r>
            <a:r>
              <a:rPr lang="en-US" dirty="0"/>
              <a:t> P802.1 PAR</a:t>
            </a:r>
          </a:p>
          <a:p>
            <a:pPr marL="800100" lvl="1"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7" name="Footer Placeholder 6">
            <a:extLst>
              <a:ext uri="{FF2B5EF4-FFF2-40B4-BE49-F238E27FC236}">
                <a16:creationId xmlns:a16="http://schemas.microsoft.com/office/drawing/2014/main" xmlns="" id="{C2D567DF-D343-2B48-B5F1-0CB368045244}"/>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124</a:t>
            </a:fld>
            <a:endParaRPr lang="en-US"/>
          </a:p>
        </p:txBody>
      </p:sp>
    </p:spTree>
    <p:extLst>
      <p:ext uri="{BB962C8B-B14F-4D97-AF65-F5344CB8AC3E}">
        <p14:creationId xmlns:p14="http://schemas.microsoft.com/office/powerpoint/2010/main" val="13568211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OmniRAN TG Achievements</a:t>
            </a:r>
            <a:br>
              <a:rPr lang="en-US"/>
            </a:br>
            <a:r>
              <a:rPr lang="en-US"/>
              <a:t>Rosemont, IL meeting, March 5th – 8th </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Progressing P802.1CF</a:t>
            </a:r>
          </a:p>
          <a:p>
            <a:pPr marL="800100" lvl="1" indent="-342900">
              <a:buFont typeface="Arial" panose="020B0604020202020204" pitchFamily="34" charset="0"/>
              <a:buChar char="•"/>
            </a:pPr>
            <a:r>
              <a:rPr lang="en-US" dirty="0"/>
              <a:t>Result initial WG ballot in Jan 2018: approval 65%</a:t>
            </a:r>
          </a:p>
          <a:p>
            <a:pPr marL="800100" lvl="1" indent="-342900">
              <a:buFont typeface="Arial" panose="020B0604020202020204" pitchFamily="34" charset="0"/>
              <a:buChar char="•"/>
            </a:pPr>
            <a:r>
              <a:rPr lang="en-US" dirty="0"/>
              <a:t>D1.0 comment resolution and development of remedies proceeding</a:t>
            </a:r>
          </a:p>
          <a:p>
            <a:pPr marL="1200150" lvl="2" indent="-285750">
              <a:buFont typeface="Arial" panose="020B0604020202020204" pitchFamily="34" charset="0"/>
              <a:buChar char="•"/>
            </a:pPr>
            <a:r>
              <a:rPr lang="en-US" dirty="0"/>
              <a:t>Contributions adopted on further deployment scenarios</a:t>
            </a:r>
          </a:p>
          <a:p>
            <a:pPr marL="1200150" lvl="2" indent="-285750">
              <a:buFont typeface="Arial" panose="020B0604020202020204" pitchFamily="34" charset="0"/>
              <a:buChar char="•"/>
            </a:pPr>
            <a:r>
              <a:rPr lang="en-US" dirty="0"/>
              <a:t>Restructuring of information models and refinements of definitions</a:t>
            </a:r>
          </a:p>
          <a:p>
            <a:pPr marL="800100" lvl="1" indent="-342900">
              <a:buFont typeface="Arial" panose="020B0604020202020204" pitchFamily="34" charset="0"/>
              <a:buChar char="•"/>
            </a:pPr>
            <a:r>
              <a:rPr lang="en-US" dirty="0"/>
              <a:t>Addressing implementation issues</a:t>
            </a:r>
          </a:p>
          <a:p>
            <a:pPr marL="1200150" lvl="2" indent="-285750">
              <a:buFont typeface="Arial" panose="020B0604020202020204" pitchFamily="34" charset="0"/>
              <a:buChar char="•"/>
            </a:pPr>
            <a:r>
              <a:rPr lang="en-US" dirty="0"/>
              <a:t>Replacing content with references to other 802.1 standards</a:t>
            </a:r>
          </a:p>
          <a:p>
            <a:pPr marL="1200150" lvl="2" indent="-285750">
              <a:buFont typeface="Arial" panose="020B0604020202020204" pitchFamily="34" charset="0"/>
              <a:buChar char="•"/>
            </a:pPr>
            <a:r>
              <a:rPr lang="en-US" dirty="0"/>
              <a:t>Restructuring of chapter on softwarization</a:t>
            </a:r>
          </a:p>
          <a:p>
            <a:pPr>
              <a:buFont typeface="Arial" panose="020B0604020202020204" pitchFamily="34" charset="0"/>
              <a:buChar char="•"/>
            </a:pPr>
            <a:r>
              <a:rPr lang="en-US" dirty="0"/>
              <a:t>Estimated timeline for P802.1CF: </a:t>
            </a:r>
          </a:p>
          <a:p>
            <a:pPr marL="800100" lvl="1" indent="-342900">
              <a:buFont typeface="Arial" panose="020B0604020202020204" pitchFamily="34" charset="0"/>
              <a:buChar char="•"/>
            </a:pPr>
            <a:r>
              <a:rPr lang="en-US" dirty="0"/>
              <a:t>Sponsor Ballot potentially after Jul 2018</a:t>
            </a:r>
          </a:p>
          <a:p>
            <a:pPr>
              <a:buFont typeface="Arial" panose="020B0604020202020204" pitchFamily="34" charset="0"/>
              <a:buChar char="•"/>
            </a:pPr>
            <a:r>
              <a:rPr lang="en-US" dirty="0"/>
              <a:t>Discussion of contributions to IC NEND</a:t>
            </a:r>
          </a:p>
          <a:p>
            <a:pPr marL="800100" lvl="1" indent="-342900">
              <a:buFont typeface="Arial" panose="020B0604020202020204" pitchFamily="34" charset="0"/>
              <a:buChar char="•"/>
            </a:pPr>
            <a:r>
              <a:rPr lang="en-US" dirty="0"/>
              <a:t>Review of draft report on industrial </a:t>
            </a:r>
            <a:r>
              <a:rPr lang="en-US" dirty="0" err="1"/>
              <a:t>IoT</a:t>
            </a:r>
            <a:r>
              <a:rPr lang="en-US" dirty="0"/>
              <a:t> reviewed to provide hints adding information and revision prior to presentation to </a:t>
            </a:r>
            <a:r>
              <a:rPr lang="en-US" dirty="0" err="1"/>
              <a:t>Nendica</a:t>
            </a:r>
            <a:endParaRPr lang="en-US" dirty="0"/>
          </a:p>
        </p:txBody>
      </p:sp>
      <p:sp>
        <p:nvSpPr>
          <p:cNvPr id="9" name="Footer Placeholder 8">
            <a:extLst>
              <a:ext uri="{FF2B5EF4-FFF2-40B4-BE49-F238E27FC236}">
                <a16:creationId xmlns:a16="http://schemas.microsoft.com/office/drawing/2014/main" xmlns="" id="{0CCC9F00-9DFF-0549-81D9-ECB791A6D1EF}"/>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125</a:t>
            </a:fld>
            <a:endParaRPr lang="en-US"/>
          </a:p>
        </p:txBody>
      </p:sp>
    </p:spTree>
    <p:extLst>
      <p:ext uri="{BB962C8B-B14F-4D97-AF65-F5344CB8AC3E}">
        <p14:creationId xmlns:p14="http://schemas.microsoft.com/office/powerpoint/2010/main" val="16418145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Looking forward to next session in </a:t>
            </a:r>
            <a:br>
              <a:rPr lang="en-US"/>
            </a:br>
            <a:r>
              <a:rPr lang="en-US"/>
              <a:t>Pittsburgh, May 21-25, 2018</a:t>
            </a:r>
            <a:endParaRPr lang="en-US" dirty="0"/>
          </a:p>
        </p:txBody>
      </p:sp>
      <p:sp>
        <p:nvSpPr>
          <p:cNvPr id="3" name="Content Placeholder 2"/>
          <p:cNvSpPr>
            <a:spLocks noGrp="1"/>
          </p:cNvSpPr>
          <p:nvPr>
            <p:ph idx="1"/>
          </p:nvPr>
        </p:nvSpPr>
        <p:spPr>
          <a:xfrm>
            <a:off x="685800" y="1916832"/>
            <a:ext cx="7770813" cy="4616152"/>
          </a:xfrm>
        </p:spPr>
        <p:txBody>
          <a:bodyPr>
            <a:normAutofit fontScale="92500" lnSpcReduction="100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Comment resolution of comments on P802.1CF D2.0</a:t>
            </a:r>
          </a:p>
          <a:p>
            <a:pPr marL="800100" lvl="1" indent="-342900">
              <a:buFont typeface="Arial" panose="020B0604020202020204" pitchFamily="34" charset="0"/>
              <a:buChar char="•"/>
            </a:pPr>
            <a:r>
              <a:rPr lang="en-US" dirty="0"/>
              <a:t>Potentially, review of intended submissions to </a:t>
            </a:r>
            <a:r>
              <a:rPr lang="en-US" dirty="0" err="1"/>
              <a:t>Nendica</a:t>
            </a:r>
            <a:endParaRPr lang="en-US" dirty="0"/>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March 20th , 0930AM ET </a:t>
            </a:r>
          </a:p>
          <a:p>
            <a:pPr marL="1200150" lvl="2" indent="-285750">
              <a:buFont typeface="Arial" panose="020B0604020202020204" pitchFamily="34" charset="0"/>
              <a:buChar char="•"/>
            </a:pPr>
            <a:r>
              <a:rPr lang="en-US" dirty="0"/>
              <a:t>Open issues of implementation of remedies</a:t>
            </a:r>
          </a:p>
          <a:p>
            <a:pPr marL="1200150" lvl="2" indent="-285750">
              <a:buFont typeface="Arial" panose="020B0604020202020204" pitchFamily="34" charset="0"/>
              <a:buChar char="•"/>
            </a:pPr>
            <a:r>
              <a:rPr lang="en-US" dirty="0"/>
              <a:t>Review of information model revision (Clause 8.1)</a:t>
            </a:r>
          </a:p>
          <a:p>
            <a:pPr marL="800100" lvl="1" indent="-342900">
              <a:buFont typeface="Arial" panose="020B0604020202020204" pitchFamily="34" charset="0"/>
              <a:buChar char="•"/>
            </a:pPr>
            <a:r>
              <a:rPr lang="en-US" dirty="0"/>
              <a:t>April 3rd , 0930AM ET </a:t>
            </a:r>
          </a:p>
          <a:p>
            <a:pPr marL="1200150" lvl="2" indent="-285750">
              <a:buFont typeface="Arial" panose="020B0604020202020204" pitchFamily="34" charset="0"/>
              <a:buChar char="•"/>
            </a:pPr>
            <a:r>
              <a:rPr lang="en-US" dirty="0"/>
              <a:t>Review of revisions to clauses 7.1, 7.7, and 7.8</a:t>
            </a:r>
          </a:p>
          <a:p>
            <a:pPr marL="1200150" lvl="2" indent="-285750">
              <a:buFont typeface="Arial" panose="020B0604020202020204" pitchFamily="34" charset="0"/>
              <a:buChar char="•"/>
            </a:pPr>
            <a:r>
              <a:rPr lang="en-US" dirty="0"/>
              <a:t>Preparation of swapping figures to .</a:t>
            </a:r>
            <a:r>
              <a:rPr lang="en-US" dirty="0" err="1"/>
              <a:t>svg</a:t>
            </a:r>
            <a:endParaRPr lang="en-US" dirty="0"/>
          </a:p>
          <a:p>
            <a:pPr marL="800100" lvl="1" indent="-342900">
              <a:buFont typeface="Arial" panose="020B0604020202020204" pitchFamily="34" charset="0"/>
              <a:buChar char="•"/>
            </a:pPr>
            <a:r>
              <a:rPr lang="en-US" dirty="0"/>
              <a:t>April 13th, 0930AM ET</a:t>
            </a:r>
          </a:p>
          <a:p>
            <a:pPr marL="1200150" lvl="2" indent="-285750">
              <a:buFont typeface="Arial" panose="020B0604020202020204" pitchFamily="34" charset="0"/>
              <a:buChar char="•"/>
            </a:pPr>
            <a:r>
              <a:rPr lang="en-US" dirty="0"/>
              <a:t>Final review of D2.0 in preparation of WG ballot</a:t>
            </a:r>
          </a:p>
          <a:p>
            <a:pPr>
              <a:buFont typeface="Arial" panose="020B0604020202020204" pitchFamily="34" charset="0"/>
              <a:buChar char="•"/>
            </a:pPr>
            <a:r>
              <a:rPr lang="en-US" dirty="0"/>
              <a:t>Next WG ballot:</a:t>
            </a:r>
          </a:p>
          <a:p>
            <a:pPr marL="800100" lvl="1" indent="-342900">
              <a:buFont typeface="Arial" panose="020B0604020202020204" pitchFamily="34" charset="0"/>
              <a:buChar char="•"/>
            </a:pPr>
            <a:r>
              <a:rPr lang="en-US" dirty="0"/>
              <a:t>Start latest at April 18th with closure on May 19th</a:t>
            </a:r>
          </a:p>
        </p:txBody>
      </p:sp>
      <p:sp>
        <p:nvSpPr>
          <p:cNvPr id="9" name="Footer Placeholder 8">
            <a:extLst>
              <a:ext uri="{FF2B5EF4-FFF2-40B4-BE49-F238E27FC236}">
                <a16:creationId xmlns:a16="http://schemas.microsoft.com/office/drawing/2014/main" xmlns="" id="{652E7503-5CBB-8D43-91B6-850203E28566}"/>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126</a:t>
            </a:fld>
            <a:endParaRPr lang="en-US"/>
          </a:p>
        </p:txBody>
      </p:sp>
    </p:spTree>
    <p:extLst>
      <p:ext uri="{BB962C8B-B14F-4D97-AF65-F5344CB8AC3E}">
        <p14:creationId xmlns:p14="http://schemas.microsoft.com/office/powerpoint/2010/main" val="1555140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2018-03-07</a:t>
            </a:r>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19464"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127</a:t>
            </a:fld>
            <a:endParaRPr lang="en-US"/>
          </a:p>
        </p:txBody>
      </p:sp>
    </p:spTree>
    <p:extLst>
      <p:ext uri="{BB962C8B-B14F-4D97-AF65-F5344CB8AC3E}">
        <p14:creationId xmlns:p14="http://schemas.microsoft.com/office/powerpoint/2010/main" val="213762241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March </a:t>
            </a:r>
            <a:r>
              <a:rPr lang="en-US" dirty="0"/>
              <a:t>2018.</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128</a:t>
            </a:fld>
            <a:endParaRPr lang="en-US"/>
          </a:p>
        </p:txBody>
      </p:sp>
    </p:spTree>
    <p:extLst>
      <p:ext uri="{BB962C8B-B14F-4D97-AF65-F5344CB8AC3E}">
        <p14:creationId xmlns:p14="http://schemas.microsoft.com/office/powerpoint/2010/main" val="32323099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March 18-23, 2018 – London</a:t>
            </a:r>
          </a:p>
          <a:p>
            <a:pPr lvl="1"/>
            <a:r>
              <a:rPr lang="en-US" dirty="0" smtClean="0"/>
              <a:t>July 14-20, </a:t>
            </a:r>
            <a:r>
              <a:rPr lang="en-US" dirty="0"/>
              <a:t>2018 –  </a:t>
            </a:r>
            <a:r>
              <a:rPr lang="en-US" dirty="0" smtClean="0"/>
              <a:t>Montreal</a:t>
            </a:r>
          </a:p>
          <a:p>
            <a:pPr lvl="1"/>
            <a:r>
              <a:rPr lang="en-US" dirty="0" smtClean="0"/>
              <a:t>November 3-9, 2018 – Bangkok</a:t>
            </a:r>
          </a:p>
          <a:p>
            <a:pPr lvl="1"/>
            <a:r>
              <a:rPr lang="en-US" dirty="0" smtClean="0"/>
              <a:t>March 23-29, 2019 - Prague</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129</a:t>
            </a:fld>
            <a:endParaRPr lang="en-US"/>
          </a:p>
        </p:txBody>
      </p:sp>
    </p:spTree>
    <p:extLst>
      <p:ext uri="{BB962C8B-B14F-4D97-AF65-F5344CB8AC3E}">
        <p14:creationId xmlns:p14="http://schemas.microsoft.com/office/powerpoint/2010/main" val="269467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guide review</a:t>
            </a:r>
            <a:endParaRPr lang="en-US" dirty="0"/>
          </a:p>
        </p:txBody>
      </p:sp>
      <p:sp>
        <p:nvSpPr>
          <p:cNvPr id="3" name="Content Placeholder 2"/>
          <p:cNvSpPr>
            <a:spLocks noGrp="1"/>
          </p:cNvSpPr>
          <p:nvPr>
            <p:ph idx="1"/>
          </p:nvPr>
        </p:nvSpPr>
        <p:spPr/>
        <p:txBody>
          <a:bodyPr/>
          <a:lstStyle/>
          <a:p>
            <a:r>
              <a:rPr lang="en-US" dirty="0" smtClean="0"/>
              <a:t>Updated style guide with references to MIB patterns in 15/0355r13</a:t>
            </a:r>
          </a:p>
          <a:p>
            <a:endParaRPr lang="en-US" dirty="0"/>
          </a:p>
          <a:p>
            <a:r>
              <a:rPr lang="en-US" dirty="0" smtClean="0"/>
              <a:t>Some discussion on how much checking was needed by the TG editor and during MDR regarding the correct way to reference MIB attributes</a:t>
            </a:r>
          </a:p>
          <a:p>
            <a:endParaRPr lang="en-US" dirty="0"/>
          </a:p>
          <a:p>
            <a:r>
              <a:rPr lang="en-US" dirty="0" smtClean="0"/>
              <a:t>Will continue the review at the May 2018 session</a:t>
            </a:r>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Tree>
    <p:extLst>
      <p:ext uri="{BB962C8B-B14F-4D97-AF65-F5344CB8AC3E}">
        <p14:creationId xmlns:p14="http://schemas.microsoft.com/office/powerpoint/2010/main" val="38011093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IEEE 802 Liaison Activity - 1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smtClean="0"/>
              <a:t>Agenda topics included: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lvl="1">
              <a:lnSpc>
                <a:spcPct val="80000"/>
              </a:lnSpc>
              <a:defRPr/>
            </a:pPr>
            <a:r>
              <a:rPr lang="en-US" sz="1600" b="1" dirty="0" smtClean="0"/>
              <a:t>Teleconference held 2018-02-12 – no new 802.11 items</a:t>
            </a:r>
            <a:r>
              <a:rPr lang="en-US" sz="1600" dirty="0" smtClean="0"/>
              <a:t/>
            </a:r>
            <a:br>
              <a:rPr lang="en-US" sz="1600" dirty="0" smtClean="0"/>
            </a:br>
            <a:endParaRPr lang="en-US" sz="1200" dirty="0" smtClean="0"/>
          </a:p>
          <a:p>
            <a:pPr>
              <a:lnSpc>
                <a:spcPct val="80000"/>
              </a:lnSpc>
              <a:defRPr/>
            </a:pPr>
            <a:r>
              <a:rPr lang="en-US" sz="2000" dirty="0" smtClean="0"/>
              <a:t>802.11 related items </a:t>
            </a:r>
          </a:p>
          <a:p>
            <a:pPr lvl="1">
              <a:lnSpc>
                <a:spcPct val="80000"/>
              </a:lnSpc>
              <a:defRPr/>
            </a:pPr>
            <a:r>
              <a:rPr lang="en-US" sz="1600" dirty="0" smtClean="0"/>
              <a:t>Tracked: CAPWAP, one remaining experimental draft:  </a:t>
            </a:r>
            <a:r>
              <a:rPr lang="en-US" sz="1600" dirty="0" smtClean="0">
                <a:hlinkClick r:id="rId4"/>
              </a:rPr>
              <a:t>https://datatracker.ietf.org/doc/draft-ietf-opsawg-capwap-alt-tunnel/</a:t>
            </a:r>
            <a:r>
              <a:rPr lang="en-US" sz="1600" dirty="0" smtClean="0"/>
              <a:t> - in queue for publication, so </a:t>
            </a:r>
            <a:r>
              <a:rPr lang="en-US" sz="1600" b="1" dirty="0" smtClean="0"/>
              <a:t>this item is closed</a:t>
            </a:r>
          </a:p>
          <a:p>
            <a:pPr lvl="1">
              <a:lnSpc>
                <a:spcPct val="80000"/>
              </a:lnSpc>
              <a:defRPr/>
            </a:pPr>
            <a:r>
              <a:rPr lang="en-GB" sz="1600" dirty="0" smtClean="0"/>
              <a:t>Tracked: Intelligent </a:t>
            </a:r>
            <a:r>
              <a:rPr lang="en-GB" sz="1600" dirty="0"/>
              <a:t>Transportation Systems (ITS</a:t>
            </a:r>
            <a:r>
              <a:rPr lang="en-GB" sz="1600" dirty="0" smtClean="0"/>
              <a:t>)- IETF IP Wireless Access in Vehicular Environments  </a:t>
            </a:r>
            <a:r>
              <a:rPr lang="en-GB" sz="1600" dirty="0" err="1" smtClean="0">
                <a:hlinkClick r:id="rId5"/>
              </a:rPr>
              <a:t>ipwave</a:t>
            </a:r>
            <a:endParaRPr lang="en-GB" sz="1600" dirty="0" smtClean="0"/>
          </a:p>
          <a:p>
            <a:pPr lvl="1">
              <a:lnSpc>
                <a:spcPct val="80000"/>
              </a:lnSpc>
              <a:defRPr/>
            </a:pPr>
            <a:r>
              <a:rPr lang="en-GB" sz="1600" dirty="0" smtClean="0"/>
              <a:t/>
            </a:r>
            <a:br>
              <a:rPr lang="en-GB" sz="1600" dirty="0" smtClean="0"/>
            </a:br>
            <a:endParaRPr lang="en-GB" sz="1600" dirty="0" smtClean="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130</a:t>
            </a:fld>
            <a:endParaRPr lang="en-US"/>
          </a:p>
        </p:txBody>
      </p:sp>
    </p:spTree>
    <p:extLst>
      <p:ext uri="{BB962C8B-B14F-4D97-AF65-F5344CB8AC3E}">
        <p14:creationId xmlns:p14="http://schemas.microsoft.com/office/powerpoint/2010/main" val="29461803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protocol use with 802.11 technology</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GB" b="0" dirty="0" smtClean="0"/>
              <a:t>RFC 8290 and applicability of </a:t>
            </a:r>
            <a:r>
              <a:rPr lang="en-US" b="0" dirty="0" smtClean="0">
                <a:solidFill>
                  <a:srgbClr val="000000"/>
                </a:solidFill>
                <a:ea typeface="Arial Unicode MS" pitchFamily="34" charset="-128"/>
                <a:cs typeface="Arial Unicode MS" pitchFamily="34" charset="-128"/>
              </a:rPr>
              <a:t>Flow </a:t>
            </a:r>
            <a:r>
              <a:rPr lang="en-US" b="0" dirty="0">
                <a:solidFill>
                  <a:srgbClr val="000000"/>
                </a:solidFill>
                <a:ea typeface="Arial Unicode MS" pitchFamily="34" charset="-128"/>
                <a:cs typeface="Arial Unicode MS" pitchFamily="34" charset="-128"/>
              </a:rPr>
              <a:t>Control Controlled Delay (FC-</a:t>
            </a:r>
            <a:r>
              <a:rPr lang="en-US" b="0" dirty="0" err="1">
                <a:solidFill>
                  <a:srgbClr val="000000"/>
                </a:solidFill>
                <a:ea typeface="Arial Unicode MS" pitchFamily="34" charset="-128"/>
                <a:cs typeface="Arial Unicode MS" pitchFamily="34" charset="-128"/>
              </a:rPr>
              <a:t>CoDel</a:t>
            </a:r>
            <a:r>
              <a:rPr lang="en-US" b="0" dirty="0">
                <a:solidFill>
                  <a:srgbClr val="000000"/>
                </a:solidFill>
                <a:ea typeface="Arial Unicode MS" pitchFamily="34" charset="-128"/>
                <a:cs typeface="Arial Unicode MS" pitchFamily="34" charset="-128"/>
              </a:rPr>
              <a:t>) to Wi-Fi/802.11 systems for reduction of latency and </a:t>
            </a:r>
            <a:r>
              <a:rPr lang="en-US" b="0" dirty="0" smtClean="0">
                <a:solidFill>
                  <a:srgbClr val="000000"/>
                </a:solidFill>
                <a:ea typeface="Arial Unicode MS" pitchFamily="34" charset="-128"/>
                <a:cs typeface="Arial Unicode MS" pitchFamily="34" charset="-128"/>
              </a:rPr>
              <a:t>jitter. </a:t>
            </a:r>
            <a:endParaRPr lang="en-US" b="0" dirty="0">
              <a:solidFill>
                <a:srgbClr val="000000"/>
              </a:solidFill>
              <a:ea typeface="Arial Unicode MS" pitchFamily="34" charset="-128"/>
              <a:cs typeface="Arial Unicode MS" pitchFamily="34" charset="-128"/>
            </a:endParaRPr>
          </a:p>
          <a:p>
            <a:pPr lvl="1"/>
            <a:r>
              <a:rPr lang="en-GB" u="sng" dirty="0" smtClean="0">
                <a:hlinkClick r:id="rId3"/>
              </a:rPr>
              <a:t>https</a:t>
            </a:r>
            <a:r>
              <a:rPr lang="en-GB" u="sng" dirty="0">
                <a:hlinkClick r:id="rId3"/>
              </a:rPr>
              <a:t>://www.ietf.org/blog/blind-men-and-elephant/</a:t>
            </a:r>
            <a:r>
              <a:rPr lang="en-GB" dirty="0"/>
              <a:t> </a:t>
            </a:r>
          </a:p>
          <a:p>
            <a:pPr lvl="1"/>
            <a:r>
              <a:rPr lang="en-GB" u="sng" dirty="0">
                <a:hlinkClick r:id="rId4"/>
              </a:rPr>
              <a:t>https://tools.ietf.org/html/rfc8290</a:t>
            </a:r>
            <a:r>
              <a:rPr lang="en-GB" dirty="0"/>
              <a:t> </a:t>
            </a:r>
          </a:p>
          <a:p>
            <a:pPr lvl="1"/>
            <a:r>
              <a:rPr lang="en-GB" u="sng" dirty="0">
                <a:hlinkClick r:id="rId5"/>
              </a:rPr>
              <a:t>https://www.usenix.org/system/files/conference/atc17/atc17-hoiland-jorgensen.pdf</a:t>
            </a:r>
            <a:r>
              <a:rPr lang="en-GB" dirty="0"/>
              <a:t> </a:t>
            </a:r>
          </a:p>
          <a:p>
            <a:pPr>
              <a:lnSpc>
                <a:spcPct val="80000"/>
              </a:lnSpc>
              <a:defRPr/>
            </a:pPr>
            <a:r>
              <a:rPr lang="en-US" b="0" dirty="0" smtClean="0">
                <a:solidFill>
                  <a:srgbClr val="000000"/>
                </a:solidFill>
                <a:ea typeface="Arial Unicode MS" pitchFamily="34" charset="-128"/>
                <a:cs typeface="Arial Unicode MS" pitchFamily="34" charset="-128"/>
              </a:rPr>
              <a:t>Multi-path extensions for QUIC – includes Wi-Fi and LTE QUIC flow example: </a:t>
            </a:r>
            <a:r>
              <a:rPr lang="en-US" b="0" dirty="0">
                <a:solidFill>
                  <a:srgbClr val="000000"/>
                </a:solidFill>
                <a:ea typeface="Arial Unicode MS" pitchFamily="34" charset="-128"/>
                <a:cs typeface="Arial Unicode MS" pitchFamily="34" charset="-128"/>
                <a:hlinkClick r:id="rId6"/>
              </a:rPr>
              <a:t>https://</a:t>
            </a:r>
            <a:r>
              <a:rPr lang="en-US" b="0" dirty="0" smtClean="0">
                <a:solidFill>
                  <a:srgbClr val="000000"/>
                </a:solidFill>
                <a:ea typeface="Arial Unicode MS" pitchFamily="34" charset="-128"/>
                <a:cs typeface="Arial Unicode MS" pitchFamily="34" charset="-128"/>
                <a:hlinkClick r:id="rId6"/>
              </a:rPr>
              <a:t>tools.ietf.org/html/draft-deconinck-multipath-quic-00</a:t>
            </a:r>
            <a:r>
              <a:rPr lang="en-US" b="0" dirty="0" smtClean="0">
                <a:solidFill>
                  <a:srgbClr val="000000"/>
                </a:solidFill>
                <a:ea typeface="Arial Unicode MS" pitchFamily="34" charset="-128"/>
                <a:cs typeface="Arial Unicode MS" pitchFamily="34" charset="-128"/>
              </a:rPr>
              <a:t> </a:t>
            </a:r>
          </a:p>
          <a:p>
            <a:pPr>
              <a:lnSpc>
                <a:spcPct val="80000"/>
              </a:lnSpc>
              <a:defRPr/>
            </a:pPr>
            <a:r>
              <a:rPr lang="en-US" b="0" dirty="0" smtClean="0">
                <a:solidFill>
                  <a:srgbClr val="000000"/>
                </a:solidFill>
                <a:ea typeface="Arial Unicode MS" pitchFamily="34" charset="-128"/>
                <a:cs typeface="Arial Unicode MS" pitchFamily="34" charset="-128"/>
              </a:rPr>
              <a:t>Published 2018 Feb: RFC8325: Mapping </a:t>
            </a:r>
            <a:r>
              <a:rPr lang="en-US" b="0" dirty="0" err="1" smtClean="0">
                <a:solidFill>
                  <a:srgbClr val="000000"/>
                </a:solidFill>
                <a:ea typeface="Arial Unicode MS" pitchFamily="34" charset="-128"/>
                <a:cs typeface="Arial Unicode MS" pitchFamily="34" charset="-128"/>
              </a:rPr>
              <a:t>Diffserv</a:t>
            </a:r>
            <a:r>
              <a:rPr lang="en-US" b="0" dirty="0" smtClean="0">
                <a:solidFill>
                  <a:srgbClr val="000000"/>
                </a:solidFill>
                <a:ea typeface="Arial Unicode MS" pitchFamily="34" charset="-128"/>
                <a:cs typeface="Arial Unicode MS" pitchFamily="34" charset="-128"/>
              </a:rPr>
              <a:t> to </a:t>
            </a:r>
            <a:r>
              <a:rPr lang="en-US" b="0" dirty="0">
                <a:solidFill>
                  <a:srgbClr val="000000"/>
                </a:solidFill>
                <a:ea typeface="Arial Unicode MS" pitchFamily="34" charset="-128"/>
                <a:cs typeface="Arial Unicode MS" pitchFamily="34" charset="-128"/>
              </a:rPr>
              <a:t>IEEE 802.11, see </a:t>
            </a:r>
            <a:r>
              <a:rPr lang="en-US" b="0" dirty="0">
                <a:solidFill>
                  <a:srgbClr val="000000"/>
                </a:solidFill>
                <a:ea typeface="Arial Unicode MS" pitchFamily="34" charset="-128"/>
                <a:cs typeface="Arial Unicode MS" pitchFamily="34" charset="-128"/>
                <a:hlinkClick r:id="rId7"/>
              </a:rPr>
              <a:t>https://</a:t>
            </a:r>
            <a:r>
              <a:rPr lang="en-US" b="0" dirty="0" smtClean="0">
                <a:solidFill>
                  <a:srgbClr val="000000"/>
                </a:solidFill>
                <a:ea typeface="Arial Unicode MS" pitchFamily="34" charset="-128"/>
                <a:cs typeface="Arial Unicode MS" pitchFamily="34" charset="-128"/>
                <a:hlinkClick r:id="rId7"/>
              </a:rPr>
              <a:t>tools.ietf.org/html/rfc8325</a:t>
            </a:r>
            <a:r>
              <a:rPr lang="en-US" b="0" dirty="0">
                <a:solidFill>
                  <a:srgbClr val="000000"/>
                </a:solidFill>
                <a:ea typeface="Arial Unicode MS" pitchFamily="34" charset="-128"/>
                <a:cs typeface="Arial Unicode MS" pitchFamily="34" charset="-128"/>
              </a:rPr>
              <a:t> and </a:t>
            </a:r>
            <a:r>
              <a:rPr lang="en-US" b="0" dirty="0">
                <a:solidFill>
                  <a:srgbClr val="000000"/>
                </a:solidFill>
                <a:ea typeface="Arial Unicode MS" pitchFamily="34" charset="-128"/>
                <a:cs typeface="Arial Unicode MS" pitchFamily="34" charset="-128"/>
                <a:hlinkClick r:id="rId8"/>
              </a:rPr>
              <a:t>https://</a:t>
            </a:r>
            <a:r>
              <a:rPr lang="en-US" b="0" dirty="0" smtClean="0">
                <a:solidFill>
                  <a:srgbClr val="000000"/>
                </a:solidFill>
                <a:ea typeface="Arial Unicode MS" pitchFamily="34" charset="-128"/>
                <a:cs typeface="Arial Unicode MS" pitchFamily="34" charset="-128"/>
                <a:hlinkClick r:id="rId8"/>
              </a:rPr>
              <a:t>mentor.ieee.org/802.11/dcn/18/11-18-0354-00-000m-qos-mapping-comment.pptx</a:t>
            </a:r>
            <a:r>
              <a:rPr lang="en-US" b="0" dirty="0" smtClean="0">
                <a:solidFill>
                  <a:srgbClr val="000000"/>
                </a:solidFill>
                <a:ea typeface="Arial Unicode MS" pitchFamily="34" charset="-128"/>
                <a:cs typeface="Arial Unicode MS" pitchFamily="34" charset="-128"/>
              </a:rPr>
              <a:t> </a:t>
            </a:r>
            <a:r>
              <a:rPr lang="en-GB" dirty="0" smtClean="0"/>
              <a:t/>
            </a:r>
            <a:br>
              <a:rPr lang="en-GB" dirty="0" smtClean="0"/>
            </a:br>
            <a:endParaRPr lang="en-GB" dirty="0" smtClean="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131</a:t>
            </a:fld>
            <a:endParaRPr lang="en-US"/>
          </a:p>
        </p:txBody>
      </p:sp>
    </p:spTree>
    <p:extLst>
      <p:ext uri="{BB962C8B-B14F-4D97-AF65-F5344CB8AC3E}">
        <p14:creationId xmlns:p14="http://schemas.microsoft.com/office/powerpoint/2010/main" val="12695421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BOFs IETF March 18-23, 2018</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326188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b="0" dirty="0" smtClean="0">
                          <a:hlinkClick r:id="rId4"/>
                        </a:rPr>
                        <a:t>Iasa2.0</a:t>
                      </a:r>
                      <a:endParaRPr lang="en-US" sz="1800" b="0" dirty="0"/>
                    </a:p>
                  </a:txBody>
                  <a:tcPr marL="70945" marR="70945" marT="35472" marB="35472" anchor="ctr"/>
                </a:tc>
                <a:tc>
                  <a:txBody>
                    <a:bodyPr/>
                    <a:lstStyle/>
                    <a:p>
                      <a:r>
                        <a:rPr lang="en-US" b="0" dirty="0" smtClean="0"/>
                        <a:t>IETF Administrative Support Activity 2.0 (IASA 2.0) Virtual Workshops;</a:t>
                      </a:r>
                      <a:r>
                        <a:rPr lang="en-US" b="0" baseline="0" dirty="0" smtClean="0"/>
                        <a:t> </a:t>
                      </a:r>
                      <a:r>
                        <a:rPr lang="en-US" b="0" dirty="0" smtClean="0"/>
                        <a:t>The IASA 2.0 process seeks to address which administrative arrangements will best support the IETF going forward.</a:t>
                      </a:r>
                      <a:endParaRPr lang="en-US" sz="1800" b="0" dirty="0"/>
                    </a:p>
                  </a:txBody>
                  <a:tcPr marL="70945" marR="70945" marT="35472" marB="35472" anchor="ctr"/>
                </a:tc>
              </a:tr>
              <a:tr h="523416">
                <a:tc>
                  <a:txBody>
                    <a:bodyPr/>
                    <a:lstStyle/>
                    <a:p>
                      <a:r>
                        <a:rPr lang="en-US" sz="1800" b="0" dirty="0" err="1" smtClean="0">
                          <a:hlinkClick r:id="rId5"/>
                        </a:rPr>
                        <a:t>teep</a:t>
                      </a:r>
                      <a:endParaRPr lang="en-US" sz="1800" b="0" dirty="0"/>
                    </a:p>
                  </a:txBody>
                  <a:tcPr marL="70945" marR="70945" marT="35472" marB="35472" anchor="ctr"/>
                </a:tc>
                <a:tc>
                  <a:txBody>
                    <a:bodyPr/>
                    <a:lstStyle/>
                    <a:p>
                      <a:r>
                        <a:rPr lang="en-GB" b="0" dirty="0" smtClean="0"/>
                        <a:t>Trusted Execution Environment Provisioning</a:t>
                      </a:r>
                      <a:endParaRPr lang="en-US" b="0" dirty="0"/>
                    </a:p>
                  </a:txBody>
                  <a:tcPr marL="70945" marR="70945" marT="35472" marB="35472" anchor="ctr"/>
                </a:tc>
              </a:tr>
              <a:tr h="523416">
                <a:tc>
                  <a:txBody>
                    <a:bodyPr/>
                    <a:lstStyle/>
                    <a:p>
                      <a:r>
                        <a:rPr lang="en-US" sz="1800" b="0" dirty="0" smtClean="0">
                          <a:hlinkClick r:id="rId6"/>
                        </a:rPr>
                        <a:t>coms</a:t>
                      </a:r>
                      <a:endParaRPr lang="en-US" sz="1800" b="0" dirty="0"/>
                    </a:p>
                  </a:txBody>
                  <a:tcPr marL="70945" marR="70945" marT="35472" marB="35472" anchor="ctr"/>
                </a:tc>
                <a:tc>
                  <a:txBody>
                    <a:bodyPr/>
                    <a:lstStyle/>
                    <a:p>
                      <a:r>
                        <a:rPr lang="en-US" sz="1800" b="0" dirty="0" smtClean="0"/>
                        <a:t>Common Operations and Management on network Slices</a:t>
                      </a:r>
                      <a:endParaRPr lang="en-US" sz="1800" b="0" dirty="0"/>
                    </a:p>
                  </a:txBody>
                  <a:tcPr marL="70945" marR="70945" marT="35472" marB="35472" anchor="ctr"/>
                </a:tc>
              </a:tr>
              <a:tr h="523416">
                <a:tc>
                  <a:txBody>
                    <a:bodyPr/>
                    <a:lstStyle/>
                    <a:p>
                      <a:r>
                        <a:rPr lang="en-US" sz="1800" b="0" dirty="0" err="1" smtClean="0">
                          <a:hlinkClick r:id="rId7"/>
                        </a:rPr>
                        <a:t>ila</a:t>
                      </a:r>
                      <a:endParaRPr lang="en-US" sz="1800" b="0" dirty="0"/>
                    </a:p>
                  </a:txBody>
                  <a:tcPr marL="70945" marR="70945" marT="35472" marB="35472" anchor="ctr"/>
                </a:tc>
                <a:tc>
                  <a:txBody>
                    <a:bodyPr/>
                    <a:lstStyle/>
                    <a:p>
                      <a:r>
                        <a:rPr lang="en-US" b="0" dirty="0" smtClean="0"/>
                        <a:t>Identifier Locator Addressing</a:t>
                      </a:r>
                      <a:endParaRPr lang="en-US" sz="1800" b="0" dirty="0"/>
                    </a:p>
                  </a:txBody>
                  <a:tcPr marL="70945" marR="70945" marT="35472" marB="35472" anchor="ctr"/>
                </a:tc>
              </a:tr>
              <a:tr h="523416">
                <a:tc>
                  <a:txBody>
                    <a:bodyPr/>
                    <a:lstStyle/>
                    <a:p>
                      <a:r>
                        <a:rPr lang="en-US" sz="1800" b="0" dirty="0" err="1" smtClean="0">
                          <a:hlinkClick r:id="rId8"/>
                        </a:rPr>
                        <a:t>mls</a:t>
                      </a:r>
                      <a:endParaRPr lang="en-US" sz="1800" b="0" dirty="0"/>
                    </a:p>
                  </a:txBody>
                  <a:tcPr marL="70945" marR="70945" marT="35472" marB="35472" anchor="ctr"/>
                </a:tc>
                <a:tc>
                  <a:txBody>
                    <a:bodyPr/>
                    <a:lstStyle/>
                    <a:p>
                      <a:r>
                        <a:rPr lang="en-US" sz="1800" b="0" dirty="0" smtClean="0"/>
                        <a:t>Messaging Layer Security</a:t>
                      </a:r>
                      <a:endParaRPr lang="en-US" sz="1800" b="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132</a:t>
            </a:fld>
            <a:endParaRPr lang="en-US"/>
          </a:p>
        </p:txBody>
      </p:sp>
    </p:spTree>
    <p:extLst>
      <p:ext uri="{BB962C8B-B14F-4D97-AF65-F5344CB8AC3E}">
        <p14:creationId xmlns:p14="http://schemas.microsoft.com/office/powerpoint/2010/main" val="14503010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New groups being chartered</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https://datatracker.ietf.org/group/chartering</a:t>
            </a:r>
            <a:r>
              <a:rPr lang="en-US" sz="2000" dirty="0" smtClean="0">
                <a:hlinkClick r:id="rId3"/>
              </a:rPr>
              <a:t>/</a:t>
            </a:r>
            <a:r>
              <a:rPr lang="en-US" sz="2000" dirty="0" smtClean="0"/>
              <a:t> </a:t>
            </a:r>
          </a:p>
        </p:txBody>
      </p:sp>
      <p:graphicFrame>
        <p:nvGraphicFramePr>
          <p:cNvPr id="2" name="Table 1"/>
          <p:cNvGraphicFramePr>
            <a:graphicFrameLocks noGrp="1"/>
          </p:cNvGraphicFramePr>
          <p:nvPr>
            <p:extLst/>
          </p:nvPr>
        </p:nvGraphicFramePr>
        <p:xfrm>
          <a:off x="1066800" y="2875632"/>
          <a:ext cx="6977557" cy="259027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b="0" dirty="0" err="1" smtClean="0">
                          <a:hlinkClick r:id="rId4"/>
                        </a:rPr>
                        <a:t>dhc</a:t>
                      </a:r>
                      <a:endParaRPr lang="en-US" sz="1800" b="0" dirty="0"/>
                    </a:p>
                  </a:txBody>
                  <a:tcPr marL="70945" marR="70945" marT="35472" marB="35472" anchor="ctr"/>
                </a:tc>
                <a:tc>
                  <a:txBody>
                    <a:bodyPr/>
                    <a:lstStyle/>
                    <a:p>
                      <a:r>
                        <a:rPr lang="en-US" b="0" dirty="0" smtClean="0"/>
                        <a:t>Dynamic Host Configuration</a:t>
                      </a:r>
                      <a:endParaRPr lang="en-US" sz="1800" b="0" dirty="0"/>
                    </a:p>
                  </a:txBody>
                  <a:tcPr marL="70945" marR="70945" marT="35472" marB="35472" anchor="ctr"/>
                </a:tc>
              </a:tr>
              <a:tr h="523416">
                <a:tc>
                  <a:txBody>
                    <a:bodyPr/>
                    <a:lstStyle/>
                    <a:p>
                      <a:r>
                        <a:rPr lang="en-US" sz="1800" b="0" dirty="0" smtClean="0">
                          <a:hlinkClick r:id="rId5"/>
                        </a:rPr>
                        <a:t>emu</a:t>
                      </a:r>
                      <a:endParaRPr lang="en-US" sz="1800" b="0" dirty="0"/>
                    </a:p>
                  </a:txBody>
                  <a:tcPr marL="70945" marR="70945" marT="35472" marB="35472" anchor="ctr"/>
                </a:tc>
                <a:tc>
                  <a:txBody>
                    <a:bodyPr/>
                    <a:lstStyle/>
                    <a:p>
                      <a:r>
                        <a:rPr lang="en-US" b="1" dirty="0" smtClean="0"/>
                        <a:t>EAP </a:t>
                      </a:r>
                      <a:r>
                        <a:rPr lang="en-US" b="1" smtClean="0"/>
                        <a:t>Method Update</a:t>
                      </a:r>
                      <a:endParaRPr lang="en-US" sz="1800" b="1" dirty="0"/>
                    </a:p>
                  </a:txBody>
                  <a:tcPr marL="70945" marR="70945" marT="35472" marB="35472" anchor="ctr"/>
                </a:tc>
              </a:tr>
              <a:tr h="523416">
                <a:tc>
                  <a:txBody>
                    <a:bodyPr/>
                    <a:lstStyle/>
                    <a:p>
                      <a:r>
                        <a:rPr lang="en-US" sz="1800" b="0" dirty="0" err="1" smtClean="0">
                          <a:hlinkClick r:id="rId6"/>
                        </a:rPr>
                        <a:t>lsr</a:t>
                      </a:r>
                      <a:endParaRPr lang="en-US" sz="1800" b="0" dirty="0"/>
                    </a:p>
                  </a:txBody>
                  <a:tcPr marL="70945" marR="70945" marT="35472" marB="35472" anchor="ctr"/>
                </a:tc>
                <a:tc>
                  <a:txBody>
                    <a:bodyPr/>
                    <a:lstStyle/>
                    <a:p>
                      <a:r>
                        <a:rPr lang="en-GB" b="0" dirty="0" smtClean="0"/>
                        <a:t>Link State Routing</a:t>
                      </a:r>
                      <a:endParaRPr lang="en-US" b="0" dirty="0"/>
                    </a:p>
                  </a:txBody>
                  <a:tcPr marL="70945" marR="70945" marT="35472" marB="35472" anchor="ctr"/>
                </a:tc>
              </a:tr>
              <a:tr h="523416">
                <a:tc>
                  <a:txBody>
                    <a:bodyPr/>
                    <a:lstStyle/>
                    <a:p>
                      <a:r>
                        <a:rPr lang="en-US" sz="1800" b="0" dirty="0" err="1" smtClean="0">
                          <a:hlinkClick r:id="rId7"/>
                        </a:rPr>
                        <a:t>lsvr</a:t>
                      </a:r>
                      <a:endParaRPr lang="en-US" sz="1800" b="0" dirty="0"/>
                    </a:p>
                  </a:txBody>
                  <a:tcPr marL="70945" marR="70945" marT="35472" marB="35472" anchor="ctr"/>
                </a:tc>
                <a:tc>
                  <a:txBody>
                    <a:bodyPr/>
                    <a:lstStyle/>
                    <a:p>
                      <a:r>
                        <a:rPr lang="en-US" sz="1800" b="0" dirty="0" smtClean="0"/>
                        <a:t>Link State Vector Routing</a:t>
                      </a:r>
                      <a:endParaRPr lang="en-US" sz="1800" b="0" dirty="0"/>
                    </a:p>
                  </a:txBody>
                  <a:tcPr marL="70945" marR="70945" marT="35472" marB="35472" anchor="ctr"/>
                </a:tc>
              </a:tr>
              <a:tr h="523416">
                <a:tc>
                  <a:txBody>
                    <a:bodyPr/>
                    <a:lstStyle/>
                    <a:p>
                      <a:r>
                        <a:rPr lang="en-US" sz="1800" b="0" dirty="0" smtClean="0">
                          <a:hlinkClick r:id="rId8"/>
                        </a:rPr>
                        <a:t>taps</a:t>
                      </a:r>
                      <a:endParaRPr lang="en-US" sz="1800" b="0" dirty="0"/>
                    </a:p>
                  </a:txBody>
                  <a:tcPr marL="70945" marR="70945" marT="35472" marB="35472" anchor="ctr"/>
                </a:tc>
                <a:tc>
                  <a:txBody>
                    <a:bodyPr/>
                    <a:lstStyle/>
                    <a:p>
                      <a:r>
                        <a:rPr lang="en-US" b="0" dirty="0" smtClean="0"/>
                        <a:t>Transport Services</a:t>
                      </a:r>
                      <a:endParaRPr lang="en-US" sz="1800" b="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133</a:t>
            </a:fld>
            <a:endParaRPr lang="en-US"/>
          </a:p>
        </p:txBody>
      </p:sp>
    </p:spTree>
    <p:extLst>
      <p:ext uri="{BB962C8B-B14F-4D97-AF65-F5344CB8AC3E}">
        <p14:creationId xmlns:p14="http://schemas.microsoft.com/office/powerpoint/2010/main" val="417251216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a:hlinkClick r:id="rId3"/>
              </a:rPr>
              <a:t>https://</a:t>
            </a:r>
            <a:r>
              <a:rPr lang="en-US" dirty="0" smtClean="0">
                <a:hlinkClick r:id="rId3"/>
              </a:rPr>
              <a:t>tools.ietf.org/html/draft-ietf-6lo-rfc6775-update-11</a:t>
            </a:r>
            <a:r>
              <a:rPr lang="en-US" dirty="0" smtClean="0"/>
              <a:t> </a:t>
            </a:r>
            <a:endParaRPr lang="en-US" u="sng" dirty="0" smtClean="0"/>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134</a:t>
            </a:fld>
            <a:endParaRPr lang="en-US"/>
          </a:p>
        </p:txBody>
      </p:sp>
    </p:spTree>
    <p:extLst>
      <p:ext uri="{BB962C8B-B14F-4D97-AF65-F5344CB8AC3E}">
        <p14:creationId xmlns:p14="http://schemas.microsoft.com/office/powerpoint/2010/main" val="160198688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135</a:t>
            </a:fld>
            <a:endParaRPr lang="en-US"/>
          </a:p>
        </p:txBody>
      </p:sp>
    </p:spTree>
    <p:extLst>
      <p:ext uri="{BB962C8B-B14F-4D97-AF65-F5344CB8AC3E}">
        <p14:creationId xmlns:p14="http://schemas.microsoft.com/office/powerpoint/2010/main" val="18238129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tools.ietf.org/html/draft-perkins-intarea-multicast-ieee802-03</a:t>
            </a:r>
            <a:r>
              <a:rPr lang="en-US" sz="1600" dirty="0" smtClean="0"/>
              <a:t> </a:t>
            </a:r>
            <a:br>
              <a:rPr lang="en-US" sz="1600" dirty="0" smtClean="0"/>
            </a:br>
            <a:r>
              <a:rPr lang="en-US" sz="1600" dirty="0" smtClean="0"/>
              <a:t>and </a:t>
            </a:r>
            <a:r>
              <a:rPr lang="en-GB" sz="1600" u="sng" dirty="0">
                <a:hlinkClick r:id="rId6"/>
              </a:rPr>
              <a:t>https://www.ietf.org/id/draft-mcbride-mboned-wifi-mcast-problem-statement-01.txt</a:t>
            </a:r>
            <a:endParaRPr lang="en-GB" sz="1600" dirty="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7"/>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136</a:t>
            </a:fld>
            <a:endParaRPr lang="en-US"/>
          </a:p>
        </p:txBody>
      </p:sp>
    </p:spTree>
    <p:extLst>
      <p:ext uri="{BB962C8B-B14F-4D97-AF65-F5344CB8AC3E}">
        <p14:creationId xmlns:p14="http://schemas.microsoft.com/office/powerpoint/2010/main" val="30427275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137</a:t>
            </a:fld>
            <a:endParaRPr lang="en-US"/>
          </a:p>
        </p:txBody>
      </p:sp>
    </p:spTree>
    <p:extLst>
      <p:ext uri="{BB962C8B-B14F-4D97-AF65-F5344CB8AC3E}">
        <p14:creationId xmlns:p14="http://schemas.microsoft.com/office/powerpoint/2010/main" val="24583933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a:t>Updates </a:t>
            </a:r>
            <a:r>
              <a:rPr lang="en-US" sz="2000" smtClean="0"/>
              <a:t>[Mar </a:t>
            </a:r>
            <a:r>
              <a:rPr lang="en-US" sz="2000" dirty="0" smtClean="0"/>
              <a:t>2018]</a:t>
            </a:r>
            <a:endParaRPr lang="en-US" sz="2000" dirty="0"/>
          </a:p>
          <a:p>
            <a:pPr lvl="1"/>
            <a:r>
              <a:rPr lang="en-US" sz="1600"/>
              <a:t>New: Captive Portal API, see </a:t>
            </a:r>
            <a:r>
              <a:rPr lang="en-US" sz="1600">
                <a:hlinkClick r:id="rId4"/>
              </a:rPr>
              <a:t>https://datatracker.ietf.org/doc/draft-ietf-capport-api</a:t>
            </a:r>
            <a:r>
              <a:rPr lang="en-US" sz="1600" smtClean="0">
                <a:hlinkClick r:id="rId4"/>
              </a:rPr>
              <a:t>/</a:t>
            </a:r>
            <a:r>
              <a:rPr lang="en-US" sz="1600" smtClean="0"/>
              <a:t> </a:t>
            </a:r>
          </a:p>
          <a:p>
            <a:pPr lvl="1"/>
            <a:r>
              <a:rPr lang="en-US" sz="1600" smtClean="0"/>
              <a:t>Of interest: </a:t>
            </a:r>
            <a:r>
              <a:rPr lang="en-US" sz="1600" dirty="0" smtClean="0"/>
              <a:t>CAPPORT architecture: </a:t>
            </a:r>
            <a:r>
              <a:rPr lang="en-US" sz="1600" dirty="0">
                <a:hlinkClick r:id="rId5"/>
              </a:rPr>
              <a:t>https://datatracker.ietf.org/doc/draft-ietf-capport-architecture</a:t>
            </a:r>
            <a:r>
              <a:rPr lang="en-US" sz="1600" dirty="0" smtClean="0">
                <a:hlinkClick r:id="rId5"/>
              </a:rPr>
              <a:t>/</a:t>
            </a:r>
            <a:r>
              <a:rPr lang="en-US" sz="16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138</a:t>
            </a:fld>
            <a:endParaRPr lang="en-US"/>
          </a:p>
        </p:txBody>
      </p:sp>
    </p:spTree>
    <p:extLst>
      <p:ext uri="{BB962C8B-B14F-4D97-AF65-F5344CB8AC3E}">
        <p14:creationId xmlns:p14="http://schemas.microsoft.com/office/powerpoint/2010/main" val="333111164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smtClean="0"/>
              <a:t>Updates [Mar </a:t>
            </a:r>
            <a:r>
              <a:rPr lang="en-US" sz="1800" dirty="0" smtClean="0"/>
              <a:t>2018]</a:t>
            </a:r>
          </a:p>
          <a:p>
            <a:pPr lvl="1">
              <a:lnSpc>
                <a:spcPct val="80000"/>
              </a:lnSpc>
            </a:pPr>
            <a:endParaRPr lang="en-US" sz="1600" dirty="0" smtClean="0"/>
          </a:p>
          <a:p>
            <a:pPr lvl="1">
              <a:lnSpc>
                <a:spcPct val="80000"/>
              </a:lnSpc>
            </a:pPr>
            <a:r>
              <a:rPr lang="en-US" sz="1600" smtClean="0"/>
              <a:t>Of interest: </a:t>
            </a:r>
            <a:r>
              <a:rPr lang="en-US" sz="1600" dirty="0" smtClean="0"/>
              <a:t>Dynamic Authorization </a:t>
            </a:r>
            <a:r>
              <a:rPr lang="en-US" sz="1600" dirty="0"/>
              <a:t>Proxy: </a:t>
            </a:r>
            <a:r>
              <a:rPr lang="en-US" sz="1600" dirty="0">
                <a:hlinkClick r:id="rId4"/>
              </a:rPr>
              <a:t>https://datatracker.ietf.org/doc/draft-ietf-radext-coa-proxy</a:t>
            </a:r>
            <a:r>
              <a:rPr lang="en-US" sz="1600" dirty="0" smtClean="0">
                <a:hlinkClick r:id="rId4"/>
              </a:rPr>
              <a:t>/</a:t>
            </a:r>
            <a:endParaRPr lang="en-US" sz="16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139</a:t>
            </a:fld>
            <a:endParaRPr lang="en-US"/>
          </a:p>
        </p:txBody>
      </p:sp>
    </p:spTree>
    <p:extLst>
      <p:ext uri="{BB962C8B-B14F-4D97-AF65-F5344CB8AC3E}">
        <p14:creationId xmlns:p14="http://schemas.microsoft.com/office/powerpoint/2010/main" val="168523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G discussion</a:t>
            </a:r>
            <a:endParaRPr lang="en-US" dirty="0"/>
          </a:p>
        </p:txBody>
      </p:sp>
      <p:sp>
        <p:nvSpPr>
          <p:cNvPr id="3" name="Content Placeholder 2"/>
          <p:cNvSpPr>
            <a:spLocks noGrp="1"/>
          </p:cNvSpPr>
          <p:nvPr>
            <p:ph idx="1"/>
          </p:nvPr>
        </p:nvSpPr>
        <p:spPr/>
        <p:txBody>
          <a:bodyPr/>
          <a:lstStyle/>
          <a:p>
            <a:r>
              <a:rPr lang="en-US" dirty="0" err="1" smtClean="0"/>
              <a:t>TGay</a:t>
            </a:r>
            <a:r>
              <a:rPr lang="en-US" dirty="0" smtClean="0"/>
              <a:t> to see if they can add a statement to the effect the Annex G does not apply to 60 GHz operation</a:t>
            </a:r>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Tree>
    <p:extLst>
      <p:ext uri="{BB962C8B-B14F-4D97-AF65-F5344CB8AC3E}">
        <p14:creationId xmlns:p14="http://schemas.microsoft.com/office/powerpoint/2010/main" val="11965361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marL="457200" lvl="1" indent="0">
              <a:lnSpc>
                <a:spcPct val="80000"/>
              </a:lnSpc>
              <a:buNone/>
              <a:defRPr/>
            </a:pPr>
            <a:endParaRPr lang="en-US" sz="1400" dirty="0" smtClean="0"/>
          </a:p>
          <a:p>
            <a:pPr>
              <a:lnSpc>
                <a:spcPct val="80000"/>
              </a:lnSpc>
              <a:defRPr/>
            </a:pPr>
            <a:r>
              <a:rPr lang="en-US" sz="1800" smtClean="0"/>
              <a:t>Updates [Mar </a:t>
            </a:r>
            <a:r>
              <a:rPr lang="en-US" sz="1800" dirty="0" smtClean="0"/>
              <a:t>2018] Operations Area Working Group work group items</a:t>
            </a:r>
          </a:p>
          <a:p>
            <a:pPr lvl="1">
              <a:lnSpc>
                <a:spcPct val="80000"/>
              </a:lnSpc>
              <a:defRPr/>
            </a:pPr>
            <a:r>
              <a:rPr lang="en-US" sz="1600" smtClean="0"/>
              <a:t>In RFC Editor Queue, Experimental: </a:t>
            </a:r>
            <a:r>
              <a:rPr lang="en-US" sz="1600" dirty="0" smtClean="0"/>
              <a:t>Alternate Tunnel Encapsulation for Data Frames in CAPWAP, see  </a:t>
            </a:r>
            <a:r>
              <a:rPr lang="en-US" sz="1600" dirty="0">
                <a:hlinkClick r:id="rId4"/>
              </a:rPr>
              <a:t>https://</a:t>
            </a:r>
            <a:r>
              <a:rPr lang="en-US" sz="1600">
                <a:hlinkClick r:id="rId4"/>
              </a:rPr>
              <a:t>datatracker.ietf.org/doc/draft-ietf-opsawg-capwap-alt-tunnel</a:t>
            </a:r>
            <a:r>
              <a:rPr lang="en-US" sz="1600" smtClean="0">
                <a:hlinkClick r:id="rId4"/>
              </a:rPr>
              <a:t>/</a:t>
            </a:r>
            <a:r>
              <a:rPr lang="en-US" sz="1600" smtClean="0"/>
              <a:t/>
            </a:r>
            <a:br>
              <a:rPr lang="en-US" sz="1600" smtClean="0"/>
            </a:br>
            <a:r>
              <a:rPr lang="en-US" sz="1600" smtClean="0"/>
              <a:t> </a:t>
            </a:r>
            <a:endParaRPr lang="en-US" sz="1600" dirty="0" smtClean="0"/>
          </a:p>
          <a:p>
            <a:pPr lvl="1">
              <a:lnSpc>
                <a:spcPct val="80000"/>
              </a:lnSpc>
              <a:defRPr/>
            </a:pPr>
            <a:r>
              <a:rPr lang="en-US" sz="1600" dirty="0" smtClean="0"/>
              <a:t>Of interest: RFC6632, An Overview of the IETF Network Management Protocols, </a:t>
            </a:r>
            <a:r>
              <a:rPr lang="en-US" sz="1600" dirty="0"/>
              <a:t>see </a:t>
            </a:r>
            <a:r>
              <a:rPr lang="en-US" sz="1600" dirty="0">
                <a:hlinkClick r:id="rId5"/>
              </a:rPr>
              <a:t>https://</a:t>
            </a:r>
            <a:r>
              <a:rPr lang="en-US" sz="1600" dirty="0" smtClean="0">
                <a:hlinkClick r:id="rId5"/>
              </a:rPr>
              <a:t>tools.ietf.org/html/rfc6632</a:t>
            </a:r>
            <a:r>
              <a:rPr lang="en-US" sz="1600" dirty="0" smtClean="0"/>
              <a:t> </a:t>
            </a:r>
          </a:p>
          <a:p>
            <a:pPr lvl="1">
              <a:lnSpc>
                <a:spcPct val="80000"/>
              </a:lnSpc>
              <a:defRPr/>
            </a:pPr>
            <a:r>
              <a:rPr lang="en-US" sz="1600" dirty="0"/>
              <a:t>Of Interest: </a:t>
            </a:r>
            <a:r>
              <a:rPr lang="en-US" sz="1600" dirty="0" smtClean="0"/>
              <a:t>RFC7548, Management of Networks with Constrained Devices: Use Cases, see </a:t>
            </a:r>
            <a:r>
              <a:rPr lang="en-US" sz="1600" dirty="0">
                <a:hlinkClick r:id="rId6"/>
              </a:rPr>
              <a:t>https://datatracker.ietf.org/doc/rfc7548</a:t>
            </a:r>
            <a:r>
              <a:rPr lang="en-US" sz="1600" dirty="0" smtClean="0">
                <a:hlinkClick r:id="rId6"/>
              </a:rPr>
              <a:t>/</a:t>
            </a:r>
            <a:r>
              <a:rPr lang="en-US" sz="1600" dirty="0" smtClean="0"/>
              <a:t> </a:t>
            </a:r>
          </a:p>
          <a:p>
            <a:pPr lvl="1">
              <a:lnSpc>
                <a:spcPct val="80000"/>
              </a:lnSpc>
              <a:defRPr/>
            </a:pPr>
            <a:r>
              <a:rPr lang="en-US" sz="1600" dirty="0" smtClean="0"/>
              <a:t>Automated network management, including YANG data models, </a:t>
            </a:r>
            <a:r>
              <a:rPr lang="en-US" sz="1600" dirty="0"/>
              <a:t>see </a:t>
            </a:r>
            <a:r>
              <a:rPr lang="en-US" sz="1600" dirty="0">
                <a:hlinkClick r:id="rId7"/>
              </a:rPr>
              <a:t>https://www.ietf.org/topics/netmgmt</a:t>
            </a:r>
            <a:r>
              <a:rPr lang="en-US" sz="1600" dirty="0" smtClean="0">
                <a:hlinkClick r:id="rId7"/>
              </a:rPr>
              <a:t>/</a:t>
            </a:r>
            <a:r>
              <a:rPr lang="en-US" sz="16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140</a:t>
            </a:fld>
            <a:endParaRPr lang="en-US"/>
          </a:p>
        </p:txBody>
      </p:sp>
    </p:spTree>
    <p:extLst>
      <p:ext uri="{BB962C8B-B14F-4D97-AF65-F5344CB8AC3E}">
        <p14:creationId xmlns:p14="http://schemas.microsoft.com/office/powerpoint/2010/main" val="1686662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smtClean="0"/>
              <a:t>Updates [Mar </a:t>
            </a:r>
            <a:r>
              <a:rPr lang="en-US" sz="1800" dirty="0" smtClean="0"/>
              <a:t>2018]</a:t>
            </a:r>
          </a:p>
          <a:p>
            <a:pPr lvl="1">
              <a:lnSpc>
                <a:spcPct val="80000"/>
              </a:lnSpc>
              <a:defRPr/>
            </a:pPr>
            <a:r>
              <a:rPr lang="en-US" sz="1600" smtClean="0"/>
              <a:t>Submitted to IESG for publication: TLS version 1.3 </a:t>
            </a:r>
            <a:r>
              <a:rPr lang="en-US" sz="1600" u="sng" smtClean="0">
                <a:hlinkClick r:id="rId4"/>
              </a:rPr>
              <a:t>https://datatracker.ietf.org/doc/draft-ietf-tls-tls13/</a:t>
            </a:r>
            <a:r>
              <a:rPr lang="en-US" sz="1600" u="sng" smtClean="0"/>
              <a:t> </a:t>
            </a:r>
          </a:p>
          <a:p>
            <a:pPr lvl="1">
              <a:lnSpc>
                <a:spcPct val="80000"/>
              </a:lnSpc>
              <a:defRPr/>
            </a:pPr>
            <a:r>
              <a:rPr lang="en-US" sz="1600" smtClean="0"/>
              <a:t>Of interest: </a:t>
            </a:r>
            <a:r>
              <a:rPr lang="en-US" sz="1600" dirty="0" smtClean="0"/>
              <a:t>Datagram Transport Layer Security (DTLS) Protocol </a:t>
            </a:r>
            <a:r>
              <a:rPr lang="en-US" sz="1600" dirty="0"/>
              <a:t>Version 1.3,see </a:t>
            </a:r>
            <a:r>
              <a:rPr lang="en-US" sz="1600" dirty="0">
                <a:hlinkClick r:id="rId5"/>
              </a:rPr>
              <a:t>https://datatracker.ietf.org/doc/draft-ietf-tls-dtls13</a:t>
            </a:r>
            <a:r>
              <a:rPr lang="en-US" sz="1600" dirty="0" smtClean="0">
                <a:hlinkClick r:id="rId5"/>
              </a:rPr>
              <a:t>/</a:t>
            </a:r>
            <a:r>
              <a:rPr lang="en-US" sz="1600" dirty="0" smtClean="0"/>
              <a:t> </a:t>
            </a:r>
          </a:p>
          <a:p>
            <a:pPr lvl="1">
              <a:lnSpc>
                <a:spcPct val="80000"/>
              </a:lnSpc>
              <a:defRPr/>
            </a:pPr>
            <a:r>
              <a:rPr lang="en-US" sz="1600" smtClean="0"/>
              <a:t>Of </a:t>
            </a:r>
            <a:r>
              <a:rPr lang="en-US" sz="1600" dirty="0" smtClean="0"/>
              <a:t>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141</a:t>
            </a:fld>
            <a:endParaRPr lang="en-US"/>
          </a:p>
        </p:txBody>
      </p:sp>
    </p:spTree>
    <p:extLst>
      <p:ext uri="{BB962C8B-B14F-4D97-AF65-F5344CB8AC3E}">
        <p14:creationId xmlns:p14="http://schemas.microsoft.com/office/powerpoint/2010/main" val="304639623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smtClean="0"/>
              <a:t>New:</a:t>
            </a:r>
            <a:r>
              <a:rPr lang="en-US" sz="1400" dirty="0"/>
              <a:t> </a:t>
            </a:r>
            <a:r>
              <a:rPr lang="en-US" sz="1400" dirty="0" err="1"/>
              <a:t>DetNet</a:t>
            </a:r>
            <a:r>
              <a:rPr lang="en-US" sz="1400" dirty="0"/>
              <a:t> </a:t>
            </a:r>
            <a:r>
              <a:rPr lang="en-US" sz="1400" dirty="0" smtClean="0"/>
              <a:t>Security Considerations, </a:t>
            </a:r>
            <a:r>
              <a:rPr lang="en-US" sz="1400" dirty="0"/>
              <a:t>see </a:t>
            </a:r>
            <a:r>
              <a:rPr lang="en-US" sz="1400" dirty="0" smtClean="0">
                <a:hlinkClick r:id="rId4"/>
              </a:rPr>
              <a:t>https://</a:t>
            </a:r>
            <a:r>
              <a:rPr lang="en-US" sz="1400" dirty="0">
                <a:hlinkClick r:id="rId4"/>
              </a:rPr>
              <a:t>datatracker.ietf.org/doc/draft-ietf-detnet-security</a:t>
            </a:r>
            <a:r>
              <a:rPr lang="en-US" sz="1400" dirty="0" smtClean="0">
                <a:hlinkClick r:id="rId4"/>
              </a:rPr>
              <a:t>/</a:t>
            </a:r>
            <a:r>
              <a:rPr lang="en-US" sz="1400" dirty="0" smtClean="0"/>
              <a:t>  </a:t>
            </a:r>
          </a:p>
          <a:p>
            <a:pPr lvl="1"/>
            <a:r>
              <a:rPr lang="en-US" sz="1400" dirty="0" smtClean="0"/>
              <a:t>Updated: </a:t>
            </a:r>
            <a:r>
              <a:rPr lang="en-US" sz="1400" dirty="0" err="1" smtClean="0"/>
              <a:t>DetNet</a:t>
            </a:r>
            <a:r>
              <a:rPr lang="en-US" sz="1400" dirty="0" smtClean="0"/>
              <a:t> </a:t>
            </a:r>
            <a:r>
              <a:rPr lang="en-US" sz="1400" dirty="0"/>
              <a:t>Data Plane Protocol and Solution Alternatives, see </a:t>
            </a:r>
            <a:r>
              <a:rPr lang="en-US" sz="1400" dirty="0">
                <a:hlinkClick r:id="rId5"/>
              </a:rPr>
              <a:t>https://datatracker.ietf.org/doc/draft-ietf-detnet-dp-alt</a:t>
            </a:r>
            <a:r>
              <a:rPr lang="en-US" sz="1400" dirty="0" smtClean="0">
                <a:hlinkClick r:id="rId5"/>
              </a:rPr>
              <a:t>/</a:t>
            </a:r>
            <a:r>
              <a:rPr lang="en-US" sz="1400" dirty="0" smtClean="0"/>
              <a:t> </a:t>
            </a:r>
          </a:p>
          <a:p>
            <a:pPr lvl="1"/>
            <a:r>
              <a:rPr lang="en-US" sz="1400" dirty="0" err="1" smtClean="0"/>
              <a:t>Updated:Deterministic</a:t>
            </a:r>
            <a:r>
              <a:rPr lang="en-US" sz="1400" dirty="0" smtClean="0"/>
              <a:t> </a:t>
            </a:r>
            <a:r>
              <a:rPr lang="en-US" sz="1400" dirty="0"/>
              <a:t>Networking Architecture, see </a:t>
            </a:r>
            <a:r>
              <a:rPr lang="en-US" sz="1400" dirty="0">
                <a:hlinkClick r:id="rId6"/>
              </a:rPr>
              <a:t>https://datatracker.ietf.org/doc/draft-ietf-detnet-architecture</a:t>
            </a:r>
            <a:r>
              <a:rPr lang="en-US" sz="1400" dirty="0" smtClean="0">
                <a:hlinkClick r:id="rId6"/>
              </a:rPr>
              <a:t>/</a:t>
            </a:r>
            <a:r>
              <a:rPr lang="en-US" sz="1400" dirty="0" smtClean="0"/>
              <a:t>  </a:t>
            </a:r>
          </a:p>
          <a:p>
            <a:pPr lvl="1"/>
            <a:r>
              <a:rPr lang="en-US" sz="1400" dirty="0" smtClean="0"/>
              <a:t>Deterministic Networking Use Cases, see </a:t>
            </a:r>
            <a:r>
              <a:rPr lang="en-US" sz="1400" dirty="0" smtClean="0">
                <a:hlinkClick r:id="rId7"/>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Updated: Deterministic </a:t>
            </a:r>
            <a:r>
              <a:rPr lang="en-US" sz="1400" dirty="0"/>
              <a:t>Networking Problem Statement, see </a:t>
            </a:r>
            <a:r>
              <a:rPr lang="en-US" sz="1400" dirty="0">
                <a:hlinkClick r:id="rId8"/>
              </a:rPr>
              <a:t>https://datatracker.ietf.org/doc/draft-ietf-detnet-problem-statement/</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142</a:t>
            </a:fld>
            <a:endParaRPr lang="en-US"/>
          </a:p>
        </p:txBody>
      </p:sp>
    </p:spTree>
    <p:extLst>
      <p:ext uri="{BB962C8B-B14F-4D97-AF65-F5344CB8AC3E}">
        <p14:creationId xmlns:p14="http://schemas.microsoft.com/office/powerpoint/2010/main" val="36089116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85800"/>
            <a:ext cx="8077200" cy="1066800"/>
          </a:xfrm>
        </p:spPr>
        <p:txBody>
          <a:bodyPr/>
          <a:lstStyle/>
          <a:p>
            <a:r>
              <a:rPr lang="en-US" dirty="0"/>
              <a:t>IP Wireless Access in Vehicular </a:t>
            </a:r>
            <a:r>
              <a:rPr lang="en-US" dirty="0" smtClean="0"/>
              <a:t>Environments  (IPWAVE)</a:t>
            </a:r>
            <a:endParaRPr lang="en-US" dirty="0"/>
          </a:p>
        </p:txBody>
      </p:sp>
      <p:sp>
        <p:nvSpPr>
          <p:cNvPr id="113667" name="Rectangle 3"/>
          <p:cNvSpPr>
            <a:spLocks noGrp="1" noChangeArrowheads="1"/>
          </p:cNvSpPr>
          <p:nvPr>
            <p:ph type="body" idx="1"/>
          </p:nvPr>
        </p:nvSpPr>
        <p:spPr>
          <a:xfrm>
            <a:off x="990600" y="1981200"/>
            <a:ext cx="7696200" cy="44958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IPWAVE</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https://datatracker.ietf.org/group/ipwave/about</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a:lnSpc>
                <a:spcPct val="80000"/>
              </a:lnSpc>
            </a:pPr>
            <a:endParaRPr lang="en-US" sz="2000" dirty="0" smtClean="0">
              <a:solidFill>
                <a:srgbClr val="000000"/>
              </a:solidFill>
              <a:ea typeface="Arial Unicode MS" pitchFamily="34" charset="-128"/>
              <a:cs typeface="Arial Unicode MS" pitchFamily="34" charset="-128"/>
            </a:endParaRPr>
          </a:p>
          <a:p>
            <a:pPr>
              <a:lnSpc>
                <a:spcPct val="80000"/>
              </a:lnSpc>
            </a:pPr>
            <a:r>
              <a:rPr lang="en-US" sz="2000" dirty="0" smtClean="0">
                <a:solidFill>
                  <a:srgbClr val="000000"/>
                </a:solidFill>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buNone/>
            </a:pPr>
            <a:endParaRPr lang="en-US" sz="1800" dirty="0" smtClean="0"/>
          </a:p>
          <a:p>
            <a:pPr marL="0" indent="0">
              <a:buNone/>
            </a:pPr>
            <a:r>
              <a:rPr lang="en-US" sz="1800" dirty="0" smtClean="0"/>
              <a:t>For further information:</a:t>
            </a:r>
          </a:p>
          <a:p>
            <a:pPr lvl="1"/>
            <a:r>
              <a:rPr lang="en-US" sz="1800" dirty="0" smtClean="0"/>
              <a:t>Updated Use cases and problem statement document: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smtClean="0"/>
              <a:t>Updated Draft </a:t>
            </a:r>
            <a:r>
              <a:rPr lang="en-US" sz="1800" dirty="0"/>
              <a:t>deliverable: </a:t>
            </a:r>
            <a:r>
              <a:rPr lang="en-US" sz="1800" dirty="0">
                <a:hlinkClick r:id="rId5"/>
              </a:rPr>
              <a:t>https://datatracker.ietf.org/doc/draft-ietf-ipwave-ipv6-over-80211ocb</a:t>
            </a:r>
            <a:r>
              <a:rPr lang="en-US" sz="1800" dirty="0" smtClean="0">
                <a:hlinkClick r:id="rId5"/>
              </a:rPr>
              <a:t>/</a:t>
            </a:r>
            <a:r>
              <a:rPr lang="en-US" sz="1800" dirty="0" smtClean="0"/>
              <a:t> </a:t>
            </a: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143</a:t>
            </a:fld>
            <a:endParaRPr lang="en-US"/>
          </a:p>
        </p:txBody>
      </p:sp>
    </p:spTree>
    <p:extLst>
      <p:ext uri="{BB962C8B-B14F-4D97-AF65-F5344CB8AC3E}">
        <p14:creationId xmlns:p14="http://schemas.microsoft.com/office/powerpoint/2010/main" val="16397063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144</a:t>
            </a:fld>
            <a:endParaRPr lang="en-US"/>
          </a:p>
        </p:txBody>
      </p:sp>
    </p:spTree>
    <p:extLst>
      <p:ext uri="{BB962C8B-B14F-4D97-AF65-F5344CB8AC3E}">
        <p14:creationId xmlns:p14="http://schemas.microsoft.com/office/powerpoint/2010/main" val="377367413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smtClean="0"/>
              <a:t>Adrian Stephens, Intel Corporation</a:t>
            </a:r>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2018-03-07</a:t>
            </a:r>
          </a:p>
        </p:txBody>
      </p:sp>
      <p:graphicFrame>
        <p:nvGraphicFramePr>
          <p:cNvPr id="4103" name="Object 5"/>
          <p:cNvGraphicFramePr>
            <a:graphicFrameLocks noChangeAspect="1"/>
          </p:cNvGraphicFramePr>
          <p:nvPr>
            <p:extLst/>
          </p:nvPr>
        </p:nvGraphicFramePr>
        <p:xfrm>
          <a:off x="534988" y="2348880"/>
          <a:ext cx="7813675" cy="2232025"/>
        </p:xfrm>
        <a:graphic>
          <a:graphicData uri="http://schemas.openxmlformats.org/presentationml/2006/ole">
            <mc:AlternateContent xmlns:mc="http://schemas.openxmlformats.org/markup-compatibility/2006">
              <mc:Choice xmlns:v="urn:schemas-microsoft-com:vml" Requires="v">
                <p:oleObj spid="_x0000_s20488" name="Document" r:id="rId4" imgW="8152815" imgH="2326402" progId="Word.Document.8">
                  <p:embed/>
                </p:oleObj>
              </mc:Choice>
              <mc:Fallback>
                <p:oleObj name="Document" r:id="rId4" imgW="8152815" imgH="2326402" progId="Word.Document.8">
                  <p:embed/>
                  <p:pic>
                    <p:nvPicPr>
                      <p:cNvPr id="0" name=""/>
                      <p:cNvPicPr>
                        <a:picLocks noChangeAspect="1" noChangeArrowheads="1"/>
                      </p:cNvPicPr>
                      <p:nvPr/>
                    </p:nvPicPr>
                    <p:blipFill>
                      <a:blip r:embed="rId5"/>
                      <a:srcRect/>
                      <a:stretch>
                        <a:fillRect/>
                      </a:stretch>
                    </p:blipFill>
                    <p:spPr bwMode="auto">
                      <a:xfrm>
                        <a:off x="534988" y="2348880"/>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11-18-0562 by Ian Sherlock, Texas Instruments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145</a:t>
            </a:fld>
            <a:endParaRPr lang="en-US"/>
          </a:p>
        </p:txBody>
      </p:sp>
    </p:spTree>
    <p:extLst>
      <p:ext uri="{BB962C8B-B14F-4D97-AF65-F5344CB8AC3E}">
        <p14:creationId xmlns:p14="http://schemas.microsoft.com/office/powerpoint/2010/main" val="34755102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4704"/>
            <a:ext cx="8062913" cy="5400005"/>
          </a:xfrm>
        </p:spPr>
        <p:txBody>
          <a:bodyPr>
            <a:normAutofit fontScale="92500" lnSpcReduction="10000"/>
          </a:bodyPr>
          <a:lstStyle/>
          <a:p>
            <a:pPr>
              <a:defRPr/>
            </a:pPr>
            <a:r>
              <a:rPr lang="en-US" altLang="en-US" sz="2000" b="0" dirty="0" smtClean="0"/>
              <a:t>The last WFA member meeting was held in the week of 5</a:t>
            </a:r>
            <a:r>
              <a:rPr lang="en-US" altLang="en-US" sz="2000" b="0" baseline="30000" dirty="0" smtClean="0"/>
              <a:t>th</a:t>
            </a:r>
            <a:r>
              <a:rPr lang="en-US" altLang="en-US" sz="2000" b="0" dirty="0" smtClean="0"/>
              <a:t> Feb 2018 </a:t>
            </a:r>
            <a:r>
              <a:rPr lang="en-US" altLang="en-US" sz="2000" b="0" dirty="0"/>
              <a:t>in </a:t>
            </a:r>
            <a:r>
              <a:rPr lang="en-US" altLang="en-US" sz="2000" b="0" dirty="0" smtClean="0"/>
              <a:t>Hong Kong.</a:t>
            </a:r>
          </a:p>
          <a:p>
            <a:pPr>
              <a:defRPr/>
            </a:pPr>
            <a:endParaRPr lang="en-US" altLang="en-US" sz="2000" b="0" dirty="0" smtClean="0"/>
          </a:p>
          <a:p>
            <a:pPr>
              <a:defRPr/>
            </a:pPr>
            <a:r>
              <a:rPr lang="en-US" altLang="en-US" sz="2000" b="0" dirty="0" smtClean="0"/>
              <a:t>Recent Items of note</a:t>
            </a:r>
          </a:p>
          <a:p>
            <a:pPr lvl="1">
              <a:defRPr/>
            </a:pPr>
            <a:r>
              <a:rPr lang="en-US" altLang="en-US" sz="1600" dirty="0" smtClean="0"/>
              <a:t>19</a:t>
            </a:r>
            <a:r>
              <a:rPr lang="en-US" altLang="en-US" sz="1600" baseline="30000" dirty="0" smtClean="0"/>
              <a:t>th</a:t>
            </a:r>
            <a:r>
              <a:rPr lang="en-US" altLang="en-US" sz="1600" dirty="0" smtClean="0"/>
              <a:t> February 2018 Wi-Fi </a:t>
            </a:r>
            <a:r>
              <a:rPr lang="en-US" altLang="en-US" sz="1600" dirty="0"/>
              <a:t>CERTIFIED Optimized Connectivity™ enhances Wi-Fi® roaming </a:t>
            </a:r>
            <a:r>
              <a:rPr lang="en-US" altLang="en-US" sz="1600" dirty="0" smtClean="0"/>
              <a:t>experience</a:t>
            </a:r>
          </a:p>
          <a:p>
            <a:pPr lvl="2">
              <a:defRPr/>
            </a:pPr>
            <a:r>
              <a:rPr lang="en-US" altLang="en-US" sz="1400" dirty="0">
                <a:hlinkClick r:id="rId3"/>
              </a:rPr>
              <a:t>https://</a:t>
            </a:r>
            <a:r>
              <a:rPr lang="en-US" altLang="en-US" sz="1400" dirty="0" smtClean="0">
                <a:hlinkClick r:id="rId3"/>
              </a:rPr>
              <a:t>www.wi-fi.org/news-events/newsroom/wi-fi-certified-optimized-connectivity-enhances-wi-fi-roaming-experience</a:t>
            </a:r>
            <a:r>
              <a:rPr lang="en-US" altLang="en-US" sz="1400" dirty="0" smtClean="0"/>
              <a:t> </a:t>
            </a:r>
            <a:endParaRPr lang="en-US" altLang="en-US" sz="1400" dirty="0"/>
          </a:p>
          <a:p>
            <a:pPr marL="857250" lvl="2" indent="0">
              <a:buNone/>
              <a:defRPr/>
            </a:pPr>
            <a:endParaRPr lang="en-US" altLang="en-US" sz="1600" dirty="0"/>
          </a:p>
          <a:p>
            <a:pPr>
              <a:defRPr/>
            </a:pPr>
            <a:r>
              <a:rPr lang="en-US" altLang="en-US" sz="2000" b="0" dirty="0" smtClean="0"/>
              <a:t>Ongoing technical activity at WFA leading to certification, based on IEEE programs</a:t>
            </a:r>
          </a:p>
          <a:p>
            <a:pPr marL="457200" lvl="1" indent="0">
              <a:buNone/>
              <a:defRPr/>
            </a:pPr>
            <a:r>
              <a:rPr lang="en-US" altLang="en-US" sz="1600" dirty="0" smtClean="0"/>
              <a:t>  </a:t>
            </a:r>
          </a:p>
          <a:p>
            <a:pPr lvl="1">
              <a:defRPr/>
            </a:pPr>
            <a:r>
              <a:rPr lang="en-US" altLang="en-US" sz="1600" dirty="0" smtClean="0"/>
              <a:t>60GHz</a:t>
            </a:r>
          </a:p>
          <a:p>
            <a:pPr lvl="1">
              <a:defRPr/>
            </a:pPr>
            <a:r>
              <a:rPr lang="en-US" altLang="en-US" sz="1600" dirty="0" err="1" smtClean="0"/>
              <a:t>HaLow</a:t>
            </a:r>
            <a:endParaRPr lang="en-US" altLang="en-US" sz="1600" dirty="0" smtClean="0"/>
          </a:p>
          <a:p>
            <a:pPr lvl="1">
              <a:defRPr/>
            </a:pPr>
            <a:r>
              <a:rPr lang="en-US" altLang="en-US" sz="1600" dirty="0" smtClean="0"/>
              <a:t>Timing Measurement  (</a:t>
            </a:r>
            <a:r>
              <a:rPr lang="en-US" altLang="en-US" sz="1600" dirty="0" err="1" smtClean="0"/>
              <a:t>TimeSync</a:t>
            </a:r>
            <a:r>
              <a:rPr lang="en-US" altLang="en-US" sz="1600" dirty="0"/>
              <a:t> </a:t>
            </a:r>
            <a:r>
              <a:rPr lang="en-US" altLang="en-US" sz="1600" dirty="0" smtClean="0"/>
              <a:t>)</a:t>
            </a:r>
          </a:p>
          <a:p>
            <a:pPr lvl="1">
              <a:defRPr/>
            </a:pPr>
            <a:r>
              <a:rPr lang="en-US" altLang="en-US" sz="1600" dirty="0" smtClean="0"/>
              <a:t>Pre Association </a:t>
            </a:r>
            <a:r>
              <a:rPr lang="en-US" altLang="en-US" sz="1600" dirty="0"/>
              <a:t>I</a:t>
            </a:r>
            <a:r>
              <a:rPr lang="en-US" altLang="en-US" sz="1600" dirty="0" smtClean="0"/>
              <a:t>nfrastructure Service Discovery</a:t>
            </a:r>
          </a:p>
          <a:p>
            <a:pPr lvl="1">
              <a:defRPr/>
            </a:pPr>
            <a:r>
              <a:rPr lang="en-US" altLang="en-US" sz="1600" dirty="0" smtClean="0"/>
              <a:t>Optimized Connectivity Experience</a:t>
            </a:r>
          </a:p>
          <a:p>
            <a:pPr lvl="1">
              <a:defRPr/>
            </a:pPr>
            <a:r>
              <a:rPr lang="en-US" altLang="en-US" sz="1600" dirty="0" smtClean="0"/>
              <a:t>DSRC</a:t>
            </a:r>
          </a:p>
          <a:p>
            <a:pPr lvl="1">
              <a:defRPr/>
            </a:pPr>
            <a:r>
              <a:rPr lang="en-US" altLang="en-US" sz="1600" dirty="0" smtClean="0"/>
              <a:t>ax</a:t>
            </a:r>
            <a:endParaRPr lang="en-US" altLang="en-US" sz="1600" dirty="0"/>
          </a:p>
          <a:p>
            <a:pPr lvl="1">
              <a:defRPr/>
            </a:pPr>
            <a:endParaRPr lang="en-US" alt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146</a:t>
            </a:fld>
            <a:endParaRPr lang="en-US"/>
          </a:p>
        </p:txBody>
      </p:sp>
    </p:spTree>
    <p:extLst>
      <p:ext uri="{BB962C8B-B14F-4D97-AF65-F5344CB8AC3E}">
        <p14:creationId xmlns:p14="http://schemas.microsoft.com/office/powerpoint/2010/main" val="1075071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a:t>
            </a:r>
            <a:r>
              <a:rPr lang="en-US" altLang="en-US" sz="1600" dirty="0"/>
              <a:t>discovery, many-to-many </a:t>
            </a:r>
            <a:r>
              <a:rPr lang="en-US" altLang="en-US" sz="1600" dirty="0" smtClean="0"/>
              <a:t>data </a:t>
            </a:r>
            <a:r>
              <a:rPr lang="en-US" altLang="en-US" sz="1600" dirty="0"/>
              <a:t>connectivity, </a:t>
            </a:r>
            <a:r>
              <a:rPr lang="en-US" altLang="en-US" sz="1600" dirty="0" smtClean="0"/>
              <a:t>and accurate ranging</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err="1" smtClean="0"/>
              <a:t>Passpoint</a:t>
            </a:r>
            <a:endParaRPr lang="en-US" altLang="en-US" sz="1600" dirty="0" smtClean="0"/>
          </a:p>
          <a:p>
            <a:pPr lvl="1">
              <a:defRPr/>
            </a:pPr>
            <a:r>
              <a:rPr lang="en-US" altLang="en-US" sz="1600" dirty="0" smtClean="0"/>
              <a:t>Home Experience</a:t>
            </a:r>
          </a:p>
          <a:p>
            <a:pPr lvl="1">
              <a:defRPr/>
            </a:pPr>
            <a:r>
              <a:rPr lang="en-US" altLang="en-US" sz="1600" dirty="0" smtClean="0"/>
              <a:t>Data Elements</a:t>
            </a:r>
            <a:endParaRPr lang="en-US" altLang="en-US" sz="1600" dirty="0"/>
          </a:p>
          <a:p>
            <a:pPr lvl="1">
              <a:defRPr/>
            </a:pPr>
            <a:endParaRPr lang="en-US" altLang="en-US"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lvl="1">
              <a:defRPr/>
            </a:pPr>
            <a:r>
              <a:rPr lang="en-US" altLang="en-US" sz="1600" dirty="0" smtClean="0"/>
              <a:t>Healthcare</a:t>
            </a:r>
          </a:p>
          <a:p>
            <a:pPr lvl="1">
              <a:defRPr/>
            </a:pPr>
            <a:r>
              <a:rPr lang="en-US" altLang="en-US" sz="1600" dirty="0" smtClean="0"/>
              <a:t>Internet of Things</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147</a:t>
            </a:fld>
            <a:endParaRPr lang="en-US"/>
          </a:p>
        </p:txBody>
      </p:sp>
    </p:spTree>
    <p:extLst>
      <p:ext uri="{BB962C8B-B14F-4D97-AF65-F5344CB8AC3E}">
        <p14:creationId xmlns:p14="http://schemas.microsoft.com/office/powerpoint/2010/main" val="11071025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For more information on current areas of work see</a:t>
            </a:r>
          </a:p>
          <a:p>
            <a:pPr lvl="1">
              <a:defRPr/>
            </a:pPr>
            <a:r>
              <a:rPr lang="en-US" altLang="en-US" sz="1600" dirty="0">
                <a:hlinkClick r:id="rId3"/>
              </a:rPr>
              <a:t>http://</a:t>
            </a:r>
            <a:r>
              <a:rPr lang="en-US" altLang="en-US" sz="1600" dirty="0" smtClean="0">
                <a:hlinkClick r:id="rId3"/>
              </a:rPr>
              <a:t>www.wi-fi.org/who-we-are/current-work-areas</a:t>
            </a:r>
            <a:endParaRPr lang="en-US" altLang="en-US" sz="1600" dirty="0" smtClean="0"/>
          </a:p>
          <a:p>
            <a:pPr>
              <a:defRPr/>
            </a:pPr>
            <a:endParaRPr lang="en-US" altLang="en-US" sz="2000" b="0" dirty="0" smtClean="0"/>
          </a:p>
          <a:p>
            <a:pPr>
              <a:defRPr/>
            </a:pPr>
            <a:r>
              <a:rPr lang="en-US" altLang="en-US" sz="2000" b="0" dirty="0" smtClean="0"/>
              <a:t>If those sound like interesting topics please plan to attend the next member meeting which is scheduled for the week of 4</a:t>
            </a:r>
            <a:r>
              <a:rPr lang="en-US" altLang="en-US" sz="2000" b="0" baseline="30000" dirty="0" smtClean="0"/>
              <a:t>th</a:t>
            </a:r>
            <a:r>
              <a:rPr lang="en-US" altLang="en-US" sz="2000" b="0" dirty="0" smtClean="0"/>
              <a:t> Jun 2018 in Manhattan Beach CA.</a:t>
            </a:r>
          </a:p>
          <a:p>
            <a:pPr>
              <a:defRPr/>
            </a:pPr>
            <a:endParaRPr lang="en-GB" altLang="en-US" sz="2000" b="0" dirty="0" smtClean="0"/>
          </a:p>
          <a:p>
            <a:pPr>
              <a:defRPr/>
            </a:pPr>
            <a:r>
              <a:rPr lang="en-GB" altLang="en-US" sz="2000" b="0" dirty="0" smtClean="0"/>
              <a:t>Further general information at </a:t>
            </a:r>
            <a:r>
              <a:rPr lang="en-GB" altLang="en-US" sz="2000" b="0" dirty="0" smtClean="0">
                <a:hlinkClick r:id="rId4"/>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148</a:t>
            </a:fld>
            <a:endParaRPr lang="en-US"/>
          </a:p>
        </p:txBody>
      </p:sp>
    </p:spTree>
    <p:extLst>
      <p:ext uri="{BB962C8B-B14F-4D97-AF65-F5344CB8AC3E}">
        <p14:creationId xmlns:p14="http://schemas.microsoft.com/office/powerpoint/2010/main" val="1392958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5" name="Rectangle 2"/>
          <p:cNvSpPr txBox="1">
            <a:spLocks noChangeArrowheads="1"/>
          </p:cNvSpPr>
          <p:nvPr/>
        </p:nvSpPr>
        <p:spPr>
          <a:xfrm>
            <a:off x="1285875" y="1341835"/>
            <a:ext cx="6543675" cy="8001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100" kern="0" dirty="0"/>
              <a:t>AANI SC Closing Report  March 2018</a:t>
            </a:r>
          </a:p>
        </p:txBody>
      </p:sp>
      <p:sp>
        <p:nvSpPr>
          <p:cNvPr id="6" name="Rectangle 6"/>
          <p:cNvSpPr txBox="1">
            <a:spLocks noChangeArrowheads="1"/>
          </p:cNvSpPr>
          <p:nvPr/>
        </p:nvSpPr>
        <p:spPr bwMode="auto">
          <a:xfrm>
            <a:off x="1657350" y="2000250"/>
            <a:ext cx="5829300" cy="28575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1500" kern="0" dirty="0"/>
              <a:t>Date:</a:t>
            </a:r>
            <a:r>
              <a:rPr lang="en-US" altLang="en-US" sz="1500" b="0" kern="0" dirty="0"/>
              <a:t> 2018-03-09</a:t>
            </a:r>
          </a:p>
        </p:txBody>
      </p:sp>
      <p:sp>
        <p:nvSpPr>
          <p:cNvPr id="7" name="Rectangle 12"/>
          <p:cNvSpPr>
            <a:spLocks noChangeArrowheads="1"/>
          </p:cNvSpPr>
          <p:nvPr/>
        </p:nvSpPr>
        <p:spPr bwMode="auto">
          <a:xfrm>
            <a:off x="1543050" y="2312194"/>
            <a:ext cx="1085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1500" dirty="0"/>
              <a:t>Authors:</a:t>
            </a:r>
            <a:endParaRPr lang="en-US" altLang="en-US" sz="1500" b="0" dirty="0"/>
          </a:p>
        </p:txBody>
      </p:sp>
      <p:graphicFrame>
        <p:nvGraphicFramePr>
          <p:cNvPr id="8" name="Object 3"/>
          <p:cNvGraphicFramePr>
            <a:graphicFrameLocks noChangeAspect="1"/>
          </p:cNvGraphicFramePr>
          <p:nvPr>
            <p:extLst/>
          </p:nvPr>
        </p:nvGraphicFramePr>
        <p:xfrm>
          <a:off x="1529954" y="2626519"/>
          <a:ext cx="6028134" cy="1847850"/>
        </p:xfrm>
        <a:graphic>
          <a:graphicData uri="http://schemas.openxmlformats.org/presentationml/2006/ole">
            <mc:AlternateContent xmlns:mc="http://schemas.openxmlformats.org/markup-compatibility/2006">
              <mc:Choice xmlns:v="urn:schemas-microsoft-com:vml" Requires="v">
                <p:oleObj spid="_x0000_s5128"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1529954" y="2626519"/>
                        <a:ext cx="6028134" cy="18478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15</a:t>
            </a:fld>
            <a:endParaRPr lang="en-US" dirty="0"/>
          </a:p>
        </p:txBody>
      </p:sp>
    </p:spTree>
    <p:extLst>
      <p:ext uri="{BB962C8B-B14F-4D97-AF65-F5344CB8AC3E}">
        <p14:creationId xmlns:p14="http://schemas.microsoft.com/office/powerpoint/2010/main" val="351131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5" name="TextBox 4"/>
          <p:cNvSpPr txBox="1">
            <a:spLocks noChangeArrowheads="1"/>
          </p:cNvSpPr>
          <p:nvPr/>
        </p:nvSpPr>
        <p:spPr bwMode="auto">
          <a:xfrm>
            <a:off x="1662709" y="1401069"/>
            <a:ext cx="5828110" cy="798910"/>
          </a:xfrm>
          <a:prstGeom prst="rect">
            <a:avLst/>
          </a:prstGeom>
          <a:noFill/>
          <a:ln w="9525">
            <a:noFill/>
            <a:round/>
            <a:headEnd/>
            <a:tailEnd/>
          </a:ln>
          <a:effectLst/>
        </p:spPr>
        <p:txBody>
          <a:bodyPr vert="horz" wrap="square" lIns="69120" tIns="34560" rIns="69120" bIns="3456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kern="0" dirty="0"/>
              <a:t>Abstract</a:t>
            </a:r>
          </a:p>
        </p:txBody>
      </p:sp>
      <p:sp>
        <p:nvSpPr>
          <p:cNvPr id="6" name="TextBox 5"/>
          <p:cNvSpPr txBox="1">
            <a:spLocks noChangeArrowheads="1"/>
          </p:cNvSpPr>
          <p:nvPr/>
        </p:nvSpPr>
        <p:spPr bwMode="auto">
          <a:xfrm>
            <a:off x="1653184" y="2372024"/>
            <a:ext cx="5828110" cy="308491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sz="1800" kern="0" dirty="0"/>
              <a:t>This Document is the closing report for AANI SC, </a:t>
            </a:r>
          </a:p>
          <a:p>
            <a:pPr algn="ctr">
              <a:buFontTx/>
              <a:buNone/>
            </a:pPr>
            <a:r>
              <a:rPr lang="en-US" sz="1800" kern="0" dirty="0"/>
              <a:t>November 2016 Meeting in San Antonio, TX</a:t>
            </a:r>
          </a:p>
        </p:txBody>
      </p:sp>
      <p:sp>
        <p:nvSpPr>
          <p:cNvPr id="7" name="Rectangle 2"/>
          <p:cNvSpPr txBox="1">
            <a:spLocks noChangeArrowheads="1"/>
          </p:cNvSpPr>
          <p:nvPr/>
        </p:nvSpPr>
        <p:spPr bwMode="auto">
          <a:xfrm>
            <a:off x="1771651" y="1485901"/>
            <a:ext cx="5828110" cy="798910"/>
          </a:xfrm>
          <a:prstGeom prst="rect">
            <a:avLst/>
          </a:prstGeom>
          <a:noFill/>
          <a:ln w="9525">
            <a:noFill/>
            <a:round/>
            <a:headEnd/>
            <a:tailEnd/>
          </a:ln>
          <a:effectLst/>
        </p:spPr>
        <p:txBody>
          <a:bodyPr vert="horz" wrap="square" lIns="69120" tIns="34560" rIns="69120" bIns="3456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Abstract</a:t>
            </a:r>
          </a:p>
        </p:txBody>
      </p:sp>
      <p:sp>
        <p:nvSpPr>
          <p:cNvPr id="8" name="Rectangle 3"/>
          <p:cNvSpPr txBox="1">
            <a:spLocks noChangeArrowheads="1"/>
          </p:cNvSpPr>
          <p:nvPr/>
        </p:nvSpPr>
        <p:spPr bwMode="auto">
          <a:xfrm>
            <a:off x="1762126" y="2456856"/>
            <a:ext cx="5828110" cy="308491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sz="1800" kern="0" dirty="0"/>
              <a:t>This Document is the closing report for AANI SC, </a:t>
            </a:r>
          </a:p>
          <a:p>
            <a:pPr>
              <a:buFontTx/>
              <a:buNone/>
            </a:pPr>
            <a:r>
              <a:rPr lang="en-US" sz="1800" dirty="0"/>
              <a:t>March </a:t>
            </a:r>
            <a:r>
              <a:rPr lang="en-US" sz="1800" kern="0" dirty="0"/>
              <a:t>2018 Meeting in </a:t>
            </a:r>
            <a:r>
              <a:rPr lang="en-US" sz="1800" dirty="0"/>
              <a:t>Rosemont, IL, USA</a:t>
            </a:r>
            <a:endParaRPr lang="en-US" sz="1800" kern="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16</a:t>
            </a:fld>
            <a:endParaRPr lang="en-US" dirty="0"/>
          </a:p>
        </p:txBody>
      </p:sp>
    </p:spTree>
    <p:extLst>
      <p:ext uri="{BB962C8B-B14F-4D97-AF65-F5344CB8AC3E}">
        <p14:creationId xmlns:p14="http://schemas.microsoft.com/office/powerpoint/2010/main" val="307821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066800"/>
            <a:ext cx="5828110" cy="457200"/>
          </a:xfrm>
        </p:spPr>
        <p:txBody>
          <a:bodyPr/>
          <a:lstStyle/>
          <a:p>
            <a:r>
              <a:rPr lang="en-US" dirty="0"/>
              <a:t>802.11 AANI SC – March 2018</a:t>
            </a:r>
          </a:p>
        </p:txBody>
      </p:sp>
      <p:sp>
        <p:nvSpPr>
          <p:cNvPr id="3" name="Content Placeholder 2"/>
          <p:cNvSpPr>
            <a:spLocks noGrp="1"/>
          </p:cNvSpPr>
          <p:nvPr>
            <p:ph idx="1"/>
          </p:nvPr>
        </p:nvSpPr>
        <p:spPr>
          <a:xfrm>
            <a:off x="614561" y="1714500"/>
            <a:ext cx="7913687" cy="3895971"/>
          </a:xfrm>
        </p:spPr>
        <p:txBody>
          <a:bodyPr/>
          <a:lstStyle/>
          <a:p>
            <a:pPr marL="300038">
              <a:buFont typeface="Arial" panose="020B0604020202020204" pitchFamily="34" charset="0"/>
              <a:buChar char="•"/>
            </a:pPr>
            <a:r>
              <a:rPr lang="en-US" altLang="en-US" sz="1500" dirty="0"/>
              <a:t>Meeting Goals: </a:t>
            </a:r>
          </a:p>
          <a:p>
            <a:pPr marL="728663" lvl="1" indent="-342900">
              <a:buFont typeface="+mj-lt"/>
              <a:buAutoNum type="arabicPeriod"/>
            </a:pPr>
            <a:r>
              <a:rPr lang="en-US" altLang="en-US" dirty="0"/>
              <a:t>802.11 technical performance relative to IMT-2020 requirements</a:t>
            </a:r>
          </a:p>
          <a:p>
            <a:pPr marL="728663" lvl="1" indent="-342900">
              <a:buFont typeface="+mj-lt"/>
              <a:buAutoNum type="arabicPeriod"/>
            </a:pPr>
            <a:r>
              <a:rPr lang="en-US" altLang="en-US" dirty="0"/>
              <a:t>Status of 3GPP SA specifications for 3GPP </a:t>
            </a:r>
            <a:r>
              <a:rPr lang="en-US" dirty="0"/>
              <a:t>core network and 802.11 interworking</a:t>
            </a:r>
          </a:p>
          <a:p>
            <a:pPr marL="728663" lvl="1" indent="-342900">
              <a:buFont typeface="+mj-lt"/>
              <a:buAutoNum type="arabicPeriod"/>
            </a:pPr>
            <a:r>
              <a:rPr lang="en-US" altLang="en-US" dirty="0"/>
              <a:t>Discuss the future of the AANI SC</a:t>
            </a:r>
          </a:p>
          <a:p>
            <a:pPr marL="300038">
              <a:buFont typeface="Arial" panose="020B0604020202020204" pitchFamily="34" charset="0"/>
              <a:buChar char="•"/>
            </a:pPr>
            <a:r>
              <a:rPr lang="en-US" altLang="en-US" sz="1500" dirty="0"/>
              <a:t>Agenda:</a:t>
            </a:r>
            <a:r>
              <a:rPr lang="en-US" altLang="en-US" sz="1500" b="0" dirty="0"/>
              <a:t> </a:t>
            </a:r>
            <a:r>
              <a:rPr lang="en-US" altLang="en-US" sz="1500" b="0" dirty="0">
                <a:hlinkClick r:id="rId2"/>
              </a:rPr>
              <a:t>11-18/0311r3</a:t>
            </a:r>
            <a:r>
              <a:rPr lang="en-US" altLang="en-US" sz="1500" b="0" dirty="0"/>
              <a:t>, met for 4 hours</a:t>
            </a:r>
          </a:p>
          <a:p>
            <a:pPr marL="300038">
              <a:buFont typeface="Arial" panose="020B0604020202020204" pitchFamily="34" charset="0"/>
              <a:buChar char="•"/>
            </a:pPr>
            <a:r>
              <a:rPr lang="en-US" altLang="en-US" sz="1500" dirty="0"/>
              <a:t>Minutes: </a:t>
            </a:r>
            <a:r>
              <a:rPr lang="en-US" altLang="en-US" sz="1500" b="0" dirty="0">
                <a:hlinkClick r:id="rId3"/>
              </a:rPr>
              <a:t>11-18/0531r1</a:t>
            </a:r>
            <a:r>
              <a:rPr lang="en-US" altLang="en-US" sz="1500" b="0" dirty="0"/>
              <a:t>  </a:t>
            </a:r>
          </a:p>
          <a:p>
            <a:pPr marL="300038">
              <a:buFont typeface="Arial" panose="020B0604020202020204" pitchFamily="34" charset="0"/>
              <a:buChar char="•"/>
            </a:pPr>
            <a:r>
              <a:rPr lang="en-US" altLang="en-US" sz="1500" dirty="0"/>
              <a:t>Meeting Activity:</a:t>
            </a:r>
          </a:p>
          <a:p>
            <a:pPr marL="600075" lvl="1">
              <a:buFont typeface="Arial" panose="020B0604020202020204" pitchFamily="34" charset="0"/>
              <a:buChar char="•"/>
            </a:pPr>
            <a:r>
              <a:rPr lang="en-US" altLang="en-US" sz="1800" dirty="0"/>
              <a:t>Reviewed AANI SC Status/Background</a:t>
            </a:r>
          </a:p>
          <a:p>
            <a:pPr marL="600075" lvl="1">
              <a:buFont typeface="Arial" panose="020B0604020202020204" pitchFamily="34" charset="0"/>
              <a:buChar char="•"/>
            </a:pPr>
            <a:r>
              <a:rPr lang="en-US" altLang="en-US" sz="1800" dirty="0"/>
              <a:t>Contributions Presented: </a:t>
            </a:r>
          </a:p>
          <a:p>
            <a:pPr marL="942975" lvl="2" indent="-342900">
              <a:buFont typeface="+mj-lt"/>
              <a:buAutoNum type="arabicPeriod"/>
            </a:pPr>
            <a:r>
              <a:rPr lang="en-US" sz="2100" dirty="0">
                <a:hlinkClick r:id="rId4"/>
              </a:rPr>
              <a:t>11-18/0517r0</a:t>
            </a:r>
            <a:r>
              <a:rPr lang="en-US" sz="2100" dirty="0"/>
              <a:t> – “802.11ax for IMT-2020 eMBB Indoor Hotspot and Dense Urban” </a:t>
            </a:r>
          </a:p>
          <a:p>
            <a:pPr marL="942975" lvl="2" indent="-342900">
              <a:buFont typeface="+mj-lt"/>
              <a:buAutoNum type="arabicPeriod"/>
            </a:pPr>
            <a:r>
              <a:rPr lang="en-US" sz="2100" dirty="0">
                <a:hlinkClick r:id="rId5"/>
              </a:rPr>
              <a:t>11-18/0481r0</a:t>
            </a:r>
            <a:r>
              <a:rPr lang="en-US" sz="2100" dirty="0"/>
              <a:t> – “3GPP TSG SA Status Update” </a:t>
            </a:r>
          </a:p>
          <a:p>
            <a:pPr marL="600075" lvl="1">
              <a:buFont typeface="Arial" panose="020B0604020202020204" pitchFamily="34" charset="0"/>
              <a:buChar char="•"/>
            </a:pPr>
            <a:r>
              <a:rPr lang="en-US" altLang="en-US" sz="1800" dirty="0"/>
              <a:t>Discussed future potential useful outputs for the AANI SC</a:t>
            </a:r>
          </a:p>
          <a:p>
            <a:pPr marL="642938" lvl="1" indent="-342900">
              <a:buFont typeface="Arial" panose="020B0604020202020204" pitchFamily="34" charset="0"/>
              <a:buChar char="•"/>
            </a:pPr>
            <a:endParaRPr lang="en-US" sz="1950"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215610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06" y="1348979"/>
            <a:ext cx="8229599" cy="342899"/>
          </a:xfrm>
        </p:spPr>
        <p:txBody>
          <a:bodyPr/>
          <a:lstStyle/>
          <a:p>
            <a:pPr>
              <a:spcBef>
                <a:spcPts val="150"/>
              </a:spcBef>
              <a:defRPr/>
            </a:pPr>
            <a:r>
              <a:rPr lang="en-US" dirty="0"/>
              <a:t>AANI SC Possible Useful Outputs (summarized by the Chair)</a:t>
            </a:r>
          </a:p>
        </p:txBody>
      </p:sp>
      <p:sp>
        <p:nvSpPr>
          <p:cNvPr id="3" name="Content Placeholder 2"/>
          <p:cNvSpPr>
            <a:spLocks noGrp="1"/>
          </p:cNvSpPr>
          <p:nvPr>
            <p:ph idx="1"/>
          </p:nvPr>
        </p:nvSpPr>
        <p:spPr>
          <a:xfrm>
            <a:off x="180182" y="1896665"/>
            <a:ext cx="8858249" cy="3885011"/>
          </a:xfrm>
        </p:spPr>
        <p:txBody>
          <a:bodyPr/>
          <a:lstStyle/>
          <a:p>
            <a:r>
              <a:rPr lang="en-US" dirty="0"/>
              <a:t>Coordinate and support 3GPP integration:</a:t>
            </a:r>
          </a:p>
          <a:p>
            <a:pPr lvl="1">
              <a:buFont typeface="Arial" panose="020B0604020202020204" pitchFamily="34" charset="0"/>
              <a:buChar char="•"/>
            </a:pPr>
            <a:r>
              <a:rPr lang="en-US" sz="1800" dirty="0"/>
              <a:t>Review and comment on the 3GPP SA specifications and send the comment to 3GPP SA </a:t>
            </a:r>
          </a:p>
          <a:p>
            <a:pPr lvl="1">
              <a:buFont typeface="Arial" panose="020B0604020202020204" pitchFamily="34" charset="0"/>
              <a:buChar char="•"/>
            </a:pPr>
            <a:r>
              <a:rPr lang="en-US" sz="1800" dirty="0"/>
              <a:t>Review the 3GPP SA specifications and create an 802.11 specification gap analysis to be provided to the WG.</a:t>
            </a:r>
          </a:p>
          <a:p>
            <a:pPr marL="0" indent="0"/>
            <a:r>
              <a:rPr lang="en-US" dirty="0"/>
              <a:t>Regarding NANDICA:</a:t>
            </a:r>
          </a:p>
          <a:p>
            <a:pPr marL="642938" lvl="1" indent="-342900">
              <a:buFont typeface="Arial" panose="020B0604020202020204" pitchFamily="34" charset="0"/>
              <a:buChar char="•"/>
            </a:pPr>
            <a:r>
              <a:rPr lang="en-US" sz="1800" dirty="0"/>
              <a:t>Choose an industry of interest to 802.11 and coordinate with NANDICA to create a white paper detailing the industry’s WLAN requirement.</a:t>
            </a:r>
          </a:p>
          <a:p>
            <a:pPr marL="642938" lvl="1" indent="-342900">
              <a:buFont typeface="Arial" panose="020B0604020202020204" pitchFamily="34" charset="0"/>
              <a:buChar char="•"/>
            </a:pPr>
            <a:r>
              <a:rPr lang="en-US" sz="1800" dirty="0"/>
              <a:t>Review and comment on current NANDICA draft white papers</a:t>
            </a:r>
          </a:p>
          <a:p>
            <a:pPr marL="0" indent="0"/>
            <a:r>
              <a:rPr lang="en-US" dirty="0"/>
              <a:t>Regarding IMT-2020 (new scope):</a:t>
            </a:r>
          </a:p>
          <a:p>
            <a:pPr marL="642938" lvl="1" indent="-342900">
              <a:buFont typeface="Arial" panose="020B0604020202020204" pitchFamily="34" charset="0"/>
              <a:buChar char="•"/>
            </a:pPr>
            <a:r>
              <a:rPr lang="en-US" sz="1800" dirty="0"/>
              <a:t>Generate a white paper on 802.11 IMT-2020 performance for publication/publicity</a:t>
            </a:r>
          </a:p>
          <a:p>
            <a:pPr marL="642938" lvl="1" indent="-342900">
              <a:buFont typeface="Arial" panose="020B0604020202020204" pitchFamily="34" charset="0"/>
              <a:buChar char="•"/>
            </a:pPr>
            <a:r>
              <a:rPr lang="en-US" sz="1800" dirty="0"/>
              <a:t>Generate a IMT-2020 self evaluation based on 802.11 addressing eMBB (indoor Hotspot, Dense Urban)</a:t>
            </a:r>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426000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90600"/>
            <a:ext cx="7770813" cy="342899"/>
          </a:xfrm>
        </p:spPr>
        <p:txBody>
          <a:bodyPr/>
          <a:lstStyle/>
          <a:p>
            <a:pPr>
              <a:spcBef>
                <a:spcPts val="150"/>
              </a:spcBef>
              <a:defRPr/>
            </a:pPr>
            <a:r>
              <a:rPr lang="en-US" dirty="0"/>
              <a:t>AANI SC Way Forward – Straw Poll</a:t>
            </a:r>
          </a:p>
        </p:txBody>
      </p:sp>
      <p:sp>
        <p:nvSpPr>
          <p:cNvPr id="3" name="Content Placeholder 2"/>
          <p:cNvSpPr>
            <a:spLocks noGrp="1"/>
          </p:cNvSpPr>
          <p:nvPr>
            <p:ph idx="1"/>
          </p:nvPr>
        </p:nvSpPr>
        <p:spPr>
          <a:xfrm>
            <a:off x="308373" y="1447800"/>
            <a:ext cx="8607028" cy="3975931"/>
          </a:xfrm>
        </p:spPr>
        <p:txBody>
          <a:bodyPr/>
          <a:lstStyle/>
          <a:p>
            <a:pPr marL="42863" indent="0"/>
            <a:r>
              <a:rPr lang="en-US" sz="2000" dirty="0"/>
              <a:t>Will you contribute to:</a:t>
            </a:r>
          </a:p>
          <a:p>
            <a:pPr marL="385763">
              <a:buFont typeface="+mj-lt"/>
              <a:buAutoNum type="arabicPeriod"/>
            </a:pPr>
            <a:r>
              <a:rPr lang="en-US" sz="2000" dirty="0">
                <a:solidFill>
                  <a:srgbClr val="FF0000"/>
                </a:solidFill>
              </a:rPr>
              <a:t>Review and comment on the 3GPP SA specifications and LS with 3GPP SA </a:t>
            </a:r>
          </a:p>
          <a:p>
            <a:pPr marL="385763">
              <a:buFont typeface="+mj-lt"/>
              <a:buAutoNum type="arabicPeriod"/>
            </a:pPr>
            <a:r>
              <a:rPr lang="en-US" sz="2000" dirty="0">
                <a:solidFill>
                  <a:srgbClr val="FFC000"/>
                </a:solidFill>
              </a:rPr>
              <a:t>Review the 3GPP SA specifications and create a gap analysis for the WG.</a:t>
            </a:r>
          </a:p>
          <a:p>
            <a:pPr>
              <a:buFont typeface="+mj-lt"/>
              <a:buAutoNum type="arabicPeriod"/>
            </a:pPr>
            <a:r>
              <a:rPr lang="en-US" sz="2000" dirty="0">
                <a:solidFill>
                  <a:srgbClr val="FF0000"/>
                </a:solidFill>
              </a:rPr>
              <a:t>Choose an industry of interest to 802.11 and coordinate with NANDICA to create a white paper detailing the industry’s WLAN requirement.</a:t>
            </a:r>
          </a:p>
          <a:p>
            <a:pPr>
              <a:buFont typeface="+mj-lt"/>
              <a:buAutoNum type="arabicPeriod"/>
            </a:pPr>
            <a:r>
              <a:rPr lang="en-US" sz="2000" dirty="0">
                <a:solidFill>
                  <a:srgbClr val="92D050"/>
                </a:solidFill>
              </a:rPr>
              <a:t>Generate a white paper on 802.11 IMT-2020 performance for publication/publicity</a:t>
            </a:r>
          </a:p>
          <a:p>
            <a:pPr>
              <a:buFont typeface="+mj-lt"/>
              <a:buAutoNum type="arabicPeriod"/>
            </a:pPr>
            <a:r>
              <a:rPr lang="en-US" sz="2000" dirty="0">
                <a:solidFill>
                  <a:srgbClr val="92D050"/>
                </a:solidFill>
              </a:rPr>
              <a:t>Generate a IMT-2020 self evaluation based on 802.11 addressing eMBB (indoor Hotspot, Dense Urban)</a:t>
            </a:r>
          </a:p>
          <a:p>
            <a:pPr>
              <a:buFont typeface="+mj-lt"/>
              <a:buAutoNum type="arabicPeriod"/>
            </a:pPr>
            <a:r>
              <a:rPr lang="en-US" sz="2000" dirty="0">
                <a:solidFill>
                  <a:srgbClr val="FF0000"/>
                </a:solidFill>
              </a:rPr>
              <a:t>Move/allow IMT-2020 discussion in WNG</a:t>
            </a:r>
          </a:p>
          <a:p>
            <a:pPr>
              <a:buFont typeface="+mj-lt"/>
              <a:buAutoNum type="arabicPeriod"/>
            </a:pPr>
            <a:r>
              <a:rPr lang="en-US" dirty="0">
                <a:solidFill>
                  <a:srgbClr val="92D050"/>
                </a:solidFill>
              </a:rPr>
              <a:t>802.11 should not do any of the above</a:t>
            </a:r>
          </a:p>
          <a:p>
            <a:pPr marL="0" indent="0"/>
            <a:r>
              <a:rPr lang="en-US" dirty="0"/>
              <a:t>1)</a:t>
            </a:r>
            <a:r>
              <a:rPr lang="en-US" dirty="0">
                <a:solidFill>
                  <a:srgbClr val="FF0000"/>
                </a:solidFill>
              </a:rPr>
              <a:t>0</a:t>
            </a:r>
            <a:r>
              <a:rPr lang="en-US" dirty="0"/>
              <a:t>  2)</a:t>
            </a:r>
            <a:r>
              <a:rPr lang="en-US" dirty="0">
                <a:solidFill>
                  <a:srgbClr val="FFC000"/>
                </a:solidFill>
              </a:rPr>
              <a:t>4 </a:t>
            </a:r>
            <a:r>
              <a:rPr lang="en-US" dirty="0"/>
              <a:t>3)</a:t>
            </a:r>
            <a:r>
              <a:rPr lang="en-US" dirty="0">
                <a:solidFill>
                  <a:srgbClr val="FF0000"/>
                </a:solidFill>
              </a:rPr>
              <a:t>1</a:t>
            </a:r>
            <a:r>
              <a:rPr lang="en-US" dirty="0"/>
              <a:t> 4)</a:t>
            </a:r>
            <a:r>
              <a:rPr lang="en-US" dirty="0">
                <a:solidFill>
                  <a:srgbClr val="92D050"/>
                </a:solidFill>
              </a:rPr>
              <a:t>14</a:t>
            </a:r>
            <a:r>
              <a:rPr lang="en-US" dirty="0"/>
              <a:t>  5)</a:t>
            </a:r>
            <a:r>
              <a:rPr lang="en-US" dirty="0">
                <a:solidFill>
                  <a:srgbClr val="92D050"/>
                </a:solidFill>
              </a:rPr>
              <a:t>10</a:t>
            </a:r>
            <a:r>
              <a:rPr lang="en-US" dirty="0"/>
              <a:t>  6)</a:t>
            </a:r>
            <a:r>
              <a:rPr lang="en-US" dirty="0">
                <a:solidFill>
                  <a:srgbClr val="FF0000"/>
                </a:solidFill>
              </a:rPr>
              <a:t>1</a:t>
            </a:r>
            <a:r>
              <a:rPr lang="en-US" dirty="0"/>
              <a:t>  7)</a:t>
            </a:r>
            <a:r>
              <a:rPr lang="en-US" dirty="0">
                <a:solidFill>
                  <a:srgbClr val="92D050"/>
                </a:solidFill>
              </a:rPr>
              <a:t>12 </a:t>
            </a:r>
            <a:r>
              <a:rPr lang="en-US" dirty="0"/>
              <a:t> </a:t>
            </a:r>
          </a:p>
          <a:p>
            <a:pPr marL="0" indent="0" algn="ctr"/>
            <a:r>
              <a:rPr lang="en-US" b="0" i="1" dirty="0"/>
              <a:t>Color added after the poll </a:t>
            </a:r>
          </a:p>
          <a:p>
            <a:pPr marL="642938" lvl="1" indent="-342900">
              <a:buFont typeface="Arial" panose="020B0604020202020204" pitchFamily="34" charset="0"/>
              <a:buChar char="•"/>
            </a:pPr>
            <a:endParaRPr lang="en-US" sz="1800"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76463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March </a:t>
            </a:r>
            <a:r>
              <a:rPr lang="en-GB" dirty="0"/>
              <a:t>2018 </a:t>
            </a:r>
            <a:r>
              <a:rPr lang="en-GB" dirty="0" smtClean="0"/>
              <a:t>closing plenary meeting. Attendance information and liaison reports (including liaison reports from the mid-week plenary) are also included.</a:t>
            </a:r>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2000"/>
            <a:ext cx="7770813" cy="628649"/>
          </a:xfrm>
        </p:spPr>
        <p:txBody>
          <a:bodyPr/>
          <a:lstStyle/>
          <a:p>
            <a:r>
              <a:rPr lang="en-US" sz="2700" dirty="0"/>
              <a:t>View of the AANI Chair</a:t>
            </a:r>
          </a:p>
        </p:txBody>
      </p:sp>
      <p:sp>
        <p:nvSpPr>
          <p:cNvPr id="3" name="Content Placeholder 2"/>
          <p:cNvSpPr>
            <a:spLocks noGrp="1"/>
          </p:cNvSpPr>
          <p:nvPr>
            <p:ph idx="1"/>
          </p:nvPr>
        </p:nvSpPr>
        <p:spPr>
          <a:xfrm>
            <a:off x="313136" y="1524000"/>
            <a:ext cx="8516143" cy="3713561"/>
          </a:xfrm>
        </p:spPr>
        <p:txBody>
          <a:bodyPr/>
          <a:lstStyle/>
          <a:p>
            <a:r>
              <a:rPr lang="en-US" dirty="0"/>
              <a:t>There is significant number of participants willing to work to:</a:t>
            </a:r>
          </a:p>
          <a:p>
            <a:pPr>
              <a:buFont typeface="Arial" panose="020B0604020202020204" pitchFamily="34" charset="0"/>
              <a:buChar char="•"/>
            </a:pPr>
            <a:r>
              <a:rPr lang="en-US" dirty="0"/>
              <a:t>Generate a white paper on 802.11 IMT-2020 performance for publication/publicity (14)</a:t>
            </a:r>
          </a:p>
          <a:p>
            <a:pPr>
              <a:buFont typeface="Arial" panose="020B0604020202020204" pitchFamily="34" charset="0"/>
              <a:buChar char="•"/>
            </a:pPr>
            <a:r>
              <a:rPr lang="en-US" dirty="0"/>
              <a:t>Generate a IMT-2020 self evaluation based on 802.11 addressing eMBB (indoor Hotspot, Dense Urban) (10)</a:t>
            </a:r>
          </a:p>
          <a:p>
            <a:pPr marL="0" indent="0"/>
            <a:r>
              <a:rPr lang="en-US" i="1" dirty="0"/>
              <a:t>These outputs are not in the original AANI SC formation proposal</a:t>
            </a:r>
          </a:p>
          <a:p>
            <a:pPr>
              <a:buFont typeface="Arial" panose="020B0604020202020204" pitchFamily="34" charset="0"/>
              <a:buChar char="•"/>
            </a:pPr>
            <a:endParaRPr lang="en-US" dirty="0"/>
          </a:p>
          <a:p>
            <a:pPr marL="0" indent="0"/>
            <a:r>
              <a:rPr lang="en-US" dirty="0"/>
              <a:t>Note a significant number of AANI participants support: </a:t>
            </a:r>
          </a:p>
          <a:p>
            <a:pPr>
              <a:buFont typeface="Arial" panose="020B0604020202020204" pitchFamily="34" charset="0"/>
              <a:buChar char="•"/>
            </a:pPr>
            <a:r>
              <a:rPr lang="en-US" dirty="0"/>
              <a:t>Doing no work in the AANI SC (12)</a:t>
            </a:r>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74596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7" name="Title 1"/>
          <p:cNvSpPr txBox="1">
            <a:spLocks/>
          </p:cNvSpPr>
          <p:nvPr/>
        </p:nvSpPr>
        <p:spPr>
          <a:xfrm>
            <a:off x="1657350" y="1371600"/>
            <a:ext cx="5829300" cy="4572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400" kern="0" dirty="0"/>
              <a:t>Future Session Planning</a:t>
            </a:r>
          </a:p>
        </p:txBody>
      </p:sp>
      <p:sp>
        <p:nvSpPr>
          <p:cNvPr id="8" name="Content Placeholder 2"/>
          <p:cNvSpPr txBox="1">
            <a:spLocks/>
          </p:cNvSpPr>
          <p:nvPr/>
        </p:nvSpPr>
        <p:spPr>
          <a:xfrm>
            <a:off x="457994" y="1899047"/>
            <a:ext cx="8302625" cy="3825479"/>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1800" dirty="0"/>
              <a:t>Teleconference: </a:t>
            </a:r>
          </a:p>
          <a:p>
            <a:r>
              <a:rPr lang="en-US" altLang="en-US" sz="1500" dirty="0"/>
              <a:t>	</a:t>
            </a:r>
            <a:r>
              <a:rPr lang="en-US" altLang="en-US" sz="1800" dirty="0"/>
              <a:t>As required with 10 days’ notice</a:t>
            </a:r>
          </a:p>
          <a:p>
            <a:endParaRPr lang="en-US" altLang="en-US" sz="1800" dirty="0"/>
          </a:p>
          <a:p>
            <a:r>
              <a:rPr lang="en-US" altLang="en-US" sz="1800" dirty="0"/>
              <a:t>6-11 May 2018 F2F, </a:t>
            </a:r>
            <a:r>
              <a:rPr lang="en-GB" sz="1800" dirty="0"/>
              <a:t>Marriott Hotel, Warsaw, Poland:</a:t>
            </a:r>
          </a:p>
          <a:p>
            <a:pPr>
              <a:buFont typeface="Arial" panose="020B0604020202020204" pitchFamily="34" charset="0"/>
              <a:buChar char="•"/>
            </a:pPr>
            <a:r>
              <a:rPr lang="en-US" altLang="en-US" sz="1800" dirty="0"/>
              <a:t>	Topics for discussion/contribution (TBC):</a:t>
            </a:r>
          </a:p>
          <a:p>
            <a:pPr marL="685800" lvl="1" indent="-385763">
              <a:buFont typeface="+mj-lt"/>
              <a:buAutoNum type="arabicPeriod"/>
            </a:pPr>
            <a:r>
              <a:rPr lang="en-US" sz="2100" dirty="0">
                <a:solidFill>
                  <a:schemeClr val="tx1"/>
                </a:solidFill>
              </a:rPr>
              <a:t>802.11 IMT-2020 performance contributions for publication/publicity</a:t>
            </a:r>
          </a:p>
          <a:p>
            <a:pPr marL="685800" lvl="1" indent="-385763">
              <a:buFont typeface="+mj-lt"/>
              <a:buAutoNum type="arabicPeriod"/>
            </a:pPr>
            <a:r>
              <a:rPr lang="en-US" sz="2100" dirty="0">
                <a:solidFill>
                  <a:schemeClr val="tx1"/>
                </a:solidFill>
              </a:rPr>
              <a:t>IMT-2020 self evaluation for 802.11 for eMBB (indoor Hotspot, Dense Urban, only)</a:t>
            </a:r>
          </a:p>
          <a:p>
            <a:pPr marL="385763" indent="-385763">
              <a:buFont typeface="Arial" panose="020B0604020202020204" pitchFamily="34" charset="0"/>
              <a:buChar char="•"/>
            </a:pPr>
            <a:r>
              <a:rPr lang="en-US" sz="1800" dirty="0"/>
              <a:t> </a:t>
            </a:r>
            <a:r>
              <a:rPr lang="en-US" altLang="en-US" sz="1800" dirty="0"/>
              <a:t>Meeting time requested: 2 sessions: Monday PM1, and Thursday AM2 – TBC</a:t>
            </a:r>
          </a:p>
          <a:p>
            <a:endParaRPr lang="en-US" altLang="en-US" sz="1800"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21</a:t>
            </a:fld>
            <a:endParaRPr lang="en-US" dirty="0"/>
          </a:p>
        </p:txBody>
      </p:sp>
    </p:spTree>
    <p:extLst>
      <p:ext uri="{BB962C8B-B14F-4D97-AF65-F5344CB8AC3E}">
        <p14:creationId xmlns:p14="http://schemas.microsoft.com/office/powerpoint/2010/main" val="284188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2" name="Content Placeholder 1"/>
          <p:cNvSpPr>
            <a:spLocks noGrp="1"/>
          </p:cNvSpPr>
          <p:nvPr>
            <p:ph idx="1"/>
          </p:nvPr>
        </p:nvSpPr>
        <p:spPr/>
        <p:txBody>
          <a:bodyPr/>
          <a:lstStyle/>
          <a:p>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6" name="Rectangle 5"/>
          <p:cNvSpPr/>
          <p:nvPr/>
        </p:nvSpPr>
        <p:spPr>
          <a:xfrm>
            <a:off x="2286000" y="3117377"/>
            <a:ext cx="4572000" cy="646331"/>
          </a:xfrm>
          <a:prstGeom prst="rect">
            <a:avLst/>
          </a:prstGeom>
        </p:spPr>
        <p:txBody>
          <a:bodyPr>
            <a:spAutoFit/>
          </a:bodyPr>
          <a:lstStyle/>
          <a:p>
            <a:r>
              <a:rPr lang="en-US" altLang="en-US" sz="1800" dirty="0"/>
              <a:t>At the July 802 Plenary 802.11 passed a motion forming the AANI SC [</a:t>
            </a:r>
            <a:r>
              <a:rPr lang="en-US" sz="1800" dirty="0">
                <a:hlinkClick r:id="rId3"/>
              </a:rPr>
              <a:t>11-16/1057r1</a:t>
            </a:r>
            <a:r>
              <a:rPr lang="en-US" altLang="en-US" sz="1800" dirty="0"/>
              <a:t>]</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4000609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2018-03-08</a:t>
            </a:r>
          </a:p>
        </p:txBody>
      </p:sp>
      <p:graphicFrame>
        <p:nvGraphicFramePr>
          <p:cNvPr id="1026" name="Object 11"/>
          <p:cNvGraphicFramePr>
            <a:graphicFrameLocks noChangeAspect="1"/>
          </p:cNvGraphicFramePr>
          <p:nvPr>
            <p:extLst/>
          </p:nvPr>
        </p:nvGraphicFramePr>
        <p:xfrm>
          <a:off x="519113" y="2286000"/>
          <a:ext cx="7613650" cy="2646363"/>
        </p:xfrm>
        <a:graphic>
          <a:graphicData uri="http://schemas.openxmlformats.org/presentationml/2006/ole">
            <mc:AlternateContent xmlns:mc="http://schemas.openxmlformats.org/markup-compatibility/2006">
              <mc:Choice xmlns:v="urn:schemas-microsoft-com:vml" Requires="v">
                <p:oleObj spid="_x0000_s6152"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86000"/>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1/8 of </a:t>
            </a:r>
            <a:r>
              <a:rPr kumimoji="0" lang="en-US" sz="1200" b="0" i="0" u="none" strike="noStrike" cap="none" normalizeH="0" baseline="0" dirty="0" smtClean="0">
                <a:ln>
                  <a:noFill/>
                </a:ln>
                <a:solidFill>
                  <a:schemeClr val="tx1"/>
                </a:solidFill>
                <a:effectLst/>
                <a:latin typeface="Times New Roman" pitchFamily="18" charset="0"/>
              </a:rPr>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184059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2018 Meeting in Chicago,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262663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304144"/>
            <a:ext cx="8382000" cy="5029200"/>
          </a:xfrm>
        </p:spPr>
        <p:txBody>
          <a:bodyPr/>
          <a:lstStyle/>
          <a:p>
            <a:pPr>
              <a:spcBef>
                <a:spcPts val="0"/>
              </a:spcBef>
            </a:pPr>
            <a:r>
              <a:rPr lang="en-US" dirty="0"/>
              <a:t>Agenda is here: </a:t>
            </a:r>
            <a:r>
              <a:rPr lang="en-US" dirty="0">
                <a:hlinkClick r:id="rId3"/>
              </a:rPr>
              <a:t>11-18/0310r4</a:t>
            </a:r>
            <a:r>
              <a:rPr lang="en-US" dirty="0"/>
              <a:t>   </a:t>
            </a:r>
            <a:endParaRPr lang="en-US" b="0" dirty="0"/>
          </a:p>
          <a:p>
            <a:pPr marL="0" indent="0">
              <a:spcBef>
                <a:spcPts val="0"/>
              </a:spcBef>
              <a:buNone/>
            </a:pPr>
            <a:endParaRPr lang="en-US" dirty="0"/>
          </a:p>
          <a:p>
            <a:pPr>
              <a:spcBef>
                <a:spcPts val="0"/>
              </a:spcBef>
            </a:pPr>
            <a:r>
              <a:rPr lang="en-US" dirty="0"/>
              <a:t>YANG/NETCONF</a:t>
            </a:r>
          </a:p>
          <a:p>
            <a:pPr lvl="1">
              <a:spcBef>
                <a:spcPts val="0"/>
              </a:spcBef>
            </a:pPr>
            <a:r>
              <a:rPr lang="en-US" dirty="0"/>
              <a:t>Great discussion this session (thank you Scott Mansfield!).  There seems to be interest, and lot of supporting materials and people/groups.  </a:t>
            </a:r>
          </a:p>
          <a:p>
            <a:pPr lvl="1">
              <a:spcBef>
                <a:spcPts val="0"/>
              </a:spcBef>
            </a:pPr>
            <a:r>
              <a:rPr lang="en-US" dirty="0"/>
              <a:t>Some examples: </a:t>
            </a:r>
            <a:r>
              <a:rPr lang="en-US" altLang="en-US" dirty="0">
                <a:hlinkClick r:id="rId4"/>
              </a:rPr>
              <a:t>http://www.ieee802.org/1/files/public/docs2017/yang-parsons-open-source-motivation-1217.pdf</a:t>
            </a:r>
            <a:r>
              <a:rPr lang="en-US" altLang="en-US" dirty="0"/>
              <a:t>, </a:t>
            </a:r>
            <a:r>
              <a:rPr lang="en-US" altLang="en-US" dirty="0">
                <a:hlinkClick r:id="rId5"/>
              </a:rPr>
              <a:t>https://yangcatalog.org/</a:t>
            </a:r>
            <a:r>
              <a:rPr lang="en-US" altLang="en-US" dirty="0"/>
              <a:t> </a:t>
            </a:r>
            <a:r>
              <a:rPr lang="en-US" u="sng" dirty="0">
                <a:hlinkClick r:id="rId6"/>
              </a:rPr>
              <a:t>https://1.ieee802.org/yangsters/</a:t>
            </a:r>
            <a:r>
              <a:rPr lang="en-US" dirty="0"/>
              <a:t>, </a:t>
            </a:r>
            <a:r>
              <a:rPr lang="en-US" altLang="en-US" dirty="0">
                <a:hlinkClick r:id="rId7"/>
              </a:rPr>
              <a:t>https://github.com/YangModels/yang</a:t>
            </a:r>
            <a:r>
              <a:rPr lang="en-US" altLang="en-US" dirty="0"/>
              <a:t> , 802.1 work (802.1Qcc; 802.1Xck; 802.1ABcu), and UML models work</a:t>
            </a:r>
            <a:endParaRPr lang="en-US" dirty="0"/>
          </a:p>
          <a:p>
            <a:pPr lvl="1">
              <a:spcBef>
                <a:spcPts val="0"/>
              </a:spcBef>
            </a:pPr>
            <a:r>
              <a:rPr lang="en-US" dirty="0"/>
              <a:t>This work is best done with focused effort, by interested experts, in a dedicated venue.  </a:t>
            </a:r>
          </a:p>
          <a:p>
            <a:pPr lvl="1">
              <a:spcBef>
                <a:spcPts val="0"/>
              </a:spcBef>
            </a:pPr>
            <a:r>
              <a:rPr lang="en-US" dirty="0"/>
              <a:t>Recommend starting interest discussions (TIG?) in May.</a:t>
            </a:r>
          </a:p>
          <a:p>
            <a:pPr lvl="1">
              <a:spcBef>
                <a:spcPts val="0"/>
              </a:spcBef>
            </a:pPr>
            <a:r>
              <a:rPr lang="en-US" b="1" u="sng" dirty="0">
                <a:solidFill>
                  <a:srgbClr val="FF0000"/>
                </a:solidFill>
              </a:rPr>
              <a:t>Anybody with interest, please help with plan for May!</a:t>
            </a:r>
          </a:p>
          <a:p>
            <a:pPr marL="0" indent="0">
              <a:spcBef>
                <a:spcPts val="0"/>
              </a:spcBef>
              <a:buNone/>
            </a:pPr>
            <a:endParaRPr lang="en-US" dirty="0"/>
          </a:p>
          <a:p>
            <a:pPr>
              <a:spcBef>
                <a:spcPts val="0"/>
              </a:spcBef>
            </a:pPr>
            <a:endParaRPr lang="en-US" u="sng"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310399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marL="0" indent="0">
              <a:spcBef>
                <a:spcPts val="0"/>
              </a:spcBef>
              <a:buNone/>
            </a:pPr>
            <a:endParaRPr lang="en-US" dirty="0"/>
          </a:p>
          <a:p>
            <a:pPr>
              <a:spcBef>
                <a:spcPts val="0"/>
              </a:spcBef>
            </a:pPr>
            <a:r>
              <a:rPr lang="en-US" dirty="0"/>
              <a:t>11ba architecture implications</a:t>
            </a:r>
          </a:p>
          <a:p>
            <a:pPr lvl="1">
              <a:spcBef>
                <a:spcPts val="0"/>
              </a:spcBef>
            </a:pPr>
            <a:r>
              <a:rPr lang="en-US" dirty="0"/>
              <a:t>Good discussion this session, with the experts we had in the room.</a:t>
            </a:r>
          </a:p>
          <a:p>
            <a:pPr lvl="1">
              <a:spcBef>
                <a:spcPts val="0"/>
              </a:spcBef>
            </a:pPr>
            <a:r>
              <a:rPr lang="en-US" dirty="0"/>
              <a:t>Agreed to joint meeting with </a:t>
            </a:r>
            <a:r>
              <a:rPr lang="en-US" dirty="0" err="1"/>
              <a:t>TGba</a:t>
            </a:r>
            <a:r>
              <a:rPr lang="en-US" dirty="0"/>
              <a:t> in May, to get more experts involved, and as they are now ready for this level of discussion.</a:t>
            </a:r>
          </a:p>
          <a:p>
            <a:pPr lvl="1">
              <a:spcBef>
                <a:spcPts val="0"/>
              </a:spcBef>
            </a:pPr>
            <a:endParaRPr lang="en-US" dirty="0"/>
          </a:p>
          <a:p>
            <a:pPr>
              <a:spcBef>
                <a:spcPts val="0"/>
              </a:spcBef>
            </a:pPr>
            <a:r>
              <a:rPr lang="en-US" dirty="0"/>
              <a:t>IETF/802 coordination</a:t>
            </a:r>
          </a:p>
          <a:p>
            <a:pPr lvl="1">
              <a:spcBef>
                <a:spcPts val="0"/>
              </a:spcBef>
            </a:pPr>
            <a:r>
              <a:rPr lang="en-US" dirty="0"/>
              <a:t>Noted that IETF document on Deterministic networks’ use cases discusses 802.15 potential, but not 802.11.  No contributions this time, looking for input next session.</a:t>
            </a:r>
          </a:p>
          <a:p>
            <a:pPr lvl="1">
              <a:spcBef>
                <a:spcPts val="0"/>
              </a:spcBef>
            </a:pPr>
            <a:r>
              <a:rPr lang="en-US" dirty="0"/>
              <a:t>Noted </a:t>
            </a:r>
            <a:r>
              <a:rPr lang="en-GB" u="sng" dirty="0">
                <a:hlinkClick r:id="rId3"/>
              </a:rPr>
              <a:t>https://www.ietf.org/blog/blind-men-and-elephant/</a:t>
            </a:r>
            <a:r>
              <a:rPr lang="en-US" dirty="0"/>
              <a:t> “RFC 8290 on </a:t>
            </a:r>
            <a:r>
              <a:rPr lang="en-GB" dirty="0"/>
              <a:t>applicability of </a:t>
            </a:r>
            <a:r>
              <a:rPr lang="en-US" dirty="0"/>
              <a:t>Flow Control Controlled Delay (FC-</a:t>
            </a:r>
            <a:r>
              <a:rPr lang="en-US" dirty="0" err="1"/>
              <a:t>CoDel</a:t>
            </a:r>
            <a:r>
              <a:rPr lang="en-US" dirty="0"/>
              <a:t>) to Wi-Fi/802.11 systems for reduction of latency and jitter.”.  Review off-line for May, and consider taking actions.</a:t>
            </a:r>
          </a:p>
          <a:p>
            <a:pPr lvl="1">
              <a:spcBef>
                <a:spcPts val="0"/>
              </a:spcBef>
            </a:pPr>
            <a:r>
              <a:rPr lang="en-US" dirty="0"/>
              <a:t>Noted the new work on broadcast service over 802.11, which is probably related to the IETF multicast over 802.11 discussion.</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311028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type="body" idx="1"/>
          </p:nvPr>
        </p:nvSpPr>
        <p:spPr>
          <a:xfrm>
            <a:off x="381000" y="1219200"/>
            <a:ext cx="8382000" cy="5029200"/>
          </a:xfrm>
        </p:spPr>
        <p:txBody>
          <a:bodyPr/>
          <a:lstStyle/>
          <a:p>
            <a:pPr>
              <a:spcBef>
                <a:spcPts val="0"/>
              </a:spcBef>
            </a:pPr>
            <a:r>
              <a:rPr lang="en-US" dirty="0" err="1"/>
              <a:t>TGax</a:t>
            </a:r>
            <a:r>
              <a:rPr lang="en-US" dirty="0"/>
              <a:t> ballot comments and proposed resolution on subclause 10.2 and Figure 10-1</a:t>
            </a:r>
          </a:p>
          <a:p>
            <a:pPr lvl="1">
              <a:spcBef>
                <a:spcPts val="0"/>
              </a:spcBef>
            </a:pPr>
            <a:r>
              <a:rPr lang="en-US" dirty="0"/>
              <a:t>Presented materials.  Agreed to review off-line, for discussion in May</a:t>
            </a:r>
          </a:p>
          <a:p>
            <a:pPr lvl="1">
              <a:spcBef>
                <a:spcPts val="0"/>
              </a:spcBef>
            </a:pPr>
            <a:endParaRPr lang="en-US" dirty="0"/>
          </a:p>
          <a:p>
            <a:pPr>
              <a:spcBef>
                <a:spcPts val="0"/>
              </a:spcBef>
            </a:pPr>
            <a:r>
              <a:rPr lang="en-US" dirty="0"/>
              <a:t>“What is an ESS?”</a:t>
            </a:r>
          </a:p>
          <a:p>
            <a:pPr lvl="1">
              <a:spcBef>
                <a:spcPts val="0"/>
              </a:spcBef>
            </a:pPr>
            <a:r>
              <a:rPr lang="en-US" dirty="0"/>
              <a:t>Review of materials and existing text continued our confusion about current definitions/intent.  This gets worse when examining HESS concepts, and usage of Wi-Fi Alliance Hotspot 2.0 variation on these concepts.</a:t>
            </a:r>
          </a:p>
          <a:p>
            <a:pPr lvl="1">
              <a:spcBef>
                <a:spcPts val="0"/>
              </a:spcBef>
            </a:pPr>
            <a:r>
              <a:rPr lang="en-US" dirty="0"/>
              <a:t>As agreed last session, tried to start with what we think these concepts are _supposed_ to accomplish, and after building up that model, compare to the actual document(s).  Couldn’t finish.</a:t>
            </a:r>
          </a:p>
          <a:p>
            <a:pPr lvl="1">
              <a:spcBef>
                <a:spcPts val="0"/>
              </a:spcBef>
            </a:pPr>
            <a:r>
              <a:rPr lang="en-US" dirty="0"/>
              <a:t>This is ongoing…</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May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27</a:t>
            </a:fld>
            <a:endParaRPr lang="en-US"/>
          </a:p>
        </p:txBody>
      </p:sp>
    </p:spTree>
    <p:extLst>
      <p:ext uri="{BB962C8B-B14F-4D97-AF65-F5344CB8AC3E}">
        <p14:creationId xmlns:p14="http://schemas.microsoft.com/office/powerpoint/2010/main" val="145217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802.1AS-rev use of Fine Timing Measurement</a:t>
            </a:r>
          </a:p>
          <a:p>
            <a:pPr lvl="1">
              <a:spcBef>
                <a:spcPts val="0"/>
              </a:spcBef>
            </a:pPr>
            <a:r>
              <a:rPr lang="en-US" dirty="0"/>
              <a:t>Draft 6.0 is available.  Our previous inputs have been incorporated.</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87485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None planned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176186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2018-03-08</a:t>
            </a:r>
          </a:p>
          <a:p>
            <a:r>
              <a:rPr lang="en-GB" dirty="0" smtClean="0"/>
              <a:t>16:45</a:t>
            </a:r>
          </a:p>
          <a:p>
            <a:endParaRPr lang="en-US" dirty="0"/>
          </a:p>
        </p:txBody>
      </p:sp>
      <p:pic>
        <p:nvPicPr>
          <p:cNvPr id="7" name="Picture 6"/>
          <p:cNvPicPr>
            <a:picLocks noChangeAspect="1"/>
          </p:cNvPicPr>
          <p:nvPr/>
        </p:nvPicPr>
        <p:blipFill>
          <a:blip r:embed="rId3"/>
          <a:stretch>
            <a:fillRect/>
          </a:stretch>
        </p:blipFill>
        <p:spPr>
          <a:xfrm>
            <a:off x="3657600" y="762000"/>
            <a:ext cx="4090979" cy="5591493"/>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026899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May 2018 Plans</a:t>
            </a:r>
          </a:p>
        </p:txBody>
      </p:sp>
      <p:sp>
        <p:nvSpPr>
          <p:cNvPr id="17414" name="Rectangle 3"/>
          <p:cNvSpPr>
            <a:spLocks noGrp="1" noChangeArrowheads="1"/>
          </p:cNvSpPr>
          <p:nvPr>
            <p:ph type="body" idx="1"/>
          </p:nvPr>
        </p:nvSpPr>
        <p:spPr>
          <a:xfrm>
            <a:off x="342900" y="1293689"/>
            <a:ext cx="8458200" cy="4953000"/>
          </a:xfrm>
          <a:ln>
            <a:solidFill>
              <a:schemeClr val="bg1"/>
            </a:solidFill>
          </a:ln>
        </p:spPr>
        <p:txBody>
          <a:bodyPr/>
          <a:lstStyle/>
          <a:p>
            <a:pPr lvl="0">
              <a:lnSpc>
                <a:spcPct val="90000"/>
              </a:lnSpc>
            </a:pPr>
            <a:r>
              <a:rPr lang="en-US" sz="3200" dirty="0">
                <a:solidFill>
                  <a:srgbClr val="000000"/>
                </a:solidFill>
              </a:rPr>
              <a:t>One joint meeting slot with </a:t>
            </a:r>
            <a:r>
              <a:rPr lang="en-US" sz="3200" dirty="0" err="1">
                <a:solidFill>
                  <a:srgbClr val="000000"/>
                </a:solidFill>
              </a:rPr>
              <a:t>TGba</a:t>
            </a:r>
            <a:r>
              <a:rPr lang="en-US" sz="3200" dirty="0">
                <a:solidFill>
                  <a:srgbClr val="000000"/>
                </a:solidFill>
              </a:rPr>
              <a:t>:</a:t>
            </a:r>
          </a:p>
          <a:p>
            <a:pPr marL="684213" lvl="0">
              <a:lnSpc>
                <a:spcPct val="90000"/>
              </a:lnSpc>
            </a:pPr>
            <a:r>
              <a:rPr lang="en-US" dirty="0">
                <a:solidFill>
                  <a:srgbClr val="000000"/>
                </a:solidFill>
              </a:rPr>
              <a:t>Discussion of 11ba architecture modeling and implications</a:t>
            </a:r>
          </a:p>
          <a:p>
            <a:pPr>
              <a:lnSpc>
                <a:spcPct val="90000"/>
              </a:lnSpc>
            </a:pPr>
            <a:r>
              <a:rPr lang="en-US" sz="3200" dirty="0"/>
              <a:t>Three standalone meeting slots planned:</a:t>
            </a:r>
          </a:p>
          <a:p>
            <a:pPr marL="684213">
              <a:lnSpc>
                <a:spcPct val="90000"/>
              </a:lnSpc>
            </a:pPr>
            <a:r>
              <a:rPr lang="en-US" dirty="0"/>
              <a:t>Consider other “split” PHYs (?), depending on direction of discussion on </a:t>
            </a:r>
            <a:r>
              <a:rPr lang="en-US" dirty="0" err="1"/>
              <a:t>TGba</a:t>
            </a:r>
            <a:r>
              <a:rPr lang="en-US" dirty="0"/>
              <a:t> – perhaps LC, 28 GHz</a:t>
            </a:r>
          </a:p>
          <a:p>
            <a:pPr marL="684213">
              <a:lnSpc>
                <a:spcPct val="90000"/>
              </a:lnSpc>
            </a:pPr>
            <a:r>
              <a:rPr lang="en-US" dirty="0"/>
              <a:t>Continue review of 11ax proposed comment resolutions on subclause 10.2 and Figure 10-1</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“What is an ESS?” and DS/AP/Portal architecture discussions</a:t>
            </a:r>
          </a:p>
          <a:p>
            <a:pPr marL="684213">
              <a:lnSpc>
                <a:spcPct val="90000"/>
              </a:lnSpc>
            </a:pPr>
            <a:r>
              <a:rPr lang="en-US" dirty="0"/>
              <a:t>MLME-RESET, versus MLME-JOIN and MLME-START</a:t>
            </a:r>
          </a:p>
          <a:p>
            <a:pPr marL="684213">
              <a:lnSpc>
                <a:spcPct val="90000"/>
              </a:lnSpc>
            </a:pPr>
            <a:r>
              <a:rPr lang="en-US" dirty="0"/>
              <a:t>Status updates on other IETF work, IEEE 1588 work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297872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March 2018 - Rosemont</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2018-03-06</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76"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1/27 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2292361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2" y="838200"/>
            <a:ext cx="7770813" cy="329206"/>
          </a:xfrm>
          <a:ln/>
        </p:spPr>
        <p:txBody>
          <a:bodyPr>
            <a:no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2400" dirty="0"/>
              <a:t>Abstract-PAR Review SC PARs under consideration</a:t>
            </a:r>
          </a:p>
        </p:txBody>
      </p:sp>
      <p:sp>
        <p:nvSpPr>
          <p:cNvPr id="4098" name="Rectangle 2"/>
          <p:cNvSpPr>
            <a:spLocks noGrp="1" noChangeArrowheads="1"/>
          </p:cNvSpPr>
          <p:nvPr>
            <p:ph idx="1"/>
          </p:nvPr>
        </p:nvSpPr>
        <p:spPr>
          <a:xfrm>
            <a:off x="196722" y="1592796"/>
            <a:ext cx="8695758" cy="4106559"/>
          </a:xfrm>
          <a:ln/>
        </p:spPr>
        <p:txBody>
          <a:bodyPr>
            <a:noAutofit/>
          </a:bodyPr>
          <a:lstStyle/>
          <a:p>
            <a:r>
              <a:rPr lang="fr-FR" sz="1800" dirty="0"/>
              <a:t>Mar 4-9, 2018, Rosemont, Illinois , USA </a:t>
            </a:r>
          </a:p>
          <a:p>
            <a:pPr>
              <a:buFont typeface="+mj-lt"/>
              <a:buAutoNum type="arabicPeriod"/>
            </a:pPr>
            <a:r>
              <a:rPr lang="en-US" sz="1400" dirty="0"/>
              <a:t>P802.1CBcv - Amendment: Information Model, YANG Data Model and Management Information Base Module, </a:t>
            </a:r>
            <a:r>
              <a:rPr lang="en-US" sz="1400" dirty="0">
                <a:hlinkClick r:id="rId3"/>
              </a:rPr>
              <a:t>PAR</a:t>
            </a:r>
            <a:r>
              <a:rPr lang="en-US" sz="1400" dirty="0"/>
              <a:t> and </a:t>
            </a:r>
            <a:r>
              <a:rPr lang="en-US" sz="1400" dirty="0">
                <a:hlinkClick r:id="rId4"/>
              </a:rPr>
              <a:t>CSD</a:t>
            </a:r>
            <a:endParaRPr lang="en-US" sz="1400" dirty="0"/>
          </a:p>
          <a:p>
            <a:pPr>
              <a:buFont typeface="+mj-lt"/>
              <a:buAutoNum type="arabicPeriod"/>
            </a:pPr>
            <a:r>
              <a:rPr lang="en-US" sz="1400" dirty="0"/>
              <a:t>802.1DC - Standard for Quality of Service Provision by Network Systems </a:t>
            </a:r>
            <a:r>
              <a:rPr lang="en-US" sz="1400" dirty="0">
                <a:hlinkClick r:id="rId5"/>
              </a:rPr>
              <a:t>PAR</a:t>
            </a:r>
            <a:r>
              <a:rPr lang="en-US" sz="1400" dirty="0"/>
              <a:t> and </a:t>
            </a:r>
            <a:r>
              <a:rPr lang="en-US" sz="1400" dirty="0">
                <a:hlinkClick r:id="rId6"/>
              </a:rPr>
              <a:t>CSD</a:t>
            </a:r>
            <a:endParaRPr lang="en-US" sz="1400" dirty="0"/>
          </a:p>
          <a:p>
            <a:pPr>
              <a:buFont typeface="+mj-lt"/>
              <a:buAutoNum type="arabicPeriod"/>
            </a:pPr>
            <a:r>
              <a:rPr lang="en-US" sz="1400" dirty="0"/>
              <a:t>802.1CBdb -  Amendment: Extended Stream Identification Functions, </a:t>
            </a:r>
            <a:r>
              <a:rPr lang="en-US" sz="1400" dirty="0">
                <a:hlinkClick r:id="rId7"/>
              </a:rPr>
              <a:t>PAR</a:t>
            </a:r>
            <a:r>
              <a:rPr lang="en-US" sz="1400" dirty="0"/>
              <a:t> and </a:t>
            </a:r>
            <a:r>
              <a:rPr lang="en-US" sz="1400" dirty="0">
                <a:hlinkClick r:id="rId8"/>
              </a:rPr>
              <a:t>CSD</a:t>
            </a:r>
            <a:endParaRPr lang="en-US" sz="1400" dirty="0"/>
          </a:p>
          <a:p>
            <a:pPr>
              <a:buFont typeface="+mj-lt"/>
              <a:buAutoNum type="arabicPeriod"/>
            </a:pPr>
            <a:r>
              <a:rPr lang="en-US" sz="1400" dirty="0"/>
              <a:t>802.1Qcz - Amendment: Congestion Isolation, </a:t>
            </a:r>
            <a:r>
              <a:rPr lang="en-US" sz="1400" dirty="0">
                <a:hlinkClick r:id="rId9"/>
              </a:rPr>
              <a:t>PAR</a:t>
            </a:r>
            <a:r>
              <a:rPr lang="en-US" sz="1400" dirty="0"/>
              <a:t> and </a:t>
            </a:r>
            <a:r>
              <a:rPr lang="en-US" sz="1400" dirty="0">
                <a:hlinkClick r:id="rId10"/>
              </a:rPr>
              <a:t>CSD</a:t>
            </a:r>
            <a:endParaRPr lang="en-US" sz="1400" dirty="0"/>
          </a:p>
          <a:p>
            <a:pPr>
              <a:buFont typeface="+mj-lt"/>
              <a:buAutoNum type="arabicPeriod"/>
            </a:pPr>
            <a:r>
              <a:rPr lang="en-US" sz="1400" dirty="0"/>
              <a:t>P60802 - Standard:  Time-Sensitive Networking Profile for Industrial Automation, </a:t>
            </a:r>
            <a:r>
              <a:rPr lang="en-US" sz="1400" dirty="0">
                <a:hlinkClick r:id="rId11"/>
              </a:rPr>
              <a:t>PAR</a:t>
            </a:r>
            <a:r>
              <a:rPr lang="en-US" sz="1400" dirty="0"/>
              <a:t> and </a:t>
            </a:r>
            <a:r>
              <a:rPr lang="en-US" sz="1400" dirty="0">
                <a:hlinkClick r:id="rId12"/>
              </a:rPr>
              <a:t>CSD</a:t>
            </a:r>
            <a:endParaRPr lang="en-US" sz="1400" dirty="0"/>
          </a:p>
          <a:p>
            <a:pPr>
              <a:buFont typeface="+mj-lt"/>
              <a:buAutoNum type="arabicPeriod"/>
            </a:pPr>
            <a:r>
              <a:rPr lang="en-US" sz="1400" dirty="0"/>
              <a:t>802.3cg, Amendment: 10 Mb/s Operation over Single Balanced Twisted-pair Cabling and Associated Power Delivery, </a:t>
            </a:r>
            <a:r>
              <a:rPr lang="en-US" sz="1400" dirty="0">
                <a:hlinkClick r:id="rId13"/>
              </a:rPr>
              <a:t>PAR Modification</a:t>
            </a:r>
            <a:r>
              <a:rPr lang="en-US" sz="1400" dirty="0"/>
              <a:t> and </a:t>
            </a:r>
            <a:r>
              <a:rPr lang="en-US" sz="1400" dirty="0">
                <a:hlinkClick r:id="rId14"/>
              </a:rPr>
              <a:t>CSD Modification</a:t>
            </a:r>
            <a:endParaRPr lang="en-US" sz="1400" dirty="0"/>
          </a:p>
          <a:p>
            <a:pPr>
              <a:buFont typeface="+mj-lt"/>
              <a:buAutoNum type="arabicPeriod"/>
            </a:pPr>
            <a:r>
              <a:rPr lang="en-US" sz="1400" dirty="0"/>
              <a:t>802.3ck - Amendment: 100 Gb/s Signaling, </a:t>
            </a:r>
            <a:r>
              <a:rPr lang="en-US" sz="1400" dirty="0">
                <a:hlinkClick r:id="rId15"/>
              </a:rPr>
              <a:t>PAR</a:t>
            </a:r>
            <a:r>
              <a:rPr lang="en-US" sz="1400" dirty="0"/>
              <a:t> and </a:t>
            </a:r>
            <a:r>
              <a:rPr lang="en-US" sz="1400" dirty="0">
                <a:hlinkClick r:id="rId16"/>
              </a:rPr>
              <a:t>CSD</a:t>
            </a:r>
            <a:endParaRPr lang="en-US" sz="1400" dirty="0"/>
          </a:p>
          <a:p>
            <a:pPr>
              <a:buFont typeface="+mj-lt"/>
              <a:buAutoNum type="arabicPeriod"/>
            </a:pPr>
            <a:r>
              <a:rPr lang="en-US" sz="1400" dirty="0"/>
              <a:t>802.3cm - Amendment: 400Gb/s over MMF, </a:t>
            </a:r>
            <a:r>
              <a:rPr lang="en-US" sz="1400" dirty="0">
                <a:hlinkClick r:id="rId17"/>
              </a:rPr>
              <a:t>PAR</a:t>
            </a:r>
            <a:r>
              <a:rPr lang="en-US" sz="1400" dirty="0"/>
              <a:t> and </a:t>
            </a:r>
            <a:r>
              <a:rPr lang="en-US" sz="1400" dirty="0">
                <a:hlinkClick r:id="rId18"/>
              </a:rPr>
              <a:t>CSD</a:t>
            </a:r>
            <a:endParaRPr lang="en-US" sz="1400" dirty="0"/>
          </a:p>
          <a:p>
            <a:pPr>
              <a:buFont typeface="+mj-lt"/>
              <a:buAutoNum type="arabicPeriod"/>
            </a:pPr>
            <a:r>
              <a:rPr lang="en-US" sz="1400" dirty="0"/>
              <a:t>802.11bb - Amendment:  Light Communications (LC), </a:t>
            </a:r>
            <a:r>
              <a:rPr lang="en-US" sz="1400" dirty="0">
                <a:hlinkClick r:id="rId19"/>
              </a:rPr>
              <a:t>PAR</a:t>
            </a:r>
            <a:r>
              <a:rPr lang="en-US" sz="1400" dirty="0"/>
              <a:t> and </a:t>
            </a:r>
            <a:r>
              <a:rPr lang="en-US" sz="1400" dirty="0">
                <a:hlinkClick r:id="rId20"/>
              </a:rPr>
              <a:t>CSD</a:t>
            </a:r>
            <a:endParaRPr lang="en-US" sz="1400" dirty="0"/>
          </a:p>
          <a:p>
            <a:pPr>
              <a:buFont typeface="+mj-lt"/>
              <a:buAutoNum type="arabicPeriod"/>
            </a:pPr>
            <a:r>
              <a:rPr lang="en-US" sz="1400" dirty="0"/>
              <a:t>802.15.4w - Amendment: LPWA (Low Power  Wide Area), </a:t>
            </a:r>
            <a:r>
              <a:rPr lang="en-US" sz="1400" dirty="0">
                <a:hlinkClick r:id="rId21"/>
              </a:rPr>
              <a:t>PAR</a:t>
            </a:r>
            <a:r>
              <a:rPr lang="en-US" sz="1400" dirty="0"/>
              <a:t> and </a:t>
            </a:r>
            <a:r>
              <a:rPr lang="en-US" sz="1400" dirty="0">
                <a:hlinkClick r:id="rId22"/>
              </a:rPr>
              <a:t>CSD</a:t>
            </a:r>
            <a:endParaRPr lang="en-US" sz="1400" dirty="0"/>
          </a:p>
          <a:p>
            <a:pPr>
              <a:buFont typeface="+mj-lt"/>
              <a:buAutoNum type="arabicPeriod"/>
            </a:pPr>
            <a:r>
              <a:rPr lang="en-US" sz="1400" dirty="0"/>
              <a:t>802.15.4x - Amendment: FANE (Field Area Network Enhancements), </a:t>
            </a:r>
            <a:r>
              <a:rPr lang="en-US" sz="1400" dirty="0">
                <a:hlinkClick r:id="rId23"/>
              </a:rPr>
              <a:t>PAR</a:t>
            </a:r>
            <a:r>
              <a:rPr lang="en-US" sz="1400" dirty="0"/>
              <a:t> and </a:t>
            </a:r>
            <a:r>
              <a:rPr lang="en-US" sz="1400" dirty="0">
                <a:hlinkClick r:id="rId24"/>
              </a:rPr>
              <a:t>CSD</a:t>
            </a:r>
            <a:endParaRPr lang="en-US" sz="1400" dirty="0"/>
          </a:p>
          <a:p>
            <a:pPr>
              <a:buFont typeface="+mj-lt"/>
              <a:buAutoNum type="arabicPeriod"/>
            </a:pPr>
            <a:r>
              <a:rPr lang="en-US" sz="1400" dirty="0"/>
              <a:t>802.15.4y - Amendment: SECN (Security Next Generation), </a:t>
            </a:r>
            <a:r>
              <a:rPr lang="en-US" sz="1400" dirty="0">
                <a:hlinkClick r:id="rId25"/>
              </a:rPr>
              <a:t>PAR</a:t>
            </a:r>
            <a:r>
              <a:rPr lang="en-US" sz="1400" dirty="0"/>
              <a:t> and </a:t>
            </a:r>
            <a:r>
              <a:rPr lang="en-US" sz="1400" dirty="0">
                <a:hlinkClick r:id="rId26"/>
              </a:rPr>
              <a:t>CSD</a:t>
            </a:r>
            <a:endParaRPr lang="en-US" sz="1400" dirty="0"/>
          </a:p>
          <a:p>
            <a:pPr>
              <a:buFont typeface="+mj-lt"/>
              <a:buAutoNum type="arabicPeriod"/>
            </a:pPr>
            <a:r>
              <a:rPr lang="en-US" sz="1400" dirty="0"/>
              <a:t>802.15.4z - Amendment: EIR (Enhanced IR-UWB Ranging), </a:t>
            </a:r>
            <a:r>
              <a:rPr lang="en-US" sz="1400" dirty="0">
                <a:hlinkClick r:id="rId27"/>
              </a:rPr>
              <a:t>PAR</a:t>
            </a:r>
            <a:r>
              <a:rPr lang="en-US" sz="1400" dirty="0"/>
              <a:t> and </a:t>
            </a:r>
            <a:r>
              <a:rPr lang="en-US" sz="1400" dirty="0">
                <a:hlinkClick r:id="rId28"/>
              </a:rPr>
              <a:t>CSD</a:t>
            </a:r>
            <a:endParaRPr lang="en-US" sz="1400" dirty="0"/>
          </a:p>
          <a:p>
            <a:pPr>
              <a:buFont typeface="+mj-lt"/>
              <a:buAutoNum type="arabicPeriod"/>
            </a:pPr>
            <a:r>
              <a:rPr lang="en-US" sz="1400" dirty="0"/>
              <a:t>802.22.3 - Standard: Spectrum Characterization and Occupancy Sensing , </a:t>
            </a:r>
            <a:r>
              <a:rPr lang="en-US" sz="1400" dirty="0">
                <a:hlinkClick r:id="rId29"/>
              </a:rPr>
              <a:t>PAR Modification</a:t>
            </a:r>
            <a:r>
              <a:rPr lang="en-US" sz="1400" dirty="0"/>
              <a:t>,, and </a:t>
            </a:r>
            <a:r>
              <a:rPr lang="en-US" sz="1400" dirty="0">
                <a:hlinkClick r:id="rId30"/>
              </a:rPr>
              <a:t>CSD</a:t>
            </a:r>
            <a:endParaRPr lang="en-US" sz="1400" dirty="0"/>
          </a:p>
          <a:p>
            <a:pPr>
              <a:buFont typeface="+mj-lt"/>
              <a:buAutoNum type="arabicPeriod"/>
            </a:pPr>
            <a:r>
              <a:rPr lang="en-US" sz="1400" dirty="0"/>
              <a:t>802.1X - Standard for Local and metropolitan area networks--Port-Based Network Access Control, </a:t>
            </a:r>
            <a:r>
              <a:rPr lang="en-US" sz="1400" dirty="0">
                <a:hlinkClick r:id="rId31"/>
              </a:rPr>
              <a:t>PAR</a:t>
            </a:r>
            <a:endParaRPr lang="en-US" sz="1400" dirty="0"/>
          </a:p>
          <a:p>
            <a:pPr marL="214313" indent="-214313"/>
            <a:r>
              <a:rPr lang="en-US" altLang="en-US" sz="1800" dirty="0"/>
              <a:t>Meeting times: Monday PM2, Tuesday AM1, AM2, Thursday AM2</a:t>
            </a:r>
            <a:endParaRPr lang="en-US" altLang="en-US" sz="14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3">
            <a:extLst>
              <a:ext uri="{FF2B5EF4-FFF2-40B4-BE49-F238E27FC236}">
                <a16:creationId xmlns:a16="http://schemas.microsoft.com/office/drawing/2014/main" xmlns="" id="{D8A2A340-4BEF-42B1-AE26-6A55D6A269CF}"/>
              </a:ext>
            </a:extLst>
          </p:cNvPr>
          <p:cNvSpPr>
            <a:spLocks noChangeArrowheads="1"/>
          </p:cNvSpPr>
          <p:nvPr/>
        </p:nvSpPr>
        <p:spPr bwMode="auto">
          <a:xfrm>
            <a:off x="0" y="890201"/>
            <a:ext cx="1865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en-US" altLang="en-US" sz="1350" b="0" dirty="0">
                <a:latin typeface="Arial" panose="020B0604020202020204" pitchFamily="34" charset="0"/>
              </a:rPr>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2948961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100" dirty="0"/>
              <a:t>PAR Review SC –  March 2018</a:t>
            </a:r>
            <a:br>
              <a:rPr lang="en-US" altLang="en-US" sz="2100" dirty="0"/>
            </a:br>
            <a:r>
              <a:rPr lang="en-US" altLang="en-US" sz="2100" dirty="0"/>
              <a:t>Chair: Jon Rosdahl</a:t>
            </a:r>
            <a:endParaRPr lang="en-US" sz="2100" dirty="0"/>
          </a:p>
        </p:txBody>
      </p:sp>
      <p:sp>
        <p:nvSpPr>
          <p:cNvPr id="3" name="Content Placeholder 2"/>
          <p:cNvSpPr>
            <a:spLocks noGrp="1"/>
          </p:cNvSpPr>
          <p:nvPr>
            <p:ph idx="1"/>
          </p:nvPr>
        </p:nvSpPr>
        <p:spPr>
          <a:xfrm>
            <a:off x="685802" y="2165871"/>
            <a:ext cx="7770813" cy="3369364"/>
          </a:xfrm>
        </p:spPr>
        <p:txBody>
          <a:bodyPr>
            <a:normAutofit fontScale="92500" lnSpcReduction="10000"/>
          </a:bodyPr>
          <a:lstStyle/>
          <a:p>
            <a:pPr marL="0" indent="0"/>
            <a:r>
              <a:rPr lang="en-US" dirty="0"/>
              <a:t>Monday/Tuesday Agenda (3 </a:t>
            </a:r>
            <a:r>
              <a:rPr lang="en-US" dirty="0" err="1"/>
              <a:t>mtgs</a:t>
            </a:r>
            <a:r>
              <a:rPr lang="en-US" dirty="0"/>
              <a:t>):</a:t>
            </a:r>
          </a:p>
          <a:p>
            <a:pPr marL="642938" lvl="1" indent="-342900">
              <a:buFont typeface="+mj-lt"/>
              <a:buAutoNum type="arabicPeriod"/>
            </a:pPr>
            <a:r>
              <a:rPr lang="en-US" dirty="0"/>
              <a:t>Welcome</a:t>
            </a:r>
          </a:p>
          <a:p>
            <a:pPr marL="642938" lvl="1" indent="-342900">
              <a:buFont typeface="+mj-lt"/>
              <a:buAutoNum type="arabicPeriod"/>
            </a:pPr>
            <a:r>
              <a:rPr lang="en-US" dirty="0"/>
              <a:t>Approve Previous Minutes</a:t>
            </a:r>
          </a:p>
          <a:p>
            <a:pPr marL="642938" lvl="1" indent="-342900">
              <a:buFont typeface="+mj-lt"/>
              <a:buAutoNum type="arabicPeriod"/>
            </a:pPr>
            <a:r>
              <a:rPr lang="en-US" dirty="0"/>
              <a:t>Determine order of review</a:t>
            </a:r>
          </a:p>
          <a:p>
            <a:pPr marL="642938" lvl="1" indent="-342900">
              <a:buFont typeface="+mj-lt"/>
              <a:buAutoNum type="arabicPeriod"/>
            </a:pPr>
            <a:r>
              <a:rPr lang="en-US" dirty="0"/>
              <a:t>Review PARs/CSD posted for review this week.</a:t>
            </a:r>
          </a:p>
          <a:p>
            <a:pPr marL="642938" lvl="1" indent="-342900">
              <a:buFont typeface="+mj-lt"/>
              <a:buAutoNum type="arabicPeriod"/>
            </a:pPr>
            <a:r>
              <a:rPr lang="en-US" dirty="0"/>
              <a:t>Recess</a:t>
            </a:r>
          </a:p>
          <a:p>
            <a:pPr marL="0" indent="0"/>
            <a:r>
              <a:rPr lang="en-US" dirty="0"/>
              <a:t>Thursday Agenda:</a:t>
            </a:r>
          </a:p>
          <a:p>
            <a:pPr marL="642938" lvl="1" indent="-342900">
              <a:buFont typeface="+mj-lt"/>
              <a:buAutoNum type="arabicPeriod"/>
            </a:pPr>
            <a:r>
              <a:rPr lang="en-US" dirty="0"/>
              <a:t>Review Response to Comments</a:t>
            </a:r>
          </a:p>
          <a:p>
            <a:pPr marL="642938" lvl="1" indent="-342900">
              <a:buFont typeface="+mj-lt"/>
              <a:buAutoNum type="arabicPeriod"/>
            </a:pPr>
            <a:r>
              <a:rPr lang="en-US" dirty="0"/>
              <a:t>Prepare Report for 802.11 WG closing plenary</a:t>
            </a:r>
          </a:p>
          <a:p>
            <a:pPr marL="642938" lvl="1" indent="-342900">
              <a:buFont typeface="+mj-lt"/>
              <a:buAutoNum type="arabicPeriod"/>
            </a:pPr>
            <a:r>
              <a:rPr lang="en-US" dirty="0"/>
              <a:t>Adjourn</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TextBox 6"/>
          <p:cNvSpPr txBox="1"/>
          <p:nvPr/>
        </p:nvSpPr>
        <p:spPr>
          <a:xfrm>
            <a:off x="1709682" y="1819622"/>
            <a:ext cx="2106234" cy="369332"/>
          </a:xfrm>
          <a:prstGeom prst="rect">
            <a:avLst/>
          </a:prstGeom>
          <a:noFill/>
        </p:spPr>
        <p:txBody>
          <a:bodyPr wrap="square" rtlCol="0">
            <a:spAutoFit/>
          </a:bodyPr>
          <a:lstStyle/>
          <a:p>
            <a:r>
              <a:rPr lang="en-US" sz="1800" dirty="0"/>
              <a:t>Draft Agenda:</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2850907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Previous Minutes</a:t>
            </a:r>
          </a:p>
        </p:txBody>
      </p:sp>
      <p:sp>
        <p:nvSpPr>
          <p:cNvPr id="3" name="Content Placeholder 2"/>
          <p:cNvSpPr>
            <a:spLocks noGrp="1"/>
          </p:cNvSpPr>
          <p:nvPr>
            <p:ph idx="1"/>
          </p:nvPr>
        </p:nvSpPr>
        <p:spPr/>
        <p:txBody>
          <a:bodyPr/>
          <a:lstStyle/>
          <a:p>
            <a:r>
              <a:rPr lang="en-US" dirty="0"/>
              <a:t>Move to approve doc 11-17/1715r0 &lt;</a:t>
            </a:r>
            <a:r>
              <a:rPr lang="en-US" dirty="0">
                <a:hlinkClick r:id="rId2"/>
              </a:rPr>
              <a:t>https://mentor.ieee.org/802.11/dcn/17/11-17-1715-00-0PAR-minutes-november-2017-session.docx</a:t>
            </a:r>
            <a:r>
              <a:rPr lang="en-US" dirty="0"/>
              <a:t>&gt;  as the minutes for PAR Review SC from November 2017 Plenary in Orlando.</a:t>
            </a:r>
          </a:p>
          <a:p>
            <a:endParaRPr lang="en-US" dirty="0"/>
          </a:p>
          <a:p>
            <a:r>
              <a:rPr lang="en-US" dirty="0"/>
              <a:t>Moved: Michael </a:t>
            </a:r>
            <a:r>
              <a:rPr lang="en-US" dirty="0" err="1"/>
              <a:t>Montemurro</a:t>
            </a:r>
            <a:endParaRPr lang="en-US" dirty="0"/>
          </a:p>
          <a:p>
            <a:r>
              <a:rPr lang="en-US" dirty="0"/>
              <a:t>2</a:t>
            </a:r>
            <a:r>
              <a:rPr lang="en-US" baseline="30000" dirty="0"/>
              <a:t>nd</a:t>
            </a:r>
            <a:r>
              <a:rPr lang="en-US" dirty="0"/>
              <a:t>:  James </a:t>
            </a:r>
            <a:r>
              <a:rPr lang="en-US" dirty="0" err="1"/>
              <a:t>Gilb</a:t>
            </a:r>
            <a:endParaRPr lang="en-US" dirty="0"/>
          </a:p>
          <a:p>
            <a:r>
              <a:rPr lang="en-US" dirty="0"/>
              <a:t>Results: 3, 0, 0</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34</a:t>
            </a:fld>
            <a:endParaRPr lang="en-US"/>
          </a:p>
        </p:txBody>
      </p:sp>
    </p:spTree>
    <p:extLst>
      <p:ext uri="{BB962C8B-B14F-4D97-AF65-F5344CB8AC3E}">
        <p14:creationId xmlns:p14="http://schemas.microsoft.com/office/powerpoint/2010/main" val="352252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35</a:t>
            </a:fld>
            <a:endParaRPr lang="en-US"/>
          </a:p>
        </p:txBody>
      </p:sp>
    </p:spTree>
    <p:extLst>
      <p:ext uri="{BB962C8B-B14F-4D97-AF65-F5344CB8AC3E}">
        <p14:creationId xmlns:p14="http://schemas.microsoft.com/office/powerpoint/2010/main" val="50848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83476-79E6-46A9-BA1C-0EE723A1BCF3}"/>
              </a:ext>
            </a:extLst>
          </p:cNvPr>
          <p:cNvSpPr>
            <a:spLocks noGrp="1"/>
          </p:cNvSpPr>
          <p:nvPr>
            <p:ph type="title"/>
          </p:nvPr>
        </p:nvSpPr>
        <p:spPr/>
        <p:txBody>
          <a:bodyPr/>
          <a:lstStyle/>
          <a:p>
            <a:r>
              <a:rPr lang="en-US" sz="2400" dirty="0">
                <a:solidFill>
                  <a:srgbClr val="000000"/>
                </a:solidFill>
                <a:cs typeface="MS Gothic"/>
              </a:rPr>
              <a:t>802.3cm - Amendment: 400Gb/s over MMF,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9708D35C-3583-4A4F-B6B4-490F21E92626}"/>
              </a:ext>
            </a:extLst>
          </p:cNvPr>
          <p:cNvSpPr>
            <a:spLocks noGrp="1"/>
          </p:cNvSpPr>
          <p:nvPr>
            <p:ph idx="1"/>
          </p:nvPr>
        </p:nvSpPr>
        <p:spPr/>
        <p:txBody>
          <a:bodyPr/>
          <a:lstStyle/>
          <a:p>
            <a:r>
              <a:rPr lang="en-US" sz="2000" dirty="0"/>
              <a:t>CSD page 2 – “ delete – “</a:t>
            </a:r>
            <a:r>
              <a:rPr lang="en-US" sz="2000" b="0" dirty="0"/>
              <a:t>In addition, it is expected that the protocol-specific definition of managed objects will be added in a future amendment to an IEEE 802.3 Standard for Management.” You cannot offer future work in the CSD/PAR.</a:t>
            </a:r>
          </a:p>
          <a:p>
            <a:r>
              <a:rPr lang="en-US" sz="2000" b="0" dirty="0"/>
              <a:t>CSD page 4 expand “QSFP”, “CO”, and “PMD” for first usage.</a:t>
            </a:r>
          </a:p>
          <a:p>
            <a:r>
              <a:rPr lang="en-US" sz="2000" dirty="0"/>
              <a:t>CSD page 5 – delete “</a:t>
            </a:r>
            <a:r>
              <a:rPr lang="en-US" sz="2000" b="0" dirty="0"/>
              <a:t>In addition, it is expected that the protocol-specific definition of managed objects will be added in a future amendment to an IEEE 802.3 Standard for Management.” do not promise future work.</a:t>
            </a:r>
          </a:p>
          <a:p>
            <a:r>
              <a:rPr lang="en-US" sz="2000" b="0" dirty="0"/>
              <a:t>CSD page 6 – Reword to avoid using “Strong desire” and “Need to Support”</a:t>
            </a:r>
          </a:p>
          <a:p>
            <a:r>
              <a:rPr lang="en-US" dirty="0"/>
              <a:t>CSD page 7 expand “PAM4” and “VCSEL”</a:t>
            </a:r>
          </a:p>
        </p:txBody>
      </p:sp>
      <p:sp>
        <p:nvSpPr>
          <p:cNvPr id="5" name="Footer Placeholder 4">
            <a:extLst>
              <a:ext uri="{FF2B5EF4-FFF2-40B4-BE49-F238E27FC236}">
                <a16:creationId xmlns:a16="http://schemas.microsoft.com/office/drawing/2014/main" xmlns="" id="{1ED12EAB-7B5E-4509-AD99-91F96A3246B7}"/>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2020929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7176B-DC51-48C5-8AB0-C3CF1CE5F81F}"/>
              </a:ext>
            </a:extLst>
          </p:cNvPr>
          <p:cNvSpPr>
            <a:spLocks noGrp="1"/>
          </p:cNvSpPr>
          <p:nvPr>
            <p:ph type="title"/>
          </p:nvPr>
        </p:nvSpPr>
        <p:spPr>
          <a:xfrm>
            <a:off x="413538" y="914400"/>
            <a:ext cx="8182808" cy="707247"/>
          </a:xfrm>
        </p:spPr>
        <p:txBody>
          <a:bodyPr/>
          <a:lstStyle/>
          <a:p>
            <a:r>
              <a:rPr lang="en-US" sz="2400" dirty="0">
                <a:solidFill>
                  <a:srgbClr val="000000"/>
                </a:solidFill>
                <a:cs typeface="MS Gothic"/>
              </a:rPr>
              <a:t>802.15.4w - Amendment: LPWAN (Low Power  Wide Area Network),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AF8ED7B3-D799-4202-A1D0-531A1B53E9E3}"/>
              </a:ext>
            </a:extLst>
          </p:cNvPr>
          <p:cNvSpPr>
            <a:spLocks noGrp="1"/>
          </p:cNvSpPr>
          <p:nvPr>
            <p:ph idx="1"/>
          </p:nvPr>
        </p:nvSpPr>
        <p:spPr>
          <a:xfrm>
            <a:off x="413538" y="1828800"/>
            <a:ext cx="8424936" cy="3634961"/>
          </a:xfrm>
        </p:spPr>
        <p:txBody>
          <a:bodyPr/>
          <a:lstStyle/>
          <a:p>
            <a:r>
              <a:rPr lang="en-US" sz="2000" dirty="0"/>
              <a:t>PAR 2.1 – Use of “Low Power” should include a range or limit.</a:t>
            </a:r>
          </a:p>
          <a:p>
            <a:r>
              <a:rPr lang="en-US" sz="2000" dirty="0"/>
              <a:t>PAR 2.1 – expand “LEICM”</a:t>
            </a:r>
          </a:p>
          <a:p>
            <a:r>
              <a:rPr lang="en-US" sz="2000" dirty="0"/>
              <a:t>PAR 5.2.b – editorial remove extra period “Std.” should be “</a:t>
            </a:r>
            <a:r>
              <a:rPr lang="en-US" sz="2000" dirty="0" err="1"/>
              <a:t>Std</a:t>
            </a:r>
            <a:r>
              <a:rPr lang="en-US" sz="2000" dirty="0"/>
              <a:t>”</a:t>
            </a:r>
          </a:p>
          <a:p>
            <a:r>
              <a:rPr lang="en-US" sz="2000" dirty="0"/>
              <a:t>PAR 5.2.b – correct “</a:t>
            </a:r>
            <a:r>
              <a:rPr lang="en-US" sz="2000" b="0" dirty="0"/>
              <a:t>&lt;30kBit/s” should “&lt; 30 kb/s” </a:t>
            </a:r>
          </a:p>
          <a:p>
            <a:r>
              <a:rPr lang="en-US" sz="2000" b="0" dirty="0"/>
              <a:t>PAR 5.2.b – expand “FSK” </a:t>
            </a:r>
          </a:p>
          <a:p>
            <a:r>
              <a:rPr lang="en-US" sz="2000" b="0" dirty="0"/>
              <a:t>PAR 5.2.b – delete “Furthermore, it defines lower code rates of the FEC in addition to the K=7 R=1/2 convolutional code. Modifications to the Medium Access Control (MAC) layer, needed to support this PHY extension, are defined as needed.”  or at least reword to be definitive and define “lower code rates” and the reword to make meaning of “K=7 R=1/2 convolutional code” clear.</a:t>
            </a:r>
          </a:p>
          <a:p>
            <a:r>
              <a:rPr lang="en-US" sz="2000" b="0" dirty="0"/>
              <a:t>PAR 5.2.b – define the expected range of “Wide Area Network”. i.e. what are you expecting to reach.</a:t>
            </a:r>
            <a:endParaRPr lang="en-US" sz="2000" dirty="0"/>
          </a:p>
        </p:txBody>
      </p:sp>
      <p:sp>
        <p:nvSpPr>
          <p:cNvPr id="5" name="Footer Placeholder 4">
            <a:extLst>
              <a:ext uri="{FF2B5EF4-FFF2-40B4-BE49-F238E27FC236}">
                <a16:creationId xmlns:a16="http://schemas.microsoft.com/office/drawing/2014/main" xmlns="" id="{9A1D6AB8-D2B1-4C7F-B1AA-B35DFD0128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Tree>
    <p:extLst>
      <p:ext uri="{BB962C8B-B14F-4D97-AF65-F5344CB8AC3E}">
        <p14:creationId xmlns:p14="http://schemas.microsoft.com/office/powerpoint/2010/main" val="15570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7176B-DC51-48C5-8AB0-C3CF1CE5F81F}"/>
              </a:ext>
            </a:extLst>
          </p:cNvPr>
          <p:cNvSpPr>
            <a:spLocks noGrp="1"/>
          </p:cNvSpPr>
          <p:nvPr>
            <p:ph type="title"/>
          </p:nvPr>
        </p:nvSpPr>
        <p:spPr>
          <a:xfrm>
            <a:off x="413538" y="1371603"/>
            <a:ext cx="8424936" cy="329206"/>
          </a:xfrm>
        </p:spPr>
        <p:txBody>
          <a:bodyPr/>
          <a:lstStyle/>
          <a:p>
            <a:r>
              <a:rPr lang="en-US" sz="1800" dirty="0">
                <a:solidFill>
                  <a:srgbClr val="000000"/>
                </a:solidFill>
                <a:cs typeface="MS Gothic"/>
              </a:rPr>
              <a:t>802.15.4w - Amendment: LPWAN (Low Power  Wide Area Network),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a16="http://schemas.microsoft.com/office/drawing/2014/main" xmlns="" id="{AF8ED7B3-D799-4202-A1D0-531A1B53E9E3}"/>
              </a:ext>
            </a:extLst>
          </p:cNvPr>
          <p:cNvSpPr>
            <a:spLocks noGrp="1"/>
          </p:cNvSpPr>
          <p:nvPr>
            <p:ph idx="1"/>
          </p:nvPr>
        </p:nvSpPr>
        <p:spPr>
          <a:xfrm>
            <a:off x="413538" y="2078851"/>
            <a:ext cx="8424936" cy="3634961"/>
          </a:xfrm>
        </p:spPr>
        <p:txBody>
          <a:bodyPr/>
          <a:lstStyle/>
          <a:p>
            <a:r>
              <a:rPr lang="en-US" dirty="0"/>
              <a:t>PAR 5.5 – What is “very high link margin” vs “high link margin”?  rewording is expected.</a:t>
            </a:r>
          </a:p>
          <a:p>
            <a:r>
              <a:rPr lang="en-US" dirty="0"/>
              <a:t>PAR 5.5 – Please include definition of the expected range and power that is being included in the specification.</a:t>
            </a:r>
          </a:p>
          <a:p>
            <a:r>
              <a:rPr lang="en-US" dirty="0"/>
              <a:t>PAR 5.5 – “guarantee” reword this sentence as you will not be able to “guarantee” in general.</a:t>
            </a:r>
          </a:p>
          <a:p>
            <a:r>
              <a:rPr lang="en-US" dirty="0"/>
              <a:t>PAR 5.6 – delete “</a:t>
            </a:r>
            <a:r>
              <a:rPr lang="en-US" b="0" dirty="0"/>
              <a:t>and similar </a:t>
            </a:r>
            <a:r>
              <a:rPr lang="en-US" b="0" dirty="0" err="1"/>
              <a:t>organtizations</a:t>
            </a:r>
            <a:r>
              <a:rPr lang="en-US" b="0" dirty="0"/>
              <a:t>” – not necessary (and misspelled).</a:t>
            </a:r>
            <a:endParaRPr lang="en-US" dirty="0"/>
          </a:p>
          <a:p>
            <a:r>
              <a:rPr lang="en-US" dirty="0"/>
              <a:t>PAR 8.1 – Add full name of the cited “IEEE </a:t>
            </a:r>
            <a:r>
              <a:rPr lang="en-US" dirty="0" err="1"/>
              <a:t>Std</a:t>
            </a:r>
            <a:r>
              <a:rPr lang="en-US" dirty="0"/>
              <a:t> 802.11h.</a:t>
            </a:r>
          </a:p>
          <a:p>
            <a:endParaRPr lang="en-US" dirty="0"/>
          </a:p>
        </p:txBody>
      </p:sp>
      <p:sp>
        <p:nvSpPr>
          <p:cNvPr id="5" name="Footer Placeholder 4">
            <a:extLst>
              <a:ext uri="{FF2B5EF4-FFF2-40B4-BE49-F238E27FC236}">
                <a16:creationId xmlns:a16="http://schemas.microsoft.com/office/drawing/2014/main" xmlns="" id="{9A1D6AB8-D2B1-4C7F-B1AA-B35DFD0128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Tree>
    <p:extLst>
      <p:ext uri="{BB962C8B-B14F-4D97-AF65-F5344CB8AC3E}">
        <p14:creationId xmlns:p14="http://schemas.microsoft.com/office/powerpoint/2010/main" val="856150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81762-D3C7-4EA9-B896-E7790A8497C7}"/>
              </a:ext>
            </a:extLst>
          </p:cNvPr>
          <p:cNvSpPr>
            <a:spLocks noGrp="1"/>
          </p:cNvSpPr>
          <p:nvPr>
            <p:ph type="title"/>
          </p:nvPr>
        </p:nvSpPr>
        <p:spPr/>
        <p:txBody>
          <a:bodyPr/>
          <a:lstStyle/>
          <a:p>
            <a:r>
              <a:rPr lang="en-US" sz="2400" dirty="0">
                <a:solidFill>
                  <a:srgbClr val="000000"/>
                </a:solidFill>
                <a:cs typeface="MS Gothic"/>
              </a:rPr>
              <a:t>802.15.4x - Amendment: FANE (Field Area Network Enhancements),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157D1008-39D6-40BC-B738-7B0D549622FF}"/>
              </a:ext>
            </a:extLst>
          </p:cNvPr>
          <p:cNvSpPr>
            <a:spLocks noGrp="1"/>
          </p:cNvSpPr>
          <p:nvPr>
            <p:ph idx="1"/>
          </p:nvPr>
        </p:nvSpPr>
        <p:spPr/>
        <p:txBody>
          <a:bodyPr/>
          <a:lstStyle/>
          <a:p>
            <a:r>
              <a:rPr lang="en-US" dirty="0"/>
              <a:t>PAR 2.1 – Expand “SUN”</a:t>
            </a:r>
          </a:p>
          <a:p>
            <a:r>
              <a:rPr lang="en-US" dirty="0"/>
              <a:t>PAR 2.1 – change “2.4Mb/s” to “2.4 Mb/s”</a:t>
            </a:r>
          </a:p>
          <a:p>
            <a:r>
              <a:rPr lang="en-US" dirty="0"/>
              <a:t>PAR 5.2.b – delete “IEEE </a:t>
            </a:r>
            <a:r>
              <a:rPr lang="en-US" dirty="0" err="1"/>
              <a:t>Std</a:t>
            </a:r>
            <a:r>
              <a:rPr lang="en-US" dirty="0"/>
              <a:t> 802.15.4” </a:t>
            </a:r>
          </a:p>
          <a:p>
            <a:r>
              <a:rPr lang="en-US" dirty="0"/>
              <a:t>PAR 5.2.b - missing space in “2.4Mb/s” again.</a:t>
            </a:r>
          </a:p>
          <a:p>
            <a:r>
              <a:rPr lang="en-US" dirty="0"/>
              <a:t>PAR 5.2.b – delete “,  as needed,”</a:t>
            </a:r>
          </a:p>
          <a:p>
            <a:r>
              <a:rPr lang="en-US" dirty="0"/>
              <a:t>PAR 5.5 – add “IEEE” in front of 802.15.4 (two locations).</a:t>
            </a:r>
          </a:p>
          <a:p>
            <a:r>
              <a:rPr lang="en-US" dirty="0"/>
              <a:t>PAR 6.1.b – Why “Yes” for a PHY specific only PAR? – should be “No”.</a:t>
            </a:r>
          </a:p>
          <a:p>
            <a:endParaRPr lang="en-US" dirty="0"/>
          </a:p>
        </p:txBody>
      </p:sp>
      <p:sp>
        <p:nvSpPr>
          <p:cNvPr id="5" name="Footer Placeholder 4">
            <a:extLst>
              <a:ext uri="{FF2B5EF4-FFF2-40B4-BE49-F238E27FC236}">
                <a16:creationId xmlns:a16="http://schemas.microsoft.com/office/drawing/2014/main" xmlns="" id="{8ED69848-D656-422B-8203-98F88A5D01ED}"/>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39</a:t>
            </a:fld>
            <a:endParaRPr lang="en-US"/>
          </a:p>
        </p:txBody>
      </p:sp>
    </p:spTree>
    <p:extLst>
      <p:ext uri="{BB962C8B-B14F-4D97-AF65-F5344CB8AC3E}">
        <p14:creationId xmlns:p14="http://schemas.microsoft.com/office/powerpoint/2010/main" val="260707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2274844" y="685800"/>
            <a:ext cx="6494494" cy="5638800"/>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304741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8F739-0F46-4B73-87FA-CCEB2002F4C8}"/>
              </a:ext>
            </a:extLst>
          </p:cNvPr>
          <p:cNvSpPr>
            <a:spLocks noGrp="1"/>
          </p:cNvSpPr>
          <p:nvPr>
            <p:ph type="title"/>
          </p:nvPr>
        </p:nvSpPr>
        <p:spPr>
          <a:xfrm>
            <a:off x="685802" y="914400"/>
            <a:ext cx="7770813" cy="383212"/>
          </a:xfrm>
        </p:spPr>
        <p:txBody>
          <a:bodyPr/>
          <a:lstStyle/>
          <a:p>
            <a:r>
              <a:rPr lang="en-US" sz="1800" dirty="0">
                <a:solidFill>
                  <a:srgbClr val="000000"/>
                </a:solidFill>
                <a:cs typeface="MS Gothic"/>
              </a:rPr>
              <a:t>802.15.4y - Amendment: SECN (Security Next Generation),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a16="http://schemas.microsoft.com/office/drawing/2014/main" xmlns="" id="{4C8FFECB-0162-41AC-B4FB-A3CBEA203770}"/>
              </a:ext>
            </a:extLst>
          </p:cNvPr>
          <p:cNvSpPr>
            <a:spLocks noGrp="1"/>
          </p:cNvSpPr>
          <p:nvPr>
            <p:ph idx="1"/>
          </p:nvPr>
        </p:nvSpPr>
        <p:spPr>
          <a:xfrm>
            <a:off x="685802" y="1524000"/>
            <a:ext cx="7770813" cy="3775490"/>
          </a:xfrm>
        </p:spPr>
        <p:txBody>
          <a:bodyPr/>
          <a:lstStyle/>
          <a:p>
            <a:r>
              <a:rPr lang="en-US" sz="2000" dirty="0"/>
              <a:t>PAR 2.1 “</a:t>
            </a:r>
            <a:r>
              <a:rPr lang="en-US" sz="2000" b="0" dirty="0"/>
              <a:t>Amendment defining security extensions to IEEE Std. 802.15.4 adding at a minimum Advanced Encryption Standard (AES)-256” to “ Amendment defining support for Advanced Encryption Standard (AES)-256 encryption and security extensions.”</a:t>
            </a:r>
          </a:p>
          <a:p>
            <a:r>
              <a:rPr lang="en-US" sz="2000" b="0" dirty="0"/>
              <a:t>PAR 5.2.b change “Std.” to “</a:t>
            </a:r>
            <a:r>
              <a:rPr lang="en-US" sz="2000" b="0" dirty="0" err="1"/>
              <a:t>Std</a:t>
            </a:r>
            <a:r>
              <a:rPr lang="en-US" sz="2000" b="0" dirty="0"/>
              <a:t>”</a:t>
            </a:r>
          </a:p>
          <a:p>
            <a:r>
              <a:rPr lang="en-US" sz="2000" b="0" dirty="0"/>
              <a:t>PAR 5.2b Change Scope statement to present tense and remove “at a minimum”.</a:t>
            </a:r>
          </a:p>
          <a:p>
            <a:r>
              <a:rPr lang="en-US" sz="2000" b="0" dirty="0"/>
              <a:t>Change “This amendment defines security extensions to IEEE Std. 802.15.4 adding, at a minimum, AES-256. It also defines possible methods to simplify the addition of future encryption modes and key lengths. IEEE Std. 802.15.4-2015 currently supports either AES-128 or no security” </a:t>
            </a:r>
          </a:p>
          <a:p>
            <a:r>
              <a:rPr lang="en-US" sz="2000" b="0" dirty="0"/>
              <a:t>To “This amendment adds support for AES-256 encryption and defines security extensions to allow for future encryption modes and key lengths. “</a:t>
            </a:r>
            <a:endParaRPr lang="en-US" sz="2000" dirty="0"/>
          </a:p>
        </p:txBody>
      </p:sp>
      <p:sp>
        <p:nvSpPr>
          <p:cNvPr id="5" name="Footer Placeholder 4">
            <a:extLst>
              <a:ext uri="{FF2B5EF4-FFF2-40B4-BE49-F238E27FC236}">
                <a16:creationId xmlns:a16="http://schemas.microsoft.com/office/drawing/2014/main" xmlns="" id="{3B148740-A8EE-4E06-87E6-DAA31AAF5C2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3343678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8F739-0F46-4B73-87FA-CCEB2002F4C8}"/>
              </a:ext>
            </a:extLst>
          </p:cNvPr>
          <p:cNvSpPr>
            <a:spLocks noGrp="1"/>
          </p:cNvSpPr>
          <p:nvPr>
            <p:ph type="title"/>
          </p:nvPr>
        </p:nvSpPr>
        <p:spPr>
          <a:xfrm>
            <a:off x="685802" y="1066800"/>
            <a:ext cx="7770813" cy="383212"/>
          </a:xfrm>
        </p:spPr>
        <p:txBody>
          <a:bodyPr/>
          <a:lstStyle/>
          <a:p>
            <a:r>
              <a:rPr lang="en-US" sz="1800" dirty="0">
                <a:solidFill>
                  <a:srgbClr val="000000"/>
                </a:solidFill>
                <a:cs typeface="MS Gothic"/>
              </a:rPr>
              <a:t>802.15.4y - Amendment: SECN (Security Next Generation),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a16="http://schemas.microsoft.com/office/drawing/2014/main" xmlns="" id="{4C8FFECB-0162-41AC-B4FB-A3CBEA203770}"/>
              </a:ext>
            </a:extLst>
          </p:cNvPr>
          <p:cNvSpPr>
            <a:spLocks noGrp="1"/>
          </p:cNvSpPr>
          <p:nvPr>
            <p:ph idx="1"/>
          </p:nvPr>
        </p:nvSpPr>
        <p:spPr>
          <a:xfrm>
            <a:off x="685802" y="1813750"/>
            <a:ext cx="7770813" cy="3775490"/>
          </a:xfrm>
        </p:spPr>
        <p:txBody>
          <a:bodyPr/>
          <a:lstStyle/>
          <a:p>
            <a:r>
              <a:rPr lang="en-US" dirty="0"/>
              <a:t>PAR 5.5  no need to </a:t>
            </a:r>
            <a:r>
              <a:rPr lang="en-US" dirty="0" err="1" smtClean="0"/>
              <a:t>capitilize</a:t>
            </a:r>
            <a:r>
              <a:rPr lang="en-US" dirty="0" smtClean="0"/>
              <a:t> </a:t>
            </a:r>
            <a:r>
              <a:rPr lang="en-US" dirty="0"/>
              <a:t>“</a:t>
            </a:r>
            <a:r>
              <a:rPr lang="en-US" b="0" dirty="0"/>
              <a:t>Quantum Computing”</a:t>
            </a:r>
          </a:p>
          <a:p>
            <a:r>
              <a:rPr lang="en-US" b="0" dirty="0"/>
              <a:t>CSD 1.2.1 b) need space between “</a:t>
            </a:r>
            <a:r>
              <a:rPr lang="en-US" b="0" dirty="0" err="1"/>
              <a:t>control,etc</a:t>
            </a:r>
            <a:r>
              <a:rPr lang="en-US" b="0" dirty="0"/>
              <a:t>.”</a:t>
            </a:r>
          </a:p>
          <a:p>
            <a:endParaRPr lang="en-US" dirty="0"/>
          </a:p>
        </p:txBody>
      </p:sp>
      <p:sp>
        <p:nvSpPr>
          <p:cNvPr id="5" name="Footer Placeholder 4">
            <a:extLst>
              <a:ext uri="{FF2B5EF4-FFF2-40B4-BE49-F238E27FC236}">
                <a16:creationId xmlns:a16="http://schemas.microsoft.com/office/drawing/2014/main" xmlns="" id="{3B148740-A8EE-4E06-87E6-DAA31AAF5C2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270565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68900-57BF-45F5-B924-C854B6C4411E}"/>
              </a:ext>
            </a:extLst>
          </p:cNvPr>
          <p:cNvSpPr>
            <a:spLocks noGrp="1"/>
          </p:cNvSpPr>
          <p:nvPr>
            <p:ph type="title"/>
          </p:nvPr>
        </p:nvSpPr>
        <p:spPr/>
        <p:txBody>
          <a:bodyPr/>
          <a:lstStyle/>
          <a:p>
            <a:r>
              <a:rPr lang="en-US" sz="2400" dirty="0">
                <a:solidFill>
                  <a:srgbClr val="000000"/>
                </a:solidFill>
                <a:cs typeface="MS Gothic"/>
              </a:rPr>
              <a:t>802.15.4z - Amendment: EIR (Enhanced IR-UWB Ranging),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3FFE6609-C9AF-4A66-A516-811D9E7B9A96}"/>
              </a:ext>
            </a:extLst>
          </p:cNvPr>
          <p:cNvSpPr>
            <a:spLocks noGrp="1"/>
          </p:cNvSpPr>
          <p:nvPr>
            <p:ph idx="1"/>
          </p:nvPr>
        </p:nvSpPr>
        <p:spPr>
          <a:xfrm>
            <a:off x="685802" y="1752600"/>
            <a:ext cx="7770813" cy="3543299"/>
          </a:xfrm>
        </p:spPr>
        <p:txBody>
          <a:bodyPr/>
          <a:lstStyle/>
          <a:p>
            <a:r>
              <a:rPr lang="en-US" sz="2000" b="0" dirty="0"/>
              <a:t>PAR 2.1 change “Amendment enhancing existing Impulse Radio-Ultra Wide Band (IR-UWB) Physical Layers (PHYs) and associated ranging techniques” </a:t>
            </a:r>
          </a:p>
          <a:p>
            <a:r>
              <a:rPr lang="en-US" sz="2000" b="0" dirty="0"/>
              <a:t>To “Amendment enhanced Impulse Radio-Ultra Wide Band (IR-UWB) Physical Layers (PHYs) and associated ranging techniques”</a:t>
            </a:r>
          </a:p>
          <a:p>
            <a:r>
              <a:rPr lang="en-US" sz="2000" b="0" dirty="0"/>
              <a:t>PAR 5.2.b. change “This amendment enhances existing” to “This amendment enhances the”</a:t>
            </a:r>
          </a:p>
          <a:p>
            <a:r>
              <a:rPr lang="en-US" sz="2000" b="0" dirty="0"/>
              <a:t>PAR 5.2.b delete “within IEEE </a:t>
            </a:r>
            <a:r>
              <a:rPr lang="en-US" sz="2000" b="0" dirty="0" err="1"/>
              <a:t>Std</a:t>
            </a:r>
            <a:r>
              <a:rPr lang="en-US" sz="2000" b="0" dirty="0"/>
              <a:t> 802.15.4”. (this is self-referencing).</a:t>
            </a:r>
          </a:p>
          <a:p>
            <a:r>
              <a:rPr lang="en-US" sz="2000" b="0" dirty="0"/>
              <a:t>PAR 5.2.b – delete “, and others as appropriate” and move “and” before last item.</a:t>
            </a:r>
          </a:p>
          <a:p>
            <a:r>
              <a:rPr lang="en-US" sz="2000" b="0" dirty="0"/>
              <a:t>PAR 5.2.b – move to 5.5 – not needed here.</a:t>
            </a:r>
          </a:p>
          <a:p>
            <a:r>
              <a:rPr lang="en-US" sz="2000" b="0" dirty="0"/>
              <a:t>PAR 5.2.b – replace last sentence with “The amendment defines MAC changes to support these PHY enhancements.</a:t>
            </a:r>
          </a:p>
        </p:txBody>
      </p:sp>
      <p:sp>
        <p:nvSpPr>
          <p:cNvPr id="5" name="Footer Placeholder 4">
            <a:extLst>
              <a:ext uri="{FF2B5EF4-FFF2-40B4-BE49-F238E27FC236}">
                <a16:creationId xmlns:a16="http://schemas.microsoft.com/office/drawing/2014/main" xmlns="" id="{A73237ED-BCB8-4AB4-A211-7E2D4AE6737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4253125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31E05-FA84-449F-B74B-DF36D08A828A}"/>
              </a:ext>
            </a:extLst>
          </p:cNvPr>
          <p:cNvSpPr>
            <a:spLocks noGrp="1"/>
          </p:cNvSpPr>
          <p:nvPr>
            <p:ph type="title"/>
          </p:nvPr>
        </p:nvSpPr>
        <p:spPr>
          <a:xfrm>
            <a:off x="685802" y="1371603"/>
            <a:ext cx="7770813" cy="1139296"/>
          </a:xfrm>
        </p:spPr>
        <p:txBody>
          <a:bodyPr/>
          <a:lstStyle/>
          <a:p>
            <a:r>
              <a:rPr lang="en-US" sz="2400" dirty="0">
                <a:solidFill>
                  <a:srgbClr val="000000"/>
                </a:solidFill>
                <a:cs typeface="MS Gothic"/>
              </a:rPr>
              <a:t>P802.1CBcv - Amendment: Information Model, YANG Data Model and Management Information Base Module, </a:t>
            </a:r>
            <a:r>
              <a:rPr lang="en-US" dirty="0">
                <a:hlinkClick r:id="rId2"/>
              </a:rPr>
              <a:t>PAR</a:t>
            </a:r>
            <a:r>
              <a:rPr lang="en-US" dirty="0"/>
              <a:t> and </a:t>
            </a:r>
            <a:r>
              <a:rPr lang="en-US" dirty="0">
                <a:hlinkClick r:id="rId3"/>
              </a:rPr>
              <a:t>CSD</a:t>
            </a:r>
            <a:endParaRPr lang="en-US" sz="1500" dirty="0"/>
          </a:p>
        </p:txBody>
      </p:sp>
      <p:sp>
        <p:nvSpPr>
          <p:cNvPr id="7" name="Content Placeholder 6">
            <a:extLst>
              <a:ext uri="{FF2B5EF4-FFF2-40B4-BE49-F238E27FC236}">
                <a16:creationId xmlns:a16="http://schemas.microsoft.com/office/drawing/2014/main" xmlns="" id="{B71F7389-6A05-4A03-B099-1762E3C27AE6}"/>
              </a:ext>
            </a:extLst>
          </p:cNvPr>
          <p:cNvSpPr>
            <a:spLocks noGrp="1"/>
          </p:cNvSpPr>
          <p:nvPr>
            <p:ph idx="1"/>
          </p:nvPr>
        </p:nvSpPr>
        <p:spPr>
          <a:xfrm>
            <a:off x="685802" y="3178837"/>
            <a:ext cx="7770813" cy="2917163"/>
          </a:xfrm>
        </p:spPr>
        <p:txBody>
          <a:bodyPr/>
          <a:lstStyle/>
          <a:p>
            <a:r>
              <a:rPr lang="en-US" dirty="0"/>
              <a:t>PAR 5.2.b PAR should be in present tense and not promise future action. Suggest delete last sentence to “</a:t>
            </a:r>
            <a:r>
              <a:rPr lang="en-US" b="0" dirty="0"/>
              <a:t>Additionally, this amendment will address errors or omissions to existing features.”</a:t>
            </a:r>
            <a:endParaRPr lang="en-US" dirty="0"/>
          </a:p>
        </p:txBody>
      </p:sp>
      <p:sp>
        <p:nvSpPr>
          <p:cNvPr id="5" name="Footer Placeholder 4">
            <a:extLst>
              <a:ext uri="{FF2B5EF4-FFF2-40B4-BE49-F238E27FC236}">
                <a16:creationId xmlns:a16="http://schemas.microsoft.com/office/drawing/2014/main" xmlns="" id="{FC6EBB1A-C22D-4427-BFFD-FE0A15EA0002}"/>
              </a:ext>
            </a:extLst>
          </p:cNvPr>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2957448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0F5FD-C4A8-4EEF-A565-0F41F8AE47AB}"/>
              </a:ext>
            </a:extLst>
          </p:cNvPr>
          <p:cNvSpPr>
            <a:spLocks noGrp="1"/>
          </p:cNvSpPr>
          <p:nvPr>
            <p:ph type="title"/>
          </p:nvPr>
        </p:nvSpPr>
        <p:spPr/>
        <p:txBody>
          <a:bodyPr/>
          <a:lstStyle/>
          <a:p>
            <a:r>
              <a:rPr lang="en-US" sz="2400" dirty="0">
                <a:solidFill>
                  <a:srgbClr val="000000"/>
                </a:solidFill>
                <a:cs typeface="MS Gothic"/>
              </a:rPr>
              <a:t>802.3ck - Amendment: 100 Gb/s Signaling,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6D2757E4-F01A-4B87-852C-2856427DB892}"/>
              </a:ext>
            </a:extLst>
          </p:cNvPr>
          <p:cNvSpPr>
            <a:spLocks noGrp="1"/>
          </p:cNvSpPr>
          <p:nvPr>
            <p:ph idx="1"/>
          </p:nvPr>
        </p:nvSpPr>
        <p:spPr>
          <a:xfrm>
            <a:off x="685800" y="1752600"/>
            <a:ext cx="7772400" cy="4114800"/>
          </a:xfrm>
        </p:spPr>
        <p:txBody>
          <a:bodyPr/>
          <a:lstStyle/>
          <a:p>
            <a:r>
              <a:rPr lang="en-US" dirty="0"/>
              <a:t>PAR 5.2.b </a:t>
            </a:r>
            <a:r>
              <a:rPr lang="en-US" b="0" dirty="0"/>
              <a:t>The PAR should be in present tense, refer to the “amendment” as opposed to “project” and do not need to be self-referential.</a:t>
            </a:r>
            <a:endParaRPr lang="en-US" dirty="0"/>
          </a:p>
          <a:p>
            <a:r>
              <a:rPr lang="en-US" dirty="0"/>
              <a:t>Suggested Change “</a:t>
            </a:r>
            <a:r>
              <a:rPr lang="en-US" b="0" dirty="0"/>
              <a:t>This project is to specify additions to and appropriate modifications of IEEE </a:t>
            </a:r>
            <a:r>
              <a:rPr lang="en-US" b="0" dirty="0" err="1"/>
              <a:t>Std</a:t>
            </a:r>
            <a:r>
              <a:rPr lang="en-US" b="0" dirty="0"/>
              <a:t> 802.3 to add Physical Layer specifications and Management Parameters for 100 Gb/s, 200 Gb/s, and 400 Gb/s electrical interfaces based on 100 Gb/s signaling.” </a:t>
            </a:r>
          </a:p>
          <a:p>
            <a:r>
              <a:rPr lang="en-US" b="0" dirty="0"/>
              <a:t>To</a:t>
            </a:r>
          </a:p>
          <a:p>
            <a:r>
              <a:rPr lang="en-US" b="0" dirty="0"/>
              <a:t>“This amendment adds Physical Layer specifications and Management Parameters for 100 Gb/s, 200 Gb/s, and 400 Gb/s electrical interfaces based on 100 Gb/s signaling.”</a:t>
            </a:r>
          </a:p>
        </p:txBody>
      </p:sp>
      <p:sp>
        <p:nvSpPr>
          <p:cNvPr id="5" name="Footer Placeholder 4">
            <a:extLst>
              <a:ext uri="{FF2B5EF4-FFF2-40B4-BE49-F238E27FC236}">
                <a16:creationId xmlns:a16="http://schemas.microsoft.com/office/drawing/2014/main" xmlns="" id="{56991A17-A729-4116-9D41-B09E902C400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44</a:t>
            </a:fld>
            <a:endParaRPr lang="en-US"/>
          </a:p>
        </p:txBody>
      </p:sp>
    </p:spTree>
    <p:extLst>
      <p:ext uri="{BB962C8B-B14F-4D97-AF65-F5344CB8AC3E}">
        <p14:creationId xmlns:p14="http://schemas.microsoft.com/office/powerpoint/2010/main" val="392144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0F5FD-C4A8-4EEF-A565-0F41F8AE47AB}"/>
              </a:ext>
            </a:extLst>
          </p:cNvPr>
          <p:cNvSpPr>
            <a:spLocks noGrp="1"/>
          </p:cNvSpPr>
          <p:nvPr>
            <p:ph type="title"/>
          </p:nvPr>
        </p:nvSpPr>
        <p:spPr/>
        <p:txBody>
          <a:bodyPr/>
          <a:lstStyle/>
          <a:p>
            <a:r>
              <a:rPr lang="en-US" sz="2400" dirty="0">
                <a:solidFill>
                  <a:srgbClr val="000000"/>
                </a:solidFill>
                <a:cs typeface="MS Gothic"/>
              </a:rPr>
              <a:t>802.3ck - Amendment: 100 Gb/s Signaling,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6D2757E4-F01A-4B87-852C-2856427DB892}"/>
              </a:ext>
            </a:extLst>
          </p:cNvPr>
          <p:cNvSpPr>
            <a:spLocks noGrp="1"/>
          </p:cNvSpPr>
          <p:nvPr>
            <p:ph idx="1"/>
          </p:nvPr>
        </p:nvSpPr>
        <p:spPr>
          <a:xfrm>
            <a:off x="685802" y="2024844"/>
            <a:ext cx="7770813" cy="3618402"/>
          </a:xfrm>
        </p:spPr>
        <p:txBody>
          <a:bodyPr/>
          <a:lstStyle/>
          <a:p>
            <a:r>
              <a:rPr lang="en-US" sz="2000" b="0" dirty="0"/>
              <a:t>PAR 5.5 suggest change to 2</a:t>
            </a:r>
            <a:r>
              <a:rPr lang="en-US" sz="2000" b="0" baseline="30000" dirty="0"/>
              <a:t>nd</a:t>
            </a:r>
            <a:r>
              <a:rPr lang="en-US" sz="2000" b="0" dirty="0"/>
              <a:t> sentence and delete third sentence: “To meet this growth, ongoing advancement in SERDES technology to higher rates of operation enables the opportunity to develop higher density or lower cost electrical interfaces using 100 Gb/s signaling.”</a:t>
            </a:r>
          </a:p>
          <a:p>
            <a:r>
              <a:rPr lang="en-US" sz="2000" b="0" dirty="0"/>
              <a:t>PAR 5.6: delete “Stakeholders identified to date include, but are not limited to:”</a:t>
            </a:r>
          </a:p>
          <a:p>
            <a:r>
              <a:rPr lang="en-US" sz="2000" b="0" dirty="0"/>
              <a:t>PAR 8.1: if you accept our suggestion for PAR 5.5, then you can delete “IEEE </a:t>
            </a:r>
            <a:r>
              <a:rPr lang="en-US" sz="2000" b="0" dirty="0" err="1"/>
              <a:t>Std</a:t>
            </a:r>
            <a:r>
              <a:rPr lang="en-US" sz="2000" b="0" dirty="0"/>
              <a:t> 802.3 reference in 8.1.</a:t>
            </a:r>
          </a:p>
          <a:p>
            <a:r>
              <a:rPr lang="en-US" sz="2000" b="0" dirty="0"/>
              <a:t>CSD page 2: do not promise future work.  The CSD should state the features of the current project.</a:t>
            </a:r>
          </a:p>
          <a:p>
            <a:r>
              <a:rPr lang="en-US" sz="2000" b="0" dirty="0"/>
              <a:t>CSD page 6: the second bullet does not seem necessary, delete.</a:t>
            </a:r>
          </a:p>
          <a:p>
            <a:r>
              <a:rPr lang="en-US" sz="2000" b="0" dirty="0"/>
              <a:t>CSD page 8: change 3</a:t>
            </a:r>
            <a:r>
              <a:rPr lang="en-US" sz="2000" b="0" baseline="30000" dirty="0"/>
              <a:t>rd</a:t>
            </a:r>
            <a:r>
              <a:rPr lang="en-US" sz="2000" b="0" dirty="0"/>
              <a:t> bullet – delete second sentence.</a:t>
            </a:r>
          </a:p>
        </p:txBody>
      </p:sp>
      <p:sp>
        <p:nvSpPr>
          <p:cNvPr id="5" name="Footer Placeholder 4">
            <a:extLst>
              <a:ext uri="{FF2B5EF4-FFF2-40B4-BE49-F238E27FC236}">
                <a16:creationId xmlns:a16="http://schemas.microsoft.com/office/drawing/2014/main" xmlns="" id="{56991A17-A729-4116-9D41-B09E902C400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45</a:t>
            </a:fld>
            <a:endParaRPr lang="en-US"/>
          </a:p>
        </p:txBody>
      </p:sp>
    </p:spTree>
    <p:extLst>
      <p:ext uri="{BB962C8B-B14F-4D97-AF65-F5344CB8AC3E}">
        <p14:creationId xmlns:p14="http://schemas.microsoft.com/office/powerpoint/2010/main" val="1152558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8D74A-CF70-4CDF-B8E9-48A8D1A02307}"/>
              </a:ext>
            </a:extLst>
          </p:cNvPr>
          <p:cNvSpPr>
            <a:spLocks noGrp="1"/>
          </p:cNvSpPr>
          <p:nvPr>
            <p:ph type="title"/>
          </p:nvPr>
        </p:nvSpPr>
        <p:spPr>
          <a:xfrm>
            <a:off x="685802" y="1371601"/>
            <a:ext cx="7770813" cy="1139297"/>
          </a:xfrm>
        </p:spPr>
        <p:txBody>
          <a:bodyPr/>
          <a:lstStyle/>
          <a:p>
            <a:r>
              <a:rPr lang="en-US" sz="2400" dirty="0">
                <a:solidFill>
                  <a:srgbClr val="000000"/>
                </a:solidFill>
                <a:cs typeface="MS Gothic"/>
              </a:rPr>
              <a:t>802.3cg, Amendment: 10 Mb/s Operation over Single Balanced Twisted-pair Cabling and Associated Power Delivery, </a:t>
            </a:r>
            <a:r>
              <a:rPr lang="en-US" dirty="0">
                <a:hlinkClick r:id="rId2"/>
              </a:rPr>
              <a:t>PAR Modification</a:t>
            </a:r>
            <a:r>
              <a:rPr lang="en-US" dirty="0"/>
              <a:t> and </a:t>
            </a:r>
            <a:r>
              <a:rPr lang="en-US" dirty="0">
                <a:hlinkClick r:id="rId3"/>
              </a:rPr>
              <a:t>CSD Modification</a:t>
            </a:r>
            <a:endParaRPr lang="en-US" dirty="0"/>
          </a:p>
        </p:txBody>
      </p:sp>
      <p:sp>
        <p:nvSpPr>
          <p:cNvPr id="3" name="Content Placeholder 2">
            <a:extLst>
              <a:ext uri="{FF2B5EF4-FFF2-40B4-BE49-F238E27FC236}">
                <a16:creationId xmlns:a16="http://schemas.microsoft.com/office/drawing/2014/main" xmlns="" id="{789DEF82-C2A7-49E5-A672-271A0D009AB1}"/>
              </a:ext>
            </a:extLst>
          </p:cNvPr>
          <p:cNvSpPr>
            <a:spLocks noGrp="1"/>
          </p:cNvSpPr>
          <p:nvPr>
            <p:ph idx="1"/>
          </p:nvPr>
        </p:nvSpPr>
        <p:spPr>
          <a:xfrm>
            <a:off x="685802" y="3036055"/>
            <a:ext cx="7770813" cy="2755145"/>
          </a:xfrm>
        </p:spPr>
        <p:txBody>
          <a:bodyPr/>
          <a:lstStyle/>
          <a:p>
            <a:r>
              <a:rPr lang="en-US" dirty="0"/>
              <a:t>PAR 5.2.b.: suggested change (while your changing)</a:t>
            </a:r>
          </a:p>
          <a:p>
            <a:r>
              <a:rPr lang="en-US" dirty="0"/>
              <a:t>“</a:t>
            </a:r>
            <a:r>
              <a:rPr lang="en-US" b="0" dirty="0"/>
              <a:t>This amendment defines 10 Mb/s Physical Layer (PHY) specifications and management parameters for operation, and associated optional provision of power, using a single balanced pair of conductors”</a:t>
            </a:r>
            <a:endParaRPr lang="en-US" dirty="0"/>
          </a:p>
        </p:txBody>
      </p:sp>
      <p:sp>
        <p:nvSpPr>
          <p:cNvPr id="5" name="Footer Placeholder 4">
            <a:extLst>
              <a:ext uri="{FF2B5EF4-FFF2-40B4-BE49-F238E27FC236}">
                <a16:creationId xmlns:a16="http://schemas.microsoft.com/office/drawing/2014/main" xmlns="" id="{7467D0CF-F90A-4067-92B1-54372B698779}"/>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46</a:t>
            </a:fld>
            <a:endParaRPr lang="en-US"/>
          </a:p>
        </p:txBody>
      </p:sp>
    </p:spTree>
    <p:extLst>
      <p:ext uri="{BB962C8B-B14F-4D97-AF65-F5344CB8AC3E}">
        <p14:creationId xmlns:p14="http://schemas.microsoft.com/office/powerpoint/2010/main" val="1722974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19852-83C2-4EE7-9334-24247A59FF1F}"/>
              </a:ext>
            </a:extLst>
          </p:cNvPr>
          <p:cNvSpPr>
            <a:spLocks noGrp="1"/>
          </p:cNvSpPr>
          <p:nvPr>
            <p:ph type="title"/>
          </p:nvPr>
        </p:nvSpPr>
        <p:spPr/>
        <p:txBody>
          <a:bodyPr/>
          <a:lstStyle/>
          <a:p>
            <a:r>
              <a:rPr lang="en-US" sz="2400" dirty="0">
                <a:solidFill>
                  <a:srgbClr val="000000"/>
                </a:solidFill>
                <a:cs typeface="MS Gothic"/>
              </a:rPr>
              <a:t>802.1DC - Standard for Quality of Service Provision by Network Systems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BA671E8B-F1AA-414D-AE32-3DCCB6F825F7}"/>
              </a:ext>
            </a:extLst>
          </p:cNvPr>
          <p:cNvSpPr>
            <a:spLocks noGrp="1"/>
          </p:cNvSpPr>
          <p:nvPr>
            <p:ph idx="1"/>
          </p:nvPr>
        </p:nvSpPr>
        <p:spPr/>
        <p:txBody>
          <a:bodyPr/>
          <a:lstStyle/>
          <a:p>
            <a:r>
              <a:rPr lang="en-US" dirty="0"/>
              <a:t>PAR 8.1:</a:t>
            </a:r>
            <a:r>
              <a:rPr lang="en-US" b="0" dirty="0"/>
              <a:t> add to the note for “#5.3” -  “#5.2 and #5.5” </a:t>
            </a:r>
          </a:p>
          <a:p>
            <a:r>
              <a:rPr lang="en-US" b="0" dirty="0"/>
              <a:t>		for title note and add the title of “IEEE </a:t>
            </a:r>
            <a:r>
              <a:rPr lang="en-US" b="0" dirty="0" err="1"/>
              <a:t>Std</a:t>
            </a:r>
            <a:r>
              <a:rPr lang="en-US" b="0" dirty="0"/>
              <a:t> 802.1Q-2014.” which is different in 5.2 and 5.5 than for “IEEE P802.1Q” used in 5.3</a:t>
            </a:r>
          </a:p>
          <a:p>
            <a:endParaRPr lang="en-US" dirty="0"/>
          </a:p>
          <a:p>
            <a:r>
              <a:rPr lang="en-US" dirty="0"/>
              <a:t>CSD 1: editorial the sentence “</a:t>
            </a:r>
            <a:r>
              <a:rPr lang="en-US" b="0" dirty="0"/>
              <a:t> The CSD consists of the project process requirements, 1.1, and the 5C requirements, 0.”</a:t>
            </a:r>
          </a:p>
          <a:p>
            <a:r>
              <a:rPr lang="en-US" b="0" dirty="0"/>
              <a:t>Seems to have a strange “0” in it. – should be “1.2” ?</a:t>
            </a:r>
            <a:endParaRPr lang="en-US" dirty="0"/>
          </a:p>
        </p:txBody>
      </p:sp>
      <p:sp>
        <p:nvSpPr>
          <p:cNvPr id="5" name="Footer Placeholder 4">
            <a:extLst>
              <a:ext uri="{FF2B5EF4-FFF2-40B4-BE49-F238E27FC236}">
                <a16:creationId xmlns:a16="http://schemas.microsoft.com/office/drawing/2014/main" xmlns="" id="{B08CAD97-238E-4DF6-901F-9110FE6ED870}"/>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47</a:t>
            </a:fld>
            <a:endParaRPr lang="en-US"/>
          </a:p>
        </p:txBody>
      </p:sp>
    </p:spTree>
    <p:extLst>
      <p:ext uri="{BB962C8B-B14F-4D97-AF65-F5344CB8AC3E}">
        <p14:creationId xmlns:p14="http://schemas.microsoft.com/office/powerpoint/2010/main" val="2075783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94C6C-4D61-43AE-858D-F1364A5F3691}"/>
              </a:ext>
            </a:extLst>
          </p:cNvPr>
          <p:cNvSpPr>
            <a:spLocks noGrp="1"/>
          </p:cNvSpPr>
          <p:nvPr>
            <p:ph type="title"/>
          </p:nvPr>
        </p:nvSpPr>
        <p:spPr/>
        <p:txBody>
          <a:bodyPr/>
          <a:lstStyle/>
          <a:p>
            <a:r>
              <a:rPr lang="en-US" sz="2400" dirty="0">
                <a:solidFill>
                  <a:srgbClr val="000000"/>
                </a:solidFill>
                <a:cs typeface="MS Gothic"/>
              </a:rPr>
              <a:t>802.1CBdb -  Amendment: Extended Stream Identification Functions,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E5EA77B8-A3B2-46FB-AF97-24D582F2116A}"/>
              </a:ext>
            </a:extLst>
          </p:cNvPr>
          <p:cNvSpPr>
            <a:spLocks noGrp="1"/>
          </p:cNvSpPr>
          <p:nvPr>
            <p:ph idx="1"/>
          </p:nvPr>
        </p:nvSpPr>
        <p:spPr/>
        <p:txBody>
          <a:bodyPr/>
          <a:lstStyle/>
          <a:p>
            <a:r>
              <a:rPr lang="en-US" dirty="0"/>
              <a:t>PAR 5.2.b: the PAR should be in present tense and describe the amendment scope.  Delete the second sentence Suggest change to first sentence: “</a:t>
            </a:r>
            <a:r>
              <a:rPr lang="en-US" b="0" dirty="0"/>
              <a:t>This amendment specifies procedures and managed objects that add new stream identification functions.”</a:t>
            </a:r>
            <a:endParaRPr lang="en-US" dirty="0"/>
          </a:p>
        </p:txBody>
      </p:sp>
      <p:sp>
        <p:nvSpPr>
          <p:cNvPr id="5" name="Footer Placeholder 4">
            <a:extLst>
              <a:ext uri="{FF2B5EF4-FFF2-40B4-BE49-F238E27FC236}">
                <a16:creationId xmlns:a16="http://schemas.microsoft.com/office/drawing/2014/main" xmlns="" id="{8AA14E29-5AC3-4C88-AA86-0241655012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48</a:t>
            </a:fld>
            <a:endParaRPr lang="en-US"/>
          </a:p>
        </p:txBody>
      </p:sp>
    </p:spTree>
    <p:extLst>
      <p:ext uri="{BB962C8B-B14F-4D97-AF65-F5344CB8AC3E}">
        <p14:creationId xmlns:p14="http://schemas.microsoft.com/office/powerpoint/2010/main" val="240362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D446-B8E9-482F-BA88-62269888F144}"/>
              </a:ext>
            </a:extLst>
          </p:cNvPr>
          <p:cNvSpPr>
            <a:spLocks noGrp="1"/>
          </p:cNvSpPr>
          <p:nvPr>
            <p:ph type="title"/>
          </p:nvPr>
        </p:nvSpPr>
        <p:spPr/>
        <p:txBody>
          <a:bodyPr/>
          <a:lstStyle/>
          <a:p>
            <a:r>
              <a:rPr lang="en-US" sz="2400" dirty="0">
                <a:solidFill>
                  <a:srgbClr val="000000"/>
                </a:solidFill>
                <a:cs typeface="MS Gothic"/>
              </a:rPr>
              <a:t>802.1Qcz - Amendment: Congestion Isolation,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12CED3D4-FA8B-4AA3-81EF-534A1C728281}"/>
              </a:ext>
            </a:extLst>
          </p:cNvPr>
          <p:cNvSpPr>
            <a:spLocks noGrp="1"/>
          </p:cNvSpPr>
          <p:nvPr>
            <p:ph idx="1"/>
          </p:nvPr>
        </p:nvSpPr>
        <p:spPr/>
        <p:txBody>
          <a:bodyPr/>
          <a:lstStyle/>
          <a:p>
            <a:r>
              <a:rPr lang="en-US" dirty="0"/>
              <a:t>PAR 2.1 – missing “</a:t>
            </a:r>
            <a:r>
              <a:rPr lang="en-US" b="0" dirty="0"/>
              <a:t>Amendment:” in title. – “Amendment: Congestion Isolation”</a:t>
            </a:r>
            <a:endParaRPr lang="en-US" dirty="0"/>
          </a:p>
        </p:txBody>
      </p:sp>
      <p:sp>
        <p:nvSpPr>
          <p:cNvPr id="5" name="Footer Placeholder 4">
            <a:extLst>
              <a:ext uri="{FF2B5EF4-FFF2-40B4-BE49-F238E27FC236}">
                <a16:creationId xmlns:a16="http://schemas.microsoft.com/office/drawing/2014/main" xmlns="" id="{6E8F318C-ABB2-4D33-9C4B-4233CD1C02A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Tree>
    <p:extLst>
      <p:ext uri="{BB962C8B-B14F-4D97-AF65-F5344CB8AC3E}">
        <p14:creationId xmlns:p14="http://schemas.microsoft.com/office/powerpoint/2010/main" val="13622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304800" y="1371600"/>
            <a:ext cx="8649358" cy="4800600"/>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725011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D8D04-1196-461C-AC1D-96C61F1F2099}"/>
              </a:ext>
            </a:extLst>
          </p:cNvPr>
          <p:cNvSpPr>
            <a:spLocks noGrp="1"/>
          </p:cNvSpPr>
          <p:nvPr>
            <p:ph type="title"/>
          </p:nvPr>
        </p:nvSpPr>
        <p:spPr>
          <a:xfrm>
            <a:off x="685801" y="1312666"/>
            <a:ext cx="7720625" cy="766184"/>
          </a:xfrm>
        </p:spPr>
        <p:txBody>
          <a:bodyPr/>
          <a:lstStyle/>
          <a:p>
            <a:r>
              <a:rPr lang="en-US" sz="2400" dirty="0">
                <a:solidFill>
                  <a:srgbClr val="000000"/>
                </a:solidFill>
                <a:cs typeface="MS Gothic"/>
              </a:rPr>
              <a:t>P60802 - Standard:  Time-Sensitive Networking Profile for Industrial Automation, </a:t>
            </a:r>
            <a:r>
              <a:rPr lang="en-US" dirty="0">
                <a:hlinkClick r:id="rId3"/>
              </a:rPr>
              <a:t>PAR</a:t>
            </a:r>
            <a:r>
              <a:rPr lang="en-US" dirty="0"/>
              <a:t> and </a:t>
            </a:r>
            <a:r>
              <a:rPr lang="en-US" dirty="0">
                <a:hlinkClick r:id="rId4"/>
              </a:rPr>
              <a:t>CSD</a:t>
            </a:r>
            <a:endParaRPr lang="en-US" dirty="0"/>
          </a:p>
        </p:txBody>
      </p:sp>
      <p:sp>
        <p:nvSpPr>
          <p:cNvPr id="3" name="Content Placeholder 2">
            <a:extLst>
              <a:ext uri="{FF2B5EF4-FFF2-40B4-BE49-F238E27FC236}">
                <a16:creationId xmlns:a16="http://schemas.microsoft.com/office/drawing/2014/main" xmlns="" id="{77AD6075-9D5B-44FB-AE4A-70132E6D49F8}"/>
              </a:ext>
            </a:extLst>
          </p:cNvPr>
          <p:cNvSpPr>
            <a:spLocks noGrp="1"/>
          </p:cNvSpPr>
          <p:nvPr>
            <p:ph idx="1"/>
          </p:nvPr>
        </p:nvSpPr>
        <p:spPr>
          <a:xfrm>
            <a:off x="685802" y="2306256"/>
            <a:ext cx="7910544" cy="3121805"/>
          </a:xfrm>
        </p:spPr>
        <p:txBody>
          <a:bodyPr/>
          <a:lstStyle/>
          <a:p>
            <a:r>
              <a:rPr lang="en-US" dirty="0"/>
              <a:t>PAR 5.3 – missing “IEEE” prior to project name “IEEE P802.1AS-Rev”</a:t>
            </a:r>
          </a:p>
          <a:p>
            <a:r>
              <a:rPr lang="en-US" dirty="0"/>
              <a:t>PAR 8.1 – need to add titles of standards cited – i.e. IEEE </a:t>
            </a:r>
            <a:r>
              <a:rPr lang="en-US" b="0" dirty="0"/>
              <a:t>P802.1AS-Rev</a:t>
            </a:r>
            <a:endParaRPr lang="en-US" dirty="0"/>
          </a:p>
        </p:txBody>
      </p:sp>
      <p:sp>
        <p:nvSpPr>
          <p:cNvPr id="5" name="Footer Placeholder 4">
            <a:extLst>
              <a:ext uri="{FF2B5EF4-FFF2-40B4-BE49-F238E27FC236}">
                <a16:creationId xmlns:a16="http://schemas.microsoft.com/office/drawing/2014/main" xmlns="" id="{D48312C7-43CA-40F8-8DB9-E51DEE8DB427}"/>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50</a:t>
            </a:fld>
            <a:endParaRPr lang="en-US"/>
          </a:p>
        </p:txBody>
      </p:sp>
    </p:spTree>
    <p:extLst>
      <p:ext uri="{BB962C8B-B14F-4D97-AF65-F5344CB8AC3E}">
        <p14:creationId xmlns:p14="http://schemas.microsoft.com/office/powerpoint/2010/main" val="2426797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97C64-D839-49EE-8586-F6A2EA0290E4}"/>
              </a:ext>
            </a:extLst>
          </p:cNvPr>
          <p:cNvSpPr>
            <a:spLocks noGrp="1"/>
          </p:cNvSpPr>
          <p:nvPr>
            <p:ph type="title"/>
          </p:nvPr>
        </p:nvSpPr>
        <p:spPr/>
        <p:txBody>
          <a:bodyPr/>
          <a:lstStyle/>
          <a:p>
            <a:r>
              <a:rPr lang="en-US" sz="2400" dirty="0">
                <a:solidFill>
                  <a:srgbClr val="000000"/>
                </a:solidFill>
                <a:cs typeface="MS Gothic"/>
              </a:rPr>
              <a:t>802.11bb - Amendment:  Light Communications (LC),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990CDB1F-8AE8-474E-99CA-626F399D6354}"/>
              </a:ext>
            </a:extLst>
          </p:cNvPr>
          <p:cNvSpPr>
            <a:spLocks noGrp="1"/>
          </p:cNvSpPr>
          <p:nvPr>
            <p:ph idx="1"/>
          </p:nvPr>
        </p:nvSpPr>
        <p:spPr/>
        <p:txBody>
          <a:bodyPr/>
          <a:lstStyle/>
          <a:p>
            <a:r>
              <a:rPr lang="en-US" dirty="0"/>
              <a:t>This PAR was reviewed by other 802 WGs and the LC SG will address the feedback given.</a:t>
            </a:r>
          </a:p>
        </p:txBody>
      </p:sp>
      <p:sp>
        <p:nvSpPr>
          <p:cNvPr id="5" name="Footer Placeholder 4">
            <a:extLst>
              <a:ext uri="{FF2B5EF4-FFF2-40B4-BE49-F238E27FC236}">
                <a16:creationId xmlns:a16="http://schemas.microsoft.com/office/drawing/2014/main" xmlns="" id="{AFAF7A6F-E88E-45B6-8C75-6029EA7125B8}"/>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51</a:t>
            </a:fld>
            <a:endParaRPr lang="en-US"/>
          </a:p>
        </p:txBody>
      </p:sp>
    </p:spTree>
    <p:extLst>
      <p:ext uri="{BB962C8B-B14F-4D97-AF65-F5344CB8AC3E}">
        <p14:creationId xmlns:p14="http://schemas.microsoft.com/office/powerpoint/2010/main" val="1513544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F6D31-67A6-4AC5-9976-EDF5272245AD}"/>
              </a:ext>
            </a:extLst>
          </p:cNvPr>
          <p:cNvSpPr>
            <a:spLocks noGrp="1"/>
          </p:cNvSpPr>
          <p:nvPr>
            <p:ph type="title"/>
          </p:nvPr>
        </p:nvSpPr>
        <p:spPr>
          <a:xfrm>
            <a:off x="685800" y="914400"/>
            <a:ext cx="7772400" cy="1066800"/>
          </a:xfrm>
        </p:spPr>
        <p:txBody>
          <a:bodyPr/>
          <a:lstStyle/>
          <a:p>
            <a:r>
              <a:rPr lang="en-US" sz="2400" dirty="0">
                <a:solidFill>
                  <a:srgbClr val="000000"/>
                </a:solidFill>
                <a:cs typeface="MS Gothic"/>
              </a:rPr>
              <a:t>802.22.3 - Standard: Spectrum Characterization and Occupancy Sensing , </a:t>
            </a:r>
            <a:r>
              <a:rPr lang="fr-FR" dirty="0">
                <a:hlinkClick r:id="rId2"/>
              </a:rPr>
              <a:t>PAR Modification</a:t>
            </a:r>
            <a:r>
              <a:rPr lang="fr-FR" dirty="0"/>
              <a:t>, and </a:t>
            </a:r>
            <a:r>
              <a:rPr lang="fr-FR" dirty="0">
                <a:hlinkClick r:id="rId3"/>
              </a:rPr>
              <a:t>CSD</a:t>
            </a:r>
            <a:endParaRPr lang="en-US" dirty="0"/>
          </a:p>
        </p:txBody>
      </p:sp>
      <p:sp>
        <p:nvSpPr>
          <p:cNvPr id="3" name="Content Placeholder 2">
            <a:extLst>
              <a:ext uri="{FF2B5EF4-FFF2-40B4-BE49-F238E27FC236}">
                <a16:creationId xmlns:a16="http://schemas.microsoft.com/office/drawing/2014/main" xmlns="" id="{4F3AF5AE-5AB1-45B3-A9E3-50FA3AB9770A}"/>
              </a:ext>
            </a:extLst>
          </p:cNvPr>
          <p:cNvSpPr>
            <a:spLocks noGrp="1"/>
          </p:cNvSpPr>
          <p:nvPr>
            <p:ph idx="1"/>
          </p:nvPr>
        </p:nvSpPr>
        <p:spPr>
          <a:xfrm>
            <a:off x="685800" y="2362200"/>
            <a:ext cx="7772400" cy="4114800"/>
          </a:xfrm>
        </p:spPr>
        <p:txBody>
          <a:bodyPr/>
          <a:lstStyle/>
          <a:p>
            <a:r>
              <a:rPr lang="en-US" dirty="0"/>
              <a:t>CSD 1.2.3 a) misspelled “</a:t>
            </a:r>
            <a:r>
              <a:rPr lang="en-GB" dirty="0" err="1"/>
              <a:t>Characteization</a:t>
            </a:r>
            <a:r>
              <a:rPr lang="en-GB" dirty="0"/>
              <a:t>” – change to “Characterization”</a:t>
            </a:r>
            <a:endParaRPr lang="en-US" dirty="0"/>
          </a:p>
        </p:txBody>
      </p:sp>
      <p:sp>
        <p:nvSpPr>
          <p:cNvPr id="5" name="Footer Placeholder 4">
            <a:extLst>
              <a:ext uri="{FF2B5EF4-FFF2-40B4-BE49-F238E27FC236}">
                <a16:creationId xmlns:a16="http://schemas.microsoft.com/office/drawing/2014/main" xmlns="" id="{15C517C8-E8A9-4033-9CBE-BE3217A7A4E1}"/>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52</a:t>
            </a:fld>
            <a:endParaRPr lang="en-US"/>
          </a:p>
        </p:txBody>
      </p:sp>
    </p:spTree>
    <p:extLst>
      <p:ext uri="{BB962C8B-B14F-4D97-AF65-F5344CB8AC3E}">
        <p14:creationId xmlns:p14="http://schemas.microsoft.com/office/powerpoint/2010/main" val="318330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E84BB-31CE-4668-9D7A-57B0A69CB654}"/>
              </a:ext>
            </a:extLst>
          </p:cNvPr>
          <p:cNvSpPr>
            <a:spLocks noGrp="1"/>
          </p:cNvSpPr>
          <p:nvPr>
            <p:ph type="title"/>
          </p:nvPr>
        </p:nvSpPr>
        <p:spPr/>
        <p:txBody>
          <a:bodyPr/>
          <a:lstStyle/>
          <a:p>
            <a:r>
              <a:rPr lang="en-US" sz="2400" dirty="0"/>
              <a:t>IEEE </a:t>
            </a:r>
            <a:r>
              <a:rPr lang="en-US" sz="2400" dirty="0" err="1"/>
              <a:t>Std</a:t>
            </a:r>
            <a:r>
              <a:rPr lang="en-US" sz="2400" dirty="0"/>
              <a:t> 802.1X </a:t>
            </a:r>
            <a:r>
              <a:rPr lang="en-US" sz="2400" b="0" dirty="0"/>
              <a:t>Standard for Local and metropolitan area</a:t>
            </a:r>
            <a:br>
              <a:rPr lang="en-US" sz="2400" b="0" dirty="0"/>
            </a:br>
            <a:r>
              <a:rPr lang="en-US" sz="2400" b="0" dirty="0"/>
              <a:t>networks--Port-Based Network Access Control, </a:t>
            </a:r>
            <a:r>
              <a:rPr lang="en-US" sz="2400" dirty="0">
                <a:hlinkClick r:id="rId2"/>
              </a:rPr>
              <a:t>PAR</a:t>
            </a:r>
            <a:endParaRPr lang="en-US" sz="2400" dirty="0"/>
          </a:p>
        </p:txBody>
      </p:sp>
      <p:sp>
        <p:nvSpPr>
          <p:cNvPr id="3" name="Content Placeholder 2">
            <a:extLst>
              <a:ext uri="{FF2B5EF4-FFF2-40B4-BE49-F238E27FC236}">
                <a16:creationId xmlns:a16="http://schemas.microsoft.com/office/drawing/2014/main" xmlns="" id="{7B41235D-E271-42A1-AEA2-3646933F7AE2}"/>
              </a:ext>
            </a:extLst>
          </p:cNvPr>
          <p:cNvSpPr>
            <a:spLocks noGrp="1"/>
          </p:cNvSpPr>
          <p:nvPr>
            <p:ph idx="1"/>
          </p:nvPr>
        </p:nvSpPr>
        <p:spPr>
          <a:xfrm>
            <a:off x="685802" y="2170513"/>
            <a:ext cx="7770813" cy="3257549"/>
          </a:xfrm>
        </p:spPr>
        <p:txBody>
          <a:bodyPr/>
          <a:lstStyle/>
          <a:p>
            <a:r>
              <a:rPr lang="en-US" b="0" dirty="0"/>
              <a:t>PAR 5.3 – PAR 5.5 indicates that IEEE P802.1Xck is a dependency, so that would mean that 5.3 should say yes and add the appropriate information.</a:t>
            </a:r>
          </a:p>
          <a:p>
            <a:r>
              <a:rPr lang="en-US" b="0" dirty="0"/>
              <a:t>PAR 5.5 - P802.1Xck is missing the “IEEE”</a:t>
            </a:r>
          </a:p>
          <a:p>
            <a:r>
              <a:rPr lang="en-US" b="0" dirty="0"/>
              <a:t>PAR 8.1 – Titles should be the full title of each cited standard – IEEE 802.1Xck and  IEEE </a:t>
            </a:r>
            <a:r>
              <a:rPr lang="en-US" b="0" dirty="0" err="1"/>
              <a:t>Std</a:t>
            </a:r>
            <a:r>
              <a:rPr lang="en-US" b="0" dirty="0"/>
              <a:t> 802.1Xbx</a:t>
            </a:r>
          </a:p>
          <a:p>
            <a:r>
              <a:rPr lang="en-US" b="0" dirty="0"/>
              <a:t>PAR 8.1 -  a reference to IEEE </a:t>
            </a:r>
            <a:r>
              <a:rPr lang="en-US" b="0" dirty="0" err="1"/>
              <a:t>Std</a:t>
            </a:r>
            <a:r>
              <a:rPr lang="en-US" b="0" dirty="0"/>
              <a:t> 802.1AE, IEEE </a:t>
            </a:r>
            <a:r>
              <a:rPr lang="en-US" b="0" dirty="0" err="1"/>
              <a:t>Stds</a:t>
            </a:r>
            <a:r>
              <a:rPr lang="en-US" b="0" dirty="0"/>
              <a:t> 802 and IEEE </a:t>
            </a:r>
            <a:r>
              <a:rPr lang="en-US" b="0" dirty="0" err="1"/>
              <a:t>Std</a:t>
            </a:r>
            <a:r>
              <a:rPr lang="en-US" b="0" dirty="0"/>
              <a:t> 802.1AE.</a:t>
            </a:r>
          </a:p>
          <a:p>
            <a:r>
              <a:rPr lang="en-US" b="0" dirty="0"/>
              <a:t>PAR 8.1 - correct “IEEE </a:t>
            </a:r>
            <a:r>
              <a:rPr lang="en-US" b="0" dirty="0" err="1"/>
              <a:t>Stds</a:t>
            </a:r>
            <a:r>
              <a:rPr lang="en-US" b="0" dirty="0"/>
              <a:t> 802 and 802.1AE.” should be “IEEE </a:t>
            </a:r>
            <a:r>
              <a:rPr lang="en-US" b="0" dirty="0" err="1"/>
              <a:t>Stds</a:t>
            </a:r>
            <a:r>
              <a:rPr lang="en-US" b="0" dirty="0"/>
              <a:t> 802 and IEEE </a:t>
            </a:r>
            <a:r>
              <a:rPr lang="en-US" b="0" dirty="0" err="1"/>
              <a:t>Stds</a:t>
            </a:r>
            <a:r>
              <a:rPr lang="en-US" b="0" dirty="0"/>
              <a:t> 802.1AE.”</a:t>
            </a:r>
          </a:p>
          <a:p>
            <a:endParaRPr lang="en-US" b="0" dirty="0"/>
          </a:p>
          <a:p>
            <a:endParaRPr lang="en-US" dirty="0"/>
          </a:p>
        </p:txBody>
      </p:sp>
      <p:sp>
        <p:nvSpPr>
          <p:cNvPr id="5" name="Footer Placeholder 4">
            <a:extLst>
              <a:ext uri="{FF2B5EF4-FFF2-40B4-BE49-F238E27FC236}">
                <a16:creationId xmlns:a16="http://schemas.microsoft.com/office/drawing/2014/main" xmlns="" id="{6814B468-AB79-4848-A997-DE68B826BB50}"/>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53</a:t>
            </a:fld>
            <a:endParaRPr lang="en-US"/>
          </a:p>
        </p:txBody>
      </p:sp>
    </p:spTree>
    <p:extLst>
      <p:ext uri="{BB962C8B-B14F-4D97-AF65-F5344CB8AC3E}">
        <p14:creationId xmlns:p14="http://schemas.microsoft.com/office/powerpoint/2010/main" val="3132770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54</a:t>
            </a:fld>
            <a:endParaRPr lang="en-US"/>
          </a:p>
        </p:txBody>
      </p:sp>
    </p:spTree>
    <p:extLst>
      <p:ext uri="{BB962C8B-B14F-4D97-AF65-F5344CB8AC3E}">
        <p14:creationId xmlns:p14="http://schemas.microsoft.com/office/powerpoint/2010/main" val="3360266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55</a:t>
            </a:fld>
            <a:endParaRPr lang="en-US"/>
          </a:p>
        </p:txBody>
      </p:sp>
    </p:spTree>
    <p:extLst>
      <p:ext uri="{BB962C8B-B14F-4D97-AF65-F5344CB8AC3E}">
        <p14:creationId xmlns:p14="http://schemas.microsoft.com/office/powerpoint/2010/main" val="1170509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11-18/0293r2 as the report from PAR Review SC for the March 2018 plenary.</a:t>
            </a:r>
          </a:p>
          <a:p>
            <a:endParaRPr lang="en-US" dirty="0"/>
          </a:p>
          <a:p>
            <a:r>
              <a:rPr lang="en-US" dirty="0"/>
              <a:t>Moved:</a:t>
            </a:r>
          </a:p>
          <a:p>
            <a:r>
              <a:rPr lang="en-US" dirty="0"/>
              <a:t>2</a:t>
            </a:r>
            <a:r>
              <a:rPr lang="en-US" baseline="30000" dirty="0"/>
              <a:t>nd</a:t>
            </a:r>
            <a:r>
              <a:rPr lang="en-US" dirty="0"/>
              <a:t>: </a:t>
            </a:r>
          </a:p>
          <a:p>
            <a:r>
              <a:rPr lang="en-US" dirty="0"/>
              <a:t>Results: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56</a:t>
            </a:fld>
            <a:endParaRPr lang="en-US"/>
          </a:p>
        </p:txBody>
      </p:sp>
    </p:spTree>
    <p:extLst>
      <p:ext uri="{BB962C8B-B14F-4D97-AF65-F5344CB8AC3E}">
        <p14:creationId xmlns:p14="http://schemas.microsoft.com/office/powerpoint/2010/main" val="1936527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403217"/>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11-17/1715r0:</a:t>
            </a:r>
          </a:p>
          <a:p>
            <a:pPr lvl="1"/>
            <a:r>
              <a:rPr lang="en-US" dirty="0"/>
              <a:t>&lt; </a:t>
            </a:r>
            <a:r>
              <a:rPr lang="en-US" dirty="0">
                <a:hlinkClick r:id="rId4"/>
              </a:rPr>
              <a:t>https://mentor.ieee.org/802.11/dcn/17/11-17-1715-00-0PAR-minutes-november-2017-session.docx</a:t>
            </a:r>
            <a:r>
              <a:rPr lang="en-US" dirty="0"/>
              <a:t> &gt;</a:t>
            </a:r>
          </a:p>
          <a:p>
            <a:pPr lvl="1"/>
            <a:endParaRPr lang="en-US" dirty="0"/>
          </a:p>
          <a:p>
            <a:pPr lvl="1"/>
            <a:r>
              <a:rPr lang="en-US" b="1" dirty="0"/>
              <a:t>Current Meeting: </a:t>
            </a: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27/27 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57</a:t>
            </a:fld>
            <a:endParaRPr lang="en-US"/>
          </a:p>
        </p:txBody>
      </p:sp>
    </p:spTree>
    <p:extLst>
      <p:ext uri="{BB962C8B-B14F-4D97-AF65-F5344CB8AC3E}">
        <p14:creationId xmlns:p14="http://schemas.microsoft.com/office/powerpoint/2010/main" val="1600368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a:xfrm>
            <a:off x="6367140" y="6520934"/>
            <a:ext cx="2167260" cy="184666"/>
          </a:xfrm>
        </p:spPr>
        <p:txBody>
          <a:bodyPr/>
          <a:lstStyle/>
          <a:p>
            <a:pPr>
              <a:defRPr/>
            </a:pPr>
            <a:r>
              <a:rPr lang="en-US" sz="1200" b="0" dirty="0" smtClean="0"/>
              <a:t>Adrian Stephens, Intel Corporation</a:t>
            </a:r>
            <a:endParaRPr lang="en-US" sz="1200" b="0" dirty="0"/>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Chicago in March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58</a:t>
            </a:fld>
            <a:endParaRPr lang="en-US"/>
          </a:p>
        </p:txBody>
      </p:sp>
    </p:spTree>
    <p:extLst>
      <p:ext uri="{BB962C8B-B14F-4D97-AF65-F5344CB8AC3E}">
        <p14:creationId xmlns:p14="http://schemas.microsoft.com/office/powerpoint/2010/main" val="316293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sz="2400" dirty="0" smtClean="0"/>
              <a:t>IEEE 802.11 Coexistence SC achieved its goals as an effective discussion forum for coexistence issues</a:t>
            </a:r>
            <a:endParaRPr lang="en-AU" sz="2400" dirty="0"/>
          </a:p>
        </p:txBody>
      </p:sp>
      <p:sp>
        <p:nvSpPr>
          <p:cNvPr id="3" name="Content Placeholder 2"/>
          <p:cNvSpPr>
            <a:spLocks noGrp="1"/>
          </p:cNvSpPr>
          <p:nvPr>
            <p:ph idx="1"/>
          </p:nvPr>
        </p:nvSpPr>
        <p:spPr/>
        <p:txBody>
          <a:bodyPr/>
          <a:lstStyle/>
          <a:p>
            <a:r>
              <a:rPr lang="en-AU" sz="2000" dirty="0" smtClean="0"/>
              <a:t>IEEE 802.11 </a:t>
            </a:r>
            <a:r>
              <a:rPr lang="en-AU" sz="2000" dirty="0" err="1" smtClean="0"/>
              <a:t>Coex</a:t>
            </a:r>
            <a:r>
              <a:rPr lang="en-AU" sz="2000" dirty="0" smtClean="0"/>
              <a:t> SC achievements in Chicago in Mar 2018 (</a:t>
            </a:r>
            <a:r>
              <a:rPr lang="en-AU" sz="2000" dirty="0">
                <a:hlinkClick r:id="rId2"/>
              </a:rPr>
              <a:t>agenda</a:t>
            </a:r>
            <a:r>
              <a:rPr lang="en-AU" sz="2000" dirty="0" smtClean="0"/>
              <a:t>)</a:t>
            </a:r>
          </a:p>
          <a:p>
            <a:pPr lvl="1"/>
            <a:r>
              <a:rPr lang="en-AU" sz="1800" dirty="0" smtClean="0"/>
              <a:t>Reviewed results of recent 3GPP RAN1 meeting  </a:t>
            </a:r>
          </a:p>
          <a:p>
            <a:pPr lvl="2"/>
            <a:r>
              <a:rPr lang="en-AU" sz="1600" dirty="0" smtClean="0"/>
              <a:t>Key message was that NR-U </a:t>
            </a:r>
            <a:r>
              <a:rPr lang="en-AU" sz="1600" dirty="0"/>
              <a:t>is going to be a serious competitor </a:t>
            </a:r>
            <a:r>
              <a:rPr lang="en-AU" sz="1600" dirty="0" smtClean="0"/>
              <a:t>to 802.11 </a:t>
            </a:r>
            <a:r>
              <a:rPr lang="en-AU" sz="1600" dirty="0"/>
              <a:t>and it is vital that any competition occurs on a </a:t>
            </a:r>
            <a:r>
              <a:rPr lang="en-AU" sz="1600" dirty="0" smtClean="0"/>
              <a:t>“level </a:t>
            </a:r>
            <a:r>
              <a:rPr lang="en-AU" sz="1600" dirty="0"/>
              <a:t>playing </a:t>
            </a:r>
            <a:r>
              <a:rPr lang="en-AU" sz="1600" dirty="0" smtClean="0"/>
              <a:t>field”</a:t>
            </a:r>
            <a:endParaRPr lang="en-AU" sz="1600" dirty="0"/>
          </a:p>
          <a:p>
            <a:pPr lvl="2"/>
            <a:r>
              <a:rPr lang="en-AU" sz="1600" dirty="0" smtClean="0"/>
              <a:t>Highlighted IEEE 802 needs to pay more attention to 3GPP RAN1, particularly as NR-U is developed; as an organisation but also as 802.11 experts participating directly in 3GPP RAN1</a:t>
            </a:r>
          </a:p>
          <a:p>
            <a:pPr lvl="2"/>
            <a:r>
              <a:rPr lang="en-AU" sz="1600" dirty="0" smtClean="0"/>
              <a:t>Noted 3GPP RAN1 consider 6GHz to be greenfield, and so 802.11 will not have any coexistence benefits based on incumbency; the possibility was raised of a workshop with 3GPP RAN1 on sharing 6GHz band</a:t>
            </a:r>
          </a:p>
          <a:p>
            <a:pPr lvl="1"/>
            <a:r>
              <a:rPr lang="en-AU" sz="1800" dirty="0" smtClean="0"/>
              <a:t>Reviewed likely agenda items at next ETSI BRAN meeting</a:t>
            </a:r>
          </a:p>
          <a:p>
            <a:pPr lvl="2"/>
            <a:r>
              <a:rPr lang="en-AU" sz="1600" dirty="0" smtClean="0"/>
              <a:t>Agreed (27/0/3) to endorse a submission related to adaptivity</a:t>
            </a:r>
          </a:p>
          <a:p>
            <a:pPr lvl="2"/>
            <a:r>
              <a:rPr lang="en-AU" sz="1600" dirty="0" smtClean="0"/>
              <a:t>Did not agree (15/10/7) to endorse a submission related to “paused COT”</a:t>
            </a:r>
          </a:p>
          <a:p>
            <a:pPr lvl="1"/>
            <a:r>
              <a:rPr lang="en-AU" sz="1800" dirty="0" smtClean="0"/>
              <a:t>…</a:t>
            </a:r>
          </a:p>
        </p:txBody>
      </p:sp>
      <p:sp>
        <p:nvSpPr>
          <p:cNvPr id="4"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706438" y="295275"/>
            <a:ext cx="1579562" cy="276225"/>
          </a:xfrm>
        </p:spPr>
        <p:txBody>
          <a:bodyPr/>
          <a:lstStyle/>
          <a:p>
            <a:pPr>
              <a:defRPr/>
            </a:pPr>
            <a:r>
              <a:rPr lang="en-US" smtClean="0"/>
              <a:t>March 2018</a:t>
            </a:r>
            <a:endParaRPr lang="en-US" dirty="0"/>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59</a:t>
            </a:fld>
            <a:endParaRPr lang="en-US"/>
          </a:p>
        </p:txBody>
      </p:sp>
    </p:spTree>
    <p:extLst>
      <p:ext uri="{BB962C8B-B14F-4D97-AF65-F5344CB8AC3E}">
        <p14:creationId xmlns:p14="http://schemas.microsoft.com/office/powerpoint/2010/main" val="427878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 – top 10</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10" name="Chart 9"/>
          <p:cNvGraphicFramePr>
            <a:graphicFrameLocks/>
          </p:cNvGraphicFramePr>
          <p:nvPr>
            <p:extLst/>
          </p:nvPr>
        </p:nvGraphicFramePr>
        <p:xfrm>
          <a:off x="2590800" y="228600"/>
          <a:ext cx="7366636" cy="662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04800" y="1447800"/>
          <a:ext cx="4160520" cy="3661409"/>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2904983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sz="2400" dirty="0" smtClean="0"/>
              <a:t>IEEE 802.11 Coexistence SC achieved its goals as an effective discussion forum for coexistence issues</a:t>
            </a:r>
            <a:endParaRPr lang="en-AU" sz="2400" dirty="0"/>
          </a:p>
        </p:txBody>
      </p:sp>
      <p:sp>
        <p:nvSpPr>
          <p:cNvPr id="3" name="Content Placeholder 2"/>
          <p:cNvSpPr>
            <a:spLocks noGrp="1"/>
          </p:cNvSpPr>
          <p:nvPr>
            <p:ph idx="1"/>
          </p:nvPr>
        </p:nvSpPr>
        <p:spPr/>
        <p:txBody>
          <a:bodyPr/>
          <a:lstStyle/>
          <a:p>
            <a:r>
              <a:rPr lang="en-AU" sz="2000" dirty="0" smtClean="0"/>
              <a:t>IEEE 802.11 </a:t>
            </a:r>
            <a:r>
              <a:rPr lang="en-AU" sz="2000" dirty="0" err="1" smtClean="0"/>
              <a:t>Coex</a:t>
            </a:r>
            <a:r>
              <a:rPr lang="en-AU" sz="2000" dirty="0" smtClean="0"/>
              <a:t> SC achievements in Chicago in Mar 2018 (</a:t>
            </a:r>
            <a:r>
              <a:rPr lang="en-AU" sz="2000" dirty="0">
                <a:hlinkClick r:id="rId2"/>
              </a:rPr>
              <a:t>agenda</a:t>
            </a:r>
            <a:r>
              <a:rPr lang="en-AU" sz="2000" dirty="0" smtClean="0"/>
              <a:t>)</a:t>
            </a:r>
          </a:p>
          <a:p>
            <a:pPr lvl="1"/>
            <a:r>
              <a:rPr lang="en-AU" sz="1800" dirty="0" smtClean="0"/>
              <a:t>…</a:t>
            </a:r>
          </a:p>
          <a:p>
            <a:pPr lvl="1"/>
            <a:r>
              <a:rPr lang="en-AU" sz="1800" dirty="0" smtClean="0"/>
              <a:t>Did not discuss many items due to lack of time</a:t>
            </a:r>
          </a:p>
          <a:p>
            <a:pPr lvl="2"/>
            <a:r>
              <a:rPr lang="en-AU" sz="1600" dirty="0"/>
              <a:t>B</a:t>
            </a:r>
            <a:r>
              <a:rPr lang="en-AU" sz="1600" dirty="0" smtClean="0"/>
              <a:t>locking </a:t>
            </a:r>
            <a:r>
              <a:rPr lang="en-AU" sz="1600" dirty="0"/>
              <a:t>energy </a:t>
            </a:r>
            <a:r>
              <a:rPr lang="en-AU" sz="1600" dirty="0" smtClean="0"/>
              <a:t>discussions in ETSI BRAN</a:t>
            </a:r>
          </a:p>
          <a:p>
            <a:pPr lvl="2"/>
            <a:r>
              <a:rPr lang="en-AU" sz="1600" dirty="0" smtClean="0"/>
              <a:t>Paused COT interpretation issue in ETSI BRAN</a:t>
            </a:r>
          </a:p>
          <a:p>
            <a:pPr lvl="2"/>
            <a:r>
              <a:rPr lang="en-AU" sz="1600" dirty="0" smtClean="0"/>
              <a:t>Coexistence with DRS</a:t>
            </a:r>
          </a:p>
          <a:p>
            <a:pPr lvl="2"/>
            <a:r>
              <a:rPr lang="en-AU" sz="1600" dirty="0" smtClean="0"/>
              <a:t>MulteFire coexistence</a:t>
            </a:r>
          </a:p>
          <a:p>
            <a:pPr lvl="1"/>
            <a:r>
              <a:rPr lang="en-AU" sz="1800" dirty="0" smtClean="0"/>
              <a:t>Noted response to WFA LS to 3GPP RAN4 confirmed that 3GPP RAN4 has reneged on previous commitments to IEEE 802</a:t>
            </a:r>
            <a:endParaRPr lang="en-AU" sz="1800" dirty="0"/>
          </a:p>
          <a:p>
            <a:pPr lvl="1"/>
            <a:r>
              <a:rPr lang="en-AU" sz="1800" dirty="0" smtClean="0"/>
              <a:t>Broke new ground with first ever WG presentation from a:</a:t>
            </a:r>
          </a:p>
          <a:p>
            <a:pPr lvl="2"/>
            <a:r>
              <a:rPr lang="en-AU" sz="1600" dirty="0" smtClean="0"/>
              <a:t>Zambian regulator participant</a:t>
            </a:r>
          </a:p>
          <a:p>
            <a:pPr lvl="2"/>
            <a:r>
              <a:rPr lang="en-AU" sz="1600" dirty="0" smtClean="0"/>
              <a:t>IEEE-SA Fellowship participant</a:t>
            </a:r>
          </a:p>
          <a:p>
            <a:pPr lvl="1"/>
            <a:r>
              <a:rPr lang="en-AU" sz="1800" dirty="0" smtClean="0"/>
              <a:t>… that asked for better coordination with regulators outside US/Europe</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696913" y="333375"/>
            <a:ext cx="1579562" cy="276225"/>
          </a:xfrm>
        </p:spPr>
        <p:txBody>
          <a:bodyPr/>
          <a:lstStyle/>
          <a:p>
            <a:pPr>
              <a:defRPr/>
            </a:pPr>
            <a:r>
              <a:rPr lang="en-US" smtClean="0"/>
              <a:t>March 2018</a:t>
            </a:r>
            <a:endParaRPr lang="en-US" dirty="0"/>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60</a:t>
            </a:fld>
            <a:endParaRPr lang="en-US"/>
          </a:p>
        </p:txBody>
      </p:sp>
    </p:spTree>
    <p:extLst>
      <p:ext uri="{BB962C8B-B14F-4D97-AF65-F5344CB8AC3E}">
        <p14:creationId xmlns:p14="http://schemas.microsoft.com/office/powerpoint/2010/main" val="3848620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proposing a motion to endorse adaptivity refinements to EN 301 893</a:t>
            </a:r>
            <a:endParaRPr lang="en-AU" dirty="0"/>
          </a:p>
        </p:txBody>
      </p:sp>
      <p:sp>
        <p:nvSpPr>
          <p:cNvPr id="3" name="Content Placeholder 2"/>
          <p:cNvSpPr>
            <a:spLocks noGrp="1"/>
          </p:cNvSpPr>
          <p:nvPr>
            <p:ph idx="1"/>
          </p:nvPr>
        </p:nvSpPr>
        <p:spPr/>
        <p:txBody>
          <a:bodyPr/>
          <a:lstStyle/>
          <a:p>
            <a:pPr marL="1588" lvl="1" indent="0">
              <a:buNone/>
            </a:pPr>
            <a:r>
              <a:rPr lang="en-AU" b="1" dirty="0" smtClean="0"/>
              <a:t>Motion in SC </a:t>
            </a:r>
          </a:p>
          <a:p>
            <a:pPr lvl="1"/>
            <a:r>
              <a:rPr lang="en-AU" i="1" dirty="0"/>
              <a:t>The IEEE 802.11 Coexistence SC recommends to the IEEE 802.11 WG that the material on pp 27-29 </a:t>
            </a:r>
            <a:r>
              <a:rPr lang="en-AU" dirty="0" smtClean="0"/>
              <a:t>(of agenda) </a:t>
            </a:r>
            <a:r>
              <a:rPr lang="en-AU" i="1" dirty="0" smtClean="0"/>
              <a:t>be </a:t>
            </a:r>
            <a:r>
              <a:rPr lang="en-AU" i="1" dirty="0"/>
              <a:t>sent to ETSI BRAN in a Liaison Statement (with appropriate editorial changes)</a:t>
            </a:r>
          </a:p>
          <a:p>
            <a:pPr lvl="1"/>
            <a:r>
              <a:rPr lang="en-AU" dirty="0" smtClean="0"/>
              <a:t>Passed 27/0/3</a:t>
            </a:r>
            <a:endParaRPr lang="en-AU" dirty="0"/>
          </a:p>
          <a:p>
            <a:r>
              <a:rPr lang="en-AU" dirty="0" smtClean="0"/>
              <a:t>Proposed motion for WG</a:t>
            </a:r>
          </a:p>
          <a:p>
            <a:pPr lvl="1"/>
            <a:r>
              <a:rPr lang="en-AU" i="1" dirty="0"/>
              <a:t>The </a:t>
            </a:r>
            <a:r>
              <a:rPr lang="en-AU" i="1" dirty="0" smtClean="0"/>
              <a:t>IEEE </a:t>
            </a:r>
            <a:r>
              <a:rPr lang="en-AU" i="1" dirty="0"/>
              <a:t>802.11 WG </a:t>
            </a:r>
            <a:r>
              <a:rPr lang="en-AU" i="1" dirty="0" smtClean="0"/>
              <a:t>approves the material </a:t>
            </a:r>
            <a:r>
              <a:rPr lang="en-AU" i="1" dirty="0"/>
              <a:t>in </a:t>
            </a:r>
            <a:r>
              <a:rPr lang="en-AU" i="1" dirty="0" smtClean="0">
                <a:hlinkClick r:id="rId2"/>
              </a:rPr>
              <a:t>11-18-0586-00</a:t>
            </a:r>
            <a:r>
              <a:rPr lang="en-AU" i="1" dirty="0" smtClean="0"/>
              <a:t>  as a LS to ETSI BRAN that endorse adaptivity refinements in EN 301 893</a:t>
            </a:r>
          </a:p>
          <a:p>
            <a:pPr lvl="1"/>
            <a:r>
              <a:rPr lang="en-AU" dirty="0" smtClean="0"/>
              <a:t>Moved: Andrew Myles</a:t>
            </a:r>
          </a:p>
          <a:p>
            <a:pPr lvl="1"/>
            <a:r>
              <a:rPr lang="en-AU" dirty="0" smtClean="0"/>
              <a:t>Seconded:</a:t>
            </a:r>
          </a:p>
          <a:p>
            <a:pPr lvl="1"/>
            <a:r>
              <a:rPr lang="en-AU" dirty="0"/>
              <a:t>Note: the text in </a:t>
            </a:r>
            <a:r>
              <a:rPr lang="en-AU" dirty="0">
                <a:hlinkClick r:id="rId2"/>
              </a:rPr>
              <a:t>11-18-0586-00</a:t>
            </a:r>
            <a:r>
              <a:rPr lang="en-AU" dirty="0"/>
              <a:t> is the same as approved by the SC with editorial </a:t>
            </a:r>
            <a:r>
              <a:rPr lang="en-AU" dirty="0" smtClean="0"/>
              <a:t>adjustments, including salutation and signature blocks </a:t>
            </a:r>
            <a:endParaRPr lang="en-AU" u="sng" dirty="0"/>
          </a:p>
          <a:p>
            <a:pPr lvl="1"/>
            <a:r>
              <a:rPr lang="en-AU" dirty="0" smtClean="0"/>
              <a:t>:</a:t>
            </a:r>
            <a:endParaRPr lang="en-AU" dirty="0"/>
          </a:p>
        </p:txBody>
      </p:sp>
      <p:sp>
        <p:nvSpPr>
          <p:cNvPr id="4" name="Footer Placeholder 3"/>
          <p:cNvSpPr>
            <a:spLocks noGrp="1"/>
          </p:cNvSpPr>
          <p:nvPr>
            <p:ph type="ftr" sz="quarter" idx="10"/>
          </p:nvPr>
        </p:nvSpPr>
        <p:spPr>
          <a:xfrm>
            <a:off x="696913" y="332601"/>
            <a:ext cx="65" cy="276999"/>
          </a:xfrm>
        </p:spPr>
        <p:txBody>
          <a:bodyPr/>
          <a:lstStyle/>
          <a:p>
            <a:pPr>
              <a:defRPr/>
            </a:pPr>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March 2018</a:t>
            </a:r>
            <a:endParaRPr lang="en-US"/>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61</a:t>
            </a:fld>
            <a:endParaRPr lang="en-US"/>
          </a:p>
        </p:txBody>
      </p:sp>
    </p:spTree>
    <p:extLst>
      <p:ext uri="{BB962C8B-B14F-4D97-AF65-F5344CB8AC3E}">
        <p14:creationId xmlns:p14="http://schemas.microsoft.com/office/powerpoint/2010/main" val="912291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AU" sz="2400" i="1" dirty="0" smtClean="0"/>
              <a:t>IEEE 802.11 Coexistence SC </a:t>
            </a:r>
            <a:r>
              <a:rPr lang="en-AU" sz="2400" dirty="0" smtClean="0"/>
              <a:t>will continue its work in  Warsaw after ETSI BRAN </a:t>
            </a:r>
            <a:r>
              <a:rPr lang="en-AU" sz="2400" dirty="0"/>
              <a:t>meeting in </a:t>
            </a:r>
            <a:r>
              <a:rPr lang="en-AU" sz="2400" dirty="0" smtClean="0"/>
              <a:t>late Mar 2018 </a:t>
            </a:r>
            <a:endParaRPr lang="en-AU" sz="2400"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Warsaw in May 2018</a:t>
            </a:r>
          </a:p>
          <a:p>
            <a:pPr lvl="1"/>
            <a:r>
              <a:rPr lang="en-AU" dirty="0" smtClean="0"/>
              <a:t>Pre meeting:</a:t>
            </a:r>
          </a:p>
          <a:p>
            <a:pPr lvl="2"/>
            <a:r>
              <a:rPr lang="en-AU" dirty="0"/>
              <a:t>C</a:t>
            </a:r>
            <a:r>
              <a:rPr lang="en-AU" dirty="0" smtClean="0"/>
              <a:t>onduct discussions on missed agenda items via e-mail</a:t>
            </a:r>
          </a:p>
          <a:p>
            <a:pPr lvl="2"/>
            <a:r>
              <a:rPr lang="en-AU" dirty="0"/>
              <a:t>P</a:t>
            </a:r>
            <a:r>
              <a:rPr lang="en-AU" dirty="0" smtClean="0"/>
              <a:t>ass </a:t>
            </a:r>
            <a:r>
              <a:rPr lang="en-AU" dirty="0"/>
              <a:t>presentation </a:t>
            </a:r>
            <a:r>
              <a:rPr lang="en-AU" dirty="0" smtClean="0"/>
              <a:t>from </a:t>
            </a:r>
            <a:r>
              <a:rPr lang="en-AU" dirty="0"/>
              <a:t>Zambian </a:t>
            </a:r>
            <a:r>
              <a:rPr lang="en-AU" dirty="0" smtClean="0"/>
              <a:t>regulator to 802.18 Chair; it will also be distributed to other groups by IEEE-SA staff </a:t>
            </a:r>
          </a:p>
          <a:p>
            <a:pPr lvl="1"/>
            <a:r>
              <a:rPr lang="en-AU" dirty="0" smtClean="0"/>
              <a:t>Continue to act as a forum for discussion of coexistence issues between IEEE 802.11 and non-IEEE 802 technologies</a:t>
            </a:r>
          </a:p>
          <a:p>
            <a:pPr lvl="2"/>
            <a:r>
              <a:rPr lang="en-AU" dirty="0" smtClean="0"/>
              <a:t>Review results of ETSI BRAN meeting in late March wrt coexistence</a:t>
            </a:r>
          </a:p>
          <a:p>
            <a:pPr lvl="2"/>
            <a:r>
              <a:rPr lang="en-AU" dirty="0" smtClean="0"/>
              <a:t>Review results of most recent 3GPP </a:t>
            </a:r>
            <a:r>
              <a:rPr lang="en-AU" dirty="0"/>
              <a:t>RAN1 meeting wrt coexistence</a:t>
            </a:r>
            <a:endParaRPr lang="en-AU" dirty="0" smtClean="0"/>
          </a:p>
          <a:p>
            <a:pPr lvl="2"/>
            <a:r>
              <a:rPr lang="en-AU" dirty="0" smtClean="0"/>
              <a:t>Consider organising 6GHz </a:t>
            </a:r>
            <a:r>
              <a:rPr lang="en-AU" dirty="0" err="1"/>
              <a:t>C</a:t>
            </a:r>
            <a:r>
              <a:rPr lang="en-AU" dirty="0" err="1" smtClean="0"/>
              <a:t>oex</a:t>
            </a:r>
            <a:r>
              <a:rPr lang="en-AU" dirty="0" smtClean="0"/>
              <a:t> Workshop</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762000" y="333375"/>
            <a:ext cx="1579562" cy="276225"/>
          </a:xfrm>
        </p:spPr>
        <p:txBody>
          <a:bodyPr/>
          <a:lstStyle/>
          <a:p>
            <a:pPr>
              <a:defRPr/>
            </a:pPr>
            <a:r>
              <a:rPr lang="en-US" smtClean="0"/>
              <a:t>March 2018</a:t>
            </a:r>
            <a:endParaRPr lang="en-US" dirty="0"/>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62</a:t>
            </a:fld>
            <a:endParaRPr lang="en-US"/>
          </a:p>
        </p:txBody>
      </p:sp>
    </p:spTree>
    <p:extLst>
      <p:ext uri="{BB962C8B-B14F-4D97-AF65-F5344CB8AC3E}">
        <p14:creationId xmlns:p14="http://schemas.microsoft.com/office/powerpoint/2010/main" val="3256729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2018-03-09</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0"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63</a:t>
            </a:fld>
            <a:endParaRPr lang="en-US"/>
          </a:p>
        </p:txBody>
      </p:sp>
    </p:spTree>
    <p:extLst>
      <p:ext uri="{BB962C8B-B14F-4D97-AF65-F5344CB8AC3E}">
        <p14:creationId xmlns:p14="http://schemas.microsoft.com/office/powerpoint/2010/main" val="3978608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March 2018 in Chicago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64</a:t>
            </a:fld>
            <a:endParaRPr lang="en-US"/>
          </a:p>
        </p:txBody>
      </p:sp>
    </p:spTree>
    <p:extLst>
      <p:ext uri="{BB962C8B-B14F-4D97-AF65-F5344CB8AC3E}">
        <p14:creationId xmlns:p14="http://schemas.microsoft.com/office/powerpoint/2010/main" val="1318513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5" name="Rectangle 2"/>
          <p:cNvSpPr>
            <a:spLocks noGrp="1" noChangeArrowheads="1"/>
          </p:cNvSpPr>
          <p:nvPr>
            <p:ph type="body" idx="1"/>
          </p:nvPr>
        </p:nvSpPr>
        <p:spPr>
          <a:xfrm>
            <a:off x="251520" y="597371"/>
            <a:ext cx="8712968" cy="5279901"/>
          </a:xfrm>
        </p:spPr>
        <p:txBody>
          <a:bodyPr/>
          <a:lstStyle/>
          <a:p>
            <a:pPr marL="0" indent="0" algn="ctr" eaLnBrk="1" hangingPunct="1">
              <a:spcBef>
                <a:spcPts val="0"/>
              </a:spcBef>
              <a:buNone/>
            </a:pPr>
            <a:r>
              <a:rPr lang="en-US" altLang="en-US" sz="2800" dirty="0"/>
              <a:t>Summary (1/2)</a:t>
            </a:r>
          </a:p>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400" b="0" dirty="0">
                <a:hlinkClick r:id="rId3"/>
              </a:rPr>
              <a:t>https://mentor.ieee.org/802.11/dcn/18/11-18-0292-03-0wng-agenda-for-wng-2018-march.ppt</a:t>
            </a:r>
            <a:r>
              <a:rPr lang="en-US" altLang="en-US" sz="1400" b="0" dirty="0"/>
              <a:t> </a:t>
            </a:r>
          </a:p>
          <a:p>
            <a:pPr marL="0" indent="0" eaLnBrk="1" hangingPunct="1">
              <a:spcBef>
                <a:spcPts val="0"/>
              </a:spcBef>
              <a:buNone/>
            </a:pPr>
            <a:r>
              <a:rPr lang="en-US" altLang="en-US" sz="2000" dirty="0"/>
              <a:t>Presentations at March 2018 meeting</a:t>
            </a:r>
            <a:endParaRPr lang="en-GB" altLang="en-US" sz="1800" dirty="0"/>
          </a:p>
          <a:p>
            <a:pPr marL="457200" indent="-457200">
              <a:spcBef>
                <a:spcPts val="0"/>
              </a:spcBef>
              <a:defRPr/>
            </a:pPr>
            <a:r>
              <a:rPr lang="en-GB" altLang="en-US" sz="2000" dirty="0"/>
              <a:t>First session (Tuesday AM1)</a:t>
            </a:r>
          </a:p>
          <a:p>
            <a:pPr lvl="2" eaLnBrk="1" hangingPunct="1">
              <a:spcBef>
                <a:spcPts val="0"/>
              </a:spcBef>
              <a:defRPr/>
            </a:pPr>
            <a:r>
              <a:rPr lang="en-US" altLang="en-US" dirty="0"/>
              <a:t>“Introduction to RPW- Experimental Study of a rotating polarization wave (RPW) system” – Ken Takei (Hitachi Ltd.)</a:t>
            </a:r>
          </a:p>
          <a:p>
            <a:pPr lvl="3" eaLnBrk="1" hangingPunct="1">
              <a:spcBef>
                <a:spcPts val="0"/>
              </a:spcBef>
              <a:defRPr/>
            </a:pPr>
            <a:r>
              <a:rPr lang="en-US" altLang="en-US" dirty="0">
                <a:hlinkClick r:id="rId4"/>
              </a:rPr>
              <a:t>https://mentor.ieee.org/802.11/dcn/18/11-18-0357-00-0000-experimental-study-of-a-rotating-polarizaton-wave-system.pptx</a:t>
            </a:r>
            <a:r>
              <a:rPr lang="en-US" altLang="en-US" dirty="0"/>
              <a:t> </a:t>
            </a:r>
          </a:p>
          <a:p>
            <a:pPr lvl="3" eaLnBrk="1" hangingPunct="1">
              <a:spcBef>
                <a:spcPts val="0"/>
              </a:spcBef>
              <a:defRPr/>
            </a:pPr>
            <a:r>
              <a:rPr lang="en-US" altLang="en-US" dirty="0"/>
              <a:t>No  motions, no straw polls</a:t>
            </a:r>
          </a:p>
          <a:p>
            <a:pPr lvl="2" eaLnBrk="1" hangingPunct="1">
              <a:spcBef>
                <a:spcPts val="0"/>
              </a:spcBef>
              <a:defRPr/>
            </a:pPr>
            <a:r>
              <a:rPr lang="en-US" altLang="en-US" dirty="0"/>
              <a:t>"Exploring Next Generation V2X Communication"</a:t>
            </a:r>
            <a:r>
              <a:rPr lang="en-US" altLang="en-US" b="1" dirty="0"/>
              <a:t> </a:t>
            </a:r>
            <a:r>
              <a:rPr lang="en-US" altLang="en-US" dirty="0"/>
              <a:t>- </a:t>
            </a:r>
            <a:r>
              <a:rPr lang="en-US" altLang="en-US" dirty="0" err="1"/>
              <a:t>Hongyuan</a:t>
            </a:r>
            <a:r>
              <a:rPr lang="en-US" altLang="en-US" dirty="0"/>
              <a:t> Zhang (Marvell)</a:t>
            </a:r>
          </a:p>
          <a:p>
            <a:pPr lvl="3" eaLnBrk="1" hangingPunct="1">
              <a:spcBef>
                <a:spcPts val="0"/>
              </a:spcBef>
              <a:defRPr/>
            </a:pPr>
            <a:r>
              <a:rPr lang="en-US" altLang="en-US" dirty="0">
                <a:hlinkClick r:id="rId5"/>
              </a:rPr>
              <a:t>https://mentor.ieee.org/802.11/dcn/18/11-18-0513-02-0wng-802-11-for-next-generation-v2x-communication.pptx</a:t>
            </a:r>
            <a:r>
              <a:rPr lang="en-US" altLang="en-US" dirty="0"/>
              <a:t> </a:t>
            </a:r>
          </a:p>
          <a:p>
            <a:pPr lvl="3" eaLnBrk="1" hangingPunct="1">
              <a:spcBef>
                <a:spcPts val="0"/>
              </a:spcBef>
              <a:defRPr/>
            </a:pPr>
            <a:r>
              <a:rPr lang="en-US" altLang="en-US" dirty="0"/>
              <a:t>No internal motions, one straw poll</a:t>
            </a:r>
          </a:p>
          <a:p>
            <a:pPr lvl="3" eaLnBrk="1" hangingPunct="1">
              <a:spcBef>
                <a:spcPts val="0"/>
              </a:spcBef>
              <a:defRPr/>
            </a:pPr>
            <a:r>
              <a:rPr lang="en-US" altLang="en-US" dirty="0"/>
              <a:t>Study group straw poll: Yes: 89, No: 2, Need more info: 34, Abstain: 6</a:t>
            </a:r>
          </a:p>
          <a:p>
            <a:pPr lvl="2" eaLnBrk="1" hangingPunct="1">
              <a:spcBef>
                <a:spcPts val="0"/>
              </a:spcBef>
              <a:defRPr/>
            </a:pPr>
            <a:r>
              <a:rPr lang="en-US" altLang="en-US" dirty="0"/>
              <a:t>"Introducing multiple primary channels to exploit unused resources</a:t>
            </a:r>
            <a:br>
              <a:rPr lang="en-US" altLang="en-US" dirty="0"/>
            </a:br>
            <a:r>
              <a:rPr lang="en-US" altLang="en-US" dirty="0"/>
              <a:t> scattered in multiple channels/bands“ - Kazuto Yano (ATR)</a:t>
            </a:r>
          </a:p>
          <a:p>
            <a:pPr lvl="3" eaLnBrk="1" hangingPunct="1">
              <a:spcBef>
                <a:spcPts val="0"/>
              </a:spcBef>
              <a:defRPr/>
            </a:pPr>
            <a:r>
              <a:rPr lang="en-US" altLang="en-US" dirty="0">
                <a:hlinkClick r:id="rId6"/>
              </a:rPr>
              <a:t>https://mentor.ieee.org/802.11/dcn/17/11-17-1699-07-0wng-introducing-multiple-primary-channels-to-exploit-unused-resources-scattered-in-multiple-channels-bands.pptx</a:t>
            </a:r>
            <a:r>
              <a:rPr lang="en-US" altLang="en-US" dirty="0"/>
              <a:t> </a:t>
            </a:r>
            <a:endParaRPr lang="en-US" altLang="en-US" sz="2400" dirty="0"/>
          </a:p>
          <a:p>
            <a:pPr lvl="3" eaLnBrk="1" hangingPunct="1">
              <a:spcBef>
                <a:spcPts val="0"/>
              </a:spcBef>
              <a:defRPr/>
            </a:pPr>
            <a:r>
              <a:rPr lang="en-US" dirty="0"/>
              <a:t>No motions, one straw poll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65</a:t>
            </a:fld>
            <a:endParaRPr lang="en-US"/>
          </a:p>
        </p:txBody>
      </p:sp>
    </p:spTree>
    <p:extLst>
      <p:ext uri="{BB962C8B-B14F-4D97-AF65-F5344CB8AC3E}">
        <p14:creationId xmlns:p14="http://schemas.microsoft.com/office/powerpoint/2010/main" val="2748019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AD1FA-B9E4-4215-B8E8-A491C201D4B6}"/>
              </a:ext>
            </a:extLst>
          </p:cNvPr>
          <p:cNvSpPr>
            <a:spLocks noGrp="1"/>
          </p:cNvSpPr>
          <p:nvPr>
            <p:ph type="title"/>
          </p:nvPr>
        </p:nvSpPr>
        <p:spPr>
          <a:xfrm>
            <a:off x="685800" y="685800"/>
            <a:ext cx="7772400" cy="438944"/>
          </a:xfrm>
        </p:spPr>
        <p:txBody>
          <a:bodyPr/>
          <a:lstStyle/>
          <a:p>
            <a:r>
              <a:rPr lang="en-US" altLang="en-US" dirty="0"/>
              <a:t>Summary (2/2)</a:t>
            </a:r>
            <a:endParaRPr lang="en-US" dirty="0"/>
          </a:p>
        </p:txBody>
      </p:sp>
      <p:sp>
        <p:nvSpPr>
          <p:cNvPr id="3" name="Content Placeholder 2">
            <a:extLst>
              <a:ext uri="{FF2B5EF4-FFF2-40B4-BE49-F238E27FC236}">
                <a16:creationId xmlns:a16="http://schemas.microsoft.com/office/drawing/2014/main" xmlns="" id="{01244A30-847B-43C4-BF30-BC0BFFAE61A4}"/>
              </a:ext>
            </a:extLst>
          </p:cNvPr>
          <p:cNvSpPr>
            <a:spLocks noGrp="1"/>
          </p:cNvSpPr>
          <p:nvPr>
            <p:ph idx="1"/>
          </p:nvPr>
        </p:nvSpPr>
        <p:spPr>
          <a:xfrm>
            <a:off x="251520" y="1258416"/>
            <a:ext cx="8568952" cy="5122912"/>
          </a:xfrm>
        </p:spPr>
        <p:txBody>
          <a:bodyPr>
            <a:normAutofit lnSpcReduction="10000"/>
          </a:bodyPr>
          <a:lstStyle/>
          <a:p>
            <a:pPr eaLnBrk="1" hangingPunct="1">
              <a:spcBef>
                <a:spcPts val="0"/>
              </a:spcBef>
              <a:defRPr/>
            </a:pPr>
            <a:r>
              <a:rPr lang="en-US" altLang="en-US" sz="2600" dirty="0"/>
              <a:t>Second session (Thursday AM1)</a:t>
            </a:r>
          </a:p>
          <a:p>
            <a:pPr lvl="2" eaLnBrk="1" hangingPunct="1">
              <a:spcBef>
                <a:spcPts val="0"/>
              </a:spcBef>
              <a:defRPr/>
            </a:pPr>
            <a:r>
              <a:rPr lang="en-US" altLang="en-US" sz="2000" dirty="0"/>
              <a:t>“Reconsidering Implicit Feedback for Beamforming” – Roger Marks (Huawei)</a:t>
            </a:r>
          </a:p>
          <a:p>
            <a:pPr lvl="3" eaLnBrk="1" hangingPunct="1">
              <a:spcBef>
                <a:spcPts val="0"/>
              </a:spcBef>
              <a:defRPr/>
            </a:pPr>
            <a:r>
              <a:rPr lang="en-US" altLang="en-US" sz="1800" dirty="0">
                <a:hlinkClick r:id="rId2"/>
              </a:rPr>
              <a:t>https://mentor.ieee.org/802.11/dcn/18/11-18-0509-00-0wng-reconsidering-implicit-feedback-for-beamforming.pptx</a:t>
            </a:r>
            <a:r>
              <a:rPr lang="en-US" altLang="en-US" sz="1800" dirty="0"/>
              <a:t> </a:t>
            </a:r>
          </a:p>
          <a:p>
            <a:pPr lvl="3" eaLnBrk="1" hangingPunct="1">
              <a:spcBef>
                <a:spcPts val="0"/>
              </a:spcBef>
              <a:defRPr/>
            </a:pPr>
            <a:r>
              <a:rPr lang="en-US" altLang="en-US" sz="1800" dirty="0"/>
              <a:t>No motions, two straw polls</a:t>
            </a:r>
          </a:p>
          <a:p>
            <a:pPr lvl="2" eaLnBrk="1" hangingPunct="1">
              <a:spcBef>
                <a:spcPts val="0"/>
              </a:spcBef>
              <a:defRPr/>
            </a:pPr>
            <a:r>
              <a:rPr lang="en-US" altLang="en-US" sz="2000" dirty="0"/>
              <a:t>“</a:t>
            </a:r>
            <a:r>
              <a:rPr lang="en-US" sz="2000" dirty="0"/>
              <a:t>IEEE 802.11ba: more than a wake-up radio</a:t>
            </a:r>
            <a:r>
              <a:rPr lang="en-US" altLang="en-US" sz="2000" dirty="0"/>
              <a:t>” – Eduard Garcia-Villegas (Polytechnic University of Catalonia)</a:t>
            </a:r>
          </a:p>
          <a:p>
            <a:pPr lvl="3" eaLnBrk="1" hangingPunct="1">
              <a:spcBef>
                <a:spcPts val="0"/>
              </a:spcBef>
              <a:defRPr/>
            </a:pPr>
            <a:r>
              <a:rPr lang="en-US" altLang="en-US" sz="1800" dirty="0">
                <a:hlinkClick r:id="rId3"/>
              </a:rPr>
              <a:t>https://mentor.ieee.org/802.11/dcn/18/11-18-0540-01-0wng-ieee-802-11ba-more-than-a-wake-up-radio.pptx</a:t>
            </a:r>
            <a:r>
              <a:rPr lang="en-US" altLang="en-US" sz="1800" dirty="0"/>
              <a:t> </a:t>
            </a:r>
          </a:p>
          <a:p>
            <a:pPr lvl="3" eaLnBrk="1" hangingPunct="1">
              <a:spcBef>
                <a:spcPts val="0"/>
              </a:spcBef>
              <a:defRPr/>
            </a:pPr>
            <a:r>
              <a:rPr lang="en-US" altLang="en-US" sz="1800" dirty="0"/>
              <a:t>No motions, one straw poll</a:t>
            </a:r>
          </a:p>
          <a:p>
            <a:pPr marL="457200" indent="-457200">
              <a:spcBef>
                <a:spcPts val="0"/>
              </a:spcBef>
            </a:pPr>
            <a:r>
              <a:rPr lang="en-GB" altLang="en-US" dirty="0"/>
              <a:t>Minutes</a:t>
            </a:r>
          </a:p>
          <a:p>
            <a:pPr lvl="1">
              <a:spcBef>
                <a:spcPts val="0"/>
              </a:spcBef>
            </a:pPr>
            <a:r>
              <a:rPr lang="en-GB" altLang="en-US" sz="1800" dirty="0"/>
              <a:t>  18/0219r0</a:t>
            </a:r>
          </a:p>
          <a:p>
            <a:pPr>
              <a:spcBef>
                <a:spcPts val="0"/>
              </a:spcBef>
            </a:pPr>
            <a:r>
              <a:rPr lang="en-GB" altLang="ko-KR" dirty="0">
                <a:ea typeface="Gulim" pitchFamily="34" charset="-127"/>
              </a:rPr>
              <a:t>Plans for May 2018</a:t>
            </a:r>
            <a:endParaRPr lang="en-US" altLang="en-US" dirty="0"/>
          </a:p>
          <a:p>
            <a:pPr lvl="1" eaLnBrk="1" hangingPunct="1">
              <a:spcBef>
                <a:spcPts val="0"/>
              </a:spcBef>
              <a:defRPr/>
            </a:pPr>
            <a:r>
              <a:rPr lang="en-US" altLang="en-US" dirty="0" smtClean="0"/>
              <a:t>Call-for-Contributions before May meeting;</a:t>
            </a:r>
          </a:p>
          <a:p>
            <a:pPr lvl="1" eaLnBrk="1" hangingPunct="1">
              <a:spcBef>
                <a:spcPts val="0"/>
              </a:spcBef>
              <a:defRPr/>
            </a:pPr>
            <a:r>
              <a:rPr lang="en-US" altLang="en-US" dirty="0" smtClean="0"/>
              <a:t>Present and discuss </a:t>
            </a:r>
            <a:r>
              <a:rPr lang="en-US" altLang="en-US" smtClean="0"/>
              <a:t>the received contributions</a:t>
            </a:r>
            <a:r>
              <a:rPr lang="en-US" altLang="en-US" dirty="0" smtClean="0"/>
              <a:t>.</a:t>
            </a:r>
            <a:endParaRPr lang="en-US" altLang="en-US" dirty="0"/>
          </a:p>
          <a:p>
            <a:pPr eaLnBrk="1" hangingPunct="1">
              <a:spcBef>
                <a:spcPts val="0"/>
              </a:spcBef>
              <a:defRPr/>
            </a:pPr>
            <a:r>
              <a:rPr lang="en-US" altLang="en-US" dirty="0"/>
              <a:t>No motions in the SG, no conference calls</a:t>
            </a:r>
            <a:endParaRPr lang="en-GB" altLang="en-US" dirty="0"/>
          </a:p>
        </p:txBody>
      </p:sp>
      <p:sp>
        <p:nvSpPr>
          <p:cNvPr id="5" name="Footer Placeholder 4">
            <a:extLst>
              <a:ext uri="{FF2B5EF4-FFF2-40B4-BE49-F238E27FC236}">
                <a16:creationId xmlns:a16="http://schemas.microsoft.com/office/drawing/2014/main" xmlns="" id="{73BC0D70-034A-41F0-82A8-337584BEC4B1}"/>
              </a:ext>
            </a:extLst>
          </p:cNvPr>
          <p:cNvSpPr>
            <a:spLocks noGrp="1"/>
          </p:cNvSpPr>
          <p:nvPr>
            <p:ph type="ftr" sz="quarter" idx="11"/>
          </p:nvPr>
        </p:nvSpPr>
        <p:spPr/>
        <p:txBody>
          <a:bodyPr/>
          <a:lstStyle/>
          <a:p>
            <a:pPr>
              <a:defRPr/>
            </a:pPr>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66</a:t>
            </a:fld>
            <a:endParaRPr lang="en-US"/>
          </a:p>
        </p:txBody>
      </p:sp>
    </p:spTree>
    <p:extLst>
      <p:ext uri="{BB962C8B-B14F-4D97-AF65-F5344CB8AC3E}">
        <p14:creationId xmlns:p14="http://schemas.microsoft.com/office/powerpoint/2010/main" val="1893915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(Chicago)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11-18-0565 by Andrew Myles, Cisco</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67</a:t>
            </a:fld>
            <a:endParaRPr lang="en-US"/>
          </a:p>
        </p:txBody>
      </p:sp>
    </p:spTree>
    <p:extLst>
      <p:ext uri="{BB962C8B-B14F-4D97-AF65-F5344CB8AC3E}">
        <p14:creationId xmlns:p14="http://schemas.microsoft.com/office/powerpoint/2010/main" val="38252294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sz="2800" dirty="0" smtClean="0"/>
              <a:t>IEEE 802 JTC1 SC focused on executing PSDO process &amp; reviewing progress of </a:t>
            </a:r>
            <a:r>
              <a:rPr lang="en-AU" sz="2800" i="1" dirty="0" smtClean="0"/>
              <a:t>SC6 Security ad hoc</a:t>
            </a:r>
            <a:endParaRPr lang="en-AU" sz="2800" i="1" dirty="0"/>
          </a:p>
        </p:txBody>
      </p:sp>
      <p:sp>
        <p:nvSpPr>
          <p:cNvPr id="3" name="Content Placeholder 2"/>
          <p:cNvSpPr>
            <a:spLocks noGrp="1"/>
          </p:cNvSpPr>
          <p:nvPr>
            <p:ph idx="1"/>
          </p:nvPr>
        </p:nvSpPr>
        <p:spPr>
          <a:xfrm>
            <a:off x="685800" y="1905000"/>
            <a:ext cx="7772400" cy="4114800"/>
          </a:xfrm>
        </p:spPr>
        <p:txBody>
          <a:bodyPr/>
          <a:lstStyle/>
          <a:p>
            <a:r>
              <a:rPr lang="en-AU" sz="2000" dirty="0" smtClean="0"/>
              <a:t>IEEE 802 JTC1 SC achievements in Chicago in Mar 2018</a:t>
            </a:r>
          </a:p>
          <a:p>
            <a:pPr lvl="1"/>
            <a:r>
              <a:rPr lang="en-AU" sz="1800" dirty="0" smtClean="0"/>
              <a:t>Processed PSDO submissions</a:t>
            </a:r>
          </a:p>
          <a:p>
            <a:pPr lvl="2"/>
            <a:r>
              <a:rPr lang="en-AU" sz="1600" dirty="0" smtClean="0"/>
              <a:t>Noted status of 41 standards in the PSDO pipeline</a:t>
            </a:r>
          </a:p>
          <a:p>
            <a:pPr lvl="1"/>
            <a:r>
              <a:rPr lang="en-AU" sz="1800" dirty="0" smtClean="0"/>
              <a:t>Discussed action from Nov 2017 to withdraw various ISO/IEC standards</a:t>
            </a:r>
          </a:p>
          <a:p>
            <a:pPr lvl="2"/>
            <a:r>
              <a:rPr lang="en-AU" sz="1600" dirty="0" smtClean="0"/>
              <a:t>Standards are 8802-1:2001, 15802-1:1995, 15802-3:1998 &amp; 8802-5 </a:t>
            </a:r>
          </a:p>
          <a:p>
            <a:pPr lvl="2"/>
            <a:r>
              <a:rPr lang="en-AU" sz="1600" dirty="0" smtClean="0"/>
              <a:t>The SC Chair will now send a LS to SC6 with request (after EC approval)</a:t>
            </a:r>
          </a:p>
          <a:p>
            <a:pPr lvl="1"/>
            <a:r>
              <a:rPr lang="en-AU" sz="1800" dirty="0" smtClean="0"/>
              <a:t>Reviewed SC6 </a:t>
            </a:r>
            <a:r>
              <a:rPr lang="en-AU" sz="1800" i="1" dirty="0" smtClean="0"/>
              <a:t>Security </a:t>
            </a:r>
            <a:r>
              <a:rPr lang="en-AU" sz="1800" i="1" dirty="0"/>
              <a:t>ad hoc </a:t>
            </a:r>
            <a:r>
              <a:rPr lang="en-AU" sz="1800" dirty="0" smtClean="0"/>
              <a:t>progress</a:t>
            </a:r>
          </a:p>
          <a:p>
            <a:pPr lvl="2"/>
            <a:r>
              <a:rPr lang="en-AU" sz="1600" dirty="0" smtClean="0"/>
              <a:t>The </a:t>
            </a:r>
            <a:r>
              <a:rPr lang="en-AU" sz="1600" i="1" dirty="0"/>
              <a:t>Security ad hoc </a:t>
            </a:r>
            <a:r>
              <a:rPr lang="en-AU" sz="1600" dirty="0" smtClean="0"/>
              <a:t>was proposed in SC6 primarily as a mechanism to attack IEEE 802.1 based security, consistent with many previous China NB comments</a:t>
            </a:r>
          </a:p>
          <a:p>
            <a:pPr lvl="2"/>
            <a:r>
              <a:rPr lang="en-AU" sz="1600" dirty="0" smtClean="0"/>
              <a:t>First teleconference is now scheduled for 16 March 2018, with submissions that:</a:t>
            </a:r>
          </a:p>
          <a:p>
            <a:pPr lvl="3"/>
            <a:r>
              <a:rPr lang="en-AU" sz="1400" dirty="0" smtClean="0"/>
              <a:t>Assert issue with 802.11 because of KRACK</a:t>
            </a:r>
          </a:p>
          <a:p>
            <a:pPr lvl="3"/>
            <a:r>
              <a:rPr lang="en-AU" sz="1400" dirty="0" smtClean="0"/>
              <a:t>Complain about protocols (</a:t>
            </a:r>
            <a:r>
              <a:rPr lang="en-AU" sz="1400" dirty="0" err="1" smtClean="0"/>
              <a:t>eg</a:t>
            </a:r>
            <a:r>
              <a:rPr lang="en-AU" sz="1400" dirty="0" smtClean="0"/>
              <a:t> 802.15.3, 802.21 &amp; 802,22) that do not have cipher agility to support national regulations</a:t>
            </a:r>
          </a:p>
          <a:p>
            <a:pPr lvl="3"/>
            <a:r>
              <a:rPr lang="en-AU" sz="1400" dirty="0" smtClean="0"/>
              <a:t>Note: there have been no submission in relation to 802.1X!</a:t>
            </a:r>
          </a:p>
          <a:p>
            <a:pPr lvl="2"/>
            <a:r>
              <a:rPr lang="en-AU" sz="1600" dirty="0" smtClean="0"/>
              <a:t>A small number of IEEE 802 attendees will participate </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2/3 of 11-18-0565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696913" y="333375"/>
            <a:ext cx="1579562" cy="276225"/>
          </a:xfrm>
        </p:spPr>
        <p:txBody>
          <a:bodyPr/>
          <a:lstStyle/>
          <a:p>
            <a:pPr>
              <a:defRPr/>
            </a:pPr>
            <a:r>
              <a:rPr lang="en-US" dirty="0" smtClean="0"/>
              <a:t>March 2018</a:t>
            </a:r>
            <a:endParaRPr lang="en-US" dirty="0"/>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68</a:t>
            </a:fld>
            <a:endParaRPr lang="en-US"/>
          </a:p>
        </p:txBody>
      </p:sp>
      <p:sp>
        <p:nvSpPr>
          <p:cNvPr id="10" name="Footer Placeholder 3"/>
          <p:cNvSpPr>
            <a:spLocks noGrp="1"/>
          </p:cNvSpPr>
          <p:nvPr>
            <p:ph type="ftr" sz="quarter" idx="11"/>
          </p:nvPr>
        </p:nvSpPr>
        <p:spPr>
          <a:xfrm>
            <a:off x="8077200" y="6475413"/>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2676790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execute the PSDO process in Warsaw in Mat 2018</a:t>
            </a:r>
            <a:endParaRPr lang="en-AU" dirty="0"/>
          </a:p>
        </p:txBody>
      </p:sp>
      <p:sp>
        <p:nvSpPr>
          <p:cNvPr id="3" name="Content Placeholder 2"/>
          <p:cNvSpPr>
            <a:spLocks noGrp="1"/>
          </p:cNvSpPr>
          <p:nvPr>
            <p:ph idx="1"/>
          </p:nvPr>
        </p:nvSpPr>
        <p:spPr/>
        <p:txBody>
          <a:bodyPr/>
          <a:lstStyle/>
          <a:p>
            <a:r>
              <a:rPr lang="en-AU" dirty="0" smtClean="0"/>
              <a:t>IEEE 802 JTC1 SC plans for Warsaw in May 2018</a:t>
            </a:r>
          </a:p>
          <a:p>
            <a:pPr lvl="1"/>
            <a:r>
              <a:rPr lang="en-AU" dirty="0" smtClean="0"/>
              <a:t>Execute PSDO process</a:t>
            </a:r>
          </a:p>
          <a:p>
            <a:pPr lvl="1"/>
            <a:r>
              <a:rPr lang="en-AU" dirty="0" smtClean="0"/>
              <a:t>Review SC6 </a:t>
            </a:r>
            <a:r>
              <a:rPr lang="en-AU" i="1" dirty="0" smtClean="0"/>
              <a:t>Security ad hoc </a:t>
            </a:r>
            <a:r>
              <a:rPr lang="en-AU" dirty="0" smtClean="0"/>
              <a:t>activities</a:t>
            </a:r>
            <a:endParaRPr lang="en-AU" dirty="0"/>
          </a:p>
        </p:txBody>
      </p:sp>
      <p:sp>
        <p:nvSpPr>
          <p:cNvPr id="4" name="Footer Placeholder 3"/>
          <p:cNvSpPr>
            <a:spLocks noGrp="1"/>
          </p:cNvSpPr>
          <p:nvPr>
            <p:ph type="ftr" sz="quarter" idx="10"/>
          </p:nvPr>
        </p:nvSpPr>
        <p:spPr>
          <a:xfrm>
            <a:off x="6400800" y="6475413"/>
            <a:ext cx="2167260" cy="184666"/>
          </a:xfrm>
        </p:spPr>
        <p:txBody>
          <a:bodyPr/>
          <a:lstStyle/>
          <a:p>
            <a:r>
              <a:rPr lang="en-US" sz="1200" b="0" dirty="0" smtClean="0"/>
              <a:t>Adrian Stephens, Intel Corporation</a:t>
            </a:r>
            <a:endParaRPr lang="en-US" sz="12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11-18-0565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8" name="Date Placeholder 7"/>
          <p:cNvSpPr>
            <a:spLocks noGrp="1"/>
          </p:cNvSpPr>
          <p:nvPr>
            <p:ph type="dt" sz="half" idx="10"/>
          </p:nvPr>
        </p:nvSpPr>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69</a:t>
            </a:fld>
            <a:endParaRPr lang="en-US"/>
          </a:p>
        </p:txBody>
      </p:sp>
    </p:spTree>
    <p:extLst>
      <p:ext uri="{BB962C8B-B14F-4D97-AF65-F5344CB8AC3E}">
        <p14:creationId xmlns:p14="http://schemas.microsoft.com/office/powerpoint/2010/main" val="201171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8" name="Chart 7"/>
          <p:cNvGraphicFramePr>
            <a:graphicFrameLocks/>
          </p:cNvGraphicFramePr>
          <p:nvPr>
            <p:extLst/>
          </p:nvPr>
        </p:nvGraphicFramePr>
        <p:xfrm>
          <a:off x="304801" y="1166298"/>
          <a:ext cx="8458200" cy="530911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spTree>
    <p:extLst>
      <p:ext uri="{BB962C8B-B14F-4D97-AF65-F5344CB8AC3E}">
        <p14:creationId xmlns:p14="http://schemas.microsoft.com/office/powerpoint/2010/main" val="2811714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March 2018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2018-03-08</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24"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899790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March 2018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71</a:t>
            </a:fld>
            <a:endParaRPr lang="en-US"/>
          </a:p>
        </p:txBody>
      </p:sp>
    </p:spTree>
    <p:extLst>
      <p:ext uri="{BB962C8B-B14F-4D97-AF65-F5344CB8AC3E}">
        <p14:creationId xmlns:p14="http://schemas.microsoft.com/office/powerpoint/2010/main" val="7021690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Reviewed available presentations</a:t>
            </a:r>
          </a:p>
          <a:p>
            <a:pPr lvl="1"/>
            <a:r>
              <a:rPr lang="en-US" dirty="0" smtClean="0"/>
              <a:t>11-18-0354 </a:t>
            </a:r>
            <a:r>
              <a:rPr lang="en-US" dirty="0"/>
              <a:t>– </a:t>
            </a:r>
            <a:r>
              <a:rPr lang="en-US" dirty="0" err="1"/>
              <a:t>QoS</a:t>
            </a:r>
            <a:r>
              <a:rPr lang="en-US" dirty="0"/>
              <a:t> Mapping – </a:t>
            </a:r>
            <a:r>
              <a:rPr lang="en-US" dirty="0" err="1"/>
              <a:t>A.Myles</a:t>
            </a:r>
            <a:endParaRPr lang="en-US" dirty="0"/>
          </a:p>
          <a:p>
            <a:pPr lvl="1"/>
            <a:r>
              <a:rPr lang="en-US" dirty="0" smtClean="0"/>
              <a:t>11-18-0480 </a:t>
            </a:r>
            <a:r>
              <a:rPr lang="en-US" dirty="0"/>
              <a:t>– </a:t>
            </a:r>
            <a:r>
              <a:rPr lang="en-US" dirty="0" err="1"/>
              <a:t>Peerkey</a:t>
            </a:r>
            <a:r>
              <a:rPr lang="en-US" dirty="0"/>
              <a:t> deletion – </a:t>
            </a:r>
            <a:r>
              <a:rPr lang="en-US" dirty="0" err="1" smtClean="0"/>
              <a:t>M.Wentink</a:t>
            </a:r>
            <a:endParaRPr lang="en-US" dirty="0" smtClean="0"/>
          </a:p>
          <a:p>
            <a:pPr lvl="1"/>
            <a:r>
              <a:rPr lang="en-US" altLang="en-US" dirty="0" smtClean="0"/>
              <a:t>11-18-0334 </a:t>
            </a:r>
            <a:r>
              <a:rPr lang="en-US" dirty="0" smtClean="0"/>
              <a:t> </a:t>
            </a:r>
            <a:r>
              <a:rPr lang="en-US" dirty="0"/>
              <a:t>– </a:t>
            </a:r>
            <a:r>
              <a:rPr lang="en-US" dirty="0" smtClean="0"/>
              <a:t> </a:t>
            </a:r>
            <a:r>
              <a:rPr lang="en-US" altLang="en-US" dirty="0" smtClean="0"/>
              <a:t>Annex </a:t>
            </a:r>
            <a:r>
              <a:rPr lang="en-US" altLang="en-US" dirty="0"/>
              <a:t>I DMG OFDM removal – Lei Huang</a:t>
            </a:r>
          </a:p>
          <a:p>
            <a:pPr lvl="1"/>
            <a:r>
              <a:rPr lang="en-US" altLang="en-US" dirty="0"/>
              <a:t>11-17-1807 – Operating Channel Validation Nehru Bhandaru, Thomas </a:t>
            </a:r>
            <a:r>
              <a:rPr lang="en-US" altLang="en-US" dirty="0" smtClean="0"/>
              <a:t>Durham</a:t>
            </a:r>
            <a:endParaRPr lang="en-US" dirty="0"/>
          </a:p>
          <a:p>
            <a:r>
              <a:rPr lang="en-US" dirty="0" smtClean="0"/>
              <a:t>Agenda</a:t>
            </a:r>
            <a:endParaRPr lang="en-US" dirty="0"/>
          </a:p>
          <a:p>
            <a:pPr lvl="1"/>
            <a:r>
              <a:rPr lang="en-US" dirty="0" smtClean="0">
                <a:hlinkClick r:id="rId3"/>
              </a:rPr>
              <a:t>https://mentor.ieee.org/802.11/dcn/18/11-18-0289-04-000m-march-2018-tgmd-agenda.pptx</a:t>
            </a:r>
            <a:r>
              <a:rPr lang="en-US"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72</a:t>
            </a:fld>
            <a:endParaRPr lang="en-US"/>
          </a:p>
        </p:txBody>
      </p:sp>
    </p:spTree>
    <p:extLst>
      <p:ext uri="{BB962C8B-B14F-4D97-AF65-F5344CB8AC3E}">
        <p14:creationId xmlns:p14="http://schemas.microsoft.com/office/powerpoint/2010/main" val="22746357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73</a:t>
            </a:fld>
            <a:endParaRPr lang="en-US"/>
          </a:p>
        </p:txBody>
      </p:sp>
    </p:spTree>
    <p:extLst>
      <p:ext uri="{BB962C8B-B14F-4D97-AF65-F5344CB8AC3E}">
        <p14:creationId xmlns:p14="http://schemas.microsoft.com/office/powerpoint/2010/main" val="41599619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March - May</a:t>
            </a:r>
            <a:r>
              <a:rPr lang="en-US" dirty="0"/>
              <a:t/>
            </a:r>
            <a:br>
              <a:rPr lang="en-US" dirty="0"/>
            </a:br>
            <a:endParaRPr lang="en-US" dirty="0"/>
          </a:p>
        </p:txBody>
      </p:sp>
      <p:sp>
        <p:nvSpPr>
          <p:cNvPr id="3" name="Content Placeholder 2"/>
          <p:cNvSpPr>
            <a:spLocks noGrp="1"/>
          </p:cNvSpPr>
          <p:nvPr>
            <p:ph idx="1"/>
          </p:nvPr>
        </p:nvSpPr>
        <p:spPr>
          <a:xfrm>
            <a:off x="795184" y="1828800"/>
            <a:ext cx="7277100" cy="3579813"/>
          </a:xfrm>
        </p:spPr>
        <p:txBody>
          <a:bodyPr/>
          <a:lstStyle/>
          <a:p>
            <a:r>
              <a:rPr lang="en-US" dirty="0" smtClean="0"/>
              <a:t>Initial WGLB closes 2018-03-17</a:t>
            </a:r>
          </a:p>
          <a:p>
            <a:endParaRPr lang="en-US" dirty="0"/>
          </a:p>
          <a:p>
            <a:r>
              <a:rPr lang="en-US" dirty="0" smtClean="0"/>
              <a:t>Teleconferences planned for Friday April 6, 27</a:t>
            </a:r>
          </a:p>
          <a:p>
            <a:pPr lvl="1"/>
            <a:r>
              <a:rPr lang="en-US" altLang="en-US" dirty="0" smtClean="0"/>
              <a:t>Continued comment resolution </a:t>
            </a:r>
          </a:p>
          <a:p>
            <a:endParaRPr lang="en-US" altLang="en-US" dirty="0" smtClean="0"/>
          </a:p>
          <a:p>
            <a:r>
              <a:rPr lang="en-US" dirty="0"/>
              <a:t>Ad-hoc </a:t>
            </a:r>
            <a:r>
              <a:rPr lang="en-US" dirty="0" smtClean="0"/>
              <a:t>meeting April 10-11-12  in Fort Lauderdale for </a:t>
            </a:r>
            <a:r>
              <a:rPr lang="en-US" dirty="0"/>
              <a:t>the purposes of comment </a:t>
            </a:r>
            <a:r>
              <a:rPr lang="en-US" dirty="0" smtClean="0"/>
              <a:t>resolution</a:t>
            </a:r>
          </a:p>
          <a:p>
            <a:pPr lvl="1"/>
            <a:r>
              <a:rPr lang="en-US" dirty="0" smtClean="0"/>
              <a:t>W Hotel, hosted by SR Technologies</a:t>
            </a:r>
          </a:p>
          <a:p>
            <a:pPr lvl="1"/>
            <a:r>
              <a:rPr lang="en-US" dirty="0" smtClean="0"/>
              <a:t>Please send me an email to </a:t>
            </a:r>
            <a:r>
              <a:rPr lang="en-US" dirty="0" smtClean="0">
                <a:hlinkClick r:id="rId3"/>
              </a:rPr>
              <a:t>dstanley1389@gmail.com</a:t>
            </a:r>
            <a:r>
              <a:rPr lang="en-US" dirty="0" smtClean="0"/>
              <a:t>  if you are planning to attend in person</a:t>
            </a:r>
            <a:endParaRPr lang="en-US" dirty="0"/>
          </a:p>
          <a:p>
            <a:endParaRPr lang="en-US" altLang="en-US" dirty="0" smtClean="0"/>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74</a:t>
            </a:fld>
            <a:endParaRPr lang="en-US"/>
          </a:p>
        </p:txBody>
      </p:sp>
    </p:spTree>
    <p:extLst>
      <p:ext uri="{BB962C8B-B14F-4D97-AF65-F5344CB8AC3E}">
        <p14:creationId xmlns:p14="http://schemas.microsoft.com/office/powerpoint/2010/main" val="539498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75</a:t>
            </a:fld>
            <a:endParaRPr lang="en-US"/>
          </a:p>
        </p:txBody>
      </p:sp>
    </p:spTree>
    <p:extLst>
      <p:ext uri="{BB962C8B-B14F-4D97-AF65-F5344CB8AC3E}">
        <p14:creationId xmlns:p14="http://schemas.microsoft.com/office/powerpoint/2010/main" val="3712866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2018-03-08</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0248"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76</a:t>
            </a:fld>
            <a:endParaRPr lang="en-US"/>
          </a:p>
        </p:txBody>
      </p:sp>
    </p:spTree>
    <p:extLst>
      <p:ext uri="{BB962C8B-B14F-4D97-AF65-F5344CB8AC3E}">
        <p14:creationId xmlns:p14="http://schemas.microsoft.com/office/powerpoint/2010/main" val="2841152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March 2018, Rosemont,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1230993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Work Completed this week</a:t>
            </a:r>
          </a:p>
          <a:p>
            <a:pPr lvl="1">
              <a:defRPr/>
            </a:pPr>
            <a:r>
              <a:rPr lang="en-GB" altLang="en-US" sz="2400" dirty="0"/>
              <a:t>8th</a:t>
            </a:r>
            <a:r>
              <a:rPr lang="en-GB" altLang="en-US" sz="2400" baseline="30000" dirty="0"/>
              <a:t> </a:t>
            </a:r>
            <a:r>
              <a:rPr lang="en-GB" altLang="en-US" sz="2400" dirty="0"/>
              <a:t>re-circulation sponsor ballot comment resolution</a:t>
            </a:r>
          </a:p>
          <a:p>
            <a:pPr lvl="2">
              <a:defRPr/>
            </a:pPr>
            <a:r>
              <a:rPr lang="en-GB" altLang="en-US" sz="2200" dirty="0"/>
              <a:t>1 comments,  1 MEC</a:t>
            </a:r>
          </a:p>
          <a:p>
            <a:pPr lvl="2">
              <a:defRPr/>
            </a:pPr>
            <a:r>
              <a:rPr lang="en-GB" altLang="en-US" sz="2200" dirty="0"/>
              <a:t>All comments resolved</a:t>
            </a:r>
          </a:p>
          <a:p>
            <a:pPr>
              <a:defRPr/>
            </a:pPr>
            <a:r>
              <a:rPr lang="en-GB" altLang="en-US" sz="2800" dirty="0"/>
              <a:t>EC Report</a:t>
            </a:r>
          </a:p>
          <a:p>
            <a:pPr lvl="1">
              <a:defRPr/>
            </a:pPr>
            <a:r>
              <a:rPr lang="en-GB" altLang="en-US" sz="2400" dirty="0"/>
              <a:t>Request unconditional approval to forward D14.0 to </a:t>
            </a:r>
            <a:r>
              <a:rPr lang="en-GB" altLang="en-US" sz="2400" dirty="0" err="1"/>
              <a:t>RevCom</a:t>
            </a:r>
            <a:endParaRPr lang="en-GB" altLang="en-US" sz="2400" dirty="0"/>
          </a:p>
          <a:p>
            <a:pPr lvl="1">
              <a:defRPr/>
            </a:pPr>
            <a:r>
              <a:rPr lang="en-GB" altLang="en-US" sz="2400" dirty="0"/>
              <a:t>The EC Report is in document 11-17-1045r8</a:t>
            </a:r>
          </a:p>
          <a:p>
            <a:pPr>
              <a:defRPr/>
            </a:pPr>
            <a:r>
              <a:rPr lang="en-GB" altLang="en-US" sz="2800" dirty="0"/>
              <a:t>Waiver request</a:t>
            </a:r>
          </a:p>
          <a:p>
            <a:pPr lvl="1">
              <a:defRPr/>
            </a:pPr>
            <a:r>
              <a:rPr lang="en-GB" altLang="en-US" sz="2400" dirty="0"/>
              <a:t>A waiver request is required to proceed to </a:t>
            </a:r>
            <a:r>
              <a:rPr lang="en-GB" altLang="en-US" sz="2400" dirty="0" err="1"/>
              <a:t>RevCom</a:t>
            </a:r>
            <a:endParaRPr lang="en-GB" altLang="en-US" sz="2400" dirty="0"/>
          </a:p>
          <a:p>
            <a:pPr lvl="1">
              <a:defRPr/>
            </a:pPr>
            <a:r>
              <a:rPr lang="en-GB" altLang="en-US" sz="2400" dirty="0"/>
              <a:t>The waiver request is in document 11-17-1704r11</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1768486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r>
              <a:rPr lang="en-GB" sz="2800" dirty="0"/>
              <a:t>Plans for May 2018</a:t>
            </a:r>
            <a:endParaRPr lang="en-GB" dirty="0"/>
          </a:p>
          <a:p>
            <a:pPr lvl="1"/>
            <a:r>
              <a:rPr lang="en-US" sz="2400" dirty="0"/>
              <a:t>2 slots requested</a:t>
            </a:r>
          </a:p>
          <a:p>
            <a:pPr lvl="1"/>
            <a:endParaRPr lang="en-US" sz="2400" dirty="0"/>
          </a:p>
          <a:p>
            <a:r>
              <a:rPr lang="en-US" sz="2800" dirty="0"/>
              <a:t>Teleconferences</a:t>
            </a:r>
          </a:p>
          <a:p>
            <a:pPr lvl="1"/>
            <a:r>
              <a:rPr lang="en-US" sz="2400" dirty="0"/>
              <a:t>16 March*, 6 April 2018, 12 noon ET, 2 hours</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57150" indent="0">
              <a:buNone/>
            </a:pPr>
            <a:r>
              <a:rPr lang="en-US" b="0" dirty="0"/>
              <a:t>*Already approved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231103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5800" y="1209675"/>
            <a:ext cx="7772400" cy="1102519"/>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802.11 WG Editor’s Meeting </a:t>
            </a:r>
            <a:r>
              <a:rPr lang="en-US" dirty="0" smtClean="0"/>
              <a:t>(Mar </a:t>
            </a:r>
            <a:r>
              <a:rPr lang="en-US" dirty="0"/>
              <a:t>2018)</a:t>
            </a:r>
            <a:endParaRPr lang="en-GB" dirty="0"/>
          </a:p>
        </p:txBody>
      </p:sp>
      <p:sp>
        <p:nvSpPr>
          <p:cNvPr id="3074" name="Rectangle 2"/>
          <p:cNvSpPr>
            <a:spLocks noGrp="1" noChangeArrowheads="1"/>
          </p:cNvSpPr>
          <p:nvPr>
            <p:ph type="subTitle" idx="1"/>
          </p:nvPr>
        </p:nvSpPr>
        <p:spPr>
          <a:xfrm>
            <a:off x="1371600" y="1955006"/>
            <a:ext cx="6400800" cy="357188"/>
          </a:xfrm>
          <a:ln/>
        </p:spPr>
        <p:txBody>
          <a:bodyPr/>
          <a:lstStyle/>
          <a:p>
            <a:pP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2018-03-06</a:t>
            </a:r>
          </a:p>
        </p:txBody>
      </p:sp>
      <p:sp>
        <p:nvSpPr>
          <p:cNvPr id="7" name="Footer Placeholder 4"/>
          <p:cNvSpPr>
            <a:spLocks noGrp="1"/>
          </p:cNvSpPr>
          <p:nvPr>
            <p:ph type="ftr" idx="11"/>
          </p:nvPr>
        </p:nvSpPr>
        <p:spPr>
          <a:xfrm>
            <a:off x="6551392" y="6475413"/>
            <a:ext cx="1992533"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747713" y="2671762"/>
          <a:ext cx="7592616" cy="1843088"/>
        </p:xfrm>
        <a:graphic>
          <a:graphicData uri="http://schemas.openxmlformats.org/presentationml/2006/ole">
            <mc:AlternateContent xmlns:mc="http://schemas.openxmlformats.org/markup-compatibility/2006">
              <mc:Choice xmlns:v="urn:schemas-microsoft-com:vml" Requires="v">
                <p:oleObj spid="_x0000_s4104" name="Document" r:id="rId4" imgW="10439485" imgH="2543802" progId="Word.Document.8">
                  <p:embed/>
                </p:oleObj>
              </mc:Choice>
              <mc:Fallback>
                <p:oleObj name="Document" r:id="rId4" imgW="10439485" imgH="2543802" progId="Word.Document.8">
                  <p:embed/>
                  <p:pic>
                    <p:nvPicPr>
                      <p:cNvPr id="0" name=""/>
                      <p:cNvPicPr>
                        <a:picLocks noChangeAspect="1" noChangeArrowheads="1"/>
                      </p:cNvPicPr>
                      <p:nvPr/>
                    </p:nvPicPr>
                    <p:blipFill>
                      <a:blip r:embed="rId5"/>
                      <a:srcRect/>
                      <a:stretch>
                        <a:fillRect/>
                      </a:stretch>
                    </p:blipFill>
                    <p:spPr bwMode="auto">
                      <a:xfrm>
                        <a:off x="747713" y="2671762"/>
                        <a:ext cx="7592616" cy="1843088"/>
                      </a:xfrm>
                      <a:prstGeom prst="rect">
                        <a:avLst/>
                      </a:prstGeom>
                      <a:noFill/>
                      <a:extLst/>
                    </p:spPr>
                  </p:pic>
                </p:oleObj>
              </mc:Fallback>
            </mc:AlternateContent>
          </a:graphicData>
        </a:graphic>
      </p:graphicFrame>
      <p:sp>
        <p:nvSpPr>
          <p:cNvPr id="3076" name="Rectangle 4"/>
          <p:cNvSpPr>
            <a:spLocks noChangeArrowheads="1"/>
          </p:cNvSpPr>
          <p:nvPr/>
        </p:nvSpPr>
        <p:spPr bwMode="auto">
          <a:xfrm>
            <a:off x="745331" y="2336993"/>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CDFF75A2-6F5B-4D4B-A1CF-EDEEA4E4B5D9}" type="slidenum">
              <a:rPr lang="en-US" smtClean="0"/>
              <a:pPr>
                <a:defRPr/>
              </a:pPr>
              <a:t>8</a:t>
            </a:fld>
            <a:endParaRPr lang="en-US"/>
          </a:p>
        </p:txBody>
      </p:sp>
    </p:spTree>
    <p:extLst>
      <p:ext uri="{BB962C8B-B14F-4D97-AF65-F5344CB8AC3E}">
        <p14:creationId xmlns:p14="http://schemas.microsoft.com/office/powerpoint/2010/main" val="675920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p:txBody>
          <a:bodyPr/>
          <a:lstStyle/>
          <a:p>
            <a:r>
              <a:rPr lang="en-US" dirty="0" smtClean="0"/>
              <a:t>TGax March 2018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2018-03-08</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1272"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30783764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March 2018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Tree>
    <p:extLst>
      <p:ext uri="{BB962C8B-B14F-4D97-AF65-F5344CB8AC3E}">
        <p14:creationId xmlns:p14="http://schemas.microsoft.com/office/powerpoint/2010/main" val="12810773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Approved resolutions to over 800 technical CIDs. </a:t>
            </a:r>
          </a:p>
          <a:p>
            <a:r>
              <a:rPr lang="en-CA" dirty="0" smtClean="0"/>
              <a:t>The TG Editor is planning to produce a new revision based on approved resolutions</a:t>
            </a:r>
          </a:p>
          <a:p>
            <a:r>
              <a:rPr lang="en-CA" dirty="0" smtClean="0"/>
              <a:t>A TG motion passed to hold an ad hoc meeting in Rennes, France during the period May 2 – 4.</a:t>
            </a:r>
          </a:p>
          <a:p>
            <a:r>
              <a:rPr lang="en-CA" dirty="0" smtClean="0"/>
              <a:t>No changes to the TG timeline</a:t>
            </a:r>
          </a:p>
          <a:p>
            <a:r>
              <a:rPr lang="en-CA" sz="2000" dirty="0" smtClean="0"/>
              <a:t>The agenda is available at</a:t>
            </a:r>
            <a:r>
              <a:rPr lang="en-CA" sz="2000"/>
              <a:t>: </a:t>
            </a:r>
            <a:r>
              <a:rPr lang="en-CA" sz="2000">
                <a:hlinkClick r:id="rId3"/>
              </a:rPr>
              <a:t>https://</a:t>
            </a:r>
            <a:r>
              <a:rPr lang="en-CA" sz="2000" smtClean="0">
                <a:hlinkClick r:id="rId3"/>
              </a:rPr>
              <a:t>mentor.ieee.org/802.11/dcn/18/11-18-0286-06-00ax-tgax-march-2018-meeting-agenda.pptx</a:t>
            </a:r>
            <a:r>
              <a:rPr lang="en-CA" sz="2000" smtClean="0"/>
              <a:t> </a:t>
            </a:r>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28134113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5" name="Rectangle 2"/>
          <p:cNvSpPr>
            <a:spLocks noGrp="1" noChangeArrowheads="1"/>
          </p:cNvSpPr>
          <p:nvPr>
            <p:ph type="title"/>
          </p:nvPr>
        </p:nvSpPr>
        <p:spPr/>
        <p:txBody>
          <a:bodyPr/>
          <a:lstStyle/>
          <a:p>
            <a:r>
              <a:rPr lang="en-US" dirty="0" smtClean="0"/>
              <a:t>May 2018 Goals</a:t>
            </a:r>
          </a:p>
        </p:txBody>
      </p:sp>
      <p:sp>
        <p:nvSpPr>
          <p:cNvPr id="10246" name="Rectangle 3"/>
          <p:cNvSpPr>
            <a:spLocks noGrp="1" noChangeArrowheads="1"/>
          </p:cNvSpPr>
          <p:nvPr>
            <p:ph type="body" idx="1"/>
          </p:nvPr>
        </p:nvSpPr>
        <p:spPr>
          <a:xfrm>
            <a:off x="685800" y="1676400"/>
            <a:ext cx="8077200" cy="4419600"/>
          </a:xfrm>
        </p:spPr>
        <p:txBody>
          <a:bodyPr/>
          <a:lstStyle/>
          <a:p>
            <a:pPr>
              <a:buFont typeface="Arial" panose="020B0604020202020204" pitchFamily="34" charset="0"/>
              <a:buChar char="•"/>
            </a:pPr>
            <a:r>
              <a:rPr lang="en-US" sz="2800" dirty="0"/>
              <a:t>Complete comment resolution and initiate a 30-day WG letter </a:t>
            </a:r>
            <a:r>
              <a:rPr lang="en-US" sz="2800" dirty="0" smtClean="0"/>
              <a:t>ballot.</a:t>
            </a:r>
            <a:endParaRPr lang="en-US" sz="2800" dirty="0"/>
          </a:p>
          <a:p>
            <a:pPr>
              <a:buFont typeface="Arial" panose="020B0604020202020204" pitchFamily="34" charset="0"/>
              <a:buChar char="•"/>
            </a:pPr>
            <a:r>
              <a:rPr lang="en-US" sz="2800" dirty="0"/>
              <a:t>Approve a new revision of the </a:t>
            </a:r>
            <a:r>
              <a:rPr lang="en-US" sz="2800" dirty="0" smtClean="0"/>
              <a:t>Coexistence. </a:t>
            </a:r>
            <a:r>
              <a:rPr lang="en-US" sz="2800" dirty="0"/>
              <a:t>Assurance document taking into account the new added band.</a:t>
            </a:r>
          </a:p>
          <a:p>
            <a:pPr>
              <a:buFont typeface="Arial" panose="020B0604020202020204" pitchFamily="34" charset="0"/>
              <a:buChar char="•"/>
            </a:pPr>
            <a:r>
              <a:rPr lang="en-US" sz="2800" dirty="0"/>
              <a:t>Prepare and approve PAR </a:t>
            </a:r>
            <a:r>
              <a:rPr lang="en-US" sz="2800" dirty="0" smtClean="0"/>
              <a:t>extension.</a:t>
            </a:r>
            <a:endParaRPr lang="en-US" sz="2800" dirty="0"/>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33872372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March	22, April 5, April 19			10:00 – 12:00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March 29, April 12, April 26		20:00 – 22:00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17									10:00 – 12:00 ET</a:t>
            </a:r>
          </a:p>
          <a:p>
            <a:pPr lvl="0" defTabSz="449263" eaLnBrk="1" hangingPunct="1">
              <a:spcBef>
                <a:spcPts val="600"/>
              </a:spcBef>
              <a:buClr>
                <a:srgbClr val="000000"/>
              </a:buClr>
              <a:buSzPct val="100000"/>
              <a:buFont typeface="Arial" panose="020B0604020202020204" pitchFamily="34" charset="0"/>
              <a:buChar char="•"/>
            </a:pPr>
            <a:endParaRPr lang="en-US" dirty="0">
              <a:solidFill>
                <a:srgbClr val="000000"/>
              </a:solidFill>
              <a:ea typeface="MS Gothic"/>
            </a:endParaRP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PHY Calls:</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2 and May 3 		20:00 – 22:00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4						10:00 – 12:00 ET</a:t>
            </a:r>
          </a:p>
          <a:p>
            <a:pPr lvl="1" defTabSz="449263" eaLnBrk="1" hangingPunct="1">
              <a:spcBef>
                <a:spcPts val="500"/>
              </a:spcBef>
              <a:buClr>
                <a:srgbClr val="000000"/>
              </a:buClr>
              <a:buSzPct val="100000"/>
              <a:buNone/>
            </a:pPr>
            <a:r>
              <a:rPr lang="en-US" altLang="zh-CN" dirty="0">
                <a:solidFill>
                  <a:srgbClr val="000000"/>
                </a:solidFill>
                <a:ea typeface="MS Gothic"/>
              </a:rPr>
              <a:t>Wednesday, Thursday, 5:00pm~7:00pm PT, two hours each</a:t>
            </a:r>
          </a:p>
          <a:p>
            <a:pPr lvl="1" defTabSz="449263" eaLnBrk="1" hangingPunct="1">
              <a:spcBef>
                <a:spcPts val="500"/>
              </a:spcBef>
              <a:buClr>
                <a:srgbClr val="000000"/>
              </a:buClr>
              <a:buSzPct val="100000"/>
              <a:buNone/>
            </a:pPr>
            <a:r>
              <a:rPr lang="en-US" altLang="zh-CN" dirty="0">
                <a:solidFill>
                  <a:srgbClr val="000000"/>
                </a:solidFill>
                <a:ea typeface="MS Gothic"/>
              </a:rPr>
              <a:t>Friday, 7:00am~9:00am, PT, two hours each.</a:t>
            </a:r>
            <a:endParaRPr lang="en-GB" altLang="zh-CN" dirty="0">
              <a:solidFill>
                <a:srgbClr val="000000"/>
              </a:solidFill>
              <a:ea typeface="MS Gothic"/>
            </a:endParaRPr>
          </a:p>
          <a:p>
            <a:pPr lvl="1" defTabSz="449263" eaLnBrk="1" hangingPunct="1">
              <a:spcBef>
                <a:spcPts val="500"/>
              </a:spcBef>
              <a:buClr>
                <a:srgbClr val="000000"/>
              </a:buClr>
              <a:buSzPct val="100000"/>
              <a:buNone/>
            </a:pPr>
            <a:r>
              <a:rPr lang="en-GB" altLang="zh-CN" dirty="0">
                <a:solidFill>
                  <a:srgbClr val="000000"/>
                </a:solidFill>
                <a:ea typeface="MS Gothic"/>
              </a:rPr>
              <a:t>Ron will setup the CCs.</a:t>
            </a:r>
            <a:endParaRPr lang="en-US" altLang="zh-CN" dirty="0">
              <a:solidFill>
                <a:srgbClr val="000000"/>
              </a:solidFill>
              <a:ea typeface="MS Gothic"/>
            </a:endParaRPr>
          </a:p>
          <a:p>
            <a:endParaRPr lang="en-US" dirty="0" smtClean="0"/>
          </a:p>
          <a:p>
            <a:pPr marL="0" indent="0">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39315625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1269"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March 2018 Closing Report</a:t>
            </a:r>
          </a:p>
        </p:txBody>
      </p:sp>
      <p:sp>
        <p:nvSpPr>
          <p:cNvPr id="11270"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2018-03-09</a:t>
            </a:r>
          </a:p>
        </p:txBody>
      </p:sp>
      <p:graphicFrame>
        <p:nvGraphicFramePr>
          <p:cNvPr id="11271"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2296"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26931363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March 2018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Tree>
    <p:extLst>
      <p:ext uri="{BB962C8B-B14F-4D97-AF65-F5344CB8AC3E}">
        <p14:creationId xmlns:p14="http://schemas.microsoft.com/office/powerpoint/2010/main" val="4195501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30 submissions are covered during the meeting covering areas related to:</a:t>
            </a:r>
          </a:p>
          <a:p>
            <a:pPr lvl="1" algn="just">
              <a:spcBef>
                <a:spcPts val="575"/>
              </a:spcBef>
              <a:buFontTx/>
              <a:buChar char="•"/>
            </a:pPr>
            <a:r>
              <a:rPr lang="en-US" altLang="en-US" sz="1800"/>
              <a:t>Comment resolution on Letter Ballot 231 (Draft 1.0)</a:t>
            </a:r>
          </a:p>
          <a:p>
            <a:pPr lvl="1" algn="just">
              <a:spcBef>
                <a:spcPts val="575"/>
              </a:spcBef>
              <a:buFontTx/>
              <a:buChar char="•"/>
            </a:pPr>
            <a:r>
              <a:rPr lang="en-US" altLang="en-US" sz="1800"/>
              <a:t>Technical presentation</a:t>
            </a:r>
          </a:p>
          <a:p>
            <a:pPr lvl="1" algn="just">
              <a:spcBef>
                <a:spcPts val="575"/>
              </a:spcBef>
              <a:buFontTx/>
              <a:buChar char="•"/>
            </a:pPr>
            <a:r>
              <a:rPr lang="en-US" altLang="en-US" sz="1800"/>
              <a:t>Use case</a:t>
            </a:r>
          </a:p>
          <a:p>
            <a:pPr algn="just">
              <a:spcBef>
                <a:spcPts val="1225"/>
              </a:spcBef>
            </a:pPr>
            <a:r>
              <a:rPr lang="en-CA" altLang="en-US"/>
              <a:t>Comment resolution for 459 CIDs are approved.</a:t>
            </a:r>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536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8891756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May 2018 interim</a:t>
            </a:r>
          </a:p>
        </p:txBody>
      </p:sp>
      <p:sp>
        <p:nvSpPr>
          <p:cNvPr id="17412"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741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6169068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t>March 14 (Wednesday), 10:00am ET – 11:30am ET</a:t>
            </a:r>
          </a:p>
          <a:p>
            <a:pPr algn="just">
              <a:spcBef>
                <a:spcPts val="600"/>
              </a:spcBef>
            </a:pPr>
            <a:r>
              <a:rPr lang="en-US" altLang="en-US"/>
              <a:t>March 21 (Wednesday), 10:00am ET – 11:30am ET</a:t>
            </a:r>
          </a:p>
          <a:p>
            <a:pPr algn="just">
              <a:spcBef>
                <a:spcPts val="600"/>
              </a:spcBef>
            </a:pPr>
            <a:r>
              <a:rPr lang="en-US" altLang="en-US">
                <a:cs typeface="Times New Roman" panose="02020603050405020304" pitchFamily="18" charset="0"/>
              </a:rPr>
              <a:t>March 28 (Wednesday), 10:00am ET – 11:30am ET</a:t>
            </a:r>
          </a:p>
          <a:p>
            <a:pPr algn="just">
              <a:spcBef>
                <a:spcPts val="600"/>
              </a:spcBef>
            </a:pPr>
            <a:r>
              <a:rPr lang="en-US" altLang="en-US">
                <a:cs typeface="Times New Roman" panose="02020603050405020304" pitchFamily="18" charset="0"/>
              </a:rPr>
              <a:t>April 4 (Wednesday), 10:00am ET – 11:30am ET</a:t>
            </a:r>
          </a:p>
          <a:p>
            <a:pPr algn="just">
              <a:spcBef>
                <a:spcPts val="600"/>
              </a:spcBef>
            </a:pPr>
            <a:r>
              <a:rPr lang="en-US" altLang="en-US">
                <a:cs typeface="Times New Roman" panose="02020603050405020304" pitchFamily="18" charset="0"/>
              </a:rPr>
              <a:t>April 11 (Wednesday), 10:00am ET – 11:30am ET</a:t>
            </a:r>
          </a:p>
          <a:p>
            <a:pPr algn="just">
              <a:spcBef>
                <a:spcPts val="600"/>
              </a:spcBef>
            </a:pPr>
            <a:r>
              <a:rPr lang="en-US" altLang="en-US">
                <a:cs typeface="Times New Roman" panose="02020603050405020304" pitchFamily="18" charset="0"/>
              </a:rPr>
              <a:t>April 18 (Wednesday), 10:00am ET – 11:30am ET</a:t>
            </a:r>
          </a:p>
          <a:p>
            <a:pPr algn="just">
              <a:spcBef>
                <a:spcPts val="600"/>
              </a:spcBef>
            </a:pPr>
            <a:r>
              <a:rPr lang="en-US" altLang="en-US">
                <a:cs typeface="Times New Roman" panose="02020603050405020304" pitchFamily="18" charset="0"/>
              </a:rPr>
              <a:t>April 25 (Wednesday), 10:00am ET – 11:30am ET</a:t>
            </a:r>
          </a:p>
          <a:p>
            <a:pPr algn="just">
              <a:spcBef>
                <a:spcPts val="600"/>
              </a:spcBef>
            </a:pPr>
            <a:r>
              <a:rPr lang="en-US" altLang="en-US">
                <a:cs typeface="Times New Roman" panose="02020603050405020304" pitchFamily="18" charset="0"/>
              </a:rPr>
              <a:t>May 2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182141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Rectangle 3"/>
          <p:cNvSpPr>
            <a:spLocks noGrp="1" noChangeArrowheads="1"/>
          </p:cNvSpPr>
          <p:nvPr>
            <p:ph idx="1"/>
          </p:nvPr>
        </p:nvSpPr>
        <p:spPr>
          <a:xfrm>
            <a:off x="680462" y="2000250"/>
            <a:ext cx="7770813" cy="3486150"/>
          </a:xfrm>
          <a:noFill/>
        </p:spPr>
        <p:txBody>
          <a:bodyPr/>
          <a:lstStyle/>
          <a:p>
            <a:pPr>
              <a:buFont typeface="Arial" panose="020B0604020202020204" pitchFamily="34" charset="0"/>
              <a:buChar char="•"/>
            </a:pPr>
            <a:r>
              <a:rPr lang="en-US" sz="1200" dirty="0" err="1"/>
              <a:t>TGak</a:t>
            </a:r>
            <a:r>
              <a:rPr lang="en-US" sz="1200" dirty="0"/>
              <a:t> – Donald Eastlake – </a:t>
            </a:r>
            <a:r>
              <a:rPr lang="en-US" sz="1200" b="0" dirty="0">
                <a:hlinkClick r:id="rId3"/>
              </a:rPr>
              <a:t>d3e3e3@gmail.com</a:t>
            </a:r>
            <a:endParaRPr lang="en-US" sz="1200" b="0" dirty="0"/>
          </a:p>
          <a:p>
            <a:pPr marL="257175" lvl="1" indent="-257175">
              <a:buFontTx/>
              <a:buChar char="•"/>
            </a:pPr>
            <a:r>
              <a:rPr lang="en-US" sz="1200" b="1" dirty="0"/>
              <a:t>TGax – Robert Stacey </a:t>
            </a:r>
            <a:r>
              <a:rPr lang="en-US" sz="1200" dirty="0"/>
              <a:t>– </a:t>
            </a:r>
            <a:r>
              <a:rPr lang="en-US" sz="1200" dirty="0">
                <a:hlinkClick r:id="rId4"/>
              </a:rPr>
              <a:t>robert.stacey@intel.com</a:t>
            </a:r>
            <a:r>
              <a:rPr lang="en-US" sz="1200" dirty="0"/>
              <a:t>  </a:t>
            </a:r>
          </a:p>
          <a:p>
            <a:pPr marL="257175" lvl="1" indent="-257175">
              <a:buFontTx/>
              <a:buChar char="•"/>
            </a:pPr>
            <a:r>
              <a:rPr lang="en-US" sz="1200" b="1" dirty="0" err="1"/>
              <a:t>TGay</a:t>
            </a:r>
            <a:r>
              <a:rPr lang="en-US" sz="1200" b="1" dirty="0"/>
              <a:t> – Carlos </a:t>
            </a:r>
            <a:r>
              <a:rPr lang="en-US" sz="1200" b="1" dirty="0" err="1"/>
              <a:t>Cordeiro</a:t>
            </a:r>
            <a:r>
              <a:rPr lang="en-US" sz="1200" b="1" dirty="0"/>
              <a:t> </a:t>
            </a:r>
            <a:r>
              <a:rPr lang="en-US" sz="1200" dirty="0"/>
              <a:t>– </a:t>
            </a:r>
            <a:r>
              <a:rPr lang="en-US" sz="1200" dirty="0">
                <a:hlinkClick r:id="rId5"/>
              </a:rPr>
              <a:t>carlos.cordeiro@intel.com</a:t>
            </a:r>
            <a:r>
              <a:rPr lang="en-US" sz="1200" dirty="0"/>
              <a:t>  </a:t>
            </a:r>
          </a:p>
          <a:p>
            <a:pPr marL="257175" lvl="1" indent="-257175">
              <a:buFontTx/>
              <a:buChar char="•"/>
            </a:pPr>
            <a:r>
              <a:rPr lang="en-US" sz="1200" b="1" dirty="0" err="1"/>
              <a:t>TGaz</a:t>
            </a:r>
            <a:r>
              <a:rPr lang="en-US" sz="1200" b="1" dirty="0"/>
              <a:t> – Chao Chun Wang </a:t>
            </a:r>
            <a:r>
              <a:rPr lang="en-US" sz="1200" dirty="0"/>
              <a:t>– </a:t>
            </a:r>
            <a:r>
              <a:rPr lang="en-US" sz="1200" dirty="0">
                <a:hlinkClick r:id="rId6"/>
              </a:rPr>
              <a:t>chaochun.wang@mediatek.com</a:t>
            </a:r>
            <a:r>
              <a:rPr lang="en-US" sz="1200" dirty="0"/>
              <a:t> </a:t>
            </a:r>
          </a:p>
          <a:p>
            <a:pPr marL="257175" lvl="1" indent="-257175">
              <a:buFontTx/>
              <a:buChar char="•"/>
            </a:pPr>
            <a:r>
              <a:rPr lang="en-US" sz="1200" b="1" dirty="0" err="1"/>
              <a:t>TGba</a:t>
            </a:r>
            <a:r>
              <a:rPr lang="en-US" sz="1200" b="1" dirty="0"/>
              <a:t> – Po-kai Huang </a:t>
            </a:r>
            <a:r>
              <a:rPr lang="en-US" sz="1200" dirty="0"/>
              <a:t>– </a:t>
            </a:r>
            <a:r>
              <a:rPr lang="en-US" sz="1200" dirty="0">
                <a:hlinkClick r:id="rId7"/>
              </a:rPr>
              <a:t>po-kai.huang@intel.com</a:t>
            </a:r>
            <a:r>
              <a:rPr lang="en-US" sz="1200" dirty="0"/>
              <a:t> </a:t>
            </a:r>
          </a:p>
          <a:p>
            <a:pPr marL="257175" lvl="1" indent="-257175">
              <a:buFontTx/>
              <a:buChar char="•"/>
            </a:pPr>
            <a:r>
              <a:rPr lang="en-US" sz="1200" dirty="0"/>
              <a:t> </a:t>
            </a:r>
            <a:r>
              <a:rPr lang="en-US" sz="1200" b="1" dirty="0" err="1"/>
              <a:t>REVmd</a:t>
            </a:r>
            <a:r>
              <a:rPr lang="en-US" sz="1200" b="1" dirty="0"/>
              <a:t> –Emily Qi </a:t>
            </a:r>
            <a:r>
              <a:rPr lang="en-US" sz="1200" dirty="0"/>
              <a:t>– </a:t>
            </a:r>
            <a:r>
              <a:rPr lang="en-US" sz="1200" dirty="0">
                <a:hlinkClick r:id="rId8"/>
              </a:rPr>
              <a:t>emily.h.qi@intel.com</a:t>
            </a:r>
            <a:r>
              <a:rPr lang="en-US" sz="1200" dirty="0"/>
              <a:t>, </a:t>
            </a:r>
            <a:r>
              <a:rPr lang="en-US" sz="1200" b="1" dirty="0"/>
              <a:t>Edward Au </a:t>
            </a:r>
            <a:r>
              <a:rPr lang="en-US" sz="1200" dirty="0"/>
              <a:t>– </a:t>
            </a:r>
            <a:r>
              <a:rPr lang="en-US" sz="1200" u="sng" dirty="0">
                <a:hlinkClick r:id="rId9"/>
              </a:rPr>
              <a:t>edward.ks.au@huawei.com</a:t>
            </a:r>
            <a:r>
              <a:rPr lang="en-US" sz="1200" dirty="0"/>
              <a:t>, </a:t>
            </a:r>
          </a:p>
          <a:p>
            <a:pPr marL="257175" lvl="1" indent="-257175">
              <a:buFontTx/>
              <a:buChar char="•"/>
            </a:pPr>
            <a:r>
              <a:rPr lang="en-US" sz="1200" dirty="0"/>
              <a:t>Editors Emeritus:</a:t>
            </a:r>
          </a:p>
          <a:p>
            <a:pPr lvl="1"/>
            <a:r>
              <a:rPr lang="en-US" sz="788" dirty="0" err="1"/>
              <a:t>TGaa</a:t>
            </a:r>
            <a:r>
              <a:rPr lang="en-US" sz="788" dirty="0"/>
              <a:t> – Alex Ashley – </a:t>
            </a:r>
            <a:r>
              <a:rPr lang="en-US" sz="788" dirty="0">
                <a:hlinkClick r:id="rId10"/>
              </a:rPr>
              <a:t>alex.ashley@hotmail.co.uk</a:t>
            </a:r>
            <a:r>
              <a:rPr lang="en-US" sz="788" dirty="0"/>
              <a:t>	</a:t>
            </a:r>
          </a:p>
          <a:p>
            <a:pPr lvl="1"/>
            <a:r>
              <a:rPr lang="en-US" sz="788" dirty="0" err="1"/>
              <a:t>TGac</a:t>
            </a:r>
            <a:r>
              <a:rPr lang="en-US" sz="788" dirty="0"/>
              <a:t> – Robert Stacey – </a:t>
            </a:r>
            <a:r>
              <a:rPr lang="en-US" sz="788" dirty="0">
                <a:hlinkClick r:id="rId4"/>
              </a:rPr>
              <a:t>robert.stacey@intel.com</a:t>
            </a:r>
            <a:r>
              <a:rPr lang="en-US" sz="788" dirty="0"/>
              <a:t> </a:t>
            </a:r>
          </a:p>
          <a:p>
            <a:pPr lvl="1"/>
            <a:r>
              <a:rPr lang="en-US" sz="788" dirty="0" err="1"/>
              <a:t>TGad</a:t>
            </a:r>
            <a:r>
              <a:rPr lang="en-US" sz="788" dirty="0"/>
              <a:t> – Carlos Cordeiro – </a:t>
            </a:r>
            <a:r>
              <a:rPr lang="en-US" sz="788" dirty="0">
                <a:hlinkClick r:id="rId5"/>
              </a:rPr>
              <a:t>carlos.cordeiro@intel.com</a:t>
            </a:r>
            <a:r>
              <a:rPr lang="en-US" sz="788" dirty="0"/>
              <a:t>  </a:t>
            </a:r>
          </a:p>
          <a:p>
            <a:pPr lvl="1"/>
            <a:r>
              <a:rPr lang="en-US" sz="788" dirty="0" err="1"/>
              <a:t>TGae</a:t>
            </a:r>
            <a:r>
              <a:rPr lang="en-US" sz="788" dirty="0"/>
              <a:t> – Henry </a:t>
            </a:r>
            <a:r>
              <a:rPr lang="en-US" sz="788" dirty="0" err="1"/>
              <a:t>Ptasinski</a:t>
            </a:r>
            <a:r>
              <a:rPr lang="en-US" sz="788" dirty="0"/>
              <a:t> – </a:t>
            </a:r>
            <a:r>
              <a:rPr lang="en-US" sz="788" dirty="0">
                <a:hlinkClick r:id="rId11"/>
              </a:rPr>
              <a:t>henry@LOGOUT.COM</a:t>
            </a:r>
            <a:r>
              <a:rPr lang="en-US" sz="788" dirty="0"/>
              <a:t> </a:t>
            </a:r>
          </a:p>
          <a:p>
            <a:pPr lvl="1"/>
            <a:r>
              <a:rPr lang="en-US" sz="788" dirty="0" err="1"/>
              <a:t>TGaf</a:t>
            </a:r>
            <a:r>
              <a:rPr lang="en-US" sz="788" dirty="0"/>
              <a:t> – Peter Ecclesine – </a:t>
            </a:r>
            <a:r>
              <a:rPr lang="en-US" sz="788" dirty="0">
                <a:hlinkClick r:id="rId12"/>
              </a:rPr>
              <a:t>petere@ieee.org</a:t>
            </a:r>
            <a:r>
              <a:rPr lang="en-US" sz="788" dirty="0"/>
              <a:t>  </a:t>
            </a:r>
          </a:p>
          <a:p>
            <a:pPr lvl="1"/>
            <a:r>
              <a:rPr lang="en-US" sz="788" dirty="0" err="1"/>
              <a:t>REVmc</a:t>
            </a:r>
            <a:r>
              <a:rPr lang="en-US" sz="788" dirty="0"/>
              <a:t> – Adrian Stephens – </a:t>
            </a:r>
            <a:r>
              <a:rPr lang="en-US" sz="788" dirty="0">
                <a:hlinkClick r:id="rId13"/>
              </a:rPr>
              <a:t>adrian.p.stephens@ieee.org</a:t>
            </a:r>
            <a:r>
              <a:rPr lang="en-US" sz="788" dirty="0"/>
              <a:t> , Edward Au – </a:t>
            </a:r>
            <a:r>
              <a:rPr lang="en-US" sz="788" u="sng" dirty="0">
                <a:hlinkClick r:id="rId9"/>
              </a:rPr>
              <a:t>edward.ks.au@huawei.com</a:t>
            </a:r>
            <a:r>
              <a:rPr lang="en-US" sz="788" dirty="0"/>
              <a:t>, Emily Qi – </a:t>
            </a:r>
            <a:r>
              <a:rPr lang="en-US" sz="788" dirty="0">
                <a:hlinkClick r:id="rId8"/>
              </a:rPr>
              <a:t>emily.h.qi@intel.com</a:t>
            </a:r>
            <a:r>
              <a:rPr lang="en-US" sz="788" dirty="0"/>
              <a:t> </a:t>
            </a:r>
          </a:p>
          <a:p>
            <a:pPr lvl="1"/>
            <a:r>
              <a:rPr lang="en-US" sz="788" dirty="0" err="1"/>
              <a:t>TGai</a:t>
            </a:r>
            <a:r>
              <a:rPr lang="en-US" sz="788" dirty="0"/>
              <a:t> - </a:t>
            </a:r>
            <a:r>
              <a:rPr lang="en-US" sz="788" dirty="0">
                <a:hlinkClick r:id="rId14"/>
              </a:rPr>
              <a:t>LRA@tiac.net</a:t>
            </a:r>
            <a:r>
              <a:rPr lang="en-US" sz="788" dirty="0"/>
              <a:t>, Ping FANG </a:t>
            </a:r>
            <a:r>
              <a:rPr lang="en-US" sz="788" dirty="0">
                <a:hlinkClick r:id="rId15"/>
              </a:rPr>
              <a:t>Ping.FANG@huawei.com </a:t>
            </a:r>
            <a:endParaRPr lang="en-US" sz="788" dirty="0"/>
          </a:p>
          <a:p>
            <a:pPr lvl="1"/>
            <a:r>
              <a:rPr lang="en-US" sz="788" dirty="0" err="1"/>
              <a:t>TGah</a:t>
            </a:r>
            <a:r>
              <a:rPr lang="en-US" sz="788" dirty="0"/>
              <a:t> – </a:t>
            </a:r>
            <a:r>
              <a:rPr lang="en-US" sz="788" dirty="0" err="1"/>
              <a:t>Yongho</a:t>
            </a:r>
            <a:r>
              <a:rPr lang="en-US" sz="788" dirty="0"/>
              <a:t> </a:t>
            </a:r>
            <a:r>
              <a:rPr lang="en-US" sz="788" dirty="0" err="1"/>
              <a:t>Seok</a:t>
            </a:r>
            <a:r>
              <a:rPr lang="en-US" sz="788" dirty="0"/>
              <a:t> </a:t>
            </a:r>
            <a:r>
              <a:rPr lang="en-US" sz="788" dirty="0">
                <a:hlinkClick r:id="rId16"/>
              </a:rPr>
              <a:t>yongho.seok@gmail.com</a:t>
            </a:r>
            <a:r>
              <a:rPr lang="en-US" sz="788" dirty="0"/>
              <a:t>,  Alfred </a:t>
            </a:r>
            <a:r>
              <a:rPr lang="en-US" sz="788" dirty="0" err="1"/>
              <a:t>Asterjadhi</a:t>
            </a:r>
            <a:r>
              <a:rPr lang="en-US" sz="788" dirty="0"/>
              <a:t> – </a:t>
            </a:r>
            <a:r>
              <a:rPr lang="en-US" sz="788" dirty="0">
                <a:hlinkClick r:id="rId17"/>
              </a:rPr>
              <a:t>aasterja@qti.qualcomm.com</a:t>
            </a:r>
            <a:r>
              <a:rPr lang="en-US" sz="788" dirty="0"/>
              <a:t>   </a:t>
            </a:r>
          </a:p>
          <a:p>
            <a:pPr lvl="1"/>
            <a:r>
              <a:rPr lang="en-US" sz="788" dirty="0" err="1"/>
              <a:t>TGaq</a:t>
            </a:r>
            <a:r>
              <a:rPr lang="en-US" sz="788" dirty="0"/>
              <a:t> – Dan Gal –  </a:t>
            </a:r>
            <a:r>
              <a:rPr lang="en-US" sz="788" dirty="0">
                <a:hlinkClick r:id="rId18"/>
              </a:rPr>
              <a:t>ddrgal@gmail.com</a:t>
            </a:r>
            <a:r>
              <a:rPr lang="en-US" sz="788" dirty="0"/>
              <a:t>, Lee Armstrong – </a:t>
            </a:r>
            <a:r>
              <a:rPr lang="en-US" sz="788" dirty="0">
                <a:solidFill>
                  <a:schemeClr val="accent2"/>
                </a:solidFill>
                <a:hlinkClick r:id="rId14"/>
              </a:rPr>
              <a:t>LRA@tiac.net</a:t>
            </a:r>
            <a:endParaRPr lang="en-US" sz="788" dirty="0"/>
          </a:p>
          <a:p>
            <a:pPr lvl="1"/>
            <a:r>
              <a:rPr lang="en-US" sz="900" dirty="0" err="1"/>
              <a:t>TGaj</a:t>
            </a:r>
            <a:r>
              <a:rPr lang="en-US" sz="900" dirty="0"/>
              <a:t> – Jiamin CHEN – </a:t>
            </a:r>
            <a:r>
              <a:rPr lang="en-US" sz="900" dirty="0">
                <a:hlinkClick r:id="rId19"/>
              </a:rPr>
              <a:t>jiamin.chen@mail01.huawei.com</a:t>
            </a:r>
            <a:r>
              <a:rPr lang="en-US" sz="900" dirty="0"/>
              <a:t> , </a:t>
            </a:r>
            <a:r>
              <a:rPr lang="en-US" sz="900" dirty="0" err="1"/>
              <a:t>Shiwen</a:t>
            </a:r>
            <a:r>
              <a:rPr lang="en-US" sz="900" dirty="0"/>
              <a:t> He – </a:t>
            </a:r>
            <a:r>
              <a:rPr lang="en-US" sz="900" u="sng" dirty="0">
                <a:hlinkClick r:id="rId20"/>
              </a:rPr>
              <a:t>shiwenhe@seu.edu.cn</a:t>
            </a:r>
            <a:endParaRPr lang="en-US" sz="900" dirty="0"/>
          </a:p>
          <a:p>
            <a:pPr lvl="1"/>
            <a:endParaRPr lang="en-US" sz="12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Tree>
    <p:extLst>
      <p:ext uri="{BB962C8B-B14F-4D97-AF65-F5344CB8AC3E}">
        <p14:creationId xmlns:p14="http://schemas.microsoft.com/office/powerpoint/2010/main" val="61176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March Closing </a:t>
            </a:r>
            <a:r>
              <a:rPr lang="en-US" altLang="en-US" dirty="0"/>
              <a:t>Report</a:t>
            </a:r>
            <a:endParaRPr lang="en-GB" dirty="0"/>
          </a:p>
        </p:txBody>
      </p:sp>
      <p:sp>
        <p:nvSpPr>
          <p:cNvPr id="3074" name="Rectangle 2"/>
          <p:cNvSpPr>
            <a:spLocks noGrp="1" noChangeArrowheads="1"/>
          </p:cNvSpPr>
          <p:nvPr>
            <p:ph type="body" idx="1"/>
          </p:nvPr>
        </p:nvSpPr>
        <p:spPr>
          <a:xfrm>
            <a:off x="685800" y="180798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2018-03-08</a:t>
            </a:r>
            <a:endParaRPr lang="en-GB" sz="2000" b="0" dirty="0"/>
          </a:p>
        </p:txBody>
      </p:sp>
      <p:sp>
        <p:nvSpPr>
          <p:cNvPr id="3076" name="Rectangle 4"/>
          <p:cNvSpPr>
            <a:spLocks noChangeArrowheads="1"/>
          </p:cNvSpPr>
          <p:nvPr/>
        </p:nvSpPr>
        <p:spPr bwMode="auto">
          <a:xfrm>
            <a:off x="533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a:t>
            </a:r>
            <a:endParaRPr lang="en-GB" sz="2000" dirty="0">
              <a:solidFill>
                <a:srgbClr val="000000"/>
              </a:solidFill>
            </a:endParaRPr>
          </a:p>
        </p:txBody>
      </p:sp>
      <p:graphicFrame>
        <p:nvGraphicFramePr>
          <p:cNvPr id="9" name="Object 3"/>
          <p:cNvGraphicFramePr>
            <a:graphicFrameLocks noChangeAspect="1"/>
          </p:cNvGraphicFramePr>
          <p:nvPr>
            <p:extLst/>
          </p:nvPr>
        </p:nvGraphicFramePr>
        <p:xfrm>
          <a:off x="533400" y="2996952"/>
          <a:ext cx="7999412" cy="2454275"/>
        </p:xfrm>
        <a:graphic>
          <a:graphicData uri="http://schemas.openxmlformats.org/presentationml/2006/ole">
            <mc:AlternateContent xmlns:mc="http://schemas.openxmlformats.org/markup-compatibility/2006">
              <mc:Choice xmlns:v="urn:schemas-microsoft-com:vml" Requires="v">
                <p:oleObj spid="_x0000_s13320"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33400" y="2996952"/>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2082674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algn="just">
              <a:buFontTx/>
              <a:buNone/>
            </a:pPr>
            <a:r>
              <a:rPr lang="en-US" dirty="0"/>
              <a:t>This document is the </a:t>
            </a:r>
            <a:r>
              <a:rPr lang="en-US" dirty="0" err="1"/>
              <a:t>TGaz</a:t>
            </a:r>
            <a:r>
              <a:rPr lang="en-US" dirty="0"/>
              <a:t> Next Generation Positioning closing report for the </a:t>
            </a:r>
            <a:r>
              <a:rPr lang="en-US" dirty="0" smtClean="0"/>
              <a:t>Chicago IL. meeting</a:t>
            </a:r>
            <a:r>
              <a:rPr lang="en-US" dirty="0"/>
              <a:t>, </a:t>
            </a:r>
            <a:r>
              <a:rPr lang="en-US" dirty="0" smtClean="0"/>
              <a:t>March 2018.</a:t>
            </a:r>
            <a:endParaRPr lang="en-US" dirty="0"/>
          </a:p>
          <a:p>
            <a:pPr marL="0" algn="just">
              <a:buFontTx/>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3602377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Completed</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smtClean="0"/>
              <a:t>Group met for 5 time slots during this week reviewing a total of 16 submissions.</a:t>
            </a:r>
          </a:p>
          <a:p>
            <a:pPr>
              <a:buFont typeface="Arial" panose="020B0604020202020204" pitchFamily="34" charset="0"/>
              <a:buChar char="•"/>
            </a:pPr>
            <a:r>
              <a:rPr lang="en-US" b="0" dirty="0"/>
              <a:t>Approve P802.11az D0.1 which include TF (Trigger Frame) </a:t>
            </a:r>
            <a:r>
              <a:rPr lang="en-US" b="0" dirty="0" smtClean="0"/>
              <a:t>an</a:t>
            </a:r>
          </a:p>
          <a:p>
            <a:pPr>
              <a:buFont typeface="Arial" panose="020B0604020202020204" pitchFamily="34" charset="0"/>
              <a:buChar char="•"/>
            </a:pPr>
            <a:r>
              <a:rPr lang="en-US" b="0" dirty="0"/>
              <a:t>Approve new working draft SFD revision (R13).</a:t>
            </a:r>
          </a:p>
          <a:p>
            <a:pPr>
              <a:buFont typeface="Arial" panose="020B0604020202020204" pitchFamily="34" charset="0"/>
              <a:buChar char="•"/>
            </a:pPr>
            <a:r>
              <a:rPr lang="en-US" b="0" dirty="0"/>
              <a:t>Define and approve draft revisions publication process.</a:t>
            </a:r>
          </a:p>
          <a:p>
            <a:pPr>
              <a:buFont typeface="Arial" panose="020B0604020202020204" pitchFamily="34" charset="0"/>
              <a:buChar char="•"/>
            </a:pPr>
            <a:r>
              <a:rPr lang="en-US" b="0" dirty="0"/>
              <a:t>Reviewed and adopted amendment text submissions on TF (Trigger Frame) formats, MAC signaling support for PHY secured operation and negotiation</a:t>
            </a:r>
            <a:r>
              <a:rPr lang="en-US" b="0" dirty="0" smtClean="0"/>
              <a:t>.</a:t>
            </a: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19066642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a:t>
            </a:r>
            <a:r>
              <a:rPr lang="en-CA" dirty="0" smtClean="0"/>
              <a:t>Completed (con.)</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a:t>Issue call for submissions for all sections of Draft P802.11az.</a:t>
            </a:r>
          </a:p>
          <a:p>
            <a:pPr>
              <a:buFont typeface="Arial" panose="020B0604020202020204" pitchFamily="34" charset="0"/>
              <a:buChar char="•"/>
            </a:pPr>
            <a:r>
              <a:rPr lang="en-US" b="0" dirty="0" smtClean="0"/>
              <a:t>Total </a:t>
            </a:r>
            <a:r>
              <a:rPr lang="en-US" b="0" dirty="0"/>
              <a:t>of 36 new SFD entries on various protocol aspects (e.g. passive, secured, error recovery).</a:t>
            </a:r>
          </a:p>
          <a:p>
            <a:pPr marL="0" indent="0"/>
            <a:endParaRPr lang="en-US" b="0" dirty="0" smtClean="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40938510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May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Continue development of amendment text.</a:t>
            </a:r>
          </a:p>
          <a:p>
            <a:pPr>
              <a:buFont typeface="Arial" panose="020B0604020202020204" pitchFamily="34" charset="0"/>
              <a:buChar char="•"/>
            </a:pPr>
            <a:r>
              <a:rPr lang="en-US" b="0" dirty="0"/>
              <a:t>Approve initial amendment text submissions on PHY security, 60Ghz positioning and passive location.</a:t>
            </a:r>
          </a:p>
          <a:p>
            <a:pPr>
              <a:buFont typeface="Arial" panose="020B0604020202020204" pitchFamily="34" charset="0"/>
              <a:buChar char="•"/>
            </a:pPr>
            <a:r>
              <a:rPr lang="en-US" b="0" dirty="0"/>
              <a:t>Continue SFD development.</a:t>
            </a:r>
          </a:p>
          <a:p>
            <a:pPr>
              <a:buFont typeface="Arial" panose="020B0604020202020204" pitchFamily="34" charset="0"/>
              <a:buChar char="•"/>
            </a:pPr>
            <a:r>
              <a:rPr lang="en-US" b="0" dirty="0"/>
              <a:t>Review technical proposals.</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29544576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a:t>Apr. 11</a:t>
            </a:r>
            <a:r>
              <a:rPr lang="en-US" altLang="en-US" baseline="30000" dirty="0"/>
              <a:t>th</a:t>
            </a:r>
            <a:r>
              <a:rPr lang="en-US" altLang="en-US" dirty="0"/>
              <a:t> (Wed.), 11:00AM ET for 1hr.</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6034742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TGba</a:t>
            </a:r>
            <a:br>
              <a:rPr lang="en-US" altLang="en-US" smtClean="0"/>
            </a:br>
            <a:r>
              <a:rPr lang="en-US" altLang="en-US" smtClean="0"/>
              <a:t>March 2018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2018-03-07</a:t>
            </a:r>
            <a:endParaRPr lang="en-GB" sz="2000" b="0" kern="0" dirty="0"/>
          </a:p>
        </p:txBody>
      </p:sp>
      <p:sp>
        <p:nvSpPr>
          <p:cNvPr id="4103"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776288" y="3062288"/>
          <a:ext cx="7358062" cy="2689225"/>
        </p:xfrm>
        <a:graphic>
          <a:graphicData uri="http://schemas.openxmlformats.org/presentationml/2006/ole">
            <mc:AlternateContent xmlns:mc="http://schemas.openxmlformats.org/markup-compatibility/2006">
              <mc:Choice xmlns:v="urn:schemas-microsoft-com:vml" Requires="v">
                <p:oleObj spid="_x0000_s14344" name="Document" r:id="rId4" imgW="8254533" imgH="3012459" progId="Word.Document.8">
                  <p:embed/>
                </p:oleObj>
              </mc:Choice>
              <mc:Fallback>
                <p:oleObj name="Document" r:id="rId4" imgW="8254533" imgH="301245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062288"/>
                        <a:ext cx="7358062" cy="26892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AC8A6EB5-1BF3-4B79-A25A-A80C2579D0D2}" type="slidenum">
              <a:rPr lang="en-US" smtClean="0"/>
              <a:pPr>
                <a:defRPr/>
              </a:pPr>
              <a:t>96</a:t>
            </a:fld>
            <a:endParaRPr lang="en-US"/>
          </a:p>
        </p:txBody>
      </p:sp>
    </p:spTree>
    <p:extLst>
      <p:ext uri="{BB962C8B-B14F-4D97-AF65-F5344CB8AC3E}">
        <p14:creationId xmlns:p14="http://schemas.microsoft.com/office/powerpoint/2010/main" val="2209650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Abstract</a:t>
            </a:r>
          </a:p>
        </p:txBody>
      </p:sp>
      <p:sp>
        <p:nvSpPr>
          <p:cNvPr id="6147" name="Content Placeholder 2"/>
          <p:cNvSpPr>
            <a:spLocks noGrp="1"/>
          </p:cNvSpPr>
          <p:nvPr>
            <p:ph idx="1"/>
          </p:nvPr>
        </p:nvSpPr>
        <p:spPr/>
        <p:txBody>
          <a:bodyPr/>
          <a:lstStyle/>
          <a:p>
            <a:r>
              <a:rPr lang="en-US" altLang="en-US" smtClean="0"/>
              <a:t>This document is the TGba closing report for March 2018</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97</a:t>
            </a:fld>
            <a:endParaRPr lang="en-US"/>
          </a:p>
        </p:txBody>
      </p:sp>
    </p:spTree>
    <p:extLst>
      <p:ext uri="{BB962C8B-B14F-4D97-AF65-F5344CB8AC3E}">
        <p14:creationId xmlns:p14="http://schemas.microsoft.com/office/powerpoint/2010/main" val="34311659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Work Completed</a:t>
            </a:r>
          </a:p>
        </p:txBody>
      </p:sp>
      <p:sp>
        <p:nvSpPr>
          <p:cNvPr id="8195" name="Content Placeholder 2"/>
          <p:cNvSpPr>
            <a:spLocks noGrp="1"/>
          </p:cNvSpPr>
          <p:nvPr>
            <p:ph idx="1"/>
          </p:nvPr>
        </p:nvSpPr>
        <p:spPr>
          <a:xfrm>
            <a:off x="685800" y="1600200"/>
            <a:ext cx="8382000" cy="4875213"/>
          </a:xfrm>
        </p:spPr>
        <p:txBody>
          <a:bodyPr/>
          <a:lstStyle/>
          <a:p>
            <a:r>
              <a:rPr lang="en-US" altLang="en-US" sz="2200" smtClean="0"/>
              <a:t>Approved TGba Spec Framework Document (SFD) </a:t>
            </a:r>
          </a:p>
          <a:p>
            <a:pPr lvl="1"/>
            <a:r>
              <a:rPr lang="en-US" altLang="en-US" sz="2200" smtClean="0"/>
              <a:t>IEEE 802.11-17/575r9</a:t>
            </a:r>
          </a:p>
          <a:p>
            <a:r>
              <a:rPr lang="en-US" altLang="en-US" sz="2200" smtClean="0"/>
              <a:t>Approved TGba D0.1 as the initial TGba draft</a:t>
            </a:r>
          </a:p>
          <a:p>
            <a:r>
              <a:rPr lang="en-US" altLang="en-US" sz="2200" smtClean="0"/>
              <a:t>Approved PHY/MAC spec text documents to create TGba D0.2</a:t>
            </a:r>
            <a:endParaRPr lang="en-US" altLang="en-US" smtClean="0"/>
          </a:p>
          <a:p>
            <a:r>
              <a:rPr lang="en-US" altLang="en-US" sz="2200" smtClean="0"/>
              <a:t>Reviewed technical presentations</a:t>
            </a:r>
          </a:p>
          <a:p>
            <a:r>
              <a:rPr lang="en-US" altLang="en-US" sz="2200" smtClean="0"/>
              <a:t>Reviewed the TG timeline – schedule delayed by 2 months</a:t>
            </a:r>
          </a:p>
          <a:p>
            <a:pPr lvl="1"/>
            <a:r>
              <a:rPr lang="en-US" altLang="en-US" sz="1800" smtClean="0"/>
              <a:t>Now TGba D1.0 is targeted in July 2018</a:t>
            </a:r>
          </a:p>
          <a:p>
            <a:r>
              <a:rPr lang="en-US" altLang="en-US" sz="2200" smtClean="0"/>
              <a:t>Set goals for the May 2018 meeting</a:t>
            </a:r>
          </a:p>
          <a:p>
            <a:r>
              <a:rPr lang="en-US" altLang="en-US" sz="2200" smtClean="0"/>
              <a:t>Agenda: see doc.: IEEE 802.11-17/313r9</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98</a:t>
            </a:fld>
            <a:endParaRPr lang="en-US"/>
          </a:p>
        </p:txBody>
      </p:sp>
    </p:spTree>
    <p:extLst>
      <p:ext uri="{BB962C8B-B14F-4D97-AF65-F5344CB8AC3E}">
        <p14:creationId xmlns:p14="http://schemas.microsoft.com/office/powerpoint/2010/main" val="17252290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smtClean="0"/>
              <a:t>Goal for May 2018</a:t>
            </a:r>
          </a:p>
        </p:txBody>
      </p:sp>
      <p:sp>
        <p:nvSpPr>
          <p:cNvPr id="33795" name="Content Placeholder 8"/>
          <p:cNvSpPr>
            <a:spLocks noGrp="1"/>
          </p:cNvSpPr>
          <p:nvPr>
            <p:ph idx="1"/>
          </p:nvPr>
        </p:nvSpPr>
        <p:spPr>
          <a:xfrm>
            <a:off x="685800" y="2133600"/>
            <a:ext cx="8153400" cy="4114800"/>
          </a:xfrm>
        </p:spPr>
        <p:txBody>
          <a:bodyPr/>
          <a:lstStyle/>
          <a:p>
            <a:pPr>
              <a:defRPr/>
            </a:pPr>
            <a:r>
              <a:rPr lang="en-US" altLang="en-US" dirty="0"/>
              <a:t>Resolve TBDs in the PHY and MAC clauses of </a:t>
            </a:r>
            <a:r>
              <a:rPr lang="en-US" altLang="en-US" dirty="0" err="1"/>
              <a:t>TGba</a:t>
            </a:r>
            <a:r>
              <a:rPr lang="en-US" altLang="en-US" dirty="0"/>
              <a:t> D0.2</a:t>
            </a:r>
          </a:p>
          <a:p>
            <a:pPr>
              <a:defRPr/>
            </a:pPr>
            <a:r>
              <a:rPr lang="en-US" altLang="en-US" dirty="0" smtClean="0"/>
              <a:t>Prepare </a:t>
            </a:r>
            <a:r>
              <a:rPr lang="en-US" altLang="en-US" dirty="0"/>
              <a:t>for creating </a:t>
            </a:r>
            <a:r>
              <a:rPr lang="en-US" altLang="en-US" dirty="0" err="1"/>
              <a:t>TGba</a:t>
            </a:r>
            <a:r>
              <a:rPr lang="en-US" altLang="en-US" dirty="0"/>
              <a:t> D1.0 in July 2018</a:t>
            </a:r>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99</a:t>
            </a:fld>
            <a:endParaRPr lang="en-US"/>
          </a:p>
        </p:txBody>
      </p:sp>
    </p:spTree>
    <p:extLst>
      <p:ext uri="{BB962C8B-B14F-4D97-AF65-F5344CB8AC3E}">
        <p14:creationId xmlns:p14="http://schemas.microsoft.com/office/powerpoint/2010/main" val="53084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87905</TotalTime>
  <Words>11566</Words>
  <Application>Microsoft Office PowerPoint</Application>
  <PresentationFormat>On-screen Show (4:3)</PresentationFormat>
  <Paragraphs>2183</Paragraphs>
  <Slides>148</Slides>
  <Notes>89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148</vt:i4>
      </vt:variant>
    </vt:vector>
  </HeadingPairs>
  <TitlesOfParts>
    <vt:vector size="159" baseType="lpstr">
      <vt:lpstr>Arial Unicode MS</vt:lpstr>
      <vt:lpstr>MS Gothic</vt:lpstr>
      <vt:lpstr>MS PGothic</vt:lpstr>
      <vt:lpstr>MS PGothic</vt:lpstr>
      <vt:lpstr>Arial</vt:lpstr>
      <vt:lpstr>Gulim</vt:lpstr>
      <vt:lpstr>Symbol</vt:lpstr>
      <vt:lpstr>Times New Roman</vt:lpstr>
      <vt:lpstr>Default Design</vt:lpstr>
      <vt:lpstr>Document</vt:lpstr>
      <vt:lpstr>Dokument</vt:lpstr>
      <vt:lpstr>802.11 March 2018 Closing Reports</vt:lpstr>
      <vt:lpstr>Abstract</vt:lpstr>
      <vt:lpstr>Attendance</vt:lpstr>
      <vt:lpstr>Attendance Total</vt:lpstr>
      <vt:lpstr>Attendance Histogram </vt:lpstr>
      <vt:lpstr>Attendance by Country – top 10</vt:lpstr>
      <vt:lpstr>Doc Revision uploads by meeting (month #)</vt:lpstr>
      <vt:lpstr>802.11 WG Editor’s Meeting (Mar 2018)</vt:lpstr>
      <vt:lpstr>Volunteer Editor Contacts</vt:lpstr>
      <vt:lpstr>March 6th roundtable status report</vt:lpstr>
      <vt:lpstr>Editor Amendment Ordering</vt:lpstr>
      <vt:lpstr>Draft Development Snapshot</vt:lpstr>
      <vt:lpstr>Style guide review</vt:lpstr>
      <vt:lpstr>Annex G discussion</vt:lpstr>
      <vt:lpstr>PowerPoint Presentation</vt:lpstr>
      <vt:lpstr>PowerPoint Presentation</vt:lpstr>
      <vt:lpstr>802.11 AANI SC – March 2018</vt:lpstr>
      <vt:lpstr>AANI SC Possible Useful Outputs (summarized by the Chair)</vt:lpstr>
      <vt:lpstr>AANI SC Way Forward – Straw Poll</vt:lpstr>
      <vt:lpstr>View of the AANI Chair</vt:lpstr>
      <vt:lpstr>PowerPoint Presentation</vt:lpstr>
      <vt:lpstr>References</vt:lpstr>
      <vt:lpstr>ARC Closing Report </vt:lpstr>
      <vt:lpstr>Abstract</vt:lpstr>
      <vt:lpstr>Work Completed</vt:lpstr>
      <vt:lpstr>Work Completed (cont)</vt:lpstr>
      <vt:lpstr>Work Completed (cont) – or not …</vt:lpstr>
      <vt:lpstr>Work Completed (cont)</vt:lpstr>
      <vt:lpstr>Teleconference(s)</vt:lpstr>
      <vt:lpstr>May 2018 Plans</vt:lpstr>
      <vt:lpstr>PAR Review - Meeting Agenda and Comment slides   - March 2018 - Rosemont</vt:lpstr>
      <vt:lpstr>Abstract-PAR Review SC PARs under consideration</vt:lpstr>
      <vt:lpstr>PAR Review SC –  March 2018 Chair: Jon Rosdahl</vt:lpstr>
      <vt:lpstr>Motion to Approve Previous Minutes</vt:lpstr>
      <vt:lpstr>Par Review Comments</vt:lpstr>
      <vt:lpstr>802.3cm - Amendment: 400Gb/s over MMF, PAR and CSD</vt:lpstr>
      <vt:lpstr>802.15.4w - Amendment: LPWAN (Low Power  Wide Area Network), PAR and CSD</vt:lpstr>
      <vt:lpstr>802.15.4w - Amendment: LPWAN (Low Power  Wide Area Network), PAR and CSD</vt:lpstr>
      <vt:lpstr>802.15.4x - Amendment: FANE (Field Area Network Enhancements), PAR and CSD</vt:lpstr>
      <vt:lpstr>802.15.4y - Amendment: SECN (Security Next Generation), PAR and CSD</vt:lpstr>
      <vt:lpstr>802.15.4y - Amendment: SECN (Security Next Generation), PAR and CSD</vt:lpstr>
      <vt:lpstr>802.15.4z - Amendment: EIR (Enhanced IR-UWB Ranging), PAR and CSD</vt:lpstr>
      <vt:lpstr>P802.1CBcv - Amendment: Information Model, YANG Data Model and Management Information Base Module, PAR and CSD</vt:lpstr>
      <vt:lpstr>802.3ck - Amendment: 100 Gb/s Signaling, PAR and CSD</vt:lpstr>
      <vt:lpstr>802.3ck - Amendment: 100 Gb/s Signaling, PAR and CSD</vt:lpstr>
      <vt:lpstr>802.3cg, Amendment: 10 Mb/s Operation over Single Balanced Twisted-pair Cabling and Associated Power Delivery, PAR Modification and CSD Modification</vt:lpstr>
      <vt:lpstr>802.1DC - Standard for Quality of Service Provision by Network Systems PAR and CSD</vt:lpstr>
      <vt:lpstr>802.1CBdb -  Amendment: Extended Stream Identification Functions, PAR and CSD</vt:lpstr>
      <vt:lpstr>802.1Qcz - Amendment: Congestion Isolation, PAR and CSD</vt:lpstr>
      <vt:lpstr>P60802 - Standard:  Time-Sensitive Networking Profile for Industrial Automation, PAR and CSD</vt:lpstr>
      <vt:lpstr>802.11bb - Amendment:  Light Communications (LC), PAR and CSD</vt:lpstr>
      <vt:lpstr>802.22.3 - Standard: Spectrum Characterization and Occupancy Sensing , PAR Modification, and CSD</vt:lpstr>
      <vt:lpstr>IEEE Std 802.1X Standard for Local and metropolitan area networks--Port-Based Network Access Control, PAR</vt:lpstr>
      <vt:lpstr>Responses From 802 WGs</vt:lpstr>
      <vt:lpstr>Final Report to 802.11</vt:lpstr>
      <vt:lpstr>Motion To Approve Report</vt:lpstr>
      <vt:lpstr>References:</vt:lpstr>
      <vt:lpstr>IEEE 802.11 Coexistence SC closing report in Chicago in March 2018</vt:lpstr>
      <vt:lpstr>IEEE 802.11 Coexistence SC achieved its goals as an effective discussion forum for coexistence issues</vt:lpstr>
      <vt:lpstr>IEEE 802.11 Coexistence SC achieved its goals as an effective discussion forum for coexistence issues</vt:lpstr>
      <vt:lpstr>The SC is proposing a motion to endorse adaptivity refinements to EN 301 893</vt:lpstr>
      <vt:lpstr>IEEE 802.11 Coexistence SC will continue its work in  Warsaw after ETSI BRAN meeting in late Mar 2018 </vt:lpstr>
      <vt:lpstr>WNG SC Closing Report</vt:lpstr>
      <vt:lpstr>Abstract</vt:lpstr>
      <vt:lpstr>PowerPoint Presentation</vt:lpstr>
      <vt:lpstr>Summary (2/2)</vt:lpstr>
      <vt:lpstr>IEEE 802 JTC1 Standing Committee Mar 2018 (Chicago) closing report</vt:lpstr>
      <vt:lpstr>IEEE 802 JTC1 SC focused on executing PSDO process &amp; reviewing progress of SC6 Security ad hoc</vt:lpstr>
      <vt:lpstr>The IEEE 802 JTC1 SC will execute the PSDO process in Warsaw in Mat 2018</vt:lpstr>
      <vt:lpstr>TGmd March 2018 Closing Report</vt:lpstr>
      <vt:lpstr>Abstract</vt:lpstr>
      <vt:lpstr>Work completed this week  </vt:lpstr>
      <vt:lpstr>TGmd schedule - unchanged </vt:lpstr>
      <vt:lpstr>Plans for March - May </vt:lpstr>
      <vt:lpstr>References</vt:lpstr>
      <vt:lpstr>TGaq Closing Report</vt:lpstr>
      <vt:lpstr>Abstract</vt:lpstr>
      <vt:lpstr>PowerPoint Presentation</vt:lpstr>
      <vt:lpstr>PowerPoint Presentation</vt:lpstr>
      <vt:lpstr>TGax March 2018 Closing Report</vt:lpstr>
      <vt:lpstr>Abstract</vt:lpstr>
      <vt:lpstr>Work Completed</vt:lpstr>
      <vt:lpstr>May 2018 Goals</vt:lpstr>
      <vt:lpstr>Conference Call Times</vt:lpstr>
      <vt:lpstr>Task Group AY  March 2018 Closing Report</vt:lpstr>
      <vt:lpstr>Abstract</vt:lpstr>
      <vt:lpstr>PowerPoint Presentation</vt:lpstr>
      <vt:lpstr>PowerPoint Presentation</vt:lpstr>
      <vt:lpstr>PowerPoint Presentation</vt:lpstr>
      <vt:lpstr>TGaz Next Generation Positioning  March Closing Report</vt:lpstr>
      <vt:lpstr>Abstract</vt:lpstr>
      <vt:lpstr>TG Status And Work Completed</vt:lpstr>
      <vt:lpstr>TG Status And Work Completed (con.)</vt:lpstr>
      <vt:lpstr>Goals For May Meeting</vt:lpstr>
      <vt:lpstr>Teleconference Schedule</vt:lpstr>
      <vt:lpstr>TGba March 2018 Closing Report</vt:lpstr>
      <vt:lpstr>Abstract</vt:lpstr>
      <vt:lpstr>Work Completed</vt:lpstr>
      <vt:lpstr>Goal for May 2018</vt:lpstr>
      <vt:lpstr>Teleconference Call Schedule</vt:lpstr>
      <vt:lpstr>BCS TIG/SG Closing Report</vt:lpstr>
      <vt:lpstr>Abstract</vt:lpstr>
      <vt:lpstr>Meeting Goals</vt:lpstr>
      <vt:lpstr>Work Completed this week</vt:lpstr>
      <vt:lpstr>Plans for May 2018</vt:lpstr>
      <vt:lpstr>Future Session Planning</vt:lpstr>
      <vt:lpstr>BCS schedule</vt:lpstr>
      <vt:lpstr>References</vt:lpstr>
      <vt:lpstr>PowerPoint Presentation</vt:lpstr>
      <vt:lpstr>PowerPoint Presentation</vt:lpstr>
      <vt:lpstr>Status</vt:lpstr>
      <vt:lpstr>Future plans/actions</vt:lpstr>
      <vt:lpstr>Light Communications Study Group  March 2018 Closing Report</vt:lpstr>
      <vt:lpstr>Abstract</vt:lpstr>
      <vt:lpstr>Work Completed</vt:lpstr>
      <vt:lpstr>Motion of SG approval of response to PAR/CSD comment</vt:lpstr>
      <vt:lpstr>Motion of SG approval of PAR</vt:lpstr>
      <vt:lpstr>Motion of SG approval of CSD</vt:lpstr>
      <vt:lpstr>Goals for May 2018 interim</vt:lpstr>
      <vt:lpstr>Teleconference schedule</vt:lpstr>
      <vt:lpstr>802.24 Vertical Applications  Technical Advisory Group Liaison Report</vt:lpstr>
      <vt:lpstr>PowerPoint Presentation</vt:lpstr>
      <vt:lpstr>IEEE 802.1 OmniRAN TG Status Report to IEEE 802 WGs</vt:lpstr>
      <vt:lpstr>IEEE 802.1 OmniRAN TG Resources</vt:lpstr>
      <vt:lpstr>OmniRAN TG Achievements Rosemont, IL meeting, March 5th – 8th </vt:lpstr>
      <vt:lpstr>Looking forward to next session in  Pittsburgh, May 21-25, 2018</vt:lpstr>
      <vt:lpstr>IEEE 802.11-IETF Liaison Report</vt:lpstr>
      <vt:lpstr>Abstract</vt:lpstr>
      <vt:lpstr>IETF Meetings</vt:lpstr>
      <vt:lpstr>IETF- IEEE 802 Liaison Activity - 1  </vt:lpstr>
      <vt:lpstr>IETF protocol use with 802.11 technology</vt:lpstr>
      <vt:lpstr>IETF BOFs IETF March 18-23, 2018</vt:lpstr>
      <vt:lpstr>IETF New groups being chartered</vt:lpstr>
      <vt:lpstr>IoT related work – feedback requested</vt:lpstr>
      <vt:lpstr>YANG Model Catalog</vt:lpstr>
      <vt:lpstr>Multicast Topics</vt:lpstr>
      <vt:lpstr>IoT related work</vt:lpstr>
      <vt:lpstr>CAPPORT WG</vt:lpstr>
      <vt:lpstr>RADEXT WG</vt:lpstr>
      <vt:lpstr>Operations Area Working Group</vt:lpstr>
      <vt:lpstr>Transport Layer Security (TLS)</vt:lpstr>
      <vt:lpstr>Deterministic Networking (DETNET)</vt:lpstr>
      <vt:lpstr>IP Wireless Access in Vehicular Environments  (IPWAVE)</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March 2018</cp:keywords>
  <cp:lastModifiedBy>Stanley, Dorothy</cp:lastModifiedBy>
  <cp:revision>1516</cp:revision>
  <cp:lastPrinted>1998-02-10T13:28:06Z</cp:lastPrinted>
  <dcterms:created xsi:type="dcterms:W3CDTF">1998-02-10T13:07:52Z</dcterms:created>
  <dcterms:modified xsi:type="dcterms:W3CDTF">2018-03-09T05:38:12Z</dcterms:modified>
</cp:coreProperties>
</file>