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9" r:id="rId2"/>
    <p:sldId id="270" r:id="rId3"/>
    <p:sldId id="360" r:id="rId4"/>
    <p:sldId id="525" r:id="rId5"/>
    <p:sldId id="580" r:id="rId6"/>
    <p:sldId id="581" r:id="rId7"/>
    <p:sldId id="595" r:id="rId8"/>
    <p:sldId id="570" r:id="rId9"/>
    <p:sldId id="596" r:id="rId10"/>
    <p:sldId id="585" r:id="rId11"/>
    <p:sldId id="597" r:id="rId12"/>
    <p:sldId id="598" r:id="rId13"/>
    <p:sldId id="275" r:id="rId14"/>
    <p:sldId id="382" r:id="rId15"/>
    <p:sldId id="601" r:id="rId16"/>
    <p:sldId id="600" r:id="rId17"/>
    <p:sldId id="606" r:id="rId18"/>
    <p:sldId id="603" r:id="rId19"/>
    <p:sldId id="604" r:id="rId20"/>
    <p:sldId id="605" r:id="rId21"/>
    <p:sldId id="602" r:id="rId22"/>
    <p:sldId id="593" r:id="rId23"/>
    <p:sldId id="459" r:id="rId24"/>
    <p:sldId id="587" r:id="rId25"/>
    <p:sldId id="589" r:id="rId26"/>
    <p:sldId id="582" r:id="rId27"/>
    <p:sldId id="588" r:id="rId28"/>
    <p:sldId id="584" r:id="rId29"/>
    <p:sldId id="592" r:id="rId30"/>
    <p:sldId id="301" r:id="rId31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7869" autoAdjust="0"/>
  </p:normalViewPr>
  <p:slideViewPr>
    <p:cSldViewPr>
      <p:cViewPr varScale="1">
        <p:scale>
          <a:sx n="69" d="100"/>
          <a:sy n="69" d="100"/>
        </p:scale>
        <p:origin x="6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GB" smtClean="0"/>
              <a:t>doc.: IEEE 802.11-18/0303r2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802.11-18/0303r2</a:t>
            </a:r>
            <a:endParaRPr lang="en-US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March 2018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4954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668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420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E6AF579C-E269-44CC-A9F4-B7D1E2EA3836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6187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4046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346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137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802.11-18/0303r2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March 2018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8043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8789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3944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802.11-18/0303r2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1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91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035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845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184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GB" smtClean="0"/>
              <a:t>doc.: IEEE 802.11-18/0303r2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160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42399" y="6475413"/>
            <a:ext cx="535403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5"/>
            <a:ext cx="3184520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Joseph Levy (InterDigital)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3" y="398676"/>
            <a:ext cx="1874823" cy="2077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1617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802.11-18/0303r2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704-11-00aq-waiver-request-regarding-ieee-rac-comments.pp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8/11-18-0586-00-coex-proposed-liaison-statement-to-etsi-bran-in-relation-to-adaptivity.docx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8/11-18-0247-01-00ak-january-2018-minutes.doc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604-10-00lc-a-par-proposal-for-light-communications.doc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603-09-00lc-a-csd-proposal-for-light-communications.docx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8/11-18-0513-02-0wng-802-11-for-next-generation-v2x-communication.ppt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604-10-00lc-a-par-proposal-for-light-communications.doc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7/11-17-1603-09-00lc-a-csd-proposal-for-light-communications.docx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1137-06-0pad-draft-5c-proposal.doc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704-08-00aq-waiver-request-regarding-ieee-rac-comments.ppt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7/11-17-1736-04-0wng-broadcast-service-on-wlan.pptx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8/11-18-0513-02-0wng-802-11-for-next-generation-v2x-communication.pptx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604-09-00lc-a-par-proposal-for-light-communications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603-08-00lc-a-csd-proposal-for-light-communications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8/11-18-0559-01-00lc-response-to-comments-on-lc-sg-par-and-csd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7/11-17-1045-08-00aq-p802-11aq-report-to-ec-on-conditional-approval-to-forward-draft-to-revcom.ppt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2018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March 2018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2018-03-08</a:t>
            </a:r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757510"/>
              </p:ext>
            </p:extLst>
          </p:nvPr>
        </p:nvGraphicFramePr>
        <p:xfrm>
          <a:off x="546100" y="2662238"/>
          <a:ext cx="7459663" cy="179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9" name="Document" r:id="rId5" imgW="8549861" imgH="2056894" progId="Word.Document.8">
                  <p:embed/>
                </p:oleObj>
              </mc:Choice>
              <mc:Fallback>
                <p:oleObj name="Document" r:id="rId5" imgW="8549861" imgH="2056894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2662238"/>
                        <a:ext cx="7459663" cy="179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TGaq</a:t>
            </a:r>
            <a:r>
              <a:rPr lang="en-US" dirty="0" smtClean="0"/>
              <a:t> Waiver Request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/>
              <a:t>Approve document </a:t>
            </a:r>
            <a:r>
              <a:rPr lang="en-US" dirty="0" smtClean="0">
                <a:hlinkClick r:id="rId3"/>
              </a:rPr>
              <a:t>https://mentor.ieee.org/802.11/dcn/17/11-17-1704-11-00aq-waiver-request-regarding-ieee-rac-comments.ppt</a:t>
            </a:r>
            <a:r>
              <a:rPr lang="en-US" dirty="0" smtClean="0"/>
              <a:t> as </a:t>
            </a:r>
            <a:r>
              <a:rPr lang="en-US" dirty="0"/>
              <a:t>the </a:t>
            </a:r>
            <a:r>
              <a:rPr lang="en-US" dirty="0" smtClean="0"/>
              <a:t>waiver request document related to unsatisfied RAC comments and forward to the 802 EC for approval.</a:t>
            </a:r>
            <a:endParaRPr lang="en-US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dirty="0" smtClean="0"/>
              <a:t>Moved: Stephen McCann</a:t>
            </a:r>
            <a:endParaRPr lang="en-US" dirty="0"/>
          </a:p>
          <a:p>
            <a:pPr lvl="0"/>
            <a:r>
              <a:rPr lang="en-US" dirty="0" smtClean="0"/>
              <a:t>Seconded: Richard Kennedy</a:t>
            </a:r>
          </a:p>
          <a:p>
            <a:pPr lvl="0"/>
            <a:r>
              <a:rPr lang="en-US" dirty="0" smtClean="0"/>
              <a:t>Result: 93-0-7 Passes</a:t>
            </a:r>
            <a:endParaRPr lang="en-GB" dirty="0"/>
          </a:p>
          <a:p>
            <a:r>
              <a:rPr lang="en-GB" sz="2000" dirty="0" err="1" smtClean="0"/>
              <a:t>TGaq</a:t>
            </a:r>
            <a:r>
              <a:rPr lang="en-GB" sz="2000" dirty="0" smtClean="0"/>
              <a:t>: </a:t>
            </a:r>
            <a:r>
              <a:rPr lang="en-GB" sz="2000" dirty="0"/>
              <a:t>Moved: </a:t>
            </a:r>
            <a:r>
              <a:rPr lang="en-GB" sz="2000" dirty="0" err="1"/>
              <a:t>Jouni</a:t>
            </a:r>
            <a:r>
              <a:rPr lang="en-GB" sz="2000" dirty="0"/>
              <a:t> </a:t>
            </a:r>
            <a:r>
              <a:rPr lang="en-GB" sz="2000" dirty="0" err="1"/>
              <a:t>Malinen</a:t>
            </a:r>
            <a:r>
              <a:rPr lang="en-GB" sz="2000" dirty="0"/>
              <a:t>, 2</a:t>
            </a:r>
            <a:r>
              <a:rPr lang="en-GB" sz="2000" baseline="30000" dirty="0"/>
              <a:t>nd</a:t>
            </a:r>
            <a:r>
              <a:rPr lang="en-GB" sz="2000" dirty="0"/>
              <a:t>: Amelia </a:t>
            </a:r>
            <a:r>
              <a:rPr lang="en-GB" sz="2000" dirty="0" err="1" smtClean="0"/>
              <a:t>Andersdotter</a:t>
            </a:r>
            <a:r>
              <a:rPr lang="en-GB" sz="2000" dirty="0" smtClean="0"/>
              <a:t>, Result: 4-0-0</a:t>
            </a:r>
          </a:p>
          <a:p>
            <a:r>
              <a:rPr lang="en-US" sz="1400" kern="0" dirty="0" smtClean="0"/>
              <a:t>Note: Per</a:t>
            </a:r>
            <a:r>
              <a:rPr lang="en-US" altLang="en-US" sz="1400" dirty="0" smtClean="0"/>
              <a:t> </a:t>
            </a:r>
            <a:r>
              <a:rPr lang="en-US" altLang="en-US" sz="1400" dirty="0"/>
              <a:t>IEEE-SA Standards Board Operation Manual section 5.4.4 (Mandatory Coordination) "At the time of project submittal to the IEEE-SA Standards Board for consideration for approval, the Sponsor shall supply the most recent coordination comments and indicate either acceptance or a request for a waiver (see 4.2.3.2)." </a:t>
            </a:r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37214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Vice Chair confirmation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altLang="en-US" dirty="0"/>
              <a:t>Confirm Jon </a:t>
            </a:r>
            <a:r>
              <a:rPr lang="en-GB" altLang="en-US" dirty="0" err="1"/>
              <a:t>Rosdahl</a:t>
            </a:r>
            <a:r>
              <a:rPr lang="en-GB" altLang="en-US" dirty="0"/>
              <a:t> as an IEEE 802.11 Working Group vice chair</a:t>
            </a:r>
          </a:p>
          <a:p>
            <a:endParaRPr lang="en-GB" altLang="en-US" dirty="0"/>
          </a:p>
          <a:p>
            <a:endParaRPr lang="en-GB" altLang="en-US" dirty="0" smtClean="0"/>
          </a:p>
          <a:p>
            <a:r>
              <a:rPr lang="en-GB" altLang="en-US" dirty="0" smtClean="0"/>
              <a:t>Moved </a:t>
            </a:r>
            <a:r>
              <a:rPr lang="en-GB" altLang="en-US" dirty="0"/>
              <a:t>Sean Coffey</a:t>
            </a:r>
          </a:p>
          <a:p>
            <a:r>
              <a:rPr lang="en-GB" altLang="en-US" dirty="0"/>
              <a:t>Seconded Rich Kennedy</a:t>
            </a:r>
          </a:p>
          <a:p>
            <a:pPr lvl="0"/>
            <a:r>
              <a:rPr lang="en-US" dirty="0" smtClean="0"/>
              <a:t>Result: 179-0-0</a:t>
            </a:r>
            <a:endParaRPr lang="en-GB" dirty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7254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Vice Chair confirmation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altLang="en-US" dirty="0"/>
              <a:t>Confirm Robert Stacey as an IEEE 802.11 Working Group vice chair</a:t>
            </a:r>
          </a:p>
          <a:p>
            <a:endParaRPr lang="en-GB" altLang="en-US" dirty="0"/>
          </a:p>
          <a:p>
            <a:endParaRPr lang="en-GB" altLang="en-US" dirty="0"/>
          </a:p>
          <a:p>
            <a:r>
              <a:rPr lang="en-GB" altLang="en-US" dirty="0"/>
              <a:t>Moved Vijay </a:t>
            </a:r>
            <a:r>
              <a:rPr lang="en-GB" altLang="en-US" dirty="0" err="1"/>
              <a:t>Auluck</a:t>
            </a:r>
            <a:endParaRPr lang="en-GB" altLang="en-US" dirty="0"/>
          </a:p>
          <a:p>
            <a:r>
              <a:rPr lang="en-GB" altLang="en-US" dirty="0"/>
              <a:t>Seconded Ian Sherlock</a:t>
            </a:r>
          </a:p>
          <a:p>
            <a:r>
              <a:rPr lang="en-US" dirty="0"/>
              <a:t>Result: 169-0-3 </a:t>
            </a:r>
          </a:p>
        </p:txBody>
      </p:sp>
    </p:spTree>
    <p:extLst>
      <p:ext uri="{BB962C8B-B14F-4D97-AF65-F5344CB8AC3E}">
        <p14:creationId xmlns:p14="http://schemas.microsoft.com/office/powerpoint/2010/main" val="188766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537642"/>
              </p:ext>
            </p:extLst>
          </p:nvPr>
        </p:nvGraphicFramePr>
        <p:xfrm>
          <a:off x="137160" y="1376239"/>
          <a:ext cx="8839200" cy="4376426"/>
        </p:xfrm>
        <a:graphic>
          <a:graphicData uri="http://schemas.openxmlformats.org/drawingml/2006/table">
            <a:tbl>
              <a:tblPr/>
              <a:tblGrid>
                <a:gridCol w="1524000"/>
                <a:gridCol w="4343400"/>
                <a:gridCol w="1558227"/>
                <a:gridCol w="1413573"/>
              </a:tblGrid>
              <a:tr h="29701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2010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April 2, 30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8148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April 6, 27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48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April 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50280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March 29, Apr 12, 26, May 2,3</a:t>
                      </a:r>
                    </a:p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March 22, Apr 5, Apr 19, May 4, 17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408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Mar 14, 21, 28, Apr 4, 11(1hr), 18, 25, May 2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44506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April 11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4974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Mar 19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Apr 2</a:t>
                      </a:r>
                    </a:p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Apr 16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404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FD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April 12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4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BCS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 3, 24, May 15, 22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7160" y="6076890"/>
            <a:ext cx="8651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Move to approve:  Seconded:  Result: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874068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1" y="990600"/>
            <a:ext cx="7770813" cy="798910"/>
          </a:xfrm>
          <a:ln/>
        </p:spPr>
        <p:txBody>
          <a:bodyPr/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dirty="0"/>
              <a:t>AANI SC Scope Modification Motion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Approve that the AANI SC scope be modified to include the generation of a white paper and/or self evaluation assessing the performance of 802.11 against the IMT-2020 requirements for eMBB indoor hotspot and dense urban use case. </a:t>
            </a:r>
          </a:p>
          <a:p>
            <a:endParaRPr lang="en-US" dirty="0"/>
          </a:p>
          <a:p>
            <a:r>
              <a:rPr lang="en-US" dirty="0"/>
              <a:t>Moved: Joseph Levy </a:t>
            </a:r>
          </a:p>
          <a:p>
            <a:r>
              <a:rPr lang="en-US" dirty="0"/>
              <a:t>Second: </a:t>
            </a:r>
          </a:p>
          <a:p>
            <a:r>
              <a:rPr lang="en-US"/>
              <a:t>Result: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2018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3438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 – </a:t>
            </a:r>
            <a:r>
              <a:rPr lang="en-US" sz="2800" dirty="0" err="1" smtClean="0"/>
              <a:t>Coex</a:t>
            </a:r>
            <a:r>
              <a:rPr lang="en-US" sz="2800" dirty="0" smtClean="0"/>
              <a:t> SC Liaison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353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dirty="0" smtClean="0"/>
              <a:t>Approve </a:t>
            </a:r>
            <a:r>
              <a:rPr lang="en-AU" dirty="0"/>
              <a:t>the material in </a:t>
            </a:r>
            <a:r>
              <a:rPr lang="en-AU" dirty="0">
                <a:hlinkClick r:id="rId2"/>
              </a:rPr>
              <a:t>11-18-0586-00</a:t>
            </a:r>
            <a:r>
              <a:rPr lang="en-AU" dirty="0"/>
              <a:t>  as a </a:t>
            </a:r>
            <a:r>
              <a:rPr lang="en-AU" dirty="0" smtClean="0"/>
              <a:t>liaison statement </a:t>
            </a:r>
            <a:r>
              <a:rPr lang="en-AU" dirty="0"/>
              <a:t>to ETSI BRAN </a:t>
            </a:r>
            <a:r>
              <a:rPr lang="en-AU" dirty="0" smtClean="0"/>
              <a:t>to </a:t>
            </a:r>
            <a:r>
              <a:rPr lang="en-AU" dirty="0"/>
              <a:t>endorse </a:t>
            </a:r>
            <a:r>
              <a:rPr lang="en-AU" dirty="0" err="1"/>
              <a:t>adaptivity</a:t>
            </a:r>
            <a:r>
              <a:rPr lang="en-AU" dirty="0"/>
              <a:t> refinements in EN 301 893</a:t>
            </a:r>
          </a:p>
          <a:p>
            <a:r>
              <a:rPr lang="en-AU" dirty="0"/>
              <a:t>Moved: Andrew Myles</a:t>
            </a:r>
          </a:p>
          <a:p>
            <a:r>
              <a:rPr lang="en-AU" dirty="0"/>
              <a:t>Seconded</a:t>
            </a:r>
            <a:r>
              <a:rPr lang="en-AU" dirty="0" smtClean="0"/>
              <a:t>:</a:t>
            </a:r>
          </a:p>
          <a:p>
            <a:endParaRPr lang="en-AU" dirty="0"/>
          </a:p>
          <a:p>
            <a:r>
              <a:rPr lang="en-AU" dirty="0"/>
              <a:t>Note: the text in </a:t>
            </a:r>
            <a:r>
              <a:rPr lang="en-AU" dirty="0">
                <a:hlinkClick r:id="rId2"/>
              </a:rPr>
              <a:t>11-18-0586-00</a:t>
            </a:r>
            <a:r>
              <a:rPr lang="en-AU" dirty="0"/>
              <a:t> is the same as approved by the SC with editorial adjustments, including salutation and signature blocks </a:t>
            </a:r>
            <a:endParaRPr lang="en-AU" dirty="0" smtClean="0"/>
          </a:p>
          <a:p>
            <a:r>
              <a:rPr lang="en-AU" dirty="0" smtClean="0"/>
              <a:t>SC result: 27-0-3</a:t>
            </a:r>
            <a:endParaRPr lang="en-AU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03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 – </a:t>
            </a:r>
            <a:r>
              <a:rPr lang="en-US" sz="2800" dirty="0" err="1" smtClean="0"/>
              <a:t>TGak</a:t>
            </a:r>
            <a:r>
              <a:rPr lang="en-US" sz="2800" dirty="0" smtClean="0"/>
              <a:t> January minutes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353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endParaRPr lang="en-GB" dirty="0"/>
          </a:p>
          <a:p>
            <a:r>
              <a:rPr lang="en-GB" dirty="0"/>
              <a:t> </a:t>
            </a:r>
            <a:r>
              <a:rPr lang="en-GB" dirty="0" smtClean="0"/>
              <a:t>Approve the </a:t>
            </a:r>
            <a:r>
              <a:rPr lang="en-GB" dirty="0" err="1" smtClean="0"/>
              <a:t>TGak</a:t>
            </a:r>
            <a:r>
              <a:rPr lang="en-GB" dirty="0" smtClean="0"/>
              <a:t> </a:t>
            </a:r>
            <a:r>
              <a:rPr lang="en-GB" dirty="0"/>
              <a:t>minutes in 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mentor.ieee.org/802.11/dcn/18/11-18-0247-01-00ak-january-2018-minutes.doc</a:t>
            </a:r>
            <a:r>
              <a:rPr lang="en-GB" dirty="0" smtClean="0"/>
              <a:t> .</a:t>
            </a:r>
            <a:endParaRPr lang="en-GB" dirty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Moved </a:t>
            </a:r>
            <a:r>
              <a:rPr lang="en-GB" dirty="0"/>
              <a:t>by </a:t>
            </a:r>
            <a:r>
              <a:rPr lang="en-GB" dirty="0" smtClean="0"/>
              <a:t>Mark Hamilton</a:t>
            </a:r>
          </a:p>
          <a:p>
            <a:pPr lvl="0"/>
            <a:r>
              <a:rPr lang="en-US" dirty="0" smtClean="0"/>
              <a:t>Seconded:</a:t>
            </a:r>
          </a:p>
          <a:p>
            <a:pPr lvl="0"/>
            <a:r>
              <a:rPr lang="en-US" dirty="0" smtClean="0"/>
              <a:t>Result:</a:t>
            </a:r>
            <a:endParaRPr lang="en-GB" dirty="0"/>
          </a:p>
          <a:p>
            <a:pPr marL="0" lvl="0" indent="0">
              <a:buNone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5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 – </a:t>
            </a:r>
            <a:r>
              <a:rPr lang="en-US" sz="2800" dirty="0" err="1" smtClean="0"/>
              <a:t>TGax</a:t>
            </a:r>
            <a:r>
              <a:rPr lang="en-US" sz="2800" dirty="0" smtClean="0"/>
              <a:t> ad-hoc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416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Authorize </a:t>
            </a:r>
            <a:r>
              <a:rPr lang="en-GB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TGax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to hold an ad-hoc meeting on May 2-4, 2018 in Rennes, France, for the purpose of working on comment resolution, excluding PHY comments.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  <a:p>
            <a:pPr lvl="0"/>
            <a:r>
              <a:rPr lang="en-GB" dirty="0" smtClean="0"/>
              <a:t>Moved </a:t>
            </a:r>
            <a:r>
              <a:rPr lang="en-GB" dirty="0"/>
              <a:t>by </a:t>
            </a:r>
            <a:r>
              <a:rPr lang="en-GB" dirty="0" smtClean="0"/>
              <a:t>Osama </a:t>
            </a:r>
            <a:r>
              <a:rPr lang="en-GB" dirty="0" err="1" smtClean="0"/>
              <a:t>Aboul-Magd</a:t>
            </a:r>
            <a:r>
              <a:rPr lang="en-GB" dirty="0" smtClean="0"/>
              <a:t> on behalf of </a:t>
            </a:r>
            <a:r>
              <a:rPr lang="en-GB" dirty="0" err="1" smtClean="0"/>
              <a:t>TGax</a:t>
            </a:r>
            <a:endParaRPr lang="en-GB" dirty="0" smtClean="0"/>
          </a:p>
          <a:p>
            <a:pPr lvl="0"/>
            <a:r>
              <a:rPr lang="en-US" dirty="0" smtClean="0"/>
              <a:t>Result:</a:t>
            </a:r>
          </a:p>
          <a:p>
            <a:pPr marL="0" lvl="0" indent="0">
              <a:buNone/>
            </a:pPr>
            <a:endParaRPr lang="en-GB" dirty="0"/>
          </a:p>
          <a:p>
            <a:r>
              <a:rPr lang="en-GB" dirty="0" err="1" smtClean="0"/>
              <a:t>TGax</a:t>
            </a:r>
            <a:r>
              <a:rPr lang="en-GB" dirty="0" smtClean="0"/>
              <a:t> result: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 Bin Tian ,  Seconded: </a:t>
            </a:r>
            <a:r>
              <a:rPr lang="en-GB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Yasu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Inoue, Result: 23-0-1</a:t>
            </a:r>
          </a:p>
          <a:p>
            <a:pPr lvl="0"/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90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PAR Approval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 smtClean="0"/>
              <a:t>Believing </a:t>
            </a:r>
            <a:r>
              <a:rPr lang="en-GB" sz="2000" dirty="0"/>
              <a:t>that the PAR contained in the document referenced below meets IEEE-SA guidelines</a:t>
            </a:r>
            <a:r>
              <a:rPr lang="en-GB" sz="2000" dirty="0" smtClean="0"/>
              <a:t>, Request </a:t>
            </a:r>
            <a:r>
              <a:rPr lang="en-GB" sz="2000" dirty="0"/>
              <a:t>that the PAR contained in </a:t>
            </a:r>
            <a:r>
              <a:rPr lang="en-GB" sz="2000" dirty="0" smtClean="0">
                <a:hlinkClick r:id="rId3"/>
              </a:rPr>
              <a:t>https://mentor.ieee.org/802.11/dcn/17/11-17-1604-10-00lc-a-par-proposal-for-light-communications.docx</a:t>
            </a:r>
            <a:r>
              <a:rPr lang="en-GB" sz="2000" dirty="0" smtClean="0"/>
              <a:t> be </a:t>
            </a:r>
            <a:r>
              <a:rPr lang="en-GB" sz="2000" dirty="0"/>
              <a:t>posted to the IEEE 802 Executive Committee (EC) agenda for WG 802 preview and EC approval to submit to </a:t>
            </a:r>
            <a:r>
              <a:rPr lang="en-GB" sz="2000" dirty="0" err="1"/>
              <a:t>NesCom</a:t>
            </a:r>
            <a:r>
              <a:rPr lang="en-GB" sz="2000" dirty="0"/>
              <a:t>.</a:t>
            </a:r>
          </a:p>
          <a:p>
            <a:r>
              <a:rPr lang="en-GB" sz="2000" dirty="0"/>
              <a:t> </a:t>
            </a:r>
          </a:p>
          <a:p>
            <a:pPr lvl="0"/>
            <a:r>
              <a:rPr lang="en-GB" sz="2000" dirty="0" smtClean="0"/>
              <a:t>Moved: John Li </a:t>
            </a:r>
            <a:endParaRPr lang="en-GB" sz="2000" dirty="0"/>
          </a:p>
          <a:p>
            <a:pPr lvl="0"/>
            <a:r>
              <a:rPr lang="en-US" sz="2000" dirty="0" smtClean="0"/>
              <a:t>Seconded: </a:t>
            </a:r>
            <a:r>
              <a:rPr lang="en-US" sz="2000" dirty="0" err="1" smtClean="0"/>
              <a:t>Jiamin</a:t>
            </a:r>
            <a:r>
              <a:rPr lang="en-US" sz="2000" dirty="0" smtClean="0"/>
              <a:t> Chen</a:t>
            </a:r>
          </a:p>
          <a:p>
            <a:pPr lvl="0"/>
            <a:r>
              <a:rPr lang="en-US" sz="2000" dirty="0" smtClean="0"/>
              <a:t>Result: </a:t>
            </a:r>
          </a:p>
          <a:p>
            <a:pPr lvl="0"/>
            <a:endParaRPr lang="en-GB" sz="2000" dirty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177801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2018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March </a:t>
            </a:r>
            <a:r>
              <a:rPr lang="en-US" b="0" dirty="0"/>
              <a:t>2018 </a:t>
            </a:r>
            <a:r>
              <a:rPr lang="en-US" b="0" dirty="0" smtClean="0"/>
              <a:t>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</a:t>
            </a:r>
            <a:r>
              <a:rPr lang="en-US" dirty="0" smtClean="0"/>
              <a:t>containing motions for the Wednesday </a:t>
            </a:r>
            <a:r>
              <a:rPr lang="en-US" dirty="0"/>
              <a:t>WG11 </a:t>
            </a:r>
            <a:r>
              <a:rPr lang="en-US" dirty="0" smtClean="0"/>
              <a:t>plenary</a:t>
            </a:r>
          </a:p>
          <a:p>
            <a:pPr lvl="1"/>
            <a:r>
              <a:rPr lang="en-US" dirty="0" smtClean="0"/>
              <a:t>R1: at conclusion of the </a:t>
            </a:r>
            <a:r>
              <a:rPr lang="en-US" dirty="0"/>
              <a:t>Wednesday WG11 plenary</a:t>
            </a:r>
          </a:p>
          <a:p>
            <a:pPr lvl="1"/>
            <a:r>
              <a:rPr lang="en-US" dirty="0" smtClean="0"/>
              <a:t>R2: containing motions for the Friday WG11 plenary</a:t>
            </a:r>
          </a:p>
          <a:p>
            <a:pPr lvl="1"/>
            <a:r>
              <a:rPr lang="en-US" dirty="0" smtClean="0"/>
              <a:t>R3: at conclusion of the Friday WG11 plenary</a:t>
            </a:r>
          </a:p>
          <a:p>
            <a:pPr lvl="1"/>
            <a:r>
              <a:rPr lang="en-US" dirty="0" smtClean="0"/>
              <a:t>R4: including prepared EC motions (802 plenary only)</a:t>
            </a:r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CSD Approval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/>
              <a:t>Believing that the CSD contained in the document referenced below meets IEEE 802 guidelines</a:t>
            </a:r>
            <a:r>
              <a:rPr lang="en-GB" sz="2000" dirty="0" smtClean="0"/>
              <a:t>, Request </a:t>
            </a:r>
            <a:r>
              <a:rPr lang="en-GB" sz="2000" dirty="0"/>
              <a:t>that the CSD contained in </a:t>
            </a:r>
            <a:r>
              <a:rPr lang="en-GB" sz="2000" dirty="0" smtClean="0">
                <a:hlinkClick r:id="rId3"/>
              </a:rPr>
              <a:t>https://mentor.ieee.org/802.11/dcn/17/11-17-1603-09-00lc-a-csd-proposal-for-light-communications.docx</a:t>
            </a:r>
            <a:r>
              <a:rPr lang="en-GB" sz="2000" dirty="0" smtClean="0"/>
              <a:t>  be </a:t>
            </a:r>
            <a:r>
              <a:rPr lang="en-GB" sz="2000" dirty="0"/>
              <a:t>posted to the IEEE 802 Executive Committee (EC) agenda for WG 802 preview and EC approval.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Moved: </a:t>
            </a:r>
            <a:r>
              <a:rPr lang="en-GB" sz="2000" dirty="0" smtClean="0"/>
              <a:t>John Li </a:t>
            </a:r>
            <a:endParaRPr lang="en-GB" sz="2000" dirty="0"/>
          </a:p>
          <a:p>
            <a:r>
              <a:rPr lang="en-US" sz="2000" dirty="0"/>
              <a:t>Seconded</a:t>
            </a:r>
            <a:r>
              <a:rPr lang="en-US" sz="2000" dirty="0" smtClean="0"/>
              <a:t>: </a:t>
            </a:r>
            <a:r>
              <a:rPr lang="en-US" sz="2000" dirty="0" err="1" smtClean="0"/>
              <a:t>Jiamin</a:t>
            </a:r>
            <a:r>
              <a:rPr lang="en-US" sz="2000" dirty="0" smtClean="0"/>
              <a:t> Chen</a:t>
            </a:r>
          </a:p>
          <a:p>
            <a:r>
              <a:rPr lang="en-US" sz="2000" dirty="0" smtClean="0"/>
              <a:t>Result: </a:t>
            </a:r>
            <a:br>
              <a:rPr lang="en-US" sz="2000" dirty="0" smtClean="0"/>
            </a:br>
            <a:endParaRPr lang="en-GB" sz="2000" dirty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88107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 – </a:t>
            </a:r>
            <a:r>
              <a:rPr lang="en-US" sz="2800" dirty="0" smtClean="0"/>
              <a:t>LC SG Extension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353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dirty="0"/>
              <a:t>Request the IEEE 802 LMSC to </a:t>
            </a:r>
            <a:r>
              <a:rPr lang="en-GB" dirty="0" smtClean="0"/>
              <a:t>approve the second </a:t>
            </a:r>
            <a:r>
              <a:rPr lang="en-GB" dirty="0" err="1" smtClean="0"/>
              <a:t>recharter</a:t>
            </a:r>
            <a:r>
              <a:rPr lang="en-GB" dirty="0" smtClean="0"/>
              <a:t> of </a:t>
            </a:r>
            <a:r>
              <a:rPr lang="en-GB" dirty="0"/>
              <a:t>the 802.11 </a:t>
            </a:r>
            <a:r>
              <a:rPr lang="en-GB" dirty="0" smtClean="0"/>
              <a:t>LC Study </a:t>
            </a:r>
            <a:r>
              <a:rPr lang="en-GB" dirty="0"/>
              <a:t>Group.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 smtClean="0"/>
              <a:t>Moved </a:t>
            </a:r>
            <a:r>
              <a:rPr lang="en-GB" dirty="0"/>
              <a:t>by </a:t>
            </a:r>
            <a:r>
              <a:rPr lang="en-GB" dirty="0" smtClean="0"/>
              <a:t>John Li</a:t>
            </a:r>
          </a:p>
          <a:p>
            <a:pPr lvl="0"/>
            <a:r>
              <a:rPr lang="en-US" dirty="0" smtClean="0"/>
              <a:t>Seconded: </a:t>
            </a:r>
            <a:r>
              <a:rPr lang="en-US" dirty="0" err="1" smtClean="0"/>
              <a:t>Jiamin</a:t>
            </a:r>
            <a:r>
              <a:rPr lang="en-US" dirty="0" smtClean="0"/>
              <a:t> Chen</a:t>
            </a:r>
          </a:p>
          <a:p>
            <a:pPr lvl="0"/>
            <a:r>
              <a:rPr lang="en-US" dirty="0" smtClean="0"/>
              <a:t>Result:</a:t>
            </a: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54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 </a:t>
            </a:r>
            <a:r>
              <a:rPr lang="en-US" sz="2800" dirty="0" smtClean="0"/>
              <a:t>- </a:t>
            </a:r>
            <a:r>
              <a:rPr lang="en-US" sz="2800" dirty="0"/>
              <a:t>Next Generation V2X </a:t>
            </a:r>
            <a:r>
              <a:rPr lang="en-US" sz="2800" dirty="0" smtClean="0"/>
              <a:t>(NGV) Study Group formation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38200" y="2011561"/>
            <a:ext cx="7696200" cy="385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 smtClean="0"/>
              <a:t>Approve formation of </a:t>
            </a:r>
            <a:r>
              <a:rPr lang="en-GB" sz="2000" dirty="0"/>
              <a:t>an 802.11 Study Group to </a:t>
            </a:r>
            <a:r>
              <a:rPr lang="en-GB" sz="2000" dirty="0" smtClean="0"/>
              <a:t>consider V2X enhancements as described in </a:t>
            </a:r>
            <a:r>
              <a:rPr lang="en-GB" sz="2000" dirty="0">
                <a:hlinkClick r:id="rId3"/>
              </a:rPr>
              <a:t>https://</a:t>
            </a:r>
            <a:r>
              <a:rPr lang="en-GB" sz="2000" dirty="0" smtClean="0">
                <a:hlinkClick r:id="rId3"/>
              </a:rPr>
              <a:t>mentor.ieee.org/802.11/dcn/18/11-18-0513-02-0wng-802-11-for-next-generation-v2x-communication.pptx</a:t>
            </a:r>
            <a:r>
              <a:rPr lang="en-GB" sz="2000" dirty="0" smtClean="0"/>
              <a:t>  with </a:t>
            </a:r>
            <a:r>
              <a:rPr lang="en-GB" sz="2000" dirty="0"/>
              <a:t>the intent of creating a PAR and CSD.</a:t>
            </a:r>
          </a:p>
          <a:p>
            <a:r>
              <a:rPr lang="en-GB" sz="2000" dirty="0"/>
              <a:t> </a:t>
            </a:r>
          </a:p>
          <a:p>
            <a:pPr lvl="0"/>
            <a:r>
              <a:rPr lang="en-GB" sz="2000" dirty="0" smtClean="0"/>
              <a:t>Moved: </a:t>
            </a:r>
            <a:r>
              <a:rPr lang="en-GB" sz="2000" dirty="0" err="1" smtClean="0"/>
              <a:t>Hongyuan</a:t>
            </a:r>
            <a:r>
              <a:rPr lang="en-GB" sz="2000" dirty="0" smtClean="0"/>
              <a:t> Zhang</a:t>
            </a:r>
          </a:p>
          <a:p>
            <a:pPr lvl="0"/>
            <a:r>
              <a:rPr lang="en-GB" sz="2000" dirty="0" smtClean="0"/>
              <a:t>Seconded: </a:t>
            </a:r>
          </a:p>
          <a:p>
            <a:pPr lvl="0"/>
            <a:endParaRPr lang="en-US" sz="2000" dirty="0"/>
          </a:p>
          <a:p>
            <a:r>
              <a:rPr lang="en-US" sz="2000" dirty="0" smtClean="0"/>
              <a:t>WNG Straw poll result: </a:t>
            </a:r>
            <a:r>
              <a:rPr lang="en-GB" sz="2000" dirty="0"/>
              <a:t>Yes: </a:t>
            </a:r>
            <a:r>
              <a:rPr lang="en-GB" sz="2000" dirty="0" smtClean="0"/>
              <a:t>89, No</a:t>
            </a:r>
            <a:r>
              <a:rPr lang="en-GB" sz="2000" dirty="0"/>
              <a:t>: </a:t>
            </a:r>
            <a:r>
              <a:rPr lang="en-GB" sz="2000" dirty="0" smtClean="0"/>
              <a:t>2, Need more Information</a:t>
            </a:r>
            <a:r>
              <a:rPr lang="en-GB" sz="2000" dirty="0"/>
              <a:t>: </a:t>
            </a:r>
            <a:r>
              <a:rPr lang="en-GB" sz="2000" dirty="0" smtClean="0"/>
              <a:t>34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Abstain: 6</a:t>
            </a:r>
          </a:p>
          <a:p>
            <a:pPr lvl="0"/>
            <a:endParaRPr lang="en-GB" sz="2000" dirty="0" smtClean="0"/>
          </a:p>
          <a:p>
            <a:pPr lvl="0"/>
            <a:endParaRPr lang="en-GB" sz="2000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67172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Friday– EC Motions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 – </a:t>
            </a:r>
            <a:r>
              <a:rPr lang="en-US" sz="2800" dirty="0" smtClean="0"/>
              <a:t>LC Study Group Second </a:t>
            </a:r>
            <a:r>
              <a:rPr lang="en-US" sz="2800" dirty="0" err="1" smtClean="0"/>
              <a:t>Recharter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4084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dirty="0"/>
              <a:t>Approve </a:t>
            </a:r>
            <a:r>
              <a:rPr lang="en-AU" dirty="0" smtClean="0"/>
              <a:t>second </a:t>
            </a:r>
            <a:r>
              <a:rPr lang="en-AU" dirty="0"/>
              <a:t>recharter of the LC Study Group</a:t>
            </a:r>
          </a:p>
          <a:p>
            <a:r>
              <a:rPr lang="en-GB" dirty="0"/>
              <a:t> </a:t>
            </a:r>
          </a:p>
          <a:p>
            <a:pPr lvl="0"/>
            <a:r>
              <a:rPr lang="en-GB" dirty="0" smtClean="0"/>
              <a:t>Moved: Adrian Stephens</a:t>
            </a:r>
          </a:p>
          <a:p>
            <a:pPr lvl="0"/>
            <a:r>
              <a:rPr lang="en-US" dirty="0" smtClean="0"/>
              <a:t>Seconded: Jon </a:t>
            </a:r>
            <a:r>
              <a:rPr lang="en-US" dirty="0" err="1" smtClean="0"/>
              <a:t>Rosdahl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GB" dirty="0" smtClean="0"/>
              <a:t>WG11 result: </a:t>
            </a:r>
          </a:p>
          <a:p>
            <a:pPr lvl="0"/>
            <a:r>
              <a:rPr lang="en-US" dirty="0" smtClean="0"/>
              <a:t>Note: PAR Approval is pending LMSC/</a:t>
            </a:r>
            <a:r>
              <a:rPr lang="en-US" dirty="0" err="1" smtClean="0"/>
              <a:t>NesCom</a:t>
            </a:r>
            <a:r>
              <a:rPr lang="en-US" dirty="0" smtClean="0"/>
              <a:t> Approval. SG needs to persist to handle any </a:t>
            </a:r>
            <a:r>
              <a:rPr lang="en-US" dirty="0" err="1" smtClean="0"/>
              <a:t>NesCom</a:t>
            </a:r>
            <a:r>
              <a:rPr lang="en-US" dirty="0" smtClean="0"/>
              <a:t> comments. </a:t>
            </a: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45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PAR and CSD Approval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Approve forwarding </a:t>
            </a:r>
            <a:r>
              <a:rPr lang="en-US" sz="2000" dirty="0" smtClean="0"/>
              <a:t>IEEE 802.11 LC PAR </a:t>
            </a:r>
            <a:r>
              <a:rPr lang="en-US" sz="2000" dirty="0"/>
              <a:t>documentation in </a:t>
            </a:r>
            <a:r>
              <a:rPr lang="en-GB" sz="2000" dirty="0" smtClean="0">
                <a:hlinkClick r:id="rId3"/>
              </a:rPr>
              <a:t>https://mentor.ieee.org/802.11/dcn/17/11-17-1604-10-00lc-a-par-proposal-for-light-communications.docx</a:t>
            </a:r>
            <a:r>
              <a:rPr lang="en-GB" sz="2000" dirty="0" smtClean="0"/>
              <a:t> </a:t>
            </a:r>
            <a:r>
              <a:rPr lang="en-US" sz="2000" dirty="0" smtClean="0"/>
              <a:t> </a:t>
            </a:r>
            <a:r>
              <a:rPr lang="en-US" sz="2000" dirty="0"/>
              <a:t>to </a:t>
            </a:r>
            <a:r>
              <a:rPr lang="en-US" sz="2000" dirty="0" err="1"/>
              <a:t>NesCom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Approve CSD </a:t>
            </a:r>
            <a:r>
              <a:rPr lang="en-US" sz="2000" dirty="0" smtClean="0"/>
              <a:t>documentation </a:t>
            </a:r>
            <a:r>
              <a:rPr lang="en-US" sz="2000" dirty="0"/>
              <a:t>in </a:t>
            </a:r>
            <a:r>
              <a:rPr lang="en-GB" sz="2000" dirty="0" smtClean="0">
                <a:hlinkClick r:id="rId4"/>
              </a:rPr>
              <a:t>https://mentor.ieee.org/802.11/dcn/17/11-17-1603-09-00lc-a-csd-proposal-for-light-communications.docx</a:t>
            </a:r>
            <a:r>
              <a:rPr lang="en-GB" sz="2000" dirty="0" smtClean="0"/>
              <a:t>  </a:t>
            </a:r>
            <a:r>
              <a:rPr lang="en-GB" sz="2000" dirty="0"/>
              <a:t> </a:t>
            </a:r>
          </a:p>
          <a:p>
            <a:pPr lvl="0"/>
            <a:r>
              <a:rPr lang="en-GB" sz="2000" dirty="0" smtClean="0"/>
              <a:t>Moved: Adrian Stephens</a:t>
            </a:r>
            <a:endParaRPr lang="en-GB" sz="2000" dirty="0"/>
          </a:p>
          <a:p>
            <a:pPr lvl="0"/>
            <a:r>
              <a:rPr lang="en-US" sz="2000" dirty="0" smtClean="0"/>
              <a:t>Seconded: Jon </a:t>
            </a:r>
            <a:r>
              <a:rPr lang="en-US" sz="2000" dirty="0" err="1" smtClean="0"/>
              <a:t>Rosdahl</a:t>
            </a:r>
            <a:endParaRPr lang="en-US" sz="2000" dirty="0" smtClean="0"/>
          </a:p>
          <a:p>
            <a:pPr lvl="0"/>
            <a:r>
              <a:rPr lang="en-US" sz="2000" dirty="0" smtClean="0"/>
              <a:t>Result: </a:t>
            </a:r>
          </a:p>
          <a:p>
            <a:pPr lvl="0"/>
            <a:endParaRPr lang="en-US" sz="2000" dirty="0" smtClean="0"/>
          </a:p>
          <a:p>
            <a:pPr lvl="0"/>
            <a:r>
              <a:rPr lang="en-GB" sz="1800" dirty="0" smtClean="0"/>
              <a:t>WG11 (PAR): Moved</a:t>
            </a:r>
            <a:r>
              <a:rPr lang="en-GB" sz="1800" dirty="0"/>
              <a:t>: John </a:t>
            </a:r>
            <a:r>
              <a:rPr lang="en-GB" sz="1800" dirty="0" smtClean="0"/>
              <a:t>Li, </a:t>
            </a:r>
          </a:p>
          <a:p>
            <a:pPr lvl="0"/>
            <a:r>
              <a:rPr lang="en-US" sz="1800" dirty="0" smtClean="0"/>
              <a:t>WG11 (CSD): </a:t>
            </a:r>
            <a:r>
              <a:rPr lang="en-GB" sz="1800" dirty="0" smtClean="0"/>
              <a:t>Moved: John Li, </a:t>
            </a:r>
            <a:endParaRPr lang="en-US" sz="1800" dirty="0" smtClean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96683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P802.11aq D14.0 to </a:t>
            </a:r>
            <a:r>
              <a:rPr lang="en-US" dirty="0" err="1" smtClean="0"/>
              <a:t>REVCom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33400" y="1943100"/>
            <a:ext cx="83058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 smtClean="0"/>
              <a:t>Approve sending P802.11aq D14.0 </a:t>
            </a:r>
            <a:r>
              <a:rPr lang="en-US" dirty="0"/>
              <a:t>to </a:t>
            </a:r>
            <a:r>
              <a:rPr lang="en-US" dirty="0" err="1"/>
              <a:t>RevCom</a:t>
            </a:r>
            <a:r>
              <a:rPr lang="en-US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Approve the 5C </a:t>
            </a:r>
            <a:r>
              <a:rPr lang="en-GB" dirty="0"/>
              <a:t>contained in </a:t>
            </a:r>
            <a:r>
              <a:rPr lang="en-GB" dirty="0">
                <a:hlinkClick r:id="rId3"/>
              </a:rPr>
              <a:t>https://mentor.ieee.org/802.11/dcn/12/11-12-1137-06-0pad-draft-5c-proposal.doc</a:t>
            </a:r>
            <a:r>
              <a:rPr lang="en-GB" dirty="0"/>
              <a:t> 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 </a:t>
            </a:r>
            <a:endParaRPr lang="en-US" dirty="0"/>
          </a:p>
          <a:p>
            <a:r>
              <a:rPr lang="en-GB" sz="2000" dirty="0"/>
              <a:t> </a:t>
            </a:r>
            <a:r>
              <a:rPr lang="en-GB" dirty="0" smtClean="0"/>
              <a:t>Moved</a:t>
            </a:r>
            <a:r>
              <a:rPr lang="en-GB" dirty="0"/>
              <a:t>: Adrian Stephens</a:t>
            </a:r>
          </a:p>
          <a:p>
            <a:pPr lvl="0"/>
            <a:r>
              <a:rPr lang="en-GB" dirty="0"/>
              <a:t>Seconded: Jon </a:t>
            </a:r>
            <a:r>
              <a:rPr lang="en-GB" dirty="0" err="1"/>
              <a:t>Rosdahl</a:t>
            </a:r>
            <a:endParaRPr lang="en-GB" dirty="0"/>
          </a:p>
          <a:p>
            <a:pPr lvl="0"/>
            <a:endParaRPr lang="en-GB" dirty="0"/>
          </a:p>
          <a:p>
            <a:r>
              <a:rPr lang="en-GB" sz="2000" dirty="0" smtClean="0"/>
              <a:t>To </a:t>
            </a:r>
            <a:r>
              <a:rPr lang="en-GB" sz="2000" dirty="0" err="1" smtClean="0"/>
              <a:t>REVCom</a:t>
            </a:r>
            <a:r>
              <a:rPr lang="en-GB" sz="2000" dirty="0" smtClean="0"/>
              <a:t> WG11 </a:t>
            </a:r>
            <a:r>
              <a:rPr lang="en-GB" sz="2000" dirty="0"/>
              <a:t>result: Moved: Stephen </a:t>
            </a:r>
            <a:r>
              <a:rPr lang="en-GB" sz="2000" dirty="0" smtClean="0"/>
              <a:t>McCann, </a:t>
            </a:r>
            <a:r>
              <a:rPr lang="en-US" sz="2000" dirty="0" smtClean="0"/>
              <a:t>Seconded</a:t>
            </a:r>
            <a:r>
              <a:rPr lang="en-US" sz="2000" dirty="0"/>
              <a:t>: Stuart </a:t>
            </a:r>
            <a:r>
              <a:rPr lang="en-US" sz="2000" dirty="0" smtClean="0"/>
              <a:t>Kerry, Result</a:t>
            </a:r>
            <a:r>
              <a:rPr lang="en-US" sz="2000" dirty="0"/>
              <a:t>: 99-0-12 Passes</a:t>
            </a:r>
          </a:p>
          <a:p>
            <a:r>
              <a:rPr lang="en-US" sz="2000" dirty="0" smtClean="0"/>
              <a:t>5C/CSD WG11 result: Moved: </a:t>
            </a:r>
            <a:r>
              <a:rPr lang="en-US" sz="2000" dirty="0" err="1" smtClean="0"/>
              <a:t>Jiamin</a:t>
            </a:r>
            <a:r>
              <a:rPr lang="en-US" sz="2000" dirty="0" smtClean="0"/>
              <a:t> Chen, Seconded Dorothy Stanley, Result: 34-0-3</a:t>
            </a:r>
            <a:endParaRPr lang="en-GB" dirty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305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TGaq</a:t>
            </a:r>
            <a:r>
              <a:rPr lang="en-US" dirty="0" smtClean="0"/>
              <a:t> Waiver Request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/>
              <a:t>Approve document </a:t>
            </a:r>
            <a:r>
              <a:rPr lang="en-US" dirty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://mentor.ieee.org/802.11/dcn/17/11-17-1704-08-00aq-waiver-request-regarding-ieee-rac-comments.ppt</a:t>
            </a:r>
            <a:r>
              <a:rPr lang="en-US" dirty="0" smtClean="0"/>
              <a:t> as </a:t>
            </a:r>
            <a:r>
              <a:rPr lang="en-US" dirty="0"/>
              <a:t>the </a:t>
            </a:r>
            <a:r>
              <a:rPr lang="en-US" dirty="0" smtClean="0"/>
              <a:t>waiver request document related to unsatisfied RAC comments and forward to </a:t>
            </a:r>
            <a:r>
              <a:rPr lang="en-US" dirty="0" err="1" smtClean="0"/>
              <a:t>RevCom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dirty="0" smtClean="0"/>
              <a:t>Moved: Adrian Stephens</a:t>
            </a:r>
            <a:endParaRPr lang="en-US" dirty="0"/>
          </a:p>
          <a:p>
            <a:pPr lvl="0"/>
            <a:r>
              <a:rPr lang="en-US" dirty="0" smtClean="0"/>
              <a:t>Seconded: Jon </a:t>
            </a:r>
            <a:r>
              <a:rPr lang="en-US" dirty="0" err="1" smtClean="0"/>
              <a:t>Rosdahl</a:t>
            </a:r>
            <a:endParaRPr lang="en-US" dirty="0" smtClean="0"/>
          </a:p>
          <a:p>
            <a:pPr lvl="0"/>
            <a:r>
              <a:rPr lang="en-US" dirty="0" smtClean="0"/>
              <a:t>Result: </a:t>
            </a:r>
          </a:p>
          <a:p>
            <a:pPr lvl="0"/>
            <a:endParaRPr lang="en-GB" dirty="0"/>
          </a:p>
          <a:p>
            <a:r>
              <a:rPr lang="en-GB" sz="2000" dirty="0" smtClean="0"/>
              <a:t>WG11 Result: Moved</a:t>
            </a:r>
            <a:r>
              <a:rPr lang="en-GB" sz="2000" dirty="0"/>
              <a:t>: Stephen </a:t>
            </a:r>
            <a:r>
              <a:rPr lang="en-GB" sz="2000" dirty="0" smtClean="0"/>
              <a:t>McCann, </a:t>
            </a:r>
            <a:r>
              <a:rPr lang="en-US" sz="2000" dirty="0" smtClean="0"/>
              <a:t>Seconded</a:t>
            </a:r>
            <a:r>
              <a:rPr lang="en-US" sz="2000" dirty="0"/>
              <a:t>: Richard </a:t>
            </a:r>
            <a:r>
              <a:rPr lang="en-US" sz="2000" dirty="0" smtClean="0"/>
              <a:t>Kennedy, Result</a:t>
            </a:r>
            <a:r>
              <a:rPr lang="en-US" sz="2000" dirty="0"/>
              <a:t>: 93-0-7 Passes</a:t>
            </a:r>
            <a:endParaRPr lang="en-GB" sz="2000" dirty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5159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</a:t>
            </a:r>
            <a:r>
              <a:rPr lang="en-US" sz="2800" dirty="0" smtClean="0"/>
              <a:t>- Broadcast Services (BCS) Study Group formation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385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 smtClean="0"/>
              <a:t>Approve formation of </a:t>
            </a:r>
            <a:r>
              <a:rPr lang="en-GB" sz="2000" dirty="0"/>
              <a:t>an 802.11 Study Group to </a:t>
            </a:r>
            <a:r>
              <a:rPr lang="en-GB" sz="2000" dirty="0" smtClean="0"/>
              <a:t>consider broadcast service enhancements as described in </a:t>
            </a:r>
            <a:r>
              <a:rPr lang="en-GB" sz="2000" dirty="0" smtClean="0">
                <a:hlinkClick r:id="rId2"/>
              </a:rPr>
              <a:t>https</a:t>
            </a:r>
            <a:r>
              <a:rPr lang="en-GB" sz="2000" dirty="0">
                <a:hlinkClick r:id="rId2"/>
              </a:rPr>
              <a:t>://</a:t>
            </a:r>
            <a:r>
              <a:rPr lang="en-GB" sz="2000" dirty="0" smtClean="0">
                <a:hlinkClick r:id="rId2"/>
              </a:rPr>
              <a:t>mentor.ieee.org/802.11/dcn/17/11-17-1736-04-0wng-broadcast-service-on-wlan.pptx</a:t>
            </a:r>
            <a:r>
              <a:rPr lang="en-GB" sz="2000" dirty="0" smtClean="0"/>
              <a:t> with </a:t>
            </a:r>
            <a:r>
              <a:rPr lang="en-GB" sz="2000" dirty="0"/>
              <a:t>the intent of creating a PAR and CSD.</a:t>
            </a:r>
          </a:p>
          <a:p>
            <a:r>
              <a:rPr lang="en-GB" sz="2000" dirty="0"/>
              <a:t> </a:t>
            </a:r>
          </a:p>
          <a:p>
            <a:pPr lvl="0"/>
            <a:r>
              <a:rPr lang="en-GB" sz="2000" dirty="0" smtClean="0"/>
              <a:t>Moved: Adrian Stephens</a:t>
            </a:r>
          </a:p>
          <a:p>
            <a:pPr lvl="0"/>
            <a:r>
              <a:rPr lang="en-GB" sz="2000" dirty="0" smtClean="0"/>
              <a:t>Seconded: Jon </a:t>
            </a:r>
            <a:r>
              <a:rPr lang="en-GB" sz="2000" dirty="0" err="1" smtClean="0"/>
              <a:t>Rosdahl</a:t>
            </a:r>
            <a:endParaRPr lang="en-GB" sz="2000" dirty="0" smtClean="0"/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WG11 result: </a:t>
            </a:r>
            <a:r>
              <a:rPr lang="en-GB" sz="2000" dirty="0"/>
              <a:t>Moved: Hitoshi </a:t>
            </a:r>
            <a:r>
              <a:rPr lang="en-GB" sz="2000" dirty="0" smtClean="0"/>
              <a:t>Morioka Seconded</a:t>
            </a:r>
            <a:r>
              <a:rPr lang="en-GB" sz="2000" dirty="0"/>
              <a:t>: Hiroshi </a:t>
            </a:r>
            <a:r>
              <a:rPr lang="en-GB" sz="2000" dirty="0" smtClean="0"/>
              <a:t>Mano Result</a:t>
            </a:r>
            <a:r>
              <a:rPr lang="en-GB" sz="2000" dirty="0"/>
              <a:t>: 24-3-23 Passes</a:t>
            </a:r>
          </a:p>
          <a:p>
            <a:pPr lvl="0"/>
            <a:endParaRPr lang="en-GB" sz="2000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76144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9162" y="6475413"/>
            <a:ext cx="194476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7F6BBDC2-33C3-48A1-AB5D-AA2D3A91F3F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70549" y="930195"/>
            <a:ext cx="67437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/>
              <a:t>Motion   </a:t>
            </a:r>
            <a:r>
              <a:rPr lang="en-US" sz="2800" dirty="0" smtClean="0"/>
              <a:t>- </a:t>
            </a:r>
            <a:r>
              <a:rPr lang="en-US" sz="2800" dirty="0"/>
              <a:t>Next Generation V2X </a:t>
            </a:r>
            <a:r>
              <a:rPr lang="en-US" sz="2800" dirty="0" smtClean="0"/>
              <a:t>(NGV) </a:t>
            </a:r>
            <a:r>
              <a:rPr lang="en-US" sz="2800" dirty="0"/>
              <a:t>Study </a:t>
            </a:r>
            <a:r>
              <a:rPr lang="en-US" sz="2800" dirty="0" smtClean="0"/>
              <a:t>Group formation</a:t>
            </a:r>
            <a:endParaRPr lang="en-GB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2011561"/>
            <a:ext cx="7100093" cy="385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 smtClean="0"/>
              <a:t>Approve formation of </a:t>
            </a:r>
            <a:r>
              <a:rPr lang="en-GB" sz="2000" dirty="0"/>
              <a:t>an 802.11 Study Group to </a:t>
            </a:r>
            <a:r>
              <a:rPr lang="en-GB" sz="2000" dirty="0" smtClean="0"/>
              <a:t>consider V2X enhancements as described in </a:t>
            </a:r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mentor.ieee.org/802.11/dcn/18/11-18-0513-02-0wng-802-11-for-next-generation-v2x-communication.pptx</a:t>
            </a:r>
            <a:r>
              <a:rPr lang="en-GB" sz="2000" dirty="0" smtClean="0"/>
              <a:t>  with </a:t>
            </a:r>
            <a:r>
              <a:rPr lang="en-GB" sz="2000" dirty="0"/>
              <a:t>the intent of creating a PAR and CSD.</a:t>
            </a:r>
          </a:p>
          <a:p>
            <a:endParaRPr lang="en-GB" sz="2000" dirty="0"/>
          </a:p>
          <a:p>
            <a:pPr lvl="0"/>
            <a:r>
              <a:rPr lang="en-GB" sz="2000" dirty="0" smtClean="0"/>
              <a:t>Moved: Adrian Stephens</a:t>
            </a:r>
          </a:p>
          <a:p>
            <a:pPr lvl="0"/>
            <a:r>
              <a:rPr lang="en-GB" sz="2000" dirty="0" smtClean="0"/>
              <a:t>Seconded: Jon </a:t>
            </a:r>
            <a:r>
              <a:rPr lang="en-GB" sz="2000" dirty="0" err="1" smtClean="0"/>
              <a:t>Rosdahl</a:t>
            </a:r>
            <a:endParaRPr lang="en-GB" sz="2000" dirty="0" smtClean="0"/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WG11 result: </a:t>
            </a:r>
            <a:r>
              <a:rPr lang="en-GB" sz="2000" dirty="0"/>
              <a:t>Moved: </a:t>
            </a:r>
            <a:r>
              <a:rPr lang="en-GB" sz="2000" dirty="0" smtClean="0"/>
              <a:t>Seconded</a:t>
            </a:r>
            <a:r>
              <a:rPr lang="en-GB" sz="2000" dirty="0"/>
              <a:t>: </a:t>
            </a:r>
            <a:r>
              <a:rPr lang="en-GB" sz="2000" dirty="0" smtClean="0"/>
              <a:t>Result:</a:t>
            </a:r>
            <a:endParaRPr lang="en-GB" sz="2000" dirty="0"/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70437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PAR Approval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 smtClean="0"/>
              <a:t>Believing </a:t>
            </a:r>
            <a:r>
              <a:rPr lang="en-GB" sz="2000" dirty="0"/>
              <a:t>that the PAR contained in the document referenced below meets IEEE-SA guidelines</a:t>
            </a:r>
            <a:r>
              <a:rPr lang="en-GB" sz="2000" dirty="0" smtClean="0"/>
              <a:t>, Request </a:t>
            </a:r>
            <a:r>
              <a:rPr lang="en-GB" sz="2000" dirty="0"/>
              <a:t>that the PAR contained in </a:t>
            </a:r>
            <a:r>
              <a:rPr lang="en-GB" sz="2000" dirty="0" smtClean="0">
                <a:hlinkClick r:id="rId3"/>
              </a:rPr>
              <a:t>https://mentor.ieee.org/802.11/dcn/17/11-17-1604-09-00lc-a-par-proposal-for-light-communications.docx</a:t>
            </a:r>
            <a:r>
              <a:rPr lang="en-GB" sz="2000" dirty="0" smtClean="0"/>
              <a:t> be </a:t>
            </a:r>
            <a:r>
              <a:rPr lang="en-GB" sz="2000" dirty="0"/>
              <a:t>posted to the IEEE 802 Executive Committee (EC) agenda for WG 802 preview and EC approval to submit to </a:t>
            </a:r>
            <a:r>
              <a:rPr lang="en-GB" sz="2000" dirty="0" err="1"/>
              <a:t>NesCom</a:t>
            </a:r>
            <a:r>
              <a:rPr lang="en-GB" sz="2000" dirty="0"/>
              <a:t>.</a:t>
            </a:r>
          </a:p>
          <a:p>
            <a:r>
              <a:rPr lang="en-GB" sz="2000" dirty="0"/>
              <a:t> </a:t>
            </a:r>
          </a:p>
          <a:p>
            <a:pPr lvl="0"/>
            <a:r>
              <a:rPr lang="en-GB" sz="2000" dirty="0" smtClean="0"/>
              <a:t>Moved: John Li on behalf of the LC SG</a:t>
            </a:r>
            <a:endParaRPr lang="en-GB" sz="2000" dirty="0"/>
          </a:p>
          <a:p>
            <a:pPr lvl="0"/>
            <a:r>
              <a:rPr lang="en-US" sz="2000" dirty="0" smtClean="0"/>
              <a:t>Seconded: Edward Au</a:t>
            </a:r>
          </a:p>
          <a:p>
            <a:pPr lvl="0"/>
            <a:r>
              <a:rPr lang="en-US" sz="2000" dirty="0" smtClean="0"/>
              <a:t>Result: 123-1-36 Passes</a:t>
            </a:r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LC SG: Moved: </a:t>
            </a:r>
            <a:r>
              <a:rPr lang="en-GB" sz="2000" dirty="0" err="1" smtClean="0"/>
              <a:t>Tuncer</a:t>
            </a:r>
            <a:r>
              <a:rPr lang="en-GB" sz="2000" dirty="0" smtClean="0"/>
              <a:t> </a:t>
            </a:r>
            <a:r>
              <a:rPr lang="en-GB" sz="2000" dirty="0" err="1" smtClean="0"/>
              <a:t>Baykas</a:t>
            </a:r>
            <a:r>
              <a:rPr lang="en-GB" sz="2000" dirty="0" smtClean="0"/>
              <a:t> Seconded: Volker </a:t>
            </a:r>
            <a:r>
              <a:rPr lang="en-GB" sz="2000" dirty="0" err="1"/>
              <a:t>J</a:t>
            </a:r>
            <a:r>
              <a:rPr lang="en-GB" sz="2000" dirty="0" err="1" smtClean="0"/>
              <a:t>ungnickel</a:t>
            </a:r>
            <a:r>
              <a:rPr lang="en-GB" sz="2000" dirty="0" smtClean="0"/>
              <a:t> </a:t>
            </a:r>
            <a:br>
              <a:rPr lang="en-GB" sz="2000" dirty="0" smtClean="0"/>
            </a:br>
            <a:r>
              <a:rPr lang="en-GB" sz="2000" dirty="0" smtClean="0"/>
              <a:t>Result: 24-0-2  </a:t>
            </a:r>
            <a:endParaRPr lang="en-US" sz="2000" dirty="0" smtClean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28936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CSD Approval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/>
              <a:t>Believing that the CSD contained in the document referenced below meets IEEE 802 guidelines</a:t>
            </a:r>
            <a:r>
              <a:rPr lang="en-GB" sz="2000" dirty="0" smtClean="0"/>
              <a:t>, Request </a:t>
            </a:r>
            <a:r>
              <a:rPr lang="en-GB" sz="2000" dirty="0"/>
              <a:t>that the CSD contained in </a:t>
            </a:r>
            <a:r>
              <a:rPr lang="en-GB" sz="2000" dirty="0" smtClean="0">
                <a:hlinkClick r:id="rId3"/>
              </a:rPr>
              <a:t>https://mentor.ieee.org/802.11/dcn/17/11-17-1603-08-00lc-a-csd-proposal-for-light-communications.docx</a:t>
            </a:r>
            <a:r>
              <a:rPr lang="en-GB" sz="2000" dirty="0" smtClean="0"/>
              <a:t>  be </a:t>
            </a:r>
            <a:r>
              <a:rPr lang="en-GB" sz="2000" dirty="0"/>
              <a:t>posted to the IEEE 802 Executive Committee (EC) agenda for WG 802 preview and EC approval.</a:t>
            </a:r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Moved: </a:t>
            </a:r>
            <a:r>
              <a:rPr lang="en-GB" sz="2000" dirty="0" smtClean="0"/>
              <a:t>John Li on </a:t>
            </a:r>
            <a:r>
              <a:rPr lang="en-GB" sz="2000" dirty="0"/>
              <a:t>behalf of the LC </a:t>
            </a:r>
            <a:r>
              <a:rPr lang="en-GB" sz="2000" dirty="0" smtClean="0"/>
              <a:t>SG</a:t>
            </a:r>
            <a:endParaRPr lang="en-GB" sz="2000" dirty="0"/>
          </a:p>
          <a:p>
            <a:r>
              <a:rPr lang="en-US" sz="2000" dirty="0"/>
              <a:t>Seconded</a:t>
            </a:r>
            <a:r>
              <a:rPr lang="en-US" sz="2000" dirty="0" smtClean="0"/>
              <a:t>: Michael </a:t>
            </a:r>
            <a:r>
              <a:rPr lang="en-US" sz="2000" dirty="0" err="1" smtClean="0"/>
              <a:t>Montemurro</a:t>
            </a:r>
            <a:endParaRPr lang="en-US" sz="2000" dirty="0"/>
          </a:p>
          <a:p>
            <a:r>
              <a:rPr lang="en-US" sz="2000" dirty="0"/>
              <a:t>Result</a:t>
            </a:r>
            <a:r>
              <a:rPr lang="en-US" sz="2000" dirty="0" smtClean="0"/>
              <a:t>: 117-0-32 Passes</a:t>
            </a:r>
            <a:br>
              <a:rPr lang="en-US" sz="2000" dirty="0" smtClean="0"/>
            </a:br>
            <a:endParaRPr lang="en-GB" sz="2000" dirty="0"/>
          </a:p>
          <a:p>
            <a:pPr lvl="0"/>
            <a:r>
              <a:rPr lang="en-GB" sz="2000" dirty="0" smtClean="0"/>
              <a:t>LC SG: Moved: Gaurav Patwardhan Seconded: Sang-</a:t>
            </a:r>
            <a:r>
              <a:rPr lang="en-GB" sz="2000" dirty="0" err="1" smtClean="0"/>
              <a:t>Kyu</a:t>
            </a:r>
            <a:r>
              <a:rPr lang="en-GB" sz="2000" dirty="0" smtClean="0"/>
              <a:t> Lim </a:t>
            </a:r>
            <a:br>
              <a:rPr lang="en-GB" sz="2000" dirty="0" smtClean="0"/>
            </a:br>
            <a:r>
              <a:rPr lang="en-GB" sz="2000" dirty="0" smtClean="0"/>
              <a:t>Result: 24-0-1 </a:t>
            </a:r>
            <a:endParaRPr lang="en-US" sz="2000" dirty="0" smtClean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76088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PAR/CSD Comment Response Approval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2057400"/>
            <a:ext cx="8305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GB" sz="2000" dirty="0" smtClean="0"/>
              <a:t>Approve the LC PAR and CSD comment responses </a:t>
            </a:r>
            <a:r>
              <a:rPr lang="en-GB" sz="2000" dirty="0"/>
              <a:t>in </a:t>
            </a:r>
            <a:r>
              <a:rPr lang="en-GB" sz="2000" dirty="0" smtClean="0">
                <a:hlinkClick r:id="rId3"/>
              </a:rPr>
              <a:t>https://mentor.ieee.org/802.11/dcn/18/11-18-0559-01-00lc-response-to-comments-on-lc-sg-par-and-csd.pptx</a:t>
            </a:r>
            <a:r>
              <a:rPr lang="en-GB" sz="2000" dirty="0" smtClean="0"/>
              <a:t> and forward to the 802 EC. </a:t>
            </a:r>
            <a:endParaRPr lang="en-GB" sz="2000" dirty="0"/>
          </a:p>
          <a:p>
            <a:r>
              <a:rPr lang="en-GB" sz="2000" dirty="0"/>
              <a:t> </a:t>
            </a:r>
          </a:p>
          <a:p>
            <a:r>
              <a:rPr lang="en-GB" sz="2000" dirty="0"/>
              <a:t>Moved: </a:t>
            </a:r>
            <a:r>
              <a:rPr lang="en-GB" sz="2000" dirty="0" smtClean="0"/>
              <a:t>John Li on </a:t>
            </a:r>
            <a:r>
              <a:rPr lang="en-GB" sz="2000" dirty="0"/>
              <a:t>behalf of the LC </a:t>
            </a:r>
            <a:r>
              <a:rPr lang="en-GB" sz="2000" dirty="0" smtClean="0"/>
              <a:t>SG</a:t>
            </a:r>
            <a:endParaRPr lang="en-GB" sz="2000" dirty="0"/>
          </a:p>
          <a:p>
            <a:r>
              <a:rPr lang="en-US" sz="2000" dirty="0"/>
              <a:t>Seconded</a:t>
            </a:r>
            <a:r>
              <a:rPr lang="en-US" sz="2000" dirty="0" smtClean="0"/>
              <a:t>: Edward Au</a:t>
            </a:r>
            <a:endParaRPr lang="en-US" sz="2000" dirty="0"/>
          </a:p>
          <a:p>
            <a:r>
              <a:rPr lang="en-US" sz="2000" dirty="0"/>
              <a:t>Result</a:t>
            </a:r>
            <a:r>
              <a:rPr lang="en-US" sz="2000" dirty="0" smtClean="0"/>
              <a:t>: 107-0-39 Passes</a:t>
            </a:r>
            <a:br>
              <a:rPr lang="en-US" sz="2000" dirty="0" smtClean="0"/>
            </a:br>
            <a:endParaRPr lang="en-GB" sz="2000" dirty="0"/>
          </a:p>
          <a:p>
            <a:pPr lvl="0"/>
            <a:r>
              <a:rPr lang="en-GB" sz="2000" dirty="0" smtClean="0"/>
              <a:t>LC SG: Moved: </a:t>
            </a:r>
            <a:r>
              <a:rPr lang="en-GB" sz="2000" dirty="0" err="1"/>
              <a:t>Tuncer</a:t>
            </a:r>
            <a:r>
              <a:rPr lang="en-GB" sz="2000" dirty="0"/>
              <a:t> </a:t>
            </a:r>
            <a:r>
              <a:rPr lang="en-GB" sz="2000" dirty="0" err="1"/>
              <a:t>Baykas</a:t>
            </a:r>
            <a:r>
              <a:rPr lang="en-GB" sz="2000" dirty="0"/>
              <a:t>  </a:t>
            </a:r>
            <a:r>
              <a:rPr lang="en-GB" sz="2000" dirty="0" smtClean="0"/>
              <a:t>Seconded: </a:t>
            </a:r>
            <a:r>
              <a:rPr lang="en-GB" sz="2000" dirty="0"/>
              <a:t>Sang-</a:t>
            </a:r>
            <a:r>
              <a:rPr lang="en-GB" sz="2000" dirty="0" err="1"/>
              <a:t>Kyu</a:t>
            </a:r>
            <a:r>
              <a:rPr lang="en-GB" sz="2000" dirty="0"/>
              <a:t> Lim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Result: 28-0-0</a:t>
            </a:r>
            <a:endParaRPr lang="en-US" sz="2000" dirty="0" smtClean="0"/>
          </a:p>
          <a:p>
            <a:endParaRPr lang="en-GB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156077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Chair confirmation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altLang="en-US" dirty="0"/>
              <a:t>Confirm Dorothy Stanley as the IEEE 802.11 Working Group chair</a:t>
            </a:r>
          </a:p>
          <a:p>
            <a:endParaRPr lang="en-GB" altLang="en-US" dirty="0"/>
          </a:p>
          <a:p>
            <a:endParaRPr lang="en-GB" altLang="en-US" dirty="0"/>
          </a:p>
          <a:p>
            <a:r>
              <a:rPr lang="en-GB" altLang="en-US" dirty="0"/>
              <a:t>Moved Marc </a:t>
            </a:r>
            <a:r>
              <a:rPr lang="en-GB" altLang="en-US" dirty="0" err="1"/>
              <a:t>Emmelmann</a:t>
            </a:r>
            <a:endParaRPr lang="en-GB" altLang="en-US" dirty="0"/>
          </a:p>
          <a:p>
            <a:r>
              <a:rPr lang="en-GB" altLang="en-US" dirty="0"/>
              <a:t>Seconded Andrew </a:t>
            </a:r>
            <a:r>
              <a:rPr lang="en-GB" altLang="en-US" dirty="0" smtClean="0"/>
              <a:t>Myles</a:t>
            </a:r>
          </a:p>
          <a:p>
            <a:r>
              <a:rPr lang="en-US" altLang="en-US" dirty="0" smtClean="0"/>
              <a:t>Result: 204-0-0</a:t>
            </a:r>
            <a:endParaRPr lang="en-GB" altLang="en-US" dirty="0"/>
          </a:p>
          <a:p>
            <a:pPr lvl="0"/>
            <a:endParaRPr lang="en-GB" dirty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117903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TGaq</a:t>
            </a:r>
            <a:r>
              <a:rPr lang="en-US" dirty="0" smtClean="0"/>
              <a:t> Report to EC and forward to </a:t>
            </a:r>
            <a:r>
              <a:rPr lang="en-US" dirty="0" err="1" smtClean="0"/>
              <a:t>REVCom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305800" cy="4800600"/>
          </a:xfrm>
        </p:spPr>
        <p:txBody>
          <a:bodyPr/>
          <a:lstStyle/>
          <a:p>
            <a:endParaRPr lang="en-US" sz="2000" dirty="0"/>
          </a:p>
          <a:p>
            <a:pPr lvl="0"/>
            <a:endParaRPr lang="en-US" dirty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dirty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0851"/>
            <a:ext cx="942566" cy="2769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2018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17526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/>
              <a:t>Approve document </a:t>
            </a:r>
            <a:r>
              <a:rPr lang="en-US" dirty="0" smtClean="0">
                <a:hlinkClick r:id="rId3"/>
              </a:rPr>
              <a:t>https://mentor.ieee.org/802.11/dcn/17/11-17-1045-08-00aq-p802-11aq-report-to-ec-on-conditional-approval-to-forward-draft-to-revcom.pptx</a:t>
            </a:r>
            <a:r>
              <a:rPr lang="en-US" dirty="0" smtClean="0"/>
              <a:t> as </a:t>
            </a:r>
            <a:r>
              <a:rPr lang="en-US" dirty="0"/>
              <a:t>the report to the IEEE 802 Executive Committee on the requirements for approval to forward </a:t>
            </a:r>
            <a:r>
              <a:rPr lang="en-US" dirty="0" smtClean="0"/>
              <a:t>P802.11aq </a:t>
            </a:r>
            <a:r>
              <a:rPr lang="en-US" dirty="0"/>
              <a:t>to </a:t>
            </a:r>
            <a:r>
              <a:rPr lang="en-US" dirty="0" err="1"/>
              <a:t>RevCom</a:t>
            </a:r>
            <a:r>
              <a:rPr lang="en-US" dirty="0"/>
              <a:t>, </a:t>
            </a:r>
            <a:r>
              <a:rPr lang="en-US" dirty="0" smtClean="0"/>
              <a:t>and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Request </a:t>
            </a:r>
            <a:r>
              <a:rPr lang="en-US" dirty="0"/>
              <a:t>the IEEE 802 EC to forward </a:t>
            </a:r>
            <a:r>
              <a:rPr lang="en-US" dirty="0" smtClean="0"/>
              <a:t>P802.11aq D14.0 </a:t>
            </a:r>
            <a:r>
              <a:rPr lang="en-US" dirty="0"/>
              <a:t>to </a:t>
            </a:r>
            <a:r>
              <a:rPr lang="en-US" dirty="0" err="1"/>
              <a:t>RevCom</a:t>
            </a:r>
            <a:r>
              <a:rPr lang="en-US" dirty="0"/>
              <a:t>.</a:t>
            </a:r>
          </a:p>
          <a:p>
            <a:r>
              <a:rPr lang="en-GB" dirty="0" smtClean="0"/>
              <a:t>Moved: Stephen McCann</a:t>
            </a:r>
            <a:endParaRPr lang="en-US" dirty="0"/>
          </a:p>
          <a:p>
            <a:pPr lvl="0"/>
            <a:r>
              <a:rPr lang="en-US" dirty="0" smtClean="0"/>
              <a:t>Seconded: Stuart Kerry</a:t>
            </a:r>
          </a:p>
          <a:p>
            <a:pPr lvl="0"/>
            <a:r>
              <a:rPr lang="en-US" dirty="0" smtClean="0"/>
              <a:t>Result: 99-0-12 Passes</a:t>
            </a:r>
          </a:p>
          <a:p>
            <a:pPr lvl="0"/>
            <a:endParaRPr lang="en-GB" dirty="0"/>
          </a:p>
          <a:p>
            <a:r>
              <a:rPr lang="en-GB" sz="2000" dirty="0" err="1" smtClean="0"/>
              <a:t>TGaq</a:t>
            </a:r>
            <a:r>
              <a:rPr lang="en-GB" sz="2000" dirty="0" smtClean="0"/>
              <a:t>: </a:t>
            </a:r>
            <a:r>
              <a:rPr lang="en-GB" sz="2000" dirty="0"/>
              <a:t>Moved: Amelia </a:t>
            </a:r>
            <a:r>
              <a:rPr lang="en-GB" sz="2000" dirty="0" err="1"/>
              <a:t>Andersdotter</a:t>
            </a:r>
            <a:r>
              <a:rPr lang="en-GB" sz="2000" dirty="0"/>
              <a:t>, 2</a:t>
            </a:r>
            <a:r>
              <a:rPr lang="en-GB" sz="2000" baseline="30000" dirty="0"/>
              <a:t>nd</a:t>
            </a:r>
            <a:r>
              <a:rPr lang="en-GB" sz="2000" dirty="0"/>
              <a:t>: </a:t>
            </a:r>
            <a:r>
              <a:rPr lang="en-GB" sz="2000" dirty="0" err="1"/>
              <a:t>Jouni</a:t>
            </a:r>
            <a:r>
              <a:rPr lang="en-GB" sz="2000" dirty="0"/>
              <a:t> </a:t>
            </a:r>
            <a:r>
              <a:rPr lang="en-GB" sz="2000" dirty="0" err="1" smtClean="0"/>
              <a:t>Malinen</a:t>
            </a:r>
            <a:r>
              <a:rPr lang="en-GB" sz="2000" dirty="0" smtClean="0"/>
              <a:t>, Result; 4-0-0</a:t>
            </a:r>
            <a:endParaRPr lang="en-GB" sz="2000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409184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135464</TotalTime>
  <Words>1757</Words>
  <Application>Microsoft Office PowerPoint</Application>
  <PresentationFormat>On-screen Show (4:3)</PresentationFormat>
  <Paragraphs>455</Paragraphs>
  <Slides>30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 Unicode MS</vt:lpstr>
      <vt:lpstr>Arial</vt:lpstr>
      <vt:lpstr>Calibri</vt:lpstr>
      <vt:lpstr>Symbol</vt:lpstr>
      <vt:lpstr>Times New Roman</vt:lpstr>
      <vt:lpstr>Default Design</vt:lpstr>
      <vt:lpstr>Document</vt:lpstr>
      <vt:lpstr>802.11 March 2018 WG Motions</vt:lpstr>
      <vt:lpstr>Abstract</vt:lpstr>
      <vt:lpstr>Monday</vt:lpstr>
      <vt:lpstr>Wednesday</vt:lpstr>
      <vt:lpstr>LC PAR Approval </vt:lpstr>
      <vt:lpstr>LC CSD Approval </vt:lpstr>
      <vt:lpstr>LC PAR/CSD Comment Response Approval </vt:lpstr>
      <vt:lpstr>Chair confirmation vote</vt:lpstr>
      <vt:lpstr>TGaq Report to EC and forward to REVCom</vt:lpstr>
      <vt:lpstr>TGaq Waiver Request </vt:lpstr>
      <vt:lpstr>Vice Chair confirmation vote</vt:lpstr>
      <vt:lpstr>Vice Chair confirmation vote</vt:lpstr>
      <vt:lpstr>Friday</vt:lpstr>
      <vt:lpstr>PowerPoint Presentation</vt:lpstr>
      <vt:lpstr>AANI SC Scope Modification Motion</vt:lpstr>
      <vt:lpstr>PowerPoint Presentation</vt:lpstr>
      <vt:lpstr>PowerPoint Presentation</vt:lpstr>
      <vt:lpstr>PowerPoint Presentation</vt:lpstr>
      <vt:lpstr>LC PAR Approval </vt:lpstr>
      <vt:lpstr>LC CSD Approval </vt:lpstr>
      <vt:lpstr>PowerPoint Presentation</vt:lpstr>
      <vt:lpstr>PowerPoint Presentation</vt:lpstr>
      <vt:lpstr>Friday– EC Motions</vt:lpstr>
      <vt:lpstr>PowerPoint Presentation</vt:lpstr>
      <vt:lpstr>LC PAR and CSD Approval </vt:lpstr>
      <vt:lpstr>P802.11aq D14.0 to REVCom</vt:lpstr>
      <vt:lpstr>TGaq Waiver Request </vt:lpstr>
      <vt:lpstr>PowerPoint Presentation</vt:lpstr>
      <vt:lpstr>PowerPoint Presentation</vt:lpstr>
      <vt:lpstr>References</vt:lpstr>
    </vt:vector>
  </TitlesOfParts>
  <Company>HPE-Aruba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March 2018 IEEE 802.11 WG motions</cp:keywords>
  <cp:lastModifiedBy>Stanley, Dorothy</cp:lastModifiedBy>
  <cp:revision>2648</cp:revision>
  <cp:lastPrinted>1998-02-10T13:28:06Z</cp:lastPrinted>
  <dcterms:created xsi:type="dcterms:W3CDTF">1998-02-10T13:07:52Z</dcterms:created>
  <dcterms:modified xsi:type="dcterms:W3CDTF">2018-03-09T05:42:34Z</dcterms:modified>
</cp:coreProperties>
</file>