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69" r:id="rId2"/>
    <p:sldId id="270" r:id="rId3"/>
    <p:sldId id="360" r:id="rId4"/>
    <p:sldId id="525" r:id="rId5"/>
    <p:sldId id="580" r:id="rId6"/>
    <p:sldId id="581" r:id="rId7"/>
    <p:sldId id="595" r:id="rId8"/>
    <p:sldId id="570" r:id="rId9"/>
    <p:sldId id="596" r:id="rId10"/>
    <p:sldId id="585" r:id="rId11"/>
    <p:sldId id="597" r:id="rId12"/>
    <p:sldId id="598" r:id="rId13"/>
    <p:sldId id="275" r:id="rId14"/>
    <p:sldId id="382" r:id="rId15"/>
    <p:sldId id="586" r:id="rId16"/>
    <p:sldId id="593" r:id="rId17"/>
    <p:sldId id="459" r:id="rId18"/>
    <p:sldId id="587" r:id="rId19"/>
    <p:sldId id="589" r:id="rId20"/>
    <p:sldId id="582" r:id="rId21"/>
    <p:sldId id="588" r:id="rId22"/>
    <p:sldId id="584" r:id="rId23"/>
    <p:sldId id="592" r:id="rId24"/>
    <p:sldId id="301" r:id="rId25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3">
          <p15:clr>
            <a:srgbClr val="A4A3A4"/>
          </p15:clr>
        </p15:guide>
        <p15:guide id="2" pos="284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FFFF00"/>
    <a:srgbClr val="66FF99"/>
    <a:srgbClr val="FF9966"/>
    <a:srgbClr val="FF9933"/>
    <a:srgbClr val="66FFFF"/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0" autoAdjust="0"/>
    <p:restoredTop sz="97869" autoAdjust="0"/>
  </p:normalViewPr>
  <p:slideViewPr>
    <p:cSldViewPr>
      <p:cViewPr varScale="1">
        <p:scale>
          <a:sx n="70" d="100"/>
          <a:sy n="70" d="100"/>
        </p:scale>
        <p:origin x="108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100" d="100"/>
          <a:sy n="100" d="100"/>
        </p:scale>
        <p:origin x="2466" y="72"/>
      </p:cViewPr>
      <p:guideLst>
        <p:guide orient="horz" pos="2163"/>
        <p:guide pos="28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64524" y="175081"/>
            <a:ext cx="210608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GB" smtClean="0"/>
              <a:t>doc.: IEEE 802.11-18/0303r1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7388" y="175081"/>
            <a:ext cx="92006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81675" y="8997950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95625" y="89979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F771502A-6538-410D-9F92-7BE935D2C4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>
            <a:off x="685800" y="38735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685800" y="8997950"/>
            <a:ext cx="70326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38213"/>
            <a:r>
              <a:rPr lang="en-US" sz="1200" b="0"/>
              <a:t>Submission</a:t>
            </a:r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685800" y="8986838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08077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GB" smtClean="0"/>
              <a:t>doc.: IEEE 802.11-18/0303r1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2838" y="701675"/>
            <a:ext cx="4635500" cy="3476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2" tIns="46259" rIns="94112" bIns="462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7963" y="9001125"/>
            <a:ext cx="9255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8213">
              <a:defRPr sz="1200" b="0"/>
            </a:lvl5pPr>
          </a:lstStyle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81350" y="900112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51B966A9-53E8-431F-AD94-BCA61E341C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715963" y="9001125"/>
            <a:ext cx="703262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19163"/>
            <a:r>
              <a:rPr lang="en-US" sz="1200" b="0"/>
              <a:t>Submission</a:t>
            </a:r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715963" y="8999538"/>
            <a:ext cx="542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>
            <a:off x="639763" y="296863"/>
            <a:ext cx="5578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8568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sz="1400" smtClean="0"/>
              <a:t>doc.: IEEE 802.11-18/0303r1</a:t>
            </a:r>
            <a:endParaRPr lang="en-US" sz="14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March 2018</a:t>
            </a:r>
          </a:p>
        </p:txBody>
      </p:sp>
      <p:sp>
        <p:nvSpPr>
          <p:cNvPr id="61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z="1200" b="0" smtClean="0"/>
              <a:t>Dorothy Stanley (HP Enterprise)</a:t>
            </a:r>
          </a:p>
        </p:txBody>
      </p:sp>
      <p:sp>
        <p:nvSpPr>
          <p:cNvPr id="61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D0B8B295-F92D-467A-B866-1ED57ECAAB6C}" type="slidenum">
              <a:rPr lang="en-US" sz="1200" b="0" smtClean="0"/>
              <a:pPr/>
              <a:t>1</a:t>
            </a:fld>
            <a:endParaRPr lang="en-US" sz="1200" b="0" smtClean="0"/>
          </a:p>
        </p:txBody>
      </p:sp>
      <p:sp>
        <p:nvSpPr>
          <p:cNvPr id="61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3482353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802.11-18/0303r1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4954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802.11-18/0303r1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6687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802.11-18/0303r1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34208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doc.: IEEE 802.11-18/0303r1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5148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doc.: IEEE 802.11-18/0303r1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7119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doc.: IEEE 802.11-18/0303r1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5148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802.11-18/0303r1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8043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802.11-18/0303r1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8789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802.11-18/0303r1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3944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doc.: IEEE 802.11-18/0303r1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59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sz="1400" smtClean="0"/>
              <a:t>doc.: IEEE 802.11-18/0303r1</a:t>
            </a:r>
            <a:endParaRPr lang="en-US" sz="140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March 2018</a:t>
            </a:r>
          </a:p>
        </p:txBody>
      </p:sp>
      <p:sp>
        <p:nvSpPr>
          <p:cNvPr id="71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z="1200" b="0" smtClean="0"/>
              <a:t>Dorothy Stanley (HP Enterprise)</a:t>
            </a:r>
          </a:p>
        </p:txBody>
      </p:sp>
      <p:sp>
        <p:nvSpPr>
          <p:cNvPr id="71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E7628765-BB07-4236-84F8-D507B9C5330C}" type="slidenum">
              <a:rPr lang="en-US" sz="1200" b="0" smtClean="0"/>
              <a:pPr/>
              <a:t>2</a:t>
            </a:fld>
            <a:endParaRPr lang="en-US" sz="1200" b="0" smtClean="0"/>
          </a:p>
        </p:txBody>
      </p:sp>
      <p:sp>
        <p:nvSpPr>
          <p:cNvPr id="71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873472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doc.: IEEE 802.11-18/0303r1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2365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doc.: IEEE 802.11-18/0303r1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917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802.11-18/0303r1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25916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802.11-18/0303r1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0357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802.11-18/0303r1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28456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802.11-18/0303r1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01848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802.11-18/0303r1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7160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E5CBE4F-402A-49FC-A06A-9C974296C4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254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2E031F0-8644-40AC-ABB2-532CF6186C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418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49AE03E-796B-4873-946A-B6AA9F6A91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6243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035A483-3080-47E4-BD07-3D33495BC2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275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A664691-56C7-4D38-BFF3-A32E09E0A6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3650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FDD5300-2866-4D79-87F5-BB55E78B96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239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338C2F6-F105-433A-AAB6-76B0B679D4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44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9B25F80-8C11-467D-8E41-C1B0ECCD19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616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F89681A-9631-497E-ACB4-B757B377D4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015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979DB56-C54D-4700-A77E-3F886BE74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312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EA2AD29-FE18-41FA-84E3-53BD235C0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047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5375AF5-85D9-46A1-B7D8-F799CB6B23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977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3375"/>
            <a:ext cx="15795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smtClean="0"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b="0"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 b="0"/>
            </a:lvl1pPr>
          </a:lstStyle>
          <a:p>
            <a:pPr>
              <a:defRPr/>
            </a:pPr>
            <a:r>
              <a:rPr lang="en-US"/>
              <a:t>Slide </a:t>
            </a:r>
            <a:fld id="{31D45EC1-4C6A-4C4C-A230-3BDF24B58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/>
            <a:r>
              <a:rPr lang="en-US" sz="1800" dirty="0"/>
              <a:t>doc.: IEEE </a:t>
            </a:r>
            <a:r>
              <a:rPr lang="en-US" sz="1800" dirty="0" smtClean="0"/>
              <a:t>802.11-18/0303r1</a:t>
            </a:r>
            <a:endParaRPr lang="en-US" sz="1800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7/11-17-1704-11-00aq-waiver-request-regarding-ieee-rac-comments.ppt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8/11-18-0513-02-0wng-802-11-for-next-generation-v2x-communication.pptx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7/11-17-1604-09-00lc-a-par-proposal-for-light-communications.docx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17/11-17-1603-08-00lc-a-csd-proposal-for-light-communications.docx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2/11-12-1137-06-0pad-draft-5c-proposal.doc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7/11-17-1704-08-00aq-waiver-request-regarding-ieee-rac-comments.ppt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7/11-17-1736-04-0wng-broadcast-service-on-wlan.pptx" TargetMode="Externa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8/11-18-0513-02-0wng-802-11-for-next-generation-v2x-communication.pptx" TargetMode="Externa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7/11-17-1604-09-00lc-a-par-proposal-for-light-communications.doc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7/11-17-1603-08-00lc-a-csd-proposal-for-light-communications.doc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8/11-18-0559-01-00lc-response-to-comments-on-lc-sg-par-and-csd.pptx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7/11-17-1045-08-00aq-p802-11aq-report-to-ec-on-conditional-approval-to-forward-draft-to-revcom.pptx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March 2018</a:t>
            </a:r>
            <a:endParaRPr lang="en-US" sz="180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802.11 March 2018 WG Motions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  <a:noFill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2000" dirty="0" smtClean="0"/>
              <a:t>Date:</a:t>
            </a:r>
            <a:r>
              <a:rPr lang="en-US" sz="2000" b="0" dirty="0" smtClean="0"/>
              <a:t> </a:t>
            </a:r>
            <a:r>
              <a:rPr lang="en-US" sz="2000" b="0" dirty="0" smtClean="0"/>
              <a:t>2018-03-08</a:t>
            </a:r>
            <a:endParaRPr lang="en-US" sz="2000" b="0" dirty="0" smtClean="0"/>
          </a:p>
        </p:txBody>
      </p:sp>
      <p:graphicFrame>
        <p:nvGraphicFramePr>
          <p:cNvPr id="307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2757510"/>
              </p:ext>
            </p:extLst>
          </p:nvPr>
        </p:nvGraphicFramePr>
        <p:xfrm>
          <a:off x="546100" y="2662238"/>
          <a:ext cx="7459663" cy="179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87" name="Document" r:id="rId4" imgW="8549861" imgH="2056894" progId="Word.Document.8">
                  <p:embed/>
                </p:oleObj>
              </mc:Choice>
              <mc:Fallback>
                <p:oleObj name="Document" r:id="rId4" imgW="8549861" imgH="2056894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100" y="2662238"/>
                        <a:ext cx="7459663" cy="1797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0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000"/>
              <a:t>Authors:</a:t>
            </a:r>
            <a:endParaRPr lang="en-US" sz="2000" b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TGaq</a:t>
            </a:r>
            <a:r>
              <a:rPr lang="en-US" dirty="0" smtClean="0"/>
              <a:t> Waiver Request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600200"/>
            <a:ext cx="8305800" cy="4800600"/>
          </a:xfrm>
        </p:spPr>
        <p:txBody>
          <a:bodyPr/>
          <a:lstStyle/>
          <a:p>
            <a:endParaRPr lang="en-US" sz="2000" dirty="0"/>
          </a:p>
          <a:p>
            <a:pPr lvl="0"/>
            <a:endParaRPr lang="en-US" dirty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March 2018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71500" y="1752600"/>
            <a:ext cx="83058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80000"/>
              </a:lnSpc>
            </a:pPr>
            <a:r>
              <a:rPr lang="en-US" dirty="0"/>
              <a:t>Approve document </a:t>
            </a:r>
            <a:r>
              <a:rPr lang="en-US" dirty="0" smtClean="0">
                <a:hlinkClick r:id="rId3"/>
              </a:rPr>
              <a:t>https://mentor.ieee.org/802.11/dcn/17/11-17-1704-11-00aq-waiver-request-regarding-ieee-rac-comments.ppt</a:t>
            </a:r>
            <a:r>
              <a:rPr lang="en-US" dirty="0" smtClean="0"/>
              <a:t> as </a:t>
            </a:r>
            <a:r>
              <a:rPr lang="en-US" dirty="0"/>
              <a:t>the </a:t>
            </a:r>
            <a:r>
              <a:rPr lang="en-US" dirty="0" smtClean="0"/>
              <a:t>waiver request document related to unsatisfied RAC comments and forward to the 802 EC for approval.</a:t>
            </a:r>
            <a:endParaRPr lang="en-US" dirty="0"/>
          </a:p>
          <a:p>
            <a:pPr marL="0" indent="0">
              <a:buNone/>
            </a:pPr>
            <a:endParaRPr lang="en-GB" sz="2000" dirty="0"/>
          </a:p>
          <a:p>
            <a:r>
              <a:rPr lang="en-GB" dirty="0" smtClean="0"/>
              <a:t>Moved: Stephen McCann</a:t>
            </a:r>
            <a:endParaRPr lang="en-US" dirty="0"/>
          </a:p>
          <a:p>
            <a:pPr lvl="0"/>
            <a:r>
              <a:rPr lang="en-US" dirty="0" smtClean="0"/>
              <a:t>Seconded: </a:t>
            </a:r>
            <a:r>
              <a:rPr lang="en-US" dirty="0" smtClean="0"/>
              <a:t>Richard Kennedy</a:t>
            </a:r>
            <a:endParaRPr lang="en-US" dirty="0" smtClean="0"/>
          </a:p>
          <a:p>
            <a:pPr lvl="0"/>
            <a:r>
              <a:rPr lang="en-US" dirty="0" smtClean="0"/>
              <a:t>Result: </a:t>
            </a:r>
            <a:r>
              <a:rPr lang="en-US" dirty="0" smtClean="0"/>
              <a:t>93-0-7 Passes</a:t>
            </a:r>
            <a:endParaRPr lang="en-GB" dirty="0"/>
          </a:p>
          <a:p>
            <a:r>
              <a:rPr lang="en-GB" sz="2000" dirty="0" err="1" smtClean="0"/>
              <a:t>TGaq</a:t>
            </a:r>
            <a:r>
              <a:rPr lang="en-GB" sz="2000" dirty="0" smtClean="0"/>
              <a:t>: </a:t>
            </a:r>
            <a:r>
              <a:rPr lang="en-GB" sz="2000" dirty="0"/>
              <a:t>Moved: </a:t>
            </a:r>
            <a:r>
              <a:rPr lang="en-GB" sz="2000" dirty="0" err="1"/>
              <a:t>Jouni</a:t>
            </a:r>
            <a:r>
              <a:rPr lang="en-GB" sz="2000" dirty="0"/>
              <a:t> </a:t>
            </a:r>
            <a:r>
              <a:rPr lang="en-GB" sz="2000" dirty="0" err="1"/>
              <a:t>Malinen</a:t>
            </a:r>
            <a:r>
              <a:rPr lang="en-GB" sz="2000" dirty="0"/>
              <a:t>, 2</a:t>
            </a:r>
            <a:r>
              <a:rPr lang="en-GB" sz="2000" baseline="30000" dirty="0"/>
              <a:t>nd</a:t>
            </a:r>
            <a:r>
              <a:rPr lang="en-GB" sz="2000" dirty="0"/>
              <a:t>: Amelia </a:t>
            </a:r>
            <a:r>
              <a:rPr lang="en-GB" sz="2000" dirty="0" err="1" smtClean="0"/>
              <a:t>Andersdotter</a:t>
            </a:r>
            <a:r>
              <a:rPr lang="en-GB" sz="2000" dirty="0" smtClean="0"/>
              <a:t>, Result: 4-0-0</a:t>
            </a:r>
          </a:p>
          <a:p>
            <a:r>
              <a:rPr lang="en-US" sz="1400" kern="0" dirty="0" smtClean="0"/>
              <a:t>Note: Per</a:t>
            </a:r>
            <a:r>
              <a:rPr lang="en-US" altLang="en-US" sz="1400" dirty="0" smtClean="0"/>
              <a:t> </a:t>
            </a:r>
            <a:r>
              <a:rPr lang="en-US" altLang="en-US" sz="1400" dirty="0"/>
              <a:t>IEEE-SA Standards Board Operation Manual section 5.4.4 (Mandatory Coordination) "At the time of project submittal to the IEEE-SA Standards Board for consideration for approval, the Sponsor shall supply the most recent coordination comments and indicate either acceptance or a request for a waiver (see 4.2.3.2)." </a:t>
            </a:r>
          </a:p>
          <a:p>
            <a:endParaRPr lang="en-GB" kern="0" dirty="0" smtClean="0"/>
          </a:p>
          <a:p>
            <a:endParaRPr 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237214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Vice C</a:t>
            </a:r>
            <a:r>
              <a:rPr lang="en-US" dirty="0" smtClean="0"/>
              <a:t>hair confirmation vote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600200"/>
            <a:ext cx="8305800" cy="4800600"/>
          </a:xfrm>
        </p:spPr>
        <p:txBody>
          <a:bodyPr/>
          <a:lstStyle/>
          <a:p>
            <a:endParaRPr lang="en-US" sz="2000" dirty="0"/>
          </a:p>
          <a:p>
            <a:pPr lvl="0"/>
            <a:endParaRPr lang="en-US" dirty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March 2018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71500" y="1752600"/>
            <a:ext cx="83058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altLang="en-US" dirty="0"/>
              <a:t>Confirm Jon </a:t>
            </a:r>
            <a:r>
              <a:rPr lang="en-GB" altLang="en-US" dirty="0" err="1"/>
              <a:t>Rosdahl</a:t>
            </a:r>
            <a:r>
              <a:rPr lang="en-GB" altLang="en-US" dirty="0"/>
              <a:t> as an IEEE 802.11 Working Group vice chair</a:t>
            </a:r>
          </a:p>
          <a:p>
            <a:endParaRPr lang="en-GB" altLang="en-US" dirty="0"/>
          </a:p>
          <a:p>
            <a:endParaRPr lang="en-GB" altLang="en-US" dirty="0" smtClean="0"/>
          </a:p>
          <a:p>
            <a:r>
              <a:rPr lang="en-GB" altLang="en-US" dirty="0" smtClean="0"/>
              <a:t>Moved </a:t>
            </a:r>
            <a:r>
              <a:rPr lang="en-GB" altLang="en-US" dirty="0"/>
              <a:t>Sean Coffey</a:t>
            </a:r>
          </a:p>
          <a:p>
            <a:r>
              <a:rPr lang="en-GB" altLang="en-US" dirty="0"/>
              <a:t>Seconded Rich Kennedy</a:t>
            </a:r>
          </a:p>
          <a:p>
            <a:pPr lvl="0"/>
            <a:r>
              <a:rPr lang="en-US" dirty="0" smtClean="0"/>
              <a:t>Result: 179-0-0</a:t>
            </a:r>
            <a:endParaRPr lang="en-GB" dirty="0"/>
          </a:p>
          <a:p>
            <a:endParaRPr 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27254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Vice C</a:t>
            </a:r>
            <a:r>
              <a:rPr lang="en-US" dirty="0" smtClean="0"/>
              <a:t>hair confirmation vote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600200"/>
            <a:ext cx="8305800" cy="4800600"/>
          </a:xfrm>
        </p:spPr>
        <p:txBody>
          <a:bodyPr/>
          <a:lstStyle/>
          <a:p>
            <a:endParaRPr lang="en-US" sz="2000" dirty="0"/>
          </a:p>
          <a:p>
            <a:pPr lvl="0"/>
            <a:endParaRPr lang="en-US" dirty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March 2018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71500" y="1752600"/>
            <a:ext cx="83058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altLang="en-US" dirty="0"/>
              <a:t>Confirm Robert Stacey as an IEEE 802.11 Working Group vice chair</a:t>
            </a:r>
          </a:p>
          <a:p>
            <a:endParaRPr lang="en-GB" altLang="en-US" dirty="0"/>
          </a:p>
          <a:p>
            <a:endParaRPr lang="en-GB" altLang="en-US" dirty="0"/>
          </a:p>
          <a:p>
            <a:r>
              <a:rPr lang="en-GB" altLang="en-US" dirty="0"/>
              <a:t>Moved Vijay </a:t>
            </a:r>
            <a:r>
              <a:rPr lang="en-GB" altLang="en-US" dirty="0" err="1"/>
              <a:t>Auluck</a:t>
            </a:r>
            <a:endParaRPr lang="en-GB" altLang="en-US" dirty="0"/>
          </a:p>
          <a:p>
            <a:r>
              <a:rPr lang="en-GB" altLang="en-US" dirty="0"/>
              <a:t>Seconded Ian Sherlock</a:t>
            </a:r>
          </a:p>
          <a:p>
            <a:r>
              <a:rPr lang="en-US" dirty="0"/>
              <a:t>Result: 169-0-3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666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Friday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54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4691447"/>
              </p:ext>
            </p:extLst>
          </p:nvPr>
        </p:nvGraphicFramePr>
        <p:xfrm>
          <a:off x="137160" y="1420020"/>
          <a:ext cx="8839200" cy="4061036"/>
        </p:xfrm>
        <a:graphic>
          <a:graphicData uri="http://schemas.openxmlformats.org/drawingml/2006/table">
            <a:tbl>
              <a:tblPr/>
              <a:tblGrid>
                <a:gridCol w="1524000"/>
                <a:gridCol w="4343400"/>
                <a:gridCol w="1558227"/>
                <a:gridCol w="1413573"/>
              </a:tblGrid>
              <a:tr h="304239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Date(s)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Start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38364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CAC</a:t>
                      </a: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Jan 29, </a:t>
                      </a:r>
                      <a:r>
                        <a:rPr lang="fr-FR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Feb</a:t>
                      </a:r>
                      <a:r>
                        <a:rPr lang="fr-FR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26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Noon ET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TGmd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Friday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April 6, 27</a:t>
                      </a:r>
                      <a:endParaRPr lang="en-GB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TGaq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Friday Feb 16, 23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Noon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51503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TGax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Thurs Jan 25, Feb 8, 22</a:t>
                      </a:r>
                    </a:p>
                    <a:p>
                      <a:pPr algn="l" fontAlgn="b"/>
                      <a:r>
                        <a:rPr lang="en-CA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Thurs Feb 1 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20:00 ET</a:t>
                      </a:r>
                    </a:p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 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826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TGay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Jan 24, 31, Feb 7, 14, 21(60 min)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hrs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TGaz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Wed Feb 21, 28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679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TGba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endParaRPr lang="en-US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Jan 29</a:t>
                      </a:r>
                      <a:endParaRPr lang="en-GB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Feb 12</a:t>
                      </a:r>
                    </a:p>
                    <a:p>
                      <a:pPr algn="l" fontAlgn="b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Feb 26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17:00 ET</a:t>
                      </a:r>
                    </a:p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23:00 ET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</a:p>
                    <a:p>
                      <a:pPr algn="ctr" fontAlgn="b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US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37160" y="5791200"/>
            <a:ext cx="86518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Move to approve:  Seconded:  Result: 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2819400" y="874068"/>
            <a:ext cx="22507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Teleconferences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 rot="20513559">
            <a:off x="4548643" y="958355"/>
            <a:ext cx="23391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Update</a:t>
            </a:r>
            <a:endParaRPr lang="en-US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4318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99162" y="6475413"/>
            <a:ext cx="1944763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42399" y="6475413"/>
            <a:ext cx="535403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7F6BBDC2-33C3-48A1-AB5D-AA2D3A91F3F6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970549" y="930195"/>
            <a:ext cx="6743700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9056" tIns="34529" rIns="69056" bIns="34529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2800" dirty="0"/>
              <a:t>Motion   – </a:t>
            </a:r>
            <a:r>
              <a:rPr lang="en-US" sz="2800" dirty="0" smtClean="0"/>
              <a:t>LC SG Extension</a:t>
            </a:r>
            <a:endParaRPr lang="en-GB" sz="28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143000" y="2011561"/>
            <a:ext cx="7100093" cy="3531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9056" tIns="34529" rIns="69056" bIns="34529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dirty="0"/>
              <a:t>Request the IEEE 802 LMSC to </a:t>
            </a:r>
            <a:r>
              <a:rPr lang="en-GB" dirty="0" smtClean="0"/>
              <a:t>approve the second </a:t>
            </a:r>
            <a:r>
              <a:rPr lang="en-GB" dirty="0" err="1" smtClean="0"/>
              <a:t>recharter</a:t>
            </a:r>
            <a:r>
              <a:rPr lang="en-GB" dirty="0" smtClean="0"/>
              <a:t> of </a:t>
            </a:r>
            <a:r>
              <a:rPr lang="en-GB" dirty="0"/>
              <a:t>the 802.11 </a:t>
            </a:r>
            <a:r>
              <a:rPr lang="en-GB" dirty="0" smtClean="0"/>
              <a:t>LC Study </a:t>
            </a:r>
            <a:r>
              <a:rPr lang="en-GB" dirty="0"/>
              <a:t>Group.</a:t>
            </a:r>
          </a:p>
          <a:p>
            <a:r>
              <a:rPr lang="en-GB" dirty="0"/>
              <a:t> </a:t>
            </a:r>
          </a:p>
          <a:p>
            <a:pPr lvl="0"/>
            <a:r>
              <a:rPr lang="en-GB" dirty="0" smtClean="0"/>
              <a:t>Moved </a:t>
            </a:r>
            <a:r>
              <a:rPr lang="en-GB" dirty="0"/>
              <a:t>by </a:t>
            </a:r>
            <a:r>
              <a:rPr lang="en-GB" dirty="0" smtClean="0"/>
              <a:t>John </a:t>
            </a:r>
            <a:r>
              <a:rPr lang="en-GB" dirty="0" smtClean="0"/>
              <a:t>Li</a:t>
            </a:r>
            <a:endParaRPr lang="en-GB" dirty="0" smtClean="0"/>
          </a:p>
          <a:p>
            <a:pPr lvl="0"/>
            <a:r>
              <a:rPr lang="en-US" dirty="0" smtClean="0"/>
              <a:t>Seconded:</a:t>
            </a:r>
          </a:p>
          <a:p>
            <a:pPr lvl="0"/>
            <a:r>
              <a:rPr lang="en-US" dirty="0" smtClean="0"/>
              <a:t>Result:</a:t>
            </a:r>
            <a:endParaRPr lang="en-GB" dirty="0"/>
          </a:p>
          <a:p>
            <a:pPr lvl="0"/>
            <a:r>
              <a:rPr lang="en-GB" dirty="0" smtClean="0"/>
              <a:t>LC SG result:</a:t>
            </a:r>
            <a:endParaRPr lang="en-GB" dirty="0"/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179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99162" y="6475413"/>
            <a:ext cx="1944763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42399" y="6475413"/>
            <a:ext cx="535403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7F6BBDC2-33C3-48A1-AB5D-AA2D3A91F3F6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970549" y="930195"/>
            <a:ext cx="6743700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9056" tIns="34529" rIns="69056" bIns="34529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2800" dirty="0"/>
              <a:t>Motion   </a:t>
            </a:r>
            <a:r>
              <a:rPr lang="en-US" sz="2800" dirty="0" smtClean="0"/>
              <a:t>- </a:t>
            </a:r>
            <a:r>
              <a:rPr lang="en-US" sz="2800" dirty="0"/>
              <a:t>Next Generation V2X Communication Study </a:t>
            </a:r>
            <a:r>
              <a:rPr lang="en-US" sz="2800" dirty="0" smtClean="0"/>
              <a:t>Group formation</a:t>
            </a:r>
            <a:endParaRPr lang="en-GB" sz="28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143000" y="2011561"/>
            <a:ext cx="7100093" cy="3855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9056" tIns="34529" rIns="69056" bIns="34529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sz="2000" dirty="0" smtClean="0"/>
              <a:t>Approve formation of </a:t>
            </a:r>
            <a:r>
              <a:rPr lang="en-GB" sz="2000" dirty="0"/>
              <a:t>an 802.11 Study Group to </a:t>
            </a:r>
            <a:r>
              <a:rPr lang="en-GB" sz="2000" dirty="0" smtClean="0"/>
              <a:t>consider V2X enhancements as described in </a:t>
            </a:r>
            <a:r>
              <a:rPr lang="en-GB" sz="2000" dirty="0">
                <a:hlinkClick r:id="rId2"/>
              </a:rPr>
              <a:t>https://</a:t>
            </a:r>
            <a:r>
              <a:rPr lang="en-GB" sz="2000" dirty="0" smtClean="0">
                <a:hlinkClick r:id="rId2"/>
              </a:rPr>
              <a:t>mentor.ieee.org/802.11/dcn/18/11-18-0513-02-0wng-802-11-for-next-generation-v2x-communication.pptx</a:t>
            </a:r>
            <a:r>
              <a:rPr lang="en-GB" sz="2000" dirty="0" smtClean="0"/>
              <a:t>  with </a:t>
            </a:r>
            <a:r>
              <a:rPr lang="en-GB" sz="2000" dirty="0"/>
              <a:t>the intent of creating a PAR and CSD.</a:t>
            </a:r>
          </a:p>
          <a:p>
            <a:r>
              <a:rPr lang="en-GB" sz="2000" dirty="0"/>
              <a:t> </a:t>
            </a:r>
          </a:p>
          <a:p>
            <a:pPr lvl="0"/>
            <a:r>
              <a:rPr lang="en-GB" sz="2000" dirty="0" smtClean="0"/>
              <a:t>Moved: </a:t>
            </a:r>
            <a:r>
              <a:rPr lang="en-GB" sz="2000" dirty="0" err="1" smtClean="0"/>
              <a:t>Hongyuan</a:t>
            </a:r>
            <a:r>
              <a:rPr lang="en-GB" sz="2000" dirty="0" smtClean="0"/>
              <a:t> Zhang</a:t>
            </a:r>
          </a:p>
          <a:p>
            <a:pPr lvl="0"/>
            <a:r>
              <a:rPr lang="en-GB" sz="2000" dirty="0" smtClean="0"/>
              <a:t>Seconded: </a:t>
            </a:r>
            <a:endParaRPr lang="en-GB" sz="2000" dirty="0" smtClean="0"/>
          </a:p>
          <a:p>
            <a:pPr lvl="0"/>
            <a:endParaRPr lang="en-US" sz="2000" dirty="0"/>
          </a:p>
          <a:p>
            <a:pPr lvl="0"/>
            <a:r>
              <a:rPr lang="en-US" sz="2000" dirty="0" smtClean="0"/>
              <a:t>WNG Straw poll result: </a:t>
            </a:r>
            <a:endParaRPr lang="en-GB" sz="2000" dirty="0" smtClean="0"/>
          </a:p>
          <a:p>
            <a:pPr lvl="0"/>
            <a:endParaRPr lang="en-GB" sz="2000" dirty="0"/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en-GB" sz="20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GB" sz="2100" dirty="0"/>
          </a:p>
        </p:txBody>
      </p:sp>
    </p:spTree>
    <p:extLst>
      <p:ext uri="{BB962C8B-B14F-4D97-AF65-F5344CB8AC3E}">
        <p14:creationId xmlns:p14="http://schemas.microsoft.com/office/powerpoint/2010/main" val="367172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Friday– EC Motions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3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99162" y="6475413"/>
            <a:ext cx="1944763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42399" y="6475413"/>
            <a:ext cx="535403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7F6BBDC2-33C3-48A1-AB5D-AA2D3A91F3F6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970549" y="930195"/>
            <a:ext cx="6743700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9056" tIns="34529" rIns="69056" bIns="34529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2800" dirty="0"/>
              <a:t>Motion   – </a:t>
            </a:r>
            <a:r>
              <a:rPr lang="en-US" sz="2800" dirty="0" smtClean="0"/>
              <a:t>LC Study Group Second </a:t>
            </a:r>
            <a:r>
              <a:rPr lang="en-US" sz="2800" dirty="0" err="1" smtClean="0"/>
              <a:t>Recharter</a:t>
            </a:r>
            <a:endParaRPr lang="en-GB" sz="28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143000" y="2011561"/>
            <a:ext cx="7100093" cy="4084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9056" tIns="34529" rIns="69056" bIns="34529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AU" dirty="0"/>
              <a:t>Approve </a:t>
            </a:r>
            <a:r>
              <a:rPr lang="en-AU" dirty="0" smtClean="0"/>
              <a:t>second </a:t>
            </a:r>
            <a:r>
              <a:rPr lang="en-AU" dirty="0"/>
              <a:t>recharter of the LC Study Group</a:t>
            </a:r>
          </a:p>
          <a:p>
            <a:r>
              <a:rPr lang="en-GB" dirty="0"/>
              <a:t> </a:t>
            </a:r>
          </a:p>
          <a:p>
            <a:pPr lvl="0"/>
            <a:r>
              <a:rPr lang="en-GB" dirty="0" smtClean="0"/>
              <a:t>Moved: Adrian Stephens</a:t>
            </a:r>
          </a:p>
          <a:p>
            <a:pPr lvl="0"/>
            <a:r>
              <a:rPr lang="en-US" dirty="0" smtClean="0"/>
              <a:t>Seconded: Jon </a:t>
            </a:r>
            <a:r>
              <a:rPr lang="en-US" dirty="0" err="1" smtClean="0"/>
              <a:t>Rosdahl</a:t>
            </a:r>
            <a:endParaRPr lang="en-US" dirty="0" smtClean="0"/>
          </a:p>
          <a:p>
            <a:pPr lvl="0"/>
            <a:endParaRPr lang="en-US" dirty="0" smtClean="0"/>
          </a:p>
          <a:p>
            <a:pPr lvl="0"/>
            <a:r>
              <a:rPr lang="en-GB" dirty="0" smtClean="0"/>
              <a:t>WG11 result: </a:t>
            </a:r>
          </a:p>
          <a:p>
            <a:pPr lvl="0"/>
            <a:r>
              <a:rPr lang="en-US" dirty="0" smtClean="0"/>
              <a:t>Note: PAR Approval is pending LMSC/</a:t>
            </a:r>
            <a:r>
              <a:rPr lang="en-US" dirty="0" err="1" smtClean="0"/>
              <a:t>NesCom</a:t>
            </a:r>
            <a:r>
              <a:rPr lang="en-US" dirty="0" smtClean="0"/>
              <a:t> </a:t>
            </a:r>
            <a:r>
              <a:rPr lang="en-US" dirty="0" smtClean="0"/>
              <a:t>Approval. SG needs to persist to handle any </a:t>
            </a:r>
            <a:r>
              <a:rPr lang="en-US" dirty="0" err="1" smtClean="0"/>
              <a:t>NesCom</a:t>
            </a:r>
            <a:r>
              <a:rPr lang="en-US" dirty="0" smtClean="0"/>
              <a:t> comments. </a:t>
            </a:r>
            <a:endParaRPr lang="en-GB" dirty="0"/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345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 PAR and CSD Approval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600200"/>
            <a:ext cx="8305800" cy="4800600"/>
          </a:xfrm>
        </p:spPr>
        <p:txBody>
          <a:bodyPr/>
          <a:lstStyle/>
          <a:p>
            <a:endParaRPr lang="en-US" sz="2000" dirty="0"/>
          </a:p>
          <a:p>
            <a:pPr lvl="0"/>
            <a:endParaRPr lang="en-US" dirty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March 2018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71500" y="1752600"/>
            <a:ext cx="83058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Approve forwarding </a:t>
            </a:r>
            <a:r>
              <a:rPr lang="en-US" sz="2000" dirty="0" smtClean="0"/>
              <a:t>IEEE 802.11 LC PAR </a:t>
            </a:r>
            <a:r>
              <a:rPr lang="en-US" sz="2000" dirty="0"/>
              <a:t>documentation in </a:t>
            </a:r>
            <a:r>
              <a:rPr lang="en-GB" sz="2000" dirty="0" smtClean="0">
                <a:hlinkClick r:id="rId3"/>
              </a:rPr>
              <a:t>https://mentor.ieee.org/802.11/dcn/17/11-17-1604-09-00lc-a-par-proposal-for-light-communications.docx</a:t>
            </a:r>
            <a:r>
              <a:rPr lang="en-GB" sz="2000" dirty="0" smtClean="0"/>
              <a:t> </a:t>
            </a:r>
            <a:r>
              <a:rPr lang="en-US" sz="2000" dirty="0" smtClean="0"/>
              <a:t> </a:t>
            </a:r>
            <a:r>
              <a:rPr lang="en-US" sz="2000" dirty="0"/>
              <a:t>to </a:t>
            </a:r>
            <a:r>
              <a:rPr lang="en-US" sz="2000" dirty="0" err="1"/>
              <a:t>NesCom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Approve CSD </a:t>
            </a:r>
            <a:r>
              <a:rPr lang="en-US" sz="2000" dirty="0" smtClean="0"/>
              <a:t>documentation </a:t>
            </a:r>
            <a:r>
              <a:rPr lang="en-US" sz="2000" dirty="0"/>
              <a:t>in </a:t>
            </a:r>
            <a:r>
              <a:rPr lang="en-GB" sz="2000" dirty="0" smtClean="0">
                <a:hlinkClick r:id="rId4"/>
              </a:rPr>
              <a:t>https://mentor.ieee.org/802.11/dcn/17/11-17-1603-08-00lc-a-csd-proposal-for-light-communications.docx</a:t>
            </a:r>
            <a:r>
              <a:rPr lang="en-GB" sz="2000" dirty="0" smtClean="0"/>
              <a:t>  </a:t>
            </a:r>
            <a:r>
              <a:rPr lang="en-GB" sz="2000" dirty="0"/>
              <a:t> </a:t>
            </a:r>
          </a:p>
          <a:p>
            <a:pPr lvl="0"/>
            <a:r>
              <a:rPr lang="en-GB" sz="2000" dirty="0" smtClean="0"/>
              <a:t>Moved: Adrian Stephens</a:t>
            </a:r>
            <a:endParaRPr lang="en-GB" sz="2000" dirty="0"/>
          </a:p>
          <a:p>
            <a:pPr lvl="0"/>
            <a:r>
              <a:rPr lang="en-US" sz="2000" dirty="0" smtClean="0"/>
              <a:t>Seconded: Jon </a:t>
            </a:r>
            <a:r>
              <a:rPr lang="en-US" sz="2000" dirty="0" err="1" smtClean="0"/>
              <a:t>Rosdahl</a:t>
            </a:r>
            <a:endParaRPr lang="en-US" sz="2000" dirty="0" smtClean="0"/>
          </a:p>
          <a:p>
            <a:pPr lvl="0"/>
            <a:r>
              <a:rPr lang="en-US" sz="2000" dirty="0" smtClean="0"/>
              <a:t>Result: </a:t>
            </a:r>
            <a:endParaRPr lang="en-US" sz="2000" dirty="0" smtClean="0"/>
          </a:p>
          <a:p>
            <a:pPr lvl="0"/>
            <a:endParaRPr lang="en-US" sz="2000" dirty="0" smtClean="0"/>
          </a:p>
          <a:p>
            <a:pPr lvl="0"/>
            <a:r>
              <a:rPr lang="en-GB" sz="1800" dirty="0" smtClean="0"/>
              <a:t>WG11 (PAR): </a:t>
            </a:r>
            <a:r>
              <a:rPr lang="en-GB" sz="1800" dirty="0" smtClean="0"/>
              <a:t>Moved</a:t>
            </a:r>
            <a:r>
              <a:rPr lang="en-GB" sz="1800" dirty="0"/>
              <a:t>: John </a:t>
            </a:r>
            <a:r>
              <a:rPr lang="en-GB" sz="1800" dirty="0" smtClean="0"/>
              <a:t>Li, </a:t>
            </a:r>
            <a:r>
              <a:rPr lang="en-US" sz="1800" dirty="0" smtClean="0"/>
              <a:t>Second: </a:t>
            </a:r>
            <a:r>
              <a:rPr lang="en-US" sz="1800" dirty="0"/>
              <a:t>Edward </a:t>
            </a:r>
            <a:r>
              <a:rPr lang="en-US" sz="1800" dirty="0" smtClean="0"/>
              <a:t>Au, Result</a:t>
            </a:r>
            <a:r>
              <a:rPr lang="en-US" sz="1800" dirty="0"/>
              <a:t>: 123-1-36 </a:t>
            </a:r>
            <a:endParaRPr lang="en-GB" sz="1800" dirty="0" smtClean="0"/>
          </a:p>
          <a:p>
            <a:r>
              <a:rPr lang="en-US" sz="1800" dirty="0" smtClean="0"/>
              <a:t>WG11 (CSD): </a:t>
            </a:r>
            <a:r>
              <a:rPr lang="en-GB" sz="1800" dirty="0" smtClean="0"/>
              <a:t>Moved: </a:t>
            </a:r>
            <a:r>
              <a:rPr lang="en-GB" sz="1800" dirty="0" smtClean="0"/>
              <a:t>John Li, </a:t>
            </a:r>
            <a:r>
              <a:rPr lang="en-US" sz="1800" dirty="0" smtClean="0"/>
              <a:t>Second: </a:t>
            </a:r>
            <a:r>
              <a:rPr lang="en-US" sz="1800" dirty="0"/>
              <a:t>Michael </a:t>
            </a:r>
            <a:r>
              <a:rPr lang="en-US" sz="1800" dirty="0" err="1" smtClean="0"/>
              <a:t>Montemurro</a:t>
            </a:r>
            <a:r>
              <a:rPr lang="en-US" sz="1800" dirty="0" smtClean="0"/>
              <a:t>, Result</a:t>
            </a:r>
            <a:r>
              <a:rPr lang="en-US" sz="1800" dirty="0"/>
              <a:t>: 117-0-32 </a:t>
            </a:r>
            <a:endParaRPr lang="en-US" sz="1800" dirty="0" smtClean="0"/>
          </a:p>
          <a:p>
            <a:endParaRPr lang="en-GB" kern="0" dirty="0" smtClean="0"/>
          </a:p>
          <a:p>
            <a:endParaRPr 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966834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March 2018</a:t>
            </a:r>
            <a:endParaRPr lang="en-US" sz="180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8153400" cy="4572000"/>
          </a:xfrm>
        </p:spPr>
        <p:txBody>
          <a:bodyPr/>
          <a:lstStyle/>
          <a:p>
            <a:r>
              <a:rPr lang="en-US" b="0" dirty="0" smtClean="0"/>
              <a:t>This document is a composite of all 802.11 sub-group motions that are brought to the March </a:t>
            </a:r>
            <a:r>
              <a:rPr lang="en-US" b="0" dirty="0"/>
              <a:t>2018 </a:t>
            </a:r>
            <a:r>
              <a:rPr lang="en-US" b="0" dirty="0" smtClean="0"/>
              <a:t>802.11 WG plenary meetings and EC meetings.</a:t>
            </a:r>
          </a:p>
          <a:p>
            <a:r>
              <a:rPr lang="en-US" b="0" dirty="0" smtClean="0"/>
              <a:t>Revisions</a:t>
            </a:r>
          </a:p>
          <a:p>
            <a:pPr lvl="1"/>
            <a:r>
              <a:rPr lang="en-US" b="0" dirty="0" smtClean="0"/>
              <a:t>R0: </a:t>
            </a:r>
            <a:r>
              <a:rPr lang="en-US" dirty="0" smtClean="0"/>
              <a:t>containing motions for the Wednesday </a:t>
            </a:r>
            <a:r>
              <a:rPr lang="en-US" dirty="0"/>
              <a:t>WG11 </a:t>
            </a:r>
            <a:r>
              <a:rPr lang="en-US" dirty="0" smtClean="0"/>
              <a:t>plenary</a:t>
            </a:r>
          </a:p>
          <a:p>
            <a:pPr lvl="1"/>
            <a:r>
              <a:rPr lang="en-US" dirty="0" smtClean="0"/>
              <a:t>R1: at conclusion of the </a:t>
            </a:r>
            <a:r>
              <a:rPr lang="en-US" dirty="0"/>
              <a:t>Wednesday WG11 plenary</a:t>
            </a:r>
          </a:p>
          <a:p>
            <a:pPr lvl="1"/>
            <a:r>
              <a:rPr lang="en-US" dirty="0" smtClean="0"/>
              <a:t>R2: </a:t>
            </a:r>
            <a:r>
              <a:rPr lang="en-US" dirty="0" smtClean="0"/>
              <a:t>containing motions for the Friday WG11 plenary</a:t>
            </a:r>
          </a:p>
          <a:p>
            <a:pPr lvl="1"/>
            <a:r>
              <a:rPr lang="en-US" dirty="0" smtClean="0"/>
              <a:t>R3: </a:t>
            </a:r>
            <a:r>
              <a:rPr lang="en-US" dirty="0" smtClean="0"/>
              <a:t>at conclusion of the Friday WG11 plenary</a:t>
            </a:r>
          </a:p>
          <a:p>
            <a:pPr lvl="1"/>
            <a:r>
              <a:rPr lang="en-US" dirty="0" smtClean="0"/>
              <a:t>R4: </a:t>
            </a:r>
            <a:r>
              <a:rPr lang="en-US" dirty="0" smtClean="0"/>
              <a:t>including prepared EC motions (802 plenary only)</a:t>
            </a:r>
          </a:p>
          <a:p>
            <a:pPr lvl="1"/>
            <a:endParaRPr lang="en-US" dirty="0"/>
          </a:p>
          <a:p>
            <a:pPr lvl="1"/>
            <a:endParaRPr lang="en-US" b="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P802.11aq D14.0 to </a:t>
            </a:r>
            <a:r>
              <a:rPr lang="en-US" dirty="0" err="1" smtClean="0"/>
              <a:t>REVCom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600200"/>
            <a:ext cx="8305800" cy="4800600"/>
          </a:xfrm>
        </p:spPr>
        <p:txBody>
          <a:bodyPr/>
          <a:lstStyle/>
          <a:p>
            <a:endParaRPr lang="en-US" sz="2000" dirty="0"/>
          </a:p>
          <a:p>
            <a:pPr lvl="0"/>
            <a:endParaRPr lang="en-US" dirty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March 2018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33400" y="1943100"/>
            <a:ext cx="8305800" cy="445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80000"/>
              </a:lnSpc>
            </a:pPr>
            <a:r>
              <a:rPr lang="en-US" dirty="0" smtClean="0"/>
              <a:t>Approve sending P802.11aq D14.0 </a:t>
            </a:r>
            <a:r>
              <a:rPr lang="en-US" dirty="0"/>
              <a:t>to </a:t>
            </a:r>
            <a:r>
              <a:rPr lang="en-US" dirty="0" err="1"/>
              <a:t>RevCom</a:t>
            </a:r>
            <a:r>
              <a:rPr lang="en-US" dirty="0" smtClean="0"/>
              <a:t>.</a:t>
            </a:r>
          </a:p>
          <a:p>
            <a:pPr>
              <a:lnSpc>
                <a:spcPct val="80000"/>
              </a:lnSpc>
            </a:pPr>
            <a:r>
              <a:rPr lang="en-GB" dirty="0" smtClean="0"/>
              <a:t>Approve the 5C </a:t>
            </a:r>
            <a:r>
              <a:rPr lang="en-GB" dirty="0"/>
              <a:t>contained in </a:t>
            </a:r>
            <a:r>
              <a:rPr lang="en-GB" dirty="0">
                <a:hlinkClick r:id="rId3"/>
              </a:rPr>
              <a:t>https://mentor.ieee.org/802.11/dcn/12/11-12-1137-06-0pad-draft-5c-proposal.doc</a:t>
            </a:r>
            <a:r>
              <a:rPr lang="en-GB" dirty="0"/>
              <a:t> </a:t>
            </a:r>
          </a:p>
          <a:p>
            <a:pPr>
              <a:lnSpc>
                <a:spcPct val="80000"/>
              </a:lnSpc>
            </a:pPr>
            <a:r>
              <a:rPr lang="en-GB" dirty="0" smtClean="0"/>
              <a:t> </a:t>
            </a:r>
            <a:endParaRPr lang="en-US" dirty="0"/>
          </a:p>
          <a:p>
            <a:r>
              <a:rPr lang="en-GB" sz="2000" dirty="0"/>
              <a:t> </a:t>
            </a:r>
            <a:r>
              <a:rPr lang="en-GB" dirty="0" smtClean="0"/>
              <a:t>Moved</a:t>
            </a:r>
            <a:r>
              <a:rPr lang="en-GB" dirty="0"/>
              <a:t>: Adrian Stephens</a:t>
            </a:r>
          </a:p>
          <a:p>
            <a:pPr lvl="0"/>
            <a:r>
              <a:rPr lang="en-GB" dirty="0"/>
              <a:t>Seconded: Jon </a:t>
            </a:r>
            <a:r>
              <a:rPr lang="en-GB" dirty="0" err="1"/>
              <a:t>Rosdahl</a:t>
            </a:r>
            <a:endParaRPr lang="en-GB" dirty="0"/>
          </a:p>
          <a:p>
            <a:pPr lvl="0"/>
            <a:endParaRPr lang="en-GB" dirty="0"/>
          </a:p>
          <a:p>
            <a:r>
              <a:rPr lang="en-GB" sz="2000" dirty="0" smtClean="0"/>
              <a:t>To </a:t>
            </a:r>
            <a:r>
              <a:rPr lang="en-GB" sz="2000" dirty="0" err="1" smtClean="0"/>
              <a:t>REVCom</a:t>
            </a:r>
            <a:r>
              <a:rPr lang="en-GB" sz="2000" dirty="0" smtClean="0"/>
              <a:t> WG11 </a:t>
            </a:r>
            <a:r>
              <a:rPr lang="en-GB" sz="2000" dirty="0"/>
              <a:t>result: </a:t>
            </a:r>
            <a:r>
              <a:rPr lang="en-GB" sz="2000" dirty="0"/>
              <a:t>Moved: Stephen </a:t>
            </a:r>
            <a:r>
              <a:rPr lang="en-GB" sz="2000" dirty="0" smtClean="0"/>
              <a:t>McCann, </a:t>
            </a:r>
            <a:r>
              <a:rPr lang="en-US" sz="2000" dirty="0" smtClean="0"/>
              <a:t>Seconded</a:t>
            </a:r>
            <a:r>
              <a:rPr lang="en-US" sz="2000" dirty="0"/>
              <a:t>: Stuart </a:t>
            </a:r>
            <a:r>
              <a:rPr lang="en-US" sz="2000" dirty="0" smtClean="0"/>
              <a:t>Kerry, Result</a:t>
            </a:r>
            <a:r>
              <a:rPr lang="en-US" sz="2000" dirty="0"/>
              <a:t>: 99-0-12 Passes</a:t>
            </a:r>
          </a:p>
          <a:p>
            <a:r>
              <a:rPr lang="en-US" sz="2000" dirty="0" smtClean="0"/>
              <a:t>5C/CSD </a:t>
            </a:r>
            <a:r>
              <a:rPr lang="en-US" sz="2000" dirty="0" smtClean="0"/>
              <a:t>WG11 result: Moved: </a:t>
            </a:r>
            <a:r>
              <a:rPr lang="en-US" sz="2000" dirty="0" err="1" smtClean="0"/>
              <a:t>Jiamin</a:t>
            </a:r>
            <a:r>
              <a:rPr lang="en-US" sz="2000" dirty="0" smtClean="0"/>
              <a:t> Chen, Seconded Dorothy Stanley, Result: 34-0-3</a:t>
            </a:r>
            <a:endParaRPr lang="en-GB" dirty="0"/>
          </a:p>
          <a:p>
            <a:endParaRPr lang="en-GB" kern="0" dirty="0" smtClean="0"/>
          </a:p>
          <a:p>
            <a:endParaRPr 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330525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TGaq</a:t>
            </a:r>
            <a:r>
              <a:rPr lang="en-US" dirty="0" smtClean="0"/>
              <a:t> Waiver Request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600200"/>
            <a:ext cx="8305800" cy="4800600"/>
          </a:xfrm>
        </p:spPr>
        <p:txBody>
          <a:bodyPr/>
          <a:lstStyle/>
          <a:p>
            <a:endParaRPr lang="en-US" sz="2000" dirty="0"/>
          </a:p>
          <a:p>
            <a:pPr lvl="0"/>
            <a:endParaRPr lang="en-US" dirty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March 2018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71500" y="1752600"/>
            <a:ext cx="83058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80000"/>
              </a:lnSpc>
            </a:pPr>
            <a:r>
              <a:rPr lang="en-US" dirty="0"/>
              <a:t>Approve document </a:t>
            </a:r>
            <a:r>
              <a:rPr lang="en-US" dirty="0">
                <a:hlinkClick r:id="rId3"/>
              </a:rPr>
              <a:t>https</a:t>
            </a:r>
            <a:r>
              <a:rPr lang="en-US" dirty="0" smtClean="0">
                <a:hlinkClick r:id="rId3"/>
              </a:rPr>
              <a:t>://mentor.ieee.org/802.11/dcn/17/11-17-1704-08-00aq-waiver-request-regarding-ieee-rac-comments.ppt</a:t>
            </a:r>
            <a:r>
              <a:rPr lang="en-US" dirty="0" smtClean="0"/>
              <a:t> as </a:t>
            </a:r>
            <a:r>
              <a:rPr lang="en-US" dirty="0"/>
              <a:t>the </a:t>
            </a:r>
            <a:r>
              <a:rPr lang="en-US" dirty="0" smtClean="0"/>
              <a:t>waiver request document related to unsatisfied RAC comments and forward to </a:t>
            </a:r>
            <a:r>
              <a:rPr lang="en-US" dirty="0" err="1" smtClean="0"/>
              <a:t>RevCom</a:t>
            </a:r>
            <a:r>
              <a:rPr lang="en-US" dirty="0" smtClean="0"/>
              <a:t>.</a:t>
            </a:r>
            <a:endParaRPr lang="en-US" dirty="0"/>
          </a:p>
          <a:p>
            <a:pPr marL="0" indent="0">
              <a:buNone/>
            </a:pPr>
            <a:endParaRPr lang="en-GB" sz="2000" dirty="0"/>
          </a:p>
          <a:p>
            <a:r>
              <a:rPr lang="en-GB" dirty="0" smtClean="0"/>
              <a:t>Moved: Adrian Stephens</a:t>
            </a:r>
            <a:endParaRPr lang="en-US" dirty="0"/>
          </a:p>
          <a:p>
            <a:pPr lvl="0"/>
            <a:r>
              <a:rPr lang="en-US" dirty="0" smtClean="0"/>
              <a:t>Seconded: Jon </a:t>
            </a:r>
            <a:r>
              <a:rPr lang="en-US" dirty="0" err="1" smtClean="0"/>
              <a:t>Rosdahl</a:t>
            </a:r>
            <a:endParaRPr lang="en-US" dirty="0" smtClean="0"/>
          </a:p>
          <a:p>
            <a:pPr lvl="0"/>
            <a:r>
              <a:rPr lang="en-US" dirty="0" smtClean="0"/>
              <a:t>Result: </a:t>
            </a:r>
          </a:p>
          <a:p>
            <a:pPr lvl="0"/>
            <a:endParaRPr lang="en-GB" dirty="0"/>
          </a:p>
          <a:p>
            <a:r>
              <a:rPr lang="en-GB" dirty="0" smtClean="0"/>
              <a:t>WG11 </a:t>
            </a:r>
            <a:r>
              <a:rPr lang="en-GB" dirty="0" err="1" smtClean="0"/>
              <a:t>Result:</a:t>
            </a:r>
            <a:r>
              <a:rPr lang="en-GB" sz="2000" dirty="0" err="1"/>
              <a:t>Moved</a:t>
            </a:r>
            <a:r>
              <a:rPr lang="en-GB" sz="2000" dirty="0"/>
              <a:t>: Stephen </a:t>
            </a:r>
            <a:r>
              <a:rPr lang="en-GB" sz="2000" dirty="0" smtClean="0"/>
              <a:t>McCann, </a:t>
            </a:r>
            <a:r>
              <a:rPr lang="en-US" sz="2000" dirty="0" smtClean="0"/>
              <a:t>Seconded</a:t>
            </a:r>
            <a:r>
              <a:rPr lang="en-US" sz="2000" dirty="0"/>
              <a:t>: Richard </a:t>
            </a:r>
            <a:r>
              <a:rPr lang="en-US" sz="2000" dirty="0" smtClean="0"/>
              <a:t>Kennedy, Result</a:t>
            </a:r>
            <a:r>
              <a:rPr lang="en-US" sz="2000" dirty="0"/>
              <a:t>: 93-0-7 Passes</a:t>
            </a:r>
            <a:endParaRPr lang="en-GB" sz="2000" dirty="0"/>
          </a:p>
          <a:p>
            <a:endParaRPr 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351592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99162" y="6475413"/>
            <a:ext cx="1944763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42399" y="6475413"/>
            <a:ext cx="535403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7F6BBDC2-33C3-48A1-AB5D-AA2D3A91F3F6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970549" y="930195"/>
            <a:ext cx="6743700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9056" tIns="34529" rIns="69056" bIns="34529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2800" dirty="0"/>
              <a:t>Motion  </a:t>
            </a:r>
            <a:r>
              <a:rPr lang="en-US" sz="2800" dirty="0" smtClean="0"/>
              <a:t>- </a:t>
            </a:r>
            <a:r>
              <a:rPr lang="en-US" sz="2800" dirty="0" smtClean="0"/>
              <a:t>Broadcast Services (BCS) Study Group formation</a:t>
            </a:r>
            <a:endParaRPr lang="en-GB" sz="28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143000" y="2011561"/>
            <a:ext cx="7100093" cy="3855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9056" tIns="34529" rIns="69056" bIns="34529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sz="2000" dirty="0" smtClean="0"/>
              <a:t>Approve formation of </a:t>
            </a:r>
            <a:r>
              <a:rPr lang="en-GB" sz="2000" dirty="0"/>
              <a:t>an 802.11 Study Group to </a:t>
            </a:r>
            <a:r>
              <a:rPr lang="en-GB" sz="2000" dirty="0" smtClean="0"/>
              <a:t>consider broadcast service enhancements as described in </a:t>
            </a:r>
            <a:r>
              <a:rPr lang="en-GB" sz="2000" dirty="0" smtClean="0">
                <a:hlinkClick r:id="rId2"/>
              </a:rPr>
              <a:t>https</a:t>
            </a:r>
            <a:r>
              <a:rPr lang="en-GB" sz="2000" dirty="0">
                <a:hlinkClick r:id="rId2"/>
              </a:rPr>
              <a:t>://</a:t>
            </a:r>
            <a:r>
              <a:rPr lang="en-GB" sz="2000" dirty="0" smtClean="0">
                <a:hlinkClick r:id="rId2"/>
              </a:rPr>
              <a:t>mentor.ieee.org/802.11/dcn/17/11-17-1736-04-0wng-broadcast-service-on-wlan.pptx</a:t>
            </a:r>
            <a:r>
              <a:rPr lang="en-GB" sz="2000" dirty="0" smtClean="0"/>
              <a:t> with </a:t>
            </a:r>
            <a:r>
              <a:rPr lang="en-GB" sz="2000" dirty="0"/>
              <a:t>the intent of creating a PAR and CSD.</a:t>
            </a:r>
          </a:p>
          <a:p>
            <a:r>
              <a:rPr lang="en-GB" sz="2000" dirty="0"/>
              <a:t> </a:t>
            </a:r>
          </a:p>
          <a:p>
            <a:pPr lvl="0"/>
            <a:r>
              <a:rPr lang="en-GB" sz="2000" dirty="0" smtClean="0"/>
              <a:t>Moved: Adrian Stephens</a:t>
            </a:r>
          </a:p>
          <a:p>
            <a:pPr lvl="0"/>
            <a:r>
              <a:rPr lang="en-GB" sz="2000" dirty="0" smtClean="0"/>
              <a:t>Seconded: Jon </a:t>
            </a:r>
            <a:r>
              <a:rPr lang="en-GB" sz="2000" dirty="0" err="1" smtClean="0"/>
              <a:t>Rosdahl</a:t>
            </a:r>
            <a:endParaRPr lang="en-GB" sz="2000" dirty="0" smtClean="0"/>
          </a:p>
          <a:p>
            <a:pPr lvl="0"/>
            <a:endParaRPr lang="en-GB" sz="2000" dirty="0"/>
          </a:p>
          <a:p>
            <a:pPr lvl="0"/>
            <a:r>
              <a:rPr lang="en-GB" sz="2000" dirty="0" smtClean="0"/>
              <a:t>WG11 result: </a:t>
            </a:r>
            <a:r>
              <a:rPr lang="en-GB" sz="2000" dirty="0"/>
              <a:t>Moved: Hitoshi </a:t>
            </a:r>
            <a:r>
              <a:rPr lang="en-GB" sz="2000" dirty="0" smtClean="0"/>
              <a:t>Morioka Seconded</a:t>
            </a:r>
            <a:r>
              <a:rPr lang="en-GB" sz="2000" dirty="0"/>
              <a:t>: Hiroshi </a:t>
            </a:r>
            <a:r>
              <a:rPr lang="en-GB" sz="2000" dirty="0" smtClean="0"/>
              <a:t>Mano Result</a:t>
            </a:r>
            <a:r>
              <a:rPr lang="en-GB" sz="2000" dirty="0"/>
              <a:t>: 24-3-23 Passes</a:t>
            </a:r>
          </a:p>
          <a:p>
            <a:pPr lvl="0"/>
            <a:endParaRPr lang="en-GB" sz="2000" dirty="0"/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en-GB" sz="20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GB" sz="2100" dirty="0"/>
          </a:p>
        </p:txBody>
      </p:sp>
    </p:spTree>
    <p:extLst>
      <p:ext uri="{BB962C8B-B14F-4D97-AF65-F5344CB8AC3E}">
        <p14:creationId xmlns:p14="http://schemas.microsoft.com/office/powerpoint/2010/main" val="3761448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99162" y="6475413"/>
            <a:ext cx="1944763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42399" y="6475413"/>
            <a:ext cx="535403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7F6BBDC2-33C3-48A1-AB5D-AA2D3A91F3F6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970549" y="930195"/>
            <a:ext cx="6743700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9056" tIns="34529" rIns="69056" bIns="34529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2800" dirty="0"/>
              <a:t>Motion   </a:t>
            </a:r>
            <a:r>
              <a:rPr lang="en-US" sz="2800" dirty="0" smtClean="0"/>
              <a:t>- </a:t>
            </a:r>
            <a:r>
              <a:rPr lang="en-US" sz="2800" dirty="0"/>
              <a:t>Next Generation V2X Communication Study </a:t>
            </a:r>
            <a:r>
              <a:rPr lang="en-US" sz="2800" dirty="0" smtClean="0"/>
              <a:t>Group formation</a:t>
            </a:r>
            <a:endParaRPr lang="en-GB" sz="28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143000" y="2011561"/>
            <a:ext cx="7100093" cy="3855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9056" tIns="34529" rIns="69056" bIns="34529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sz="2000" dirty="0" smtClean="0"/>
              <a:t>Approve formation of </a:t>
            </a:r>
            <a:r>
              <a:rPr lang="en-GB" sz="2000" dirty="0"/>
              <a:t>an 802.11 Study Group to </a:t>
            </a:r>
            <a:r>
              <a:rPr lang="en-GB" sz="2000" dirty="0" smtClean="0"/>
              <a:t>consider V2X enhancements as described in </a:t>
            </a:r>
            <a:r>
              <a:rPr lang="en-GB" sz="2000" dirty="0">
                <a:hlinkClick r:id="rId2"/>
              </a:rPr>
              <a:t>https://</a:t>
            </a:r>
            <a:r>
              <a:rPr lang="en-GB" sz="2000" dirty="0" smtClean="0">
                <a:hlinkClick r:id="rId2"/>
              </a:rPr>
              <a:t>mentor.ieee.org/802.11/dcn/18/11-18-0513-02-0wng-802-11-for-next-generation-v2x-communication.pptx</a:t>
            </a:r>
            <a:r>
              <a:rPr lang="en-GB" sz="2000" dirty="0" smtClean="0"/>
              <a:t>  with </a:t>
            </a:r>
            <a:r>
              <a:rPr lang="en-GB" sz="2000" dirty="0"/>
              <a:t>the intent of creating a PAR and CSD.</a:t>
            </a:r>
          </a:p>
          <a:p>
            <a:endParaRPr lang="en-GB" sz="2000" dirty="0"/>
          </a:p>
          <a:p>
            <a:pPr lvl="0"/>
            <a:r>
              <a:rPr lang="en-GB" sz="2000" dirty="0" smtClean="0"/>
              <a:t>Moved: Adrian Stephens</a:t>
            </a:r>
          </a:p>
          <a:p>
            <a:pPr lvl="0"/>
            <a:r>
              <a:rPr lang="en-GB" sz="2000" dirty="0" smtClean="0"/>
              <a:t>Seconded: Jon </a:t>
            </a:r>
            <a:r>
              <a:rPr lang="en-GB" sz="2000" dirty="0" err="1" smtClean="0"/>
              <a:t>Rosdahl</a:t>
            </a:r>
            <a:endParaRPr lang="en-GB" sz="2000" dirty="0" smtClean="0"/>
          </a:p>
          <a:p>
            <a:pPr lvl="0"/>
            <a:endParaRPr lang="en-GB" sz="2000" dirty="0"/>
          </a:p>
          <a:p>
            <a:pPr lvl="0"/>
            <a:r>
              <a:rPr lang="en-GB" sz="2000" dirty="0" smtClean="0"/>
              <a:t>WG11 result: </a:t>
            </a:r>
            <a:r>
              <a:rPr lang="en-GB" sz="2000" dirty="0"/>
              <a:t>Moved: </a:t>
            </a:r>
            <a:r>
              <a:rPr lang="en-GB" sz="2000" dirty="0" smtClean="0"/>
              <a:t>Seconded</a:t>
            </a:r>
            <a:r>
              <a:rPr lang="en-GB" sz="2000" dirty="0"/>
              <a:t>: </a:t>
            </a:r>
            <a:r>
              <a:rPr lang="en-GB" sz="2000" dirty="0" smtClean="0"/>
              <a:t>Result:</a:t>
            </a:r>
            <a:endParaRPr lang="en-GB" sz="2000" dirty="0"/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en-GB" sz="20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GB" sz="2100" dirty="0"/>
          </a:p>
        </p:txBody>
      </p:sp>
    </p:spTree>
    <p:extLst>
      <p:ext uri="{BB962C8B-B14F-4D97-AF65-F5344CB8AC3E}">
        <p14:creationId xmlns:p14="http://schemas.microsoft.com/office/powerpoint/2010/main" val="370437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27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Monday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65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Wednesday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795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 PAR Approval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600200"/>
            <a:ext cx="8305800" cy="4800600"/>
          </a:xfrm>
        </p:spPr>
        <p:txBody>
          <a:bodyPr/>
          <a:lstStyle/>
          <a:p>
            <a:endParaRPr lang="en-US" sz="2000" dirty="0"/>
          </a:p>
          <a:p>
            <a:pPr lvl="0"/>
            <a:endParaRPr lang="en-US" dirty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March 2018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71500" y="1752600"/>
            <a:ext cx="83058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sz="2000" dirty="0" smtClean="0"/>
              <a:t>Believing </a:t>
            </a:r>
            <a:r>
              <a:rPr lang="en-GB" sz="2000" dirty="0"/>
              <a:t>that the PAR contained in the document referenced below meets IEEE-SA guidelines</a:t>
            </a:r>
            <a:r>
              <a:rPr lang="en-GB" sz="2000" dirty="0" smtClean="0"/>
              <a:t>, Request </a:t>
            </a:r>
            <a:r>
              <a:rPr lang="en-GB" sz="2000" dirty="0"/>
              <a:t>that the PAR contained in </a:t>
            </a:r>
            <a:r>
              <a:rPr lang="en-GB" sz="2000" dirty="0" smtClean="0">
                <a:hlinkClick r:id="rId3"/>
              </a:rPr>
              <a:t>https://mentor.ieee.org/802.11/dcn/17/11-17-1604-09-00lc-a-par-proposal-for-light-communications.docx</a:t>
            </a:r>
            <a:r>
              <a:rPr lang="en-GB" sz="2000" dirty="0" smtClean="0"/>
              <a:t> </a:t>
            </a:r>
            <a:r>
              <a:rPr lang="en-GB" sz="2000" dirty="0" smtClean="0"/>
              <a:t>be </a:t>
            </a:r>
            <a:r>
              <a:rPr lang="en-GB" sz="2000" dirty="0"/>
              <a:t>posted to the IEEE 802 Executive Committee (EC) agenda for WG 802 preview and EC approval to submit to </a:t>
            </a:r>
            <a:r>
              <a:rPr lang="en-GB" sz="2000" dirty="0" err="1"/>
              <a:t>NesCom</a:t>
            </a:r>
            <a:r>
              <a:rPr lang="en-GB" sz="2000" dirty="0"/>
              <a:t>.</a:t>
            </a:r>
          </a:p>
          <a:p>
            <a:r>
              <a:rPr lang="en-GB" sz="2000" dirty="0"/>
              <a:t> </a:t>
            </a:r>
          </a:p>
          <a:p>
            <a:pPr lvl="0"/>
            <a:r>
              <a:rPr lang="en-GB" sz="2000" dirty="0" smtClean="0"/>
              <a:t>Moved: John Li on behalf of the LC SG</a:t>
            </a:r>
            <a:endParaRPr lang="en-GB" sz="2000" dirty="0"/>
          </a:p>
          <a:p>
            <a:pPr lvl="0"/>
            <a:r>
              <a:rPr lang="en-US" sz="2000" dirty="0" smtClean="0"/>
              <a:t>Seconded: </a:t>
            </a:r>
            <a:r>
              <a:rPr lang="en-US" sz="2000" dirty="0" smtClean="0"/>
              <a:t>Edward Au</a:t>
            </a:r>
            <a:endParaRPr lang="en-US" sz="2000" dirty="0" smtClean="0"/>
          </a:p>
          <a:p>
            <a:pPr lvl="0"/>
            <a:r>
              <a:rPr lang="en-US" sz="2000" dirty="0" smtClean="0"/>
              <a:t>Result: </a:t>
            </a:r>
            <a:r>
              <a:rPr lang="en-US" sz="2000" dirty="0" smtClean="0"/>
              <a:t>123-1-36 Passes</a:t>
            </a:r>
            <a:endParaRPr lang="en-US" sz="2000" dirty="0" smtClean="0"/>
          </a:p>
          <a:p>
            <a:pPr lvl="0"/>
            <a:endParaRPr lang="en-GB" sz="2000" dirty="0"/>
          </a:p>
          <a:p>
            <a:pPr lvl="0"/>
            <a:r>
              <a:rPr lang="en-GB" sz="2000" dirty="0" smtClean="0"/>
              <a:t>LC SG: Moved: </a:t>
            </a:r>
            <a:r>
              <a:rPr lang="en-GB" sz="2000" dirty="0" err="1" smtClean="0"/>
              <a:t>Tuncer</a:t>
            </a:r>
            <a:r>
              <a:rPr lang="en-GB" sz="2000" dirty="0" smtClean="0"/>
              <a:t> </a:t>
            </a:r>
            <a:r>
              <a:rPr lang="en-GB" sz="2000" dirty="0" err="1" smtClean="0"/>
              <a:t>Baykas</a:t>
            </a:r>
            <a:r>
              <a:rPr lang="en-GB" sz="2000" dirty="0" smtClean="0"/>
              <a:t> Seconded</a:t>
            </a:r>
            <a:r>
              <a:rPr lang="en-GB" sz="2000" dirty="0" smtClean="0"/>
              <a:t>: </a:t>
            </a:r>
            <a:r>
              <a:rPr lang="en-GB" sz="2000" dirty="0" smtClean="0"/>
              <a:t>Volker </a:t>
            </a:r>
            <a:r>
              <a:rPr lang="en-GB" sz="2000" dirty="0" err="1"/>
              <a:t>J</a:t>
            </a:r>
            <a:r>
              <a:rPr lang="en-GB" sz="2000" dirty="0" err="1" smtClean="0"/>
              <a:t>ungnickel</a:t>
            </a:r>
            <a:r>
              <a:rPr lang="en-GB" sz="2000" dirty="0" smtClean="0"/>
              <a:t> </a:t>
            </a:r>
            <a:br>
              <a:rPr lang="en-GB" sz="2000" dirty="0" smtClean="0"/>
            </a:br>
            <a:r>
              <a:rPr lang="en-GB" sz="2000" dirty="0" smtClean="0"/>
              <a:t>Result: 24-0-2  </a:t>
            </a:r>
            <a:endParaRPr lang="en-US" sz="2000" dirty="0" smtClean="0"/>
          </a:p>
          <a:p>
            <a:endParaRPr lang="en-GB" kern="0" dirty="0" smtClean="0"/>
          </a:p>
          <a:p>
            <a:endParaRPr 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228936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 CSD Approval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600200"/>
            <a:ext cx="8305800" cy="4800600"/>
          </a:xfrm>
        </p:spPr>
        <p:txBody>
          <a:bodyPr/>
          <a:lstStyle/>
          <a:p>
            <a:endParaRPr lang="en-US" sz="2000" dirty="0"/>
          </a:p>
          <a:p>
            <a:pPr lvl="0"/>
            <a:endParaRPr lang="en-US" dirty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March 2018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71500" y="1752600"/>
            <a:ext cx="83058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sz="2000" dirty="0"/>
              <a:t>Believing that the CSD contained in the document referenced below meets IEEE 802 guidelines</a:t>
            </a:r>
            <a:r>
              <a:rPr lang="en-GB" sz="2000" dirty="0" smtClean="0"/>
              <a:t>, Request </a:t>
            </a:r>
            <a:r>
              <a:rPr lang="en-GB" sz="2000" dirty="0"/>
              <a:t>that the CSD contained in </a:t>
            </a:r>
            <a:r>
              <a:rPr lang="en-GB" sz="2000" dirty="0" smtClean="0">
                <a:hlinkClick r:id="rId3"/>
              </a:rPr>
              <a:t>https://mentor.ieee.org/802.11/dcn/17/11-17-1603-08-00lc-a-csd-proposal-for-light-communications.docx</a:t>
            </a:r>
            <a:r>
              <a:rPr lang="en-GB" sz="2000" dirty="0" smtClean="0"/>
              <a:t>  </a:t>
            </a:r>
            <a:r>
              <a:rPr lang="en-GB" sz="2000" dirty="0" smtClean="0"/>
              <a:t>be </a:t>
            </a:r>
            <a:r>
              <a:rPr lang="en-GB" sz="2000" dirty="0"/>
              <a:t>posted to the IEEE 802 Executive Committee (EC) agenda for WG 802 preview and EC approval.</a:t>
            </a:r>
          </a:p>
          <a:p>
            <a:r>
              <a:rPr lang="en-GB" sz="2000" dirty="0"/>
              <a:t> </a:t>
            </a:r>
          </a:p>
          <a:p>
            <a:r>
              <a:rPr lang="en-GB" sz="2000" dirty="0"/>
              <a:t>Moved: </a:t>
            </a:r>
            <a:r>
              <a:rPr lang="en-GB" sz="2000" dirty="0" smtClean="0"/>
              <a:t>John Li on </a:t>
            </a:r>
            <a:r>
              <a:rPr lang="en-GB" sz="2000" dirty="0"/>
              <a:t>behalf of the LC </a:t>
            </a:r>
            <a:r>
              <a:rPr lang="en-GB" sz="2000" dirty="0" smtClean="0"/>
              <a:t>SG</a:t>
            </a:r>
            <a:endParaRPr lang="en-GB" sz="2000" dirty="0"/>
          </a:p>
          <a:p>
            <a:r>
              <a:rPr lang="en-US" sz="2000" dirty="0"/>
              <a:t>Seconded</a:t>
            </a:r>
            <a:r>
              <a:rPr lang="en-US" sz="2000" dirty="0" smtClean="0"/>
              <a:t>: </a:t>
            </a:r>
            <a:r>
              <a:rPr lang="en-US" sz="2000" dirty="0" smtClean="0"/>
              <a:t>Michael </a:t>
            </a:r>
            <a:r>
              <a:rPr lang="en-US" sz="2000" dirty="0" err="1" smtClean="0"/>
              <a:t>Montemurro</a:t>
            </a:r>
            <a:endParaRPr lang="en-US" sz="2000" dirty="0"/>
          </a:p>
          <a:p>
            <a:r>
              <a:rPr lang="en-US" sz="2000" dirty="0"/>
              <a:t>Result</a:t>
            </a:r>
            <a:r>
              <a:rPr lang="en-US" sz="2000" dirty="0" smtClean="0"/>
              <a:t>: </a:t>
            </a:r>
            <a:r>
              <a:rPr lang="en-US" sz="2000" dirty="0" smtClean="0"/>
              <a:t>117-0-32 Passes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GB" sz="2000" dirty="0"/>
          </a:p>
          <a:p>
            <a:pPr lvl="0"/>
            <a:r>
              <a:rPr lang="en-GB" sz="2000" dirty="0" smtClean="0"/>
              <a:t>LC SG: Moved: </a:t>
            </a:r>
            <a:r>
              <a:rPr lang="en-GB" sz="2000" dirty="0" smtClean="0"/>
              <a:t>Gaurav Patwardhan </a:t>
            </a:r>
            <a:r>
              <a:rPr lang="en-GB" sz="2000" dirty="0" smtClean="0"/>
              <a:t>Seconded: </a:t>
            </a:r>
            <a:r>
              <a:rPr lang="en-GB" sz="2000" dirty="0" smtClean="0"/>
              <a:t>Sang-</a:t>
            </a:r>
            <a:r>
              <a:rPr lang="en-GB" sz="2000" dirty="0" err="1" smtClean="0"/>
              <a:t>Kyu</a:t>
            </a:r>
            <a:r>
              <a:rPr lang="en-GB" sz="2000" dirty="0" smtClean="0"/>
              <a:t> Lim </a:t>
            </a:r>
            <a:br>
              <a:rPr lang="en-GB" sz="2000" dirty="0" smtClean="0"/>
            </a:br>
            <a:r>
              <a:rPr lang="en-GB" sz="2000" dirty="0" smtClean="0"/>
              <a:t>Result: 24-0-1 </a:t>
            </a:r>
            <a:endParaRPr lang="en-US" sz="2000" dirty="0" smtClean="0"/>
          </a:p>
          <a:p>
            <a:endParaRPr lang="en-GB" kern="0" dirty="0" smtClean="0"/>
          </a:p>
          <a:p>
            <a:endParaRPr 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760887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 PAR/CSD Comment Response Approval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600200"/>
            <a:ext cx="8305800" cy="4800600"/>
          </a:xfrm>
        </p:spPr>
        <p:txBody>
          <a:bodyPr/>
          <a:lstStyle/>
          <a:p>
            <a:endParaRPr lang="en-US" sz="2000" dirty="0"/>
          </a:p>
          <a:p>
            <a:pPr lvl="0"/>
            <a:endParaRPr lang="en-US" dirty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March 2018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71500" y="2057400"/>
            <a:ext cx="83058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sz="2000" dirty="0" smtClean="0"/>
              <a:t>Approve the LC PAR and CSD comment responses </a:t>
            </a:r>
            <a:r>
              <a:rPr lang="en-GB" sz="2000" dirty="0"/>
              <a:t>in </a:t>
            </a:r>
            <a:r>
              <a:rPr lang="en-GB" sz="2000" dirty="0" smtClean="0">
                <a:hlinkClick r:id="rId3"/>
              </a:rPr>
              <a:t>https://mentor.ieee.org/802.11/dcn/18/11-18-0559-01-00lc-response-to-comments-on-lc-sg-par-and-csd.pptx</a:t>
            </a:r>
            <a:r>
              <a:rPr lang="en-GB" sz="2000" dirty="0" smtClean="0"/>
              <a:t> </a:t>
            </a:r>
            <a:r>
              <a:rPr lang="en-GB" sz="2000" dirty="0" smtClean="0"/>
              <a:t>and forward to the 802 EC. </a:t>
            </a:r>
            <a:endParaRPr lang="en-GB" sz="2000" dirty="0"/>
          </a:p>
          <a:p>
            <a:r>
              <a:rPr lang="en-GB" sz="2000" dirty="0"/>
              <a:t> </a:t>
            </a:r>
          </a:p>
          <a:p>
            <a:r>
              <a:rPr lang="en-GB" sz="2000" dirty="0"/>
              <a:t>Moved: </a:t>
            </a:r>
            <a:r>
              <a:rPr lang="en-GB" sz="2000" dirty="0" smtClean="0"/>
              <a:t>John Li on </a:t>
            </a:r>
            <a:r>
              <a:rPr lang="en-GB" sz="2000" dirty="0"/>
              <a:t>behalf of the LC </a:t>
            </a:r>
            <a:r>
              <a:rPr lang="en-GB" sz="2000" dirty="0" smtClean="0"/>
              <a:t>SG</a:t>
            </a:r>
            <a:endParaRPr lang="en-GB" sz="2000" dirty="0"/>
          </a:p>
          <a:p>
            <a:r>
              <a:rPr lang="en-US" sz="2000" dirty="0"/>
              <a:t>Seconded</a:t>
            </a:r>
            <a:r>
              <a:rPr lang="en-US" sz="2000" dirty="0" smtClean="0"/>
              <a:t>: </a:t>
            </a:r>
            <a:r>
              <a:rPr lang="en-US" sz="2000" dirty="0" smtClean="0"/>
              <a:t>Edward Au</a:t>
            </a:r>
            <a:endParaRPr lang="en-US" sz="2000" dirty="0"/>
          </a:p>
          <a:p>
            <a:r>
              <a:rPr lang="en-US" sz="2000" dirty="0"/>
              <a:t>Result</a:t>
            </a:r>
            <a:r>
              <a:rPr lang="en-US" sz="2000" dirty="0" smtClean="0"/>
              <a:t>: </a:t>
            </a:r>
            <a:r>
              <a:rPr lang="en-US" sz="2000" dirty="0" smtClean="0"/>
              <a:t>107-0-39 Passes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GB" sz="2000" dirty="0"/>
          </a:p>
          <a:p>
            <a:pPr lvl="0"/>
            <a:r>
              <a:rPr lang="en-GB" sz="2000" dirty="0" smtClean="0"/>
              <a:t>LC SG: Moved: </a:t>
            </a:r>
            <a:r>
              <a:rPr lang="en-GB" sz="2000" dirty="0" err="1"/>
              <a:t>Tuncer</a:t>
            </a:r>
            <a:r>
              <a:rPr lang="en-GB" sz="2000" dirty="0"/>
              <a:t> </a:t>
            </a:r>
            <a:r>
              <a:rPr lang="en-GB" sz="2000" dirty="0" err="1"/>
              <a:t>Baykas</a:t>
            </a:r>
            <a:r>
              <a:rPr lang="en-GB" sz="2000" dirty="0"/>
              <a:t>  </a:t>
            </a:r>
            <a:r>
              <a:rPr lang="en-GB" sz="2000" dirty="0" smtClean="0"/>
              <a:t>Seconded: </a:t>
            </a:r>
            <a:r>
              <a:rPr lang="en-GB" sz="2000" dirty="0"/>
              <a:t>Sang-</a:t>
            </a:r>
            <a:r>
              <a:rPr lang="en-GB" sz="2000" dirty="0" err="1"/>
              <a:t>Kyu</a:t>
            </a:r>
            <a:r>
              <a:rPr lang="en-GB" sz="2000" dirty="0"/>
              <a:t> Lim 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>Result</a:t>
            </a:r>
            <a:r>
              <a:rPr lang="en-GB" sz="2000" dirty="0" smtClean="0"/>
              <a:t>: </a:t>
            </a:r>
            <a:r>
              <a:rPr lang="en-GB" sz="2000" dirty="0" smtClean="0"/>
              <a:t>28-0-0</a:t>
            </a:r>
            <a:endParaRPr lang="en-US" sz="2000" dirty="0" smtClean="0"/>
          </a:p>
          <a:p>
            <a:endParaRPr lang="en-GB" kern="0" dirty="0" smtClean="0"/>
          </a:p>
          <a:p>
            <a:endParaRPr 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156077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Chair confirmation vote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600200"/>
            <a:ext cx="8305800" cy="4800600"/>
          </a:xfrm>
        </p:spPr>
        <p:txBody>
          <a:bodyPr/>
          <a:lstStyle/>
          <a:p>
            <a:endParaRPr lang="en-US" sz="2000" dirty="0"/>
          </a:p>
          <a:p>
            <a:pPr lvl="0"/>
            <a:endParaRPr lang="en-US" dirty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March 2018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71500" y="1752600"/>
            <a:ext cx="83058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altLang="en-US" dirty="0"/>
              <a:t>Confirm Dorothy Stanley as the IEEE 802.11 Working Group chair</a:t>
            </a:r>
          </a:p>
          <a:p>
            <a:endParaRPr lang="en-GB" altLang="en-US" dirty="0"/>
          </a:p>
          <a:p>
            <a:endParaRPr lang="en-GB" altLang="en-US" dirty="0"/>
          </a:p>
          <a:p>
            <a:r>
              <a:rPr lang="en-GB" altLang="en-US" dirty="0"/>
              <a:t>Moved Marc </a:t>
            </a:r>
            <a:r>
              <a:rPr lang="en-GB" altLang="en-US" dirty="0" err="1"/>
              <a:t>Emmelmann</a:t>
            </a:r>
            <a:endParaRPr lang="en-GB" altLang="en-US" dirty="0"/>
          </a:p>
          <a:p>
            <a:r>
              <a:rPr lang="en-GB" altLang="en-US" dirty="0"/>
              <a:t>Seconded Andrew </a:t>
            </a:r>
            <a:r>
              <a:rPr lang="en-GB" altLang="en-US" dirty="0" smtClean="0"/>
              <a:t>Myles</a:t>
            </a:r>
          </a:p>
          <a:p>
            <a:r>
              <a:rPr lang="en-US" altLang="en-US" dirty="0" smtClean="0"/>
              <a:t>Result: 204-0-0</a:t>
            </a:r>
            <a:endParaRPr lang="en-GB" altLang="en-US" dirty="0"/>
          </a:p>
          <a:p>
            <a:pPr lvl="0"/>
            <a:endParaRPr lang="en-GB" dirty="0"/>
          </a:p>
          <a:p>
            <a:endParaRPr 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1179033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TGaq</a:t>
            </a:r>
            <a:r>
              <a:rPr lang="en-US" dirty="0" smtClean="0"/>
              <a:t> Report to EC and forward to </a:t>
            </a:r>
            <a:r>
              <a:rPr lang="en-US" dirty="0" err="1" smtClean="0"/>
              <a:t>REVCom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600200"/>
            <a:ext cx="8305800" cy="4800600"/>
          </a:xfrm>
        </p:spPr>
        <p:txBody>
          <a:bodyPr/>
          <a:lstStyle/>
          <a:p>
            <a:endParaRPr lang="en-US" sz="2000" dirty="0"/>
          </a:p>
          <a:p>
            <a:pPr lvl="0"/>
            <a:endParaRPr lang="en-US" dirty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March 2018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71500" y="1752600"/>
            <a:ext cx="83058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80000"/>
              </a:lnSpc>
            </a:pPr>
            <a:r>
              <a:rPr lang="en-US" dirty="0"/>
              <a:t>Approve document </a:t>
            </a:r>
            <a:r>
              <a:rPr lang="en-US" dirty="0" smtClean="0">
                <a:hlinkClick r:id="rId3"/>
              </a:rPr>
              <a:t>https://mentor.ieee.org/802.11/dcn/17/11-17-1045-08-00aq-p802-11aq-report-to-ec-on-conditional-approval-to-forward-draft-to-revcom.pptx</a:t>
            </a:r>
            <a:r>
              <a:rPr lang="en-US" dirty="0" smtClean="0"/>
              <a:t> as </a:t>
            </a:r>
            <a:r>
              <a:rPr lang="en-US" dirty="0"/>
              <a:t>the report to the IEEE 802 Executive Committee on the requirements for approval to forward </a:t>
            </a:r>
            <a:r>
              <a:rPr lang="en-US" dirty="0" smtClean="0"/>
              <a:t>P802.11aq </a:t>
            </a:r>
            <a:r>
              <a:rPr lang="en-US" dirty="0"/>
              <a:t>to </a:t>
            </a:r>
            <a:r>
              <a:rPr lang="en-US" dirty="0" err="1"/>
              <a:t>RevCom</a:t>
            </a:r>
            <a:r>
              <a:rPr lang="en-US" dirty="0"/>
              <a:t>, </a:t>
            </a:r>
            <a:r>
              <a:rPr lang="en-US" dirty="0" smtClean="0"/>
              <a:t>and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Request </a:t>
            </a:r>
            <a:r>
              <a:rPr lang="en-US" dirty="0"/>
              <a:t>the IEEE 802 EC to forward </a:t>
            </a:r>
            <a:r>
              <a:rPr lang="en-US" dirty="0" smtClean="0"/>
              <a:t>P802.11aq D14.0 </a:t>
            </a:r>
            <a:r>
              <a:rPr lang="en-US" dirty="0"/>
              <a:t>to </a:t>
            </a:r>
            <a:r>
              <a:rPr lang="en-US" dirty="0" err="1"/>
              <a:t>RevCom</a:t>
            </a:r>
            <a:r>
              <a:rPr lang="en-US" dirty="0"/>
              <a:t>.</a:t>
            </a:r>
          </a:p>
          <a:p>
            <a:r>
              <a:rPr lang="en-GB" dirty="0" smtClean="0"/>
              <a:t>Moved: Stephen McCann</a:t>
            </a:r>
            <a:endParaRPr lang="en-US" dirty="0"/>
          </a:p>
          <a:p>
            <a:pPr lvl="0"/>
            <a:r>
              <a:rPr lang="en-US" dirty="0" smtClean="0"/>
              <a:t>Seconded: </a:t>
            </a:r>
            <a:r>
              <a:rPr lang="en-US" dirty="0" smtClean="0"/>
              <a:t>Stuart Kerry</a:t>
            </a:r>
            <a:endParaRPr lang="en-US" dirty="0" smtClean="0"/>
          </a:p>
          <a:p>
            <a:pPr lvl="0"/>
            <a:r>
              <a:rPr lang="en-US" dirty="0" smtClean="0"/>
              <a:t>Result: </a:t>
            </a:r>
            <a:r>
              <a:rPr lang="en-US" dirty="0" smtClean="0"/>
              <a:t>99-0-12 Passes</a:t>
            </a:r>
            <a:endParaRPr lang="en-US" dirty="0" smtClean="0"/>
          </a:p>
          <a:p>
            <a:pPr lvl="0"/>
            <a:endParaRPr lang="en-GB" dirty="0"/>
          </a:p>
          <a:p>
            <a:r>
              <a:rPr lang="en-GB" sz="2000" dirty="0" err="1" smtClean="0"/>
              <a:t>TGaq</a:t>
            </a:r>
            <a:r>
              <a:rPr lang="en-GB" sz="2000" dirty="0" smtClean="0"/>
              <a:t>: </a:t>
            </a:r>
            <a:r>
              <a:rPr lang="en-GB" sz="2000" dirty="0"/>
              <a:t>Moved: Amelia </a:t>
            </a:r>
            <a:r>
              <a:rPr lang="en-GB" sz="2000" dirty="0" err="1"/>
              <a:t>Andersdotter</a:t>
            </a:r>
            <a:r>
              <a:rPr lang="en-GB" sz="2000" dirty="0"/>
              <a:t>, 2</a:t>
            </a:r>
            <a:r>
              <a:rPr lang="en-GB" sz="2000" baseline="30000" dirty="0"/>
              <a:t>nd</a:t>
            </a:r>
            <a:r>
              <a:rPr lang="en-GB" sz="2000" dirty="0"/>
              <a:t>: </a:t>
            </a:r>
            <a:r>
              <a:rPr lang="en-GB" sz="2000" dirty="0" err="1"/>
              <a:t>Jouni</a:t>
            </a:r>
            <a:r>
              <a:rPr lang="en-GB" sz="2000" dirty="0"/>
              <a:t> </a:t>
            </a:r>
            <a:r>
              <a:rPr lang="en-GB" sz="2000" dirty="0" err="1" smtClean="0"/>
              <a:t>Malinen</a:t>
            </a:r>
            <a:r>
              <a:rPr lang="en-GB" sz="2000" dirty="0" smtClean="0"/>
              <a:t>, Result; 4-0-0</a:t>
            </a:r>
            <a:endParaRPr lang="en-GB" sz="2000" kern="0" dirty="0" smtClean="0"/>
          </a:p>
          <a:p>
            <a:endParaRPr 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409184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134634</TotalTime>
  <Words>1333</Words>
  <Application>Microsoft Office PowerPoint</Application>
  <PresentationFormat>On-screen Show (4:3)</PresentationFormat>
  <Paragraphs>367</Paragraphs>
  <Slides>24</Slides>
  <Notes>19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Symbol</vt:lpstr>
      <vt:lpstr>Times New Roman</vt:lpstr>
      <vt:lpstr>Default Design</vt:lpstr>
      <vt:lpstr>Document</vt:lpstr>
      <vt:lpstr>802.11 March 2018 WG Motions</vt:lpstr>
      <vt:lpstr>Abstract</vt:lpstr>
      <vt:lpstr>Monday</vt:lpstr>
      <vt:lpstr>Wednesday</vt:lpstr>
      <vt:lpstr>LC PAR Approval </vt:lpstr>
      <vt:lpstr>LC CSD Approval </vt:lpstr>
      <vt:lpstr>LC PAR/CSD Comment Response Approval </vt:lpstr>
      <vt:lpstr>Chair confirmation vote</vt:lpstr>
      <vt:lpstr>TGaq Report to EC and forward to REVCom</vt:lpstr>
      <vt:lpstr>TGaq Waiver Request </vt:lpstr>
      <vt:lpstr>Vice Chair confirmation vote</vt:lpstr>
      <vt:lpstr>Vice Chair confirmation vote</vt:lpstr>
      <vt:lpstr>Friday</vt:lpstr>
      <vt:lpstr>PowerPoint Presentation</vt:lpstr>
      <vt:lpstr>PowerPoint Presentation</vt:lpstr>
      <vt:lpstr>PowerPoint Presentation</vt:lpstr>
      <vt:lpstr>Friday– EC Motions</vt:lpstr>
      <vt:lpstr>PowerPoint Presentation</vt:lpstr>
      <vt:lpstr>LC PAR and CSD Approval </vt:lpstr>
      <vt:lpstr>P802.11aq D14.0 to REVCom</vt:lpstr>
      <vt:lpstr>TGaq Waiver Request </vt:lpstr>
      <vt:lpstr>PowerPoint Presentation</vt:lpstr>
      <vt:lpstr>PowerPoint Presentation</vt:lpstr>
      <vt:lpstr>References</vt:lpstr>
    </vt:vector>
  </TitlesOfParts>
  <Company>HPE-Aruba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Motions</dc:title>
  <dc:creator>dstanley@arubanetworks.com;dorothy.stanley@hpe.com</dc:creator>
  <cp:keywords>March 2018 IEEE 802.11 WG motions</cp:keywords>
  <cp:lastModifiedBy>Stanley, Dorothy</cp:lastModifiedBy>
  <cp:revision>2630</cp:revision>
  <cp:lastPrinted>1998-02-10T13:28:06Z</cp:lastPrinted>
  <dcterms:created xsi:type="dcterms:W3CDTF">1998-02-10T13:07:52Z</dcterms:created>
  <dcterms:modified xsi:type="dcterms:W3CDTF">2018-03-08T14:26:41Z</dcterms:modified>
</cp:coreProperties>
</file>