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71" r:id="rId2"/>
    <p:sldId id="272" r:id="rId3"/>
    <p:sldId id="304" r:id="rId4"/>
    <p:sldId id="368" r:id="rId5"/>
    <p:sldId id="369" r:id="rId6"/>
    <p:sldId id="370" r:id="rId7"/>
    <p:sldId id="371" r:id="rId8"/>
    <p:sldId id="372" r:id="rId9"/>
    <p:sldId id="363" r:id="rId10"/>
    <p:sldId id="307" r:id="rId11"/>
    <p:sldId id="291" r:id="rId12"/>
    <p:sldId id="327" r:id="rId13"/>
    <p:sldId id="278" r:id="rId14"/>
    <p:sldId id="357" r:id="rId15"/>
    <p:sldId id="374" r:id="rId16"/>
    <p:sldId id="365" r:id="rId17"/>
    <p:sldId id="326" r:id="rId18"/>
    <p:sldId id="361" r:id="rId19"/>
    <p:sldId id="325" r:id="rId20"/>
    <p:sldId id="305" r:id="rId21"/>
    <p:sldId id="289" r:id="rId22"/>
    <p:sldId id="297" r:id="rId23"/>
    <p:sldId id="303" r:id="rId24"/>
    <p:sldId id="364" r:id="rId25"/>
    <p:sldId id="375" r:id="rId26"/>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5608" autoAdjust="0"/>
  </p:normalViewPr>
  <p:slideViewPr>
    <p:cSldViewPr>
      <p:cViewPr varScale="1">
        <p:scale>
          <a:sx n="66" d="100"/>
          <a:sy n="66" d="100"/>
        </p:scale>
        <p:origin x="1284"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802.11-18/0302r0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March 2018</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802.11-18/0302r0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March 2018</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802.11-18/0302r0</a:t>
            </a:r>
            <a:endParaRPr lang="en-US"/>
          </a:p>
        </p:txBody>
      </p:sp>
      <p:sp>
        <p:nvSpPr>
          <p:cNvPr id="11267" name="Rectangle 3"/>
          <p:cNvSpPr>
            <a:spLocks noGrp="1" noChangeArrowheads="1"/>
          </p:cNvSpPr>
          <p:nvPr>
            <p:ph type="dt" sz="quarter" idx="1"/>
          </p:nvPr>
        </p:nvSpPr>
        <p:spPr>
          <a:noFill/>
        </p:spPr>
        <p:txBody>
          <a:bodyPr/>
          <a:lstStyle/>
          <a:p>
            <a:r>
              <a:rPr lang="en-US" smtClean="0"/>
              <a:t>March 2018</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16897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2055402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254158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802.11-18/0302r0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March 2018</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19</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extLst>
      <p:ext uri="{BB962C8B-B14F-4D97-AF65-F5344CB8AC3E}">
        <p14:creationId xmlns:p14="http://schemas.microsoft.com/office/powerpoint/2010/main" val="1219381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802.11-18/0302r0</a:t>
            </a:r>
            <a:endParaRPr lang="en-US"/>
          </a:p>
        </p:txBody>
      </p:sp>
      <p:sp>
        <p:nvSpPr>
          <p:cNvPr id="12291" name="Rectangle 3"/>
          <p:cNvSpPr>
            <a:spLocks noGrp="1" noChangeArrowheads="1"/>
          </p:cNvSpPr>
          <p:nvPr>
            <p:ph type="dt" sz="quarter" idx="1"/>
          </p:nvPr>
        </p:nvSpPr>
        <p:spPr>
          <a:noFill/>
        </p:spPr>
        <p:txBody>
          <a:bodyPr/>
          <a:lstStyle/>
          <a:p>
            <a:r>
              <a:rPr lang="en-US" smtClean="0"/>
              <a:t>March 2018</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extLst>
      <p:ext uri="{BB962C8B-B14F-4D97-AF65-F5344CB8AC3E}">
        <p14:creationId xmlns:p14="http://schemas.microsoft.com/office/powerpoint/2010/main" val="975094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802.11-18/0302r0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March 2018</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1997792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25</a:t>
            </a:fld>
            <a:endParaRPr lang="en-US"/>
          </a:p>
        </p:txBody>
      </p:sp>
    </p:spTree>
    <p:extLst>
      <p:ext uri="{BB962C8B-B14F-4D97-AF65-F5344CB8AC3E}">
        <p14:creationId xmlns:p14="http://schemas.microsoft.com/office/powerpoint/2010/main" val="3111380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2080307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3822880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9</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9</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193931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10</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10</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extLst>
      <p:ext uri="{BB962C8B-B14F-4D97-AF65-F5344CB8AC3E}">
        <p14:creationId xmlns:p14="http://schemas.microsoft.com/office/powerpoint/2010/main" val="2437324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March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March 2018</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802.11-18/0302r0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419987" cy="184666"/>
          </a:xfrm>
          <a:prstGeom prst="rect">
            <a:avLst/>
          </a:prstGeom>
          <a:noFill/>
          <a:ln w="9525">
            <a:noFill/>
            <a:miter lim="800000"/>
            <a:headEnd/>
            <a:tailEnd/>
          </a:ln>
          <a:effectLst/>
        </p:spPr>
        <p:txBody>
          <a:bodyPr wrap="none" lIns="0" tIns="0" rIns="0" bIns="0">
            <a:spAutoFit/>
          </a:bodyPr>
          <a:lstStyle/>
          <a:p>
            <a:pPr>
              <a:defRPr/>
            </a:pPr>
            <a:r>
              <a:rPr lang="en-US" dirty="0" smtClean="0"/>
              <a:t>Report</a:t>
            </a:r>
            <a:endParaRPr lang="en-US" dirty="0"/>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ec/dcn/16/ec-16-0180-05-00EC-ieee-802-participation-slide.ppt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7/ec-17-0120-25-0PNP-ieee-802-lmsc-chairs-guideline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090-17-0PNP-ieee-802-lmsc-operations-manual.pdf" TargetMode="External"/><Relationship Id="rId9" Type="http://schemas.openxmlformats.org/officeDocument/2006/relationships/hyperlink" Target="http://www.ieee802.org/11/Rules/rule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sasb/iccom/resources.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ieee802.org/PNP/approved/IEEE_802_WG_PandP_v19.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21-0000-802-11-operations-manual.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mentor.ieee.org/802-ec/dcn/16/ec-16-0180-05-00EC-ieee-802-participation-slide.pptx"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4/11-14-0629-21-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16/ec-16-0180-05-00EC-ieee-802-participation-slide.ppt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08/11-08-0762-12-0000-motion-templates.doc"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mentor.ieee.org/802.11/dcn/13/11-13-0230-02-0000-comment-resolution-tutorial.ppt" TargetMode="External"/><Relationship Id="rId5" Type="http://schemas.openxmlformats.org/officeDocument/2006/relationships/hyperlink" Target="http://standards.ieee.org/about/sasb/revcom/guidelines.pdf" TargetMode="External"/><Relationship Id="rId4" Type="http://schemas.openxmlformats.org/officeDocument/2006/relationships/hyperlink" Target="https://mentor.ieee.org/802-ec/dcn/16/ec-16-0170-03-00EC-802-ec-motion-template.ppt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March 2018</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March 2018</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2018-03-04</a:t>
            </a:r>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375"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March 2018</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March 2018</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rules 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(Approved 17 Mar 2017)</a:t>
            </a:r>
            <a:endParaRPr lang="en-US" sz="2000" dirty="0"/>
          </a:p>
          <a:p>
            <a:pPr lvl="1">
              <a:lnSpc>
                <a:spcPct val="80000"/>
              </a:lnSpc>
              <a:defRPr/>
            </a:pPr>
            <a:r>
              <a:rPr lang="en-US" altLang="en-US" sz="1600" dirty="0">
                <a:hlinkClick r:id="rId4"/>
              </a:rPr>
              <a:t>https://</a:t>
            </a:r>
            <a:r>
              <a:rPr lang="en-US" altLang="en-US" sz="1600" dirty="0" smtClean="0">
                <a:hlinkClick r:id="rId4"/>
              </a:rPr>
              <a:t>mentor.ieee.org/802-ec/dcn/17/ec-17-0090-17-0PNP-ieee-802-lmsc-operations-manual.pdf</a:t>
            </a:r>
            <a:r>
              <a:rPr lang="en-US" altLang="en-US" sz="1600" dirty="0" smtClean="0"/>
              <a:t> </a:t>
            </a:r>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(Approved 17 Mar 2017)</a:t>
            </a:r>
            <a:endParaRPr lang="en-US" sz="2000" dirty="0">
              <a:hlinkClick r:id="rId6"/>
            </a:endParaRPr>
          </a:p>
          <a:p>
            <a:pPr lvl="1"/>
            <a:r>
              <a:rPr lang="en-US" sz="1600" dirty="0">
                <a:hlinkClick r:id="rId7"/>
              </a:rPr>
              <a:t>https://</a:t>
            </a:r>
            <a:r>
              <a:rPr lang="en-US" sz="1600" dirty="0" smtClean="0">
                <a:hlinkClick r:id="rId7"/>
              </a:rPr>
              <a:t>mentor.ieee.org/802-ec/dcn/17/ec-17-0120-25-0PNP-ieee-802-lmsc-chairs-guidelines.pdf</a:t>
            </a:r>
            <a:r>
              <a:rPr lang="en-US" sz="1600" dirty="0" smtClean="0"/>
              <a:t> </a:t>
            </a:r>
            <a:endParaRPr lang="en-US" sz="1600" dirty="0"/>
          </a:p>
          <a:p>
            <a:r>
              <a:rPr lang="en-US" sz="2000" dirty="0" smtClean="0"/>
              <a:t>Participation in IEEE 802 Meetings</a:t>
            </a:r>
          </a:p>
          <a:p>
            <a:pPr lvl="1"/>
            <a:r>
              <a:rPr lang="en-US" sz="1600" u="sng" dirty="0" smtClean="0">
                <a:hlinkClick r:id="rId8"/>
              </a:rPr>
              <a:t>https://mentor.ieee.org/802-ec/dcn/16/ec-16-0180-05-00EC-ieee-802-participation-slide.pptx</a:t>
            </a:r>
            <a:endParaRPr lang="en-US" sz="1600" u="sng" dirty="0" smtClean="0"/>
          </a:p>
          <a:p>
            <a:pPr lvl="1"/>
            <a:endParaRPr lang="en-US" sz="1600" dirty="0" smtClean="0"/>
          </a:p>
          <a:p>
            <a:r>
              <a:rPr lang="en-US" sz="1600" dirty="0" smtClean="0"/>
              <a:t>Policies and Procedures hierarchy: </a:t>
            </a:r>
            <a:r>
              <a:rPr lang="en-US" sz="1600" b="0" dirty="0" smtClean="0">
                <a:hlinkClick r:id="rId9"/>
              </a:rPr>
              <a:t>http://www.ieee802.org/11/Rules/rules.shtml</a:t>
            </a:r>
            <a:endParaRPr lang="en-US" sz="1600" b="0" dirty="0" smtClean="0"/>
          </a:p>
          <a:p>
            <a:pPr marL="342900" lvl="1" indent="-342900">
              <a:buFontTx/>
              <a:buChar char="•"/>
            </a:pPr>
            <a:r>
              <a:rPr lang="en-US" altLang="en-US" sz="1600" b="1" dirty="0" smtClean="0"/>
              <a:t>IEEE </a:t>
            </a:r>
            <a:r>
              <a:rPr lang="en-US" altLang="en-US" sz="1600" b="1" dirty="0"/>
              <a:t>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March 2018 proposed 802 Rules Changes </a:t>
            </a:r>
            <a:endParaRPr lang="en-US" dirty="0"/>
          </a:p>
        </p:txBody>
      </p:sp>
      <p:sp>
        <p:nvSpPr>
          <p:cNvPr id="3" name="Content Placeholder 2"/>
          <p:cNvSpPr>
            <a:spLocks noGrp="1"/>
          </p:cNvSpPr>
          <p:nvPr>
            <p:ph idx="1"/>
          </p:nvPr>
        </p:nvSpPr>
        <p:spPr>
          <a:xfrm>
            <a:off x="609600" y="1524000"/>
            <a:ext cx="8382000" cy="4648200"/>
          </a:xfrm>
        </p:spPr>
        <p:txBody>
          <a:bodyPr/>
          <a:lstStyle/>
          <a:p>
            <a:r>
              <a:rPr lang="en-US" dirty="0" smtClean="0"/>
              <a:t>LMSC OM</a:t>
            </a:r>
          </a:p>
          <a:p>
            <a:pPr lvl="1"/>
            <a:r>
              <a:rPr lang="en-US" dirty="0" smtClean="0"/>
              <a:t>9.5 Withdrawn PARs – Delete obsolete text</a:t>
            </a:r>
          </a:p>
          <a:p>
            <a:pPr lvl="1"/>
            <a:r>
              <a:rPr lang="en-US" dirty="0" smtClean="0"/>
              <a:t>New section 10: Insertion of Procedure for Industry Connections Activity </a:t>
            </a:r>
            <a:r>
              <a:rPr lang="en-US" dirty="0"/>
              <a:t>Initiation Document approval (</a:t>
            </a:r>
            <a:r>
              <a:rPr lang="en-US" dirty="0">
                <a:hlinkClick r:id="rId3"/>
              </a:rPr>
              <a:t>https://</a:t>
            </a:r>
            <a:r>
              <a:rPr lang="en-US" dirty="0" smtClean="0">
                <a:hlinkClick r:id="rId3"/>
              </a:rPr>
              <a:t>standards.ieee.org/about/sasb/iccom/resources.html</a:t>
            </a:r>
            <a:r>
              <a:rPr lang="en-US" dirty="0" smtClean="0"/>
              <a:t> )</a:t>
            </a:r>
          </a:p>
          <a:p>
            <a:pPr lvl="1"/>
            <a:r>
              <a:rPr lang="en-US" dirty="0" smtClean="0"/>
              <a:t>Public Statements – Change “Position statements” and “external communications” to “Public statements” to separate from IEEE Position statements; Align with current P&amp;P text</a:t>
            </a:r>
          </a:p>
          <a:p>
            <a:pPr lvl="1"/>
            <a:r>
              <a:rPr lang="en-US" dirty="0" smtClean="0"/>
              <a:t>“Privacy Considerations” CSD addition </a:t>
            </a:r>
            <a:r>
              <a:rPr lang="en-US" dirty="0" smtClean="0"/>
              <a:t>LMSC P&amp;P</a:t>
            </a:r>
          </a:p>
          <a:p>
            <a:r>
              <a:rPr lang="en-US" dirty="0" smtClean="0"/>
              <a:t>Chair’s </a:t>
            </a:r>
            <a:r>
              <a:rPr lang="en-US" dirty="0" smtClean="0"/>
              <a:t>Guidelines </a:t>
            </a:r>
            <a:endParaRPr lang="en-US" dirty="0"/>
          </a:p>
          <a:p>
            <a:pPr lvl="1"/>
            <a:r>
              <a:rPr lang="en-US" dirty="0" smtClean="0"/>
              <a:t>Updates/corrections to First Vice Chair, Second Vice Chair, Recording Secretary</a:t>
            </a:r>
            <a:r>
              <a:rPr lang="en-US" dirty="0" smtClean="0"/>
              <a:t> and</a:t>
            </a:r>
            <a:r>
              <a:rPr lang="en-US" dirty="0" smtClean="0"/>
              <a:t> Treasurer responsibilities</a:t>
            </a:r>
          </a:p>
          <a:p>
            <a:pPr lvl="1"/>
            <a:r>
              <a:rPr lang="en-US" dirty="0" smtClean="0"/>
              <a:t>Addition 2.20: Review of Subgroup charters at July meeting</a:t>
            </a:r>
            <a:endParaRPr lang="en-US" dirty="0" smtClean="0"/>
          </a:p>
          <a:p>
            <a:r>
              <a:rPr lang="en-US" dirty="0" smtClean="0"/>
              <a:t>LMSC P&amp;P, LMSC WG P&amp;P – no changes</a:t>
            </a:r>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Valid Abstain responses, see 802 WG P&amp;P</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hlinkClick r:id="rId3"/>
              </a:rPr>
              <a:t>http</a:t>
            </a:r>
            <a:r>
              <a:rPr lang="en-US" dirty="0">
                <a:hlinkClick r:id="rId3"/>
              </a:rPr>
              <a:t>://</a:t>
            </a:r>
            <a:r>
              <a:rPr lang="en-US" dirty="0" smtClean="0">
                <a:hlinkClick r:id="rId3"/>
              </a:rPr>
              <a:t>www.ieee802.org/PNP/approved/IEEE_802_WG_PandP_v19.pdf</a:t>
            </a:r>
            <a:r>
              <a:rPr lang="en-US" dirty="0" smtClean="0"/>
              <a:t> </a:t>
            </a:r>
          </a:p>
          <a:p>
            <a:r>
              <a:rPr lang="en-GB" dirty="0"/>
              <a:t>4.2.3 Loss</a:t>
            </a:r>
          </a:p>
          <a:p>
            <a:r>
              <a:rPr lang="en-US" sz="2000" b="0" dirty="0" smtClean="0"/>
              <a:t>“Excepting </a:t>
            </a:r>
            <a:r>
              <a:rPr lang="en-US" sz="2000" b="0" dirty="0"/>
              <a:t>recirculation letter ballots </a:t>
            </a:r>
            <a:r>
              <a:rPr lang="en-US" sz="2000" dirty="0"/>
              <a:t>membership may be lost if two of the last three </a:t>
            </a:r>
            <a:r>
              <a:rPr lang="en-US" sz="2000" dirty="0" smtClean="0"/>
              <a:t>Working Group </a:t>
            </a:r>
            <a:r>
              <a:rPr lang="en-US" sz="2000" dirty="0"/>
              <a:t>letter ballots are not returned, or are returned with an abstention for other than “lack </a:t>
            </a:r>
            <a:r>
              <a:rPr lang="en-US" sz="2000" dirty="0" smtClean="0"/>
              <a:t>of technical </a:t>
            </a:r>
            <a:r>
              <a:rPr lang="en-US" sz="2000" dirty="0"/>
              <a:t>expertise</a:t>
            </a:r>
            <a:r>
              <a:rPr lang="en-US" sz="2000" b="0" dirty="0"/>
              <a:t>.” This rule may be excused by the Working Group Chair if the individual </a:t>
            </a:r>
            <a:r>
              <a:rPr lang="en-US" sz="2000" b="0" dirty="0" smtClean="0"/>
              <a:t>is otherwise </a:t>
            </a:r>
            <a:r>
              <a:rPr lang="en-US" sz="2000" b="0" dirty="0"/>
              <a:t>an active member. If membership is lost per this </a:t>
            </a:r>
            <a:r>
              <a:rPr lang="en-US" sz="2000" b="0" dirty="0" err="1"/>
              <a:t>subclause</a:t>
            </a:r>
            <a:r>
              <a:rPr lang="en-US" sz="2000" b="0" dirty="0"/>
              <a:t>, membership is </a:t>
            </a:r>
            <a:r>
              <a:rPr lang="en-US" sz="2000" b="0" dirty="0" smtClean="0"/>
              <a:t>reestablished as </a:t>
            </a:r>
            <a:r>
              <a:rPr lang="en-US" sz="2000" b="0" dirty="0"/>
              <a:t>if the person were a new candidate member, i.e., all previous participation credit </a:t>
            </a:r>
            <a:r>
              <a:rPr lang="en-US" sz="2000" b="0" dirty="0" smtClean="0"/>
              <a:t>is </a:t>
            </a:r>
            <a:r>
              <a:rPr lang="en-GB" sz="2000" b="0" dirty="0" smtClean="0"/>
              <a:t>lost.</a:t>
            </a:r>
            <a:r>
              <a:rPr lang="en-US" sz="2000" b="0" dirty="0" smtClean="0"/>
              <a:t>”</a:t>
            </a:r>
            <a:endParaRPr lang="en-US" sz="2000"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1021489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March 2018</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802.11 rules documents </a:t>
            </a:r>
          </a:p>
        </p:txBody>
      </p:sp>
      <p:sp>
        <p:nvSpPr>
          <p:cNvPr id="8198" name="Rectangle 3"/>
          <p:cNvSpPr>
            <a:spLocks noGrp="1" noChangeArrowheads="1"/>
          </p:cNvSpPr>
          <p:nvPr>
            <p:ph type="body" idx="1"/>
          </p:nvPr>
        </p:nvSpPr>
        <p:spPr>
          <a:xfrm>
            <a:off x="685800" y="1676400"/>
            <a:ext cx="8382000" cy="3352800"/>
          </a:xfrm>
          <a:noFill/>
        </p:spPr>
        <p:txBody>
          <a:bodyPr/>
          <a:lstStyle/>
          <a:p>
            <a:r>
              <a:rPr lang="en-US" dirty="0" smtClean="0"/>
              <a:t>IEEE 802.11 WG OM: (Approved 10 Nov 2017)</a:t>
            </a:r>
          </a:p>
          <a:p>
            <a:pPr lvl="1"/>
            <a:r>
              <a:rPr lang="en-US" altLang="en-US" sz="1800" dirty="0">
                <a:hlinkClick r:id="rId3"/>
              </a:rPr>
              <a:t>https://</a:t>
            </a:r>
            <a:r>
              <a:rPr lang="en-US" altLang="en-US" sz="1800" dirty="0" smtClean="0">
                <a:hlinkClick r:id="rId3"/>
              </a:rPr>
              <a:t>mentor.ieee.org/802.11/dcn/14/11-14-0629-21-0000-802-11-operations-manual.docx</a:t>
            </a:r>
            <a:r>
              <a:rPr lang="en-US" altLang="en-US" sz="1800" dirty="0" smtClean="0"/>
              <a:t>    </a:t>
            </a:r>
          </a:p>
          <a:p>
            <a:r>
              <a:rPr lang="en-US" dirty="0" smtClean="0"/>
              <a:t>Use of Participation slide in IEEE 802 Meetings</a:t>
            </a:r>
          </a:p>
          <a:p>
            <a:pPr lvl="1"/>
            <a:r>
              <a:rPr lang="en-US" sz="1800" u="sng" dirty="0" smtClean="0">
                <a:hlinkClick r:id="rId4"/>
              </a:rPr>
              <a:t>https://mentor.ieee.org/802-ec/dcn/16/ec-16-0180-05-00EC-ieee-802-participation-slide.pptx</a:t>
            </a:r>
            <a:endParaRPr lang="en-US" sz="1800" dirty="0" smtClean="0"/>
          </a:p>
          <a:p>
            <a:pPr marL="0" indent="0">
              <a:buNone/>
            </a:pPr>
            <a:endParaRPr lang="en-US" dirty="0" smtClean="0"/>
          </a:p>
          <a:p>
            <a:pPr lvl="1"/>
            <a:endParaRPr lang="en-US" sz="1800" dirty="0" smtClean="0"/>
          </a:p>
        </p:txBody>
      </p:sp>
    </p:spTree>
    <p:extLst>
      <p:ext uri="{BB962C8B-B14F-4D97-AF65-F5344CB8AC3E}">
        <p14:creationId xmlns:p14="http://schemas.microsoft.com/office/powerpoint/2010/main" val="2001108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March 2018 IEEE 802.11 OM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smtClean="0"/>
              <a:t>None to date</a:t>
            </a:r>
          </a:p>
          <a:p>
            <a:pPr lvl="1"/>
            <a:endParaRPr lang="en-GB" dirty="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a:xfrm>
            <a:off x="304800" y="1905000"/>
            <a:ext cx="8382000" cy="4724400"/>
          </a:xfrm>
        </p:spPr>
        <p:txBody>
          <a:bodyPr/>
          <a:lstStyle/>
          <a:p>
            <a:r>
              <a:rPr lang="en-US" dirty="0"/>
              <a:t>Document </a:t>
            </a:r>
            <a:r>
              <a:rPr lang="en-US" dirty="0" smtClean="0">
                <a:hlinkClick r:id="rId3"/>
              </a:rPr>
              <a:t>11-14-0629-21</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274631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March 2018</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March 2018</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 including recent changes</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- 1</a:t>
            </a:r>
            <a:endParaRPr lang="en-US" dirty="0"/>
          </a:p>
        </p:txBody>
      </p:sp>
      <p:sp>
        <p:nvSpPr>
          <p:cNvPr id="3" name="Content Placeholder 2"/>
          <p:cNvSpPr>
            <a:spLocks noGrp="1"/>
          </p:cNvSpPr>
          <p:nvPr>
            <p:ph idx="1"/>
          </p:nvPr>
        </p:nvSpPr>
        <p:spPr/>
        <p:txBody>
          <a:bodyPr/>
          <a:lstStyle/>
          <a:p>
            <a:r>
              <a:rPr lang="en-US" dirty="0" smtClean="0"/>
              <a:t>IEEE 802 </a:t>
            </a:r>
            <a:r>
              <a:rPr lang="en-US" dirty="0"/>
              <a:t>Participation slide </a:t>
            </a:r>
            <a:r>
              <a:rPr lang="en-US" dirty="0" smtClean="0">
                <a:hlinkClick r:id="rId3"/>
              </a:rPr>
              <a:t>https://mentor.ieee.org/802-ec/dcn/16/ec-16-0180-05-00EC-ieee-802-participation-slide.pptx</a:t>
            </a:r>
            <a:r>
              <a:rPr lang="en-US" dirty="0" smtClean="0"/>
              <a:t> </a:t>
            </a:r>
          </a:p>
        </p:txBody>
      </p:sp>
      <p:sp>
        <p:nvSpPr>
          <p:cNvPr id="4" name="Date Placeholder 3"/>
          <p:cNvSpPr>
            <a:spLocks noGrp="1"/>
          </p:cNvSpPr>
          <p:nvPr>
            <p:ph type="dt" sz="half"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2114147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- 2</a:t>
            </a:r>
            <a:endParaRPr lang="en-US" dirty="0"/>
          </a:p>
        </p:txBody>
      </p:sp>
      <p:sp>
        <p:nvSpPr>
          <p:cNvPr id="3" name="Content Placeholder 2"/>
          <p:cNvSpPr>
            <a:spLocks noGrp="1"/>
          </p:cNvSpPr>
          <p:nvPr>
            <p:ph idx="1"/>
          </p:nvPr>
        </p:nvSpPr>
        <p:spPr/>
        <p:txBody>
          <a:bodyPr/>
          <a:lstStyle/>
          <a:p>
            <a:r>
              <a:rPr lang="en-GB" dirty="0"/>
              <a:t>Motion Preparation:</a:t>
            </a:r>
          </a:p>
          <a:p>
            <a:pPr lvl="1"/>
            <a:r>
              <a:rPr lang="en-GB" dirty="0"/>
              <a:t>802.11 Motion templates: </a:t>
            </a:r>
            <a:r>
              <a:rPr lang="en-GB" u="sng" dirty="0">
                <a:hlinkClick r:id="rId3"/>
              </a:rPr>
              <a:t>https://mentor.ieee.org/802.11/dcn/08/11-08-0762-12-0000-motion-templates.doc</a:t>
            </a:r>
            <a:r>
              <a:rPr lang="en-GB" dirty="0"/>
              <a:t> </a:t>
            </a:r>
          </a:p>
          <a:p>
            <a:pPr lvl="1"/>
            <a:r>
              <a:rPr lang="en-GB" dirty="0"/>
              <a:t>EC Motion </a:t>
            </a:r>
            <a:r>
              <a:rPr lang="en-GB" dirty="0" smtClean="0"/>
              <a:t>templates: </a:t>
            </a:r>
            <a:r>
              <a:rPr lang="en-GB" u="sng" dirty="0">
                <a:hlinkClick r:id="rId4"/>
              </a:rPr>
              <a:t>https://mentor.ieee.org/802-ec/dcn/16/ec-16-0170-03-00EC-802-ec-motion-template.pptx</a:t>
            </a:r>
            <a:r>
              <a:rPr lang="en-GB" dirty="0"/>
              <a:t> </a:t>
            </a:r>
          </a:p>
          <a:p>
            <a:r>
              <a:rPr lang="en-GB" dirty="0" smtClean="0"/>
              <a:t>Comment </a:t>
            </a:r>
            <a:r>
              <a:rPr lang="en-GB" dirty="0"/>
              <a:t>Resolution guidance:</a:t>
            </a:r>
          </a:p>
          <a:p>
            <a:pPr lvl="1"/>
            <a:r>
              <a:rPr lang="en-GB" dirty="0"/>
              <a:t>SASB </a:t>
            </a:r>
            <a:r>
              <a:rPr lang="en-GB" dirty="0" err="1"/>
              <a:t>Revcom</a:t>
            </a:r>
            <a:r>
              <a:rPr lang="en-GB" dirty="0"/>
              <a:t> Comment resolution guidelines:  </a:t>
            </a:r>
            <a:r>
              <a:rPr lang="en-GB" u="sng" dirty="0">
                <a:hlinkClick r:id="rId5"/>
              </a:rPr>
              <a:t>http://standards.ieee.org/about/sasb/revcom/guidelines.pdf</a:t>
            </a:r>
            <a:r>
              <a:rPr lang="en-GB" dirty="0"/>
              <a:t> </a:t>
            </a:r>
          </a:p>
          <a:p>
            <a:pPr lvl="1"/>
            <a:r>
              <a:rPr lang="en-GB" dirty="0"/>
              <a:t>802.11 WG comment resolution tutorial: </a:t>
            </a:r>
            <a:r>
              <a:rPr lang="en-GB" u="sng" dirty="0">
                <a:hlinkClick r:id="rId6"/>
              </a:rPr>
              <a:t>https://mentor.ieee.org/802.11/dcn/13/11-13-0230-02-0000-comment-resolution-tutorial.ppt</a:t>
            </a:r>
            <a:endParaRPr lang="en-GB" dirty="0"/>
          </a:p>
        </p:txBody>
      </p:sp>
      <p:sp>
        <p:nvSpPr>
          <p:cNvPr id="4" name="Date Placeholder 3"/>
          <p:cNvSpPr>
            <a:spLocks noGrp="1"/>
          </p:cNvSpPr>
          <p:nvPr>
            <p:ph type="dt" sz="half"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865823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76200" y="990600"/>
            <a:ext cx="8763000" cy="5562600"/>
          </a:xfrm>
        </p:spPr>
        <p:txBody>
          <a:bodyPr lIns="90487" tIns="44450" rIns="90487" bIns="44450"/>
          <a:lstStyle/>
          <a:p>
            <a:pPr>
              <a:lnSpc>
                <a:spcPct val="80000"/>
              </a:lnSpc>
              <a:spcAft>
                <a:spcPct val="30000"/>
              </a:spcAft>
              <a:buFont typeface="Monotype Sorts"/>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685800" y="457200"/>
            <a:ext cx="7772400" cy="6096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0"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10403041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221943" y="876300"/>
            <a:ext cx="8839200" cy="685800"/>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type="body" idx="1"/>
          </p:nvPr>
        </p:nvSpPr>
        <p:spPr>
          <a:xfrm>
            <a:off x="-76200" y="1981200"/>
            <a:ext cx="9144001" cy="4038600"/>
          </a:xfrm>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57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3197960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26742" y="609600"/>
            <a:ext cx="7772400" cy="990600"/>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Ways to inform IEEE</a:t>
            </a:r>
            <a:endParaRPr lang="en-US" altLang="en-US" sz="3200" u="sng" dirty="0" smtClean="0"/>
          </a:p>
        </p:txBody>
      </p:sp>
      <p:sp>
        <p:nvSpPr>
          <p:cNvPr id="9219" name="Rectangle 3"/>
          <p:cNvSpPr>
            <a:spLocks noGrp="1" noChangeArrowheads="1"/>
          </p:cNvSpPr>
          <p:nvPr>
            <p:ph type="body" idx="1"/>
          </p:nvPr>
        </p:nvSpPr>
        <p:spPr>
          <a:xfrm>
            <a:off x="304800" y="1905000"/>
            <a:ext cx="8610600" cy="3886200"/>
          </a:xfrm>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50492"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30543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228600" y="381000"/>
            <a:ext cx="8686800" cy="1143000"/>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type="body" idx="1"/>
          </p:nvPr>
        </p:nvSpPr>
        <p:spPr>
          <a:xfrm>
            <a:off x="685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76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3216003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685800"/>
            <a:ext cx="8458200" cy="609600"/>
          </a:xfrm>
        </p:spPr>
        <p:txBody>
          <a:bodyPr/>
          <a:lstStyle/>
          <a:p>
            <a:r>
              <a:rPr lang="en-GB" altLang="en-US" sz="3200" u="sng" smtClean="0">
                <a:solidFill>
                  <a:schemeClr val="tx1"/>
                </a:solidFill>
                <a:latin typeface="Calibri" panose="020F0502020204030204" pitchFamily="34" charset="0"/>
                <a:cs typeface="Calibri" panose="020F0502020204030204" pitchFamily="34" charset="0"/>
              </a:rPr>
              <a:t>Patent-related information</a:t>
            </a:r>
            <a:endParaRPr lang="en-US" altLang="en-US" sz="3200" u="sng" smtClean="0"/>
          </a:p>
        </p:txBody>
      </p:sp>
      <p:sp>
        <p:nvSpPr>
          <p:cNvPr id="11267" name="Rectangle 3"/>
          <p:cNvSpPr>
            <a:spLocks noChangeArrowheads="1"/>
          </p:cNvSpPr>
          <p:nvPr/>
        </p:nvSpPr>
        <p:spPr bwMode="auto">
          <a:xfrm>
            <a:off x="533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304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162203497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9</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439737"/>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dirty="0">
                <a:solidFill>
                  <a:srgbClr val="000000"/>
                </a:solidFill>
              </a:rPr>
              <a:t>Participation in IEEE 802 Meetings</a:t>
            </a:r>
          </a:p>
        </p:txBody>
      </p:sp>
      <p:sp>
        <p:nvSpPr>
          <p:cNvPr id="4101" name="Text Box 5"/>
          <p:cNvSpPr txBox="1">
            <a:spLocks noChangeArrowheads="1"/>
          </p:cNvSpPr>
          <p:nvPr/>
        </p:nvSpPr>
        <p:spPr bwMode="auto">
          <a:xfrm>
            <a:off x="685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r>
              <a:rPr lang="en-GB" altLang="en-US" sz="1600" b="1" dirty="0" smtClean="0">
                <a:ea typeface="MS Gothic" panose="020B0609070205080204" pitchFamily="49" charset="-128"/>
              </a:rPr>
              <a:t>.</a:t>
            </a:r>
            <a:br>
              <a:rPr lang="en-GB" altLang="en-US" sz="1600" b="1" dirty="0" smtClean="0">
                <a:ea typeface="MS Gothic" panose="020B0609070205080204" pitchFamily="49" charset="-128"/>
              </a:rPr>
            </a:br>
            <a:r>
              <a:rPr lang="en-GB" altLang="en-US" sz="1600" b="1" dirty="0" smtClean="0">
                <a:ea typeface="MS Gothic" panose="020B0609070205080204" pitchFamily="49" charset="-128"/>
              </a:rPr>
              <a:t/>
            </a:r>
            <a:br>
              <a:rPr lang="en-GB" altLang="en-US" sz="1600" b="1" dirty="0" smtClean="0">
                <a:ea typeface="MS Gothic" panose="020B0609070205080204" pitchFamily="49" charset="-128"/>
              </a:rPr>
            </a:br>
            <a:r>
              <a:rPr lang="en-GB" altLang="en-US" dirty="0" smtClean="0">
                <a:ea typeface="MS Gothic" panose="020B0609070205080204" pitchFamily="49" charset="-128"/>
              </a:rPr>
              <a:t>(</a:t>
            </a:r>
            <a:r>
              <a:rPr lang="en-GB" altLang="en-US" dirty="0">
                <a:ea typeface="MS Gothic" panose="020B0609070205080204" pitchFamily="49" charset="-128"/>
              </a:rPr>
              <a:t>Latest revision of IEEE 802 LMSC Working Group Policies and Procedures: http://www.ieee802.org/devdocs.shtml</a:t>
            </a:r>
            <a:r>
              <a:rPr lang="en-GB" altLang="en-US" dirty="0" smtClean="0">
                <a:ea typeface="MS Gothic" panose="020B0609070205080204" pitchFamily="49" charset="-128"/>
              </a:rPr>
              <a:t>)</a:t>
            </a:r>
            <a:br>
              <a:rPr lang="en-GB" altLang="en-US" dirty="0" smtClean="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04735585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43876</TotalTime>
  <Words>1895</Words>
  <Application>Microsoft Office PowerPoint</Application>
  <PresentationFormat>On-screen Show (4:3)</PresentationFormat>
  <Paragraphs>317</Paragraphs>
  <Slides>25</Slides>
  <Notes>22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4" baseType="lpstr">
      <vt:lpstr>MS Gothic</vt:lpstr>
      <vt:lpstr>Arial</vt:lpstr>
      <vt:lpstr>Calibri</vt:lpstr>
      <vt:lpstr>DejaVu Sans</vt:lpstr>
      <vt:lpstr>Helvetica</vt:lpstr>
      <vt:lpstr>Monotype Sorts</vt:lpstr>
      <vt:lpstr>Times New Roman</vt:lpstr>
      <vt:lpstr>802-11-Submission</vt:lpstr>
      <vt:lpstr>Document</vt:lpstr>
      <vt:lpstr>2nd  Vice Chair Report March 2018</vt:lpstr>
      <vt:lpstr>Abstract</vt:lpstr>
      <vt:lpstr>Monday–  802.11 Opening Plenary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PowerPoint Presentation</vt:lpstr>
      <vt:lpstr>IEEE-SA policy documents</vt:lpstr>
      <vt:lpstr>Current IEEE-SA Rule documents</vt:lpstr>
      <vt:lpstr>Current IEEE 802 rules documents </vt:lpstr>
      <vt:lpstr>March 2018 proposed 802 Rules Changes </vt:lpstr>
      <vt:lpstr>Valid Abstain responses, see 802 WG P&amp;P</vt:lpstr>
      <vt:lpstr>Current IEEE 802.11 rules documents </vt:lpstr>
      <vt:lpstr>March 2018 IEEE 802.11 OM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References - 1</vt:lpstr>
      <vt:lpstr>References - 2</vt:lpstr>
    </vt:vector>
  </TitlesOfParts>
  <Company>HP Enterprise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11-18/0302r0</dc:subject>
  <dc:creator>dstanley@arubanetworks.com;dorothy.stanley@hpe.com</dc:creator>
  <cp:keywords>March 2018</cp:keywords>
  <dc:description>Dorothy Stanley (Hewlett Packard Enterprise))</dc:description>
  <cp:lastModifiedBy>Stanley, Dorothy</cp:lastModifiedBy>
  <cp:revision>356</cp:revision>
  <cp:lastPrinted>2014-04-08T14:44:21Z</cp:lastPrinted>
  <dcterms:created xsi:type="dcterms:W3CDTF">2012-03-12T21:29:33Z</dcterms:created>
  <dcterms:modified xsi:type="dcterms:W3CDTF">2018-03-05T03:51:49Z</dcterms:modified>
</cp:coreProperties>
</file>