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346" r:id="rId2"/>
    <p:sldId id="2347" r:id="rId3"/>
    <p:sldId id="2312" r:id="rId4"/>
    <p:sldId id="2371" r:id="rId5"/>
    <p:sldId id="2375" r:id="rId6"/>
    <p:sldId id="2348" r:id="rId7"/>
    <p:sldId id="2376" r:id="rId8"/>
    <p:sldId id="2380" r:id="rId9"/>
    <p:sldId id="2360" r:id="rId10"/>
    <p:sldId id="2313" r:id="rId11"/>
    <p:sldId id="2355" r:id="rId12"/>
    <p:sldId id="2379" r:id="rId13"/>
    <p:sldId id="2288" r:id="rId14"/>
    <p:sldId id="2378" r:id="rId15"/>
    <p:sldId id="2345" r:id="rId16"/>
    <p:sldId id="2353" r:id="rId17"/>
    <p:sldId id="2354" r:id="rId18"/>
    <p:sldId id="2359" r:id="rId19"/>
    <p:sldId id="2361" r:id="rId20"/>
    <p:sldId id="2363" r:id="rId21"/>
    <p:sldId id="2377" r:id="rId22"/>
    <p:sldId id="2381" r:id="rId23"/>
    <p:sldId id="2382" r:id="rId24"/>
  </p:sldIdLst>
  <p:sldSz cx="9144000" cy="6858000" type="screen4x3"/>
  <p:notesSz cx="9372600" cy="7086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1649">
          <p15:clr>
            <a:srgbClr val="A4A3A4"/>
          </p15:clr>
        </p15:guide>
        <p15:guide id="2" pos="389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FA"/>
    <a:srgbClr val="CDCDE6"/>
    <a:srgbClr val="3366FF"/>
    <a:srgbClr val="FFFF00"/>
    <a:srgbClr val="000000"/>
    <a:srgbClr val="66FF33"/>
    <a:srgbClr val="FF9966"/>
    <a:srgbClr val="FF9900"/>
    <a:srgbClr val="0033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479" autoAdjust="0"/>
    <p:restoredTop sz="95821" autoAdjust="0"/>
  </p:normalViewPr>
  <p:slideViewPr>
    <p:cSldViewPr>
      <p:cViewPr varScale="1">
        <p:scale>
          <a:sx n="66" d="100"/>
          <a:sy n="66" d="100"/>
        </p:scale>
        <p:origin x="1628" y="40"/>
      </p:cViewPr>
      <p:guideLst>
        <p:guide orient="horz" pos="2160"/>
        <p:guide pos="288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308" y="-72"/>
      </p:cViewPr>
      <p:guideLst>
        <p:guide orient="horz" pos="1649"/>
        <p:guide pos="389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235896" y="83057"/>
            <a:ext cx="2195858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doc.: IEEE 802.11-18/0301r0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940853" y="83055"/>
            <a:ext cx="920060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6961988" y="6860614"/>
            <a:ext cx="157735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200"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324048" y="6860614"/>
            <a:ext cx="517770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Page </a:t>
            </a:r>
            <a:fld id="{87BC7332-6786-47F2-956D-4C00DF15A6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5302" name="Line 6"/>
          <p:cNvSpPr>
            <a:spLocks noChangeShapeType="1"/>
          </p:cNvSpPr>
          <p:nvPr/>
        </p:nvSpPr>
        <p:spPr bwMode="auto">
          <a:xfrm>
            <a:off x="938741" y="294873"/>
            <a:ext cx="74951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938743" y="6860614"/>
            <a:ext cx="71814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defTabSz="946526"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55304" name="Line 8"/>
          <p:cNvSpPr>
            <a:spLocks noChangeShapeType="1"/>
          </p:cNvSpPr>
          <p:nvPr/>
        </p:nvSpPr>
        <p:spPr bwMode="auto">
          <a:xfrm>
            <a:off x="938743" y="6852152"/>
            <a:ext cx="770607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5568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294962" y="20213"/>
            <a:ext cx="2195858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doc.: IEEE 802.11-18/0301r0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883896" y="20213"/>
            <a:ext cx="920060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19413" y="536575"/>
            <a:ext cx="3533775" cy="26495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50948" y="3366863"/>
            <a:ext cx="6870709" cy="31892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927" tIns="46661" rIns="94927" bIns="466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6447313" y="6864241"/>
            <a:ext cx="2043508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61721" lvl="4" algn="r" defTabSz="947241" eaLnBrk="0" hangingPunct="0">
              <a:defRPr sz="1200"/>
            </a:lvl5pPr>
          </a:lstStyle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532427" y="6864241"/>
            <a:ext cx="517769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Page </a:t>
            </a:r>
            <a:fld id="{8138E68C-85D0-4620-96D9-D9A05C4F3F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978822" y="6864241"/>
            <a:ext cx="71814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defTabSz="927307"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34825" name="Line 9"/>
          <p:cNvSpPr>
            <a:spLocks noChangeShapeType="1"/>
          </p:cNvSpPr>
          <p:nvPr/>
        </p:nvSpPr>
        <p:spPr bwMode="auto">
          <a:xfrm>
            <a:off x="978823" y="6861821"/>
            <a:ext cx="741496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>
            <a:off x="877567" y="224779"/>
            <a:ext cx="761748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93690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802.11-18/0301r0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March 2018</a:t>
            </a:r>
            <a:endParaRPr lang="en-US" sz="1400" dirty="0" smtClean="0"/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934865" y="6864241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 (HP Enterprise)</a:t>
            </a:r>
          </a:p>
        </p:txBody>
      </p:sp>
      <p:sp>
        <p:nvSpPr>
          <p:cNvPr id="1741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C6CD2053-CE7E-4805-AA40-0F7DC5D6B998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4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5429945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10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10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32090771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802.11-18/0301r0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March 2018</a:t>
            </a:r>
            <a:endParaRPr lang="en-US" altLang="en-US" sz="1400" dirty="0" smtClean="0"/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70804CF4-40C2-4722-801E-E9B92E8EA89D}" type="slidenum">
              <a:rPr lang="en-US" altLang="en-US" sz="1200" smtClean="0"/>
              <a:pPr/>
              <a:t>11</a:t>
            </a:fld>
            <a:endParaRPr lang="en-US" altLang="en-US" sz="1200" smtClean="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  <p:extLst>
      <p:ext uri="{BB962C8B-B14F-4D97-AF65-F5344CB8AC3E}">
        <p14:creationId xmlns:p14="http://schemas.microsoft.com/office/powerpoint/2010/main" val="30304654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802.11-18/0301r0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138E68C-85D0-4620-96D9-D9A05C4F3F8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4035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802.11-18/0301r0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138E68C-85D0-4620-96D9-D9A05C4F3F8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6256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5223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doc.: IEEE 802.11-18/0301r0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041952" cy="215444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March 2018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>
              <a:spcBef>
                <a:spcPct val="0"/>
              </a:spcBef>
              <a:defRPr/>
            </a:pPr>
            <a:r>
              <a:rPr lang="en-US" altLang="en-US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mtClean="0"/>
              <a:t>Page </a:t>
            </a:r>
            <a:fld id="{6D6C22B6-2965-4139-855C-391D8DEB72C6}" type="slidenum">
              <a:rPr lang="en-US" altLang="en-US" smtClean="0"/>
              <a:pPr>
                <a:spcBef>
                  <a:spcPct val="0"/>
                </a:spcBef>
                <a:defRPr/>
              </a:pPr>
              <a:t>16</a:t>
            </a:fld>
            <a:endParaRPr lang="en-US" altLang="en-US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25066585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doc.: IEEE 802.11-18/0301r0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198983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March 2018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Page </a:t>
            </a:r>
            <a:fld id="{670CEF1F-C773-4334-A249-915AB442DDE6}" type="slidenum">
              <a:rPr lang="en-US" altLang="en-US" sz="1200" smtClean="0"/>
              <a:pPr/>
              <a:t>17</a:t>
            </a:fld>
            <a:endParaRPr lang="en-US" altLang="en-US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5268394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doc.: IEEE 802.11-18/0301r0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198983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March 2018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Page </a:t>
            </a:r>
            <a:fld id="{670CEF1F-C773-4334-A249-915AB442DDE6}" type="slidenum">
              <a:rPr lang="en-US" altLang="en-US" sz="1200" smtClean="0"/>
              <a:pPr/>
              <a:t>18</a:t>
            </a:fld>
            <a:endParaRPr lang="en-US" altLang="en-US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40982806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50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5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802.11-18/0301r0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March 2018</a:t>
            </a:r>
            <a:endParaRPr lang="en-US" sz="1400" dirty="0" smtClean="0"/>
          </a:p>
        </p:txBody>
      </p:sp>
      <p:sp>
        <p:nvSpPr>
          <p:cNvPr id="1843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934865" y="6864241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 (HP Enterprise)</a:t>
            </a:r>
          </a:p>
        </p:txBody>
      </p:sp>
      <p:sp>
        <p:nvSpPr>
          <p:cNvPr id="1843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E44BBC3-2BE2-477F-8831-C9D153AA6D75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215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151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5250" rIns="95250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9773108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50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28280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189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920060" cy="215444"/>
          </a:xfrm>
          <a:noFill/>
        </p:spPr>
        <p:txBody>
          <a:bodyPr/>
          <a:lstStyle/>
          <a:p>
            <a:r>
              <a:rPr lang="en-US" smtClean="0"/>
              <a:t>March 2018</a:t>
            </a:r>
            <a:endParaRPr lang="en-US" dirty="0" smtClean="0"/>
          </a:p>
        </p:txBody>
      </p:sp>
      <p:sp>
        <p:nvSpPr>
          <p:cNvPr id="49155" name="Rectangle 3"/>
          <p:cNvSpPr txBox="1">
            <a:spLocks noGrp="1" noChangeArrowheads="1"/>
          </p:cNvSpPr>
          <p:nvPr/>
        </p:nvSpPr>
        <p:spPr bwMode="auto">
          <a:xfrm>
            <a:off x="884048" y="22151"/>
            <a:ext cx="73257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defTabSz="947300"/>
            <a:r>
              <a:rPr lang="en-US" sz="1400" b="1"/>
              <a:t>July 2007</a:t>
            </a:r>
          </a:p>
        </p:txBody>
      </p:sp>
      <p:sp>
        <p:nvSpPr>
          <p:cNvPr id="4915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032017" y="6861128"/>
            <a:ext cx="2458685" cy="184666"/>
          </a:xfrm>
          <a:noFill/>
        </p:spPr>
        <p:txBody>
          <a:bodyPr/>
          <a:lstStyle/>
          <a:p>
            <a:pPr lvl="4"/>
            <a:r>
              <a:rPr lang="en-US" smtClean="0"/>
              <a:t>Dorothy Stanley (HP Enterprise)</a:t>
            </a:r>
          </a:p>
        </p:txBody>
      </p:sp>
      <p:sp>
        <p:nvSpPr>
          <p:cNvPr id="4915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8077" y="6864240"/>
            <a:ext cx="492121" cy="184666"/>
          </a:xfrm>
          <a:noFill/>
        </p:spPr>
        <p:txBody>
          <a:bodyPr/>
          <a:lstStyle/>
          <a:p>
            <a:r>
              <a:rPr lang="en-US" smtClean="0"/>
              <a:t>Page </a:t>
            </a:r>
            <a:fld id="{6B24DE20-1BFC-4A96-BB8D-D873FAF42809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491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9413" y="534988"/>
            <a:ext cx="3533775" cy="2649537"/>
          </a:xfrm>
          <a:ln/>
        </p:spPr>
      </p:sp>
      <p:sp>
        <p:nvSpPr>
          <p:cNvPr id="491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062661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920060" cy="215444"/>
          </a:xfrm>
          <a:noFill/>
        </p:spPr>
        <p:txBody>
          <a:bodyPr/>
          <a:lstStyle/>
          <a:p>
            <a:r>
              <a:rPr lang="en-US" smtClean="0"/>
              <a:t>March 2018</a:t>
            </a:r>
            <a:endParaRPr lang="en-US" dirty="0" smtClean="0"/>
          </a:p>
        </p:txBody>
      </p:sp>
      <p:sp>
        <p:nvSpPr>
          <p:cNvPr id="49155" name="Rectangle 3"/>
          <p:cNvSpPr txBox="1">
            <a:spLocks noGrp="1" noChangeArrowheads="1"/>
          </p:cNvSpPr>
          <p:nvPr/>
        </p:nvSpPr>
        <p:spPr bwMode="auto">
          <a:xfrm>
            <a:off x="884048" y="22151"/>
            <a:ext cx="73257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defTabSz="947300"/>
            <a:r>
              <a:rPr lang="en-US" sz="1400" b="1"/>
              <a:t>July 2007</a:t>
            </a:r>
          </a:p>
        </p:txBody>
      </p:sp>
      <p:sp>
        <p:nvSpPr>
          <p:cNvPr id="4915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032017" y="6861128"/>
            <a:ext cx="2458685" cy="184666"/>
          </a:xfrm>
          <a:noFill/>
        </p:spPr>
        <p:txBody>
          <a:bodyPr/>
          <a:lstStyle/>
          <a:p>
            <a:pPr lvl="4"/>
            <a:r>
              <a:rPr lang="en-US" smtClean="0"/>
              <a:t>Dorothy Stanley (HP Enterprise)</a:t>
            </a:r>
          </a:p>
        </p:txBody>
      </p:sp>
      <p:sp>
        <p:nvSpPr>
          <p:cNvPr id="4915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8077" y="6864240"/>
            <a:ext cx="492121" cy="184666"/>
          </a:xfrm>
          <a:noFill/>
        </p:spPr>
        <p:txBody>
          <a:bodyPr/>
          <a:lstStyle/>
          <a:p>
            <a:r>
              <a:rPr lang="en-US" smtClean="0"/>
              <a:t>Page </a:t>
            </a:r>
            <a:fld id="{6B24DE20-1BFC-4A96-BB8D-D873FAF42809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491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9413" y="534988"/>
            <a:ext cx="3533775" cy="2649537"/>
          </a:xfrm>
          <a:ln/>
        </p:spPr>
      </p:sp>
      <p:sp>
        <p:nvSpPr>
          <p:cNvPr id="491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062661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5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6521146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doc.: IEEE 802.11-18/0301r0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682879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March 2018</a:t>
            </a:r>
            <a:endParaRPr lang="en-US" altLang="en-US" sz="1400" dirty="0" smtClean="0"/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752251" y="6864241"/>
            <a:ext cx="2738570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spcBef>
                <a:spcPct val="0"/>
              </a:spcBef>
            </a:pPr>
            <a:r>
              <a:rPr lang="en-US" altLang="en-US" smtClean="0"/>
              <a:t>Dorothy Stanley (HP Enterprise)</a:t>
            </a:r>
          </a:p>
        </p:txBody>
      </p:sp>
      <p:sp>
        <p:nvSpPr>
          <p:cNvPr id="1536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mtClean="0"/>
              <a:t>Page </a:t>
            </a:r>
            <a:fld id="{381EF510-C895-4E84-A644-174CFBD3CA4F}" type="slidenum">
              <a:rPr lang="en-US" altLang="en-US" smtClean="0"/>
              <a:pPr>
                <a:spcBef>
                  <a:spcPct val="0"/>
                </a:spcBef>
              </a:pPr>
              <a:t>6</a:t>
            </a:fld>
            <a:endParaRPr lang="en-US" altLang="en-US" smtClean="0"/>
          </a:p>
        </p:txBody>
      </p:sp>
      <p:sp>
        <p:nvSpPr>
          <p:cNvPr id="153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21000" y="534988"/>
            <a:ext cx="3535363" cy="2651125"/>
          </a:xfrm>
          <a:ln/>
        </p:spPr>
      </p:sp>
      <p:sp>
        <p:nvSpPr>
          <p:cNvPr id="153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0969" y="3366317"/>
            <a:ext cx="6870665" cy="319054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0388111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802.11-18/0301r0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March 2018</a:t>
            </a:r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Bruce Kraemer (Marvell)</a:t>
            </a:r>
          </a:p>
        </p:txBody>
      </p:sp>
      <p:sp>
        <p:nvSpPr>
          <p:cNvPr id="1536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E85995D1-15D8-48DC-86C1-E4500AB8050E}" type="slidenum">
              <a:rPr lang="en-US" altLang="en-US" sz="1200" smtClean="0"/>
              <a:pPr/>
              <a:t>7</a:t>
            </a:fld>
            <a:endParaRPr lang="en-US" altLang="en-US" sz="1200" smtClean="0"/>
          </a:p>
        </p:txBody>
      </p:sp>
      <p:sp>
        <p:nvSpPr>
          <p:cNvPr id="153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  <p:extLst>
      <p:ext uri="{BB962C8B-B14F-4D97-AF65-F5344CB8AC3E}">
        <p14:creationId xmlns:p14="http://schemas.microsoft.com/office/powerpoint/2010/main" val="444500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802.11-18/0301r0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March 2018</a:t>
            </a:r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Bruce Kraemer (Marvell)</a:t>
            </a:r>
          </a:p>
        </p:txBody>
      </p:sp>
      <p:sp>
        <p:nvSpPr>
          <p:cNvPr id="1536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E85995D1-15D8-48DC-86C1-E4500AB8050E}" type="slidenum">
              <a:rPr lang="en-US" altLang="en-US" sz="1200" smtClean="0"/>
              <a:pPr/>
              <a:t>8</a:t>
            </a:fld>
            <a:endParaRPr lang="en-US" altLang="en-US" sz="1200" smtClean="0"/>
          </a:p>
        </p:txBody>
      </p:sp>
      <p:sp>
        <p:nvSpPr>
          <p:cNvPr id="153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  <p:extLst>
      <p:ext uri="{BB962C8B-B14F-4D97-AF65-F5344CB8AC3E}">
        <p14:creationId xmlns:p14="http://schemas.microsoft.com/office/powerpoint/2010/main" val="29961793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9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9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4060228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A8C78F4-A33E-4703-9F96-418EBED38A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365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DB5A574-7268-409A-B97E-7B2567475C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666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400E29D-DAC5-4D6F-9340-DB2893F190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4789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08CC35B-6E7A-4659-983B-103F2C1944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198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85800"/>
            <a:ext cx="77724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05CD4F-C74B-4274-A532-2982B8BB8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011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D810085-7017-4368-A971-DE56F883B3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124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36B8E0D-AC94-4201-914D-BDE7553554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625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081F4DF-F0D9-49CC-8B05-EE58B96245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530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E2EA6D8-EB6C-4AD9-A47C-25C5BB4A14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856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0BF5E02-2830-4FB1-88C8-922771FC71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02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FCC6E19-2015-45BF-A8A5-59D0D5FE5F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607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08E31F0-28F3-4F99-B754-052117B798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045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5AF42C0-507F-4298-A5A1-6051D5C9F8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099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 smtClean="0"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 sz="1200"/>
            </a:lvl1pPr>
          </a:lstStyle>
          <a:p>
            <a:pPr>
              <a:defRPr/>
            </a:pPr>
            <a:r>
              <a:rPr lang="en-US"/>
              <a:t>Slide </a:t>
            </a:r>
            <a:fld id="{63EFED77-5E93-4280-B603-53573A82C5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073585" y="302439"/>
            <a:ext cx="3283015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/>
              <a:t>doc.: IEEE </a:t>
            </a:r>
            <a:r>
              <a:rPr lang="en-US" sz="1800" b="1" dirty="0" smtClean="0"/>
              <a:t>802.11-18/0301r0</a:t>
            </a:r>
            <a:endParaRPr lang="en-US" sz="1800" b="1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579438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419987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200" dirty="0" smtClean="0"/>
              <a:t>Report</a:t>
            </a:r>
            <a:endParaRPr lang="en-US" sz="1200" dirty="0"/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14/11-14-1213-01-0arc-ap-arch-concepts-and-distribution-system-access.pptx" TargetMode="External"/><Relationship Id="rId3" Type="http://schemas.openxmlformats.org/officeDocument/2006/relationships/hyperlink" Target="https://mentor.ieee.org/802.11/dcn/16/11-16-1436-01-0arc-yang-modelling-and-netconf-protocol-discussion.pptx" TargetMode="External"/><Relationship Id="rId7" Type="http://schemas.openxmlformats.org/officeDocument/2006/relationships/hyperlink" Target="https://mentor.ieee.org/802.11/dcn/15/11-15-0454-00-0arc-some-more-ds-architecture-concepts.pptx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16/11-16-0720-00-0arc-stacked-architecture-discussion.pptx" TargetMode="External"/><Relationship Id="rId5" Type="http://schemas.openxmlformats.org/officeDocument/2006/relationships/hyperlink" Target="https://mentor.ieee.org/802.11/dcn/16/11-16-1512-00-0arc-glk-802-1q-bridge.pptx" TargetMode="External"/><Relationship Id="rId4" Type="http://schemas.openxmlformats.org/officeDocument/2006/relationships/hyperlink" Target="https://mentor.ieee.org/802.11/dcn/17/11-17-0136-02-0arc-bridging-architecture-considerations.docx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ieee802.org/1/files/public/docs2018/db-draft-CSD-0118-v01.pdf" TargetMode="External"/><Relationship Id="rId13" Type="http://schemas.openxmlformats.org/officeDocument/2006/relationships/hyperlink" Target="https://mentor.ieee.org/802-ec/dcn/18/ec-18-0013-01-00EC-ieee-p802-3cg-draft-par-modification-request.pdf" TargetMode="External"/><Relationship Id="rId18" Type="http://schemas.openxmlformats.org/officeDocument/2006/relationships/hyperlink" Target="https://mentor.ieee.org/802-ec/dcn/18/ec-18-0018-01-00EC-ieee-p802-3cm-draft-csd.pdf" TargetMode="External"/><Relationship Id="rId26" Type="http://schemas.openxmlformats.org/officeDocument/2006/relationships/hyperlink" Target="https://mentor.ieee.org/802.15/dcn/18/15-18-0040-04-secn-draft-csd-for-4y.docx" TargetMode="External"/><Relationship Id="rId3" Type="http://schemas.openxmlformats.org/officeDocument/2006/relationships/hyperlink" Target="http://www.ieee802.org/1/files/public/docs2017/cv-draft-PAR-1017-v03.pdf" TargetMode="External"/><Relationship Id="rId21" Type="http://schemas.openxmlformats.org/officeDocument/2006/relationships/hyperlink" Target="https://mentor.ieee.org/802.15/dcn/18/15-18-0050-03-0000-802-15-4w-par-draft.pdf" TargetMode="External"/><Relationship Id="rId7" Type="http://schemas.openxmlformats.org/officeDocument/2006/relationships/hyperlink" Target="http://ieee802.org/1/files/public/docs2018/db-draft-PAR-0118-v02.pdf" TargetMode="External"/><Relationship Id="rId12" Type="http://schemas.openxmlformats.org/officeDocument/2006/relationships/hyperlink" Target="http://ieee802.org/1/files/public/docs2018/P60802-draft-CSD-0118-v01.pdf" TargetMode="External"/><Relationship Id="rId17" Type="http://schemas.openxmlformats.org/officeDocument/2006/relationships/hyperlink" Target="https://mentor.ieee.org/802-ec/dcn/18/ec-18-0017-01-00EC-ieee-p802-3cm-draft-par.pdf" TargetMode="External"/><Relationship Id="rId25" Type="http://schemas.openxmlformats.org/officeDocument/2006/relationships/hyperlink" Target="https://mentor.ieee.org/802.15/dcn/18/15-18-0037-03-secn-draft-par-for-4y.pdf" TargetMode="External"/><Relationship Id="rId2" Type="http://schemas.openxmlformats.org/officeDocument/2006/relationships/notesSlide" Target="../notesSlides/notesSlide9.xml"/><Relationship Id="rId16" Type="http://schemas.openxmlformats.org/officeDocument/2006/relationships/hyperlink" Target="https://mentor.ieee.org/802-ec/dcn/18/ec-18-0016-01-00EC-ieee-p802-3ck-draft-csd.pdf" TargetMode="External"/><Relationship Id="rId20" Type="http://schemas.openxmlformats.org/officeDocument/2006/relationships/hyperlink" Target="https://mentor.ieee.org/802.11/dcn/17/11-17-1603-07-00lc-a-csd-proposal-for-light-communications.docx" TargetMode="External"/><Relationship Id="rId29" Type="http://schemas.openxmlformats.org/officeDocument/2006/relationships/hyperlink" Target="https://mentor.ieee.org/802.22/dcn/18/22-18-0005-00-0003-802-22-3-par-modification.doc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eee802.org/1/files/public/docs2018/dc-draft-CSD-0118-v02.pdf" TargetMode="External"/><Relationship Id="rId11" Type="http://schemas.openxmlformats.org/officeDocument/2006/relationships/hyperlink" Target="http://ieee802.org/1/files/public/docs2018/P60802-draft-PAR-0118-v01.pdf" TargetMode="External"/><Relationship Id="rId24" Type="http://schemas.openxmlformats.org/officeDocument/2006/relationships/hyperlink" Target="https://mentor.ieee.org/802.15/dcn/17/15-17-0622-03-fane-proposed-fane-csd.docx" TargetMode="External"/><Relationship Id="rId5" Type="http://schemas.openxmlformats.org/officeDocument/2006/relationships/hyperlink" Target="http://ieee802.org/1/files/public/docs2018/dc-draft-PAR-0118-v03.pdf" TargetMode="External"/><Relationship Id="rId15" Type="http://schemas.openxmlformats.org/officeDocument/2006/relationships/hyperlink" Target="https://mentor.ieee.org/802-ec/dcn/18/ec-18-0015-01-00EC-ieee-p802-3ck-draft-par.pdf" TargetMode="External"/><Relationship Id="rId23" Type="http://schemas.openxmlformats.org/officeDocument/2006/relationships/hyperlink" Target="https://mentor.ieee.org/802.15/dcn/17/15-17-0624-04-fane-fane-proposed-par.pdf" TargetMode="External"/><Relationship Id="rId28" Type="http://schemas.openxmlformats.org/officeDocument/2006/relationships/hyperlink" Target="https://mentor.ieee.org/802.15/dcn/18/15-18-0036-01-0000-draft-csd-154z-elr.docx" TargetMode="External"/><Relationship Id="rId10" Type="http://schemas.openxmlformats.org/officeDocument/2006/relationships/hyperlink" Target="http://www.ieee802.org/1/files/public/docs2018/new-dcb-congdon-draft-congestion-isolation-CSD-0118-v02.pdf" TargetMode="External"/><Relationship Id="rId19" Type="http://schemas.openxmlformats.org/officeDocument/2006/relationships/hyperlink" Target="https://mentor.ieee.org/802.11/dcn/17/11-17-1604-08-00lc-a-par-proposal-for-light-communications.docx" TargetMode="External"/><Relationship Id="rId4" Type="http://schemas.openxmlformats.org/officeDocument/2006/relationships/hyperlink" Target="http://www.ieee802.org/1/files/public/docs2017/cv-draft-CSD-0917-v01.pdf" TargetMode="External"/><Relationship Id="rId9" Type="http://schemas.openxmlformats.org/officeDocument/2006/relationships/hyperlink" Target="http://www.ieee802.org/1/files/public/docs2018/new-dcb-congdon-draft-congestion-isolation-PAR-0118-v04.pdf" TargetMode="External"/><Relationship Id="rId14" Type="http://schemas.openxmlformats.org/officeDocument/2006/relationships/hyperlink" Target="https://mentor.ieee.org/802-ec/dcn/18/ec-18-0014-01-00EC-ieee-p802-3cg-draft-csd-modifications.pdf" TargetMode="External"/><Relationship Id="rId22" Type="http://schemas.openxmlformats.org/officeDocument/2006/relationships/hyperlink" Target="https://mentor.ieee.org/802.15/dcn/18/15-18-0053-02-lpwa-csd-for-802-15-4w-lpwan-phy.docx" TargetMode="External"/><Relationship Id="rId27" Type="http://schemas.openxmlformats.org/officeDocument/2006/relationships/hyperlink" Target="https://mentor.ieee.org/802.15/dcn/18/15-18-0059-01-0elr-802-15-4z-elr-par-draft.pdf" TargetMode="External"/><Relationship Id="rId30" Type="http://schemas.openxmlformats.org/officeDocument/2006/relationships/hyperlink" Target="https://mentor.ieee.org/802.22/dcn/14/22-14-0061-07-0003-802-22-spectrum-characterization-and-occupancy-sensing-csd.doc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March 2018</a:t>
            </a:r>
            <a:endParaRPr lang="en-US" sz="1800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D. Stanley, HP Enterprise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86FF4BAE-72DF-4F23-B52C-B99528A354DE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685800"/>
            <a:ext cx="8991600" cy="1066800"/>
          </a:xfrm>
        </p:spPr>
        <p:txBody>
          <a:bodyPr/>
          <a:lstStyle/>
          <a:p>
            <a:r>
              <a:rPr lang="en-US" dirty="0"/>
              <a:t>WG11  </a:t>
            </a:r>
            <a:r>
              <a:rPr lang="en-US" dirty="0" smtClean="0"/>
              <a:t>Opening </a:t>
            </a:r>
            <a:r>
              <a:rPr lang="en-US" dirty="0"/>
              <a:t>Report </a:t>
            </a:r>
            <a:r>
              <a:rPr lang="en-US" dirty="0" smtClean="0"/>
              <a:t>Snapshot slides 2018-03</a:t>
            </a:r>
            <a:endParaRPr lang="en-US" altLang="en-US" dirty="0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81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 smtClean="0"/>
              <a:t>Date:</a:t>
            </a:r>
            <a:r>
              <a:rPr lang="en-US" altLang="en-US" sz="2000" b="0" dirty="0" smtClean="0"/>
              <a:t> 2018-02-27</a:t>
            </a:r>
          </a:p>
        </p:txBody>
      </p:sp>
      <p:graphicFrame>
        <p:nvGraphicFramePr>
          <p:cNvPr id="205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4164050"/>
              </p:ext>
            </p:extLst>
          </p:nvPr>
        </p:nvGraphicFramePr>
        <p:xfrm>
          <a:off x="517525" y="2286000"/>
          <a:ext cx="8066088" cy="247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1" name="Document" r:id="rId4" imgW="8257888" imgH="2531617" progId="Word.Document.8">
                  <p:embed/>
                </p:oleObj>
              </mc:Choice>
              <mc:Fallback>
                <p:oleObj name="Document" r:id="rId4" imgW="8257888" imgH="2531617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7525" y="2286000"/>
                        <a:ext cx="8066088" cy="2476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6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en-US" sz="2000"/>
              <a:t>Authors:</a:t>
            </a:r>
            <a:endParaRPr lang="en-US" altLang="en-US" sz="2000" b="0"/>
          </a:p>
        </p:txBody>
      </p:sp>
      <p:sp>
        <p:nvSpPr>
          <p:cNvPr id="2" name="TextBox 1"/>
          <p:cNvSpPr txBox="1"/>
          <p:nvPr/>
        </p:nvSpPr>
        <p:spPr>
          <a:xfrm>
            <a:off x="10210800" y="2130425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76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WNG SC –  </a:t>
            </a:r>
            <a:r>
              <a:rPr lang="en-US" altLang="en-US" dirty="0" smtClean="0"/>
              <a:t>March </a:t>
            </a:r>
            <a:r>
              <a:rPr lang="en-US" altLang="en-US" dirty="0" smtClean="0"/>
              <a:t>2018</a:t>
            </a:r>
            <a:br>
              <a:rPr lang="en-US" altLang="en-US" dirty="0" smtClean="0"/>
            </a:br>
            <a:r>
              <a:rPr lang="en-US" altLang="en-US" dirty="0" smtClean="0"/>
              <a:t>Chair: Jim Lansford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19100" y="2133600"/>
            <a:ext cx="8305800" cy="2726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en-US" sz="2400" b="1" dirty="0" smtClean="0"/>
              <a:t>Tuesday 16 January AM1 (08:00-10:00) </a:t>
            </a:r>
          </a:p>
          <a:p>
            <a:pPr marL="742950" lvl="1" indent="-285750">
              <a:spcBef>
                <a:spcPct val="20000"/>
              </a:spcBef>
              <a:buChar char="–"/>
              <a:defRPr/>
            </a:pPr>
            <a:r>
              <a:rPr lang="en-US" altLang="en-US" sz="2000" dirty="0" smtClean="0">
                <a:latin typeface="+mn-lt"/>
              </a:rPr>
              <a:t>Approval of minutes, Review of objectives, Announcements</a:t>
            </a:r>
          </a:p>
          <a:p>
            <a:pPr marL="742950" lvl="1" indent="-285750">
              <a:spcBef>
                <a:spcPct val="20000"/>
              </a:spcBef>
              <a:buChar char="–"/>
              <a:defRPr/>
            </a:pPr>
            <a:r>
              <a:rPr lang="en-US" sz="2000" dirty="0" smtClean="0">
                <a:latin typeface="+mn-lt"/>
              </a:rPr>
              <a:t>Presentations: TBD</a:t>
            </a:r>
            <a:endParaRPr lang="en-US" sz="2000" dirty="0" smtClean="0">
              <a:latin typeface="+mn-lt"/>
            </a:endParaRPr>
          </a:p>
          <a:p>
            <a:pPr lvl="2">
              <a:spcBef>
                <a:spcPct val="20000"/>
              </a:spcBef>
              <a:defRPr/>
            </a:pPr>
            <a:endParaRPr lang="en-GB" sz="1800" dirty="0" smtClean="0"/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400" b="1" dirty="0" smtClean="0"/>
              <a:t>Current agenda is in </a:t>
            </a:r>
            <a:r>
              <a:rPr lang="en-US" sz="2400" b="1" dirty="0" smtClean="0"/>
              <a:t>11-18/0292</a:t>
            </a:r>
            <a:endParaRPr lang="en-US" sz="2400" b="1" dirty="0" smtClean="0"/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en-US" sz="2400" b="1" dirty="0" smtClean="0"/>
          </a:p>
          <a:p>
            <a:pPr eaLnBrk="1" hangingPunct="1"/>
            <a:endParaRPr lang="en-US" alt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10294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March 2018</a:t>
            </a:r>
            <a:endParaRPr lang="en-US" altLang="en-US" sz="1800" dirty="0" smtClean="0"/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06966" y="6475413"/>
            <a:ext cx="2236959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  <a:endParaRPr lang="en-US" altLang="en-US" sz="1200" b="0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3695" y="6475413"/>
            <a:ext cx="43281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 smtClean="0"/>
              <a:t>Slide </a:t>
            </a:r>
            <a:fld id="{C2B8E0BA-5C64-4CE6-93F5-A99F7FE54CE1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200" b="0" dirty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304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IEEE 802 JTC1 SC – </a:t>
            </a:r>
            <a:r>
              <a:rPr lang="en-US" altLang="en-US" dirty="0" smtClean="0"/>
              <a:t>March </a:t>
            </a:r>
            <a:r>
              <a:rPr lang="en-US" altLang="en-US" dirty="0"/>
              <a:t>2018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/>
              <a:t>Chair: Andrew Myles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1676400"/>
            <a:ext cx="8229600" cy="4648200"/>
          </a:xfrm>
        </p:spPr>
        <p:txBody>
          <a:bodyPr lIns="91440" tIns="45720" rIns="91440" bIns="45720"/>
          <a:lstStyle/>
          <a:p>
            <a:pPr marL="0" indent="0">
              <a:buFontTx/>
              <a:buNone/>
              <a:defRPr/>
            </a:pPr>
            <a:r>
              <a:rPr lang="en-AU" altLang="en-US" dirty="0"/>
              <a:t>Agenda items (11-18-0279) addressed this week (in Tue PM1) will include “the usual”:</a:t>
            </a:r>
          </a:p>
          <a:p>
            <a:pPr>
              <a:defRPr/>
            </a:pPr>
            <a:r>
              <a:rPr lang="en-AU" dirty="0"/>
              <a:t>Review extended goals</a:t>
            </a:r>
          </a:p>
          <a:p>
            <a:pPr>
              <a:defRPr/>
            </a:pPr>
            <a:r>
              <a:rPr lang="en-AU" dirty="0"/>
              <a:t>Review status of SC6 interactions</a:t>
            </a:r>
          </a:p>
          <a:p>
            <a:pPr lvl="1">
              <a:defRPr/>
            </a:pPr>
            <a:r>
              <a:rPr lang="en-AU" dirty="0"/>
              <a:t>Review liaisons of drafts to SC6 </a:t>
            </a:r>
          </a:p>
          <a:p>
            <a:pPr lvl="1">
              <a:defRPr/>
            </a:pPr>
            <a:r>
              <a:rPr lang="en-AU" dirty="0"/>
              <a:t>Review notifications of projects to SC6</a:t>
            </a:r>
          </a:p>
          <a:p>
            <a:pPr lvl="1">
              <a:defRPr/>
            </a:pPr>
            <a:r>
              <a:rPr lang="en-AU" dirty="0"/>
              <a:t>Review status of 60 day/FDIS ballots</a:t>
            </a:r>
          </a:p>
          <a:p>
            <a:pPr>
              <a:defRPr/>
            </a:pPr>
            <a:r>
              <a:rPr lang="en-AU" dirty="0"/>
              <a:t>Review SC6 activities</a:t>
            </a:r>
          </a:p>
          <a:p>
            <a:pPr lvl="1">
              <a:defRPr/>
            </a:pPr>
            <a:r>
              <a:rPr lang="en-AU" dirty="0"/>
              <a:t>Discuss SC6 security ad hoc progress</a:t>
            </a:r>
          </a:p>
          <a:p>
            <a:pPr lvl="2">
              <a:defRPr/>
            </a:pPr>
            <a:r>
              <a:rPr lang="en-AU" dirty="0"/>
              <a:t>Not much so far</a:t>
            </a:r>
          </a:p>
          <a:p>
            <a:pPr lvl="1">
              <a:defRPr/>
            </a:pPr>
            <a:r>
              <a:rPr lang="en-AU" dirty="0"/>
              <a:t>Discuss withdrawal of various ISO/IEC standards</a:t>
            </a:r>
          </a:p>
          <a:p>
            <a:pPr lvl="2">
              <a:defRPr/>
            </a:pPr>
            <a:r>
              <a:rPr lang="en-AU" dirty="0"/>
              <a:t>Leftover item from Nov 2017</a:t>
            </a:r>
          </a:p>
        </p:txBody>
      </p:sp>
    </p:spTree>
    <p:extLst>
      <p:ext uri="{BB962C8B-B14F-4D97-AF65-F5344CB8AC3E}">
        <p14:creationId xmlns:p14="http://schemas.microsoft.com/office/powerpoint/2010/main" val="428178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altLang="en-US" dirty="0" smtClean="0"/>
              <a:t>IEEE 802 has </a:t>
            </a:r>
            <a:r>
              <a:rPr lang="en-AU" altLang="en-US" dirty="0" smtClean="0"/>
              <a:t>77 </a:t>
            </a:r>
            <a:r>
              <a:rPr lang="en-AU" altLang="en-US" dirty="0" smtClean="0"/>
              <a:t>standards in or through the PSDO pipeline</a:t>
            </a:r>
          </a:p>
        </p:txBody>
      </p:sp>
      <p:sp>
        <p:nvSpPr>
          <p:cNvPr id="14340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March 2018</a:t>
            </a:r>
          </a:p>
        </p:txBody>
      </p:sp>
      <p:sp>
        <p:nvSpPr>
          <p:cNvPr id="1434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1434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29697576-7CF7-4EC6-B1DB-4BFF12C1B4CD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200" b="0"/>
          </a:p>
        </p:txBody>
      </p:sp>
      <p:graphicFrame>
        <p:nvGraphicFramePr>
          <p:cNvPr id="7" name="Content Placeholder 5"/>
          <p:cNvGraphicFramePr>
            <a:graphicFrameLocks/>
          </p:cNvGraphicFramePr>
          <p:nvPr/>
        </p:nvGraphicFramePr>
        <p:xfrm>
          <a:off x="685800" y="2600325"/>
          <a:ext cx="5791200" cy="29670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30400">
                  <a:extLst>
                    <a:ext uri="{9D8B030D-6E8A-4147-A177-3AD203B41FA5}">
                      <a16:colId xmlns:a16="http://schemas.microsoft.com/office/drawing/2014/main" xmlns="" val="4026387333"/>
                    </a:ext>
                  </a:extLst>
                </a:gridCol>
                <a:gridCol w="1930400">
                  <a:extLst>
                    <a:ext uri="{9D8B030D-6E8A-4147-A177-3AD203B41FA5}">
                      <a16:colId xmlns:a16="http://schemas.microsoft.com/office/drawing/2014/main" xmlns="" val="1749157900"/>
                    </a:ext>
                  </a:extLst>
                </a:gridCol>
                <a:gridCol w="1930400">
                  <a:extLst>
                    <a:ext uri="{9D8B030D-6E8A-4147-A177-3AD203B41FA5}">
                      <a16:colId xmlns:a16="http://schemas.microsoft.com/office/drawing/2014/main" xmlns="" val="3686578755"/>
                    </a:ext>
                  </a:extLst>
                </a:gridCol>
              </a:tblGrid>
              <a:tr h="370880"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WG</a:t>
                      </a:r>
                      <a:endParaRPr lang="en-A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Competed</a:t>
                      </a:r>
                      <a:endParaRPr lang="en-A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In-process</a:t>
                      </a:r>
                      <a:endParaRPr lang="en-A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xmlns="" val="2218623818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pPr algn="ctr"/>
                      <a:r>
                        <a:rPr lang="en-AU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802.1</a:t>
                      </a:r>
                      <a:endParaRPr lang="en-AU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A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A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xmlns="" val="2541870238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pPr algn="ctr"/>
                      <a:r>
                        <a:rPr lang="en-AU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802.3</a:t>
                      </a: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A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A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xmlns="" val="2616437558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pPr algn="ctr"/>
                      <a:r>
                        <a:rPr lang="en-AU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802.11</a:t>
                      </a:r>
                      <a:endParaRPr lang="en-AU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A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A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xmlns="" val="3943146548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pPr algn="ctr"/>
                      <a:r>
                        <a:rPr lang="en-AU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802.15</a:t>
                      </a: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A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A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xmlns="" val="2187709932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pPr algn="ctr"/>
                      <a:r>
                        <a:rPr lang="en-AU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802.21</a:t>
                      </a:r>
                      <a:endParaRPr lang="en-AU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A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A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xmlns="" val="3179030079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pPr algn="ctr"/>
                      <a:r>
                        <a:rPr lang="en-AU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802.22</a:t>
                      </a:r>
                      <a:endParaRPr lang="en-AU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A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A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56360250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pPr algn="ctr"/>
                      <a:r>
                        <a:rPr lang="en-AU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All</a:t>
                      </a:r>
                      <a:endParaRPr lang="en-AU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</a:t>
                      </a:r>
                      <a:endParaRPr lang="en-AU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</a:t>
                      </a:r>
                      <a:endParaRPr lang="en-AU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3024263602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 bwMode="auto">
          <a:xfrm>
            <a:off x="6934200" y="2971800"/>
            <a:ext cx="2057400" cy="18288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r>
              <a:rPr lang="en-AU" sz="1600" b="1" dirty="0">
                <a:latin typeface="Arial" panose="020B0604020202020204" pitchFamily="34" charset="0"/>
                <a:cs typeface="Arial" panose="020B0604020202020204" pitchFamily="34" charset="0"/>
              </a:rPr>
              <a:t>FDIS ballots</a:t>
            </a:r>
          </a:p>
          <a:p>
            <a:pPr marL="182563" indent="-182563">
              <a:buFont typeface="Arial" panose="020B0604020202020204" pitchFamily="34" charset="0"/>
              <a:buChar char="•"/>
              <a:defRPr/>
            </a:pPr>
            <a:r>
              <a:rPr lang="en-AU" sz="1600" dirty="0">
                <a:latin typeface="Arial" panose="020B0604020202020204" pitchFamily="34" charset="0"/>
                <a:cs typeface="Arial" panose="020B0604020202020204" pitchFamily="34" charset="0"/>
              </a:rPr>
              <a:t>802.11-2016 closes in Apr 2018</a:t>
            </a:r>
          </a:p>
          <a:p>
            <a:pPr marL="182563" indent="-182563">
              <a:buFont typeface="Arial" panose="020B0604020202020204" pitchFamily="34" charset="0"/>
              <a:buChar char="•"/>
              <a:defRPr/>
            </a:pPr>
            <a:r>
              <a:rPr lang="en-AU" sz="1600" dirty="0">
                <a:latin typeface="Arial" panose="020B0604020202020204" pitchFamily="34" charset="0"/>
                <a:cs typeface="Arial" panose="020B0604020202020204" pitchFamily="34" charset="0"/>
              </a:rPr>
              <a:t>802.11ah starts soon</a:t>
            </a:r>
          </a:p>
          <a:p>
            <a:pPr marL="182563" indent="-182563">
              <a:buFont typeface="Arial" panose="020B0604020202020204" pitchFamily="34" charset="0"/>
              <a:buChar char="•"/>
              <a:defRPr/>
            </a:pPr>
            <a:r>
              <a:rPr lang="en-AU" sz="1600" dirty="0">
                <a:latin typeface="Arial" panose="020B0604020202020204" pitchFamily="34" charset="0"/>
                <a:cs typeface="Arial" panose="020B0604020202020204" pitchFamily="34" charset="0"/>
              </a:rPr>
              <a:t>802.11ai starts soon</a:t>
            </a:r>
          </a:p>
        </p:txBody>
      </p:sp>
      <p:cxnSp>
        <p:nvCxnSpPr>
          <p:cNvPr id="9" name="Straight Arrow Connector 3"/>
          <p:cNvCxnSpPr>
            <a:cxnSpLocks noChangeShapeType="1"/>
            <a:endCxn id="8" idx="1"/>
          </p:cNvCxnSpPr>
          <p:nvPr/>
        </p:nvCxnSpPr>
        <p:spPr bwMode="auto">
          <a:xfrm>
            <a:off x="6477000" y="3886200"/>
            <a:ext cx="457200" cy="0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2993300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295400"/>
          </a:xfrm>
        </p:spPr>
        <p:txBody>
          <a:bodyPr/>
          <a:lstStyle/>
          <a:p>
            <a:r>
              <a:rPr lang="en-US" dirty="0" err="1" smtClean="0"/>
              <a:t>TGmd</a:t>
            </a:r>
            <a:r>
              <a:rPr lang="en-US" altLang="ja-JP" dirty="0" smtClean="0"/>
              <a:t>–</a:t>
            </a:r>
            <a:r>
              <a:rPr lang="en-US" dirty="0" smtClean="0"/>
              <a:t> </a:t>
            </a:r>
            <a:r>
              <a:rPr lang="en-US" dirty="0" smtClean="0"/>
              <a:t>March </a:t>
            </a:r>
            <a:r>
              <a:rPr lang="en-US" dirty="0" smtClean="0"/>
              <a:t>2018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800" b="0" dirty="0" smtClean="0"/>
              <a:t>Revision Project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US" dirty="0" smtClean="0"/>
              <a:t>Chair : Dorothy Stanley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42975" cy="276225"/>
          </a:xfrm>
        </p:spPr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dirty="0"/>
              <a:t>Slide </a:t>
            </a:r>
            <a:fld id="{458A2B30-6F3F-45FC-88DD-5D3340D53B06}" type="slidenum">
              <a:rPr lang="en-US"/>
              <a:pPr/>
              <a:t>13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6913" y="2438400"/>
            <a:ext cx="8229600" cy="3962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dirty="0" smtClean="0"/>
              <a:t>Since </a:t>
            </a:r>
            <a:r>
              <a:rPr lang="en-US" altLang="zh-CN" dirty="0" smtClean="0"/>
              <a:t>January 2018 meeting</a:t>
            </a:r>
            <a:endParaRPr lang="en-US" altLang="zh-CN" dirty="0" smtClean="0"/>
          </a:p>
          <a:p>
            <a:pPr lvl="1">
              <a:lnSpc>
                <a:spcPct val="90000"/>
              </a:lnSpc>
            </a:pPr>
            <a:r>
              <a:rPr lang="en-US" altLang="zh-CN" dirty="0" smtClean="0"/>
              <a:t>Editors have produced </a:t>
            </a:r>
            <a:r>
              <a:rPr lang="en-US" altLang="zh-CN" dirty="0" smtClean="0"/>
              <a:t>D1.0, </a:t>
            </a:r>
            <a:r>
              <a:rPr lang="en-US" altLang="zh-CN" dirty="0" smtClean="0"/>
              <a:t>incorporating 11ai, 11ah and comment resolutions approved through the </a:t>
            </a:r>
            <a:r>
              <a:rPr lang="en-US" altLang="zh-CN" dirty="0" smtClean="0"/>
              <a:t>January 2018 </a:t>
            </a:r>
            <a:r>
              <a:rPr lang="en-US" altLang="zh-CN" dirty="0" smtClean="0"/>
              <a:t>meeting</a:t>
            </a:r>
          </a:p>
          <a:p>
            <a:pPr lvl="1">
              <a:lnSpc>
                <a:spcPct val="90000"/>
              </a:lnSpc>
            </a:pPr>
            <a:r>
              <a:rPr lang="en-US" altLang="zh-CN" dirty="0" smtClean="0"/>
              <a:t>Initial WGLB underway, opened Feb 5, closes March 17</a:t>
            </a:r>
            <a:endParaRPr lang="en-US" altLang="zh-CN" dirty="0" smtClean="0"/>
          </a:p>
          <a:p>
            <a:pPr>
              <a:lnSpc>
                <a:spcPct val="90000"/>
              </a:lnSpc>
            </a:pPr>
            <a:r>
              <a:rPr lang="en-US" altLang="zh-CN" dirty="0" smtClean="0"/>
              <a:t>March </a:t>
            </a:r>
            <a:r>
              <a:rPr lang="en-US" altLang="zh-CN" dirty="0" smtClean="0"/>
              <a:t>2018 meeting goals </a:t>
            </a:r>
            <a:r>
              <a:rPr lang="en-US" altLang="zh-CN" dirty="0" smtClean="0"/>
              <a:t>(4 </a:t>
            </a:r>
            <a:r>
              <a:rPr lang="en-US" altLang="zh-CN" dirty="0" smtClean="0"/>
              <a:t>timeslots):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cs typeface="Arial" panose="020B0604020202020204" pitchFamily="34" charset="0"/>
                <a:sym typeface="Wingdings" panose="05000000000000000000" pitchFamily="2" charset="2"/>
              </a:rPr>
              <a:t>Hear presentations</a:t>
            </a:r>
            <a:r>
              <a:rPr lang="en-US" dirty="0" smtClean="0">
                <a:cs typeface="Arial" panose="020B0604020202020204" pitchFamily="34" charset="0"/>
                <a:sym typeface="Wingdings" panose="05000000000000000000" pitchFamily="2" charset="2"/>
              </a:rPr>
              <a:t>, </a:t>
            </a:r>
            <a:r>
              <a:rPr lang="en-US" altLang="zh-CN" dirty="0" smtClean="0">
                <a:cs typeface="Arial" panose="020B0604020202020204" pitchFamily="34" charset="0"/>
                <a:sym typeface="Wingdings" panose="05000000000000000000" pitchFamily="2" charset="2"/>
              </a:rPr>
              <a:t>plans </a:t>
            </a:r>
            <a:r>
              <a:rPr lang="en-US" altLang="zh-CN" dirty="0">
                <a:cs typeface="Arial" panose="020B0604020202020204" pitchFamily="34" charset="0"/>
                <a:sym typeface="Wingdings" panose="05000000000000000000" pitchFamily="2" charset="2"/>
              </a:rPr>
              <a:t>for </a:t>
            </a:r>
            <a:r>
              <a:rPr lang="en-US" altLang="zh-CN" dirty="0" smtClean="0">
                <a:cs typeface="Arial" panose="020B0604020202020204" pitchFamily="34" charset="0"/>
                <a:sym typeface="Wingdings" panose="05000000000000000000" pitchFamily="2" charset="2"/>
              </a:rPr>
              <a:t>April, May </a:t>
            </a:r>
            <a:r>
              <a:rPr lang="en-US" altLang="zh-CN" dirty="0" smtClean="0">
                <a:cs typeface="Arial" panose="020B0604020202020204" pitchFamily="34" charset="0"/>
                <a:sym typeface="Wingdings" panose="05000000000000000000" pitchFamily="2" charset="2"/>
              </a:rPr>
              <a:t>2018</a:t>
            </a:r>
          </a:p>
          <a:p>
            <a:pPr lvl="1">
              <a:lnSpc>
                <a:spcPct val="90000"/>
              </a:lnSpc>
            </a:pPr>
            <a:r>
              <a:rPr lang="en-US" altLang="zh-CN" b="1" dirty="0" smtClean="0">
                <a:cs typeface="Arial" panose="020B0604020202020204" pitchFamily="34" charset="0"/>
                <a:sym typeface="Wingdings" panose="05000000000000000000" pitchFamily="2" charset="2"/>
              </a:rPr>
              <a:t>Ad-hoc planned for April 10-12 Fort Lauderdale, FL.</a:t>
            </a:r>
            <a:endParaRPr lang="en-US" altLang="zh-CN" dirty="0" smtClean="0"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lvl="1">
              <a:lnSpc>
                <a:spcPct val="90000"/>
              </a:lnSpc>
            </a:pPr>
            <a:r>
              <a:rPr lang="en-US" altLang="zh-CN" dirty="0" smtClean="0">
                <a:cs typeface="Arial" panose="020B0604020202020204" pitchFamily="34" charset="0"/>
                <a:sym typeface="Wingdings" panose="05000000000000000000" pitchFamily="2" charset="2"/>
              </a:rPr>
              <a:t>Agenda</a:t>
            </a:r>
            <a:r>
              <a:rPr lang="en-US" altLang="zh-CN" dirty="0" smtClean="0">
                <a:cs typeface="Arial" panose="020B0604020202020204" pitchFamily="34" charset="0"/>
                <a:sym typeface="Wingdings" panose="05000000000000000000" pitchFamily="2" charset="2"/>
              </a:rPr>
              <a:t>: </a:t>
            </a:r>
            <a:r>
              <a:rPr lang="en-US" altLang="zh-CN" dirty="0" smtClean="0">
                <a:cs typeface="Arial" panose="020B0604020202020204" pitchFamily="34" charset="0"/>
                <a:sym typeface="Wingdings" panose="05000000000000000000" pitchFamily="2" charset="2"/>
              </a:rPr>
              <a:t>11-18-0289</a:t>
            </a:r>
            <a:endParaRPr lang="en-US" altLang="zh-CN" dirty="0" smtClean="0"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lvl="1"/>
            <a:endParaRPr lang="en-US" altLang="zh-CN" dirty="0"/>
          </a:p>
          <a:p>
            <a:pPr lvl="1">
              <a:lnSpc>
                <a:spcPct val="9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9234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685800" y="914400"/>
            <a:ext cx="7772400" cy="1295400"/>
          </a:xfrm>
        </p:spPr>
        <p:txBody>
          <a:bodyPr/>
          <a:lstStyle/>
          <a:p>
            <a:r>
              <a:rPr lang="en-US" dirty="0" err="1" smtClean="0"/>
              <a:t>TGaj</a:t>
            </a:r>
            <a:r>
              <a:rPr lang="en-US" altLang="ja-JP" dirty="0" smtClean="0"/>
              <a:t>–</a:t>
            </a:r>
            <a:r>
              <a:rPr lang="en-US" dirty="0" smtClean="0"/>
              <a:t> </a:t>
            </a:r>
            <a:r>
              <a:rPr lang="en-US" dirty="0" smtClean="0"/>
              <a:t>March </a:t>
            </a:r>
            <a:r>
              <a:rPr lang="en-US" dirty="0" smtClean="0"/>
              <a:t>2018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800" b="0" dirty="0" smtClean="0"/>
              <a:t>China Millimeter </a:t>
            </a:r>
            <a:r>
              <a:rPr lang="en-US" sz="2800" b="0" dirty="0"/>
              <a:t>W</a:t>
            </a:r>
            <a:r>
              <a:rPr lang="en-US" sz="2800" b="0" dirty="0" smtClean="0"/>
              <a:t>ave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US" dirty="0" smtClean="0"/>
              <a:t>Chair: </a:t>
            </a:r>
            <a:r>
              <a:rPr lang="en-US" dirty="0" err="1" smtClean="0"/>
              <a:t>Jiamin</a:t>
            </a:r>
            <a:r>
              <a:rPr lang="en-US" dirty="0" smtClean="0"/>
              <a:t> Chen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42975" cy="276225"/>
          </a:xfrm>
        </p:spPr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dirty="0"/>
              <a:t>Slide </a:t>
            </a:r>
            <a:fld id="{458A2B30-6F3F-45FC-88DD-5D3340D53B06}" type="slidenum">
              <a:rPr lang="en-US"/>
              <a:pPr/>
              <a:t>14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2514600"/>
            <a:ext cx="8229600" cy="3810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dirty="0"/>
              <a:t>Current </a:t>
            </a:r>
            <a:r>
              <a:rPr lang="en-US" altLang="zh-CN" dirty="0" smtClean="0"/>
              <a:t>status</a:t>
            </a:r>
          </a:p>
          <a:p>
            <a:pPr lvl="1">
              <a:lnSpc>
                <a:spcPct val="90000"/>
              </a:lnSpc>
            </a:pPr>
            <a:r>
              <a:rPr lang="en-US" altLang="zh-CN" dirty="0" err="1" smtClean="0"/>
              <a:t>Tgaj</a:t>
            </a:r>
            <a:r>
              <a:rPr lang="en-US" altLang="zh-CN" dirty="0" smtClean="0"/>
              <a:t> amendment approved by the IEEE-SA standards board</a:t>
            </a:r>
          </a:p>
          <a:p>
            <a:pPr lvl="1">
              <a:lnSpc>
                <a:spcPct val="90000"/>
              </a:lnSpc>
            </a:pPr>
            <a:r>
              <a:rPr lang="en-US" altLang="zh-CN" dirty="0" smtClean="0"/>
              <a:t>Publication in progress</a:t>
            </a:r>
          </a:p>
          <a:p>
            <a:pPr lvl="1">
              <a:lnSpc>
                <a:spcPct val="90000"/>
              </a:lnSpc>
            </a:pPr>
            <a:r>
              <a:rPr lang="en-US" altLang="zh-CN" dirty="0" smtClean="0"/>
              <a:t>Recognition event timing TBD: May/July/Sept 2018</a:t>
            </a:r>
            <a:endParaRPr lang="en-US" altLang="zh-CN" dirty="0"/>
          </a:p>
          <a:p>
            <a:pPr lvl="1">
              <a:lnSpc>
                <a:spcPct val="90000"/>
              </a:lnSpc>
            </a:pPr>
            <a:endParaRPr lang="en-US" altLang="zh-CN" dirty="0"/>
          </a:p>
          <a:p>
            <a:pPr>
              <a:lnSpc>
                <a:spcPct val="90000"/>
              </a:lnSpc>
            </a:pPr>
            <a:r>
              <a:rPr lang="en-US" altLang="zh-CN" dirty="0" err="1" smtClean="0"/>
              <a:t>TGaj</a:t>
            </a:r>
            <a:r>
              <a:rPr lang="en-US" altLang="zh-CN" dirty="0" smtClean="0"/>
              <a:t> not meeting in </a:t>
            </a:r>
            <a:r>
              <a:rPr lang="en-US" altLang="zh-CN" dirty="0" smtClean="0"/>
              <a:t>Chicago</a:t>
            </a:r>
            <a:endParaRPr lang="en-US" dirty="0"/>
          </a:p>
          <a:p>
            <a:pPr marL="457200" lvl="1" indent="0">
              <a:buNone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119653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066800"/>
          </a:xfrm>
        </p:spPr>
        <p:txBody>
          <a:bodyPr/>
          <a:lstStyle/>
          <a:p>
            <a:r>
              <a:rPr lang="en-US" dirty="0" err="1" smtClean="0"/>
              <a:t>TGak</a:t>
            </a:r>
            <a:r>
              <a:rPr lang="en-US" altLang="ja-JP" dirty="0" smtClean="0"/>
              <a:t>– </a:t>
            </a:r>
            <a:r>
              <a:rPr lang="en-US" altLang="ja-JP" dirty="0" smtClean="0"/>
              <a:t>March </a:t>
            </a:r>
            <a:r>
              <a:rPr lang="en-US" altLang="ja-JP" dirty="0" smtClean="0"/>
              <a:t>2018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400" b="0" dirty="0"/>
              <a:t>Enhancements For Transit Links Within Bridged </a:t>
            </a:r>
            <a:r>
              <a:rPr lang="en-GB" sz="2400" b="0" dirty="0" smtClean="0"/>
              <a:t>Networks</a:t>
            </a:r>
            <a:br>
              <a:rPr lang="en-GB" sz="2400" b="0" dirty="0" smtClean="0"/>
            </a:br>
            <a:r>
              <a:rPr lang="en-GB" dirty="0" smtClean="0"/>
              <a:t>Chair: D. Eastlake, VC: Mark Hamilton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09600" y="2286000"/>
            <a:ext cx="8382000" cy="4648200"/>
          </a:xfrm>
        </p:spPr>
        <p:txBody>
          <a:bodyPr/>
          <a:lstStyle/>
          <a:p>
            <a:r>
              <a:rPr lang="en-US" dirty="0"/>
              <a:t>Since the January 2018 meeting</a:t>
            </a:r>
          </a:p>
          <a:p>
            <a:pPr lvl="1"/>
            <a:r>
              <a:rPr lang="en-US" dirty="0"/>
              <a:t>802 </a:t>
            </a:r>
            <a:r>
              <a:rPr lang="en-US" dirty="0" err="1"/>
              <a:t>ExecComm</a:t>
            </a:r>
            <a:r>
              <a:rPr lang="en-US" dirty="0"/>
              <a:t> has approved forwarding P802.11ak D6.0 to </a:t>
            </a:r>
            <a:r>
              <a:rPr lang="en-US" dirty="0" err="1"/>
              <a:t>RevCom</a:t>
            </a:r>
            <a:r>
              <a:rPr lang="en-US" dirty="0"/>
              <a:t> and it is on the March 7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US" dirty="0" err="1"/>
              <a:t>RevCom</a:t>
            </a:r>
            <a:r>
              <a:rPr lang="en-US" dirty="0"/>
              <a:t> agenda.</a:t>
            </a:r>
          </a:p>
          <a:p>
            <a:pPr lvl="1"/>
            <a:endParaRPr lang="en-US" dirty="0"/>
          </a:p>
          <a:p>
            <a:r>
              <a:rPr lang="en-US" dirty="0" err="1" smtClean="0"/>
              <a:t>TGak</a:t>
            </a:r>
            <a:r>
              <a:rPr lang="en-US" dirty="0" smtClean="0"/>
              <a:t> not meeting in Chicago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1009650" lvl="1" indent="-609600"/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</p:spPr>
        <p:txBody>
          <a:bodyPr/>
          <a:lstStyle/>
          <a:p>
            <a:r>
              <a:rPr lang="en-US" smtClean="0"/>
              <a:t>March 2018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9634" y="6475413"/>
            <a:ext cx="2094291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2036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1579562" cy="2762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800" smtClean="0"/>
              <a:t>March 2018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Slide </a:t>
            </a:r>
            <a:fld id="{74A0509A-D48E-40D5-8883-70734577A7DD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  <a:defRPr/>
              </a:pPr>
              <a:t>16</a:t>
            </a:fld>
            <a:endParaRPr lang="en-US" altLang="en-US" sz="1200" b="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685800" y="7620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err="1" smtClean="0"/>
              <a:t>TGaq</a:t>
            </a:r>
            <a:r>
              <a:rPr lang="en-US" altLang="en-US" dirty="0" smtClean="0"/>
              <a:t>– </a:t>
            </a:r>
            <a:r>
              <a:rPr lang="en-US" altLang="en-US" dirty="0" smtClean="0"/>
              <a:t>March </a:t>
            </a:r>
            <a:r>
              <a:rPr lang="en-US" altLang="en-US" dirty="0" smtClean="0"/>
              <a:t>2018</a:t>
            </a:r>
            <a:br>
              <a:rPr lang="en-US" altLang="en-US" dirty="0" smtClean="0"/>
            </a:br>
            <a:r>
              <a:rPr lang="en-US" altLang="en-US" sz="2800" b="0" dirty="0" smtClean="0"/>
              <a:t>Pre-Association Discovery</a:t>
            </a:r>
            <a:r>
              <a:rPr lang="en-US" altLang="en-US" sz="2400" b="0" dirty="0" smtClean="0"/>
              <a:t/>
            </a:r>
            <a:br>
              <a:rPr lang="en-US" altLang="en-US" sz="2400" b="0" dirty="0" smtClean="0"/>
            </a:br>
            <a:r>
              <a:rPr lang="en-GB" dirty="0"/>
              <a:t>Chair: Stephen McCann</a:t>
            </a:r>
            <a:endParaRPr lang="en-US" altLang="en-US" b="0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2057400"/>
            <a:ext cx="7772400" cy="4267200"/>
          </a:xfrm>
        </p:spPr>
        <p:txBody>
          <a:bodyPr lIns="91440" tIns="45720" rIns="91440" bIns="45720"/>
          <a:lstStyle/>
          <a:p>
            <a:pPr>
              <a:defRPr/>
            </a:pPr>
            <a:r>
              <a:rPr lang="en-US" altLang="en-US" dirty="0">
                <a:ea typeface="ＭＳ Ｐゴシック" pitchFamily="34" charset="-128"/>
              </a:rPr>
              <a:t>8th Recirculation Sponsor Ballot (D14.0)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99% approval, 1 comment (1 MEC comment)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Completed January 31</a:t>
            </a:r>
            <a:r>
              <a:rPr lang="en-GB" altLang="en-US" baseline="30000" dirty="0">
                <a:ea typeface="ＭＳ Ｐゴシック" pitchFamily="34" charset="-128"/>
              </a:rPr>
              <a:t>st</a:t>
            </a:r>
            <a:r>
              <a:rPr lang="en-GB" altLang="en-US" dirty="0">
                <a:ea typeface="ＭＳ Ｐゴシック" pitchFamily="34" charset="-128"/>
              </a:rPr>
              <a:t> 2018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Sponsor Ballot cycle complete</a:t>
            </a:r>
          </a:p>
          <a:p>
            <a:pPr>
              <a:defRPr/>
            </a:pPr>
            <a:r>
              <a:rPr lang="en-GB" altLang="en-US" dirty="0">
                <a:ea typeface="ＭＳ Ｐゴシック" pitchFamily="34" charset="-128"/>
              </a:rPr>
              <a:t>EC Report  and Waiver Request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Review of EC report for unconditional forwarding of the draft to </a:t>
            </a:r>
            <a:r>
              <a:rPr lang="en-GB" altLang="en-US" dirty="0" err="1">
                <a:ea typeface="ＭＳ Ｐゴシック" pitchFamily="34" charset="-128"/>
              </a:rPr>
              <a:t>RevCom</a:t>
            </a:r>
            <a:endParaRPr lang="en-GB" altLang="en-US" dirty="0">
              <a:ea typeface="ＭＳ Ｐゴシック" pitchFamily="34" charset="-128"/>
            </a:endParaRP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Review of the Waiver Request regarding IEEE RAC comments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3 slots this week (to allow discussion time of these documents)</a:t>
            </a:r>
          </a:p>
          <a:p>
            <a:pPr lvl="1">
              <a:defRPr/>
            </a:pPr>
            <a:r>
              <a:rPr lang="en-US" altLang="en-US" dirty="0">
                <a:ea typeface="ＭＳ Ｐゴシック" pitchFamily="34" charset="-128"/>
              </a:rPr>
              <a:t>This week’s agenda: </a:t>
            </a:r>
            <a:r>
              <a:rPr lang="en-US" altLang="en-US" dirty="0" smtClean="0">
                <a:ea typeface="ＭＳ Ｐゴシック" pitchFamily="34" charset="-128"/>
              </a:rPr>
              <a:t>11-18/0288r1 </a:t>
            </a:r>
            <a:endParaRPr lang="en-US" altLang="en-US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1171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800" smtClean="0"/>
              <a:t>March 2018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dirty="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Slide </a:t>
            </a:r>
            <a:fld id="{93E3E50A-7DD5-4A4C-B9D9-6E15C161B8BE}" type="slidenum">
              <a:rPr lang="en-US" altLang="en-US" sz="1200" smtClean="0"/>
              <a:pPr/>
              <a:t>17</a:t>
            </a:fld>
            <a:endParaRPr lang="en-US" altLang="en-US" sz="120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0"/>
            <a:ext cx="7772400" cy="1600200"/>
          </a:xfrm>
        </p:spPr>
        <p:txBody>
          <a:bodyPr lIns="91440" tIns="45720" rIns="91440" bIns="45720"/>
          <a:lstStyle/>
          <a:p>
            <a:r>
              <a:rPr lang="en-US" altLang="en-US" dirty="0" err="1" smtClean="0"/>
              <a:t>TGax</a:t>
            </a:r>
            <a:r>
              <a:rPr lang="en-US" altLang="en-US" dirty="0" smtClean="0"/>
              <a:t>– </a:t>
            </a:r>
            <a:r>
              <a:rPr lang="en-US" altLang="en-US" dirty="0" smtClean="0"/>
              <a:t>March </a:t>
            </a:r>
            <a:r>
              <a:rPr lang="en-US" altLang="en-US" dirty="0" smtClean="0"/>
              <a:t>2018</a:t>
            </a:r>
            <a:br>
              <a:rPr lang="en-US" altLang="en-US" dirty="0" smtClean="0"/>
            </a:br>
            <a:r>
              <a:rPr lang="en-US" sz="2800" b="0" dirty="0"/>
              <a:t>High Efficiency WLAN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US" dirty="0" smtClean="0"/>
              <a:t>Chair: </a:t>
            </a:r>
            <a:r>
              <a:rPr lang="en-US" dirty="0"/>
              <a:t>Osama </a:t>
            </a:r>
            <a:r>
              <a:rPr lang="en-US" dirty="0" err="1"/>
              <a:t>Aboul-Magd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09600" y="2286000"/>
            <a:ext cx="8305800" cy="4191000"/>
          </a:xfrm>
        </p:spPr>
        <p:txBody>
          <a:bodyPr lIns="91440" tIns="45720" rIns="91440" bIns="45720"/>
          <a:lstStyle/>
          <a:p>
            <a:r>
              <a:rPr lang="en-CA" dirty="0"/>
              <a:t>Held a </a:t>
            </a:r>
            <a:r>
              <a:rPr lang="en-CA" dirty="0" err="1"/>
              <a:t>TGax</a:t>
            </a:r>
            <a:r>
              <a:rPr lang="en-CA" dirty="0"/>
              <a:t> ad hoc meeting during the period February 28 – March 2 in the Bay area to make progress on draft D2.0 comment resolution.</a:t>
            </a:r>
          </a:p>
          <a:p>
            <a:r>
              <a:rPr lang="en-CA" dirty="0"/>
              <a:t>Continue with the comment resolution during this meeting.</a:t>
            </a:r>
          </a:p>
          <a:p>
            <a:r>
              <a:rPr lang="en-US" dirty="0"/>
              <a:t>Agenda for this meeting is available  in document 11-17/0286r0.</a:t>
            </a:r>
          </a:p>
          <a:p>
            <a:pPr marL="0" indent="0">
              <a:buNone/>
            </a:pP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37695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800" smtClean="0"/>
              <a:t>March 2018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Slide </a:t>
            </a:r>
            <a:fld id="{93E3E50A-7DD5-4A4C-B9D9-6E15C161B8BE}" type="slidenum">
              <a:rPr lang="en-US" altLang="en-US" sz="1200" smtClean="0"/>
              <a:pPr/>
              <a:t>18</a:t>
            </a:fld>
            <a:endParaRPr lang="en-US" altLang="en-US" sz="120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0"/>
            <a:ext cx="7772400" cy="1600200"/>
          </a:xfrm>
        </p:spPr>
        <p:txBody>
          <a:bodyPr lIns="91440" tIns="45720" rIns="91440" bIns="45720"/>
          <a:lstStyle/>
          <a:p>
            <a:r>
              <a:rPr lang="en-US" altLang="en-US" dirty="0" err="1" smtClean="0"/>
              <a:t>TGay</a:t>
            </a:r>
            <a:r>
              <a:rPr lang="en-US" altLang="en-US" dirty="0" smtClean="0"/>
              <a:t>– </a:t>
            </a:r>
            <a:r>
              <a:rPr lang="en-US" altLang="en-US" dirty="0" smtClean="0"/>
              <a:t>March </a:t>
            </a:r>
            <a:r>
              <a:rPr lang="en-US" altLang="en-US" dirty="0" smtClean="0"/>
              <a:t>2018</a:t>
            </a:r>
            <a:br>
              <a:rPr lang="en-US" altLang="en-US" dirty="0" smtClean="0"/>
            </a:br>
            <a:r>
              <a:rPr lang="en-US" sz="2800" b="0" dirty="0" smtClean="0"/>
              <a:t>Next Generation 60GHz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US" dirty="0" smtClean="0"/>
              <a:t>Chair: Edward Au 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09600" y="2057400"/>
            <a:ext cx="7848600" cy="4265613"/>
          </a:xfrm>
        </p:spPr>
        <p:txBody>
          <a:bodyPr lIns="91440" tIns="45720" rIns="91440" bIns="45720"/>
          <a:lstStyle/>
          <a:p>
            <a:pPr algn="just"/>
            <a:r>
              <a:rPr lang="en-CA" sz="2800" dirty="0"/>
              <a:t>Since the January interim</a:t>
            </a:r>
          </a:p>
          <a:p>
            <a:pPr lvl="1" algn="just"/>
            <a:r>
              <a:rPr lang="en-CA" dirty="0"/>
              <a:t>5 teleconference calls were held for comment resolution</a:t>
            </a:r>
          </a:p>
          <a:p>
            <a:pPr lvl="2" algn="just"/>
            <a:r>
              <a:rPr lang="en-CA" dirty="0"/>
              <a:t>214 comments are discussed,  </a:t>
            </a:r>
          </a:p>
          <a:p>
            <a:pPr lvl="2" algn="just"/>
            <a:r>
              <a:rPr lang="en-CA" dirty="0"/>
              <a:t>208 comments are resolved and ready for motion</a:t>
            </a:r>
          </a:p>
          <a:p>
            <a:r>
              <a:rPr lang="en-US" sz="2800" dirty="0"/>
              <a:t>Goals this week</a:t>
            </a:r>
          </a:p>
          <a:p>
            <a:pPr lvl="1"/>
            <a:r>
              <a:rPr lang="en-US" dirty="0"/>
              <a:t>Comment resolution against LB231 (D1.0)</a:t>
            </a:r>
          </a:p>
          <a:p>
            <a:pPr lvl="1"/>
            <a:r>
              <a:rPr lang="en-CA" dirty="0"/>
              <a:t>Technical presentations</a:t>
            </a:r>
          </a:p>
          <a:p>
            <a:r>
              <a:rPr lang="en-US" sz="2800" dirty="0"/>
              <a:t>Agenda for this meeting is available in document </a:t>
            </a:r>
            <a:r>
              <a:rPr lang="en-US" sz="2800" dirty="0" smtClean="0"/>
              <a:t>11-18/0300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3441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066800"/>
          </a:xfrm>
        </p:spPr>
        <p:txBody>
          <a:bodyPr/>
          <a:lstStyle/>
          <a:p>
            <a:r>
              <a:rPr lang="en-US" dirty="0" err="1" smtClean="0"/>
              <a:t>TGaz</a:t>
            </a:r>
            <a:r>
              <a:rPr lang="en-US" altLang="ja-JP" dirty="0" smtClean="0"/>
              <a:t>– </a:t>
            </a:r>
            <a:r>
              <a:rPr lang="en-US" altLang="ja-JP" dirty="0" smtClean="0"/>
              <a:t>March </a:t>
            </a:r>
            <a:r>
              <a:rPr lang="en-US" altLang="ja-JP" dirty="0" smtClean="0"/>
              <a:t>2018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800" b="0" dirty="0" smtClean="0"/>
              <a:t>Next Generation Positioning </a:t>
            </a:r>
            <a:br>
              <a:rPr lang="en-GB" sz="2800" b="0" dirty="0" smtClean="0"/>
            </a:br>
            <a:r>
              <a:rPr lang="en-GB" dirty="0" smtClean="0"/>
              <a:t>Chair: Jonathan Segev</a:t>
            </a:r>
            <a:endParaRPr lang="en-US" sz="2400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7772400" cy="4495800"/>
          </a:xfrm>
        </p:spPr>
        <p:txBody>
          <a:bodyPr/>
          <a:lstStyle/>
          <a:p>
            <a:r>
              <a:rPr lang="en-US" sz="2000" dirty="0"/>
              <a:t>Current status:</a:t>
            </a: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Open call for submissions towards amendment text and Spec Framework Document (SFD). </a:t>
            </a: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Expect </a:t>
            </a:r>
            <a:r>
              <a:rPr lang="en-US" sz="1800" dirty="0"/>
              <a:t>to review and consider approval of D0.1 during the Mar. meeting.</a:t>
            </a: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PAR and CSD modifications (security) are now approved (</a:t>
            </a:r>
            <a:r>
              <a:rPr lang="en-US" sz="1800" dirty="0" err="1"/>
              <a:t>NesCom</a:t>
            </a:r>
            <a:r>
              <a:rPr lang="en-US" sz="1800" dirty="0"/>
              <a:t>, </a:t>
            </a:r>
            <a:r>
              <a:rPr lang="en-US" sz="1800" dirty="0" err="1"/>
              <a:t>RevCom</a:t>
            </a:r>
            <a:r>
              <a:rPr lang="en-US" sz="1800" dirty="0"/>
              <a:t>) and available on  the 802.11 webpage. </a:t>
            </a:r>
          </a:p>
          <a:p>
            <a:r>
              <a:rPr lang="en-US" sz="2000" dirty="0" smtClean="0"/>
              <a:t>January </a:t>
            </a:r>
            <a:r>
              <a:rPr lang="en-US" sz="2000" dirty="0" smtClean="0"/>
              <a:t>goals</a:t>
            </a:r>
            <a:r>
              <a:rPr lang="en-US" sz="2000" dirty="0"/>
              <a:t>:</a:t>
            </a:r>
          </a:p>
          <a:p>
            <a:pPr lvl="1">
              <a:buFont typeface="Times New Roman" pitchFamily="16" charset="0"/>
              <a:buChar char="•"/>
            </a:pPr>
            <a:r>
              <a:rPr lang="en-US" altLang="en-US" sz="1800" dirty="0"/>
              <a:t>Continue SFD development.</a:t>
            </a:r>
          </a:p>
          <a:p>
            <a:pPr lvl="1">
              <a:buFont typeface="Times New Roman" pitchFamily="16" charset="0"/>
              <a:buChar char="•"/>
            </a:pPr>
            <a:r>
              <a:rPr lang="en-US" altLang="en-US" sz="1800" dirty="0"/>
              <a:t>Consider approval of D0.1 amendment text.</a:t>
            </a:r>
          </a:p>
          <a:p>
            <a:pPr lvl="1">
              <a:buFont typeface="Times New Roman" pitchFamily="16" charset="0"/>
              <a:buChar char="•"/>
            </a:pPr>
            <a:r>
              <a:rPr lang="en-US" altLang="en-US" sz="1800" dirty="0"/>
              <a:t>Consider amendment text submissions.</a:t>
            </a:r>
          </a:p>
          <a:p>
            <a:pPr lvl="1">
              <a:buFont typeface="Times New Roman" pitchFamily="16" charset="0"/>
              <a:buChar char="•"/>
            </a:pPr>
            <a:r>
              <a:rPr lang="en-US" altLang="en-US" sz="1800" dirty="0"/>
              <a:t>Consider SFD text submissions.</a:t>
            </a:r>
          </a:p>
          <a:p>
            <a:pPr lvl="1">
              <a:buFont typeface="Times New Roman" pitchFamily="16" charset="0"/>
              <a:buChar char="•"/>
            </a:pPr>
            <a:r>
              <a:rPr lang="en-US" altLang="en-US" sz="1800" dirty="0"/>
              <a:t>Review technical proposals.</a:t>
            </a:r>
          </a:p>
          <a:p>
            <a:pPr lvl="1">
              <a:buFont typeface="Times New Roman" pitchFamily="16" charset="0"/>
              <a:buChar char="•"/>
            </a:pPr>
            <a:r>
              <a:rPr lang="en-US" altLang="en-US" sz="1800" dirty="0"/>
              <a:t>Review updated SFD document.</a:t>
            </a:r>
          </a:p>
          <a:p>
            <a:r>
              <a:rPr lang="en-US" sz="2000" dirty="0" smtClean="0"/>
              <a:t>Agenda</a:t>
            </a:r>
            <a:r>
              <a:rPr lang="en-US" sz="2000" dirty="0"/>
              <a:t>: </a:t>
            </a:r>
            <a:r>
              <a:rPr lang="en-US" sz="2000" b="0" dirty="0"/>
              <a:t>refer to submission </a:t>
            </a:r>
            <a:r>
              <a:rPr lang="en-US" sz="2000" b="0" dirty="0" smtClean="0"/>
              <a:t>11-18/0276.</a:t>
            </a:r>
            <a:endParaRPr lang="en-US" sz="2000" b="0" dirty="0"/>
          </a:p>
          <a:p>
            <a:endParaRPr lang="en-US" sz="2000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March 2018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19</a:t>
            </a:fld>
            <a:endParaRPr lang="en-US" smtClean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8451393"/>
              </p:ext>
            </p:extLst>
          </p:nvPr>
        </p:nvGraphicFramePr>
        <p:xfrm>
          <a:off x="5181600" y="4572000"/>
          <a:ext cx="3851789" cy="174265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88469"/>
                <a:gridCol w="695460"/>
                <a:gridCol w="641965"/>
                <a:gridCol w="641965"/>
                <a:gridCol w="641965"/>
                <a:gridCol w="641965"/>
              </a:tblGrid>
              <a:tr h="284095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MON</a:t>
                      </a:r>
                      <a:endParaRPr lang="en-US" sz="12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TUE</a:t>
                      </a:r>
                      <a:endParaRPr lang="en-US" sz="12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WED</a:t>
                      </a:r>
                      <a:endParaRPr lang="en-US" sz="12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THU</a:t>
                      </a:r>
                      <a:endParaRPr lang="en-US" sz="12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FRI</a:t>
                      </a:r>
                      <a:endParaRPr lang="en-US" sz="1200" dirty="0"/>
                    </a:p>
                  </a:txBody>
                  <a:tcPr marT="45746" marB="45746"/>
                </a:tc>
              </a:tr>
              <a:tr h="28409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AM1</a:t>
                      </a:r>
                      <a:endParaRPr lang="en-US" sz="12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AZ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T="45746" marB="45746"/>
                </a:tc>
              </a:tr>
              <a:tr h="28409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AM2</a:t>
                      </a:r>
                      <a:endParaRPr lang="en-US" sz="12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AZ</a:t>
                      </a:r>
                      <a:endParaRPr lang="en-US" sz="1200" dirty="0"/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T="45746" marB="45746"/>
                </a:tc>
              </a:tr>
              <a:tr h="32217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PM1</a:t>
                      </a:r>
                      <a:endParaRPr lang="en-US" sz="12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AZ</a:t>
                      </a:r>
                      <a:endParaRPr lang="en-US" sz="1200" dirty="0"/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T="45746" marB="45746"/>
                </a:tc>
              </a:tr>
              <a:tr h="28409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PM2</a:t>
                      </a:r>
                      <a:endParaRPr lang="en-US" sz="12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AZ</a:t>
                      </a:r>
                      <a:endParaRPr lang="en-US" sz="1200" dirty="0"/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T="45746" marB="45746"/>
                </a:tc>
              </a:tr>
              <a:tr h="28409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Eve</a:t>
                      </a:r>
                      <a:endParaRPr lang="en-US" sz="12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T="45746" marB="45746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286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March 2018</a:t>
            </a:r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D. Stanley, HP Enterprise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16A3C817-90AA-4156-AA2D-4B4610122376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Abstract 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8382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 smtClean="0"/>
              <a:t>	This presentation contains the IEEE 802.11 WG snapshot slides for the March 2018 session:</a:t>
            </a:r>
          </a:p>
          <a:p>
            <a:pPr>
              <a:buFontTx/>
              <a:buNone/>
            </a:pPr>
            <a:endParaRPr lang="en-US" altLang="en-US" dirty="0" smtClean="0"/>
          </a:p>
          <a:p>
            <a:pPr>
              <a:buFontTx/>
              <a:buNone/>
            </a:pPr>
            <a:endParaRPr lang="en-US" altLang="en-US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762000" y="2362200"/>
            <a:ext cx="77724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2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Editors Meeting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ANA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/>
              <a:t>AANI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Architecture </a:t>
            </a:r>
            <a:r>
              <a:rPr lang="en-US" altLang="en-US" sz="1800" kern="0" dirty="0"/>
              <a:t>(ARC) </a:t>
            </a:r>
            <a:r>
              <a:rPr lang="en-US" altLang="en-US" sz="1800" kern="0" dirty="0" smtClean="0"/>
              <a:t>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Coexistence SC</a:t>
            </a:r>
            <a:endParaRPr lang="en-US" altLang="en-US" sz="1800" kern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/>
              <a:t>Project Authorization Request (PAR) SC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/>
              <a:t>Wireless Next Generation </a:t>
            </a:r>
            <a:br>
              <a:rPr lang="en-US" altLang="en-US" sz="1800" kern="0" dirty="0"/>
            </a:br>
            <a:r>
              <a:rPr lang="en-US" altLang="en-US" sz="1800" kern="0" dirty="0"/>
              <a:t>(WNG) </a:t>
            </a:r>
            <a:r>
              <a:rPr lang="en-US" altLang="en-US" sz="1800" kern="0" dirty="0" smtClean="0"/>
              <a:t>SC</a:t>
            </a:r>
            <a:endParaRPr lang="en-US" altLang="en-US" sz="1800" kern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802 JTC1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TGmd</a:t>
            </a:r>
            <a:endParaRPr lang="en-US" altLang="en-US" sz="180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TGaj</a:t>
            </a:r>
            <a:r>
              <a:rPr lang="en-US" altLang="en-US" sz="1800" kern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en-US" sz="1800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en-US" sz="1800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China millimeter wave</a:t>
            </a:r>
            <a:r>
              <a:rPr lang="en-US" altLang="en-US" sz="1800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en-US" sz="180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TGak</a:t>
            </a:r>
            <a:r>
              <a:rPr lang="en-US" altLang="en-US" sz="1800" kern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(</a:t>
            </a:r>
            <a:r>
              <a:rPr lang="en-GB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Enhancements For Transit Links Within Bridged </a:t>
            </a:r>
            <a:r>
              <a:rPr lang="en-GB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Networks)</a:t>
            </a:r>
            <a:endParaRPr lang="en-US" altLang="en-US" sz="1800" kern="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TGaq</a:t>
            </a:r>
            <a:r>
              <a:rPr lang="en-US" altLang="en-US" sz="1800" kern="0" dirty="0" smtClean="0"/>
              <a:t> (Pre-Association Discovery)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TGax</a:t>
            </a:r>
            <a:r>
              <a:rPr lang="en-US" altLang="en-US" sz="1800" kern="0" dirty="0" smtClean="0"/>
              <a:t> (High Efficiency WLAN</a:t>
            </a:r>
            <a:r>
              <a:rPr lang="en-US" altLang="en-US" sz="1600" kern="0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TGay</a:t>
            </a:r>
            <a:r>
              <a:rPr lang="en-US" altLang="en-US" sz="1800" kern="0" dirty="0" smtClean="0"/>
              <a:t> (Next Generation 60GHz)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TGaz</a:t>
            </a:r>
            <a:r>
              <a:rPr lang="en-US" altLang="en-US" sz="1800" kern="0" dirty="0" smtClean="0"/>
              <a:t> (Next Generation Positioning)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TGba</a:t>
            </a:r>
            <a:r>
              <a:rPr lang="en-US" altLang="en-US" sz="1800" kern="0" dirty="0" smtClean="0"/>
              <a:t> (Wake-Up Radio)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Light Communications SG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BCS TIG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FD TIG</a:t>
            </a:r>
          </a:p>
          <a:p>
            <a:pPr>
              <a:buFontTx/>
              <a:buNone/>
            </a:pPr>
            <a:endParaRPr lang="en-US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374707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066800"/>
          </a:xfrm>
        </p:spPr>
        <p:txBody>
          <a:bodyPr/>
          <a:lstStyle/>
          <a:p>
            <a:r>
              <a:rPr lang="en-US" dirty="0" err="1" smtClean="0"/>
              <a:t>TGba</a:t>
            </a:r>
            <a:r>
              <a:rPr lang="en-US" altLang="ja-JP" dirty="0" smtClean="0"/>
              <a:t>– </a:t>
            </a:r>
            <a:r>
              <a:rPr lang="en-US" altLang="ja-JP" dirty="0" smtClean="0"/>
              <a:t>March </a:t>
            </a:r>
            <a:r>
              <a:rPr lang="en-US" altLang="ja-JP" dirty="0" smtClean="0"/>
              <a:t>2018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800" b="0" dirty="0" smtClean="0"/>
              <a:t>Wake Up Radio</a:t>
            </a:r>
            <a:br>
              <a:rPr lang="en-GB" sz="2800" b="0" dirty="0" smtClean="0"/>
            </a:br>
            <a:r>
              <a:rPr lang="en-GB" dirty="0" smtClean="0"/>
              <a:t>Chair: Minyoung Park</a:t>
            </a:r>
            <a:endParaRPr lang="en-US" sz="2400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81000" y="2133600"/>
            <a:ext cx="8534400" cy="4495800"/>
          </a:xfrm>
        </p:spPr>
        <p:txBody>
          <a:bodyPr/>
          <a:lstStyle/>
          <a:p>
            <a:r>
              <a:rPr lang="en-US" altLang="en-US" sz="2000" dirty="0"/>
              <a:t>From the last F2F meeting</a:t>
            </a:r>
          </a:p>
          <a:p>
            <a:pPr lvl="1"/>
            <a:r>
              <a:rPr lang="en-US" altLang="en-US" sz="1800" dirty="0">
                <a:ea typeface="MS PGothic" charset="-128"/>
              </a:rPr>
              <a:t>Approved </a:t>
            </a:r>
            <a:r>
              <a:rPr lang="en-US" altLang="en-US" sz="1800" dirty="0" err="1">
                <a:ea typeface="MS PGothic" charset="-128"/>
              </a:rPr>
              <a:t>TGba</a:t>
            </a:r>
            <a:r>
              <a:rPr lang="en-US" altLang="en-US" sz="1800" dirty="0">
                <a:ea typeface="MS PGothic" charset="-128"/>
              </a:rPr>
              <a:t> Spec Framework Document (SFD) - IEEE 802.11-17/575r8</a:t>
            </a:r>
          </a:p>
          <a:p>
            <a:pPr lvl="1"/>
            <a:r>
              <a:rPr lang="en-US" altLang="en-US" sz="1800" dirty="0">
                <a:ea typeface="MS PGothic" charset="-128"/>
              </a:rPr>
              <a:t>Approved PHY/MAC spec text documents to create </a:t>
            </a:r>
            <a:r>
              <a:rPr lang="en-US" altLang="en-US" sz="1800" dirty="0" err="1">
                <a:ea typeface="MS PGothic" charset="-128"/>
              </a:rPr>
              <a:t>TGba</a:t>
            </a:r>
            <a:r>
              <a:rPr lang="en-US" altLang="en-US" sz="1800" dirty="0">
                <a:ea typeface="MS PGothic" charset="-128"/>
              </a:rPr>
              <a:t> D0.1</a:t>
            </a:r>
          </a:p>
          <a:p>
            <a:pPr lvl="1"/>
            <a:r>
              <a:rPr lang="en-US" altLang="en-US" sz="1800" dirty="0">
                <a:ea typeface="MS PGothic" charset="-128"/>
              </a:rPr>
              <a:t>Reviewed technical presentations</a:t>
            </a:r>
          </a:p>
          <a:p>
            <a:pPr lvl="1"/>
            <a:r>
              <a:rPr lang="en-US" altLang="en-US" sz="1800" dirty="0">
                <a:ea typeface="MS PGothic" charset="-128"/>
              </a:rPr>
              <a:t>Reviewed the TG timeline</a:t>
            </a:r>
          </a:p>
          <a:p>
            <a:pPr lvl="1"/>
            <a:r>
              <a:rPr lang="en-US" altLang="en-US" sz="1800" dirty="0">
                <a:ea typeface="MS PGothic" charset="-128"/>
              </a:rPr>
              <a:t>Set goals for the March 2018 meeting</a:t>
            </a:r>
          </a:p>
          <a:p>
            <a:r>
              <a:rPr lang="en-US" altLang="en-US" sz="2000" dirty="0"/>
              <a:t>Plan for this meeting</a:t>
            </a:r>
          </a:p>
          <a:p>
            <a:pPr lvl="1"/>
            <a:r>
              <a:rPr lang="en-US" altLang="en-US" sz="1800" dirty="0"/>
              <a:t>Review and approve </a:t>
            </a:r>
            <a:r>
              <a:rPr lang="en-US" altLang="en-US" sz="1800" dirty="0" err="1"/>
              <a:t>TGba</a:t>
            </a:r>
            <a:r>
              <a:rPr lang="en-US" altLang="en-US" sz="1800" dirty="0"/>
              <a:t> SFD and </a:t>
            </a:r>
            <a:r>
              <a:rPr lang="en-US" altLang="en-US" sz="1800" dirty="0" err="1"/>
              <a:t>TGba</a:t>
            </a:r>
            <a:r>
              <a:rPr lang="en-US" altLang="en-US" sz="1800" dirty="0"/>
              <a:t> D0.1</a:t>
            </a:r>
          </a:p>
          <a:p>
            <a:pPr lvl="1"/>
            <a:r>
              <a:rPr lang="en-US" altLang="en-US" sz="1800" dirty="0"/>
              <a:t>Review spec text documents for </a:t>
            </a:r>
            <a:r>
              <a:rPr lang="en-US" altLang="en-US" sz="1800" dirty="0" err="1"/>
              <a:t>TGba</a:t>
            </a:r>
            <a:r>
              <a:rPr lang="en-US" altLang="en-US" sz="1800" dirty="0"/>
              <a:t> D0.2</a:t>
            </a:r>
          </a:p>
          <a:p>
            <a:pPr lvl="1"/>
            <a:r>
              <a:rPr lang="en-US" altLang="en-US" sz="1800" dirty="0"/>
              <a:t>Review technical presentations</a:t>
            </a:r>
          </a:p>
          <a:p>
            <a:pPr lvl="1"/>
            <a:r>
              <a:rPr lang="en-US" altLang="en-US" sz="1800" dirty="0"/>
              <a:t>Work on </a:t>
            </a:r>
            <a:r>
              <a:rPr lang="en-US" altLang="en-US" sz="1800" dirty="0" err="1"/>
              <a:t>TGba</a:t>
            </a:r>
            <a:r>
              <a:rPr lang="en-US" altLang="en-US" sz="1800" dirty="0"/>
              <a:t> task group documents</a:t>
            </a:r>
          </a:p>
          <a:p>
            <a:pPr lvl="1"/>
            <a:r>
              <a:rPr lang="en-US" altLang="en-US" sz="1800" dirty="0"/>
              <a:t>Review TG timeline</a:t>
            </a:r>
          </a:p>
          <a:p>
            <a:r>
              <a:rPr lang="en-US" altLang="en-US" sz="2000" dirty="0"/>
              <a:t>Agenda can be found in doc: IEEE 802.11-18/313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March 2018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20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1672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447800"/>
          </a:xfrm>
        </p:spPr>
        <p:txBody>
          <a:bodyPr/>
          <a:lstStyle/>
          <a:p>
            <a:r>
              <a:rPr lang="en-US" dirty="0" smtClean="0"/>
              <a:t>LC Study Group </a:t>
            </a:r>
            <a:r>
              <a:rPr lang="en-US" altLang="ja-JP" dirty="0" smtClean="0"/>
              <a:t>– </a:t>
            </a:r>
            <a:r>
              <a:rPr lang="en-US" altLang="ja-JP" dirty="0" smtClean="0"/>
              <a:t>March </a:t>
            </a:r>
            <a:r>
              <a:rPr lang="en-US" altLang="ja-JP" dirty="0" smtClean="0"/>
              <a:t>2018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800" b="0" dirty="0" smtClean="0"/>
              <a:t>Light Communications</a:t>
            </a:r>
            <a:br>
              <a:rPr lang="en-GB" sz="2800" b="0" dirty="0" smtClean="0"/>
            </a:br>
            <a:r>
              <a:rPr lang="en-GB" dirty="0" smtClean="0"/>
              <a:t>Chair: Nikola </a:t>
            </a:r>
            <a:r>
              <a:rPr lang="en-US" dirty="0" err="1" smtClean="0"/>
              <a:t>Serafimovski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04800" y="2514599"/>
            <a:ext cx="8534400" cy="3960813"/>
          </a:xfrm>
        </p:spPr>
        <p:txBody>
          <a:bodyPr/>
          <a:lstStyle/>
          <a:p>
            <a:pPr algn="just"/>
            <a:r>
              <a:rPr lang="en-GB" altLang="en-US" sz="2000" dirty="0"/>
              <a:t>LC SG will review the comments submitted against the draft PAR </a:t>
            </a:r>
            <a:r>
              <a:rPr lang="en-GB" altLang="en-US" sz="2000" b="0" dirty="0"/>
              <a:t>(doc. 11-17/1604r8) </a:t>
            </a:r>
            <a:r>
              <a:rPr lang="en-GB" altLang="en-US" sz="2000" dirty="0"/>
              <a:t>and CSD </a:t>
            </a:r>
            <a:r>
              <a:rPr lang="en-GB" altLang="en-US" sz="2000" b="0" dirty="0"/>
              <a:t>(doc. 11-17/1603r7).</a:t>
            </a:r>
            <a:r>
              <a:rPr lang="en-GB" altLang="en-US" sz="2000" dirty="0"/>
              <a:t> </a:t>
            </a:r>
          </a:p>
          <a:p>
            <a:pPr algn="just"/>
            <a:r>
              <a:rPr lang="en-GB" altLang="en-US" sz="2000" dirty="0"/>
              <a:t>Target is to gain approval from the WG on submitting the LC PAR and CSD documents for consideration by the EC</a:t>
            </a:r>
          </a:p>
          <a:p>
            <a:pPr algn="just"/>
            <a:r>
              <a:rPr lang="en-GB" altLang="en-US" sz="2000" dirty="0"/>
              <a:t>Work done to date:</a:t>
            </a:r>
          </a:p>
          <a:p>
            <a:pPr lvl="1" algn="just"/>
            <a:r>
              <a:rPr lang="en-GB" altLang="en-US" sz="1800" dirty="0"/>
              <a:t>One (1) conference call organized to discuss the comments from Robert Grow submitted on 7 Feb. against the draft PAR and CSD with proposed resolutions (doc. 11-18/0387r1)</a:t>
            </a:r>
          </a:p>
          <a:p>
            <a:pPr algn="just"/>
            <a:r>
              <a:rPr lang="en-GB" altLang="en-US" sz="2000" dirty="0"/>
              <a:t>Four (4) meeting slots for the Mar. 2018 session</a:t>
            </a:r>
          </a:p>
          <a:p>
            <a:pPr lvl="1" algn="just"/>
            <a:r>
              <a:rPr lang="en-GB" altLang="en-US" sz="1800" b="1" dirty="0"/>
              <a:t>Tue – </a:t>
            </a:r>
            <a:r>
              <a:rPr lang="en-GB" altLang="en-US" sz="1800" dirty="0"/>
              <a:t>PM2; </a:t>
            </a:r>
            <a:r>
              <a:rPr lang="en-GB" altLang="en-US" sz="1800" b="1" dirty="0"/>
              <a:t>Tue – </a:t>
            </a:r>
            <a:r>
              <a:rPr lang="en-GB" altLang="en-US" sz="1800" dirty="0"/>
              <a:t>PM3; </a:t>
            </a:r>
            <a:r>
              <a:rPr lang="en-GB" altLang="en-US" sz="1800" b="1" dirty="0"/>
              <a:t>Wed – </a:t>
            </a:r>
            <a:r>
              <a:rPr lang="en-GB" altLang="en-US" sz="1800" dirty="0"/>
              <a:t>AM1; </a:t>
            </a:r>
            <a:r>
              <a:rPr lang="en-GB" altLang="en-US" sz="1800" b="1" dirty="0" err="1"/>
              <a:t>Thur</a:t>
            </a:r>
            <a:r>
              <a:rPr lang="en-GB" altLang="en-US" sz="1800" b="1" dirty="0"/>
              <a:t> – </a:t>
            </a:r>
            <a:r>
              <a:rPr lang="en-GB" altLang="en-US" sz="1800" dirty="0"/>
              <a:t>AM1</a:t>
            </a:r>
          </a:p>
          <a:p>
            <a:pPr algn="just"/>
            <a:r>
              <a:rPr lang="en-GB" altLang="en-US" sz="2000" dirty="0"/>
              <a:t>Proposed Agenda in doc. 11-17/1868r0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March 2018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21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955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447800"/>
          </a:xfrm>
        </p:spPr>
        <p:txBody>
          <a:bodyPr/>
          <a:lstStyle/>
          <a:p>
            <a:r>
              <a:rPr lang="en-US" dirty="0"/>
              <a:t>IEEE 802.11 BCS </a:t>
            </a:r>
            <a:r>
              <a:rPr lang="en-US" dirty="0" smtClean="0"/>
              <a:t>TIG/SG </a:t>
            </a:r>
            <a:r>
              <a:rPr lang="en-US" altLang="ja-JP" dirty="0"/>
              <a:t>– March 2018</a:t>
            </a:r>
            <a:r>
              <a:rPr lang="en-US" dirty="0"/>
              <a:t/>
            </a:r>
            <a:br>
              <a:rPr lang="en-US" dirty="0"/>
            </a:br>
            <a:r>
              <a:rPr lang="en-US" b="0" dirty="0"/>
              <a:t>Broadcast Services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Chair: Marc </a:t>
            </a:r>
            <a:r>
              <a:rPr lang="en-US" dirty="0" err="1"/>
              <a:t>Emmelmann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04800" y="2438400"/>
            <a:ext cx="8534400" cy="3960813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US" sz="2000" dirty="0"/>
              <a:t>March Goals:</a:t>
            </a:r>
          </a:p>
          <a:p>
            <a:pPr lvl="1">
              <a:buFont typeface="Arial"/>
              <a:buChar char="•"/>
            </a:pPr>
            <a:r>
              <a:rPr lang="en-US" sz="1800" dirty="0"/>
              <a:t>Focus on submissions, which assist in creating a PAR</a:t>
            </a:r>
          </a:p>
          <a:p>
            <a:pPr lvl="1">
              <a:buFont typeface="Arial"/>
              <a:buChar char="•"/>
            </a:pPr>
            <a:r>
              <a:rPr lang="en-US" sz="1800" dirty="0"/>
              <a:t>Review submissions and discuss:</a:t>
            </a:r>
          </a:p>
          <a:p>
            <a:pPr lvl="2">
              <a:buFont typeface="Arial"/>
              <a:buChar char="•"/>
            </a:pPr>
            <a:r>
              <a:rPr lang="en-US" sz="1600" dirty="0"/>
              <a:t>Use Cases for BCS</a:t>
            </a:r>
          </a:p>
          <a:p>
            <a:pPr lvl="2">
              <a:buFont typeface="Arial"/>
              <a:buChar char="•"/>
            </a:pPr>
            <a:r>
              <a:rPr lang="en-US" sz="1600" dirty="0"/>
              <a:t>Technical feasibility</a:t>
            </a:r>
          </a:p>
          <a:p>
            <a:pPr lvl="2">
              <a:buFont typeface="Arial"/>
              <a:buChar char="•"/>
            </a:pPr>
            <a:r>
              <a:rPr lang="en-US" sz="1600" dirty="0"/>
              <a:t>Narrow-down the scope</a:t>
            </a:r>
          </a:p>
          <a:p>
            <a:pPr lvl="1">
              <a:buFont typeface="Arial"/>
              <a:buChar char="•"/>
            </a:pPr>
            <a:r>
              <a:rPr lang="en-US" sz="1800" dirty="0"/>
              <a:t>Discussion on leadership: call for vice chairs &amp; secretary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2 </a:t>
            </a:r>
            <a:r>
              <a:rPr lang="en-US" sz="2000" dirty="0"/>
              <a:t>Meeting slots:  Wed PM2;  Thurs PM2</a:t>
            </a:r>
          </a:p>
          <a:p>
            <a:pPr>
              <a:buFont typeface="Arial"/>
              <a:buChar char="•"/>
            </a:pPr>
            <a:r>
              <a:rPr lang="en-US" sz="2000" dirty="0"/>
              <a:t>Agenda: 11-18/0309</a:t>
            </a:r>
          </a:p>
          <a:p>
            <a:pPr>
              <a:buFont typeface="Arial"/>
              <a:buChar char="•"/>
            </a:pPr>
            <a:r>
              <a:rPr lang="en-US" sz="2000" dirty="0"/>
              <a:t>Meeting / Chair’s slides: 11-18/0316</a:t>
            </a:r>
          </a:p>
          <a:p>
            <a:pPr>
              <a:buFont typeface="Arial"/>
              <a:buChar char="•"/>
            </a:pPr>
            <a:r>
              <a:rPr lang="en-US" sz="2000" dirty="0"/>
              <a:t>Meeting Minutes: 11-18/321</a:t>
            </a:r>
          </a:p>
          <a:p>
            <a:pPr>
              <a:buFont typeface="Arial"/>
              <a:buChar char="•"/>
            </a:pPr>
            <a:r>
              <a:rPr lang="en-US" sz="2000" dirty="0"/>
              <a:t>Closing report: 11-18/318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March 2018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22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17188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447800"/>
          </a:xfrm>
        </p:spPr>
        <p:txBody>
          <a:bodyPr/>
          <a:lstStyle/>
          <a:p>
            <a:r>
              <a:rPr lang="en-US" dirty="0" smtClean="0"/>
              <a:t>FD Topic Interest Group</a:t>
            </a:r>
            <a:r>
              <a:rPr lang="en-US" altLang="ja-JP" dirty="0" smtClean="0"/>
              <a:t>– March </a:t>
            </a:r>
            <a:r>
              <a:rPr lang="en-US" altLang="ja-JP" dirty="0" smtClean="0"/>
              <a:t>2018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800" b="0" dirty="0" smtClean="0"/>
              <a:t>Full Duplex</a:t>
            </a:r>
            <a:r>
              <a:rPr lang="en-GB" sz="2800" b="0" dirty="0" smtClean="0"/>
              <a:t/>
            </a:r>
            <a:br>
              <a:rPr lang="en-GB" sz="2800" b="0" dirty="0" smtClean="0"/>
            </a:br>
            <a:r>
              <a:rPr lang="en-GB" dirty="0" smtClean="0"/>
              <a:t>Chair: </a:t>
            </a:r>
            <a:r>
              <a:rPr lang="en-US" dirty="0" smtClean="0"/>
              <a:t>James Gilb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04800" y="2514599"/>
            <a:ext cx="8534400" cy="3960813"/>
          </a:xfrm>
        </p:spPr>
        <p:txBody>
          <a:bodyPr/>
          <a:lstStyle/>
          <a:p>
            <a:pPr algn="just"/>
            <a:r>
              <a:rPr lang="en-GB" altLang="en-US" dirty="0"/>
              <a:t>March 2018 Goals</a:t>
            </a:r>
            <a:endParaRPr lang="en-GB" altLang="en-US" dirty="0"/>
          </a:p>
          <a:p>
            <a:pPr lvl="1">
              <a:lnSpc>
                <a:spcPct val="100000"/>
              </a:lnSpc>
              <a:buFont typeface="Times New Roman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Find Vice-Chair, </a:t>
            </a:r>
            <a:r>
              <a:rPr lang="en-US" dirty="0">
                <a:solidFill>
                  <a:srgbClr val="000000"/>
                </a:solidFill>
              </a:rPr>
              <a:t>Secretary</a:t>
            </a:r>
            <a:endParaRPr lang="en-US" dirty="0"/>
          </a:p>
          <a:p>
            <a:pPr lvl="1">
              <a:lnSpc>
                <a:spcPct val="100000"/>
              </a:lnSpc>
              <a:buFont typeface="Times New Roman"/>
              <a:buChar char="•"/>
            </a:pPr>
            <a:r>
              <a:rPr lang="en-US" dirty="0">
                <a:solidFill>
                  <a:srgbClr val="000000"/>
                </a:solidFill>
              </a:rPr>
              <a:t>Contributions on full-duplex impact on 802.11</a:t>
            </a:r>
            <a:endParaRPr lang="en-US" dirty="0"/>
          </a:p>
          <a:p>
            <a:pPr lvl="1">
              <a:lnSpc>
                <a:spcPct val="100000"/>
              </a:lnSpc>
              <a:buFont typeface="Times New Roman"/>
              <a:buChar char="•"/>
            </a:pPr>
            <a:r>
              <a:rPr lang="en-US" dirty="0">
                <a:solidFill>
                  <a:srgbClr val="000000"/>
                </a:solidFill>
              </a:rPr>
              <a:t>Future plans</a:t>
            </a:r>
            <a:endParaRPr lang="en-US" dirty="0"/>
          </a:p>
          <a:p>
            <a:pPr algn="just"/>
            <a:r>
              <a:rPr lang="en-GB" altLang="en-US" sz="2400" dirty="0" smtClean="0"/>
              <a:t>Proposed </a:t>
            </a:r>
            <a:r>
              <a:rPr lang="en-GB" altLang="en-US" sz="2400" dirty="0"/>
              <a:t>Agenda in doc. </a:t>
            </a:r>
            <a:r>
              <a:rPr lang="en-US" sz="2400" dirty="0">
                <a:solidFill>
                  <a:srgbClr val="000000"/>
                </a:solidFill>
              </a:rPr>
              <a:t>11-18/0341r1</a:t>
            </a:r>
            <a:endParaRPr lang="en-US" sz="2400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March 2018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23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23686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5788" y="6475413"/>
            <a:ext cx="428625" cy="182562"/>
          </a:xfrm>
          <a:noFill/>
        </p:spPr>
        <p:txBody>
          <a:bodyPr/>
          <a:lstStyle/>
          <a:p>
            <a:r>
              <a:rPr lang="en-US" smtClean="0"/>
              <a:t>Slide </a:t>
            </a:r>
            <a:fld id="{A9C0966F-FF4E-453D-A652-D2F3414DF627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r>
              <a:rPr lang="en-US" dirty="0" smtClean="0"/>
              <a:t>Editors Meeting </a:t>
            </a:r>
            <a:r>
              <a:rPr lang="en-US" altLang="en-US" dirty="0"/>
              <a:t>–</a:t>
            </a:r>
            <a:r>
              <a:rPr lang="en-US" dirty="0" smtClean="0"/>
              <a:t> </a:t>
            </a:r>
            <a:r>
              <a:rPr lang="en-US" dirty="0" smtClean="0"/>
              <a:t>March </a:t>
            </a:r>
            <a:r>
              <a:rPr lang="en-US" dirty="0" smtClean="0"/>
              <a:t>2018</a:t>
            </a:r>
            <a:br>
              <a:rPr lang="en-US" dirty="0" smtClean="0"/>
            </a:br>
            <a:r>
              <a:rPr lang="en-US" dirty="0" smtClean="0"/>
              <a:t>Chairs: Peter Ecclesine, Robert Stacey</a:t>
            </a:r>
          </a:p>
        </p:txBody>
      </p:sp>
      <p:sp>
        <p:nvSpPr>
          <p:cNvPr id="1741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D. Stanley, HP Enterprise</a:t>
            </a:r>
          </a:p>
        </p:txBody>
      </p:sp>
      <p:sp>
        <p:nvSpPr>
          <p:cNvPr id="17414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March 2018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905000"/>
            <a:ext cx="8305800" cy="4419600"/>
          </a:xfrm>
        </p:spPr>
        <p:txBody>
          <a:bodyPr/>
          <a:lstStyle/>
          <a:p>
            <a:r>
              <a:rPr lang="en-US" dirty="0"/>
              <a:t>Roll Call / Contacts / Reflector</a:t>
            </a:r>
          </a:p>
          <a:p>
            <a:r>
              <a:rPr lang="en-US" dirty="0"/>
              <a:t>Go round table and get brief status report</a:t>
            </a:r>
          </a:p>
          <a:p>
            <a:r>
              <a:rPr lang="en-US" dirty="0"/>
              <a:t>ANA Status / Process / What is administered</a:t>
            </a:r>
          </a:p>
          <a:p>
            <a:r>
              <a:rPr lang="en-US" dirty="0"/>
              <a:t>Numbering Alignment process / Spreadsheet</a:t>
            </a:r>
          </a:p>
          <a:p>
            <a:r>
              <a:rPr lang="en-US" dirty="0"/>
              <a:t>802.11 Mandatory Draft Review before SB</a:t>
            </a:r>
          </a:p>
          <a:p>
            <a:r>
              <a:rPr lang="en-US" dirty="0"/>
              <a:t>Review WG Style Guide</a:t>
            </a:r>
          </a:p>
          <a:p>
            <a:r>
              <a:rPr lang="en-US" dirty="0"/>
              <a:t>Additional discussion topics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16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5788" y="6475413"/>
            <a:ext cx="428625" cy="182562"/>
          </a:xfrm>
          <a:noFill/>
        </p:spPr>
        <p:txBody>
          <a:bodyPr/>
          <a:lstStyle/>
          <a:p>
            <a:r>
              <a:rPr lang="en-US" smtClean="0"/>
              <a:t>Slide </a:t>
            </a:r>
            <a:fld id="{A9C0966F-FF4E-453D-A652-D2F3414DF627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r>
              <a:rPr lang="en-US" dirty="0" smtClean="0"/>
              <a:t>Assigned Numbers Authority</a:t>
            </a:r>
            <a:r>
              <a:rPr lang="en-US" altLang="en-US" dirty="0" smtClean="0"/>
              <a:t>–</a:t>
            </a:r>
            <a:r>
              <a:rPr lang="en-US" dirty="0" smtClean="0"/>
              <a:t> </a:t>
            </a:r>
            <a:r>
              <a:rPr lang="en-US" dirty="0" smtClean="0"/>
              <a:t>Mar </a:t>
            </a:r>
            <a:r>
              <a:rPr lang="en-US" dirty="0" smtClean="0"/>
              <a:t>2018</a:t>
            </a:r>
            <a:br>
              <a:rPr lang="en-US" dirty="0" smtClean="0"/>
            </a:br>
            <a:r>
              <a:rPr lang="en-US" dirty="0" smtClean="0"/>
              <a:t>ANA Lead: Robert Stacey</a:t>
            </a:r>
          </a:p>
        </p:txBody>
      </p:sp>
      <p:sp>
        <p:nvSpPr>
          <p:cNvPr id="1741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D. Stanley, HP Enterprise</a:t>
            </a:r>
          </a:p>
        </p:txBody>
      </p:sp>
      <p:sp>
        <p:nvSpPr>
          <p:cNvPr id="17414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March 2018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905000"/>
            <a:ext cx="8001000" cy="4191000"/>
          </a:xfrm>
        </p:spPr>
        <p:txBody>
          <a:bodyPr/>
          <a:lstStyle/>
          <a:p>
            <a:pPr eaLnBrk="1" hangingPunct="1"/>
            <a:r>
              <a:rPr lang="en-US" altLang="en-US" dirty="0"/>
              <a:t>The latest database is 11-11/0270r39 (February 2018)</a:t>
            </a:r>
          </a:p>
          <a:p>
            <a:pPr eaLnBrk="1" hangingPunct="1"/>
            <a:r>
              <a:rPr lang="en-US" altLang="en-US" dirty="0"/>
              <a:t>Changes since last meeting:</a:t>
            </a:r>
          </a:p>
          <a:p>
            <a:pPr lvl="1" eaLnBrk="1" hangingPunct="1"/>
            <a:r>
              <a:rPr lang="en-US" altLang="en-US" dirty="0" err="1"/>
              <a:t>REVmd</a:t>
            </a:r>
            <a:r>
              <a:rPr lang="en-US" altLang="en-US" dirty="0"/>
              <a:t>: allocated various extension element ID values, 2 AKM suite elector values and a status code value</a:t>
            </a:r>
          </a:p>
          <a:p>
            <a:pPr eaLnBrk="1" hangingPunct="1"/>
            <a:r>
              <a:rPr lang="en-US" altLang="en-US" dirty="0"/>
              <a:t>Pending changes:</a:t>
            </a:r>
          </a:p>
          <a:p>
            <a:pPr lvl="1" eaLnBrk="1" hangingPunct="1"/>
            <a:r>
              <a:rPr lang="en-US" altLang="en-US" dirty="0"/>
              <a:t>None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90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9144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AANI SC –  </a:t>
            </a:r>
            <a:r>
              <a:rPr lang="en-US" altLang="en-US" dirty="0" smtClean="0"/>
              <a:t>March </a:t>
            </a:r>
            <a:r>
              <a:rPr lang="en-US" altLang="en-US" dirty="0" smtClean="0"/>
              <a:t>2018</a:t>
            </a:r>
            <a:br>
              <a:rPr lang="en-US" altLang="en-US" dirty="0" smtClean="0"/>
            </a:br>
            <a:r>
              <a:rPr lang="en-US" sz="2800" b="0" dirty="0"/>
              <a:t>Advanced Access Network Interface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Chair: Joseph Levy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" y="1905000"/>
            <a:ext cx="8534400" cy="408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altLang="en-US" sz="2400" b="1" dirty="0" smtClean="0"/>
              <a:t>March Goals: 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/>
              <a:t>Continue Technical Discussion on 802.11 </a:t>
            </a:r>
            <a:r>
              <a:rPr lang="en-US" altLang="en-US" sz="2000" dirty="0"/>
              <a:t>technical performance relative to IMT-2020 requirements and other competing technologies - 1 contribution 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 smtClean="0"/>
              <a:t>Continue technical discussion on Status of 3GPP SA specifications for 3GPP </a:t>
            </a:r>
            <a:r>
              <a:rPr lang="en-US" sz="2000" dirty="0" smtClean="0"/>
              <a:t>core network and 802.11 interworking – 1 contribution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 smtClean="0"/>
              <a:t>Discuss </a:t>
            </a:r>
            <a:r>
              <a:rPr lang="en-US" altLang="en-US" sz="2000" dirty="0"/>
              <a:t>the future of the AANI SC</a:t>
            </a:r>
          </a:p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400" b="1" dirty="0" smtClean="0"/>
              <a:t>Agenda, see 11-18-0311 for details</a:t>
            </a:r>
          </a:p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400" b="1" dirty="0" smtClean="0"/>
              <a:t>AANI SC will meet in 2 timeslots: Mon PM2, Thu AM2</a:t>
            </a:r>
            <a:r>
              <a:rPr lang="en-US" sz="1100" b="1" dirty="0" smtClean="0"/>
              <a:t> 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1400" b="1" dirty="0" smtClean="0"/>
              <a:t/>
            </a:r>
            <a:br>
              <a:rPr lang="en-US" sz="1400" b="1" dirty="0" smtClean="0"/>
            </a:br>
            <a:r>
              <a:rPr lang="en-US" altLang="en-US" sz="1800" b="1" i="1" dirty="0" smtClean="0"/>
              <a:t>Note: NEND IC:</a:t>
            </a:r>
            <a:r>
              <a:rPr lang="en-US" sz="1800" b="1" i="1" dirty="0" smtClean="0"/>
              <a:t> “IEEE 802 network enhancements for the next decade” Industry </a:t>
            </a:r>
            <a:br>
              <a:rPr lang="en-US" sz="1800" b="1" i="1" dirty="0" smtClean="0"/>
            </a:br>
            <a:r>
              <a:rPr lang="en-US" sz="1800" b="1" i="1" dirty="0" smtClean="0"/>
              <a:t>Connections Activity</a:t>
            </a:r>
            <a:r>
              <a:rPr lang="en-US" altLang="en-US" sz="1800" b="1" i="1" dirty="0" smtClean="0"/>
              <a:t> is not scheduled to meet until the November Plenary</a:t>
            </a:r>
          </a:p>
          <a:p>
            <a:pPr eaLnBrk="1" hangingPunct="1"/>
            <a:endParaRPr lang="en-US" alt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416674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838200"/>
            <a:ext cx="8915400" cy="6096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802.11 ARC SC– </a:t>
            </a:r>
            <a:r>
              <a:rPr lang="en-US" altLang="en-US" dirty="0" smtClean="0"/>
              <a:t>March </a:t>
            </a:r>
            <a:r>
              <a:rPr lang="en-US" altLang="en-US" dirty="0" smtClean="0"/>
              <a:t>2018</a:t>
            </a:r>
            <a:br>
              <a:rPr lang="en-US" altLang="en-US" dirty="0" smtClean="0"/>
            </a:br>
            <a:r>
              <a:rPr lang="en-US" altLang="en-US" dirty="0" smtClean="0"/>
              <a:t>Chair – Mark Hamilton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76400"/>
            <a:ext cx="8686800" cy="4953000"/>
          </a:xfrm>
        </p:spPr>
        <p:txBody>
          <a:bodyPr/>
          <a:lstStyle/>
          <a:p>
            <a:pPr marL="342900" lvl="2" indent="-342900">
              <a:spcBef>
                <a:spcPts val="300"/>
              </a:spcBef>
              <a:spcAft>
                <a:spcPts val="0"/>
              </a:spcAft>
              <a:defRPr/>
            </a:pPr>
            <a:r>
              <a:rPr lang="en-US" altLang="en-US" sz="2000" b="1" dirty="0"/>
              <a:t>Meeting slots: Tuesday AM2 and PM2, Wednesday AM1</a:t>
            </a:r>
          </a:p>
          <a:p>
            <a:pPr marL="342900" lvl="2" indent="-342900">
              <a:spcBef>
                <a:spcPts val="300"/>
              </a:spcBef>
              <a:spcAft>
                <a:spcPts val="0"/>
              </a:spcAft>
              <a:defRPr/>
            </a:pPr>
            <a:r>
              <a:rPr lang="en-US" altLang="en-US" sz="2000" b="1" dirty="0"/>
              <a:t>Updates:</a:t>
            </a:r>
          </a:p>
          <a:p>
            <a:pPr marL="685800" lvl="3" indent="-34290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/>
              <a:t>IEEE 802 activities relevant to </a:t>
            </a:r>
            <a:r>
              <a:rPr lang="en-US" sz="1800" dirty="0" smtClean="0"/>
              <a:t>802.11/ARC: </a:t>
            </a:r>
            <a:r>
              <a:rPr lang="en-US" altLang="en-US" sz="1800" dirty="0" smtClean="0"/>
              <a:t>802c</a:t>
            </a:r>
            <a:r>
              <a:rPr lang="en-US" altLang="en-US" sz="1800" dirty="0"/>
              <a:t>, 802.1CQ?</a:t>
            </a:r>
          </a:p>
          <a:p>
            <a:pPr marL="685800" lvl="3" indent="-34290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800" dirty="0"/>
              <a:t>IEEE 1588</a:t>
            </a:r>
          </a:p>
          <a:p>
            <a:pPr marL="685800" lvl="3" indent="-34290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800" dirty="0"/>
              <a:t>IETF/802 coordination</a:t>
            </a:r>
          </a:p>
          <a:p>
            <a:pPr marL="685800" lvl="3" indent="-342900">
              <a:spcBef>
                <a:spcPts val="300"/>
              </a:spcBef>
              <a:spcAft>
                <a:spcPts val="0"/>
              </a:spcAft>
              <a:defRPr/>
            </a:pPr>
            <a:r>
              <a:rPr lang="en-US" altLang="en-US" sz="1800" dirty="0"/>
              <a:t>802.1AS (802.1ASrev) use of 802.11 Fine Timing Measurement</a:t>
            </a:r>
          </a:p>
          <a:p>
            <a:pPr marL="685800" lvl="3" indent="-342900">
              <a:spcBef>
                <a:spcPts val="300"/>
              </a:spcBef>
              <a:spcAft>
                <a:spcPts val="0"/>
              </a:spcAft>
              <a:defRPr/>
            </a:pPr>
            <a:r>
              <a:rPr lang="en-US" altLang="en-US" sz="1800" dirty="0"/>
              <a:t>Deterministic Networking – 802.11 SG, IETF</a:t>
            </a:r>
          </a:p>
          <a:p>
            <a:pPr marL="342900" lvl="2" indent="-342900" eaLnBrk="1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2000" b="1" dirty="0"/>
              <a:t>YANG/NETCONF modeling – in preparation for </a:t>
            </a:r>
            <a:r>
              <a:rPr lang="en-US" sz="2000" b="1" dirty="0" err="1"/>
              <a:t>REVmd</a:t>
            </a:r>
            <a:endParaRPr lang="en-US" sz="2000" b="1" dirty="0"/>
          </a:p>
          <a:p>
            <a:pPr marL="685800" lvl="3" indent="-34290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hlinkClick r:id="rId3"/>
              </a:rPr>
              <a:t>11-16/1436r1</a:t>
            </a:r>
            <a:r>
              <a:rPr lang="en-US" sz="2000" b="1" dirty="0"/>
              <a:t> </a:t>
            </a:r>
          </a:p>
          <a:p>
            <a:pPr marL="342900" lvl="1" indent="-342900" eaLnBrk="1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en-US" b="1" dirty="0"/>
              <a:t>“What is an ESS?”:</a:t>
            </a:r>
          </a:p>
          <a:p>
            <a:pPr marL="685800" lvl="3" indent="-34290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en-US" sz="1800" dirty="0"/>
              <a:t>and, “How can a non-AP STA know?”</a:t>
            </a:r>
          </a:p>
          <a:p>
            <a:pPr marL="685800" lvl="3" indent="-34290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en-US" sz="1800" dirty="0"/>
              <a:t>What is an HESS? (</a:t>
            </a:r>
            <a:r>
              <a:rPr lang="en-US" altLang="en-US" sz="1800" dirty="0" err="1"/>
              <a:t>cf</a:t>
            </a:r>
            <a:r>
              <a:rPr lang="en-US" altLang="en-US" sz="1800" dirty="0"/>
              <a:t>: Wi-Fi Alliance’s Hotspot 2.0 Tech Spec)</a:t>
            </a:r>
          </a:p>
          <a:p>
            <a:pPr marL="685800" lvl="3" indent="-34290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800" dirty="0"/>
              <a:t>AP/DS/Portal architecture and 802 concepts - </a:t>
            </a:r>
            <a:r>
              <a:rPr lang="en-US" altLang="en-US" sz="1800" dirty="0">
                <a:hlinkClick r:id="rId4"/>
              </a:rPr>
              <a:t>11-17/0136r2</a:t>
            </a:r>
            <a:r>
              <a:rPr lang="en-US" sz="1800" dirty="0"/>
              <a:t>, </a:t>
            </a:r>
            <a:r>
              <a:rPr lang="en-US" sz="1800" dirty="0">
                <a:hlinkClick r:id="rId5"/>
              </a:rPr>
              <a:t>11-16/1512r0</a:t>
            </a:r>
            <a:r>
              <a:rPr lang="en-US" sz="1800" dirty="0"/>
              <a:t>, </a:t>
            </a:r>
            <a:r>
              <a:rPr lang="en-US" sz="1800" dirty="0">
                <a:hlinkClick r:id="rId6"/>
              </a:rPr>
              <a:t>11-16/0720r0</a:t>
            </a:r>
            <a:r>
              <a:rPr lang="en-US" sz="1800" dirty="0"/>
              <a:t>, </a:t>
            </a:r>
            <a:r>
              <a:rPr lang="en-US" sz="1800" dirty="0">
                <a:hlinkClick r:id="rId7"/>
              </a:rPr>
              <a:t>11-15/0454r0</a:t>
            </a:r>
            <a:r>
              <a:rPr lang="en-US" sz="1800" dirty="0"/>
              <a:t>, </a:t>
            </a:r>
            <a:r>
              <a:rPr lang="en-US" sz="1800" dirty="0">
                <a:hlinkClick r:id="rId8"/>
              </a:rPr>
              <a:t>11-14/1213r1</a:t>
            </a:r>
            <a:r>
              <a:rPr lang="en-US" sz="1800" dirty="0"/>
              <a:t> </a:t>
            </a:r>
          </a:p>
          <a:p>
            <a:pPr marL="342900" lvl="1" indent="-342900" eaLnBrk="1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/>
              <a:t>WUR architecture topics/other “split” PHYs</a:t>
            </a:r>
          </a:p>
          <a:p>
            <a:pPr marL="342900" lvl="1" indent="-342900" eaLnBrk="1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/>
              <a:t>MLME-RESET, versus MLME-JOIN and MLME-START</a:t>
            </a:r>
          </a:p>
        </p:txBody>
      </p:sp>
      <p:sp>
        <p:nvSpPr>
          <p:cNvPr id="13316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March 2018</a:t>
            </a:r>
            <a:endParaRPr lang="en-US" altLang="en-US" sz="1800" dirty="0" smtClean="0"/>
          </a:p>
        </p:txBody>
      </p:sp>
      <p:sp>
        <p:nvSpPr>
          <p:cNvPr id="133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69100" y="6475413"/>
            <a:ext cx="1774825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133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344B080B-AAF0-4B6B-9761-A4B57386F867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200" b="0" smtClean="0"/>
          </a:p>
        </p:txBody>
      </p:sp>
    </p:spTree>
    <p:extLst>
      <p:ext uri="{BB962C8B-B14F-4D97-AF65-F5344CB8AC3E}">
        <p14:creationId xmlns:p14="http://schemas.microsoft.com/office/powerpoint/2010/main" val="134722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01625"/>
            <a:ext cx="1817687" cy="3079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smtClean="0"/>
              <a:t>March 2018</a:t>
            </a:r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132638" y="6475413"/>
            <a:ext cx="1411287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4200" y="6475413"/>
            <a:ext cx="431800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D48B9604-0A2D-4855-9BB3-38563A9E29D2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200" b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457200" y="762000"/>
            <a:ext cx="7772400" cy="1066800"/>
          </a:xfrm>
        </p:spPr>
        <p:txBody>
          <a:bodyPr lIns="91440" tIns="45720" rIns="91440" bIns="45720"/>
          <a:lstStyle/>
          <a:p>
            <a:pPr lvl="1"/>
            <a:r>
              <a:rPr lang="en-US" altLang="en-US" dirty="0" smtClean="0"/>
              <a:t>IEEE 802.11 Coexistence SC– </a:t>
            </a:r>
            <a:r>
              <a:rPr lang="en-US" altLang="en-US" dirty="0" smtClean="0"/>
              <a:t>Mar</a:t>
            </a:r>
            <a:r>
              <a:rPr lang="en-US" altLang="en-US" dirty="0" smtClean="0"/>
              <a:t> </a:t>
            </a:r>
            <a:r>
              <a:rPr lang="en-US" altLang="en-US" dirty="0" smtClean="0"/>
              <a:t>2018 -1</a:t>
            </a:r>
            <a:br>
              <a:rPr lang="en-US" altLang="en-US" dirty="0" smtClean="0"/>
            </a:br>
            <a:r>
              <a:rPr lang="en-GB" dirty="0" smtClean="0"/>
              <a:t>Chair</a:t>
            </a:r>
            <a:r>
              <a:rPr lang="en-GB" dirty="0"/>
              <a:t>: </a:t>
            </a:r>
            <a:r>
              <a:rPr lang="en-GB" dirty="0" smtClean="0"/>
              <a:t>Andrew Myles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1981200"/>
            <a:ext cx="7696200" cy="4343400"/>
          </a:xfrm>
        </p:spPr>
        <p:txBody>
          <a:bodyPr lIns="91440" tIns="45720" rIns="91440" bIns="45720"/>
          <a:lstStyle/>
          <a:p>
            <a:pPr marL="0" indent="0">
              <a:buFontTx/>
              <a:buNone/>
              <a:defRPr/>
            </a:pPr>
            <a:r>
              <a:rPr lang="en-AU" altLang="en-US" dirty="0"/>
              <a:t>The </a:t>
            </a:r>
            <a:r>
              <a:rPr lang="en-AU" altLang="en-US" dirty="0" err="1"/>
              <a:t>Coex</a:t>
            </a:r>
            <a:r>
              <a:rPr lang="en-AU" altLang="en-US" dirty="0"/>
              <a:t> SC is working based on agreed goals</a:t>
            </a:r>
          </a:p>
          <a:p>
            <a:pPr>
              <a:defRPr/>
            </a:pPr>
            <a:r>
              <a:rPr lang="en-AU" b="0" dirty="0"/>
              <a:t>Discuss the use of PD, ED or other 802.11 coexistence mechanisms with the goal of promoting “fair” use of unlicensed spectrum</a:t>
            </a:r>
          </a:p>
          <a:p>
            <a:pPr>
              <a:defRPr/>
            </a:pPr>
            <a:r>
              <a:rPr lang="en-AU" b="0" dirty="0"/>
              <a:t>Promote an environment that allow IEEE 802.11ax “fair access” to global unlicensed spectrum </a:t>
            </a:r>
          </a:p>
          <a:p>
            <a:pPr marL="0" indent="0">
              <a:buFontTx/>
              <a:buNone/>
              <a:defRPr/>
            </a:pPr>
            <a:r>
              <a:rPr lang="en-AU" altLang="en-US" dirty="0"/>
              <a:t>The </a:t>
            </a:r>
            <a:r>
              <a:rPr lang="en-AU" altLang="en-US" dirty="0" err="1"/>
              <a:t>Coex</a:t>
            </a:r>
            <a:r>
              <a:rPr lang="en-AU" altLang="en-US" dirty="0"/>
              <a:t> SC is m</a:t>
            </a:r>
            <a:r>
              <a:rPr lang="en-AU" dirty="0"/>
              <a:t>eeting twice this week</a:t>
            </a:r>
          </a:p>
          <a:p>
            <a:pPr>
              <a:defRPr/>
            </a:pPr>
            <a:r>
              <a:rPr lang="en-AU" dirty="0"/>
              <a:t>Wed PM1</a:t>
            </a:r>
          </a:p>
          <a:p>
            <a:pPr>
              <a:defRPr/>
            </a:pPr>
            <a:r>
              <a:rPr lang="en-AU" dirty="0"/>
              <a:t>Thu PM1 (any motions)</a:t>
            </a:r>
          </a:p>
        </p:txBody>
      </p:sp>
    </p:spTree>
    <p:extLst>
      <p:ext uri="{BB962C8B-B14F-4D97-AF65-F5344CB8AC3E}">
        <p14:creationId xmlns:p14="http://schemas.microsoft.com/office/powerpoint/2010/main" val="424582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01625"/>
            <a:ext cx="1817687" cy="3079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smtClean="0"/>
              <a:t>March 2018</a:t>
            </a:r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132638" y="6475413"/>
            <a:ext cx="1411287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4200" y="6475413"/>
            <a:ext cx="431800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D48B9604-0A2D-4855-9BB3-38563A9E29D2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200" b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457200" y="762000"/>
            <a:ext cx="7772400" cy="1066800"/>
          </a:xfrm>
        </p:spPr>
        <p:txBody>
          <a:bodyPr lIns="91440" tIns="45720" rIns="91440" bIns="45720"/>
          <a:lstStyle/>
          <a:p>
            <a:pPr lvl="1"/>
            <a:r>
              <a:rPr lang="en-US" altLang="en-US" dirty="0" smtClean="0"/>
              <a:t>IEEE 802.11 Coexistence SC– </a:t>
            </a:r>
            <a:r>
              <a:rPr lang="en-US" altLang="en-US" dirty="0" smtClean="0"/>
              <a:t>Mar</a:t>
            </a:r>
            <a:r>
              <a:rPr lang="en-US" altLang="en-US" dirty="0" smtClean="0"/>
              <a:t> </a:t>
            </a:r>
            <a:r>
              <a:rPr lang="en-US" altLang="en-US" dirty="0" smtClean="0"/>
              <a:t>2018-2</a:t>
            </a:r>
            <a:br>
              <a:rPr lang="en-US" altLang="en-US" dirty="0" smtClean="0"/>
            </a:br>
            <a:r>
              <a:rPr lang="en-GB" dirty="0" smtClean="0"/>
              <a:t>Chair</a:t>
            </a:r>
            <a:r>
              <a:rPr lang="en-GB" dirty="0"/>
              <a:t>: </a:t>
            </a:r>
            <a:r>
              <a:rPr lang="en-GB" dirty="0" smtClean="0"/>
              <a:t>Andrew Myles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1905000"/>
            <a:ext cx="7696200" cy="4343400"/>
          </a:xfrm>
        </p:spPr>
        <p:txBody>
          <a:bodyPr lIns="91440" tIns="45720" rIns="91440" bIns="45720"/>
          <a:lstStyle/>
          <a:p>
            <a:pPr marL="0" indent="0">
              <a:buFontTx/>
              <a:buNone/>
              <a:defRPr/>
            </a:pPr>
            <a:r>
              <a:rPr lang="en-AU" altLang="en-US" dirty="0"/>
              <a:t>Agenda items (11-18-0280) to be addressed will include:</a:t>
            </a:r>
          </a:p>
          <a:p>
            <a:pPr>
              <a:defRPr/>
            </a:pPr>
            <a:r>
              <a:rPr lang="en-AU" dirty="0"/>
              <a:t>Relationships</a:t>
            </a:r>
          </a:p>
          <a:p>
            <a:pPr lvl="1">
              <a:defRPr/>
            </a:pPr>
            <a:r>
              <a:rPr lang="en-AU" dirty="0"/>
              <a:t>Review ETSI BRAN meeting agenda</a:t>
            </a:r>
          </a:p>
          <a:p>
            <a:pPr lvl="1">
              <a:defRPr/>
            </a:pPr>
            <a:r>
              <a:rPr lang="en-AU" dirty="0"/>
              <a:t>Review recent 3GPP RAN1 activities</a:t>
            </a:r>
          </a:p>
          <a:p>
            <a:pPr lvl="1">
              <a:defRPr/>
            </a:pPr>
            <a:r>
              <a:rPr lang="en-AU" dirty="0"/>
              <a:t>Follow up on WFA’s LS to 3GPP RAN</a:t>
            </a:r>
          </a:p>
          <a:p>
            <a:pPr>
              <a:defRPr/>
            </a:pPr>
            <a:r>
              <a:rPr lang="en-AU" dirty="0"/>
              <a:t>Technical issues</a:t>
            </a:r>
          </a:p>
          <a:p>
            <a:pPr lvl="1">
              <a:defRPr/>
            </a:pPr>
            <a:r>
              <a:rPr lang="en-AU" dirty="0"/>
              <a:t>Review possible </a:t>
            </a:r>
            <a:r>
              <a:rPr lang="en-AU" dirty="0" err="1"/>
              <a:t>adaptivity</a:t>
            </a:r>
            <a:r>
              <a:rPr lang="en-AU" dirty="0"/>
              <a:t> position for ETSI BRAN meeting</a:t>
            </a:r>
          </a:p>
          <a:p>
            <a:pPr lvl="1">
              <a:defRPr/>
            </a:pPr>
            <a:r>
              <a:rPr lang="en-AU" dirty="0"/>
              <a:t>Review blocking energy discussions in ETSI BRAN</a:t>
            </a:r>
          </a:p>
          <a:p>
            <a:pPr lvl="1">
              <a:defRPr/>
            </a:pPr>
            <a:r>
              <a:rPr lang="en-AU" dirty="0"/>
              <a:t>Review “Paused COT” issue for ETSI BRAN meeting</a:t>
            </a:r>
          </a:p>
          <a:p>
            <a:pPr>
              <a:defRPr/>
            </a:pPr>
            <a:r>
              <a:rPr lang="en-AU" dirty="0"/>
              <a:t>Motions (Thu PM1 only, if required)</a:t>
            </a:r>
          </a:p>
          <a:p>
            <a:pPr lvl="1">
              <a:defRPr/>
            </a:pPr>
            <a:r>
              <a:rPr lang="en-AU" dirty="0"/>
              <a:t>Consider possible IEEE 802.11 support for various positions at next ETSI BRAN meeting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5586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9906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PAR Review SC –  </a:t>
            </a:r>
            <a:r>
              <a:rPr lang="en-US" altLang="en-US" dirty="0" smtClean="0"/>
              <a:t>March</a:t>
            </a:r>
            <a:r>
              <a:rPr lang="en-US" altLang="en-US" dirty="0" smtClean="0"/>
              <a:t> </a:t>
            </a:r>
            <a:r>
              <a:rPr lang="en-US" altLang="en-US" dirty="0" smtClean="0"/>
              <a:t>2018</a:t>
            </a:r>
            <a:br>
              <a:rPr lang="en-US" altLang="en-US" dirty="0" smtClean="0"/>
            </a:br>
            <a:r>
              <a:rPr lang="en-US" altLang="en-US" sz="2800" b="0" dirty="0">
                <a:ea typeface="ＭＳ Ｐゴシック" pitchFamily="34" charset="-128"/>
              </a:rPr>
              <a:t>P</a:t>
            </a:r>
            <a:r>
              <a:rPr lang="en-US" altLang="ja-JP" sz="2800" b="0" dirty="0" smtClean="0">
                <a:ea typeface="ＭＳ Ｐゴシック" pitchFamily="34" charset="-128"/>
              </a:rPr>
              <a:t>roject Authorization Request Review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Chair: Jon Rosdahl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98513" y="2324993"/>
            <a:ext cx="81534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800" dirty="0" smtClean="0"/>
              <a:t>14 </a:t>
            </a:r>
            <a:r>
              <a:rPr lang="fr-FR" sz="1800" dirty="0" err="1" smtClean="0"/>
              <a:t>PARs</a:t>
            </a:r>
            <a:r>
              <a:rPr lang="fr-FR" sz="1800" dirty="0" smtClean="0"/>
              <a:t> to </a:t>
            </a:r>
            <a:r>
              <a:rPr lang="fr-FR" sz="1800" dirty="0" err="1" smtClean="0"/>
              <a:t>review</a:t>
            </a:r>
            <a:r>
              <a:rPr lang="fr-FR" sz="1800" dirty="0" smtClean="0"/>
              <a:t> </a:t>
            </a:r>
            <a:r>
              <a:rPr lang="fr-FR" sz="1800" dirty="0" err="1" smtClean="0"/>
              <a:t>this</a:t>
            </a:r>
            <a:r>
              <a:rPr lang="fr-FR" sz="1800" dirty="0" smtClean="0"/>
              <a:t> </a:t>
            </a:r>
            <a:r>
              <a:rPr lang="fr-FR" sz="1800" dirty="0" err="1" smtClean="0"/>
              <a:t>week</a:t>
            </a:r>
            <a:r>
              <a:rPr lang="fr-FR" sz="1800" dirty="0" smtClean="0"/>
              <a:t>, </a:t>
            </a:r>
            <a:r>
              <a:rPr lang="fr-FR" sz="1800" dirty="0" err="1" smtClean="0"/>
              <a:t>see</a:t>
            </a:r>
            <a:r>
              <a:rPr lang="fr-FR" sz="1800" dirty="0" smtClean="0"/>
              <a:t> 11-18-293</a:t>
            </a:r>
            <a:endParaRPr lang="fr-FR" sz="1800" dirty="0"/>
          </a:p>
          <a:p>
            <a:pPr>
              <a:buFont typeface="+mj-lt"/>
              <a:buAutoNum type="arabicPeriod"/>
            </a:pPr>
            <a:r>
              <a:rPr lang="en-US" sz="1400" dirty="0"/>
              <a:t>P802.1CBcv - Amendment: Information Model, YANG Data Model and Management Information Base Module, </a:t>
            </a:r>
            <a:r>
              <a:rPr lang="en-US" sz="1400" dirty="0">
                <a:hlinkClick r:id="rId3"/>
              </a:rPr>
              <a:t>PAR</a:t>
            </a:r>
            <a:r>
              <a:rPr lang="en-US" sz="1400" dirty="0"/>
              <a:t> and </a:t>
            </a:r>
            <a:r>
              <a:rPr lang="en-US" sz="1400" dirty="0">
                <a:hlinkClick r:id="rId4"/>
              </a:rPr>
              <a:t>CSD</a:t>
            </a:r>
            <a:endParaRPr lang="en-US" sz="1400" dirty="0"/>
          </a:p>
          <a:p>
            <a:pPr>
              <a:buFont typeface="+mj-lt"/>
              <a:buAutoNum type="arabicPeriod"/>
            </a:pPr>
            <a:r>
              <a:rPr lang="en-US" sz="1400" dirty="0"/>
              <a:t>802.1DC - Standard for Quality of Service Provision by Network Systems </a:t>
            </a:r>
            <a:r>
              <a:rPr lang="en-US" sz="1400" dirty="0">
                <a:hlinkClick r:id="rId5"/>
              </a:rPr>
              <a:t>PAR</a:t>
            </a:r>
            <a:r>
              <a:rPr lang="en-US" sz="1400" dirty="0"/>
              <a:t> and </a:t>
            </a:r>
            <a:r>
              <a:rPr lang="en-US" sz="1400" dirty="0">
                <a:hlinkClick r:id="rId6"/>
              </a:rPr>
              <a:t>CSD</a:t>
            </a:r>
            <a:endParaRPr lang="en-US" sz="1400" dirty="0"/>
          </a:p>
          <a:p>
            <a:pPr>
              <a:buFont typeface="+mj-lt"/>
              <a:buAutoNum type="arabicPeriod"/>
            </a:pPr>
            <a:r>
              <a:rPr lang="en-US" sz="1400" dirty="0"/>
              <a:t>802.1CBdb -  Amendment: Extended Stream Identification Functions, </a:t>
            </a:r>
            <a:r>
              <a:rPr lang="en-US" sz="1400" dirty="0">
                <a:hlinkClick r:id="rId7"/>
              </a:rPr>
              <a:t>PAR</a:t>
            </a:r>
            <a:r>
              <a:rPr lang="en-US" sz="1400" dirty="0"/>
              <a:t> and </a:t>
            </a:r>
            <a:r>
              <a:rPr lang="en-US" sz="1400" dirty="0">
                <a:hlinkClick r:id="rId8"/>
              </a:rPr>
              <a:t>CSD</a:t>
            </a:r>
            <a:endParaRPr lang="en-US" sz="1400" dirty="0"/>
          </a:p>
          <a:p>
            <a:pPr>
              <a:buFont typeface="+mj-lt"/>
              <a:buAutoNum type="arabicPeriod"/>
            </a:pPr>
            <a:r>
              <a:rPr lang="en-US" sz="1400" dirty="0"/>
              <a:t>802.1Qcz - Amendment: Congestion Isolation, </a:t>
            </a:r>
            <a:r>
              <a:rPr lang="en-US" sz="1400" dirty="0">
                <a:hlinkClick r:id="rId9"/>
              </a:rPr>
              <a:t>PAR</a:t>
            </a:r>
            <a:r>
              <a:rPr lang="en-US" sz="1400" dirty="0"/>
              <a:t> and </a:t>
            </a:r>
            <a:r>
              <a:rPr lang="en-US" sz="1400" dirty="0">
                <a:hlinkClick r:id="rId10"/>
              </a:rPr>
              <a:t>CSD</a:t>
            </a:r>
            <a:endParaRPr lang="en-US" sz="1400" dirty="0"/>
          </a:p>
          <a:p>
            <a:pPr>
              <a:buFont typeface="+mj-lt"/>
              <a:buAutoNum type="arabicPeriod"/>
            </a:pPr>
            <a:r>
              <a:rPr lang="en-US" sz="1400" dirty="0"/>
              <a:t>P60802 - Standard:  Time-Sensitive Networking Profile for Industrial Automation, </a:t>
            </a:r>
            <a:r>
              <a:rPr lang="en-US" sz="1400" dirty="0">
                <a:hlinkClick r:id="rId11"/>
              </a:rPr>
              <a:t>PAR</a:t>
            </a:r>
            <a:r>
              <a:rPr lang="en-US" sz="1400" dirty="0"/>
              <a:t> and </a:t>
            </a:r>
            <a:r>
              <a:rPr lang="en-US" sz="1400" dirty="0">
                <a:hlinkClick r:id="rId12"/>
              </a:rPr>
              <a:t>CSD</a:t>
            </a:r>
            <a:endParaRPr lang="en-US" sz="1400" dirty="0"/>
          </a:p>
          <a:p>
            <a:pPr>
              <a:buFont typeface="+mj-lt"/>
              <a:buAutoNum type="arabicPeriod"/>
            </a:pPr>
            <a:r>
              <a:rPr lang="en-US" sz="1400" dirty="0"/>
              <a:t>802.3cg, Amendment: 10 Mb/s Operation over Single Balanced Twisted-pair Cabling and Associated Power Delivery, </a:t>
            </a:r>
            <a:r>
              <a:rPr lang="en-US" sz="1400" dirty="0">
                <a:hlinkClick r:id="rId13"/>
              </a:rPr>
              <a:t>PAR Modification</a:t>
            </a:r>
            <a:r>
              <a:rPr lang="en-US" sz="1400" dirty="0"/>
              <a:t> and </a:t>
            </a:r>
            <a:r>
              <a:rPr lang="en-US" sz="1400" dirty="0">
                <a:hlinkClick r:id="rId14"/>
              </a:rPr>
              <a:t>CSD Modification</a:t>
            </a:r>
            <a:endParaRPr lang="en-US" sz="1400" dirty="0"/>
          </a:p>
          <a:p>
            <a:pPr>
              <a:buFont typeface="+mj-lt"/>
              <a:buAutoNum type="arabicPeriod"/>
            </a:pPr>
            <a:r>
              <a:rPr lang="en-US" sz="1400" dirty="0"/>
              <a:t>802.3ck - Amendment: 100 Gb/s Signaling, </a:t>
            </a:r>
            <a:r>
              <a:rPr lang="en-US" sz="1400" dirty="0">
                <a:hlinkClick r:id="rId15"/>
              </a:rPr>
              <a:t>PAR</a:t>
            </a:r>
            <a:r>
              <a:rPr lang="en-US" sz="1400" dirty="0"/>
              <a:t> and </a:t>
            </a:r>
            <a:r>
              <a:rPr lang="en-US" sz="1400" dirty="0">
                <a:hlinkClick r:id="rId16"/>
              </a:rPr>
              <a:t>CSD</a:t>
            </a:r>
            <a:endParaRPr lang="en-US" sz="1400" dirty="0"/>
          </a:p>
          <a:p>
            <a:pPr>
              <a:buFont typeface="+mj-lt"/>
              <a:buAutoNum type="arabicPeriod"/>
            </a:pPr>
            <a:r>
              <a:rPr lang="en-US" sz="1400" dirty="0"/>
              <a:t>802.3cm - Amendment: 400Gb/s over MMF, </a:t>
            </a:r>
            <a:r>
              <a:rPr lang="en-US" sz="1400" dirty="0">
                <a:hlinkClick r:id="rId17"/>
              </a:rPr>
              <a:t>PAR</a:t>
            </a:r>
            <a:r>
              <a:rPr lang="en-US" sz="1400" dirty="0"/>
              <a:t> and </a:t>
            </a:r>
            <a:r>
              <a:rPr lang="en-US" sz="1400" dirty="0">
                <a:hlinkClick r:id="rId18"/>
              </a:rPr>
              <a:t>CSD</a:t>
            </a:r>
            <a:endParaRPr lang="en-US" sz="1400" dirty="0"/>
          </a:p>
          <a:p>
            <a:pPr>
              <a:buFont typeface="+mj-lt"/>
              <a:buAutoNum type="arabicPeriod"/>
            </a:pPr>
            <a:r>
              <a:rPr lang="en-US" sz="1400" dirty="0"/>
              <a:t>802.11bb - Amendment:  Light Communications (LC), </a:t>
            </a:r>
            <a:r>
              <a:rPr lang="en-US" sz="1400" dirty="0">
                <a:hlinkClick r:id="rId19"/>
              </a:rPr>
              <a:t>PAR</a:t>
            </a:r>
            <a:r>
              <a:rPr lang="en-US" sz="1400" dirty="0"/>
              <a:t> and </a:t>
            </a:r>
            <a:r>
              <a:rPr lang="en-US" sz="1400" dirty="0">
                <a:hlinkClick r:id="rId20"/>
              </a:rPr>
              <a:t>CSD</a:t>
            </a:r>
            <a:endParaRPr lang="en-US" sz="1400" dirty="0"/>
          </a:p>
          <a:p>
            <a:pPr>
              <a:buFont typeface="+mj-lt"/>
              <a:buAutoNum type="arabicPeriod"/>
            </a:pPr>
            <a:r>
              <a:rPr lang="en-US" sz="1400" dirty="0"/>
              <a:t>802.15.4w - Amendment: LPWA (Low Power  Wide Area), </a:t>
            </a:r>
            <a:r>
              <a:rPr lang="en-US" sz="1400" dirty="0">
                <a:hlinkClick r:id="rId21"/>
              </a:rPr>
              <a:t>PAR</a:t>
            </a:r>
            <a:r>
              <a:rPr lang="en-US" sz="1400" dirty="0"/>
              <a:t> and </a:t>
            </a:r>
            <a:r>
              <a:rPr lang="en-US" sz="1400" dirty="0">
                <a:hlinkClick r:id="rId22"/>
              </a:rPr>
              <a:t>CSD</a:t>
            </a:r>
            <a:endParaRPr lang="en-US" sz="1400" dirty="0"/>
          </a:p>
          <a:p>
            <a:pPr>
              <a:buFont typeface="+mj-lt"/>
              <a:buAutoNum type="arabicPeriod"/>
            </a:pPr>
            <a:r>
              <a:rPr lang="en-US" sz="1400" dirty="0"/>
              <a:t>802.15.4x - Amendment: FANE (Field Area Network Enhancements), </a:t>
            </a:r>
            <a:r>
              <a:rPr lang="en-US" sz="1400" dirty="0">
                <a:hlinkClick r:id="rId23"/>
              </a:rPr>
              <a:t>PAR</a:t>
            </a:r>
            <a:r>
              <a:rPr lang="en-US" sz="1400" dirty="0"/>
              <a:t> and </a:t>
            </a:r>
            <a:r>
              <a:rPr lang="en-US" sz="1400" dirty="0">
                <a:hlinkClick r:id="rId24"/>
              </a:rPr>
              <a:t>CSD</a:t>
            </a:r>
            <a:endParaRPr lang="en-US" sz="1400" dirty="0"/>
          </a:p>
          <a:p>
            <a:pPr>
              <a:buFont typeface="+mj-lt"/>
              <a:buAutoNum type="arabicPeriod"/>
            </a:pPr>
            <a:r>
              <a:rPr lang="en-US" sz="1400" dirty="0"/>
              <a:t>802.15.4y - Amendment: SECN (Security Next Generation), </a:t>
            </a:r>
            <a:r>
              <a:rPr lang="en-US" sz="1400" dirty="0">
                <a:hlinkClick r:id="rId25"/>
              </a:rPr>
              <a:t>PAR</a:t>
            </a:r>
            <a:r>
              <a:rPr lang="en-US" sz="1400" dirty="0"/>
              <a:t> and </a:t>
            </a:r>
            <a:r>
              <a:rPr lang="en-US" sz="1400" dirty="0">
                <a:hlinkClick r:id="rId26"/>
              </a:rPr>
              <a:t>CSD</a:t>
            </a:r>
            <a:endParaRPr lang="en-US" sz="1400" dirty="0"/>
          </a:p>
          <a:p>
            <a:pPr>
              <a:buFont typeface="+mj-lt"/>
              <a:buAutoNum type="arabicPeriod"/>
            </a:pPr>
            <a:r>
              <a:rPr lang="en-US" sz="1400" dirty="0"/>
              <a:t>802.15.4z - Amendment: EIR (Enhanced IR-UWB Ranging), </a:t>
            </a:r>
            <a:r>
              <a:rPr lang="en-US" sz="1400" dirty="0">
                <a:hlinkClick r:id="rId27"/>
              </a:rPr>
              <a:t>PAR</a:t>
            </a:r>
            <a:r>
              <a:rPr lang="en-US" sz="1400" dirty="0"/>
              <a:t> and </a:t>
            </a:r>
            <a:r>
              <a:rPr lang="en-US" sz="1400" dirty="0">
                <a:hlinkClick r:id="rId28"/>
              </a:rPr>
              <a:t>CSD</a:t>
            </a:r>
            <a:endParaRPr lang="en-US" sz="1400" dirty="0"/>
          </a:p>
          <a:p>
            <a:pPr>
              <a:buFont typeface="+mj-lt"/>
              <a:buAutoNum type="arabicPeriod"/>
            </a:pPr>
            <a:r>
              <a:rPr lang="en-US" sz="1400" dirty="0"/>
              <a:t>802.22.3 - Standard: Spectrum Characterization and Occupancy Sensing , </a:t>
            </a:r>
            <a:r>
              <a:rPr lang="en-US" sz="1400" dirty="0">
                <a:hlinkClick r:id="rId29"/>
              </a:rPr>
              <a:t>PAR Modification</a:t>
            </a:r>
            <a:r>
              <a:rPr lang="en-US" sz="1400" dirty="0"/>
              <a:t>,, and </a:t>
            </a:r>
            <a:r>
              <a:rPr lang="en-US" sz="1400" dirty="0">
                <a:hlinkClick r:id="rId30"/>
              </a:rPr>
              <a:t>CSD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800" dirty="0"/>
              <a:t>Meeting times: Monday PM2, Tuesday AM2, Thursday AM2</a:t>
            </a:r>
          </a:p>
          <a:p>
            <a:pPr marL="285750" indent="-285750"/>
            <a:r>
              <a:rPr lang="en-US" altLang="en-US" sz="2000" dirty="0" smtClean="0"/>
              <a:t/>
            </a:r>
            <a:br>
              <a:rPr lang="en-US" altLang="en-US" sz="2000" dirty="0" smtClean="0"/>
            </a:br>
            <a:endParaRPr lang="en-US" altLang="en-US" sz="2400" b="1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590801" y="403923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007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356267</TotalTime>
  <Words>1869</Words>
  <Application>Microsoft Office PowerPoint</Application>
  <PresentationFormat>On-screen Show (4:3)</PresentationFormat>
  <Paragraphs>405</Paragraphs>
  <Slides>23</Slides>
  <Notes>22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MS PGothic</vt:lpstr>
      <vt:lpstr>MS PGothic</vt:lpstr>
      <vt:lpstr>Arial</vt:lpstr>
      <vt:lpstr>Times New Roman</vt:lpstr>
      <vt:lpstr>Wingdings</vt:lpstr>
      <vt:lpstr>Default Design</vt:lpstr>
      <vt:lpstr>Document</vt:lpstr>
      <vt:lpstr>WG11  Opening Report Snapshot slides 2018-03</vt:lpstr>
      <vt:lpstr>Abstract </vt:lpstr>
      <vt:lpstr>Editors Meeting – March 2018 Chairs: Peter Ecclesine, Robert Stacey</vt:lpstr>
      <vt:lpstr>Assigned Numbers Authority– Mar 2018 ANA Lead: Robert Stacey</vt:lpstr>
      <vt:lpstr>AANI SC –  March 2018 Advanced Access Network Interface Chair: Joseph Levy</vt:lpstr>
      <vt:lpstr>802.11 ARC SC– March 2018 Chair – Mark Hamilton </vt:lpstr>
      <vt:lpstr>IEEE 802.11 Coexistence SC– Mar 2018 -1 Chair: Andrew Myles</vt:lpstr>
      <vt:lpstr>IEEE 802.11 Coexistence SC– Mar 2018-2 Chair: Andrew Myles</vt:lpstr>
      <vt:lpstr>PAR Review SC –  March 2018 Project Authorization Request Review Chair: Jon Rosdahl</vt:lpstr>
      <vt:lpstr>WNG SC –  March 2018 Chair: Jim Lansford</vt:lpstr>
      <vt:lpstr>IEEE 802 JTC1 SC – March 2018 Chair: Andrew Myles</vt:lpstr>
      <vt:lpstr>IEEE 802 has 77 standards in or through the PSDO pipeline</vt:lpstr>
      <vt:lpstr>TGmd– March 2018 Revision Project Chair : Dorothy Stanley</vt:lpstr>
      <vt:lpstr>TGaj– March 2018 China Millimeter Wave Chair: Jiamin Chen</vt:lpstr>
      <vt:lpstr>TGak– March 2018 Enhancements For Transit Links Within Bridged Networks Chair: D. Eastlake, VC: Mark Hamilton</vt:lpstr>
      <vt:lpstr>TGaq– March 2018 Pre-Association Discovery Chair: Stephen McCann</vt:lpstr>
      <vt:lpstr>TGax– March 2018 High Efficiency WLAN Chair: Osama Aboul-Magd </vt:lpstr>
      <vt:lpstr>TGay– March 2018 Next Generation 60GHz Chair: Edward Au  </vt:lpstr>
      <vt:lpstr>TGaz– March 2018 Next Generation Positioning  Chair: Jonathan Segev</vt:lpstr>
      <vt:lpstr>TGba– March 2018 Wake Up Radio Chair: Minyoung Park</vt:lpstr>
      <vt:lpstr>LC Study Group – March 2018 Light Communications Chair: Nikola Serafimovski</vt:lpstr>
      <vt:lpstr>IEEE 802.11 BCS TIG/SG – March 2018 Broadcast Services Chair: Marc Emmelmann</vt:lpstr>
      <vt:lpstr>FD Topic Interest Group– March 2018 Full Duplex Chair: James Gilb</vt:lpstr>
    </vt:vector>
  </TitlesOfParts>
  <Company>Aruba, an HPE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March 2018 WG11 Opening Plenary Snapshot slides</dc:title>
  <dc:creator>802.11CAC;dorothy.stanley@hpe.com</dc:creator>
  <cp:keywords>802.11</cp:keywords>
  <cp:lastModifiedBy>Stanley, Dorothy</cp:lastModifiedBy>
  <cp:revision>3559</cp:revision>
  <cp:lastPrinted>2014-03-15T03:57:02Z</cp:lastPrinted>
  <dcterms:created xsi:type="dcterms:W3CDTF">1998-02-10T13:07:52Z</dcterms:created>
  <dcterms:modified xsi:type="dcterms:W3CDTF">2018-02-27T19:59:24Z</dcterms:modified>
</cp:coreProperties>
</file>