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256" r:id="rId2"/>
    <p:sldId id="257" r:id="rId3"/>
    <p:sldId id="258" r:id="rId4"/>
    <p:sldId id="261" r:id="rId5"/>
    <p:sldId id="263" r:id="rId6"/>
    <p:sldId id="281" r:id="rId7"/>
    <p:sldId id="266" r:id="rId8"/>
    <p:sldId id="264" r:id="rId9"/>
    <p:sldId id="270" r:id="rId10"/>
    <p:sldId id="280" r:id="rId11"/>
    <p:sldId id="279" r:id="rId12"/>
    <p:sldId id="271" r:id="rId13"/>
    <p:sldId id="272" r:id="rId14"/>
    <p:sldId id="277" r:id="rId15"/>
    <p:sldId id="278" r:id="rId1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p:cViewPr varScale="1">
        <p:scale>
          <a:sx n="118" d="100"/>
          <a:sy n="118" d="100"/>
        </p:scale>
        <p:origin x="1248" y="10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2/20/2018</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11</a:t>
            </a:fld>
            <a:endParaRPr lang="en-US"/>
          </a:p>
        </p:txBody>
      </p:sp>
    </p:spTree>
    <p:extLst>
      <p:ext uri="{BB962C8B-B14F-4D97-AF65-F5344CB8AC3E}">
        <p14:creationId xmlns:p14="http://schemas.microsoft.com/office/powerpoint/2010/main" val="2528782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February 2018</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February 2018</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February 2018</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February 2018</a:t>
            </a:r>
            <a:endParaRPr lang="en-GB"/>
          </a:p>
        </p:txBody>
      </p:sp>
      <p:sp>
        <p:nvSpPr>
          <p:cNvPr id="6" name="Footer Placeholder 5"/>
          <p:cNvSpPr>
            <a:spLocks noGrp="1"/>
          </p:cNvSpPr>
          <p:nvPr>
            <p:ph type="ftr" idx="11"/>
          </p:nvPr>
        </p:nvSpPr>
        <p:spPr/>
        <p:txBody>
          <a:bodyPr/>
          <a:lstStyle>
            <a:lvl1pPr>
              <a:defRPr/>
            </a:lvl1pPr>
          </a:lstStyle>
          <a:p>
            <a:r>
              <a:rPr lang="en-GB" smtClean="0"/>
              <a:t>Osama Aboul-Magd, Huawei Technologies</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February 2018</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February 2018</a:t>
            </a:r>
            <a:endParaRPr lang="en-GB"/>
          </a:p>
        </p:txBody>
      </p:sp>
      <p:sp>
        <p:nvSpPr>
          <p:cNvPr id="4" name="Footer Placeholder 3"/>
          <p:cNvSpPr>
            <a:spLocks noGrp="1"/>
          </p:cNvSpPr>
          <p:nvPr>
            <p:ph type="ftr" idx="11"/>
          </p:nvPr>
        </p:nvSpPr>
        <p:spPr/>
        <p:txBody>
          <a:bodyPr/>
          <a:lstStyle>
            <a:lvl1pPr>
              <a:defRPr/>
            </a:lvl1pPr>
          </a:lstStyle>
          <a:p>
            <a:r>
              <a:rPr lang="en-GB" smtClean="0"/>
              <a:t>Osama Aboul-Magd, Huawei Technologies</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February 2018</a:t>
            </a:r>
            <a:endParaRPr lang="en-GB"/>
          </a:p>
        </p:txBody>
      </p:sp>
      <p:sp>
        <p:nvSpPr>
          <p:cNvPr id="3" name="Footer Placeholder 2"/>
          <p:cNvSpPr>
            <a:spLocks noGrp="1"/>
          </p:cNvSpPr>
          <p:nvPr>
            <p:ph type="ftr" idx="11"/>
          </p:nvPr>
        </p:nvSpPr>
        <p:spPr/>
        <p:txBody>
          <a:bodyPr/>
          <a:lstStyle>
            <a:lvl1pPr>
              <a:defRPr/>
            </a:lvl1pPr>
          </a:lstStyle>
          <a:p>
            <a:r>
              <a:rPr lang="en-GB" smtClean="0"/>
              <a:t>Osama Aboul-Magd, Huawei Technologies</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February 2018</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February 2018</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February 2018</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802.11-18/0287r0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February 2018</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a:t>
            </a:r>
            <a:r>
              <a:rPr lang="en-US" altLang="en-US" dirty="0" smtClean="0"/>
              <a:t>March 2018 Ad Hoc </a:t>
            </a:r>
            <a:r>
              <a:rPr lang="en-US" altLang="en-US" dirty="0"/>
              <a:t>Meeting </a:t>
            </a:r>
            <a:r>
              <a:rPr lang="en-US" altLang="en-US" dirty="0" smtClean="0"/>
              <a:t>Agenda</a:t>
            </a:r>
            <a:r>
              <a:rPr lang="en-US" altLang="en-US" dirty="0"/>
              <a:t> </a:t>
            </a:r>
            <a:r>
              <a:rPr lang="en-US" altLang="en-US" dirty="0" smtClean="0"/>
              <a:t>(MAC-MU-SR)</a:t>
            </a:r>
            <a:endParaRPr lang="en-GB" dirty="0"/>
          </a:p>
        </p:txBody>
      </p:sp>
      <p:sp>
        <p:nvSpPr>
          <p:cNvPr id="3074" name="Rectangle 2"/>
          <p:cNvSpPr>
            <a:spLocks noGrp="1" noChangeArrowheads="1"/>
          </p:cNvSpPr>
          <p:nvPr>
            <p:ph type="body" idx="1"/>
          </p:nvPr>
        </p:nvSpPr>
        <p:spPr>
          <a:xfrm>
            <a:off x="685800" y="18542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2018-01-02</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3942013535"/>
              </p:ext>
            </p:extLst>
          </p:nvPr>
        </p:nvGraphicFramePr>
        <p:xfrm>
          <a:off x="520700" y="2868613"/>
          <a:ext cx="8148638" cy="2519362"/>
        </p:xfrm>
        <a:graphic>
          <a:graphicData uri="http://schemas.openxmlformats.org/presentationml/2006/ole">
            <mc:AlternateContent xmlns:mc="http://schemas.openxmlformats.org/markup-compatibility/2006">
              <mc:Choice xmlns:v="urn:schemas-microsoft-com:vml" Requires="v">
                <p:oleObj spid="_x0000_s3113" name="Document" r:id="rId5" imgW="8258040" imgH="2553693" progId="Word.Document.8">
                  <p:embed/>
                </p:oleObj>
              </mc:Choice>
              <mc:Fallback>
                <p:oleObj name="Document" r:id="rId5" imgW="8258040" imgH="2553693" progId="Word.Document.8">
                  <p:embed/>
                  <p:pic>
                    <p:nvPicPr>
                      <p:cNvPr id="0" name="Picture 3"/>
                      <p:cNvPicPr>
                        <a:picLocks noChangeAspect="1" noChangeArrowheads="1"/>
                      </p:cNvPicPr>
                      <p:nvPr/>
                    </p:nvPicPr>
                    <p:blipFill>
                      <a:blip r:embed="rId6"/>
                      <a:srcRect/>
                      <a:stretch>
                        <a:fillRect/>
                      </a:stretch>
                    </p:blipFill>
                    <p:spPr bwMode="auto">
                      <a:xfrm>
                        <a:off x="520700" y="2868613"/>
                        <a:ext cx="8148638" cy="2519362"/>
                      </a:xfrm>
                      <a:prstGeom prst="rect">
                        <a:avLst/>
                      </a:prstGeom>
                      <a:noFill/>
                      <a:extLst/>
                    </p:spPr>
                  </p:pic>
                </p:oleObj>
              </mc:Fallback>
            </mc:AlternateContent>
          </a:graphicData>
        </a:graphic>
      </p:graphicFrame>
      <p:sp>
        <p:nvSpPr>
          <p:cNvPr id="3076" name="Rectangle 4"/>
          <p:cNvSpPr>
            <a:spLocks noChangeArrowheads="1"/>
          </p:cNvSpPr>
          <p:nvPr/>
        </p:nvSpPr>
        <p:spPr bwMode="auto">
          <a:xfrm>
            <a:off x="53340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r>
              <a:rPr lang="en-GB" sz="2000" dirty="0" smtClean="0">
                <a:solidFill>
                  <a:srgbClr val="000000"/>
                </a:solidFill>
              </a:rPr>
              <a:t>:</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Information</a:t>
            </a:r>
            <a:endParaRPr lang="en-US" dirty="0"/>
          </a:p>
        </p:txBody>
      </p:sp>
      <p:sp>
        <p:nvSpPr>
          <p:cNvPr id="3" name="Content Placeholder 2"/>
          <p:cNvSpPr>
            <a:spLocks noGrp="1"/>
          </p:cNvSpPr>
          <p:nvPr>
            <p:ph idx="1"/>
          </p:nvPr>
        </p:nvSpPr>
        <p:spPr/>
        <p:txBody>
          <a:bodyPr/>
          <a:lstStyle/>
          <a:p>
            <a:r>
              <a:rPr lang="en-US" altLang="en-US" dirty="0"/>
              <a:t>Thanks to </a:t>
            </a:r>
            <a:r>
              <a:rPr lang="en-US" altLang="en-US" dirty="0" smtClean="0"/>
              <a:t>Peter </a:t>
            </a:r>
            <a:r>
              <a:rPr lang="en-US" dirty="0"/>
              <a:t>Ecclesine</a:t>
            </a:r>
            <a:r>
              <a:rPr lang="en-US" altLang="en-US" dirty="0" smtClean="0"/>
              <a:t> and Cisco </a:t>
            </a:r>
            <a:r>
              <a:rPr lang="en-US" altLang="en-US" dirty="0"/>
              <a:t>for hosting the meeting</a:t>
            </a:r>
          </a:p>
          <a:p>
            <a:r>
              <a:rPr lang="en-US" altLang="en-US" dirty="0"/>
              <a:t>Host announcements, if any.</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February 2018</a:t>
            </a:r>
            <a:endParaRPr lang="en-GB" dirty="0"/>
          </a:p>
        </p:txBody>
      </p:sp>
    </p:spTree>
    <p:extLst>
      <p:ext uri="{BB962C8B-B14F-4D97-AF65-F5344CB8AC3E}">
        <p14:creationId xmlns:p14="http://schemas.microsoft.com/office/powerpoint/2010/main" val="30928246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Flow of the Meeting</a:t>
            </a:r>
            <a:endParaRPr lang="en-US" dirty="0"/>
          </a:p>
        </p:txBody>
      </p:sp>
      <p:sp>
        <p:nvSpPr>
          <p:cNvPr id="3" name="Content Placeholder 2"/>
          <p:cNvSpPr>
            <a:spLocks noGrp="1"/>
          </p:cNvSpPr>
          <p:nvPr>
            <p:ph idx="1"/>
          </p:nvPr>
        </p:nvSpPr>
        <p:spPr/>
        <p:txBody>
          <a:bodyPr/>
          <a:lstStyle/>
          <a:p>
            <a:r>
              <a:rPr lang="en-US" altLang="en-US" sz="2000" dirty="0"/>
              <a:t>Wednesday </a:t>
            </a:r>
            <a:r>
              <a:rPr lang="en-US" altLang="en-US" sz="2000" dirty="0" smtClean="0"/>
              <a:t>(10:00 </a:t>
            </a:r>
            <a:r>
              <a:rPr lang="en-US" altLang="en-US" sz="2000" dirty="0"/>
              <a:t>am – </a:t>
            </a:r>
            <a:r>
              <a:rPr lang="en-US" altLang="en-US" sz="2000" dirty="0" smtClean="0"/>
              <a:t>6:00 </a:t>
            </a:r>
            <a:r>
              <a:rPr lang="en-US" altLang="en-US" sz="2000" dirty="0"/>
              <a:t>pm</a:t>
            </a:r>
            <a:r>
              <a:rPr lang="en-US" altLang="en-US" sz="2000" dirty="0" smtClean="0"/>
              <a:t>)</a:t>
            </a:r>
            <a:endParaRPr lang="en-US" altLang="en-US" sz="1800" dirty="0"/>
          </a:p>
          <a:p>
            <a:pPr lvl="1"/>
            <a:r>
              <a:rPr lang="en-US" altLang="en-US" sz="1800" dirty="0"/>
              <a:t>Comment Resolution</a:t>
            </a:r>
          </a:p>
          <a:p>
            <a:pPr lvl="1"/>
            <a:r>
              <a:rPr lang="en-US" altLang="en-US" sz="1800" dirty="0"/>
              <a:t>Recess</a:t>
            </a:r>
          </a:p>
          <a:p>
            <a:r>
              <a:rPr lang="en-US" altLang="en-US" sz="2000" dirty="0"/>
              <a:t>Thursday (9:00 am – </a:t>
            </a:r>
            <a:r>
              <a:rPr lang="en-US" altLang="en-US" sz="2000" dirty="0" smtClean="0"/>
              <a:t>6:00 </a:t>
            </a:r>
            <a:r>
              <a:rPr lang="en-US" altLang="en-US" sz="2000" dirty="0"/>
              <a:t>pm)</a:t>
            </a:r>
          </a:p>
          <a:p>
            <a:pPr lvl="1"/>
            <a:r>
              <a:rPr lang="en-US" altLang="en-US" sz="1800" dirty="0"/>
              <a:t>Comment Resolution</a:t>
            </a:r>
          </a:p>
          <a:p>
            <a:pPr lvl="1"/>
            <a:r>
              <a:rPr lang="en-US" altLang="en-US" sz="1800" dirty="0"/>
              <a:t>Recess</a:t>
            </a:r>
          </a:p>
          <a:p>
            <a:r>
              <a:rPr lang="en-US" altLang="en-US" sz="2000" dirty="0"/>
              <a:t>Friday (9:00 am – 5</a:t>
            </a:r>
            <a:r>
              <a:rPr lang="en-US" altLang="en-US" sz="2000" dirty="0" smtClean="0"/>
              <a:t>:00 </a:t>
            </a:r>
            <a:r>
              <a:rPr lang="en-US" altLang="en-US" sz="2000" dirty="0"/>
              <a:t>pm)</a:t>
            </a:r>
          </a:p>
          <a:p>
            <a:pPr lvl="1"/>
            <a:r>
              <a:rPr lang="en-US" altLang="en-US" sz="1800" dirty="0"/>
              <a:t>Comment </a:t>
            </a:r>
            <a:r>
              <a:rPr lang="en-US" altLang="en-US" sz="1800" dirty="0" smtClean="0"/>
              <a:t>Resolution</a:t>
            </a:r>
            <a:endParaRPr lang="en-US" altLang="en-US" sz="1800" dirty="0"/>
          </a:p>
          <a:p>
            <a:pPr lvl="1"/>
            <a:r>
              <a:rPr lang="en-US" altLang="en-US" sz="1800" dirty="0"/>
              <a:t>Adjourn</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February 2018</a:t>
            </a:r>
            <a:endParaRPr lang="en-GB" dirty="0"/>
          </a:p>
        </p:txBody>
      </p:sp>
    </p:spTree>
    <p:extLst>
      <p:ext uri="{BB962C8B-B14F-4D97-AF65-F5344CB8AC3E}">
        <p14:creationId xmlns:p14="http://schemas.microsoft.com/office/powerpoint/2010/main" val="25661227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t>Agenda for </a:t>
            </a:r>
            <a:r>
              <a:rPr lang="en-US" altLang="en-US" dirty="0" smtClean="0"/>
              <a:t>Wednesday February 28, 2018</a:t>
            </a:r>
            <a:endParaRPr lang="en-US" dirty="0"/>
          </a:p>
        </p:txBody>
      </p:sp>
      <p:sp>
        <p:nvSpPr>
          <p:cNvPr id="7" name="Content Placeholder 6"/>
          <p:cNvSpPr>
            <a:spLocks noGrp="1"/>
          </p:cNvSpPr>
          <p:nvPr>
            <p:ph idx="1"/>
          </p:nvPr>
        </p:nvSpPr>
        <p:spPr/>
        <p:txBody>
          <a:bodyPr/>
          <a:lstStyle/>
          <a:p>
            <a:pPr>
              <a:lnSpc>
                <a:spcPct val="80000"/>
              </a:lnSpc>
              <a:buFont typeface="Arial" panose="020B0604020202020204" pitchFamily="34" charset="0"/>
              <a:buChar char="•"/>
            </a:pPr>
            <a:r>
              <a:rPr lang="en-US" altLang="en-US" sz="2000" dirty="0"/>
              <a:t>Call meeting to order </a:t>
            </a:r>
          </a:p>
          <a:p>
            <a:pPr>
              <a:lnSpc>
                <a:spcPct val="80000"/>
              </a:lnSpc>
              <a:buFont typeface="Arial" panose="020B0604020202020204" pitchFamily="34" charset="0"/>
              <a:buChar char="•"/>
            </a:pPr>
            <a:r>
              <a:rPr lang="en-US" altLang="en-US" sz="2000" dirty="0"/>
              <a:t>Patent policy, etc</a:t>
            </a:r>
            <a:r>
              <a:rPr lang="en-US" altLang="en-US" sz="2000" dirty="0" smtClean="0"/>
              <a:t>.</a:t>
            </a:r>
          </a:p>
          <a:p>
            <a:pPr>
              <a:lnSpc>
                <a:spcPct val="80000"/>
              </a:lnSpc>
              <a:buFont typeface="Arial" panose="020B0604020202020204" pitchFamily="34" charset="0"/>
              <a:buChar char="•"/>
            </a:pPr>
            <a:r>
              <a:rPr lang="en-US" altLang="en-US" sz="2000" dirty="0" smtClean="0"/>
              <a:t>Announcements</a:t>
            </a:r>
            <a:endParaRPr lang="en-US" altLang="en-US" sz="2000" dirty="0"/>
          </a:p>
          <a:p>
            <a:pPr>
              <a:lnSpc>
                <a:spcPct val="80000"/>
              </a:lnSpc>
              <a:buFont typeface="Arial" panose="020B0604020202020204" pitchFamily="34" charset="0"/>
              <a:buChar char="•"/>
            </a:pPr>
            <a:r>
              <a:rPr lang="en-US" altLang="en-US" sz="2000" dirty="0"/>
              <a:t>Call for submissions</a:t>
            </a:r>
          </a:p>
          <a:p>
            <a:pPr>
              <a:lnSpc>
                <a:spcPct val="80000"/>
              </a:lnSpc>
              <a:buFont typeface="Arial" panose="020B0604020202020204" pitchFamily="34" charset="0"/>
              <a:buChar char="•"/>
            </a:pPr>
            <a:r>
              <a:rPr lang="en-US" altLang="en-US" sz="2000" dirty="0" smtClean="0"/>
              <a:t>Set agenda</a:t>
            </a:r>
            <a:endParaRPr lang="en-US" altLang="en-US" sz="2000" dirty="0"/>
          </a:p>
          <a:p>
            <a:pPr>
              <a:lnSpc>
                <a:spcPct val="80000"/>
              </a:lnSpc>
              <a:buFont typeface="Arial" panose="020B0604020202020204" pitchFamily="34" charset="0"/>
              <a:buChar char="•"/>
            </a:pPr>
            <a:r>
              <a:rPr lang="en-US" altLang="en-US" sz="2000" dirty="0"/>
              <a:t>Presentations and Comment Resolution</a:t>
            </a:r>
          </a:p>
          <a:p>
            <a:pPr>
              <a:lnSpc>
                <a:spcPct val="80000"/>
              </a:lnSpc>
              <a:buFont typeface="Arial" panose="020B0604020202020204" pitchFamily="34" charset="0"/>
              <a:buChar char="•"/>
            </a:pPr>
            <a:r>
              <a:rPr lang="en-US" altLang="en-US" sz="2000" dirty="0"/>
              <a:t>Recess</a:t>
            </a:r>
          </a:p>
          <a:p>
            <a:endParaRPr lang="en-US" dirty="0"/>
          </a:p>
        </p:txBody>
      </p:sp>
      <p:sp>
        <p:nvSpPr>
          <p:cNvPr id="5" name="Slide Number Placeholder 4"/>
          <p:cNvSpPr>
            <a:spLocks noGrp="1"/>
          </p:cNvSpPr>
          <p:nvPr>
            <p:ph type="sldNum" idx="12"/>
          </p:nvPr>
        </p:nvSpPr>
        <p:spPr/>
        <p:txBody>
          <a:bodyPr/>
          <a:lstStyle/>
          <a:p>
            <a:r>
              <a:rPr lang="en-GB" smtClean="0"/>
              <a:t>Slide </a:t>
            </a:r>
            <a:fld id="{06B781AF-4CCF-49B0-A572-DE54FBE5D942}" type="slidenum">
              <a:rPr lang="en-GB" smtClean="0"/>
              <a:pPr/>
              <a:t>12</a:t>
            </a:fld>
            <a:endParaRPr lang="en-GB"/>
          </a:p>
        </p:txBody>
      </p:sp>
      <p:sp>
        <p:nvSpPr>
          <p:cNvPr id="4" name="Footer Placeholder 3"/>
          <p:cNvSpPr>
            <a:spLocks noGrp="1"/>
          </p:cNvSpPr>
          <p:nvPr>
            <p:ph type="ftr" idx="14"/>
          </p:nvPr>
        </p:nvSpPr>
        <p:spPr/>
        <p:txBody>
          <a:bodyPr/>
          <a:lstStyle/>
          <a:p>
            <a:r>
              <a:rPr lang="en-GB" smtClean="0"/>
              <a:t>Osama Aboul-Magd, Huawei Technologies</a:t>
            </a:r>
            <a:endParaRPr lang="en-GB"/>
          </a:p>
        </p:txBody>
      </p:sp>
      <p:sp>
        <p:nvSpPr>
          <p:cNvPr id="3" name="Date Placeholder 2"/>
          <p:cNvSpPr>
            <a:spLocks noGrp="1"/>
          </p:cNvSpPr>
          <p:nvPr>
            <p:ph type="dt" idx="15"/>
          </p:nvPr>
        </p:nvSpPr>
        <p:spPr/>
        <p:txBody>
          <a:bodyPr/>
          <a:lstStyle/>
          <a:p>
            <a:r>
              <a:rPr lang="en-US" smtClean="0"/>
              <a:t>February 2018</a:t>
            </a:r>
            <a:endParaRPr lang="en-GB"/>
          </a:p>
        </p:txBody>
      </p:sp>
    </p:spTree>
    <p:extLst>
      <p:ext uri="{BB962C8B-B14F-4D97-AF65-F5344CB8AC3E}">
        <p14:creationId xmlns:p14="http://schemas.microsoft.com/office/powerpoint/2010/main" val="8100221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a:t>
            </a:r>
            <a:endParaRPr lang="en-US" dirty="0"/>
          </a:p>
        </p:txBody>
      </p:sp>
      <p:sp>
        <p:nvSpPr>
          <p:cNvPr id="3" name="Content Placeholder 2"/>
          <p:cNvSpPr>
            <a:spLocks noGrp="1"/>
          </p:cNvSpPr>
          <p:nvPr>
            <p:ph idx="1"/>
          </p:nvPr>
        </p:nvSpPr>
        <p:spPr/>
        <p:txBody>
          <a:bodyPr/>
          <a:lstStyle/>
          <a:p>
            <a:r>
              <a:rPr lang="en-US" dirty="0" smtClean="0"/>
              <a:t>See embedded spreadsheet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February 2018</a:t>
            </a:r>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2290223267"/>
              </p:ext>
            </p:extLst>
          </p:nvPr>
        </p:nvGraphicFramePr>
        <p:xfrm>
          <a:off x="4114799" y="3043238"/>
          <a:ext cx="2353733" cy="1985962"/>
        </p:xfrm>
        <a:graphic>
          <a:graphicData uri="http://schemas.openxmlformats.org/presentationml/2006/ole">
            <mc:AlternateContent xmlns:mc="http://schemas.openxmlformats.org/markup-compatibility/2006">
              <mc:Choice xmlns:v="urn:schemas-microsoft-com:vml" Requires="v">
                <p:oleObj spid="_x0000_s4098"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799" y="3043238"/>
                        <a:ext cx="2353733" cy="1985962"/>
                      </a:xfrm>
                      <a:prstGeom prst="rect">
                        <a:avLst/>
                      </a:prstGeom>
                    </p:spPr>
                  </p:pic>
                </p:oleObj>
              </mc:Fallback>
            </mc:AlternateContent>
          </a:graphicData>
        </a:graphic>
      </p:graphicFrame>
    </p:spTree>
    <p:extLst>
      <p:ext uri="{BB962C8B-B14F-4D97-AF65-F5344CB8AC3E}">
        <p14:creationId xmlns:p14="http://schemas.microsoft.com/office/powerpoint/2010/main" val="21804232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1065213"/>
          </a:xfrm>
        </p:spPr>
        <p:txBody>
          <a:bodyPr/>
          <a:lstStyle/>
          <a:p>
            <a:r>
              <a:rPr lang="en-US" altLang="en-US" dirty="0"/>
              <a:t>Agenda for </a:t>
            </a:r>
            <a:r>
              <a:rPr lang="en-US" altLang="en-US" dirty="0" smtClean="0"/>
              <a:t>Thursday March </a:t>
            </a:r>
            <a:r>
              <a:rPr lang="en-US" altLang="en-US" dirty="0"/>
              <a:t>0</a:t>
            </a:r>
            <a:r>
              <a:rPr lang="en-US" altLang="en-US" dirty="0" smtClean="0"/>
              <a:t>1, 2018</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a:t>Recess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February 2018</a:t>
            </a:r>
            <a:endParaRPr lang="en-GB" dirty="0"/>
          </a:p>
        </p:txBody>
      </p:sp>
    </p:spTree>
    <p:extLst>
      <p:ext uri="{BB962C8B-B14F-4D97-AF65-F5344CB8AC3E}">
        <p14:creationId xmlns:p14="http://schemas.microsoft.com/office/powerpoint/2010/main" val="3795832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08938" cy="1065213"/>
          </a:xfrm>
        </p:spPr>
        <p:txBody>
          <a:bodyPr/>
          <a:lstStyle/>
          <a:p>
            <a:r>
              <a:rPr lang="en-US" altLang="en-US" dirty="0"/>
              <a:t>Agenda for </a:t>
            </a:r>
            <a:r>
              <a:rPr lang="en-US" altLang="en-US" dirty="0" smtClean="0"/>
              <a:t>Friday March </a:t>
            </a:r>
            <a:r>
              <a:rPr lang="en-US" altLang="en-US" dirty="0"/>
              <a:t>0</a:t>
            </a:r>
            <a:r>
              <a:rPr lang="en-US" altLang="en-US" dirty="0" smtClean="0"/>
              <a:t>2, 2018</a:t>
            </a:r>
            <a:r>
              <a:rPr lang="en-US" altLang="en-US" dirty="0" smtClean="0">
                <a:sym typeface="Wingdings" panose="05000000000000000000" pitchFamily="2" charset="2"/>
              </a:rPr>
              <a:t> </a:t>
            </a:r>
            <a:endParaRPr lang="en-US" dirty="0"/>
          </a:p>
        </p:txBody>
      </p:sp>
      <p:sp>
        <p:nvSpPr>
          <p:cNvPr id="3" name="Content Placeholder 2"/>
          <p:cNvSpPr>
            <a:spLocks noGrp="1"/>
          </p:cNvSpPr>
          <p:nvPr>
            <p:ph idx="1"/>
          </p:nvPr>
        </p:nvSpPr>
        <p:spPr/>
        <p:txBody>
          <a:bodyPr/>
          <a:lstStyle/>
          <a:p>
            <a:pPr>
              <a:lnSpc>
                <a:spcPct val="80000"/>
              </a:lnSpc>
              <a:buFont typeface="Arial" panose="020B0604020202020204" pitchFamily="34" charset="0"/>
              <a:buChar char="•"/>
            </a:pPr>
            <a:r>
              <a:rPr lang="en-US" altLang="en-US" dirty="0"/>
              <a:t>Call meeting to order </a:t>
            </a:r>
          </a:p>
          <a:p>
            <a:pPr>
              <a:lnSpc>
                <a:spcPct val="80000"/>
              </a:lnSpc>
              <a:buFont typeface="Arial" panose="020B0604020202020204" pitchFamily="34" charset="0"/>
              <a:buChar char="•"/>
            </a:pPr>
            <a:r>
              <a:rPr lang="en-US" altLang="en-US" dirty="0"/>
              <a:t>Patent policy, etc.</a:t>
            </a:r>
          </a:p>
          <a:p>
            <a:pPr>
              <a:lnSpc>
                <a:spcPct val="80000"/>
              </a:lnSpc>
              <a:buFont typeface="Arial" panose="020B0604020202020204" pitchFamily="34" charset="0"/>
              <a:buChar char="•"/>
            </a:pPr>
            <a:r>
              <a:rPr lang="en-US" altLang="en-US" dirty="0"/>
              <a:t>Announcements</a:t>
            </a:r>
          </a:p>
          <a:p>
            <a:pPr>
              <a:lnSpc>
                <a:spcPct val="80000"/>
              </a:lnSpc>
              <a:buFont typeface="Arial" panose="020B0604020202020204" pitchFamily="34" charset="0"/>
              <a:buChar char="•"/>
            </a:pPr>
            <a:r>
              <a:rPr lang="en-US" altLang="en-US" dirty="0"/>
              <a:t>Call for submissions</a:t>
            </a:r>
          </a:p>
          <a:p>
            <a:pPr>
              <a:lnSpc>
                <a:spcPct val="80000"/>
              </a:lnSpc>
              <a:buFont typeface="Arial" panose="020B0604020202020204" pitchFamily="34" charset="0"/>
              <a:buChar char="•"/>
            </a:pPr>
            <a:r>
              <a:rPr lang="en-US" altLang="en-US" dirty="0"/>
              <a:t>Set agenda</a:t>
            </a:r>
          </a:p>
          <a:p>
            <a:pPr>
              <a:lnSpc>
                <a:spcPct val="80000"/>
              </a:lnSpc>
              <a:buFont typeface="Arial" panose="020B0604020202020204" pitchFamily="34" charset="0"/>
              <a:buChar char="•"/>
            </a:pPr>
            <a:r>
              <a:rPr lang="en-US" altLang="en-US" dirty="0"/>
              <a:t>Presentations and Comment Resolution</a:t>
            </a:r>
          </a:p>
          <a:p>
            <a:pPr>
              <a:lnSpc>
                <a:spcPct val="80000"/>
              </a:lnSpc>
              <a:buFont typeface="Arial" panose="020B0604020202020204" pitchFamily="34" charset="0"/>
              <a:buChar char="•"/>
            </a:pPr>
            <a:r>
              <a:rPr lang="en-US" altLang="en-US" dirty="0" smtClean="0"/>
              <a:t>Adjourn</a:t>
            </a:r>
            <a:endParaRPr lang="en-US" alt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February 2018</a:t>
            </a:r>
            <a:endParaRPr lang="en-GB" dirty="0"/>
          </a:p>
        </p:txBody>
      </p:sp>
    </p:spTree>
    <p:extLst>
      <p:ext uri="{BB962C8B-B14F-4D97-AF65-F5344CB8AC3E}">
        <p14:creationId xmlns:p14="http://schemas.microsoft.com/office/powerpoint/2010/main" val="4863075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solidFill>
                  <a:srgbClr val="0000FF"/>
                </a:solidFill>
                <a:latin typeface="Arial Black" panose="020B0A04020102020204" pitchFamily="34" charset="0"/>
              </a:rPr>
              <a:t/>
            </a:r>
            <a:br>
              <a:rPr lang="en-US" altLang="en-US" dirty="0" smtClean="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smtClean="0">
                <a:solidFill>
                  <a:srgbClr val="0000FF"/>
                </a:solidFill>
                <a:latin typeface="Arial Black" panose="020B0A04020102020204" pitchFamily="34" charset="0"/>
              </a:rPr>
              <a:t>IEEE </a:t>
            </a:r>
            <a:r>
              <a:rPr lang="en-US" altLang="en-US" dirty="0">
                <a:solidFill>
                  <a:srgbClr val="0000FF"/>
                </a:solidFill>
                <a:latin typeface="Arial Black" panose="020B0A04020102020204" pitchFamily="34" charset="0"/>
              </a:rPr>
              <a:t>802.11 </a:t>
            </a:r>
            <a:r>
              <a:rPr lang="en-US" altLang="en-US" dirty="0" err="1">
                <a:solidFill>
                  <a:srgbClr val="0000FF"/>
                </a:solidFill>
                <a:latin typeface="Arial Black" panose="020B0A04020102020204" pitchFamily="34" charset="0"/>
              </a:rPr>
              <a:t>TGax</a:t>
            </a:r>
            <a:r>
              <a:rPr lang="en-US" altLang="en-US" dirty="0">
                <a:solidFill>
                  <a:srgbClr val="0000FF"/>
                </a:solidFill>
                <a:latin typeface="Arial Black" panose="020B0A04020102020204" pitchFamily="34" charset="0"/>
              </a:rPr>
              <a:t>:</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smtClean="0"/>
              <a:t> </a:t>
            </a:r>
            <a:r>
              <a:rPr lang="en-US" sz="4000" dirty="0" smtClean="0">
                <a:latin typeface="Arial" panose="020B0604020202020204" pitchFamily="34" charset="0"/>
              </a:rPr>
              <a:t>San Jose</a:t>
            </a:r>
            <a:r>
              <a:rPr lang="en-US" altLang="en-US" sz="4000" dirty="0" smtClean="0">
                <a:latin typeface="Arial" panose="020B0604020202020204" pitchFamily="34" charset="0"/>
              </a:rPr>
              <a:t>, California</a:t>
            </a:r>
            <a:endParaRPr lang="en-US" altLang="en-US" sz="4000" dirty="0">
              <a:latin typeface="Arial" panose="020B0604020202020204" pitchFamily="34" charset="0"/>
            </a:endParaRPr>
          </a:p>
          <a:p>
            <a:pPr algn="ctr">
              <a:lnSpc>
                <a:spcPct val="90000"/>
              </a:lnSpc>
              <a:buFontTx/>
              <a:buNone/>
            </a:pPr>
            <a:r>
              <a:rPr lang="en-US" altLang="en-US" sz="4000" dirty="0" smtClean="0">
                <a:latin typeface="Arial" panose="020B0604020202020204" pitchFamily="34" charset="0"/>
              </a:rPr>
              <a:t>Feb. 28 – </a:t>
            </a:r>
            <a:r>
              <a:rPr lang="en-US" altLang="en-US" sz="4000" smtClean="0">
                <a:latin typeface="Arial" panose="020B0604020202020204" pitchFamily="34" charset="0"/>
              </a:rPr>
              <a:t>March , </a:t>
            </a:r>
            <a:r>
              <a:rPr lang="en-US" altLang="en-US" sz="4000" dirty="0" smtClean="0">
                <a:latin typeface="Arial" panose="020B0604020202020204" pitchFamily="34" charset="0"/>
              </a:rPr>
              <a:t>2018</a:t>
            </a:r>
            <a:endParaRPr lang="en-US" altLang="en-US" sz="4000" dirty="0">
              <a:latin typeface="Arial" panose="020B0604020202020204" pitchFamily="34" charset="0"/>
            </a:endParaRP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Simone Merlin (Qualcomm)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4" name="Date Placeholder 3"/>
          <p:cNvSpPr>
            <a:spLocks noGrp="1"/>
          </p:cNvSpPr>
          <p:nvPr>
            <p:ph type="dt" idx="15"/>
          </p:nvPr>
        </p:nvSpPr>
        <p:spPr/>
        <p:txBody>
          <a:bodyPr/>
          <a:lstStyle/>
          <a:p>
            <a:r>
              <a:rPr lang="en-US" smtClean="0"/>
              <a:t>February 2018</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Protocol</a:t>
            </a:r>
            <a:endParaRPr lang="en-US" dirty="0"/>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February 2018</a:t>
            </a:r>
            <a:endParaRPr lang="en-GB" dirty="0"/>
          </a:p>
        </p:txBody>
      </p:sp>
    </p:spTree>
    <p:extLst>
      <p:ext uri="{BB962C8B-B14F-4D97-AF65-F5344CB8AC3E}">
        <p14:creationId xmlns:p14="http://schemas.microsoft.com/office/powerpoint/2010/main" val="3254182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dirty="0" smtClean="0"/>
              <a:t>Following 4 slides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February 2018</a:t>
            </a:r>
            <a:endParaRPr lang="en-GB" dirty="0"/>
          </a:p>
        </p:txBody>
      </p:sp>
    </p:spTree>
    <p:extLst>
      <p:ext uri="{BB962C8B-B14F-4D97-AF65-F5344CB8AC3E}">
        <p14:creationId xmlns:p14="http://schemas.microsoft.com/office/powerpoint/2010/main" val="16761965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February 2018</a:t>
            </a:r>
            <a:endParaRPr lang="en-GB" dirty="0"/>
          </a:p>
        </p:txBody>
      </p:sp>
    </p:spTree>
    <p:extLst>
      <p:ext uri="{BB962C8B-B14F-4D97-AF65-F5344CB8AC3E}">
        <p14:creationId xmlns:p14="http://schemas.microsoft.com/office/powerpoint/2010/main" val="2927177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572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685800" y="1525587"/>
            <a:ext cx="7770813"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February 2018</a:t>
            </a:r>
            <a:endParaRPr lang="en-GB" dirty="0"/>
          </a:p>
        </p:txBody>
      </p:sp>
    </p:spTree>
    <p:extLst>
      <p:ext uri="{BB962C8B-B14F-4D97-AF65-F5344CB8AC3E}">
        <p14:creationId xmlns:p14="http://schemas.microsoft.com/office/powerpoint/2010/main" val="23536516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228600" y="1219200"/>
            <a:ext cx="8534400"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February 2018</a:t>
            </a:r>
            <a:endParaRPr lang="en-GB" dirty="0"/>
          </a:p>
        </p:txBody>
      </p:sp>
    </p:spTree>
    <p:extLst>
      <p:ext uri="{BB962C8B-B14F-4D97-AF65-F5344CB8AC3E}">
        <p14:creationId xmlns:p14="http://schemas.microsoft.com/office/powerpoint/2010/main" val="2400177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381000" y="1449387"/>
            <a:ext cx="8382000"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February 2018</a:t>
            </a:r>
            <a:endParaRPr lang="en-GB" dirty="0"/>
          </a:p>
        </p:txBody>
      </p:sp>
    </p:spTree>
    <p:extLst>
      <p:ext uri="{BB962C8B-B14F-4D97-AF65-F5344CB8AC3E}">
        <p14:creationId xmlns:p14="http://schemas.microsoft.com/office/powerpoint/2010/main" val="4277600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113213"/>
          </a:xfrm>
        </p:spPr>
        <p:txBody>
          <a:bodyPr/>
          <a:lstStyle/>
          <a:p>
            <a:pPr>
              <a:defRPr/>
            </a:pPr>
            <a:r>
              <a:rPr lang="en-US" sz="1800" dirty="0"/>
              <a:t>All participation in IEEE 802 Working Group meetings is on an individual basis</a:t>
            </a:r>
          </a:p>
          <a:p>
            <a:pPr marL="0" indent="0">
              <a:buFontTx/>
              <a:buNone/>
              <a:defRPr/>
            </a:pPr>
            <a:r>
              <a:rPr lang="en-GB" sz="1600" i="1" dirty="0"/>
              <a:t>•     Participants in the IEEE standards development individual process shall act based on their qualifications and experience. (</a:t>
            </a:r>
            <a:r>
              <a:rPr lang="en-GB" sz="1600" i="1" dirty="0">
                <a:hlinkClick r:id="rId2"/>
              </a:rPr>
              <a:t>https://standards.ieee.org/develop/policies/bylaws/sb_bylaws.pdf</a:t>
            </a:r>
            <a:r>
              <a:rPr lang="en-GB" sz="1600" i="1" dirty="0"/>
              <a:t>  section 5.2.1)</a:t>
            </a:r>
            <a:endParaRPr lang="en-US" sz="1600" dirty="0"/>
          </a:p>
          <a:p>
            <a:pPr marL="0" indent="0">
              <a:buFontTx/>
              <a:buNone/>
              <a:defRPr/>
            </a:pPr>
            <a:r>
              <a:rPr lang="en-US" sz="1600" dirty="0"/>
              <a:t>•    </a:t>
            </a:r>
            <a:r>
              <a:rPr lang="en-US" sz="1600" i="1" dirty="0"/>
              <a:t>IEEE 802 </a:t>
            </a:r>
            <a:r>
              <a:rPr lang="en-GB" sz="1600" i="1" dirty="0"/>
              <a:t>Working Group membership is by individual; “Working Group members shall participate in the consensus process in a manner consistent with their professional expert opinion as individuals, and not as organizational representatives”. (</a:t>
            </a:r>
            <a:r>
              <a:rPr lang="en-GB" sz="1600" i="1" u="sng" dirty="0">
                <a:hlinkClick r:id="rId3"/>
              </a:rPr>
              <a:t>http://ieee802.org/PNP/approved/IEEE_802_WG_PandP_v19.pdf</a:t>
            </a:r>
            <a:r>
              <a:rPr lang="en-GB" sz="1600" i="1" dirty="0"/>
              <a:t> section 4.2.1)</a:t>
            </a:r>
            <a:endParaRPr lang="en-US" sz="1600" dirty="0"/>
          </a:p>
          <a:p>
            <a:pPr>
              <a:buFont typeface="Arial" panose="020B0604020202020204" pitchFamily="34" charset="0"/>
              <a:buChar char="•"/>
              <a:defRPr/>
            </a:pPr>
            <a:r>
              <a:rPr lang="en-US" sz="16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defRPr/>
            </a:pPr>
            <a:r>
              <a:rPr lang="en-US" sz="1600" dirty="0"/>
              <a:t>You shall not direct the actions or votes of any other member of an IEEE 802 Working Group or retaliate against any other member for their actions or votes within IEEE 802 Working Group meetings, see </a:t>
            </a:r>
            <a:r>
              <a:rPr lang="en-US" sz="1600" u="sng" dirty="0">
                <a:hlinkClick r:id="rId4"/>
              </a:rPr>
              <a:t>https://standards.ieee.org/develop/policies/bylaws/sb_bylaws.pdf </a:t>
            </a:r>
            <a:r>
              <a:rPr lang="en-US" sz="1600" dirty="0"/>
              <a:t> section 5.2.1.3 and </a:t>
            </a:r>
            <a:r>
              <a:rPr lang="en-GB" sz="1600" u="sng" dirty="0">
                <a:hlinkClick r:id="rId3"/>
              </a:rPr>
              <a:t>http://ieee802.org/PNP/approved/IEEE_802_WG_PandP_v19.pdf</a:t>
            </a:r>
            <a:r>
              <a:rPr lang="en-GB" sz="1600" dirty="0"/>
              <a:t>  section 3.4.1, list item x</a:t>
            </a:r>
            <a:endParaRPr lang="en-US" sz="1600" dirty="0"/>
          </a:p>
          <a:p>
            <a:pPr marL="0" indent="0">
              <a:buFontTx/>
              <a:buNone/>
              <a:defRPr/>
            </a:pPr>
            <a:r>
              <a:rPr lang="en-US" sz="1800" dirty="0"/>
              <a:t>By participating in IEEE 802 meetings, you accept these requirements.  If you do not agree to these policies then you shall not participate.</a:t>
            </a:r>
          </a:p>
          <a:p>
            <a:endParaRPr lang="en-US" sz="1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February 2018</a:t>
            </a:r>
            <a:endParaRPr lang="en-GB" dirty="0"/>
          </a:p>
        </p:txBody>
      </p:sp>
    </p:spTree>
    <p:extLst>
      <p:ext uri="{BB962C8B-B14F-4D97-AF65-F5344CB8AC3E}">
        <p14:creationId xmlns:p14="http://schemas.microsoft.com/office/powerpoint/2010/main" val="33878637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474</TotalTime>
  <Words>823</Words>
  <Application>Microsoft Office PowerPoint</Application>
  <PresentationFormat>On-screen Show (4:3)</PresentationFormat>
  <Paragraphs>157</Paragraphs>
  <Slides>15</Slides>
  <Notes>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15</vt:i4>
      </vt:variant>
    </vt:vector>
  </HeadingPairs>
  <TitlesOfParts>
    <vt:vector size="26" baseType="lpstr">
      <vt:lpstr>Arial Unicode MS</vt:lpstr>
      <vt:lpstr>MS Gothic</vt:lpstr>
      <vt:lpstr>Arial</vt:lpstr>
      <vt:lpstr>Arial Black</vt:lpstr>
      <vt:lpstr>Calibri</vt:lpstr>
      <vt:lpstr>Monotype Sorts</vt:lpstr>
      <vt:lpstr>Times New Roman</vt:lpstr>
      <vt:lpstr>Wingdings</vt:lpstr>
      <vt:lpstr>Office Theme</vt:lpstr>
      <vt:lpstr>Document</vt:lpstr>
      <vt:lpstr>Microsoft Excel Worksheet</vt:lpstr>
      <vt:lpstr>TGax March 2018 Ad Hoc Meeting Agenda (MAC-MU-SR)</vt:lpstr>
      <vt:lpstr>  IEEE 802.11 TGax: High Efficiency WLAN Task Group</vt:lpstr>
      <vt:lpstr>Meeting Protocol</vt:lpstr>
      <vt:lpstr>Patent Policy</vt:lpstr>
      <vt:lpstr>Participants have a duty to inform the IEEE</vt:lpstr>
      <vt:lpstr>Ways to inform IEEE</vt:lpstr>
      <vt:lpstr>Other guidelines for IEEE WG meetings</vt:lpstr>
      <vt:lpstr>Patent-related information</vt:lpstr>
      <vt:lpstr>Participation in IEEE 802 Meetings</vt:lpstr>
      <vt:lpstr>Host Information</vt:lpstr>
      <vt:lpstr>General Flow of the Meeting</vt:lpstr>
      <vt:lpstr>Agenda for Wednesday February 28, 2018</vt:lpstr>
      <vt:lpstr>Submissions</vt:lpstr>
      <vt:lpstr>Agenda for Thursday March 01, 2018 </vt:lpstr>
      <vt:lpstr>Agenda for Friday March 02, 2018 </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37</cp:revision>
  <cp:lastPrinted>1601-01-01T00:00:00Z</cp:lastPrinted>
  <dcterms:created xsi:type="dcterms:W3CDTF">2017-01-26T15:28:16Z</dcterms:created>
  <dcterms:modified xsi:type="dcterms:W3CDTF">2018-02-20T18:58:21Z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1519152940</vt:lpwstr>
  </property>
</Properties>
</file>