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93" r:id="rId17"/>
    <p:sldId id="294" r:id="rId18"/>
    <p:sldId id="272" r:id="rId19"/>
    <p:sldId id="291" r:id="rId20"/>
    <p:sldId id="292" r:id="rId21"/>
    <p:sldId id="271" r:id="rId22"/>
    <p:sldId id="273" r:id="rId23"/>
    <p:sldId id="274" r:id="rId24"/>
    <p:sldId id="276" r:id="rId25"/>
    <p:sldId id="275" r:id="rId26"/>
    <p:sldId id="295" r:id="rId27"/>
    <p:sldId id="296" r:id="rId28"/>
    <p:sldId id="297" r:id="rId29"/>
    <p:sldId id="298" r:id="rId30"/>
    <p:sldId id="288" r:id="rId31"/>
    <p:sldId id="278" r:id="rId32"/>
    <p:sldId id="279" r:id="rId33"/>
    <p:sldId id="289" r:id="rId34"/>
    <p:sldId id="281" r:id="rId35"/>
    <p:sldId id="283" r:id="rId36"/>
    <p:sldId id="284" r:id="rId37"/>
    <p:sldId id="285" r:id="rId38"/>
    <p:sldId id="287" r:id="rId39"/>
    <p:sldId id="286"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287-04-00ax-tgax-march-ad-hoc-meeting-agenda.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119-00-00ax-minutes-of-tgax-january-2018-ad-hoc-meeting-mac-mu-sr.docx" TargetMode="External"/><Relationship Id="rId2" Type="http://schemas.openxmlformats.org/officeDocument/2006/relationships/hyperlink" Target="https://mentor.ieee.org/802.11/dcn/18/11-18-0213-00-00ax-tgax-january-2018-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255-00-00ax-jan-2018-tgax-irvine-phy-ad-hoc-minutes.docx" TargetMode="External"/><Relationship Id="rId5" Type="http://schemas.openxmlformats.org/officeDocument/2006/relationships/hyperlink" Target="https://mentor.ieee.org/802.11/dcn/18/11-18-0245-00-00ax-minutes-of-the-tgax-mac-mu-ad-hoc-meeting.docx" TargetMode="External"/><Relationship Id="rId4" Type="http://schemas.openxmlformats.org/officeDocument/2006/relationships/hyperlink" Target="https://mentor.ieee.org/802.11/dcn/18/11-18-0239-00-00ax-minutes-of-the-tgax-spatial-reuse-ad-hoc-group-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2"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2018.</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 5, 8:00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March </a:t>
            </a:r>
            <a:r>
              <a:rPr lang="en-US" altLang="en-US" sz="1400" dirty="0"/>
              <a:t>5</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6,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March 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March 8,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March 8,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176269"/>
              </p:ext>
            </p:extLst>
          </p:nvPr>
        </p:nvGraphicFramePr>
        <p:xfrm>
          <a:off x="914400" y="2324154"/>
          <a:ext cx="7086600" cy="31622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MAC/MU</a:t>
                      </a:r>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a:xfrm>
            <a:off x="685800" y="1524000"/>
            <a:ext cx="7770813" cy="4113213"/>
          </a:xfrm>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and Comment Resolution</a:t>
            </a:r>
          </a:p>
          <a:p>
            <a:pPr lvl="1">
              <a:lnSpc>
                <a:spcPct val="80000"/>
              </a:lnSpc>
              <a:buFont typeface="Arial" panose="020B0604020202020204" pitchFamily="34" charset="0"/>
              <a:buChar char="•"/>
            </a:pPr>
            <a:r>
              <a:rPr lang="en-US" altLang="en-US" dirty="0" smtClean="0"/>
              <a:t>Presentations require MAC/PHY discussions</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dirty="0" smtClean="0"/>
              <a:t>11-18/0312</a:t>
            </a:r>
          </a:p>
          <a:p>
            <a:pPr lvl="1">
              <a:lnSpc>
                <a:spcPct val="80000"/>
              </a:lnSpc>
              <a:buFont typeface="Arial" panose="020B0604020202020204" pitchFamily="34" charset="0"/>
              <a:buChar char="•"/>
            </a:pPr>
            <a:r>
              <a:rPr lang="en-US" altLang="en-US" dirty="0" smtClean="0"/>
              <a:t>11-18/0378</a:t>
            </a:r>
          </a:p>
          <a:p>
            <a:pPr lvl="1">
              <a:lnSpc>
                <a:spcPct val="80000"/>
              </a:lnSpc>
              <a:buFont typeface="Arial" panose="020B0604020202020204" pitchFamily="34" charset="0"/>
              <a:buChar char="•"/>
            </a:pPr>
            <a:r>
              <a:rPr lang="en-US" altLang="en-US" dirty="0" smtClean="0">
                <a:solidFill>
                  <a:srgbClr val="92D050"/>
                </a:solidFill>
              </a:rPr>
              <a:t>11-18/0397 </a:t>
            </a:r>
          </a:p>
          <a:p>
            <a:pPr lvl="1">
              <a:lnSpc>
                <a:spcPct val="80000"/>
              </a:lnSpc>
              <a:buFont typeface="Arial" panose="020B0604020202020204" pitchFamily="34" charset="0"/>
              <a:buChar char="•"/>
            </a:pPr>
            <a:r>
              <a:rPr lang="en-US" altLang="en-US" dirty="0" smtClean="0"/>
              <a:t>11-18/0446</a:t>
            </a:r>
          </a:p>
          <a:p>
            <a:pPr lvl="1">
              <a:lnSpc>
                <a:spcPct val="80000"/>
              </a:lnSpc>
              <a:buFont typeface="Arial" panose="020B0604020202020204" pitchFamily="34" charset="0"/>
              <a:buChar char="•"/>
            </a:pPr>
            <a:r>
              <a:rPr lang="en-US" altLang="en-US" dirty="0" smtClean="0">
                <a:solidFill>
                  <a:srgbClr val="92D050"/>
                </a:solidFill>
              </a:rPr>
              <a:t>11-18/0483 – not CR submission</a:t>
            </a:r>
          </a:p>
          <a:p>
            <a:pPr lvl="1">
              <a:lnSpc>
                <a:spcPct val="80000"/>
              </a:lnSpc>
              <a:buFont typeface="Arial" panose="020B0604020202020204" pitchFamily="34" charset="0"/>
              <a:buChar char="•"/>
            </a:pPr>
            <a:r>
              <a:rPr lang="en-US" altLang="en-US" dirty="0" smtClean="0"/>
              <a:t>11-18/0496</a:t>
            </a:r>
            <a:endParaRPr lang="en-US" altLang="en-US" dirty="0"/>
          </a:p>
          <a:p>
            <a:pPr>
              <a:lnSpc>
                <a:spcPct val="80000"/>
              </a:lnSpc>
              <a:buFont typeface="Arial" panose="020B0604020202020204" pitchFamily="34" charset="0"/>
              <a:buChar char="•"/>
            </a:pPr>
            <a:r>
              <a:rPr lang="en-US" altLang="en-US" dirty="0" err="1" smtClean="0"/>
              <a:t>Ajourn</a:t>
            </a:r>
            <a:endParaRPr lang="en-US" altLang="en-US" dirty="0"/>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11-18/0397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12153, 11960, 12302, 12959, 12961, 13797, </a:t>
            </a:r>
            <a:r>
              <a:rPr lang="en-GB" dirty="0" smtClean="0"/>
              <a:t>13798 in doc 11-18/0397r0?</a:t>
            </a:r>
          </a:p>
          <a:p>
            <a:endParaRPr lang="en-GB" dirty="0"/>
          </a:p>
          <a:p>
            <a:r>
              <a:rPr lang="en-GB" dirty="0" smtClean="0"/>
              <a:t>SP deferred. More offline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64934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 (</a:t>
            </a:r>
            <a:r>
              <a:rPr lang="en-US" dirty="0"/>
              <a:t>Sigurd </a:t>
            </a:r>
            <a:r>
              <a:rPr lang="en-US" dirty="0" smtClean="0"/>
              <a:t>Schelstraete</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the modified text in 11-18/0483r1?</a:t>
            </a:r>
          </a:p>
          <a:p>
            <a:endParaRPr lang="en-US" dirty="0"/>
          </a:p>
          <a:p>
            <a:r>
              <a:rPr lang="en-US" dirty="0" smtClean="0"/>
              <a:t>Needs further discussion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2951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503740622"/>
              </p:ext>
            </p:extLst>
          </p:nvPr>
        </p:nvGraphicFramePr>
        <p:xfrm>
          <a:off x="4114800" y="3043238"/>
          <a:ext cx="2805288" cy="2366962"/>
        </p:xfrm>
        <a:graphic>
          <a:graphicData uri="http://schemas.openxmlformats.org/presentationml/2006/ole">
            <mc:AlternateContent xmlns:mc="http://schemas.openxmlformats.org/markup-compatibility/2006">
              <mc:Choice xmlns:v="urn:schemas-microsoft-com:vml" Requires="v">
                <p:oleObj spid="_x0000_s4120"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800" y="3043238"/>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43028123"/>
              </p:ext>
            </p:extLst>
          </p:nvPr>
        </p:nvGraphicFramePr>
        <p:xfrm>
          <a:off x="1643288" y="1751013"/>
          <a:ext cx="5595712" cy="4268788"/>
        </p:xfrm>
        <a:graphic>
          <a:graphicData uri="http://schemas.openxmlformats.org/drawingml/2006/table">
            <a:tbl>
              <a:tblPr/>
              <a:tblGrid>
                <a:gridCol w="383706"/>
                <a:gridCol w="383706"/>
                <a:gridCol w="2717917"/>
                <a:gridCol w="1606769"/>
                <a:gridCol w="503614"/>
              </a:tblGrid>
              <a:tr h="68886">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674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3118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March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469864475"/>
              </p:ext>
            </p:extLst>
          </p:nvPr>
        </p:nvGraphicFramePr>
        <p:xfrm>
          <a:off x="685800" y="2943996"/>
          <a:ext cx="7770813" cy="832585"/>
        </p:xfrm>
        <a:graphic>
          <a:graphicData uri="http://schemas.openxmlformats.org/drawingml/2006/table">
            <a:tbl>
              <a:tblPr/>
              <a:tblGrid>
                <a:gridCol w="532856"/>
                <a:gridCol w="532856"/>
                <a:gridCol w="3774395"/>
                <a:gridCol w="2231333"/>
                <a:gridCol w="699373"/>
              </a:tblGrid>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lb230-cr-spatial-reuse-operation-on-secondary-channel</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391</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CID 11775 should be re-considered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Graham Smith (SR Technologies)</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9314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January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May ad hoc Meeting</a:t>
            </a:r>
          </a:p>
          <a:p>
            <a:pPr>
              <a:lnSpc>
                <a:spcPct val="80000"/>
              </a:lnSpc>
              <a:buFont typeface="Arial" panose="020B0604020202020204" pitchFamily="34" charset="0"/>
              <a:buChar char="•"/>
            </a:pPr>
            <a:r>
              <a:rPr lang="en-US" altLang="en-US" dirty="0" smtClean="0"/>
              <a:t>Room assignment for the ad hoc meetings</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2018</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Continued with the comment resolution.</a:t>
            </a:r>
          </a:p>
          <a:p>
            <a:pPr>
              <a:buFont typeface="Arial" panose="020B0604020202020204" pitchFamily="34" charset="0"/>
              <a:buChar char="•"/>
            </a:pPr>
            <a:r>
              <a:rPr lang="en-US" dirty="0" smtClean="0"/>
              <a:t>Resolution of over 700 CIDs passed motions</a:t>
            </a:r>
          </a:p>
          <a:p>
            <a:pPr>
              <a:buFont typeface="Arial" panose="020B0604020202020204" pitchFamily="34" charset="0"/>
              <a:buChar char="•"/>
            </a:pPr>
            <a:r>
              <a:rPr lang="en-US" dirty="0" smtClean="0"/>
              <a:t>The TG Technical Editor produced draft D2.2.</a:t>
            </a:r>
          </a:p>
          <a:p>
            <a:pPr>
              <a:buFont typeface="Arial" panose="020B0604020202020204" pitchFamily="34" charset="0"/>
              <a:buChar char="•"/>
            </a:pPr>
            <a:r>
              <a:rPr lang="en-US" dirty="0" smtClean="0"/>
              <a:t>Over 1500 technical CIDs are still open before the start of the ad hoc meeting last week..</a:t>
            </a:r>
          </a:p>
          <a:p>
            <a:pPr>
              <a:buFont typeface="Arial" panose="020B0604020202020204" pitchFamily="34" charset="0"/>
              <a:buChar char="•"/>
            </a:pPr>
            <a:r>
              <a:rPr lang="en-US" dirty="0" smtClean="0"/>
              <a:t>No </a:t>
            </a:r>
            <a:r>
              <a:rPr lang="en-US" dirty="0" err="1" smtClean="0"/>
              <a:t>telecons</a:t>
            </a:r>
            <a:r>
              <a:rPr lang="en-US" dirty="0" smtClean="0"/>
              <a:t> – all </a:t>
            </a:r>
            <a:r>
              <a:rPr lang="en-US" dirty="0" err="1" smtClean="0"/>
              <a:t>telecons</a:t>
            </a:r>
            <a:r>
              <a:rPr lang="en-US" dirty="0" smtClean="0"/>
              <a:t> were cancelled.</a:t>
            </a:r>
            <a:endParaRPr lang="en-US" dirty="0"/>
          </a:p>
          <a:p>
            <a:pPr>
              <a:buFont typeface="Arial" panose="020B0604020202020204" pitchFamily="34" charset="0"/>
              <a:buChar char="•"/>
            </a:pPr>
            <a:r>
              <a:rPr lang="en-US" dirty="0" smtClean="0"/>
              <a:t>Ad hoc meeting last week in the Bay area – Resolutions of about 250 CIDs are ready for motion.</a:t>
            </a:r>
          </a:p>
          <a:p>
            <a:pPr lvl="1">
              <a:buFont typeface="Arial" panose="020B0604020202020204" pitchFamily="34" charset="0"/>
              <a:buChar char="•"/>
            </a:pPr>
            <a:r>
              <a:rPr lang="en-US" dirty="0">
                <a:hlinkClick r:id="rId2"/>
              </a:rPr>
              <a:t>https://</a:t>
            </a:r>
            <a:r>
              <a:rPr lang="en-US" dirty="0" smtClean="0">
                <a:hlinkClick r:id="rId2"/>
              </a:rPr>
              <a:t>mentor.ieee.org/802.11/dcn/18/11-18-0287-04-00ax-tgax-march-ad-hoc-mee</a:t>
            </a:r>
          </a:p>
          <a:p>
            <a:pPr lvl="1">
              <a:buFont typeface="Arial" panose="020B0604020202020204" pitchFamily="34" charset="0"/>
              <a:buChar char="•"/>
            </a:pPr>
            <a:r>
              <a:rPr lang="en-US" dirty="0">
                <a:hlinkClick r:id="rId2"/>
              </a:rPr>
              <a:t>https://mentor.ieee.org/802.11/dcn/18/11-18-0474-01-00ax-tgax-mar-2018-ad-hoc-meeting-agenda-phy.pptxting-agenda.pptx</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mentor.ieee.org/802.11/dcn/18/11-18-0213-00-00ax-tgax-january-2018-irvine-meeting-minutes.docx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mentor.ieee.org/802.11/dcn/18/11-18-0119-00-00ax-minutes-of-tgax-january-2018-ad-hoc-meeting-mac-mu-sr.docx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mentor.ieee.org/802.11/dcn/18/11-18-0239-00-00ax-minutes-of-the-tgax-spatial-reuse-ad-hoc-group-meeting.docx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mentor.ieee.org/802.11/dcn/18/11-18-0245-00-00ax-minutes-of-the-tgax-mac-mu-ad-hoc-meeting.docx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mentor.ieee.org/802.11/dcn/18/11-18-0255-00-00ax-jan-2018-tgax-irvine-phy-ad-hoc-minutes.docx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Bin Tian</a:t>
            </a:r>
            <a:r>
              <a:rPr lang="en-US" altLang="en-US" sz="2000" dirty="0"/>
              <a:t>	Second</a:t>
            </a:r>
            <a:r>
              <a:rPr lang="en-US" altLang="en-US" sz="2000" dirty="0" smtClean="0"/>
              <a:t>: Allan Jones</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11-18/0055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a:t>
            </a:r>
            <a:r>
              <a:rPr lang="en-US" dirty="0"/>
              <a:t>you agree to harmonize A-control with </a:t>
            </a:r>
            <a:r>
              <a:rPr lang="en-US" dirty="0" err="1"/>
              <a:t>QoS</a:t>
            </a:r>
            <a:r>
              <a:rPr lang="en-US" dirty="0"/>
              <a:t> control BSR by replacing per AC queue size report in A-Control with per TID queue size </a:t>
            </a:r>
            <a:r>
              <a:rPr lang="en-US" dirty="0" smtClean="0"/>
              <a:t>report and accept the resolutions to CIDs 14324 and 12310 in doc 11-18/0055r3?</a:t>
            </a:r>
          </a:p>
          <a:p>
            <a:endParaRPr lang="en-US" dirty="0"/>
          </a:p>
          <a:p>
            <a:r>
              <a:rPr lang="en-US" dirty="0" smtClean="0"/>
              <a:t>Y: 39</a:t>
            </a:r>
          </a:p>
          <a:p>
            <a:r>
              <a:rPr lang="en-US" dirty="0" smtClean="0"/>
              <a:t>N: 13</a:t>
            </a:r>
          </a:p>
          <a:p>
            <a:r>
              <a:rPr lang="en-US" dirty="0" smtClean="0"/>
              <a:t>A: 14 </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6340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11-18/0454 (</a:t>
            </a:r>
            <a:r>
              <a:rPr lang="en-US" dirty="0"/>
              <a:t>Kiseon </a:t>
            </a:r>
            <a:r>
              <a:rPr lang="en-US" dirty="0" smtClean="0"/>
              <a:t>Ryu)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11499, </a:t>
            </a:r>
            <a:r>
              <a:rPr lang="en-GB" dirty="0" smtClean="0"/>
              <a:t>14324 in doc 11-18/0454r1?</a:t>
            </a:r>
          </a:p>
          <a:p>
            <a:endParaRPr lang="en-GB" dirty="0"/>
          </a:p>
          <a:p>
            <a:r>
              <a:rPr lang="en-GB" dirty="0" smtClean="0"/>
              <a:t>Y: 12</a:t>
            </a:r>
          </a:p>
          <a:p>
            <a:r>
              <a:rPr lang="en-US" dirty="0" smtClean="0"/>
              <a:t>N: 14</a:t>
            </a:r>
          </a:p>
          <a:p>
            <a:r>
              <a:rPr lang="en-US" dirty="0" smtClean="0"/>
              <a:t>A:20</a:t>
            </a:r>
          </a:p>
          <a:p>
            <a:endParaRPr lang="en-US" dirty="0"/>
          </a:p>
          <a:p>
            <a:r>
              <a:rPr lang="en-US" dirty="0" smtClean="0"/>
              <a:t>&lt; 75%</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9462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#509</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Move </a:t>
            </a:r>
            <a:r>
              <a:rPr lang="en-US" dirty="0"/>
              <a:t>to harmonize A-control with </a:t>
            </a:r>
            <a:r>
              <a:rPr lang="en-US" dirty="0" err="1"/>
              <a:t>QoS</a:t>
            </a:r>
            <a:r>
              <a:rPr lang="en-US" dirty="0"/>
              <a:t> control BSR by replacing per AC queue size report in A-Control with per TID queue size report and accept the resolutions to CIDs 14324 and 12310 in doc </a:t>
            </a:r>
            <a:r>
              <a:rPr lang="en-US" dirty="0" smtClean="0"/>
              <a:t>11-18/0055r3</a:t>
            </a:r>
          </a:p>
          <a:p>
            <a:pPr>
              <a:buFont typeface="Arial" panose="020B0604020202020204" pitchFamily="34" charset="0"/>
              <a:buChar char="•"/>
            </a:pPr>
            <a:endParaRPr lang="en-US" dirty="0"/>
          </a:p>
          <a:p>
            <a:pPr>
              <a:buFont typeface="Arial" panose="020B0604020202020204" pitchFamily="34" charset="0"/>
              <a:buChar char="•"/>
            </a:pPr>
            <a:r>
              <a:rPr lang="en-US" dirty="0" smtClean="0"/>
              <a:t>Move: Zhou </a:t>
            </a:r>
            <a:r>
              <a:rPr lang="en-US" dirty="0" err="1" smtClean="0"/>
              <a:t>Lan</a:t>
            </a:r>
            <a:endParaRPr lang="en-US" dirty="0" smtClean="0"/>
          </a:p>
          <a:p>
            <a:pPr>
              <a:buFont typeface="Arial" panose="020B0604020202020204" pitchFamily="34" charset="0"/>
              <a:buChar char="•"/>
            </a:pPr>
            <a:r>
              <a:rPr lang="en-US" dirty="0" smtClean="0"/>
              <a:t>Second: Laurent Cariou</a:t>
            </a:r>
          </a:p>
          <a:p>
            <a:pPr>
              <a:buFont typeface="Arial" panose="020B0604020202020204" pitchFamily="34" charset="0"/>
              <a:buChar char="•"/>
            </a:pPr>
            <a:r>
              <a:rPr lang="en-US" dirty="0" smtClean="0"/>
              <a:t>Y: 38</a:t>
            </a:r>
          </a:p>
          <a:p>
            <a:pPr>
              <a:buFont typeface="Arial" panose="020B0604020202020204" pitchFamily="34" charset="0"/>
              <a:buChar char="•"/>
            </a:pPr>
            <a:r>
              <a:rPr lang="en-US" dirty="0" smtClean="0"/>
              <a:t>N: 20</a:t>
            </a:r>
          </a:p>
          <a:p>
            <a:pPr>
              <a:buFont typeface="Arial" panose="020B0604020202020204" pitchFamily="34" charset="0"/>
              <a:buChar char="•"/>
            </a:pPr>
            <a:r>
              <a:rPr lang="en-US" dirty="0" smtClean="0"/>
              <a:t>A: 7</a:t>
            </a:r>
          </a:p>
          <a:p>
            <a:pPr>
              <a:buFont typeface="Arial" panose="020B0604020202020204" pitchFamily="34" charset="0"/>
              <a:buChar char="•"/>
            </a:pPr>
            <a:r>
              <a:rPr lang="en-US" dirty="0" smtClean="0"/>
              <a:t>Motion fails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57169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Do you accept resolutions to CIDs </a:t>
            </a:r>
            <a:r>
              <a:rPr lang="en-GB" dirty="0">
                <a:solidFill>
                  <a:schemeClr val="bg1">
                    <a:lumMod val="75000"/>
                  </a:schemeClr>
                </a:solidFill>
              </a:rPr>
              <a:t>11834, 11837, 14005 </a:t>
            </a:r>
            <a:r>
              <a:rPr lang="en-GB" dirty="0" smtClean="0">
                <a:solidFill>
                  <a:schemeClr val="bg1">
                    <a:lumMod val="75000"/>
                  </a:schemeClr>
                </a:solidFill>
              </a:rPr>
              <a:t>in doc 11-18/107r2?</a:t>
            </a:r>
          </a:p>
          <a:p>
            <a:endParaRPr lang="en-GB" dirty="0" smtClean="0"/>
          </a:p>
          <a:p>
            <a:r>
              <a:rPr lang="en-GB" dirty="0" smtClean="0"/>
              <a:t>Which option do you prefer to support the</a:t>
            </a:r>
            <a:r>
              <a:rPr lang="en-GB" dirty="0"/>
              <a:t> </a:t>
            </a:r>
            <a:r>
              <a:rPr lang="en-GB" dirty="0" smtClean="0"/>
              <a:t>feature (HE </a:t>
            </a:r>
            <a:r>
              <a:rPr lang="en-GB" dirty="0" err="1" smtClean="0"/>
              <a:t>Subchannel</a:t>
            </a:r>
            <a:r>
              <a:rPr lang="en-GB" dirty="0" smtClean="0"/>
              <a:t> Selective transmission operation)? </a:t>
            </a:r>
          </a:p>
          <a:p>
            <a:r>
              <a:rPr lang="en-GB" dirty="0" smtClean="0"/>
              <a:t>Option 1: 20 MHz only STA - 36</a:t>
            </a:r>
          </a:p>
          <a:p>
            <a:r>
              <a:rPr lang="en-GB" dirty="0" smtClean="0"/>
              <a:t>Option 2: 20 MHz only STA and 20 MHz operation STA - 28</a:t>
            </a:r>
          </a:p>
          <a:p>
            <a:r>
              <a:rPr lang="en-GB" dirty="0" smtClean="0"/>
              <a:t>Option 3: 20MHz only STA and 20MHz/80MHz operation STA  - 7</a:t>
            </a:r>
          </a:p>
          <a:p>
            <a:r>
              <a:rPr lang="en-GB" dirty="0" smtClean="0"/>
              <a:t>Option 4: None of </a:t>
            </a:r>
            <a:r>
              <a:rPr lang="en-GB" smtClean="0"/>
              <a:t>the above - 16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350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 March 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smtClean="0"/>
              <a:t>Ad Hoc Group #1: Grand Ballroom B</a:t>
            </a:r>
            <a:endParaRPr lang="en-US" altLang="en-US" dirty="0"/>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PHY </a:t>
            </a:r>
            <a:r>
              <a:rPr lang="en-US" dirty="0" smtClean="0">
                <a:sym typeface="Wingdings" panose="05000000000000000000" pitchFamily="2" charset="2"/>
              </a:rPr>
              <a:t> Grand Ballroom DE</a:t>
            </a:r>
            <a:endParaRPr lang="en-US" dirty="0"/>
          </a:p>
          <a:p>
            <a:r>
              <a:rPr lang="en-US" dirty="0"/>
              <a:t>Ad Hoc Group #2</a:t>
            </a:r>
            <a:r>
              <a:rPr lang="en-US" dirty="0" smtClean="0"/>
              <a:t>: MAC </a:t>
            </a:r>
            <a:r>
              <a:rPr lang="en-US" dirty="0" smtClean="0">
                <a:sym typeface="Wingdings" panose="05000000000000000000" pitchFamily="2" charset="2"/>
              </a:rPr>
              <a:t> Grand Ballroom 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a:t>: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a:t>: </a:t>
            </a:r>
            <a:r>
              <a:rPr lang="en-US" dirty="0" smtClean="0"/>
              <a:t>SR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B</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a:t>: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8,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8,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1363</TotalTime>
  <Words>2897</Words>
  <Application>Microsoft Office PowerPoint</Application>
  <PresentationFormat>On-screen Show (4:3)</PresentationFormat>
  <Paragraphs>750</Paragraphs>
  <Slides>39</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1"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11-18/0397 (Laurent Cariou)</vt:lpstr>
      <vt:lpstr>11-18/0483 (Sigurd Schelstraete)</vt:lpstr>
      <vt:lpstr>Submissions</vt:lpstr>
      <vt:lpstr>MAC/MU Submissions</vt:lpstr>
      <vt:lpstr>SR Submissions</vt:lpstr>
      <vt:lpstr>Agenda for Monday March 5, 13:30 – 15:30 </vt:lpstr>
      <vt:lpstr>Summary Since January 2018</vt:lpstr>
      <vt:lpstr>Approval of  TG Minutes (January 2018 Meeting and Telecon Minutes) </vt:lpstr>
      <vt:lpstr>Timeline</vt:lpstr>
      <vt:lpstr>Editor Report </vt:lpstr>
      <vt:lpstr>11-18/0055 (Zhou Lan)</vt:lpstr>
      <vt:lpstr>11-18/0454 (Kiseon Ryu)</vt:lpstr>
      <vt:lpstr>CR Motion #509</vt:lpstr>
      <vt:lpstr>11-18/0107</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Agenda for Wednesday March 7, 16:00 – 18:00 </vt:lpstr>
      <vt:lpstr>Agenda for Thursday March 8, 08:00 – 10:00</vt:lpstr>
      <vt:lpstr>Agenda for Thursday March 8,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92</cp:revision>
  <cp:lastPrinted>1601-01-01T00:00:00Z</cp:lastPrinted>
  <dcterms:created xsi:type="dcterms:W3CDTF">2017-01-26T15:28:16Z</dcterms:created>
  <dcterms:modified xsi:type="dcterms:W3CDTF">2018-03-05T22:39:36Z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