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6"/>
  </p:notesMasterIdLst>
  <p:handoutMasterIdLst>
    <p:handoutMasterId r:id="rId17"/>
  </p:handoutMasterIdLst>
  <p:sldIdLst>
    <p:sldId id="256" r:id="rId2"/>
    <p:sldId id="257" r:id="rId3"/>
    <p:sldId id="274" r:id="rId4"/>
    <p:sldId id="313" r:id="rId5"/>
    <p:sldId id="289" r:id="rId6"/>
    <p:sldId id="306" r:id="rId7"/>
    <p:sldId id="312" r:id="rId8"/>
    <p:sldId id="311" r:id="rId9"/>
    <p:sldId id="310" r:id="rId10"/>
    <p:sldId id="308" r:id="rId11"/>
    <p:sldId id="314" r:id="rId12"/>
    <p:sldId id="293" r:id="rId13"/>
    <p:sldId id="295" r:id="rId14"/>
    <p:sldId id="315" r:id="rId15"/>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0" autoAdjust="0"/>
    <p:restoredTop sz="94660"/>
  </p:normalViewPr>
  <p:slideViewPr>
    <p:cSldViewPr>
      <p:cViewPr varScale="1">
        <p:scale>
          <a:sx n="115" d="100"/>
          <a:sy n="115" d="100"/>
        </p:scale>
        <p:origin x="1312" y="192"/>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2/26/18</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February 2018</a:t>
            </a:r>
            <a:endParaRPr lang="en-GB"/>
          </a:p>
        </p:txBody>
      </p:sp>
      <p:sp>
        <p:nvSpPr>
          <p:cNvPr id="5" name="Footer Placeholder 4"/>
          <p:cNvSpPr>
            <a:spLocks noGrp="1"/>
          </p:cNvSpPr>
          <p:nvPr>
            <p:ph type="ftr" idx="11"/>
          </p:nvPr>
        </p:nvSpPr>
        <p:spPr/>
        <p:txBody>
          <a:bodyPr/>
          <a:lstStyle>
            <a:lvl1pPr>
              <a:defRPr/>
            </a:lvl1pPr>
          </a:lstStyle>
          <a:p>
            <a:r>
              <a:rPr lang="en-GB"/>
              <a:t>Jarkko Kneckt, Apple</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Jarkko Kneckt, Apple</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February 2018</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February 2018</a:t>
            </a:r>
            <a:endParaRPr lang="en-GB"/>
          </a:p>
        </p:txBody>
      </p:sp>
      <p:sp>
        <p:nvSpPr>
          <p:cNvPr id="5" name="Footer Placeholder 4"/>
          <p:cNvSpPr>
            <a:spLocks noGrp="1"/>
          </p:cNvSpPr>
          <p:nvPr>
            <p:ph type="ftr" idx="11"/>
          </p:nvPr>
        </p:nvSpPr>
        <p:spPr/>
        <p:txBody>
          <a:bodyPr/>
          <a:lstStyle>
            <a:lvl1pPr>
              <a:defRPr/>
            </a:lvl1pPr>
          </a:lstStyle>
          <a:p>
            <a:r>
              <a:rPr lang="en-GB"/>
              <a:t>Jarkko Kneckt, Apple</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February 2018</a:t>
            </a:r>
            <a:endParaRPr lang="en-GB"/>
          </a:p>
        </p:txBody>
      </p:sp>
      <p:sp>
        <p:nvSpPr>
          <p:cNvPr id="6" name="Footer Placeholder 5"/>
          <p:cNvSpPr>
            <a:spLocks noGrp="1"/>
          </p:cNvSpPr>
          <p:nvPr>
            <p:ph type="ftr" idx="11"/>
          </p:nvPr>
        </p:nvSpPr>
        <p:spPr/>
        <p:txBody>
          <a:bodyPr/>
          <a:lstStyle>
            <a:lvl1pPr>
              <a:defRPr/>
            </a:lvl1pPr>
          </a:lstStyle>
          <a:p>
            <a:r>
              <a:rPr lang="en-GB"/>
              <a:t>Jarkko Kneckt, Apple</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February 2018</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a:t>Jarkko Kneckt, Apple</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February 2018</a:t>
            </a:r>
            <a:endParaRPr lang="en-GB"/>
          </a:p>
        </p:txBody>
      </p:sp>
      <p:sp>
        <p:nvSpPr>
          <p:cNvPr id="4" name="Footer Placeholder 3"/>
          <p:cNvSpPr>
            <a:spLocks noGrp="1"/>
          </p:cNvSpPr>
          <p:nvPr>
            <p:ph type="ftr" idx="11"/>
          </p:nvPr>
        </p:nvSpPr>
        <p:spPr/>
        <p:txBody>
          <a:bodyPr/>
          <a:lstStyle>
            <a:lvl1pPr>
              <a:defRPr/>
            </a:lvl1pPr>
          </a:lstStyle>
          <a:p>
            <a:r>
              <a:rPr lang="en-GB"/>
              <a:t>Jarkko Kneckt, Apple</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February 2018</a:t>
            </a:r>
            <a:endParaRPr lang="en-GB"/>
          </a:p>
        </p:txBody>
      </p:sp>
      <p:sp>
        <p:nvSpPr>
          <p:cNvPr id="3" name="Footer Placeholder 2"/>
          <p:cNvSpPr>
            <a:spLocks noGrp="1"/>
          </p:cNvSpPr>
          <p:nvPr>
            <p:ph type="ftr" idx="11"/>
          </p:nvPr>
        </p:nvSpPr>
        <p:spPr/>
        <p:txBody>
          <a:bodyPr/>
          <a:lstStyle>
            <a:lvl1pPr>
              <a:defRPr/>
            </a:lvl1pPr>
          </a:lstStyle>
          <a:p>
            <a:r>
              <a:rPr lang="en-GB"/>
              <a:t>Jarkko Kneckt, Apple</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February 2018</a:t>
            </a:r>
            <a:endParaRPr lang="en-GB"/>
          </a:p>
        </p:txBody>
      </p:sp>
      <p:sp>
        <p:nvSpPr>
          <p:cNvPr id="5" name="Footer Placeholder 4"/>
          <p:cNvSpPr>
            <a:spLocks noGrp="1"/>
          </p:cNvSpPr>
          <p:nvPr>
            <p:ph type="ftr" idx="11"/>
          </p:nvPr>
        </p:nvSpPr>
        <p:spPr/>
        <p:txBody>
          <a:bodyPr/>
          <a:lstStyle>
            <a:lvl1pPr>
              <a:defRPr/>
            </a:lvl1pPr>
          </a:lstStyle>
          <a:p>
            <a:r>
              <a:rPr lang="en-GB"/>
              <a:t>Jarkko Kneckt, Apple</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February 2018</a:t>
            </a:r>
            <a:endParaRPr lang="en-GB"/>
          </a:p>
        </p:txBody>
      </p:sp>
      <p:sp>
        <p:nvSpPr>
          <p:cNvPr id="5" name="Footer Placeholder 4"/>
          <p:cNvSpPr>
            <a:spLocks noGrp="1"/>
          </p:cNvSpPr>
          <p:nvPr>
            <p:ph type="ftr" idx="11"/>
          </p:nvPr>
        </p:nvSpPr>
        <p:spPr/>
        <p:txBody>
          <a:bodyPr/>
          <a:lstStyle>
            <a:lvl1pPr>
              <a:defRPr/>
            </a:lvl1pPr>
          </a:lstStyle>
          <a:p>
            <a:r>
              <a:rPr lang="en-GB"/>
              <a:t>Jarkko Kneckt, Apple</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February 2018</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Jarkko Kneckt, Apple</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802.11-18/0170r3</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t>February 2018</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a:t>Jarkko Kneckt, Apple</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Wake Up Frame to Indicate Group Addressed Frames Transmission</a:t>
            </a:r>
          </a:p>
        </p:txBody>
      </p:sp>
      <p:sp>
        <p:nvSpPr>
          <p:cNvPr id="3074" name="Rectangle 2"/>
          <p:cNvSpPr>
            <a:spLocks noGrp="1" noChangeArrowheads="1"/>
          </p:cNvSpPr>
          <p:nvPr>
            <p:ph type="body" idx="1"/>
          </p:nvPr>
        </p:nvSpPr>
        <p:spPr>
          <a:xfrm>
            <a:off x="685800" y="1692081"/>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2018-02-19</a:t>
            </a:r>
          </a:p>
        </p:txBody>
      </p:sp>
      <p:graphicFrame>
        <p:nvGraphicFramePr>
          <p:cNvPr id="3075" name="Object 3"/>
          <p:cNvGraphicFramePr>
            <a:graphicFrameLocks noChangeAspect="1"/>
          </p:cNvGraphicFramePr>
          <p:nvPr>
            <p:extLst>
              <p:ext uri="{D42A27DB-BD31-4B8C-83A1-F6EECF244321}">
                <p14:modId xmlns:p14="http://schemas.microsoft.com/office/powerpoint/2010/main" val="581933134"/>
              </p:ext>
            </p:extLst>
          </p:nvPr>
        </p:nvGraphicFramePr>
        <p:xfrm>
          <a:off x="508000" y="2351088"/>
          <a:ext cx="8156575" cy="2354262"/>
        </p:xfrm>
        <a:graphic>
          <a:graphicData uri="http://schemas.openxmlformats.org/presentationml/2006/ole">
            <mc:AlternateContent xmlns:mc="http://schemas.openxmlformats.org/markup-compatibility/2006">
              <mc:Choice xmlns:v="urn:schemas-microsoft-com:vml" Requires="v">
                <p:oleObj spid="_x0000_s3148" name="Document" r:id="rId4" imgW="8255000" imgH="2387600" progId="Word.Document.8">
                  <p:embed/>
                </p:oleObj>
              </mc:Choice>
              <mc:Fallback>
                <p:oleObj name="Document" r:id="rId4" imgW="8255000" imgH="2387600" progId="Word.Document.8">
                  <p:embed/>
                  <p:pic>
                    <p:nvPicPr>
                      <p:cNvPr id="0" name="Picture 3"/>
                      <p:cNvPicPr>
                        <a:picLocks noChangeAspect="1" noChangeArrowheads="1"/>
                      </p:cNvPicPr>
                      <p:nvPr/>
                    </p:nvPicPr>
                    <p:blipFill>
                      <a:blip r:embed="rId5"/>
                      <a:srcRect/>
                      <a:stretch>
                        <a:fillRect/>
                      </a:stretch>
                    </p:blipFill>
                    <p:spPr bwMode="auto">
                      <a:xfrm>
                        <a:off x="508000" y="2351088"/>
                        <a:ext cx="8156575" cy="2354262"/>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Proposed Multicast Wake Up Frame</a:t>
            </a:r>
          </a:p>
        </p:txBody>
      </p:sp>
      <p:sp>
        <p:nvSpPr>
          <p:cNvPr id="3" name="Content Placeholder 2"/>
          <p:cNvSpPr>
            <a:spLocks noGrp="1"/>
          </p:cNvSpPr>
          <p:nvPr>
            <p:ph idx="1"/>
          </p:nvPr>
        </p:nvSpPr>
        <p:spPr>
          <a:xfrm>
            <a:off x="685800" y="1676400"/>
            <a:ext cx="7770813" cy="4418013"/>
          </a:xfrm>
        </p:spPr>
        <p:txBody>
          <a:bodyPr/>
          <a:lstStyle/>
          <a:p>
            <a:pPr>
              <a:buFont typeface="Arial" charset="0"/>
              <a:buChar char="•"/>
            </a:pPr>
            <a:r>
              <a:rPr lang="en-US" dirty="0"/>
              <a:t>The Multicast Wake Up frame indicates that AP will transmit data frames that are addressed to multicast or a broadcast address  </a:t>
            </a:r>
          </a:p>
          <a:p>
            <a:pPr lvl="1">
              <a:buFont typeface="Arial" charset="0"/>
              <a:buChar char="•"/>
            </a:pPr>
            <a:r>
              <a:rPr lang="en-US" dirty="0"/>
              <a:t>Address values 4080 – 4095 are used for multicast wake up frames</a:t>
            </a:r>
          </a:p>
          <a:p>
            <a:pPr lvl="1">
              <a:buFont typeface="Arial" charset="0"/>
              <a:buChar char="•"/>
            </a:pPr>
            <a:r>
              <a:rPr lang="en-US" dirty="0"/>
              <a:t>16 values give flexibility for AP to define alternative mappings</a:t>
            </a:r>
          </a:p>
          <a:p>
            <a:pPr>
              <a:buFont typeface="Arial" charset="0"/>
              <a:buChar char="•"/>
            </a:pPr>
            <a:r>
              <a:rPr lang="en-US" dirty="0"/>
              <a:t>Assigned address values enables STAs in WUR mode to detect when AP will send multicast traffic</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Jarkko Kneckt, Apple</a:t>
            </a:r>
            <a:endParaRPr lang="en-GB" dirty="0"/>
          </a:p>
        </p:txBody>
      </p:sp>
      <p:sp>
        <p:nvSpPr>
          <p:cNvPr id="6" name="Date Placeholder 5"/>
          <p:cNvSpPr>
            <a:spLocks noGrp="1"/>
          </p:cNvSpPr>
          <p:nvPr>
            <p:ph type="dt" idx="15"/>
          </p:nvPr>
        </p:nvSpPr>
        <p:spPr/>
        <p:txBody>
          <a:bodyPr/>
          <a:lstStyle/>
          <a:p>
            <a:r>
              <a:rPr lang="en-US"/>
              <a:t>February 2018</a:t>
            </a:r>
            <a:endParaRPr lang="en-GB" dirty="0"/>
          </a:p>
        </p:txBody>
      </p:sp>
    </p:spTree>
    <p:extLst>
      <p:ext uri="{BB962C8B-B14F-4D97-AF65-F5344CB8AC3E}">
        <p14:creationId xmlns:p14="http://schemas.microsoft.com/office/powerpoint/2010/main" val="21245662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494266-7752-FB48-8946-CBD4328BD368}"/>
              </a:ext>
            </a:extLst>
          </p:cNvPr>
          <p:cNvSpPr>
            <a:spLocks noGrp="1"/>
          </p:cNvSpPr>
          <p:nvPr>
            <p:ph type="title"/>
          </p:nvPr>
        </p:nvSpPr>
        <p:spPr/>
        <p:txBody>
          <a:bodyPr/>
          <a:lstStyle/>
          <a:p>
            <a:r>
              <a:rPr lang="en-US" dirty="0"/>
              <a:t>Signaling Group Addresses Mapping </a:t>
            </a:r>
          </a:p>
        </p:txBody>
      </p:sp>
      <p:sp>
        <p:nvSpPr>
          <p:cNvPr id="3" name="Content Placeholder 2">
            <a:extLst>
              <a:ext uri="{FF2B5EF4-FFF2-40B4-BE49-F238E27FC236}">
                <a16:creationId xmlns:a16="http://schemas.microsoft.com/office/drawing/2014/main" id="{A7881243-9DA5-1542-9320-57A91F82E5E9}"/>
              </a:ext>
            </a:extLst>
          </p:cNvPr>
          <p:cNvSpPr>
            <a:spLocks noGrp="1"/>
          </p:cNvSpPr>
          <p:nvPr>
            <p:ph idx="1"/>
          </p:nvPr>
        </p:nvSpPr>
        <p:spPr/>
        <p:txBody>
          <a:bodyPr/>
          <a:lstStyle/>
          <a:p>
            <a:pPr>
              <a:buFont typeface="Arial" charset="0"/>
              <a:buChar char="•"/>
            </a:pPr>
            <a:r>
              <a:rPr lang="en-US" dirty="0"/>
              <a:t>The STAs can request which multicast addresses are mapped to the Address field of the multicast Wake Up frame by using TCLAS and TCLAS Proceeding element</a:t>
            </a:r>
          </a:p>
          <a:p>
            <a:pPr lvl="1">
              <a:buFont typeface="Arial" charset="0"/>
              <a:buChar char="•"/>
            </a:pPr>
            <a:r>
              <a:rPr lang="en-US" dirty="0"/>
              <a:t>The exact signaling format is TBD </a:t>
            </a:r>
          </a:p>
          <a:p>
            <a:pPr>
              <a:buFont typeface="Arial" charset="0"/>
              <a:buChar char="•"/>
            </a:pPr>
            <a:r>
              <a:rPr lang="en-US" dirty="0"/>
              <a:t>The AP decides how the group addresses are mapped to the Address values and signals the mapping to the STAs </a:t>
            </a:r>
          </a:p>
        </p:txBody>
      </p:sp>
      <p:sp>
        <p:nvSpPr>
          <p:cNvPr id="4" name="Slide Number Placeholder 3">
            <a:extLst>
              <a:ext uri="{FF2B5EF4-FFF2-40B4-BE49-F238E27FC236}">
                <a16:creationId xmlns:a16="http://schemas.microsoft.com/office/drawing/2014/main" id="{F9E13E8D-5D13-B848-B797-CE31403CA5CE}"/>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A60F97BE-FA7E-D942-BAF6-6A62E82EE7C3}"/>
              </a:ext>
            </a:extLst>
          </p:cNvPr>
          <p:cNvSpPr>
            <a:spLocks noGrp="1"/>
          </p:cNvSpPr>
          <p:nvPr>
            <p:ph type="ftr" idx="14"/>
          </p:nvPr>
        </p:nvSpPr>
        <p:spPr/>
        <p:txBody>
          <a:bodyPr/>
          <a:lstStyle/>
          <a:p>
            <a:r>
              <a:rPr lang="en-GB"/>
              <a:t>Jarkko Kneckt, Apple</a:t>
            </a:r>
            <a:endParaRPr lang="en-GB" dirty="0"/>
          </a:p>
        </p:txBody>
      </p:sp>
      <p:sp>
        <p:nvSpPr>
          <p:cNvPr id="6" name="Date Placeholder 5">
            <a:extLst>
              <a:ext uri="{FF2B5EF4-FFF2-40B4-BE49-F238E27FC236}">
                <a16:creationId xmlns:a16="http://schemas.microsoft.com/office/drawing/2014/main" id="{9AC16695-43D8-F44C-BA27-4F1C3E8AA917}"/>
              </a:ext>
            </a:extLst>
          </p:cNvPr>
          <p:cNvSpPr>
            <a:spLocks noGrp="1"/>
          </p:cNvSpPr>
          <p:nvPr>
            <p:ph type="dt" idx="15"/>
          </p:nvPr>
        </p:nvSpPr>
        <p:spPr/>
        <p:txBody>
          <a:bodyPr/>
          <a:lstStyle/>
          <a:p>
            <a:r>
              <a:rPr lang="en-US"/>
              <a:t>February 2018</a:t>
            </a:r>
            <a:endParaRPr lang="en-GB" dirty="0"/>
          </a:p>
        </p:txBody>
      </p:sp>
    </p:spTree>
    <p:extLst>
      <p:ext uri="{BB962C8B-B14F-4D97-AF65-F5344CB8AC3E}">
        <p14:creationId xmlns:p14="http://schemas.microsoft.com/office/powerpoint/2010/main" val="39696897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Summary</a:t>
            </a:r>
          </a:p>
        </p:txBody>
      </p:sp>
      <p:sp>
        <p:nvSpPr>
          <p:cNvPr id="3" name="Content Placeholder 2"/>
          <p:cNvSpPr>
            <a:spLocks noGrp="1"/>
          </p:cNvSpPr>
          <p:nvPr>
            <p:ph idx="1"/>
          </p:nvPr>
        </p:nvSpPr>
        <p:spPr/>
        <p:txBody>
          <a:bodyPr/>
          <a:lstStyle/>
          <a:p>
            <a:pPr>
              <a:buFont typeface="Arial" charset="0"/>
              <a:buChar char="•"/>
            </a:pPr>
            <a:r>
              <a:rPr lang="en-US" dirty="0"/>
              <a:t>The group addressed frames reception causes many PCR activations to STA in WUR mode</a:t>
            </a:r>
          </a:p>
          <a:p>
            <a:pPr lvl="1">
              <a:buFont typeface="Arial" charset="0"/>
              <a:buChar char="•"/>
            </a:pPr>
            <a:r>
              <a:rPr lang="en-US" dirty="0"/>
              <a:t>Group addressed frames reception increases severely power consumption of the STAs that use WUR</a:t>
            </a:r>
          </a:p>
          <a:p>
            <a:pPr>
              <a:buFont typeface="Arial" charset="0"/>
              <a:buChar char="•"/>
            </a:pPr>
            <a:r>
              <a:rPr lang="en-US" dirty="0"/>
              <a:t>To meet the WUR power save goals, a multicast wake-up frame should be transmitted before DTIM beacon:</a:t>
            </a:r>
          </a:p>
          <a:p>
            <a:pPr lvl="1">
              <a:buFont typeface="Arial" charset="0"/>
              <a:buChar char="•"/>
            </a:pPr>
            <a:r>
              <a:rPr lang="en-US" dirty="0"/>
              <a:t>Multicast wake-up frame indicates the group addresses that will be transmitted after DTIM beacon</a:t>
            </a:r>
          </a:p>
          <a:p>
            <a:pPr lvl="1">
              <a:buFont typeface="Arial" charset="0"/>
              <a:buChar char="•"/>
            </a:pPr>
            <a:r>
              <a:rPr lang="en-US" dirty="0"/>
              <a:t>The STA in WUR can select whether it activates its PCR to receive the group addressed frames</a:t>
            </a:r>
          </a:p>
          <a:p>
            <a:pPr lvl="1">
              <a:buFont typeface="Arial" charset="0"/>
              <a:buChar char="•"/>
            </a:pPr>
            <a:r>
              <a:rPr lang="en-US" dirty="0"/>
              <a:t>Multiple address values available for multicast frames in Wake-Up frame ensures that WUR is future complaint</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a:t>Jarkko Kneckt, Apple</a:t>
            </a:r>
            <a:endParaRPr lang="en-GB" dirty="0"/>
          </a:p>
        </p:txBody>
      </p:sp>
      <p:sp>
        <p:nvSpPr>
          <p:cNvPr id="6" name="Date Placeholder 5"/>
          <p:cNvSpPr>
            <a:spLocks noGrp="1"/>
          </p:cNvSpPr>
          <p:nvPr>
            <p:ph type="dt" idx="15"/>
          </p:nvPr>
        </p:nvSpPr>
        <p:spPr/>
        <p:txBody>
          <a:bodyPr/>
          <a:lstStyle/>
          <a:p>
            <a:r>
              <a:rPr lang="en-US"/>
              <a:t>February 2018</a:t>
            </a:r>
            <a:endParaRPr lang="en-GB" dirty="0"/>
          </a:p>
        </p:txBody>
      </p:sp>
    </p:spTree>
    <p:extLst>
      <p:ext uri="{BB962C8B-B14F-4D97-AF65-F5344CB8AC3E}">
        <p14:creationId xmlns:p14="http://schemas.microsoft.com/office/powerpoint/2010/main" val="2475207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Straw Poll 1 </a:t>
            </a:r>
          </a:p>
        </p:txBody>
      </p:sp>
      <p:sp>
        <p:nvSpPr>
          <p:cNvPr id="3" name="Content Placeholder 2"/>
          <p:cNvSpPr>
            <a:spLocks noGrp="1"/>
          </p:cNvSpPr>
          <p:nvPr>
            <p:ph idx="1"/>
          </p:nvPr>
        </p:nvSpPr>
        <p:spPr/>
        <p:txBody>
          <a:bodyPr/>
          <a:lstStyle/>
          <a:p>
            <a:pPr>
              <a:buFont typeface="Arial" charset="0"/>
              <a:buChar char="•"/>
            </a:pPr>
            <a:r>
              <a:rPr lang="en-US" dirty="0"/>
              <a:t>Do you agree to add to 802.11ba SFD:</a:t>
            </a:r>
          </a:p>
          <a:p>
            <a:endParaRPr lang="en-US" dirty="0"/>
          </a:p>
          <a:p>
            <a:r>
              <a:rPr lang="en-US" dirty="0"/>
              <a:t>	The Address field values 4080 - 4095 of the Type 1 Wake Up frame indicate transmission of group addressed frames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a:t>Jarkko Kneckt, Apple</a:t>
            </a:r>
            <a:endParaRPr lang="en-GB" dirty="0"/>
          </a:p>
        </p:txBody>
      </p:sp>
      <p:sp>
        <p:nvSpPr>
          <p:cNvPr id="6" name="Date Placeholder 5"/>
          <p:cNvSpPr>
            <a:spLocks noGrp="1"/>
          </p:cNvSpPr>
          <p:nvPr>
            <p:ph type="dt" idx="15"/>
          </p:nvPr>
        </p:nvSpPr>
        <p:spPr/>
        <p:txBody>
          <a:bodyPr/>
          <a:lstStyle/>
          <a:p>
            <a:r>
              <a:rPr lang="en-US"/>
              <a:t>February 2018</a:t>
            </a:r>
            <a:endParaRPr lang="en-GB" dirty="0"/>
          </a:p>
        </p:txBody>
      </p:sp>
    </p:spTree>
    <p:extLst>
      <p:ext uri="{BB962C8B-B14F-4D97-AF65-F5344CB8AC3E}">
        <p14:creationId xmlns:p14="http://schemas.microsoft.com/office/powerpoint/2010/main" val="15832793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B9EF75-D748-744D-89C8-3A5D0BE6FD2C}"/>
              </a:ext>
            </a:extLst>
          </p:cNvPr>
          <p:cNvSpPr>
            <a:spLocks noGrp="1"/>
          </p:cNvSpPr>
          <p:nvPr>
            <p:ph type="title"/>
          </p:nvPr>
        </p:nvSpPr>
        <p:spPr/>
        <p:txBody>
          <a:bodyPr/>
          <a:lstStyle/>
          <a:p>
            <a:r>
              <a:rPr lang="en-US" dirty="0"/>
              <a:t>Straw poll 2</a:t>
            </a:r>
          </a:p>
        </p:txBody>
      </p:sp>
      <p:sp>
        <p:nvSpPr>
          <p:cNvPr id="3" name="Content Placeholder 2">
            <a:extLst>
              <a:ext uri="{FF2B5EF4-FFF2-40B4-BE49-F238E27FC236}">
                <a16:creationId xmlns:a16="http://schemas.microsoft.com/office/drawing/2014/main" id="{F378552F-8822-794B-86A5-365C65DBC58D}"/>
              </a:ext>
            </a:extLst>
          </p:cNvPr>
          <p:cNvSpPr>
            <a:spLocks noGrp="1"/>
          </p:cNvSpPr>
          <p:nvPr>
            <p:ph idx="1"/>
          </p:nvPr>
        </p:nvSpPr>
        <p:spPr/>
        <p:txBody>
          <a:bodyPr/>
          <a:lstStyle/>
          <a:p>
            <a:r>
              <a:rPr lang="en-US" dirty="0"/>
              <a:t>Do you agree to add to 802.11ba SFD:</a:t>
            </a:r>
          </a:p>
          <a:p>
            <a:endParaRPr lang="en-US" dirty="0"/>
          </a:p>
          <a:p>
            <a:r>
              <a:rPr lang="en-US" dirty="0"/>
              <a:t>A STA may request from AP the group addresses that are indicated by the Address field of the Multicast Wake Up frame</a:t>
            </a:r>
          </a:p>
        </p:txBody>
      </p:sp>
      <p:sp>
        <p:nvSpPr>
          <p:cNvPr id="4" name="Slide Number Placeholder 3">
            <a:extLst>
              <a:ext uri="{FF2B5EF4-FFF2-40B4-BE49-F238E27FC236}">
                <a16:creationId xmlns:a16="http://schemas.microsoft.com/office/drawing/2014/main" id="{9624B9A4-2306-A742-9F09-CCFA6BF2AA79}"/>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C0877804-C063-1041-8F5F-B975BF31A80A}"/>
              </a:ext>
            </a:extLst>
          </p:cNvPr>
          <p:cNvSpPr>
            <a:spLocks noGrp="1"/>
          </p:cNvSpPr>
          <p:nvPr>
            <p:ph type="ftr" idx="14"/>
          </p:nvPr>
        </p:nvSpPr>
        <p:spPr/>
        <p:txBody>
          <a:bodyPr/>
          <a:lstStyle/>
          <a:p>
            <a:r>
              <a:rPr lang="en-GB"/>
              <a:t>Jarkko Kneckt, Apple</a:t>
            </a:r>
            <a:endParaRPr lang="en-GB" dirty="0"/>
          </a:p>
        </p:txBody>
      </p:sp>
      <p:sp>
        <p:nvSpPr>
          <p:cNvPr id="6" name="Date Placeholder 5">
            <a:extLst>
              <a:ext uri="{FF2B5EF4-FFF2-40B4-BE49-F238E27FC236}">
                <a16:creationId xmlns:a16="http://schemas.microsoft.com/office/drawing/2014/main" id="{D763C443-FBE7-FD44-BBF9-8FF57AE437DB}"/>
              </a:ext>
            </a:extLst>
          </p:cNvPr>
          <p:cNvSpPr>
            <a:spLocks noGrp="1"/>
          </p:cNvSpPr>
          <p:nvPr>
            <p:ph type="dt" idx="15"/>
          </p:nvPr>
        </p:nvSpPr>
        <p:spPr/>
        <p:txBody>
          <a:bodyPr/>
          <a:lstStyle/>
          <a:p>
            <a:r>
              <a:rPr lang="en-US"/>
              <a:t>February 2018</a:t>
            </a:r>
            <a:endParaRPr lang="en-GB" dirty="0"/>
          </a:p>
        </p:txBody>
      </p:sp>
    </p:spTree>
    <p:extLst>
      <p:ext uri="{BB962C8B-B14F-4D97-AF65-F5344CB8AC3E}">
        <p14:creationId xmlns:p14="http://schemas.microsoft.com/office/powerpoint/2010/main" val="7554444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a:t>February 2018</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a:t>Jarkko Kneckt, Apple</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type="body" idx="1"/>
          </p:nvPr>
        </p:nvSpPr>
        <p:spPr>
          <a:xfrm>
            <a:off x="685800" y="1981200"/>
            <a:ext cx="7772400" cy="4114800"/>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Currently, the details, how the Wake Up frame indicates group addressed frames transmission are TBD.</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This submission discusses on the wake up frame type selection and wake-up frame use to indicate buffered group addressed frames. </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Wake Up Receiver Challenges to Receive Group Addressed Frames</a:t>
            </a:r>
          </a:p>
        </p:txBody>
      </p:sp>
      <p:sp>
        <p:nvSpPr>
          <p:cNvPr id="3" name="Content Placeholder 2"/>
          <p:cNvSpPr>
            <a:spLocks noGrp="1"/>
          </p:cNvSpPr>
          <p:nvPr>
            <p:ph idx="1"/>
          </p:nvPr>
        </p:nvSpPr>
        <p:spPr>
          <a:xfrm>
            <a:off x="381000" y="1905000"/>
            <a:ext cx="7770813" cy="4113213"/>
          </a:xfrm>
        </p:spPr>
        <p:txBody>
          <a:bodyPr/>
          <a:lstStyle/>
          <a:p>
            <a:pPr>
              <a:buFont typeface="Arial" charset="0"/>
              <a:buChar char="•"/>
            </a:pPr>
            <a:r>
              <a:rPr lang="en-US" dirty="0"/>
              <a:t>Currently, AP transmits all group addressed frames after a DTIM Beacon</a:t>
            </a:r>
          </a:p>
          <a:p>
            <a:pPr lvl="1">
              <a:buFont typeface="Arial" charset="0"/>
              <a:buChar char="•"/>
            </a:pPr>
            <a:r>
              <a:rPr lang="en-US" dirty="0"/>
              <a:t>STAs in power save mode wake up to receive DTIM Beacons and group addressed frames</a:t>
            </a:r>
          </a:p>
          <a:p>
            <a:pPr>
              <a:buFont typeface="Arial" charset="0"/>
              <a:buChar char="•"/>
            </a:pPr>
            <a:r>
              <a:rPr lang="en-US" dirty="0"/>
              <a:t>STAs in WUR Mode should also receive group addressed frames after the DTIM beacon</a:t>
            </a:r>
          </a:p>
          <a:p>
            <a:pPr lvl="1">
              <a:buFont typeface="Arial" charset="0"/>
              <a:buChar char="•"/>
            </a:pPr>
            <a:r>
              <a:rPr lang="en-US" dirty="0"/>
              <a:t>If STAs in WUR mode wakes up after each DTIM beacon to receive group addressed frames, the stand-by power consumption is similar to STAs using legacy power save</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a:t>Jarkko Kneckt, Apple</a:t>
            </a:r>
            <a:endParaRPr lang="en-GB" dirty="0"/>
          </a:p>
        </p:txBody>
      </p:sp>
      <p:sp>
        <p:nvSpPr>
          <p:cNvPr id="6" name="Date Placeholder 5"/>
          <p:cNvSpPr>
            <a:spLocks noGrp="1"/>
          </p:cNvSpPr>
          <p:nvPr>
            <p:ph type="dt" idx="15"/>
          </p:nvPr>
        </p:nvSpPr>
        <p:spPr/>
        <p:txBody>
          <a:bodyPr/>
          <a:lstStyle/>
          <a:p>
            <a:r>
              <a:rPr lang="en-US"/>
              <a:t>February 2018</a:t>
            </a:r>
            <a:endParaRPr lang="en-GB" dirty="0"/>
          </a:p>
        </p:txBody>
      </p:sp>
    </p:spTree>
    <p:extLst>
      <p:ext uri="{BB962C8B-B14F-4D97-AF65-F5344CB8AC3E}">
        <p14:creationId xmlns:p14="http://schemas.microsoft.com/office/powerpoint/2010/main" val="6656435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Wake Up Receiver Challenges to Receive Group Addressed Frames</a:t>
            </a:r>
          </a:p>
        </p:txBody>
      </p:sp>
      <p:sp>
        <p:nvSpPr>
          <p:cNvPr id="3" name="Content Placeholder 2"/>
          <p:cNvSpPr>
            <a:spLocks noGrp="1"/>
          </p:cNvSpPr>
          <p:nvPr>
            <p:ph idx="1"/>
          </p:nvPr>
        </p:nvSpPr>
        <p:spPr>
          <a:xfrm>
            <a:off x="381000" y="1905000"/>
            <a:ext cx="7770813" cy="4113213"/>
          </a:xfrm>
        </p:spPr>
        <p:txBody>
          <a:bodyPr/>
          <a:lstStyle/>
          <a:p>
            <a:pPr>
              <a:buFont typeface="Arial" charset="0"/>
              <a:buChar char="•"/>
            </a:pPr>
            <a:r>
              <a:rPr lang="en-US" sz="2000" dirty="0"/>
              <a:t>To avoid unnecessary wake-ups to receive DTIM Beacons, the AP should transmit Wake-up frame to indicate whether it transmits group addressed frames</a:t>
            </a:r>
          </a:p>
          <a:p>
            <a:pPr>
              <a:buFont typeface="Arial" charset="0"/>
              <a:buChar char="•"/>
            </a:pPr>
            <a:r>
              <a:rPr lang="en-US" sz="2000" dirty="0"/>
              <a:t>The STA should know which group addressed frames are transmitted</a:t>
            </a:r>
          </a:p>
          <a:p>
            <a:pPr lvl="1">
              <a:buFont typeface="Arial" charset="0"/>
              <a:buChar char="•"/>
            </a:pPr>
            <a:r>
              <a:rPr lang="en-US" sz="1800" dirty="0"/>
              <a:t>Otherwise any transmitted group addressed frame wakes up the STA. The STA should be able to select the group addressed frames which the STA will receive and minimize the number of PCR activations. </a:t>
            </a:r>
          </a:p>
          <a:p>
            <a:pPr>
              <a:buFont typeface="Arial" panose="020B0604020202020204" pitchFamily="34" charset="0"/>
              <a:buChar char="•"/>
            </a:pPr>
            <a:r>
              <a:rPr lang="en-US" sz="2000" dirty="0"/>
              <a:t>802.11ba needs to compliant for future  proof</a:t>
            </a:r>
          </a:p>
          <a:p>
            <a:pPr lvl="1">
              <a:buFont typeface="Arial" panose="020B0604020202020204" pitchFamily="34" charset="0"/>
              <a:buChar char="•"/>
            </a:pPr>
            <a:r>
              <a:rPr lang="en-US" sz="1800" dirty="0"/>
              <a:t>Wake Up Radio may require multiple address values to indicate Multicast addressed frames transmission in Wake Up frames to support current and future 802.11 multicast enhancements</a:t>
            </a:r>
          </a:p>
          <a:p>
            <a:pPr marL="0" indent="0"/>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Jarkko Kneckt, Apple</a:t>
            </a:r>
            <a:endParaRPr lang="en-GB" dirty="0"/>
          </a:p>
        </p:txBody>
      </p:sp>
      <p:sp>
        <p:nvSpPr>
          <p:cNvPr id="6" name="Date Placeholder 5"/>
          <p:cNvSpPr>
            <a:spLocks noGrp="1"/>
          </p:cNvSpPr>
          <p:nvPr>
            <p:ph type="dt" idx="15"/>
          </p:nvPr>
        </p:nvSpPr>
        <p:spPr/>
        <p:txBody>
          <a:bodyPr/>
          <a:lstStyle/>
          <a:p>
            <a:r>
              <a:rPr lang="en-US"/>
              <a:t>February 2018</a:t>
            </a:r>
            <a:endParaRPr lang="en-GB" dirty="0"/>
          </a:p>
        </p:txBody>
      </p:sp>
    </p:spTree>
    <p:extLst>
      <p:ext uri="{BB962C8B-B14F-4D97-AF65-F5344CB8AC3E}">
        <p14:creationId xmlns:p14="http://schemas.microsoft.com/office/powerpoint/2010/main" val="19781438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of Wake Up frame and Group Addressed Frames Transmission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Jarkko Kneckt, Apple</a:t>
            </a:r>
            <a:endParaRPr lang="en-GB" dirty="0"/>
          </a:p>
        </p:txBody>
      </p:sp>
      <p:sp>
        <p:nvSpPr>
          <p:cNvPr id="6" name="Date Placeholder 5"/>
          <p:cNvSpPr>
            <a:spLocks noGrp="1"/>
          </p:cNvSpPr>
          <p:nvPr>
            <p:ph type="dt" idx="15"/>
          </p:nvPr>
        </p:nvSpPr>
        <p:spPr/>
        <p:txBody>
          <a:bodyPr/>
          <a:lstStyle/>
          <a:p>
            <a:r>
              <a:rPr lang="en-US"/>
              <a:t>February 2018</a:t>
            </a:r>
            <a:endParaRPr lang="en-GB" dirty="0"/>
          </a:p>
        </p:txBody>
      </p:sp>
      <p:cxnSp>
        <p:nvCxnSpPr>
          <p:cNvPr id="8" name="Straight Arrow Connector 7"/>
          <p:cNvCxnSpPr/>
          <p:nvPr/>
        </p:nvCxnSpPr>
        <p:spPr bwMode="auto">
          <a:xfrm>
            <a:off x="685800" y="2895600"/>
            <a:ext cx="7770813"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14" name="Straight Arrow Connector 13"/>
          <p:cNvCxnSpPr/>
          <p:nvPr/>
        </p:nvCxnSpPr>
        <p:spPr bwMode="auto">
          <a:xfrm>
            <a:off x="369560" y="5791200"/>
            <a:ext cx="8241040"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16" name="Rectangle 15"/>
          <p:cNvSpPr/>
          <p:nvPr/>
        </p:nvSpPr>
        <p:spPr bwMode="auto">
          <a:xfrm>
            <a:off x="1981200" y="1752600"/>
            <a:ext cx="1447800" cy="1143000"/>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2400" b="0" i="0" u="none" strike="noStrike" cap="none" normalizeH="0" baseline="0" dirty="0" err="1">
                <a:ln>
                  <a:noFill/>
                </a:ln>
                <a:solidFill>
                  <a:sysClr val="windowText" lastClr="000000"/>
                </a:solidFill>
                <a:effectLst/>
                <a:latin typeface="Times New Roman" pitchFamily="16" charset="0"/>
                <a:ea typeface="MS Gothic" charset="-128"/>
              </a:rPr>
              <a:t>BroadcastWake</a:t>
            </a:r>
            <a:r>
              <a:rPr kumimoji="0" lang="en-US" sz="2400" b="0" i="0" u="none" strike="noStrike" cap="none" normalizeH="0" baseline="0" dirty="0">
                <a:ln>
                  <a:noFill/>
                </a:ln>
                <a:solidFill>
                  <a:sysClr val="windowText" lastClr="000000"/>
                </a:solidFill>
                <a:effectLst/>
                <a:latin typeface="Times New Roman" pitchFamily="16" charset="0"/>
                <a:ea typeface="MS Gothic" charset="-128"/>
              </a:rPr>
              <a:t>-up frame</a:t>
            </a:r>
          </a:p>
        </p:txBody>
      </p:sp>
      <p:cxnSp>
        <p:nvCxnSpPr>
          <p:cNvPr id="15" name="Straight Arrow Connector 14"/>
          <p:cNvCxnSpPr/>
          <p:nvPr/>
        </p:nvCxnSpPr>
        <p:spPr bwMode="auto">
          <a:xfrm>
            <a:off x="696912" y="4648200"/>
            <a:ext cx="7770813"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18" name="Rectangle 17"/>
          <p:cNvSpPr/>
          <p:nvPr/>
        </p:nvSpPr>
        <p:spPr bwMode="auto">
          <a:xfrm>
            <a:off x="4474827" y="3505200"/>
            <a:ext cx="1447800" cy="1143000"/>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2400" b="0" i="0" u="none" strike="noStrike" cap="none" normalizeH="0" baseline="0" dirty="0">
                <a:ln>
                  <a:noFill/>
                </a:ln>
                <a:solidFill>
                  <a:sysClr val="windowText" lastClr="000000"/>
                </a:solidFill>
                <a:effectLst/>
                <a:latin typeface="Times New Roman" pitchFamily="16" charset="0"/>
                <a:ea typeface="MS Gothic" charset="-128"/>
              </a:rPr>
              <a:t>DTIM Beacon frame</a:t>
            </a:r>
          </a:p>
        </p:txBody>
      </p:sp>
      <p:sp>
        <p:nvSpPr>
          <p:cNvPr id="19" name="Rectangle 18"/>
          <p:cNvSpPr/>
          <p:nvPr/>
        </p:nvSpPr>
        <p:spPr bwMode="auto">
          <a:xfrm>
            <a:off x="6303627" y="3505200"/>
            <a:ext cx="1447800" cy="1143000"/>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2400" b="0" i="0" u="none" strike="noStrike" cap="none" normalizeH="0" baseline="0" dirty="0">
                <a:ln>
                  <a:noFill/>
                </a:ln>
                <a:solidFill>
                  <a:sysClr val="windowText" lastClr="000000"/>
                </a:solidFill>
                <a:effectLst/>
                <a:latin typeface="Times New Roman" pitchFamily="16" charset="0"/>
                <a:ea typeface="MS Gothic" charset="-128"/>
              </a:rPr>
              <a:t>Group addressed frames</a:t>
            </a:r>
          </a:p>
        </p:txBody>
      </p:sp>
      <p:sp>
        <p:nvSpPr>
          <p:cNvPr id="13" name="TextBox 12"/>
          <p:cNvSpPr txBox="1"/>
          <p:nvPr/>
        </p:nvSpPr>
        <p:spPr>
          <a:xfrm>
            <a:off x="8064966" y="2414886"/>
            <a:ext cx="783291" cy="461665"/>
          </a:xfrm>
          <a:prstGeom prst="rect">
            <a:avLst/>
          </a:prstGeom>
          <a:noFill/>
        </p:spPr>
        <p:txBody>
          <a:bodyPr wrap="none" rtlCol="0">
            <a:spAutoFit/>
          </a:bodyPr>
          <a:lstStyle/>
          <a:p>
            <a:r>
              <a:rPr lang="en-US" i="1" dirty="0">
                <a:solidFill>
                  <a:schemeClr val="tx1"/>
                </a:solidFill>
              </a:rPr>
              <a:t>Time</a:t>
            </a:r>
          </a:p>
        </p:txBody>
      </p:sp>
      <p:sp>
        <p:nvSpPr>
          <p:cNvPr id="20" name="TextBox 19"/>
          <p:cNvSpPr txBox="1"/>
          <p:nvPr/>
        </p:nvSpPr>
        <p:spPr>
          <a:xfrm>
            <a:off x="8064967" y="4167486"/>
            <a:ext cx="783291" cy="461665"/>
          </a:xfrm>
          <a:prstGeom prst="rect">
            <a:avLst/>
          </a:prstGeom>
          <a:noFill/>
        </p:spPr>
        <p:txBody>
          <a:bodyPr wrap="none" rtlCol="0">
            <a:spAutoFit/>
          </a:bodyPr>
          <a:lstStyle/>
          <a:p>
            <a:r>
              <a:rPr lang="en-US" i="1" dirty="0">
                <a:solidFill>
                  <a:schemeClr val="tx1"/>
                </a:solidFill>
              </a:rPr>
              <a:t>Time</a:t>
            </a:r>
          </a:p>
        </p:txBody>
      </p:sp>
      <p:sp>
        <p:nvSpPr>
          <p:cNvPr id="21" name="TextBox 20"/>
          <p:cNvSpPr txBox="1"/>
          <p:nvPr/>
        </p:nvSpPr>
        <p:spPr>
          <a:xfrm>
            <a:off x="294154" y="2057400"/>
            <a:ext cx="1458445" cy="830997"/>
          </a:xfrm>
          <a:prstGeom prst="rect">
            <a:avLst/>
          </a:prstGeom>
          <a:noFill/>
        </p:spPr>
        <p:txBody>
          <a:bodyPr wrap="square" rtlCol="0">
            <a:spAutoFit/>
          </a:bodyPr>
          <a:lstStyle/>
          <a:p>
            <a:r>
              <a:rPr lang="en-US" b="1" dirty="0">
                <a:solidFill>
                  <a:schemeClr val="tx1"/>
                </a:solidFill>
              </a:rPr>
              <a:t>Wake-up radio:</a:t>
            </a:r>
          </a:p>
        </p:txBody>
      </p:sp>
      <p:sp>
        <p:nvSpPr>
          <p:cNvPr id="22" name="TextBox 21"/>
          <p:cNvSpPr txBox="1"/>
          <p:nvPr/>
        </p:nvSpPr>
        <p:spPr>
          <a:xfrm>
            <a:off x="230268" y="3476535"/>
            <a:ext cx="2341467" cy="1200329"/>
          </a:xfrm>
          <a:prstGeom prst="rect">
            <a:avLst/>
          </a:prstGeom>
          <a:noFill/>
        </p:spPr>
        <p:txBody>
          <a:bodyPr wrap="square" rtlCol="0">
            <a:spAutoFit/>
          </a:bodyPr>
          <a:lstStyle/>
          <a:p>
            <a:r>
              <a:rPr lang="en-US" b="1" dirty="0">
                <a:solidFill>
                  <a:schemeClr val="tx1"/>
                </a:solidFill>
              </a:rPr>
              <a:t>Primary communication radio (PCR):</a:t>
            </a:r>
          </a:p>
        </p:txBody>
      </p:sp>
      <p:cxnSp>
        <p:nvCxnSpPr>
          <p:cNvPr id="24" name="Straight Arrow Connector 23"/>
          <p:cNvCxnSpPr/>
          <p:nvPr/>
        </p:nvCxnSpPr>
        <p:spPr bwMode="auto">
          <a:xfrm>
            <a:off x="3429000" y="3048000"/>
            <a:ext cx="1045827" cy="0"/>
          </a:xfrm>
          <a:prstGeom prst="straightConnector1">
            <a:avLst/>
          </a:prstGeom>
          <a:solidFill>
            <a:srgbClr val="00B8FF"/>
          </a:solidFill>
          <a:ln w="41275" cap="flat" cmpd="sng" algn="ctr">
            <a:solidFill>
              <a:schemeClr val="tx1"/>
            </a:solidFill>
            <a:prstDash val="solid"/>
            <a:round/>
            <a:headEnd type="diamond" w="med" len="med"/>
            <a:tailEnd type="diamond"/>
          </a:ln>
          <a:effectLst/>
        </p:spPr>
      </p:cxnSp>
      <p:sp>
        <p:nvSpPr>
          <p:cNvPr id="25" name="TextBox 24"/>
          <p:cNvSpPr txBox="1"/>
          <p:nvPr/>
        </p:nvSpPr>
        <p:spPr>
          <a:xfrm>
            <a:off x="2438400" y="2971800"/>
            <a:ext cx="3015594" cy="461665"/>
          </a:xfrm>
          <a:prstGeom prst="rect">
            <a:avLst/>
          </a:prstGeom>
          <a:noFill/>
        </p:spPr>
        <p:txBody>
          <a:bodyPr wrap="square" rtlCol="0">
            <a:spAutoFit/>
          </a:bodyPr>
          <a:lstStyle/>
          <a:p>
            <a:r>
              <a:rPr lang="en-US" b="1" dirty="0">
                <a:solidFill>
                  <a:schemeClr val="tx1"/>
                </a:solidFill>
              </a:rPr>
              <a:t>PCR activation delay</a:t>
            </a:r>
          </a:p>
        </p:txBody>
      </p:sp>
      <p:cxnSp>
        <p:nvCxnSpPr>
          <p:cNvPr id="35" name="Straight Connector 34"/>
          <p:cNvCxnSpPr/>
          <p:nvPr/>
        </p:nvCxnSpPr>
        <p:spPr bwMode="auto">
          <a:xfrm>
            <a:off x="1295400" y="5181600"/>
            <a:ext cx="0" cy="609600"/>
          </a:xfrm>
          <a:prstGeom prst="line">
            <a:avLst/>
          </a:prstGeom>
          <a:solidFill>
            <a:srgbClr val="00B8FF"/>
          </a:solidFill>
          <a:ln w="25400" cap="flat" cmpd="sng" algn="ctr">
            <a:solidFill>
              <a:schemeClr val="tx1"/>
            </a:solidFill>
            <a:prstDash val="solid"/>
            <a:round/>
            <a:headEnd type="diamond" w="med" len="med"/>
            <a:tailEnd type="none" w="med" len="med"/>
          </a:ln>
          <a:effectLst/>
        </p:spPr>
      </p:cxnSp>
      <p:cxnSp>
        <p:nvCxnSpPr>
          <p:cNvPr id="36" name="Straight Connector 35"/>
          <p:cNvCxnSpPr/>
          <p:nvPr/>
        </p:nvCxnSpPr>
        <p:spPr bwMode="auto">
          <a:xfrm>
            <a:off x="3733006" y="5181600"/>
            <a:ext cx="0" cy="609600"/>
          </a:xfrm>
          <a:prstGeom prst="line">
            <a:avLst/>
          </a:prstGeom>
          <a:solidFill>
            <a:srgbClr val="00B8FF"/>
          </a:solidFill>
          <a:ln w="25400" cap="flat" cmpd="sng" algn="ctr">
            <a:solidFill>
              <a:schemeClr val="tx1"/>
            </a:solidFill>
            <a:prstDash val="solid"/>
            <a:round/>
            <a:headEnd type="diamond" w="med" len="med"/>
            <a:tailEnd type="none" w="med" len="med"/>
          </a:ln>
          <a:effectLst/>
        </p:spPr>
      </p:cxnSp>
      <p:cxnSp>
        <p:nvCxnSpPr>
          <p:cNvPr id="39" name="Straight Connector 38"/>
          <p:cNvCxnSpPr/>
          <p:nvPr/>
        </p:nvCxnSpPr>
        <p:spPr bwMode="auto">
          <a:xfrm>
            <a:off x="6168231" y="5181600"/>
            <a:ext cx="0" cy="609600"/>
          </a:xfrm>
          <a:prstGeom prst="line">
            <a:avLst/>
          </a:prstGeom>
          <a:solidFill>
            <a:srgbClr val="00B8FF"/>
          </a:solidFill>
          <a:ln w="25400" cap="flat" cmpd="sng" algn="ctr">
            <a:solidFill>
              <a:schemeClr val="tx1"/>
            </a:solidFill>
            <a:prstDash val="solid"/>
            <a:round/>
            <a:headEnd type="diamond" w="med" len="med"/>
            <a:tailEnd type="none" w="med" len="med"/>
          </a:ln>
          <a:effectLst/>
        </p:spPr>
      </p:cxnSp>
      <p:sp>
        <p:nvSpPr>
          <p:cNvPr id="41" name="TextBox 40"/>
          <p:cNvSpPr txBox="1"/>
          <p:nvPr/>
        </p:nvSpPr>
        <p:spPr>
          <a:xfrm>
            <a:off x="7864624" y="5364610"/>
            <a:ext cx="783291" cy="461665"/>
          </a:xfrm>
          <a:prstGeom prst="rect">
            <a:avLst/>
          </a:prstGeom>
          <a:noFill/>
        </p:spPr>
        <p:txBody>
          <a:bodyPr wrap="none" rtlCol="0">
            <a:spAutoFit/>
          </a:bodyPr>
          <a:lstStyle/>
          <a:p>
            <a:r>
              <a:rPr lang="en-US" i="1" dirty="0">
                <a:solidFill>
                  <a:schemeClr val="tx1"/>
                </a:solidFill>
              </a:rPr>
              <a:t>Time</a:t>
            </a:r>
          </a:p>
        </p:txBody>
      </p:sp>
      <p:cxnSp>
        <p:nvCxnSpPr>
          <p:cNvPr id="43" name="Straight Connector 42"/>
          <p:cNvCxnSpPr/>
          <p:nvPr/>
        </p:nvCxnSpPr>
        <p:spPr bwMode="auto">
          <a:xfrm>
            <a:off x="1905000" y="2936185"/>
            <a:ext cx="1752600" cy="2544780"/>
          </a:xfrm>
          <a:prstGeom prst="line">
            <a:avLst/>
          </a:prstGeom>
          <a:solidFill>
            <a:srgbClr val="00B8FF"/>
          </a:solidFill>
          <a:ln w="9525" cap="flat" cmpd="sng" algn="ctr">
            <a:solidFill>
              <a:schemeClr val="tx1"/>
            </a:solidFill>
            <a:prstDash val="dash"/>
            <a:round/>
            <a:headEnd type="none" w="med" len="med"/>
            <a:tailEnd type="none" w="med" len="med"/>
          </a:ln>
          <a:effectLst/>
        </p:spPr>
      </p:cxnSp>
      <p:cxnSp>
        <p:nvCxnSpPr>
          <p:cNvPr id="44" name="Straight Connector 43"/>
          <p:cNvCxnSpPr/>
          <p:nvPr/>
        </p:nvCxnSpPr>
        <p:spPr bwMode="auto">
          <a:xfrm flipH="1">
            <a:off x="3808413" y="4676864"/>
            <a:ext cx="4056213" cy="791434"/>
          </a:xfrm>
          <a:prstGeom prst="line">
            <a:avLst/>
          </a:prstGeom>
          <a:solidFill>
            <a:srgbClr val="00B8FF"/>
          </a:solidFill>
          <a:ln w="9525" cap="flat" cmpd="sng" algn="ctr">
            <a:solidFill>
              <a:schemeClr val="tx1"/>
            </a:solidFill>
            <a:prstDash val="dash"/>
            <a:round/>
            <a:headEnd type="none" w="med" len="med"/>
            <a:tailEnd type="none" w="med" len="med"/>
          </a:ln>
          <a:effectLst/>
        </p:spPr>
      </p:cxnSp>
      <p:sp>
        <p:nvSpPr>
          <p:cNvPr id="50" name="TextBox 49"/>
          <p:cNvSpPr txBox="1"/>
          <p:nvPr/>
        </p:nvSpPr>
        <p:spPr>
          <a:xfrm>
            <a:off x="3204828" y="5715000"/>
            <a:ext cx="1304794" cy="830997"/>
          </a:xfrm>
          <a:prstGeom prst="rect">
            <a:avLst/>
          </a:prstGeom>
          <a:noFill/>
        </p:spPr>
        <p:txBody>
          <a:bodyPr wrap="square" rtlCol="0">
            <a:spAutoFit/>
          </a:bodyPr>
          <a:lstStyle/>
          <a:p>
            <a:r>
              <a:rPr lang="en-US" b="1" dirty="0">
                <a:solidFill>
                  <a:schemeClr val="tx1"/>
                </a:solidFill>
              </a:rPr>
              <a:t>DTIM </a:t>
            </a:r>
          </a:p>
          <a:p>
            <a:r>
              <a:rPr lang="en-US" b="1" dirty="0">
                <a:solidFill>
                  <a:schemeClr val="tx1"/>
                </a:solidFill>
              </a:rPr>
              <a:t>Beacon</a:t>
            </a:r>
          </a:p>
        </p:txBody>
      </p:sp>
      <p:sp>
        <p:nvSpPr>
          <p:cNvPr id="52" name="TextBox 51"/>
          <p:cNvSpPr txBox="1"/>
          <p:nvPr/>
        </p:nvSpPr>
        <p:spPr>
          <a:xfrm>
            <a:off x="731819" y="5751046"/>
            <a:ext cx="1304794" cy="830997"/>
          </a:xfrm>
          <a:prstGeom prst="rect">
            <a:avLst/>
          </a:prstGeom>
          <a:noFill/>
        </p:spPr>
        <p:txBody>
          <a:bodyPr wrap="square" rtlCol="0">
            <a:spAutoFit/>
          </a:bodyPr>
          <a:lstStyle/>
          <a:p>
            <a:r>
              <a:rPr lang="en-US" b="1" dirty="0">
                <a:solidFill>
                  <a:schemeClr val="tx1"/>
                </a:solidFill>
              </a:rPr>
              <a:t>DTIM </a:t>
            </a:r>
          </a:p>
          <a:p>
            <a:r>
              <a:rPr lang="en-US" b="1" dirty="0">
                <a:solidFill>
                  <a:schemeClr val="tx1"/>
                </a:solidFill>
              </a:rPr>
              <a:t>Beacon</a:t>
            </a:r>
          </a:p>
        </p:txBody>
      </p:sp>
      <p:sp>
        <p:nvSpPr>
          <p:cNvPr id="53" name="TextBox 52"/>
          <p:cNvSpPr txBox="1"/>
          <p:nvPr/>
        </p:nvSpPr>
        <p:spPr>
          <a:xfrm>
            <a:off x="5707113" y="5751045"/>
            <a:ext cx="1304794" cy="830997"/>
          </a:xfrm>
          <a:prstGeom prst="rect">
            <a:avLst/>
          </a:prstGeom>
          <a:noFill/>
        </p:spPr>
        <p:txBody>
          <a:bodyPr wrap="square" rtlCol="0">
            <a:spAutoFit/>
          </a:bodyPr>
          <a:lstStyle/>
          <a:p>
            <a:r>
              <a:rPr lang="en-US" b="1" dirty="0">
                <a:solidFill>
                  <a:schemeClr val="tx1"/>
                </a:solidFill>
              </a:rPr>
              <a:t>DTIM </a:t>
            </a:r>
          </a:p>
          <a:p>
            <a:r>
              <a:rPr lang="en-US" b="1" dirty="0">
                <a:solidFill>
                  <a:schemeClr val="tx1"/>
                </a:solidFill>
              </a:rPr>
              <a:t>Beacon</a:t>
            </a:r>
          </a:p>
        </p:txBody>
      </p:sp>
    </p:spTree>
    <p:extLst>
      <p:ext uri="{BB962C8B-B14F-4D97-AF65-F5344CB8AC3E}">
        <p14:creationId xmlns:p14="http://schemas.microsoft.com/office/powerpoint/2010/main" val="4698200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9A3CA1ED-D100-184F-9170-2A32CFA1831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52618" y="3123821"/>
            <a:ext cx="7010400" cy="1536700"/>
          </a:xfrm>
          <a:prstGeom prst="rect">
            <a:avLst/>
          </a:prstGeom>
        </p:spPr>
      </p:pic>
      <p:pic>
        <p:nvPicPr>
          <p:cNvPr id="12" name="Picture 11">
            <a:extLst>
              <a:ext uri="{FF2B5EF4-FFF2-40B4-BE49-F238E27FC236}">
                <a16:creationId xmlns:a16="http://schemas.microsoft.com/office/drawing/2014/main" id="{AAB2082F-1ED1-5B42-BF1B-B7C8F8C3782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366953" y="4749047"/>
            <a:ext cx="2889250" cy="679824"/>
          </a:xfrm>
          <a:prstGeom prst="rect">
            <a:avLst/>
          </a:prstGeom>
        </p:spPr>
      </p:pic>
      <p:cxnSp>
        <p:nvCxnSpPr>
          <p:cNvPr id="13" name="Straight Arrow Connector 12">
            <a:extLst>
              <a:ext uri="{FF2B5EF4-FFF2-40B4-BE49-F238E27FC236}">
                <a16:creationId xmlns:a16="http://schemas.microsoft.com/office/drawing/2014/main" id="{299A8699-E724-924D-A864-238B9E47AB9E}"/>
              </a:ext>
            </a:extLst>
          </p:cNvPr>
          <p:cNvCxnSpPr>
            <a:cxnSpLocks/>
          </p:cNvCxnSpPr>
          <p:nvPr/>
        </p:nvCxnSpPr>
        <p:spPr>
          <a:xfrm flipH="1">
            <a:off x="2919418" y="4370009"/>
            <a:ext cx="393700" cy="388563"/>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5" name="Straight Arrow Connector 14">
            <a:extLst>
              <a:ext uri="{FF2B5EF4-FFF2-40B4-BE49-F238E27FC236}">
                <a16:creationId xmlns:a16="http://schemas.microsoft.com/office/drawing/2014/main" id="{855857F7-79D0-0445-B34D-020DE5374A00}"/>
              </a:ext>
            </a:extLst>
          </p:cNvPr>
          <p:cNvCxnSpPr>
            <a:cxnSpLocks/>
          </p:cNvCxnSpPr>
          <p:nvPr/>
        </p:nvCxnSpPr>
        <p:spPr>
          <a:xfrm>
            <a:off x="4639474" y="4368047"/>
            <a:ext cx="513562" cy="390525"/>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2" name="Title 1">
            <a:extLst>
              <a:ext uri="{FF2B5EF4-FFF2-40B4-BE49-F238E27FC236}">
                <a16:creationId xmlns:a16="http://schemas.microsoft.com/office/drawing/2014/main" id="{7D0EE714-7A00-EE48-BBC5-B0801EA45B6C}"/>
              </a:ext>
            </a:extLst>
          </p:cNvPr>
          <p:cNvSpPr>
            <a:spLocks noGrp="1"/>
          </p:cNvSpPr>
          <p:nvPr>
            <p:ph type="title"/>
          </p:nvPr>
        </p:nvSpPr>
        <p:spPr/>
        <p:txBody>
          <a:bodyPr/>
          <a:lstStyle/>
          <a:p>
            <a:r>
              <a:rPr lang="en-US" dirty="0"/>
              <a:t>Current Wake-up frame structure </a:t>
            </a:r>
          </a:p>
        </p:txBody>
      </p:sp>
      <p:sp>
        <p:nvSpPr>
          <p:cNvPr id="3" name="Content Placeholder 2">
            <a:extLst>
              <a:ext uri="{FF2B5EF4-FFF2-40B4-BE49-F238E27FC236}">
                <a16:creationId xmlns:a16="http://schemas.microsoft.com/office/drawing/2014/main" id="{3573BA3D-7DCE-3441-A75E-0A71DEAFA507}"/>
              </a:ext>
            </a:extLst>
          </p:cNvPr>
          <p:cNvSpPr>
            <a:spLocks noGrp="1"/>
          </p:cNvSpPr>
          <p:nvPr>
            <p:ph idx="1"/>
          </p:nvPr>
        </p:nvSpPr>
        <p:spPr/>
        <p:txBody>
          <a:bodyPr/>
          <a:lstStyle/>
          <a:p>
            <a:pPr>
              <a:buFont typeface="Arial" panose="020B0604020202020204" pitchFamily="34" charset="0"/>
              <a:buChar char="•"/>
            </a:pPr>
            <a:r>
              <a:rPr lang="en-US" dirty="0"/>
              <a:t>Wake-up frame structure is specified in the 17-1862r9 BA SFD</a:t>
            </a:r>
          </a:p>
          <a:p>
            <a:pPr lvl="1">
              <a:buFont typeface="Arial" panose="020B0604020202020204" pitchFamily="34" charset="0"/>
              <a:buChar char="•"/>
            </a:pPr>
            <a:r>
              <a:rPr lang="en-US" dirty="0"/>
              <a:t>Four wake-up frame types and address field encoding for the frame types are defined</a:t>
            </a:r>
          </a:p>
          <a:p>
            <a:pPr lvl="1">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C3420DC6-3D8D-2A46-9EEA-BF08F6A46ECA}"/>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C51574F6-2C46-8749-BD99-FD58C122B54D}"/>
              </a:ext>
            </a:extLst>
          </p:cNvPr>
          <p:cNvSpPr>
            <a:spLocks noGrp="1"/>
          </p:cNvSpPr>
          <p:nvPr>
            <p:ph type="ftr" idx="14"/>
          </p:nvPr>
        </p:nvSpPr>
        <p:spPr/>
        <p:txBody>
          <a:bodyPr/>
          <a:lstStyle/>
          <a:p>
            <a:r>
              <a:rPr lang="en-GB"/>
              <a:t>Jarkko Kneckt, Apple</a:t>
            </a:r>
            <a:endParaRPr lang="en-GB" dirty="0"/>
          </a:p>
        </p:txBody>
      </p:sp>
      <p:sp>
        <p:nvSpPr>
          <p:cNvPr id="6" name="Date Placeholder 5">
            <a:extLst>
              <a:ext uri="{FF2B5EF4-FFF2-40B4-BE49-F238E27FC236}">
                <a16:creationId xmlns:a16="http://schemas.microsoft.com/office/drawing/2014/main" id="{88AA1BC8-E454-2E40-9D74-691AC132506B}"/>
              </a:ext>
            </a:extLst>
          </p:cNvPr>
          <p:cNvSpPr>
            <a:spLocks noGrp="1"/>
          </p:cNvSpPr>
          <p:nvPr>
            <p:ph type="dt" idx="15"/>
          </p:nvPr>
        </p:nvSpPr>
        <p:spPr/>
        <p:txBody>
          <a:bodyPr/>
          <a:lstStyle/>
          <a:p>
            <a:r>
              <a:rPr lang="en-US"/>
              <a:t>February 2018</a:t>
            </a:r>
            <a:endParaRPr lang="en-GB" dirty="0"/>
          </a:p>
        </p:txBody>
      </p:sp>
      <p:pic>
        <p:nvPicPr>
          <p:cNvPr id="8" name="Picture 7">
            <a:extLst>
              <a:ext uri="{FF2B5EF4-FFF2-40B4-BE49-F238E27FC236}">
                <a16:creationId xmlns:a16="http://schemas.microsoft.com/office/drawing/2014/main" id="{440E0AC5-9E54-4541-B4E1-78EA7C207F5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400729" y="5510026"/>
            <a:ext cx="4152900" cy="1257300"/>
          </a:xfrm>
          <a:prstGeom prst="rect">
            <a:avLst/>
          </a:prstGeom>
        </p:spPr>
      </p:pic>
    </p:spTree>
    <p:extLst>
      <p:ext uri="{BB962C8B-B14F-4D97-AF65-F5344CB8AC3E}">
        <p14:creationId xmlns:p14="http://schemas.microsoft.com/office/powerpoint/2010/main" val="20401623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24E75D-8820-3842-87C2-55ECC1711B69}"/>
              </a:ext>
            </a:extLst>
          </p:cNvPr>
          <p:cNvSpPr>
            <a:spLocks noGrp="1"/>
          </p:cNvSpPr>
          <p:nvPr>
            <p:ph type="title"/>
          </p:nvPr>
        </p:nvSpPr>
        <p:spPr/>
        <p:txBody>
          <a:bodyPr/>
          <a:lstStyle/>
          <a:p>
            <a:r>
              <a:rPr lang="en-US" dirty="0"/>
              <a:t>Challenges of current Wake Up frame structure</a:t>
            </a:r>
          </a:p>
        </p:txBody>
      </p:sp>
      <p:sp>
        <p:nvSpPr>
          <p:cNvPr id="3" name="Content Placeholder 2">
            <a:extLst>
              <a:ext uri="{FF2B5EF4-FFF2-40B4-BE49-F238E27FC236}">
                <a16:creationId xmlns:a16="http://schemas.microsoft.com/office/drawing/2014/main" id="{553B1836-A80B-034E-89E9-6EBDB60B1499}"/>
              </a:ext>
            </a:extLst>
          </p:cNvPr>
          <p:cNvSpPr>
            <a:spLocks noGrp="1"/>
          </p:cNvSpPr>
          <p:nvPr>
            <p:ph idx="1"/>
          </p:nvPr>
        </p:nvSpPr>
        <p:spPr/>
        <p:txBody>
          <a:bodyPr/>
          <a:lstStyle/>
          <a:p>
            <a:pPr>
              <a:buFont typeface="Arial" panose="020B0604020202020204" pitchFamily="34" charset="0"/>
              <a:buChar char="•"/>
            </a:pPr>
            <a:r>
              <a:rPr lang="en-US" dirty="0"/>
              <a:t>The current Wake Up frame has no indication for group addressed frames</a:t>
            </a:r>
          </a:p>
          <a:p>
            <a:pPr lvl="1">
              <a:buFont typeface="Arial" panose="020B0604020202020204" pitchFamily="34" charset="0"/>
              <a:buChar char="•"/>
            </a:pPr>
            <a:r>
              <a:rPr lang="en-US" dirty="0"/>
              <a:t>The AP is not capable to indicate a wake up to receive group addressed frames</a:t>
            </a:r>
          </a:p>
          <a:p>
            <a:pPr>
              <a:buFont typeface="Arial" panose="020B0604020202020204" pitchFamily="34" charset="0"/>
              <a:buChar char="•"/>
            </a:pPr>
            <a:r>
              <a:rPr lang="en-US" dirty="0"/>
              <a:t>The name multicast Wake up frame is misleading, because it is a Wake-up frame to a multiple individually addressed STAs</a:t>
            </a:r>
          </a:p>
          <a:p>
            <a:pPr lvl="1">
              <a:buFont typeface="Arial" panose="020B0604020202020204" pitchFamily="34" charset="0"/>
              <a:buChar char="•"/>
            </a:pPr>
            <a:r>
              <a:rPr lang="en-US" dirty="0"/>
              <a:t>The frame cannot be indicate transmission of multicast frames</a:t>
            </a:r>
          </a:p>
          <a:p>
            <a:pPr>
              <a:buFont typeface="Arial" panose="020B0604020202020204" pitchFamily="34" charset="0"/>
              <a:buChar char="•"/>
            </a:pPr>
            <a:r>
              <a:rPr lang="en-US" dirty="0"/>
              <a:t>The use of the Broadcast Wake up frame is not clearly specified</a:t>
            </a:r>
          </a:p>
        </p:txBody>
      </p:sp>
      <p:sp>
        <p:nvSpPr>
          <p:cNvPr id="4" name="Slide Number Placeholder 3">
            <a:extLst>
              <a:ext uri="{FF2B5EF4-FFF2-40B4-BE49-F238E27FC236}">
                <a16:creationId xmlns:a16="http://schemas.microsoft.com/office/drawing/2014/main" id="{36A2B976-D064-8047-8F17-EBA5656CEDEF}"/>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B095926E-5DAC-7040-BB8D-0B9F3D6BFE6A}"/>
              </a:ext>
            </a:extLst>
          </p:cNvPr>
          <p:cNvSpPr>
            <a:spLocks noGrp="1"/>
          </p:cNvSpPr>
          <p:nvPr>
            <p:ph type="ftr" idx="14"/>
          </p:nvPr>
        </p:nvSpPr>
        <p:spPr/>
        <p:txBody>
          <a:bodyPr/>
          <a:lstStyle/>
          <a:p>
            <a:r>
              <a:rPr lang="en-GB"/>
              <a:t>Jarkko Kneckt, Apple</a:t>
            </a:r>
            <a:endParaRPr lang="en-GB" dirty="0"/>
          </a:p>
        </p:txBody>
      </p:sp>
      <p:sp>
        <p:nvSpPr>
          <p:cNvPr id="6" name="Date Placeholder 5">
            <a:extLst>
              <a:ext uri="{FF2B5EF4-FFF2-40B4-BE49-F238E27FC236}">
                <a16:creationId xmlns:a16="http://schemas.microsoft.com/office/drawing/2014/main" id="{80149A7E-DE7A-6345-8916-0827ACA29418}"/>
              </a:ext>
            </a:extLst>
          </p:cNvPr>
          <p:cNvSpPr>
            <a:spLocks noGrp="1"/>
          </p:cNvSpPr>
          <p:nvPr>
            <p:ph type="dt" idx="15"/>
          </p:nvPr>
        </p:nvSpPr>
        <p:spPr/>
        <p:txBody>
          <a:bodyPr/>
          <a:lstStyle/>
          <a:p>
            <a:r>
              <a:rPr lang="en-US"/>
              <a:t>February 2018</a:t>
            </a:r>
            <a:endParaRPr lang="en-GB" dirty="0"/>
          </a:p>
        </p:txBody>
      </p:sp>
    </p:spTree>
    <p:extLst>
      <p:ext uri="{BB962C8B-B14F-4D97-AF65-F5344CB8AC3E}">
        <p14:creationId xmlns:p14="http://schemas.microsoft.com/office/powerpoint/2010/main" val="3137880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9A3CA1ED-D100-184F-9170-2A32CFA1831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52618" y="3384294"/>
            <a:ext cx="7010400" cy="1536700"/>
          </a:xfrm>
          <a:prstGeom prst="rect">
            <a:avLst/>
          </a:prstGeom>
        </p:spPr>
      </p:pic>
      <p:pic>
        <p:nvPicPr>
          <p:cNvPr id="12" name="Picture 11">
            <a:extLst>
              <a:ext uri="{FF2B5EF4-FFF2-40B4-BE49-F238E27FC236}">
                <a16:creationId xmlns:a16="http://schemas.microsoft.com/office/drawing/2014/main" id="{AAB2082F-1ED1-5B42-BF1B-B7C8F8C3782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366953" y="4806576"/>
            <a:ext cx="2889250" cy="679824"/>
          </a:xfrm>
          <a:prstGeom prst="rect">
            <a:avLst/>
          </a:prstGeom>
        </p:spPr>
      </p:pic>
      <p:cxnSp>
        <p:nvCxnSpPr>
          <p:cNvPr id="13" name="Straight Arrow Connector 12">
            <a:extLst>
              <a:ext uri="{FF2B5EF4-FFF2-40B4-BE49-F238E27FC236}">
                <a16:creationId xmlns:a16="http://schemas.microsoft.com/office/drawing/2014/main" id="{299A8699-E724-924D-A864-238B9E47AB9E}"/>
              </a:ext>
            </a:extLst>
          </p:cNvPr>
          <p:cNvCxnSpPr>
            <a:cxnSpLocks/>
          </p:cNvCxnSpPr>
          <p:nvPr/>
        </p:nvCxnSpPr>
        <p:spPr>
          <a:xfrm flipH="1">
            <a:off x="2919418" y="4370009"/>
            <a:ext cx="393700" cy="388563"/>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5" name="Straight Arrow Connector 14">
            <a:extLst>
              <a:ext uri="{FF2B5EF4-FFF2-40B4-BE49-F238E27FC236}">
                <a16:creationId xmlns:a16="http://schemas.microsoft.com/office/drawing/2014/main" id="{855857F7-79D0-0445-B34D-020DE5374A00}"/>
              </a:ext>
            </a:extLst>
          </p:cNvPr>
          <p:cNvCxnSpPr>
            <a:cxnSpLocks/>
          </p:cNvCxnSpPr>
          <p:nvPr/>
        </p:nvCxnSpPr>
        <p:spPr>
          <a:xfrm>
            <a:off x="4639474" y="4368047"/>
            <a:ext cx="513562" cy="390525"/>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2" name="Title 1">
            <a:extLst>
              <a:ext uri="{FF2B5EF4-FFF2-40B4-BE49-F238E27FC236}">
                <a16:creationId xmlns:a16="http://schemas.microsoft.com/office/drawing/2014/main" id="{7D0EE714-7A00-EE48-BBC5-B0801EA45B6C}"/>
              </a:ext>
            </a:extLst>
          </p:cNvPr>
          <p:cNvSpPr>
            <a:spLocks noGrp="1"/>
          </p:cNvSpPr>
          <p:nvPr>
            <p:ph type="title"/>
          </p:nvPr>
        </p:nvSpPr>
        <p:spPr/>
        <p:txBody>
          <a:bodyPr/>
          <a:lstStyle/>
          <a:p>
            <a:r>
              <a:rPr lang="en-US" dirty="0"/>
              <a:t>Proposed Wake-up frame structure </a:t>
            </a:r>
          </a:p>
        </p:txBody>
      </p:sp>
      <p:sp>
        <p:nvSpPr>
          <p:cNvPr id="3" name="Content Placeholder 2">
            <a:extLst>
              <a:ext uri="{FF2B5EF4-FFF2-40B4-BE49-F238E27FC236}">
                <a16:creationId xmlns:a16="http://schemas.microsoft.com/office/drawing/2014/main" id="{3573BA3D-7DCE-3441-A75E-0A71DEAFA507}"/>
              </a:ext>
            </a:extLst>
          </p:cNvPr>
          <p:cNvSpPr>
            <a:spLocks noGrp="1"/>
          </p:cNvSpPr>
          <p:nvPr>
            <p:ph idx="1"/>
          </p:nvPr>
        </p:nvSpPr>
        <p:spPr>
          <a:xfrm>
            <a:off x="685800" y="1751014"/>
            <a:ext cx="7770813" cy="4343400"/>
          </a:xfrm>
        </p:spPr>
        <p:txBody>
          <a:bodyPr/>
          <a:lstStyle/>
          <a:p>
            <a:pPr>
              <a:buFont typeface="Arial" panose="020B0604020202020204" pitchFamily="34" charset="0"/>
              <a:buChar char="•"/>
            </a:pPr>
            <a:r>
              <a:rPr lang="en-US" dirty="0"/>
              <a:t>The Multicast Wake Up frame is divided to:</a:t>
            </a:r>
          </a:p>
          <a:p>
            <a:pPr lvl="1">
              <a:buFont typeface="Arial" panose="020B0604020202020204" pitchFamily="34" charset="0"/>
              <a:buChar char="•"/>
            </a:pPr>
            <a:r>
              <a:rPr lang="en-US" dirty="0"/>
              <a:t> Multi STA Wake Up frame indicating wake up for multiple STAs, i.e. a group of STAs  </a:t>
            </a:r>
          </a:p>
          <a:p>
            <a:pPr lvl="1">
              <a:buFont typeface="Arial" panose="020B0604020202020204" pitchFamily="34" charset="0"/>
              <a:buChar char="•"/>
            </a:pPr>
            <a:r>
              <a:rPr lang="en-US" dirty="0"/>
              <a:t>Multicast Wake Up frame indicating a wake up to receive frames from multicast address </a:t>
            </a:r>
          </a:p>
        </p:txBody>
      </p:sp>
      <p:sp>
        <p:nvSpPr>
          <p:cNvPr id="4" name="Slide Number Placeholder 3">
            <a:extLst>
              <a:ext uri="{FF2B5EF4-FFF2-40B4-BE49-F238E27FC236}">
                <a16:creationId xmlns:a16="http://schemas.microsoft.com/office/drawing/2014/main" id="{C3420DC6-3D8D-2A46-9EEA-BF08F6A46ECA}"/>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C51574F6-2C46-8749-BD99-FD58C122B54D}"/>
              </a:ext>
            </a:extLst>
          </p:cNvPr>
          <p:cNvSpPr>
            <a:spLocks noGrp="1"/>
          </p:cNvSpPr>
          <p:nvPr>
            <p:ph type="ftr" idx="14"/>
          </p:nvPr>
        </p:nvSpPr>
        <p:spPr/>
        <p:txBody>
          <a:bodyPr/>
          <a:lstStyle/>
          <a:p>
            <a:r>
              <a:rPr lang="en-GB"/>
              <a:t>Jarkko Kneckt, Apple</a:t>
            </a:r>
            <a:endParaRPr lang="en-GB" dirty="0"/>
          </a:p>
        </p:txBody>
      </p:sp>
      <p:sp>
        <p:nvSpPr>
          <p:cNvPr id="6" name="Date Placeholder 5">
            <a:extLst>
              <a:ext uri="{FF2B5EF4-FFF2-40B4-BE49-F238E27FC236}">
                <a16:creationId xmlns:a16="http://schemas.microsoft.com/office/drawing/2014/main" id="{88AA1BC8-E454-2E40-9D74-691AC132506B}"/>
              </a:ext>
            </a:extLst>
          </p:cNvPr>
          <p:cNvSpPr>
            <a:spLocks noGrp="1"/>
          </p:cNvSpPr>
          <p:nvPr>
            <p:ph type="dt" idx="15"/>
          </p:nvPr>
        </p:nvSpPr>
        <p:spPr/>
        <p:txBody>
          <a:bodyPr/>
          <a:lstStyle/>
          <a:p>
            <a:r>
              <a:rPr lang="en-US"/>
              <a:t>February 2018</a:t>
            </a:r>
            <a:endParaRPr lang="en-GB" dirty="0"/>
          </a:p>
        </p:txBody>
      </p:sp>
      <p:pic>
        <p:nvPicPr>
          <p:cNvPr id="19" name="Picture 18">
            <a:extLst>
              <a:ext uri="{FF2B5EF4-FFF2-40B4-BE49-F238E27FC236}">
                <a16:creationId xmlns:a16="http://schemas.microsoft.com/office/drawing/2014/main" id="{58229ED6-CDE3-AF4C-A35A-BAB1AA07D54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690808" y="5410200"/>
            <a:ext cx="4165600" cy="1473200"/>
          </a:xfrm>
          <a:prstGeom prst="rect">
            <a:avLst/>
          </a:prstGeom>
        </p:spPr>
      </p:pic>
    </p:spTree>
    <p:extLst>
      <p:ext uri="{BB962C8B-B14F-4D97-AF65-F5344CB8AC3E}">
        <p14:creationId xmlns:p14="http://schemas.microsoft.com/office/powerpoint/2010/main" val="14844494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B26398-44E0-BD4B-9CB9-558D92B808E7}"/>
              </a:ext>
            </a:extLst>
          </p:cNvPr>
          <p:cNvSpPr>
            <a:spLocks noGrp="1"/>
          </p:cNvSpPr>
          <p:nvPr>
            <p:ph type="title"/>
          </p:nvPr>
        </p:nvSpPr>
        <p:spPr/>
        <p:txBody>
          <a:bodyPr/>
          <a:lstStyle/>
          <a:p>
            <a:r>
              <a:rPr lang="en-US" dirty="0"/>
              <a:t>Wake-up frame structure </a:t>
            </a:r>
          </a:p>
        </p:txBody>
      </p:sp>
      <p:sp>
        <p:nvSpPr>
          <p:cNvPr id="3" name="Content Placeholder 2">
            <a:extLst>
              <a:ext uri="{FF2B5EF4-FFF2-40B4-BE49-F238E27FC236}">
                <a16:creationId xmlns:a16="http://schemas.microsoft.com/office/drawing/2014/main" id="{ABC07D5E-7387-BF43-988E-EB0890C49167}"/>
              </a:ext>
            </a:extLst>
          </p:cNvPr>
          <p:cNvSpPr>
            <a:spLocks noGrp="1"/>
          </p:cNvSpPr>
          <p:nvPr>
            <p:ph idx="1"/>
          </p:nvPr>
        </p:nvSpPr>
        <p:spPr/>
        <p:txBody>
          <a:bodyPr/>
          <a:lstStyle/>
          <a:p>
            <a:pPr>
              <a:buFont typeface="Arial" panose="020B0604020202020204" pitchFamily="34" charset="0"/>
              <a:buChar char="•"/>
            </a:pPr>
            <a:r>
              <a:rPr lang="en-US" dirty="0"/>
              <a:t>The Wake Up frame Type field value 0 has a common 12 bit long address space for:</a:t>
            </a:r>
          </a:p>
          <a:p>
            <a:pPr lvl="1">
              <a:buFont typeface="Arial" panose="020B0604020202020204" pitchFamily="34" charset="0"/>
              <a:buChar char="•"/>
            </a:pPr>
            <a:r>
              <a:rPr lang="en-US" dirty="0"/>
              <a:t>Unicast Wake Up, where the address field </a:t>
            </a:r>
            <a:r>
              <a:rPr lang="en-GB" dirty="0"/>
              <a:t>identifies one WUR STA</a:t>
            </a:r>
            <a:r>
              <a:rPr lang="en-US" dirty="0"/>
              <a:t> </a:t>
            </a:r>
          </a:p>
          <a:p>
            <a:pPr lvl="1">
              <a:buFont typeface="Arial" panose="020B0604020202020204" pitchFamily="34" charset="0"/>
              <a:buChar char="•"/>
            </a:pPr>
            <a:r>
              <a:rPr lang="en-US" dirty="0"/>
              <a:t>Multi-STA wake UP frame, where the address field </a:t>
            </a:r>
            <a:r>
              <a:rPr lang="en-GB" dirty="0"/>
              <a:t>identifies group ID, i.e. one or more WUR STAs</a:t>
            </a:r>
            <a:r>
              <a:rPr lang="en-US" dirty="0"/>
              <a:t> </a:t>
            </a:r>
          </a:p>
          <a:p>
            <a:pPr lvl="1">
              <a:buFont typeface="Arial" panose="020B0604020202020204" pitchFamily="34" charset="0"/>
              <a:buChar char="•"/>
            </a:pPr>
            <a:r>
              <a:rPr lang="en-US" dirty="0"/>
              <a:t>Multicast Wake Up, where the address field </a:t>
            </a:r>
            <a:r>
              <a:rPr lang="en-GB" dirty="0"/>
              <a:t>identifies </a:t>
            </a:r>
            <a:r>
              <a:rPr lang="en-US" dirty="0"/>
              <a:t>multicast ID, i.e. multicast or broadcast addresses the AP will transmit </a:t>
            </a:r>
          </a:p>
          <a:p>
            <a:pPr>
              <a:buFont typeface="Arial" panose="020B0604020202020204" pitchFamily="34" charset="0"/>
              <a:buChar char="•"/>
            </a:pPr>
            <a:r>
              <a:rPr lang="en-US" dirty="0"/>
              <a:t>Please note, the Broadcast Wake Up frame indicates that BSS operating parameters are updated and all STAs should activate PCR to receive the new parameters</a:t>
            </a:r>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1160963A-CFA5-D64D-B7DA-DC4EE3A18897}"/>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740F9FCC-1388-0F42-B61B-7FA323133D27}"/>
              </a:ext>
            </a:extLst>
          </p:cNvPr>
          <p:cNvSpPr>
            <a:spLocks noGrp="1"/>
          </p:cNvSpPr>
          <p:nvPr>
            <p:ph type="ftr" idx="14"/>
          </p:nvPr>
        </p:nvSpPr>
        <p:spPr/>
        <p:txBody>
          <a:bodyPr/>
          <a:lstStyle/>
          <a:p>
            <a:r>
              <a:rPr lang="en-GB"/>
              <a:t>Jarkko Kneckt, Apple</a:t>
            </a:r>
            <a:endParaRPr lang="en-GB" dirty="0"/>
          </a:p>
        </p:txBody>
      </p:sp>
      <p:sp>
        <p:nvSpPr>
          <p:cNvPr id="6" name="Date Placeholder 5">
            <a:extLst>
              <a:ext uri="{FF2B5EF4-FFF2-40B4-BE49-F238E27FC236}">
                <a16:creationId xmlns:a16="http://schemas.microsoft.com/office/drawing/2014/main" id="{DD0098A8-395E-9248-A240-CB1C2CA868C3}"/>
              </a:ext>
            </a:extLst>
          </p:cNvPr>
          <p:cNvSpPr>
            <a:spLocks noGrp="1"/>
          </p:cNvSpPr>
          <p:nvPr>
            <p:ph type="dt" idx="15"/>
          </p:nvPr>
        </p:nvSpPr>
        <p:spPr/>
        <p:txBody>
          <a:bodyPr/>
          <a:lstStyle/>
          <a:p>
            <a:r>
              <a:rPr lang="en-US"/>
              <a:t>February 2018</a:t>
            </a:r>
            <a:endParaRPr lang="en-GB" dirty="0"/>
          </a:p>
        </p:txBody>
      </p:sp>
    </p:spTree>
    <p:extLst>
      <p:ext uri="{BB962C8B-B14F-4D97-AF65-F5344CB8AC3E}">
        <p14:creationId xmlns:p14="http://schemas.microsoft.com/office/powerpoint/2010/main" val="2764147718"/>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802-11-Submission-3</Template>
  <TotalTime>24153</TotalTime>
  <Words>942</Words>
  <Application>Microsoft Macintosh PowerPoint</Application>
  <PresentationFormat>On-screen Show (4:3)</PresentationFormat>
  <Paragraphs>126</Paragraphs>
  <Slides>14</Slides>
  <Notes>2</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14</vt:i4>
      </vt:variant>
    </vt:vector>
  </HeadingPairs>
  <TitlesOfParts>
    <vt:vector size="20" baseType="lpstr">
      <vt:lpstr>Arial Unicode MS</vt:lpstr>
      <vt:lpstr>MS Gothic</vt:lpstr>
      <vt:lpstr>Arial</vt:lpstr>
      <vt:lpstr>Times New Roman</vt:lpstr>
      <vt:lpstr>Office Theme</vt:lpstr>
      <vt:lpstr>Document</vt:lpstr>
      <vt:lpstr>Wake Up Frame to Indicate Group Addressed Frames Transmission</vt:lpstr>
      <vt:lpstr>Abstract</vt:lpstr>
      <vt:lpstr>Wake Up Receiver Challenges to Receive Group Addressed Frames</vt:lpstr>
      <vt:lpstr>Wake Up Receiver Challenges to Receive Group Addressed Frames</vt:lpstr>
      <vt:lpstr>Example of Wake Up frame and Group Addressed Frames Transmission</vt:lpstr>
      <vt:lpstr>Current Wake-up frame structure </vt:lpstr>
      <vt:lpstr>Challenges of current Wake Up frame structure</vt:lpstr>
      <vt:lpstr>Proposed Wake-up frame structure </vt:lpstr>
      <vt:lpstr>Wake-up frame structure </vt:lpstr>
      <vt:lpstr>Proposed Multicast Wake Up Frame</vt:lpstr>
      <vt:lpstr>Signaling Group Addresses Mapping </vt:lpstr>
      <vt:lpstr>Summary</vt:lpstr>
      <vt:lpstr>Straw Poll 1 </vt:lpstr>
      <vt:lpstr>Straw poll 2</vt:lpstr>
    </vt:vector>
  </TitlesOfParts>
  <Company/>
  <LinksUpToDate>false</LinksUpToDate>
  <SharedDoc>false</SharedDoc>
  <HyperlinksChanged>false</HyperlinksChanged>
  <AppVersion>16.0010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Microsoft Office User</dc:creator>
  <cp:lastModifiedBy>Microsoft Office User</cp:lastModifiedBy>
  <cp:revision>161</cp:revision>
  <cp:lastPrinted>1601-01-01T00:00:00Z</cp:lastPrinted>
  <dcterms:created xsi:type="dcterms:W3CDTF">2017-11-29T21:56:33Z</dcterms:created>
  <dcterms:modified xsi:type="dcterms:W3CDTF">2018-02-27T19:50:00Z</dcterms:modified>
</cp:coreProperties>
</file>