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8"/>
  </p:notesMasterIdLst>
  <p:handoutMasterIdLst>
    <p:handoutMasterId r:id="rId19"/>
  </p:handoutMasterIdLst>
  <p:sldIdLst>
    <p:sldId id="283" r:id="rId2"/>
    <p:sldId id="710" r:id="rId3"/>
    <p:sldId id="760" r:id="rId4"/>
    <p:sldId id="762" r:id="rId5"/>
    <p:sldId id="739" r:id="rId6"/>
    <p:sldId id="716" r:id="rId7"/>
    <p:sldId id="765" r:id="rId8"/>
    <p:sldId id="764" r:id="rId9"/>
    <p:sldId id="763" r:id="rId10"/>
    <p:sldId id="743" r:id="rId11"/>
    <p:sldId id="728" r:id="rId12"/>
    <p:sldId id="767" r:id="rId13"/>
    <p:sldId id="723" r:id="rId14"/>
    <p:sldId id="713" r:id="rId15"/>
    <p:sldId id="740" r:id="rId16"/>
    <p:sldId id="766" r:id="rId17"/>
  </p:sldIdLst>
  <p:sldSz cx="9144000" cy="6858000" type="screen4x3"/>
  <p:notesSz cx="9939338" cy="6807200"/>
  <p:defaultTextStyle>
    <a:defPPr>
      <a:defRPr lang="en-US"/>
    </a:defPPr>
    <a:lvl1pPr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44">
          <p15:clr>
            <a:srgbClr val="A4A3A4"/>
          </p15:clr>
        </p15:guide>
        <p15:guide id="2" pos="313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천진영/책임연구원/차세대표준(연)ICS팀(jiny.chun@lge.com)" initials="천" lastIdx="1" clrIdx="0">
    <p:extLst>
      <p:ext uri="{19B8F6BF-5375-455C-9EA6-DF929625EA0E}">
        <p15:presenceInfo xmlns:p15="http://schemas.microsoft.com/office/powerpoint/2012/main" userId="S-1-5-21-2543426832-1914326140-3112152631-1082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CC"/>
    <a:srgbClr val="006C31"/>
    <a:srgbClr val="00863D"/>
    <a:srgbClr val="1684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보통 스타일 2 - 강조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보통 스타일 2 - 강조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99" autoAdjust="0"/>
    <p:restoredTop sz="96118" autoAdjust="0"/>
  </p:normalViewPr>
  <p:slideViewPr>
    <p:cSldViewPr>
      <p:cViewPr varScale="1">
        <p:scale>
          <a:sx n="114" d="100"/>
          <a:sy n="114" d="100"/>
        </p:scale>
        <p:origin x="2004" y="102"/>
      </p:cViewPr>
      <p:guideLst>
        <p:guide orient="horz" pos="2160"/>
        <p:guide pos="2880"/>
      </p:guideLst>
    </p:cSldViewPr>
  </p:slideViewPr>
  <p:outlineViewPr>
    <p:cViewPr>
      <p:scale>
        <a:sx n="33" d="100"/>
        <a:sy n="33" d="100"/>
      </p:scale>
      <p:origin x="48" y="804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1464" y="84"/>
      </p:cViewPr>
      <p:guideLst>
        <p:guide orient="horz" pos="2144"/>
        <p:guide pos="313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6746875" y="69850"/>
            <a:ext cx="2195513" cy="2159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latinLnBrk="0" hangingPunct="0">
              <a:defRPr kumimoji="0" sz="1400" b="1">
                <a:ea typeface="+mn-ea"/>
                <a:cs typeface="+mn-cs"/>
              </a:defRPr>
            </a:lvl1pPr>
          </a:lstStyle>
          <a:p>
            <a:pPr>
              <a:defRPr/>
            </a:pPr>
            <a:r>
              <a:rPr lang="en-US"/>
              <a:t>doc.: IEEE 802.11-yy/xxxxr0</a:t>
            </a:r>
          </a:p>
        </p:txBody>
      </p:sp>
      <p:sp>
        <p:nvSpPr>
          <p:cNvPr id="3075" name="Rectangle 3"/>
          <p:cNvSpPr>
            <a:spLocks noGrp="1" noChangeArrowheads="1"/>
          </p:cNvSpPr>
          <p:nvPr>
            <p:ph type="dt" sz="quarter" idx="1"/>
          </p:nvPr>
        </p:nvSpPr>
        <p:spPr bwMode="auto">
          <a:xfrm>
            <a:off x="996950" y="69850"/>
            <a:ext cx="915988" cy="2159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latinLnBrk="0" hangingPunct="0">
              <a:defRPr kumimoji="0" sz="1400" b="1">
                <a:ea typeface="+mn-ea"/>
                <a:cs typeface="+mn-cs"/>
              </a:defRPr>
            </a:lvl1pPr>
          </a:lstStyle>
          <a:p>
            <a:pPr>
              <a:defRPr/>
            </a:pPr>
            <a:r>
              <a:rPr lang="en-US"/>
              <a:t>Month Year</a:t>
            </a:r>
          </a:p>
        </p:txBody>
      </p:sp>
      <p:sp>
        <p:nvSpPr>
          <p:cNvPr id="3076" name="Rectangle 4"/>
          <p:cNvSpPr>
            <a:spLocks noGrp="1" noChangeArrowheads="1"/>
          </p:cNvSpPr>
          <p:nvPr>
            <p:ph type="ftr" sz="quarter" idx="2"/>
          </p:nvPr>
        </p:nvSpPr>
        <p:spPr bwMode="auto">
          <a:xfrm>
            <a:off x="7405688" y="6588125"/>
            <a:ext cx="1651000" cy="1857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latinLnBrk="0" hangingPunct="0">
              <a:defRPr kumimoji="0">
                <a:ea typeface="+mn-ea"/>
                <a:cs typeface="+mn-cs"/>
              </a:defRPr>
            </a:lvl1pPr>
          </a:lstStyle>
          <a:p>
            <a:pPr>
              <a:defRPr/>
            </a:pPr>
            <a:r>
              <a:rPr lang="en-US"/>
              <a:t>John Doe, Some Company</a:t>
            </a:r>
          </a:p>
        </p:txBody>
      </p:sp>
      <p:sp>
        <p:nvSpPr>
          <p:cNvPr id="3077" name="Rectangle 5"/>
          <p:cNvSpPr>
            <a:spLocks noGrp="1" noChangeArrowheads="1"/>
          </p:cNvSpPr>
          <p:nvPr>
            <p:ph type="sldNum" sz="quarter" idx="3"/>
          </p:nvPr>
        </p:nvSpPr>
        <p:spPr bwMode="auto">
          <a:xfrm>
            <a:off x="4598988" y="6588125"/>
            <a:ext cx="517525" cy="1857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latinLnBrk="0" hangingPunct="0">
              <a:defRPr kumimoji="0"/>
            </a:lvl1pPr>
          </a:lstStyle>
          <a:p>
            <a:pPr>
              <a:defRPr/>
            </a:pPr>
            <a:r>
              <a:rPr lang="en-US" altLang="ko-KR"/>
              <a:t>Page </a:t>
            </a:r>
            <a:fld id="{7C77D250-BF2B-474F-8F3A-CA096EC7180D}" type="slidenum">
              <a:rPr lang="en-US" altLang="ko-KR"/>
              <a:pPr>
                <a:defRPr/>
              </a:pPr>
              <a:t>‹#›</a:t>
            </a:fld>
            <a:endParaRPr lang="en-US" altLang="ko-KR"/>
          </a:p>
        </p:txBody>
      </p:sp>
      <p:sp>
        <p:nvSpPr>
          <p:cNvPr id="5126" name="Line 6"/>
          <p:cNvSpPr>
            <a:spLocks noChangeShapeType="1"/>
          </p:cNvSpPr>
          <p:nvPr/>
        </p:nvSpPr>
        <p:spPr bwMode="auto">
          <a:xfrm>
            <a:off x="993775" y="284163"/>
            <a:ext cx="79517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247" name="Rectangle 7"/>
          <p:cNvSpPr>
            <a:spLocks noChangeArrowheads="1"/>
          </p:cNvSpPr>
          <p:nvPr/>
        </p:nvSpPr>
        <p:spPr bwMode="auto">
          <a:xfrm>
            <a:off x="993775" y="6588125"/>
            <a:ext cx="719138" cy="185738"/>
          </a:xfrm>
          <a:prstGeom prst="rect">
            <a:avLst/>
          </a:prstGeom>
          <a:noFill/>
          <a:ln>
            <a:noFill/>
          </a:ln>
          <a:extLst/>
        </p:spPr>
        <p:txBody>
          <a:bodyPr wrap="none" lIns="0" tIns="0" rIns="0" bIns="0">
            <a:spAutoFit/>
          </a:bodyPr>
          <a:lstStyle>
            <a:lvl1pPr defTabSz="933450" eaLnBrk="0" hangingPunct="0">
              <a:defRPr kumimoji="1" sz="1200">
                <a:solidFill>
                  <a:schemeClr val="tx1"/>
                </a:solidFill>
                <a:latin typeface="Times New Roman" pitchFamily="18" charset="0"/>
                <a:ea typeface="굴림" pitchFamily="50" charset="-127"/>
              </a:defRPr>
            </a:lvl1pPr>
            <a:lvl2pPr marL="742950" indent="-285750" defTabSz="933450" eaLnBrk="0" hangingPunct="0">
              <a:defRPr kumimoji="1" sz="1200">
                <a:solidFill>
                  <a:schemeClr val="tx1"/>
                </a:solidFill>
                <a:latin typeface="Times New Roman" pitchFamily="18" charset="0"/>
                <a:ea typeface="굴림" pitchFamily="50" charset="-127"/>
              </a:defRPr>
            </a:lvl2pPr>
            <a:lvl3pPr marL="1143000" indent="-228600" defTabSz="933450" eaLnBrk="0" hangingPunct="0">
              <a:defRPr kumimoji="1" sz="1200">
                <a:solidFill>
                  <a:schemeClr val="tx1"/>
                </a:solidFill>
                <a:latin typeface="Times New Roman" pitchFamily="18" charset="0"/>
                <a:ea typeface="굴림" pitchFamily="50" charset="-127"/>
              </a:defRPr>
            </a:lvl3pPr>
            <a:lvl4pPr marL="1600200" indent="-228600" defTabSz="933450" eaLnBrk="0" hangingPunct="0">
              <a:defRPr kumimoji="1" sz="1200">
                <a:solidFill>
                  <a:schemeClr val="tx1"/>
                </a:solidFill>
                <a:latin typeface="Times New Roman" pitchFamily="18" charset="0"/>
                <a:ea typeface="굴림" pitchFamily="50" charset="-127"/>
              </a:defRPr>
            </a:lvl4pPr>
            <a:lvl5pPr marL="2057400" indent="-228600" defTabSz="933450" eaLnBrk="0" hangingPunct="0">
              <a:defRPr kumimoji="1" sz="1200">
                <a:solidFill>
                  <a:schemeClr val="tx1"/>
                </a:solidFill>
                <a:latin typeface="Times New Roman" pitchFamily="18" charset="0"/>
                <a:ea typeface="굴림" pitchFamily="50" charset="-127"/>
              </a:defRPr>
            </a:lvl5pPr>
            <a:lvl6pPr marL="2514600" indent="-228600" defTabSz="933450" eaLnBrk="0" fontAlgn="base" hangingPunct="0">
              <a:spcBef>
                <a:spcPct val="0"/>
              </a:spcBef>
              <a:spcAft>
                <a:spcPct val="0"/>
              </a:spcAft>
              <a:defRPr kumimoji="1" sz="1200">
                <a:solidFill>
                  <a:schemeClr val="tx1"/>
                </a:solidFill>
                <a:latin typeface="Times New Roman" pitchFamily="18" charset="0"/>
                <a:ea typeface="굴림" pitchFamily="50" charset="-127"/>
              </a:defRPr>
            </a:lvl6pPr>
            <a:lvl7pPr marL="2971800" indent="-228600" defTabSz="933450" eaLnBrk="0" fontAlgn="base" hangingPunct="0">
              <a:spcBef>
                <a:spcPct val="0"/>
              </a:spcBef>
              <a:spcAft>
                <a:spcPct val="0"/>
              </a:spcAft>
              <a:defRPr kumimoji="1" sz="1200">
                <a:solidFill>
                  <a:schemeClr val="tx1"/>
                </a:solidFill>
                <a:latin typeface="Times New Roman" pitchFamily="18" charset="0"/>
                <a:ea typeface="굴림" pitchFamily="50" charset="-127"/>
              </a:defRPr>
            </a:lvl7pPr>
            <a:lvl8pPr marL="3429000" indent="-228600" defTabSz="933450" eaLnBrk="0" fontAlgn="base" hangingPunct="0">
              <a:spcBef>
                <a:spcPct val="0"/>
              </a:spcBef>
              <a:spcAft>
                <a:spcPct val="0"/>
              </a:spcAft>
              <a:defRPr kumimoji="1" sz="1200">
                <a:solidFill>
                  <a:schemeClr val="tx1"/>
                </a:solidFill>
                <a:latin typeface="Times New Roman" pitchFamily="18" charset="0"/>
                <a:ea typeface="굴림" pitchFamily="50" charset="-127"/>
              </a:defRPr>
            </a:lvl8pPr>
            <a:lvl9pPr marL="3886200" indent="-228600" defTabSz="933450" eaLnBrk="0" fontAlgn="base" hangingPunct="0">
              <a:spcBef>
                <a:spcPct val="0"/>
              </a:spcBef>
              <a:spcAft>
                <a:spcPct val="0"/>
              </a:spcAft>
              <a:defRPr kumimoji="1" sz="1200">
                <a:solidFill>
                  <a:schemeClr val="tx1"/>
                </a:solidFill>
                <a:latin typeface="Times New Roman" pitchFamily="18" charset="0"/>
                <a:ea typeface="굴림" pitchFamily="50" charset="-127"/>
              </a:defRPr>
            </a:lvl9pPr>
          </a:lstStyle>
          <a:p>
            <a:pPr>
              <a:defRPr/>
            </a:pPr>
            <a:r>
              <a:rPr kumimoji="0" lang="en-US" altLang="ko-KR" smtClean="0">
                <a:cs typeface="Arial" charset="0"/>
              </a:rPr>
              <a:t>Submission</a:t>
            </a:r>
          </a:p>
        </p:txBody>
      </p:sp>
      <p:sp>
        <p:nvSpPr>
          <p:cNvPr id="5128" name="Line 8"/>
          <p:cNvSpPr>
            <a:spLocks noChangeShapeType="1"/>
          </p:cNvSpPr>
          <p:nvPr/>
        </p:nvSpPr>
        <p:spPr bwMode="auto">
          <a:xfrm>
            <a:off x="993775" y="6580188"/>
            <a:ext cx="81708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Tree>
    <p:extLst>
      <p:ext uri="{BB962C8B-B14F-4D97-AF65-F5344CB8AC3E}">
        <p14:creationId xmlns:p14="http://schemas.microsoft.com/office/powerpoint/2010/main" val="1284548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6808788" y="12700"/>
            <a:ext cx="2197100" cy="2159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latinLnBrk="0" hangingPunct="0">
              <a:defRPr kumimoji="0" sz="1400" b="1">
                <a:ea typeface="+mn-ea"/>
                <a:cs typeface="+mn-cs"/>
              </a:defRPr>
            </a:lvl1pPr>
          </a:lstStyle>
          <a:p>
            <a:pPr>
              <a:defRPr/>
            </a:pPr>
            <a:r>
              <a:rPr lang="en-US"/>
              <a:t>doc.: IEEE 802.11-yy/xxxxr0</a:t>
            </a:r>
          </a:p>
        </p:txBody>
      </p:sp>
      <p:sp>
        <p:nvSpPr>
          <p:cNvPr id="2051" name="Rectangle 3"/>
          <p:cNvSpPr>
            <a:spLocks noGrp="1" noChangeArrowheads="1"/>
          </p:cNvSpPr>
          <p:nvPr>
            <p:ph type="dt" idx="1"/>
          </p:nvPr>
        </p:nvSpPr>
        <p:spPr bwMode="auto">
          <a:xfrm>
            <a:off x="936625" y="12700"/>
            <a:ext cx="915988" cy="2159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latinLnBrk="0" hangingPunct="0">
              <a:defRPr kumimoji="0" sz="1400" b="1">
                <a:ea typeface="+mn-ea"/>
                <a:cs typeface="+mn-cs"/>
              </a:defRPr>
            </a:lvl1pPr>
          </a:lstStyle>
          <a:p>
            <a:pPr>
              <a:defRPr/>
            </a:pPr>
            <a:r>
              <a:rPr lang="en-US"/>
              <a:t>Month Year</a:t>
            </a:r>
          </a:p>
        </p:txBody>
      </p:sp>
      <p:sp>
        <p:nvSpPr>
          <p:cNvPr id="4100" name="Rectangle 4"/>
          <p:cNvSpPr>
            <a:spLocks noGrp="1" noRot="1" noChangeAspect="1" noChangeArrowheads="1" noTextEdit="1"/>
          </p:cNvSpPr>
          <p:nvPr>
            <p:ph type="sldImg" idx="2"/>
          </p:nvPr>
        </p:nvSpPr>
        <p:spPr bwMode="auto">
          <a:xfrm>
            <a:off x="3273425" y="514350"/>
            <a:ext cx="3392488" cy="25447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1323975" y="3233738"/>
            <a:ext cx="7291388" cy="3063875"/>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6892925" y="6591300"/>
            <a:ext cx="2112963" cy="18415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latinLnBrk="0" hangingPunct="0">
              <a:defRPr kumimoji="0">
                <a:ea typeface="+mn-ea"/>
                <a:cs typeface="+mn-cs"/>
              </a:defRPr>
            </a:lvl5pPr>
          </a:lstStyle>
          <a:p>
            <a:pPr lvl="4">
              <a:defRPr/>
            </a:pPr>
            <a:r>
              <a:rPr lang="en-US"/>
              <a:t>John Doe, Some Company</a:t>
            </a:r>
          </a:p>
        </p:txBody>
      </p:sp>
      <p:sp>
        <p:nvSpPr>
          <p:cNvPr id="2055" name="Rectangle 7"/>
          <p:cNvSpPr>
            <a:spLocks noGrp="1" noChangeArrowheads="1"/>
          </p:cNvSpPr>
          <p:nvPr>
            <p:ph type="sldNum" sz="quarter" idx="5"/>
          </p:nvPr>
        </p:nvSpPr>
        <p:spPr bwMode="auto">
          <a:xfrm>
            <a:off x="4837113" y="6591300"/>
            <a:ext cx="517525" cy="18415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latinLnBrk="0" hangingPunct="0">
              <a:defRPr kumimoji="0"/>
            </a:lvl1pPr>
          </a:lstStyle>
          <a:p>
            <a:pPr>
              <a:defRPr/>
            </a:pPr>
            <a:r>
              <a:rPr lang="en-US" altLang="ko-KR"/>
              <a:t>Page </a:t>
            </a:r>
            <a:fld id="{5658750D-1A1F-422E-985B-C80903A5BF01}" type="slidenum">
              <a:rPr lang="en-US" altLang="ko-KR"/>
              <a:pPr>
                <a:defRPr/>
              </a:pPr>
              <a:t>‹#›</a:t>
            </a:fld>
            <a:endParaRPr lang="en-US" altLang="ko-KR"/>
          </a:p>
        </p:txBody>
      </p:sp>
      <p:sp>
        <p:nvSpPr>
          <p:cNvPr id="8200" name="Rectangle 8"/>
          <p:cNvSpPr>
            <a:spLocks noChangeArrowheads="1"/>
          </p:cNvSpPr>
          <p:nvPr/>
        </p:nvSpPr>
        <p:spPr bwMode="auto">
          <a:xfrm>
            <a:off x="1038225" y="6591300"/>
            <a:ext cx="719138" cy="184150"/>
          </a:xfrm>
          <a:prstGeom prst="rect">
            <a:avLst/>
          </a:prstGeom>
          <a:noFill/>
          <a:ln>
            <a:noFill/>
          </a:ln>
          <a:extLst/>
        </p:spPr>
        <p:txBody>
          <a:bodyPr wrap="none" lIns="0" tIns="0" rIns="0" bIns="0">
            <a:spAutoFit/>
          </a:bodyPr>
          <a:lstStyle>
            <a:lvl1pPr eaLnBrk="0" hangingPunct="0">
              <a:defRPr kumimoji="1" sz="1200">
                <a:solidFill>
                  <a:schemeClr val="tx1"/>
                </a:solidFill>
                <a:latin typeface="Times New Roman" pitchFamily="18" charset="0"/>
                <a:ea typeface="굴림" pitchFamily="50" charset="-127"/>
              </a:defRPr>
            </a:lvl1pPr>
            <a:lvl2pPr marL="742950" indent="-285750" eaLnBrk="0" hangingPunct="0">
              <a:defRPr kumimoji="1" sz="1200">
                <a:solidFill>
                  <a:schemeClr val="tx1"/>
                </a:solidFill>
                <a:latin typeface="Times New Roman" pitchFamily="18" charset="0"/>
                <a:ea typeface="굴림" pitchFamily="50" charset="-127"/>
              </a:defRPr>
            </a:lvl2pPr>
            <a:lvl3pPr marL="1143000" indent="-228600" eaLnBrk="0" hangingPunct="0">
              <a:defRPr kumimoji="1" sz="1200">
                <a:solidFill>
                  <a:schemeClr val="tx1"/>
                </a:solidFill>
                <a:latin typeface="Times New Roman" pitchFamily="18" charset="0"/>
                <a:ea typeface="굴림" pitchFamily="50" charset="-127"/>
              </a:defRPr>
            </a:lvl3pPr>
            <a:lvl4pPr marL="1600200" indent="-228600" eaLnBrk="0" hangingPunct="0">
              <a:defRPr kumimoji="1" sz="1200">
                <a:solidFill>
                  <a:schemeClr val="tx1"/>
                </a:solidFill>
                <a:latin typeface="Times New Roman" pitchFamily="18" charset="0"/>
                <a:ea typeface="굴림" pitchFamily="50" charset="-127"/>
              </a:defRPr>
            </a:lvl4pPr>
            <a:lvl5pPr marL="2057400" indent="-228600" eaLnBrk="0" hangingPunct="0">
              <a:defRPr kumimoji="1" sz="1200">
                <a:solidFill>
                  <a:schemeClr val="tx1"/>
                </a:solidFill>
                <a:latin typeface="Times New Roman" pitchFamily="18" charset="0"/>
                <a:ea typeface="굴림" pitchFamily="50" charset="-127"/>
              </a:defRPr>
            </a:lvl5pPr>
            <a:lvl6pPr marL="25146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6pPr>
            <a:lvl7pPr marL="29718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7pPr>
            <a:lvl8pPr marL="34290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8pPr>
            <a:lvl9pPr marL="38862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9pPr>
          </a:lstStyle>
          <a:p>
            <a:pPr>
              <a:defRPr/>
            </a:pPr>
            <a:r>
              <a:rPr kumimoji="0" lang="en-US" altLang="ko-KR" smtClean="0">
                <a:cs typeface="Arial" charset="0"/>
              </a:rPr>
              <a:t>Submission</a:t>
            </a:r>
          </a:p>
        </p:txBody>
      </p:sp>
      <p:sp>
        <p:nvSpPr>
          <p:cNvPr id="4105" name="Line 9"/>
          <p:cNvSpPr>
            <a:spLocks noChangeShapeType="1"/>
          </p:cNvSpPr>
          <p:nvPr/>
        </p:nvSpPr>
        <p:spPr bwMode="auto">
          <a:xfrm>
            <a:off x="1038225" y="6589713"/>
            <a:ext cx="78628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4106" name="Line 10"/>
          <p:cNvSpPr>
            <a:spLocks noChangeShapeType="1"/>
          </p:cNvSpPr>
          <p:nvPr/>
        </p:nvSpPr>
        <p:spPr bwMode="auto">
          <a:xfrm>
            <a:off x="930275" y="217488"/>
            <a:ext cx="80787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Tree>
    <p:extLst>
      <p:ext uri="{BB962C8B-B14F-4D97-AF65-F5344CB8AC3E}">
        <p14:creationId xmlns:p14="http://schemas.microsoft.com/office/powerpoint/2010/main" val="976672002"/>
      </p:ext>
    </p:extLst>
  </p:cSld>
  <p:clrMap bg1="lt1" tx1="dk1" bg2="lt2" tx2="dk2" accent1="accent1" accent2="accent2" accent3="accent3" accent4="accent4" accent5="accent5" accent6="accent6" hlink="hlink" folHlink="folHlink"/>
  <p:hf sldNum="0" hdr="0" ftr="0" dt="0"/>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2"/>
          <p:cNvSpPr>
            <a:spLocks noGrp="1" noRot="1" noChangeAspect="1" noChangeArrowheads="1" noTextEdit="1"/>
          </p:cNvSpPr>
          <p:nvPr>
            <p:ph type="sldImg"/>
          </p:nvPr>
        </p:nvSpPr>
        <p:spPr>
          <a:ln/>
        </p:spPr>
      </p:sp>
      <p:sp>
        <p:nvSpPr>
          <p:cNvPr id="71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ko-KR" altLang="ko-KR" smtClean="0"/>
          </a:p>
        </p:txBody>
      </p:sp>
    </p:spTree>
    <p:extLst>
      <p:ext uri="{BB962C8B-B14F-4D97-AF65-F5344CB8AC3E}">
        <p14:creationId xmlns:p14="http://schemas.microsoft.com/office/powerpoint/2010/main" val="164695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Tree>
    <p:extLst>
      <p:ext uri="{BB962C8B-B14F-4D97-AF65-F5344CB8AC3E}">
        <p14:creationId xmlns:p14="http://schemas.microsoft.com/office/powerpoint/2010/main" val="365897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제목 6"/>
          <p:cNvSpPr>
            <a:spLocks noGrp="1"/>
          </p:cNvSpPr>
          <p:nvPr>
            <p:ph type="title"/>
          </p:nvPr>
        </p:nvSpPr>
        <p:spPr/>
        <p:txBody>
          <a:bodyPr/>
          <a:lstStyle/>
          <a:p>
            <a:r>
              <a:rPr lang="ko-KR" altLang="en-US" smtClean="0"/>
              <a:t>마스터 제목 스타일 편집</a:t>
            </a:r>
            <a:endParaRPr lang="ko-KR" altLang="en-US"/>
          </a:p>
        </p:txBody>
      </p:sp>
      <p:sp>
        <p:nvSpPr>
          <p:cNvPr id="8" name="날짜 개체 틀 7"/>
          <p:cNvSpPr>
            <a:spLocks noGrp="1"/>
          </p:cNvSpPr>
          <p:nvPr>
            <p:ph type="dt" sz="half" idx="10"/>
          </p:nvPr>
        </p:nvSpPr>
        <p:spPr/>
        <p:txBody>
          <a:bodyPr/>
          <a:lstStyle/>
          <a:p>
            <a:pPr>
              <a:defRPr/>
            </a:pPr>
            <a:r>
              <a:rPr lang="en-US" altLang="ko-KR" smtClean="0"/>
              <a:t>January 2018</a:t>
            </a:r>
            <a:endParaRPr lang="en-US" dirty="0"/>
          </a:p>
        </p:txBody>
      </p:sp>
      <p:sp>
        <p:nvSpPr>
          <p:cNvPr id="9" name="바닥글 개체 틀 8"/>
          <p:cNvSpPr>
            <a:spLocks noGrp="1"/>
          </p:cNvSpPr>
          <p:nvPr>
            <p:ph type="ftr" sz="quarter" idx="11"/>
          </p:nvPr>
        </p:nvSpPr>
        <p:spPr/>
        <p:txBody>
          <a:bodyPr/>
          <a:lstStyle/>
          <a:p>
            <a:pPr>
              <a:defRPr/>
            </a:pPr>
            <a:r>
              <a:rPr lang="en-US" altLang="ko-KR" smtClean="0"/>
              <a:t>Jinyoung Chun, LG Electronics</a:t>
            </a:r>
            <a:endParaRPr lang="en-US" altLang="ko-KR"/>
          </a:p>
        </p:txBody>
      </p:sp>
      <p:sp>
        <p:nvSpPr>
          <p:cNvPr id="10" name="슬라이드 번호 개체 틀 9"/>
          <p:cNvSpPr>
            <a:spLocks noGrp="1"/>
          </p:cNvSpPr>
          <p:nvPr>
            <p:ph type="sldNum" sz="quarter" idx="12"/>
          </p:nvPr>
        </p:nvSpPr>
        <p:spPr/>
        <p:txBody>
          <a:bodyPr/>
          <a:lstStyle/>
          <a:p>
            <a:pPr>
              <a:defRPr/>
            </a:pPr>
            <a:r>
              <a:rPr lang="en-US" altLang="ko-KR" smtClean="0"/>
              <a:t>Slide </a:t>
            </a:r>
            <a:fld id="{6E0A3520-BDA5-4137-83B2-D2C57FC18B77}" type="slidenum">
              <a:rPr lang="en-US" altLang="ko-KR" smtClean="0"/>
              <a:pPr>
                <a:defRPr/>
              </a:pPr>
              <a:t>‹#›</a:t>
            </a:fld>
            <a:endParaRPr lang="en-US" altLang="ko-KR"/>
          </a:p>
        </p:txBody>
      </p:sp>
    </p:spTree>
    <p:extLst>
      <p:ext uri="{BB962C8B-B14F-4D97-AF65-F5344CB8AC3E}">
        <p14:creationId xmlns:p14="http://schemas.microsoft.com/office/powerpoint/2010/main" val="16209152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914400"/>
          </a:xfrm>
        </p:spPr>
        <p:txBody>
          <a:bodyPr/>
          <a:lstStyle/>
          <a:p>
            <a:r>
              <a:rPr lang="en-US" smtClean="0"/>
              <a:t>Click to edit Master title style</a:t>
            </a:r>
            <a:endParaRPr lang="en-US"/>
          </a:p>
        </p:txBody>
      </p:sp>
      <p:sp>
        <p:nvSpPr>
          <p:cNvPr id="3" name="Content Placeholder 2"/>
          <p:cNvSpPr>
            <a:spLocks noGrp="1"/>
          </p:cNvSpPr>
          <p:nvPr>
            <p:ph idx="1"/>
          </p:nvPr>
        </p:nvSpPr>
        <p:spPr>
          <a:xfrm>
            <a:off x="685800" y="1752600"/>
            <a:ext cx="7772400" cy="4343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719190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ko-KR" smtClean="0"/>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028" name="Rectangle 4"/>
          <p:cNvSpPr>
            <a:spLocks noGrp="1" noChangeArrowheads="1"/>
          </p:cNvSpPr>
          <p:nvPr>
            <p:ph type="dt" sz="half" idx="2"/>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eaLnBrk="0" latinLnBrk="0" hangingPunct="0">
              <a:defRPr kumimoji="0" sz="1800" b="1">
                <a:ea typeface="+mn-ea"/>
                <a:cs typeface="+mn-cs"/>
              </a:defRPr>
            </a:lvl1pPr>
          </a:lstStyle>
          <a:p>
            <a:pPr>
              <a:defRPr/>
            </a:pPr>
            <a:r>
              <a:rPr lang="en-US" altLang="ko-KR" dirty="0" smtClean="0"/>
              <a:t>January 2018</a:t>
            </a:r>
            <a:endParaRPr lang="en-US" dirty="0"/>
          </a:p>
        </p:txBody>
      </p:sp>
      <p:sp>
        <p:nvSpPr>
          <p:cNvPr id="1029" name="Rectangle 5"/>
          <p:cNvSpPr>
            <a:spLocks noGrp="1" noChangeArrowheads="1"/>
          </p:cNvSpPr>
          <p:nvPr>
            <p:ph type="ftr" sz="quarter" idx="3"/>
          </p:nvPr>
        </p:nvSpPr>
        <p:spPr bwMode="auto">
          <a:xfrm>
            <a:off x="6329363" y="6475413"/>
            <a:ext cx="2214562" cy="184150"/>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latinLnBrk="0" hangingPunct="0">
              <a:defRPr kumimoji="0">
                <a:ea typeface="+mn-ea"/>
                <a:cs typeface="+mn-cs"/>
              </a:defRPr>
            </a:lvl1pPr>
          </a:lstStyle>
          <a:p>
            <a:pPr>
              <a:defRPr/>
            </a:pPr>
            <a:r>
              <a:rPr lang="en-US" altLang="ko-KR" smtClean="0"/>
              <a:t>Jinyoung Chun, LG Electronics</a:t>
            </a:r>
            <a:endParaRPr lang="en-US" altLang="ko-KR"/>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latinLnBrk="0" hangingPunct="0">
              <a:defRPr kumimoji="0"/>
            </a:lvl1pPr>
          </a:lstStyle>
          <a:p>
            <a:pPr>
              <a:defRPr/>
            </a:pPr>
            <a:r>
              <a:rPr lang="en-US" altLang="ko-KR"/>
              <a:t>Slide </a:t>
            </a:r>
            <a:fld id="{6E0A3520-BDA5-4137-83B2-D2C57FC18B77}" type="slidenum">
              <a:rPr lang="en-US" altLang="ko-KR"/>
              <a:pPr>
                <a:defRPr/>
              </a:pPr>
              <a:t>‹#›</a:t>
            </a:fld>
            <a:endParaRPr lang="en-US" altLang="ko-KR"/>
          </a:p>
        </p:txBody>
      </p:sp>
      <p:sp>
        <p:nvSpPr>
          <p:cNvPr id="1031" name="Rectangle 7"/>
          <p:cNvSpPr>
            <a:spLocks noChangeArrowheads="1"/>
          </p:cNvSpPr>
          <p:nvPr/>
        </p:nvSpPr>
        <p:spPr bwMode="auto">
          <a:xfrm>
            <a:off x="5162485" y="332601"/>
            <a:ext cx="3283015" cy="276999"/>
          </a:xfrm>
          <a:prstGeom prst="rect">
            <a:avLst/>
          </a:prstGeom>
          <a:noFill/>
          <a:ln>
            <a:noFill/>
          </a:ln>
          <a:extLst/>
        </p:spPr>
        <p:txBody>
          <a:bodyPr wrap="none" lIns="0" tIns="0" rIns="0" bIns="0" anchor="b">
            <a:spAutoFit/>
          </a:bodyPr>
          <a:lstStyle>
            <a:lvl1pPr marL="342900" indent="-342900" eaLnBrk="0" hangingPunct="0">
              <a:defRPr kumimoji="1" sz="1200">
                <a:solidFill>
                  <a:schemeClr val="tx1"/>
                </a:solidFill>
                <a:latin typeface="Times New Roman" pitchFamily="18" charset="0"/>
                <a:ea typeface="굴림" pitchFamily="50" charset="-127"/>
              </a:defRPr>
            </a:lvl1pPr>
            <a:lvl2pPr marL="742950" indent="-285750" eaLnBrk="0" hangingPunct="0">
              <a:defRPr kumimoji="1" sz="1200">
                <a:solidFill>
                  <a:schemeClr val="tx1"/>
                </a:solidFill>
                <a:latin typeface="Times New Roman" pitchFamily="18" charset="0"/>
                <a:ea typeface="굴림" pitchFamily="50" charset="-127"/>
              </a:defRPr>
            </a:lvl2pPr>
            <a:lvl3pPr marL="1143000" indent="-228600" eaLnBrk="0" hangingPunct="0">
              <a:defRPr kumimoji="1" sz="1200">
                <a:solidFill>
                  <a:schemeClr val="tx1"/>
                </a:solidFill>
                <a:latin typeface="Times New Roman" pitchFamily="18" charset="0"/>
                <a:ea typeface="굴림" pitchFamily="50" charset="-127"/>
              </a:defRPr>
            </a:lvl3pPr>
            <a:lvl4pPr marL="1600200" indent="-228600" eaLnBrk="0" hangingPunct="0">
              <a:defRPr kumimoji="1" sz="1200">
                <a:solidFill>
                  <a:schemeClr val="tx1"/>
                </a:solidFill>
                <a:latin typeface="Times New Roman" pitchFamily="18" charset="0"/>
                <a:ea typeface="굴림" pitchFamily="50" charset="-127"/>
              </a:defRPr>
            </a:lvl4pPr>
            <a:lvl5pPr marL="457200" eaLnBrk="0" hangingPunct="0">
              <a:defRPr kumimoji="1" sz="1200">
                <a:solidFill>
                  <a:schemeClr val="tx1"/>
                </a:solidFill>
                <a:latin typeface="Times New Roman" pitchFamily="18" charset="0"/>
                <a:ea typeface="굴림" pitchFamily="50" charset="-127"/>
              </a:defRPr>
            </a:lvl5pPr>
            <a:lvl6pPr marL="914400" eaLnBrk="0" fontAlgn="base" hangingPunct="0">
              <a:spcBef>
                <a:spcPct val="0"/>
              </a:spcBef>
              <a:spcAft>
                <a:spcPct val="0"/>
              </a:spcAft>
              <a:defRPr kumimoji="1" sz="1200">
                <a:solidFill>
                  <a:schemeClr val="tx1"/>
                </a:solidFill>
                <a:latin typeface="Times New Roman" pitchFamily="18" charset="0"/>
                <a:ea typeface="굴림" pitchFamily="50" charset="-127"/>
              </a:defRPr>
            </a:lvl6pPr>
            <a:lvl7pPr marL="1371600" eaLnBrk="0" fontAlgn="base" hangingPunct="0">
              <a:spcBef>
                <a:spcPct val="0"/>
              </a:spcBef>
              <a:spcAft>
                <a:spcPct val="0"/>
              </a:spcAft>
              <a:defRPr kumimoji="1" sz="1200">
                <a:solidFill>
                  <a:schemeClr val="tx1"/>
                </a:solidFill>
                <a:latin typeface="Times New Roman" pitchFamily="18" charset="0"/>
                <a:ea typeface="굴림" pitchFamily="50" charset="-127"/>
              </a:defRPr>
            </a:lvl7pPr>
            <a:lvl8pPr marL="1828800" eaLnBrk="0" fontAlgn="base" hangingPunct="0">
              <a:spcBef>
                <a:spcPct val="0"/>
              </a:spcBef>
              <a:spcAft>
                <a:spcPct val="0"/>
              </a:spcAft>
              <a:defRPr kumimoji="1" sz="1200">
                <a:solidFill>
                  <a:schemeClr val="tx1"/>
                </a:solidFill>
                <a:latin typeface="Times New Roman" pitchFamily="18" charset="0"/>
                <a:ea typeface="굴림" pitchFamily="50" charset="-127"/>
              </a:defRPr>
            </a:lvl8pPr>
            <a:lvl9pPr marL="2286000" eaLnBrk="0" fontAlgn="base" hangingPunct="0">
              <a:spcBef>
                <a:spcPct val="0"/>
              </a:spcBef>
              <a:spcAft>
                <a:spcPct val="0"/>
              </a:spcAft>
              <a:defRPr kumimoji="1" sz="1200">
                <a:solidFill>
                  <a:schemeClr val="tx1"/>
                </a:solidFill>
                <a:latin typeface="Times New Roman" pitchFamily="18" charset="0"/>
                <a:ea typeface="굴림" pitchFamily="50" charset="-127"/>
              </a:defRPr>
            </a:lvl9pPr>
          </a:lstStyle>
          <a:p>
            <a:pPr lvl="4" algn="r">
              <a:defRPr/>
            </a:pPr>
            <a:r>
              <a:rPr kumimoji="0" lang="en-US" altLang="ko-KR" sz="1800" b="1" dirty="0" smtClean="0">
                <a:cs typeface="Arial" charset="0"/>
              </a:rPr>
              <a:t>doc.: IEEE </a:t>
            </a:r>
            <a:r>
              <a:rPr kumimoji="0" lang="en-US" altLang="ko-KR" sz="1800" b="1" dirty="0" smtClean="0">
                <a:cs typeface="Arial" charset="0"/>
              </a:rPr>
              <a:t>802.11-18/0073r2</a:t>
            </a:r>
            <a:endParaRPr kumimoji="0" lang="en-US" altLang="ko-KR" sz="1800" b="1" dirty="0" smtClean="0">
              <a:cs typeface="Arial" charset="0"/>
            </a:endParaRP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
        <p:nvSpPr>
          <p:cNvPr id="1033" name="Rectangle 9"/>
          <p:cNvSpPr>
            <a:spLocks noChangeArrowheads="1"/>
          </p:cNvSpPr>
          <p:nvPr/>
        </p:nvSpPr>
        <p:spPr bwMode="auto">
          <a:xfrm>
            <a:off x="685800" y="6475413"/>
            <a:ext cx="711200" cy="182562"/>
          </a:xfrm>
          <a:prstGeom prst="rect">
            <a:avLst/>
          </a:prstGeom>
          <a:noFill/>
          <a:ln>
            <a:noFill/>
          </a:ln>
          <a:extLst/>
        </p:spPr>
        <p:txBody>
          <a:bodyPr wrap="none" lIns="0" tIns="0" rIns="0" bIns="0">
            <a:spAutoFit/>
          </a:bodyPr>
          <a:lstStyle>
            <a:lvl1pPr eaLnBrk="0" hangingPunct="0">
              <a:defRPr kumimoji="1" sz="1200">
                <a:solidFill>
                  <a:schemeClr val="tx1"/>
                </a:solidFill>
                <a:latin typeface="Times New Roman" pitchFamily="18" charset="0"/>
                <a:ea typeface="굴림" pitchFamily="50" charset="-127"/>
              </a:defRPr>
            </a:lvl1pPr>
            <a:lvl2pPr marL="742950" indent="-285750" eaLnBrk="0" hangingPunct="0">
              <a:defRPr kumimoji="1" sz="1200">
                <a:solidFill>
                  <a:schemeClr val="tx1"/>
                </a:solidFill>
                <a:latin typeface="Times New Roman" pitchFamily="18" charset="0"/>
                <a:ea typeface="굴림" pitchFamily="50" charset="-127"/>
              </a:defRPr>
            </a:lvl2pPr>
            <a:lvl3pPr marL="1143000" indent="-228600" eaLnBrk="0" hangingPunct="0">
              <a:defRPr kumimoji="1" sz="1200">
                <a:solidFill>
                  <a:schemeClr val="tx1"/>
                </a:solidFill>
                <a:latin typeface="Times New Roman" pitchFamily="18" charset="0"/>
                <a:ea typeface="굴림" pitchFamily="50" charset="-127"/>
              </a:defRPr>
            </a:lvl3pPr>
            <a:lvl4pPr marL="1600200" indent="-228600" eaLnBrk="0" hangingPunct="0">
              <a:defRPr kumimoji="1" sz="1200">
                <a:solidFill>
                  <a:schemeClr val="tx1"/>
                </a:solidFill>
                <a:latin typeface="Times New Roman" pitchFamily="18" charset="0"/>
                <a:ea typeface="굴림" pitchFamily="50" charset="-127"/>
              </a:defRPr>
            </a:lvl4pPr>
            <a:lvl5pPr marL="2057400" indent="-228600" eaLnBrk="0" hangingPunct="0">
              <a:defRPr kumimoji="1" sz="1200">
                <a:solidFill>
                  <a:schemeClr val="tx1"/>
                </a:solidFill>
                <a:latin typeface="Times New Roman" pitchFamily="18" charset="0"/>
                <a:ea typeface="굴림" pitchFamily="50" charset="-127"/>
              </a:defRPr>
            </a:lvl5pPr>
            <a:lvl6pPr marL="25146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6pPr>
            <a:lvl7pPr marL="29718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7pPr>
            <a:lvl8pPr marL="34290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8pPr>
            <a:lvl9pPr marL="3886200" indent="-228600" eaLnBrk="0" fontAlgn="base" hangingPunct="0">
              <a:spcBef>
                <a:spcPct val="0"/>
              </a:spcBef>
              <a:spcAft>
                <a:spcPct val="0"/>
              </a:spcAft>
              <a:defRPr kumimoji="1" sz="1200">
                <a:solidFill>
                  <a:schemeClr val="tx1"/>
                </a:solidFill>
                <a:latin typeface="Times New Roman" pitchFamily="18" charset="0"/>
                <a:ea typeface="굴림" pitchFamily="50" charset="-127"/>
              </a:defRPr>
            </a:lvl9pPr>
          </a:lstStyle>
          <a:p>
            <a:pPr>
              <a:defRPr/>
            </a:pPr>
            <a:r>
              <a:rPr kumimoji="0" lang="en-US" altLang="ko-KR" smtClean="0">
                <a:cs typeface="Arial" charset="0"/>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ko-KR" alt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Lst>
  <p:timing>
    <p:tnLst>
      <p:par>
        <p:cTn id="1" dur="indefinite" restart="never" nodeType="tmRoot"/>
      </p:par>
    </p:tnLst>
  </p:timing>
  <p:hf hdr="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Times New Roman" pitchFamily="18" charset="0"/>
        </a:defRPr>
      </a:lvl2pPr>
      <a:lvl3pPr algn="ctr" rtl="0" eaLnBrk="0" fontAlgn="base" hangingPunct="0">
        <a:spcBef>
          <a:spcPct val="0"/>
        </a:spcBef>
        <a:spcAft>
          <a:spcPct val="0"/>
        </a:spcAft>
        <a:defRPr sz="3200" b="1">
          <a:solidFill>
            <a:schemeClr val="tx2"/>
          </a:solidFill>
          <a:latin typeface="Times New Roman" pitchFamily="18" charset="0"/>
        </a:defRPr>
      </a:lvl3pPr>
      <a:lvl4pPr algn="ctr" rtl="0" eaLnBrk="0" fontAlgn="base" hangingPunct="0">
        <a:spcBef>
          <a:spcPct val="0"/>
        </a:spcBef>
        <a:spcAft>
          <a:spcPct val="0"/>
        </a:spcAft>
        <a:defRPr sz="3200" b="1">
          <a:solidFill>
            <a:schemeClr val="tx2"/>
          </a:solidFill>
          <a:latin typeface="Times New Roman" pitchFamily="18" charset="0"/>
        </a:defRPr>
      </a:lvl4pPr>
      <a:lvl5pPr algn="ctr" rtl="0" eaLnBrk="0" fontAlgn="base" hangingPunct="0">
        <a:spcBef>
          <a:spcPct val="0"/>
        </a:spcBef>
        <a:spcAft>
          <a:spcPct val="0"/>
        </a:spcAft>
        <a:defRPr sz="3200" b="1">
          <a:solidFill>
            <a:schemeClr val="tx2"/>
          </a:solidFill>
          <a:latin typeface="Times New Roman" pitchFamily="18" charset="0"/>
        </a:defRPr>
      </a:lvl5pPr>
      <a:lvl6pPr marL="457200" algn="ctr" rtl="0" eaLnBrk="0" fontAlgn="base" hangingPunct="0">
        <a:spcBef>
          <a:spcPct val="0"/>
        </a:spcBef>
        <a:spcAft>
          <a:spcPct val="0"/>
        </a:spcAft>
        <a:defRPr sz="3200" b="1">
          <a:solidFill>
            <a:schemeClr val="tx2"/>
          </a:solidFill>
          <a:latin typeface="Times New Roman" pitchFamily="18" charset="0"/>
        </a:defRPr>
      </a:lvl6pPr>
      <a:lvl7pPr marL="914400" algn="ctr" rtl="0" eaLnBrk="0" fontAlgn="base" hangingPunct="0">
        <a:spcBef>
          <a:spcPct val="0"/>
        </a:spcBef>
        <a:spcAft>
          <a:spcPct val="0"/>
        </a:spcAft>
        <a:defRPr sz="3200" b="1">
          <a:solidFill>
            <a:schemeClr val="tx2"/>
          </a:solidFill>
          <a:latin typeface="Times New Roman" pitchFamily="18" charset="0"/>
        </a:defRPr>
      </a:lvl7pPr>
      <a:lvl8pPr marL="1371600" algn="ctr" rtl="0" eaLnBrk="0" fontAlgn="base" hangingPunct="0">
        <a:spcBef>
          <a:spcPct val="0"/>
        </a:spcBef>
        <a:spcAft>
          <a:spcPct val="0"/>
        </a:spcAft>
        <a:defRPr sz="3200" b="1">
          <a:solidFill>
            <a:schemeClr val="tx2"/>
          </a:solidFill>
          <a:latin typeface="Times New Roman" pitchFamily="18" charset="0"/>
        </a:defRPr>
      </a:lvl8pPr>
      <a:lvl9pPr marL="1828800" algn="ctr" rtl="0" eaLnBrk="0" fontAlgn="base" hangingPunct="0">
        <a:spcBef>
          <a:spcPct val="0"/>
        </a:spcBef>
        <a:spcAft>
          <a:spcPct val="0"/>
        </a:spcAft>
        <a:defRPr sz="32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085850" indent="-228600" algn="l" rtl="0" eaLnBrk="0" fontAlgn="base" hangingPunct="0">
        <a:spcBef>
          <a:spcPct val="20000"/>
        </a:spcBef>
        <a:spcAft>
          <a:spcPct val="0"/>
        </a:spcAft>
        <a:buChar char="•"/>
        <a:defRPr>
          <a:solidFill>
            <a:schemeClr val="tx1"/>
          </a:solidFill>
          <a:latin typeface="+mn-lt"/>
        </a:defRPr>
      </a:lvl3pPr>
      <a:lvl4pPr marL="1428750" indent="-228600" algn="l" rtl="0" eaLnBrk="0" fontAlgn="base" hangingPunct="0">
        <a:spcBef>
          <a:spcPct val="20000"/>
        </a:spcBef>
        <a:spcAft>
          <a:spcPct val="0"/>
        </a:spcAft>
        <a:buChar char="–"/>
        <a:defRPr sz="1600">
          <a:solidFill>
            <a:schemeClr val="tx1"/>
          </a:solidFill>
          <a:latin typeface="+mn-lt"/>
        </a:defRPr>
      </a:lvl4pPr>
      <a:lvl5pPr marL="1771650" indent="-228600" algn="l" rtl="0" eaLnBrk="0" fontAlgn="base" hangingPunct="0">
        <a:spcBef>
          <a:spcPct val="20000"/>
        </a:spcBef>
        <a:spcAft>
          <a:spcPct val="0"/>
        </a:spcAft>
        <a:buChar char="•"/>
        <a:defRPr sz="1600">
          <a:solidFill>
            <a:schemeClr val="tx1"/>
          </a:solidFill>
          <a:latin typeface="+mn-lt"/>
        </a:defRPr>
      </a:lvl5pPr>
      <a:lvl6pPr marL="2228850" indent="-228600" algn="l" rtl="0" eaLnBrk="0" fontAlgn="base" hangingPunct="0">
        <a:spcBef>
          <a:spcPct val="20000"/>
        </a:spcBef>
        <a:spcAft>
          <a:spcPct val="0"/>
        </a:spcAft>
        <a:buChar char="•"/>
        <a:defRPr sz="1600">
          <a:solidFill>
            <a:schemeClr val="tx1"/>
          </a:solidFill>
          <a:latin typeface="+mn-lt"/>
        </a:defRPr>
      </a:lvl6pPr>
      <a:lvl7pPr marL="2686050" indent="-228600" algn="l" rtl="0" eaLnBrk="0" fontAlgn="base" hangingPunct="0">
        <a:spcBef>
          <a:spcPct val="20000"/>
        </a:spcBef>
        <a:spcAft>
          <a:spcPct val="0"/>
        </a:spcAft>
        <a:buChar char="•"/>
        <a:defRPr sz="1600">
          <a:solidFill>
            <a:schemeClr val="tx1"/>
          </a:solidFill>
          <a:latin typeface="+mn-lt"/>
        </a:defRPr>
      </a:lvl7pPr>
      <a:lvl8pPr marL="3143250" indent="-228600" algn="l" rtl="0" eaLnBrk="0" fontAlgn="base" hangingPunct="0">
        <a:spcBef>
          <a:spcPct val="20000"/>
        </a:spcBef>
        <a:spcAft>
          <a:spcPct val="0"/>
        </a:spcAft>
        <a:buChar char="•"/>
        <a:defRPr sz="1600">
          <a:solidFill>
            <a:schemeClr val="tx1"/>
          </a:solidFill>
          <a:latin typeface="+mn-lt"/>
        </a:defRPr>
      </a:lvl8pPr>
      <a:lvl9pPr marL="360045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ny.chun@lge.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js.choi@lge.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 Id="rId5" Type="http://schemas.openxmlformats.org/officeDocument/2006/relationships/image" Target="../media/image13.tif"/><Relationship Id="rId4" Type="http://schemas.openxmlformats.org/officeDocument/2006/relationships/image" Target="../media/image12.tif"/></Relationships>
</file>

<file path=ppt/slides/_rels/slide1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tif"/><Relationship Id="rId1" Type="http://schemas.openxmlformats.org/officeDocument/2006/relationships/slideLayout" Target="../slideLayouts/slideLayout2.xml"/><Relationship Id="rId5" Type="http://schemas.openxmlformats.org/officeDocument/2006/relationships/image" Target="../media/image17.tif"/><Relationship Id="rId4" Type="http://schemas.openxmlformats.org/officeDocument/2006/relationships/image" Target="../media/image16.t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tif"/></Relationships>
</file>

<file path=ppt/slides/_rels/slide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5"/>
          <p:cNvSpPr>
            <a:spLocks noGrp="1"/>
          </p:cNvSpPr>
          <p:nvPr>
            <p:ph type="sldNum" sz="quarter" idx="4294967295"/>
          </p:nvPr>
        </p:nvSpPr>
        <p:spPr>
          <a:xfrm>
            <a:off x="4344988" y="6475413"/>
            <a:ext cx="530225" cy="182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600">
                <a:solidFill>
                  <a:schemeClr val="tx1"/>
                </a:solidFill>
                <a:latin typeface="Times New Roman" panose="02020603050405020304" pitchFamily="18" charset="0"/>
              </a:defRPr>
            </a:lvl4pPr>
            <a:lvl5pPr marL="2057400" indent="-228600">
              <a:spcBef>
                <a:spcPct val="20000"/>
              </a:spcBef>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defRPr>
            </a:lvl9pPr>
          </a:lstStyle>
          <a:p>
            <a:pPr>
              <a:spcBef>
                <a:spcPct val="0"/>
              </a:spcBef>
              <a:buFontTx/>
              <a:buNone/>
            </a:pPr>
            <a:r>
              <a:rPr lang="en-US" altLang="ko-KR" sz="1200" b="0" smtClean="0">
                <a:cs typeface="Arial" panose="020B0604020202020204" pitchFamily="34" charset="0"/>
              </a:rPr>
              <a:t>Slide </a:t>
            </a:r>
            <a:fld id="{EEF3827E-182F-493C-A013-CDEF1F4810CB}" type="slidenum">
              <a:rPr lang="en-US" altLang="ko-KR" sz="1200" b="0" smtClean="0">
                <a:cs typeface="Arial" panose="020B0604020202020204" pitchFamily="34" charset="0"/>
              </a:rPr>
              <a:pPr>
                <a:spcBef>
                  <a:spcPct val="0"/>
                </a:spcBef>
                <a:buFontTx/>
                <a:buNone/>
              </a:pPr>
              <a:t>1</a:t>
            </a:fld>
            <a:endParaRPr lang="en-US" altLang="ko-KR" sz="1200" b="0" smtClean="0">
              <a:cs typeface="Arial" panose="020B0604020202020204" pitchFamily="34" charset="0"/>
            </a:endParaRPr>
          </a:p>
        </p:txBody>
      </p:sp>
      <p:sp>
        <p:nvSpPr>
          <p:cNvPr id="6149" name="Rectangle 2"/>
          <p:cNvSpPr>
            <a:spLocks noGrp="1" noChangeArrowheads="1"/>
          </p:cNvSpPr>
          <p:nvPr>
            <p:ph type="title"/>
          </p:nvPr>
        </p:nvSpPr>
        <p:spPr>
          <a:xfrm>
            <a:off x="381000" y="685800"/>
            <a:ext cx="8305800" cy="1143000"/>
          </a:xfrm>
        </p:spPr>
        <p:txBody>
          <a:bodyPr/>
          <a:lstStyle/>
          <a:p>
            <a:r>
              <a:rPr lang="en-US" altLang="ko-KR" dirty="0" smtClean="0">
                <a:solidFill>
                  <a:schemeClr val="tx1"/>
                </a:solidFill>
                <a:ea typeface="굴림" panose="020B0600000101010101" pitchFamily="50" charset="-127"/>
              </a:rPr>
              <a:t>WUR dual sync performance</a:t>
            </a:r>
            <a:endParaRPr lang="en-US" altLang="ko-KR" dirty="0" smtClean="0">
              <a:ea typeface="굴림" panose="020B0600000101010101" pitchFamily="50" charset="-127"/>
            </a:endParaRPr>
          </a:p>
        </p:txBody>
      </p:sp>
      <p:sp>
        <p:nvSpPr>
          <p:cNvPr id="6150" name="Rectangle 6"/>
          <p:cNvSpPr>
            <a:spLocks noGrp="1" noChangeArrowheads="1"/>
          </p:cNvSpPr>
          <p:nvPr>
            <p:ph type="body" idx="1"/>
          </p:nvPr>
        </p:nvSpPr>
        <p:spPr>
          <a:xfrm>
            <a:off x="685800" y="1752600"/>
            <a:ext cx="7772400" cy="381000"/>
          </a:xfrm>
        </p:spPr>
        <p:txBody>
          <a:bodyPr/>
          <a:lstStyle/>
          <a:p>
            <a:pPr algn="ctr">
              <a:buFontTx/>
              <a:buNone/>
            </a:pPr>
            <a:r>
              <a:rPr lang="en-US" altLang="ko-KR" sz="2000" dirty="0" smtClean="0">
                <a:ea typeface="굴림" panose="020B0600000101010101" pitchFamily="50" charset="-127"/>
              </a:rPr>
              <a:t>Date:</a:t>
            </a:r>
            <a:r>
              <a:rPr lang="en-US" altLang="ko-KR" sz="2000" b="0" dirty="0" smtClean="0">
                <a:ea typeface="굴림" panose="020B0600000101010101" pitchFamily="50" charset="-127"/>
              </a:rPr>
              <a:t> 2018-01-15</a:t>
            </a:r>
          </a:p>
        </p:txBody>
      </p:sp>
      <p:sp>
        <p:nvSpPr>
          <p:cNvPr id="6151" name="Rectangle 12"/>
          <p:cNvSpPr>
            <a:spLocks noChangeArrowheads="1"/>
          </p:cNvSpPr>
          <p:nvPr/>
        </p:nvSpPr>
        <p:spPr bwMode="auto">
          <a:xfrm>
            <a:off x="533400" y="23622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har char="•"/>
              <a:defRPr sz="2400" b="1">
                <a:solidFill>
                  <a:schemeClr val="tx1"/>
                </a:solidFill>
                <a:latin typeface="Times New Roman" panose="02020603050405020304" pitchFamily="18" charset="0"/>
              </a:defRPr>
            </a:lvl1pPr>
            <a:lvl2pPr marL="742950" indent="-285750">
              <a:spcBef>
                <a:spcPct val="20000"/>
              </a:spcBef>
              <a:buChar char="–"/>
              <a:defRPr sz="2000">
                <a:solidFill>
                  <a:schemeClr val="tx1"/>
                </a:solidFill>
                <a:latin typeface="Times New Roman" panose="02020603050405020304" pitchFamily="18" charset="0"/>
              </a:defRPr>
            </a:lvl2pPr>
            <a:lvl3pPr marL="1143000" indent="-228600">
              <a:spcBef>
                <a:spcPct val="20000"/>
              </a:spcBef>
              <a:buChar char="•"/>
              <a:defRPr>
                <a:solidFill>
                  <a:schemeClr val="tx1"/>
                </a:solidFill>
                <a:latin typeface="Times New Roman" panose="02020603050405020304" pitchFamily="18" charset="0"/>
              </a:defRPr>
            </a:lvl3pPr>
            <a:lvl4pPr marL="1600200" indent="-228600">
              <a:spcBef>
                <a:spcPct val="20000"/>
              </a:spcBef>
              <a:buChar char="–"/>
              <a:defRPr sz="1600">
                <a:solidFill>
                  <a:schemeClr val="tx1"/>
                </a:solidFill>
                <a:latin typeface="Times New Roman" panose="02020603050405020304" pitchFamily="18" charset="0"/>
              </a:defRPr>
            </a:lvl4pPr>
            <a:lvl5pPr marL="2057400" indent="-228600">
              <a:spcBef>
                <a:spcPct val="20000"/>
              </a:spcBef>
              <a:buChar char="•"/>
              <a:defRPr sz="16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16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16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16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1600">
                <a:solidFill>
                  <a:schemeClr val="tx1"/>
                </a:solidFill>
                <a:latin typeface="Times New Roman" panose="02020603050405020304" pitchFamily="18" charset="0"/>
              </a:defRPr>
            </a:lvl9pPr>
          </a:lstStyle>
          <a:p>
            <a:pPr>
              <a:buFontTx/>
              <a:buNone/>
            </a:pPr>
            <a:r>
              <a:rPr kumimoji="0" lang="en-US" altLang="ko-KR" sz="2000">
                <a:cs typeface="Arial" panose="020B0604020202020204" pitchFamily="34" charset="0"/>
              </a:rPr>
              <a:t>Authors:</a:t>
            </a:r>
            <a:endParaRPr kumimoji="0" lang="en-US" altLang="ko-KR" sz="2000" b="0">
              <a:cs typeface="Arial" panose="020B0604020202020204" pitchFamily="34" charset="0"/>
            </a:endParaRPr>
          </a:p>
        </p:txBody>
      </p:sp>
      <p:graphicFrame>
        <p:nvGraphicFramePr>
          <p:cNvPr id="11" name="Table 12"/>
          <p:cNvGraphicFramePr>
            <a:graphicFrameLocks noGrp="1"/>
          </p:cNvGraphicFramePr>
          <p:nvPr>
            <p:extLst>
              <p:ext uri="{D42A27DB-BD31-4B8C-83A1-F6EECF244321}">
                <p14:modId xmlns:p14="http://schemas.microsoft.com/office/powerpoint/2010/main" val="2338992912"/>
              </p:ext>
            </p:extLst>
          </p:nvPr>
        </p:nvGraphicFramePr>
        <p:xfrm>
          <a:off x="762000" y="2895601"/>
          <a:ext cx="7620000" cy="2590798"/>
        </p:xfrm>
        <a:graphic>
          <a:graphicData uri="http://schemas.openxmlformats.org/drawingml/2006/table">
            <a:tbl>
              <a:tblPr/>
              <a:tblGrid>
                <a:gridCol w="1524000"/>
                <a:gridCol w="1203325"/>
                <a:gridCol w="1684338"/>
                <a:gridCol w="1363662"/>
                <a:gridCol w="1844675"/>
              </a:tblGrid>
              <a:tr h="677594">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chemeClr val="tx1"/>
                          </a:solidFill>
                          <a:effectLst/>
                          <a:latin typeface="Times New Roman" pitchFamily="18" charset="0"/>
                          <a:ea typeface="굴림" charset="-127"/>
                        </a:rPr>
                        <a:t>Name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chemeClr val="tx1"/>
                          </a:solidFill>
                          <a:effectLst/>
                          <a:latin typeface="Times New Roman" pitchFamily="18" charset="0"/>
                          <a:ea typeface="굴림" charset="-127"/>
                        </a:rPr>
                        <a:t>Affiliation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smtClean="0">
                          <a:ln>
                            <a:noFill/>
                          </a:ln>
                          <a:solidFill>
                            <a:schemeClr val="tx1"/>
                          </a:solidFill>
                          <a:effectLst/>
                          <a:latin typeface="Times New Roman" pitchFamily="18" charset="0"/>
                          <a:ea typeface="굴림" charset="-127"/>
                        </a:rPr>
                        <a:t>Address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dirty="0" smtClean="0">
                          <a:ln>
                            <a:noFill/>
                          </a:ln>
                          <a:solidFill>
                            <a:schemeClr val="tx1"/>
                          </a:solidFill>
                          <a:effectLst/>
                          <a:latin typeface="Times New Roman" pitchFamily="18" charset="0"/>
                          <a:ea typeface="굴림" charset="-127"/>
                        </a:rPr>
                        <a:t>Phone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100" b="1" i="0" u="none" strike="noStrike" cap="none" normalizeH="0" baseline="0" smtClean="0">
                          <a:ln>
                            <a:noFill/>
                          </a:ln>
                          <a:solidFill>
                            <a:schemeClr val="tx1"/>
                          </a:solidFill>
                          <a:effectLst/>
                          <a:latin typeface="Times New Roman" pitchFamily="18" charset="0"/>
                          <a:ea typeface="굴림" charset="-127"/>
                        </a:rPr>
                        <a:t>Email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301">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200" b="0" i="0" u="none" strike="noStrike" cap="none" normalizeH="0" baseline="0" dirty="0" err="1" smtClean="0">
                          <a:ln>
                            <a:noFill/>
                          </a:ln>
                          <a:solidFill>
                            <a:srgbClr val="000000"/>
                          </a:solidFill>
                          <a:effectLst/>
                          <a:latin typeface="Times New Roman" pitchFamily="18" charset="0"/>
                          <a:ea typeface="굴림" charset="-127"/>
                          <a:cs typeface="Times New Roman" pitchFamily="18" charset="0"/>
                        </a:rPr>
                        <a:t>Jinyoung</a:t>
                      </a: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Chun</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LG Electronics</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19, </a:t>
                      </a:r>
                      <a:r>
                        <a:rPr kumimoji="0" lang="en-US" altLang="ko-KR" sz="1200" b="0" i="0" u="none" strike="noStrike" cap="none" normalizeH="0" baseline="0" dirty="0" err="1" smtClean="0">
                          <a:ln>
                            <a:noFill/>
                          </a:ln>
                          <a:solidFill>
                            <a:srgbClr val="000000"/>
                          </a:solidFill>
                          <a:effectLst/>
                          <a:latin typeface="Times New Roman" pitchFamily="18" charset="0"/>
                          <a:ea typeface="굴림" charset="-127"/>
                          <a:cs typeface="Times New Roman" pitchFamily="18" charset="0"/>
                        </a:rPr>
                        <a:t>Yangjae-daero</a:t>
                      </a: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11gil, </a:t>
                      </a:r>
                      <a:r>
                        <a:rPr kumimoji="0" lang="en-US" altLang="ko-KR" sz="1200" b="0" i="0" u="none" strike="noStrike" cap="none" normalizeH="0" baseline="0" dirty="0" err="1" smtClean="0">
                          <a:ln>
                            <a:noFill/>
                          </a:ln>
                          <a:solidFill>
                            <a:srgbClr val="000000"/>
                          </a:solidFill>
                          <a:effectLst/>
                          <a:latin typeface="Times New Roman" pitchFamily="18" charset="0"/>
                          <a:ea typeface="굴림" charset="-127"/>
                          <a:cs typeface="Times New Roman" pitchFamily="18" charset="0"/>
                        </a:rPr>
                        <a:t>Seocho-gu</a:t>
                      </a: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Seoul 137-130, Korea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a:t>
                      </a:r>
                      <a:endPar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000" b="1">
                          <a:solidFill>
                            <a:schemeClr val="tx1"/>
                          </a:solidFill>
                          <a:latin typeface="Times New Roman" pitchFamily="18" charset="0"/>
                        </a:defRPr>
                      </a:lvl1pPr>
                      <a:lvl2pPr marL="742950" indent="-285750" eaLnBrk="0" hangingPunct="0">
                        <a:spcBef>
                          <a:spcPct val="20000"/>
                        </a:spcBef>
                        <a:defRPr>
                          <a:solidFill>
                            <a:schemeClr val="tx1"/>
                          </a:solidFill>
                          <a:latin typeface="Times New Roman" pitchFamily="18" charset="0"/>
                        </a:defRPr>
                      </a:lvl2pPr>
                      <a:lvl3pPr marL="1143000" indent="-228600" eaLnBrk="0" hangingPunct="0">
                        <a:spcBef>
                          <a:spcPct val="20000"/>
                        </a:spcBef>
                        <a:defRPr sz="1600">
                          <a:solidFill>
                            <a:schemeClr val="tx1"/>
                          </a:solidFill>
                          <a:latin typeface="Times New Roman" pitchFamily="18" charset="0"/>
                        </a:defRPr>
                      </a:lvl3pPr>
                      <a:lvl4pPr marL="1600200" indent="-228600" eaLnBrk="0" hangingPunct="0">
                        <a:spcBef>
                          <a:spcPct val="20000"/>
                        </a:spcBef>
                        <a:defRPr sz="1400">
                          <a:solidFill>
                            <a:schemeClr val="tx1"/>
                          </a:solidFill>
                          <a:latin typeface="Times New Roman" pitchFamily="18" charset="0"/>
                        </a:defRPr>
                      </a:lvl4pPr>
                      <a:lvl5pPr marL="2057400" indent="-228600" eaLnBrk="0" hangingPunct="0">
                        <a:spcBef>
                          <a:spcPct val="20000"/>
                        </a:spcBef>
                        <a:defRPr sz="1400">
                          <a:solidFill>
                            <a:schemeClr val="tx1"/>
                          </a:solidFill>
                          <a:latin typeface="Times New Roman" pitchFamily="18" charset="0"/>
                        </a:defRPr>
                      </a:lvl5pPr>
                      <a:lvl6pPr marL="2514600" indent="-228600" eaLnBrk="0" fontAlgn="base" hangingPunct="0">
                        <a:spcBef>
                          <a:spcPct val="20000"/>
                        </a:spcBef>
                        <a:spcAft>
                          <a:spcPct val="0"/>
                        </a:spcAft>
                        <a:defRPr sz="1400">
                          <a:solidFill>
                            <a:schemeClr val="tx1"/>
                          </a:solidFill>
                          <a:latin typeface="Times New Roman" pitchFamily="18" charset="0"/>
                        </a:defRPr>
                      </a:lvl6pPr>
                      <a:lvl7pPr marL="2971800" indent="-228600" eaLnBrk="0" fontAlgn="base" hangingPunct="0">
                        <a:spcBef>
                          <a:spcPct val="20000"/>
                        </a:spcBef>
                        <a:spcAft>
                          <a:spcPct val="0"/>
                        </a:spcAft>
                        <a:defRPr sz="1400">
                          <a:solidFill>
                            <a:schemeClr val="tx1"/>
                          </a:solidFill>
                          <a:latin typeface="Times New Roman" pitchFamily="18" charset="0"/>
                        </a:defRPr>
                      </a:lvl7pPr>
                      <a:lvl8pPr marL="3429000" indent="-228600" eaLnBrk="0" fontAlgn="base" hangingPunct="0">
                        <a:spcBef>
                          <a:spcPct val="20000"/>
                        </a:spcBef>
                        <a:spcAft>
                          <a:spcPct val="0"/>
                        </a:spcAft>
                        <a:defRPr sz="1400">
                          <a:solidFill>
                            <a:schemeClr val="tx1"/>
                          </a:solidFill>
                          <a:latin typeface="Times New Roman" pitchFamily="18" charset="0"/>
                        </a:defRPr>
                      </a:lvl8pPr>
                      <a:lvl9pPr marL="3886200" indent="-228600" eaLnBrk="0" fontAlgn="base" hangingPunct="0">
                        <a:spcBef>
                          <a:spcPct val="20000"/>
                        </a:spcBef>
                        <a:spcAft>
                          <a:spcPct val="0"/>
                        </a:spcAft>
                        <a:defRPr sz="1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hlinkClick r:id="rId3"/>
                        </a:rPr>
                        <a:t>jiny.chun@lge.com</a:t>
                      </a:r>
                      <a:r>
                        <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301">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Dongguk Lim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a:t>
                      </a:r>
                      <a:endPar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dongguk.lim@lge.com</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301">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Eunsung Park</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esung.park@lge.com </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8301">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200" b="0" i="0" u="none" strike="noStrike" cap="none" normalizeH="0" baseline="0" dirty="0" err="1" smtClean="0">
                          <a:ln>
                            <a:noFill/>
                          </a:ln>
                          <a:solidFill>
                            <a:srgbClr val="000000"/>
                          </a:solidFill>
                          <a:effectLst/>
                          <a:latin typeface="Times New Roman" pitchFamily="18" charset="0"/>
                          <a:ea typeface="굴림" charset="-127"/>
                          <a:cs typeface="Times New Roman" pitchFamily="18" charset="0"/>
                        </a:rPr>
                        <a:t>Jinsoo</a:t>
                      </a:r>
                      <a:r>
                        <a:rPr kumimoji="0" lang="en-US" altLang="ko-KR" sz="12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Choi</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10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rPr>
                        <a:t> </a:t>
                      </a:r>
                      <a:endPar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defRPr/>
                      </a:pPr>
                      <a:r>
                        <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hlinkClick r:id="rId4"/>
                        </a:rPr>
                        <a:t>js.choi@lge.com</a:t>
                      </a:r>
                      <a:endParaRPr kumimoji="0" lang="en-US" altLang="ko-KR" sz="1100" b="0" i="0" u="none" strike="noStrike" cap="none" normalizeH="0" baseline="0" dirty="0" smtClean="0">
                        <a:ln>
                          <a:noFill/>
                        </a:ln>
                        <a:solidFill>
                          <a:srgbClr val="000000"/>
                        </a:solidFill>
                        <a:effectLst/>
                        <a:latin typeface="Times New Roman" pitchFamily="18" charset="0"/>
                        <a:ea typeface="굴림" charset="-127"/>
                        <a:cs typeface="Times New Roman" pitchFamily="18" charset="0"/>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10"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Summary</a:t>
            </a:r>
            <a:endParaRPr lang="ko-KR" altLang="en-US"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10</a:t>
            </a:fld>
            <a:endParaRPr lang="en-US" altLang="ko-KR"/>
          </a:p>
        </p:txBody>
      </p:sp>
      <p:sp>
        <p:nvSpPr>
          <p:cNvPr id="8"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9" name="내용 개체 틀 2"/>
          <p:cNvSpPr>
            <a:spLocks noGrp="1"/>
          </p:cNvSpPr>
          <p:nvPr>
            <p:ph idx="1"/>
          </p:nvPr>
        </p:nvSpPr>
        <p:spPr>
          <a:xfrm>
            <a:off x="685800" y="1752600"/>
            <a:ext cx="7772400" cy="4343400"/>
          </a:xfrm>
        </p:spPr>
        <p:txBody>
          <a:bodyPr/>
          <a:lstStyle/>
          <a:p>
            <a:pPr marL="342900" lvl="1" indent="-342900">
              <a:buFontTx/>
              <a:buChar char="•"/>
            </a:pPr>
            <a:r>
              <a:rPr lang="en-US" altLang="ko-KR" sz="1800" b="1" dirty="0">
                <a:ea typeface="+mn-ea"/>
                <a:cs typeface="+mn-cs"/>
              </a:rPr>
              <a:t>About “Dual sync performance</a:t>
            </a:r>
            <a:r>
              <a:rPr lang="en-US" altLang="ko-KR" sz="1800" b="1" dirty="0" smtClean="0">
                <a:ea typeface="+mn-ea"/>
                <a:cs typeface="+mn-cs"/>
              </a:rPr>
              <a:t>”</a:t>
            </a:r>
            <a:endParaRPr lang="en-US" altLang="ko-KR" sz="2400" dirty="0"/>
          </a:p>
          <a:p>
            <a:pPr lvl="1"/>
            <a:r>
              <a:rPr lang="en-US" altLang="ko-KR" sz="1600" dirty="0" smtClean="0"/>
              <a:t>The detection performances are similar of Simulation case 1 and case 2. </a:t>
            </a:r>
            <a:r>
              <a:rPr lang="en-US" altLang="ko-KR" sz="1600" dirty="0"/>
              <a:t>T</a:t>
            </a:r>
            <a:r>
              <a:rPr lang="en-US" altLang="ko-KR" sz="1600" dirty="0" smtClean="0"/>
              <a:t>herefore the sync is detected well in the mixed environment of long and short sync.</a:t>
            </a:r>
          </a:p>
          <a:p>
            <a:pPr lvl="1"/>
            <a:endParaRPr lang="en-US" altLang="ko-KR" sz="1400" dirty="0"/>
          </a:p>
          <a:p>
            <a:pPr marL="342900" lvl="1" indent="-342900">
              <a:buFontTx/>
              <a:buChar char="•"/>
            </a:pPr>
            <a:r>
              <a:rPr lang="en-US" altLang="ko-KR" sz="1800" b="1" dirty="0">
                <a:ea typeface="+mn-ea"/>
                <a:cs typeface="+mn-cs"/>
              </a:rPr>
              <a:t>About “Sync Sequence </a:t>
            </a:r>
            <a:r>
              <a:rPr lang="en-US" altLang="ko-KR" sz="1800" b="1" dirty="0" smtClean="0">
                <a:ea typeface="+mn-ea"/>
                <a:cs typeface="+mn-cs"/>
              </a:rPr>
              <a:t>S”</a:t>
            </a:r>
            <a:endParaRPr lang="en-US" altLang="ko-KR" sz="2000" dirty="0"/>
          </a:p>
          <a:p>
            <a:pPr lvl="1"/>
            <a:r>
              <a:rPr lang="en-US" altLang="ko-KR" sz="1600" dirty="0" smtClean="0"/>
              <a:t>In this </a:t>
            </a:r>
            <a:r>
              <a:rPr lang="en-US" altLang="ko-KR" sz="1600" dirty="0"/>
              <a:t>simulation, “S” is chosen under the condition of the same number of ‘0 and ‘1’ because it’s easy to compare the threshold </a:t>
            </a:r>
            <a:r>
              <a:rPr lang="en-US" altLang="ko-KR" sz="1600" dirty="0" smtClean="0"/>
              <a:t>values.</a:t>
            </a:r>
          </a:p>
          <a:p>
            <a:pPr lvl="1"/>
            <a:r>
              <a:rPr lang="en-US" altLang="ko-KR" sz="1600" dirty="0" smtClean="0"/>
              <a:t>The </a:t>
            </a:r>
            <a:r>
              <a:rPr lang="en-US" altLang="ko-KR" sz="1600" dirty="0"/>
              <a:t>performance is not changed to use other sync sequence [4][5].</a:t>
            </a:r>
          </a:p>
          <a:p>
            <a:pPr marL="342900" lvl="1" indent="-342900">
              <a:buFontTx/>
              <a:buChar char="•"/>
            </a:pPr>
            <a:endParaRPr lang="en-US" altLang="ko-KR" sz="1600" dirty="0" smtClean="0"/>
          </a:p>
          <a:p>
            <a:pPr marL="342900" lvl="1" indent="-342900">
              <a:buFontTx/>
              <a:buChar char="•"/>
            </a:pPr>
            <a:r>
              <a:rPr lang="en-US" altLang="ko-KR" sz="1800" b="1" dirty="0">
                <a:ea typeface="+mn-ea"/>
                <a:cs typeface="+mn-cs"/>
              </a:rPr>
              <a:t>About “Bit duration”</a:t>
            </a:r>
          </a:p>
          <a:p>
            <a:pPr lvl="1"/>
            <a:r>
              <a:rPr lang="en-US" altLang="ko-KR" sz="1600" dirty="0" smtClean="0"/>
              <a:t>FER </a:t>
            </a:r>
            <a:r>
              <a:rPr lang="en-US" altLang="ko-KR" sz="1600" dirty="0"/>
              <a:t>with 2us bit duration is slightly better than FER with </a:t>
            </a:r>
            <a:r>
              <a:rPr lang="en-US" altLang="ko-KR" sz="1600" dirty="0" smtClean="0"/>
              <a:t>4us.</a:t>
            </a:r>
          </a:p>
          <a:p>
            <a:pPr lvl="1"/>
            <a:r>
              <a:rPr lang="en-US" altLang="ko-KR" sz="1600" dirty="0" smtClean="0"/>
              <a:t>The trend of the simulation results with CFO and PN is similar. [See Appendix].</a:t>
            </a:r>
            <a:endParaRPr lang="en-US" altLang="ko-KR" sz="1600" dirty="0"/>
          </a:p>
        </p:txBody>
      </p:sp>
      <p:sp>
        <p:nvSpPr>
          <p:cNvPr id="10"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24934222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Straw Poll #1</a:t>
            </a:r>
            <a:endParaRPr lang="ko-KR" altLang="en-US"/>
          </a:p>
        </p:txBody>
      </p:sp>
      <p:sp>
        <p:nvSpPr>
          <p:cNvPr id="3" name="내용 개체 틀 2"/>
          <p:cNvSpPr>
            <a:spLocks noGrp="1"/>
          </p:cNvSpPr>
          <p:nvPr>
            <p:ph idx="1"/>
          </p:nvPr>
        </p:nvSpPr>
        <p:spPr/>
        <p:txBody>
          <a:bodyPr/>
          <a:lstStyle/>
          <a:p>
            <a:r>
              <a:rPr lang="en-US" altLang="ko-KR" dirty="0" smtClean="0"/>
              <a:t>Do you agree that </a:t>
            </a:r>
            <a:r>
              <a:rPr lang="en-US" altLang="ko-KR" dirty="0"/>
              <a:t>in the SYNC </a:t>
            </a:r>
            <a:r>
              <a:rPr lang="en-US" altLang="ko-KR" dirty="0" smtClean="0"/>
              <a:t>field, </a:t>
            </a:r>
            <a:r>
              <a:rPr lang="ko-KR" altLang="en-US" smtClean="0"/>
              <a:t>𝑆 </a:t>
            </a:r>
            <a:r>
              <a:rPr lang="en-US" altLang="ko-KR" dirty="0"/>
              <a:t>is a sequence of </a:t>
            </a:r>
            <a:r>
              <a:rPr lang="en-US" altLang="ko-KR" u="sng" dirty="0" smtClean="0"/>
              <a:t>32 bits </a:t>
            </a:r>
            <a:r>
              <a:rPr lang="en-US" altLang="ko-KR" dirty="0" smtClean="0"/>
              <a:t>and the </a:t>
            </a:r>
            <a:r>
              <a:rPr lang="en-US" altLang="ko-KR" dirty="0"/>
              <a:t>duration of each bit </a:t>
            </a:r>
            <a:r>
              <a:rPr lang="en-US" altLang="ko-KR" dirty="0" smtClean="0"/>
              <a:t>is </a:t>
            </a:r>
            <a:r>
              <a:rPr lang="en-US" altLang="ko-KR" u="sng" dirty="0" smtClean="0"/>
              <a:t>2 µs</a:t>
            </a:r>
            <a:r>
              <a:rPr lang="en-US" altLang="ko-KR" dirty="0" smtClean="0"/>
              <a:t>?</a:t>
            </a:r>
          </a:p>
          <a:p>
            <a:endParaRPr lang="en-US" altLang="ko-KR" dirty="0"/>
          </a:p>
          <a:p>
            <a:pPr lvl="1"/>
            <a:r>
              <a:rPr lang="en-US" altLang="ko-KR" dirty="0" smtClean="0"/>
              <a:t>Y</a:t>
            </a:r>
          </a:p>
          <a:p>
            <a:pPr lvl="1"/>
            <a:r>
              <a:rPr lang="en-US" altLang="ko-KR" dirty="0" smtClean="0"/>
              <a:t>N</a:t>
            </a:r>
          </a:p>
          <a:p>
            <a:pPr lvl="1"/>
            <a:r>
              <a:rPr lang="en-US" altLang="ko-KR" dirty="0" smtClean="0"/>
              <a:t>abs</a:t>
            </a:r>
          </a:p>
        </p:txBody>
      </p:sp>
      <p:sp>
        <p:nvSpPr>
          <p:cNvPr id="5" name="바닥글 개체 틀 4"/>
          <p:cNvSpPr>
            <a:spLocks noGrp="1"/>
          </p:cNvSpPr>
          <p:nvPr>
            <p:ph type="ftr" sz="quarter" idx="4294967295"/>
          </p:nvPr>
        </p:nvSpPr>
        <p:spPr>
          <a:xfrm>
            <a:off x="6329363" y="6475413"/>
            <a:ext cx="2214562" cy="184150"/>
          </a:xfrm>
        </p:spPr>
        <p:txBody>
          <a:bodyPr/>
          <a:lstStyle/>
          <a:p>
            <a:pPr>
              <a:defRPr/>
            </a:pPr>
            <a:r>
              <a:rPr lang="en-US" altLang="ko-KR" smtClean="0"/>
              <a:t>Jinyoung Chun, LG Electronics</a:t>
            </a:r>
            <a:endParaRPr lang="en-US" altLang="ko-KR"/>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11</a:t>
            </a:fld>
            <a:endParaRPr lang="en-US" altLang="ko-KR"/>
          </a:p>
        </p:txBody>
      </p:sp>
      <p:sp>
        <p:nvSpPr>
          <p:cNvPr id="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3640369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Motion #1</a:t>
            </a:r>
            <a:r>
              <a:rPr lang="ko-KR" altLang="en-US" smtClean="0"/>
              <a:t> </a:t>
            </a:r>
            <a:endParaRPr lang="ko-KR" altLang="en-US"/>
          </a:p>
        </p:txBody>
      </p:sp>
      <mc:AlternateContent xmlns:mc="http://schemas.openxmlformats.org/markup-compatibility/2006">
        <mc:Choice xmlns:a14="http://schemas.microsoft.com/office/drawing/2010/main" Requires="a14">
          <p:sp>
            <p:nvSpPr>
              <p:cNvPr id="3" name="내용 개체 틀 2"/>
              <p:cNvSpPr>
                <a:spLocks noGrp="1"/>
              </p:cNvSpPr>
              <p:nvPr>
                <p:ph idx="1"/>
              </p:nvPr>
            </p:nvSpPr>
            <p:spPr/>
            <p:txBody>
              <a:bodyPr/>
              <a:lstStyle/>
              <a:p>
                <a:r>
                  <a:rPr lang="en-US" altLang="ko-KR" dirty="0" smtClean="0"/>
                  <a:t>Move to </a:t>
                </a:r>
                <a:r>
                  <a:rPr lang="en-US" altLang="ko-KR" dirty="0" smtClean="0"/>
                  <a:t>modify the section R3.2.2.C in 11ba SFD as following </a:t>
                </a:r>
              </a:p>
              <a:p>
                <a:endParaRPr lang="en-US" altLang="ko-KR" dirty="0"/>
              </a:p>
              <a:p>
                <a:pPr lvl="1"/>
                <a:r>
                  <a:rPr lang="en-GB" altLang="ko-KR" dirty="0" smtClean="0"/>
                  <a:t>The </a:t>
                </a:r>
                <a:r>
                  <a:rPr lang="en-GB" altLang="ko-KR" dirty="0"/>
                  <a:t>SYNC field structure depends on the data rate of the Data field. When the Data field uses the high data rate, the structure of the SYNC field is </a:t>
                </a:r>
                <a14:m>
                  <m:oMath xmlns:m="http://schemas.openxmlformats.org/officeDocument/2006/math">
                    <m:acc>
                      <m:accPr>
                        <m:chr m:val="̅"/>
                        <m:ctrlPr>
                          <a:rPr lang="ko-KR" altLang="ko-KR" i="1">
                            <a:latin typeface="Cambria Math" panose="02040503050406030204" pitchFamily="18" charset="0"/>
                          </a:rPr>
                        </m:ctrlPr>
                      </m:accPr>
                      <m:e>
                        <m:r>
                          <a:rPr lang="en-GB" altLang="ko-KR" i="1">
                            <a:latin typeface="Cambria Math" panose="02040503050406030204" pitchFamily="18" charset="0"/>
                          </a:rPr>
                          <m:t>𝑆</m:t>
                        </m:r>
                      </m:e>
                    </m:acc>
                  </m:oMath>
                </a14:m>
                <a:r>
                  <a:rPr lang="en-GB" altLang="ko-KR" dirty="0"/>
                  <a:t>, where </a:t>
                </a:r>
                <a14:m>
                  <m:oMath xmlns:m="http://schemas.openxmlformats.org/officeDocument/2006/math">
                    <m:r>
                      <a:rPr lang="en-GB" altLang="ko-KR" i="1">
                        <a:latin typeface="Cambria Math" panose="02040503050406030204" pitchFamily="18" charset="0"/>
                      </a:rPr>
                      <m:t>𝑆</m:t>
                    </m:r>
                  </m:oMath>
                </a14:m>
                <a:r>
                  <a:rPr lang="en-GB" altLang="ko-KR" dirty="0"/>
                  <a:t> is a sequence of </a:t>
                </a:r>
                <a:r>
                  <a:rPr lang="en-GB" altLang="ko-KR" strike="sngStrike" dirty="0" smtClean="0"/>
                  <a:t>TBD</a:t>
                </a:r>
                <a:r>
                  <a:rPr lang="en-GB" altLang="ko-KR" u="sng" dirty="0" smtClean="0">
                    <a:solidFill>
                      <a:srgbClr val="FF0000"/>
                    </a:solidFill>
                  </a:rPr>
                  <a:t>32</a:t>
                </a:r>
                <a:r>
                  <a:rPr lang="en-GB" altLang="ko-KR" dirty="0" smtClean="0"/>
                  <a:t> </a:t>
                </a:r>
                <a:r>
                  <a:rPr lang="en-GB" altLang="ko-KR" dirty="0" smtClean="0"/>
                  <a:t>bits</a:t>
                </a:r>
                <a:r>
                  <a:rPr lang="en-GB" altLang="ko-KR" dirty="0"/>
                  <a:t>, and </a:t>
                </a:r>
                <a14:m>
                  <m:oMath xmlns:m="http://schemas.openxmlformats.org/officeDocument/2006/math">
                    <m:acc>
                      <m:accPr>
                        <m:chr m:val="̅"/>
                        <m:ctrlPr>
                          <a:rPr lang="ko-KR" altLang="ko-KR" i="1">
                            <a:latin typeface="Cambria Math" panose="02040503050406030204" pitchFamily="18" charset="0"/>
                          </a:rPr>
                        </m:ctrlPr>
                      </m:accPr>
                      <m:e>
                        <m:r>
                          <a:rPr lang="en-GB" altLang="ko-KR" i="1">
                            <a:latin typeface="Cambria Math" panose="02040503050406030204" pitchFamily="18" charset="0"/>
                          </a:rPr>
                          <m:t>𝑆</m:t>
                        </m:r>
                      </m:e>
                    </m:acc>
                  </m:oMath>
                </a14:m>
                <a:r>
                  <a:rPr lang="en-GB" altLang="ko-KR" dirty="0"/>
                  <a:t> is the complementary sequence of </a:t>
                </a:r>
                <a14:m>
                  <m:oMath xmlns:m="http://schemas.openxmlformats.org/officeDocument/2006/math">
                    <m:r>
                      <a:rPr lang="en-GB" altLang="ko-KR" i="1">
                        <a:latin typeface="Cambria Math" panose="02040503050406030204" pitchFamily="18" charset="0"/>
                      </a:rPr>
                      <m:t>𝑆</m:t>
                    </m:r>
                  </m:oMath>
                </a14:m>
                <a:r>
                  <a:rPr lang="en-GB" altLang="ko-KR" dirty="0"/>
                  <a:t>. When the Data field uses the low data rate, the structure of the SYNC field is </a:t>
                </a:r>
                <a14:m>
                  <m:oMath xmlns:m="http://schemas.openxmlformats.org/officeDocument/2006/math">
                    <m:r>
                      <a:rPr lang="en-GB" altLang="ko-KR" i="1">
                        <a:latin typeface="Cambria Math" panose="02040503050406030204" pitchFamily="18" charset="0"/>
                      </a:rPr>
                      <m:t>[</m:t>
                    </m:r>
                    <m:r>
                      <a:rPr lang="en-GB" altLang="ko-KR" i="1">
                        <a:latin typeface="Cambria Math" panose="02040503050406030204" pitchFamily="18" charset="0"/>
                      </a:rPr>
                      <m:t>𝑆</m:t>
                    </m:r>
                    <m:r>
                      <a:rPr lang="en-GB" altLang="ko-KR" i="1">
                        <a:latin typeface="Cambria Math" panose="02040503050406030204" pitchFamily="18" charset="0"/>
                      </a:rPr>
                      <m:t>,</m:t>
                    </m:r>
                    <m:r>
                      <a:rPr lang="en-GB" altLang="ko-KR" i="1">
                        <a:latin typeface="Cambria Math" panose="02040503050406030204" pitchFamily="18" charset="0"/>
                      </a:rPr>
                      <m:t>𝑆</m:t>
                    </m:r>
                    <m:r>
                      <a:rPr lang="en-GB" altLang="ko-KR" i="1">
                        <a:latin typeface="Cambria Math" panose="02040503050406030204" pitchFamily="18" charset="0"/>
                      </a:rPr>
                      <m:t>]</m:t>
                    </m:r>
                  </m:oMath>
                </a14:m>
                <a:r>
                  <a:rPr lang="en-GB" altLang="ko-KR" dirty="0"/>
                  <a:t>. The duration of each bit in the SYNC field is </a:t>
                </a:r>
                <a:r>
                  <a:rPr lang="en-GB" altLang="ko-KR" strike="sngStrike" dirty="0">
                    <a:solidFill>
                      <a:srgbClr val="FF0000"/>
                    </a:solidFill>
                  </a:rPr>
                  <a:t>TBD (either </a:t>
                </a:r>
                <a:r>
                  <a:rPr lang="en-GB" altLang="ko-KR" dirty="0"/>
                  <a:t>2 </a:t>
                </a:r>
                <a:r>
                  <a:rPr lang="en-GB" altLang="ko-KR" strike="sngStrike" dirty="0">
                    <a:solidFill>
                      <a:srgbClr val="FF0000"/>
                    </a:solidFill>
                  </a:rPr>
                  <a:t>or 4)</a:t>
                </a:r>
                <a:r>
                  <a:rPr lang="en-GB" altLang="ko-KR" dirty="0"/>
                  <a:t> µs. The specific bit sequence of </a:t>
                </a:r>
                <a14:m>
                  <m:oMath xmlns:m="http://schemas.openxmlformats.org/officeDocument/2006/math">
                    <m:r>
                      <a:rPr lang="en-GB" altLang="ko-KR" i="1">
                        <a:latin typeface="Cambria Math" panose="02040503050406030204" pitchFamily="18" charset="0"/>
                      </a:rPr>
                      <m:t>𝑆</m:t>
                    </m:r>
                  </m:oMath>
                </a14:m>
                <a:r>
                  <a:rPr lang="en-GB" altLang="ko-KR" dirty="0"/>
                  <a:t> is TBD.</a:t>
                </a:r>
                <a:endParaRPr lang="ko-KR" altLang="ko-KR"/>
              </a:p>
              <a:p>
                <a:r>
                  <a:rPr lang="en-US" altLang="ko-KR" dirty="0" smtClean="0"/>
                  <a:t>Move : Dongguk Lim</a:t>
                </a:r>
              </a:p>
              <a:p>
                <a:r>
                  <a:rPr lang="en-US" altLang="ko-KR" dirty="0" smtClean="0"/>
                  <a:t>Second : </a:t>
                </a:r>
                <a:r>
                  <a:rPr lang="en-US" altLang="ko-KR" dirty="0" err="1" smtClean="0"/>
                  <a:t>Eunsung</a:t>
                </a:r>
                <a:r>
                  <a:rPr lang="en-US" altLang="ko-KR" dirty="0" smtClean="0"/>
                  <a:t> Park</a:t>
                </a:r>
                <a:endParaRPr lang="ko-KR" altLang="en-US" dirty="0"/>
              </a:p>
            </p:txBody>
          </p:sp>
        </mc:Choice>
        <mc:Fallback>
          <p:sp>
            <p:nvSpPr>
              <p:cNvPr id="3" name="내용 개체 틀 2"/>
              <p:cNvSpPr>
                <a:spLocks noGrp="1" noRot="1" noChangeAspect="1" noMove="1" noResize="1" noEditPoints="1" noAdjustHandles="1" noChangeArrowheads="1" noChangeShapeType="1" noTextEdit="1"/>
              </p:cNvSpPr>
              <p:nvPr>
                <p:ph idx="1"/>
              </p:nvPr>
            </p:nvSpPr>
            <p:spPr>
              <a:blipFill rotWithShape="0">
                <a:blip r:embed="rId2"/>
                <a:stretch>
                  <a:fillRect l="-1098" t="-1124" r="-1333" b="-309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754579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References</a:t>
            </a:r>
            <a:endParaRPr lang="ko-KR" altLang="en-US"/>
          </a:p>
        </p:txBody>
      </p:sp>
      <p:sp>
        <p:nvSpPr>
          <p:cNvPr id="3" name="내용 개체 틀 2"/>
          <p:cNvSpPr>
            <a:spLocks noGrp="1"/>
          </p:cNvSpPr>
          <p:nvPr>
            <p:ph idx="1"/>
          </p:nvPr>
        </p:nvSpPr>
        <p:spPr/>
        <p:txBody>
          <a:bodyPr/>
          <a:lstStyle/>
          <a:p>
            <a:pPr marL="0" indent="0">
              <a:buNone/>
            </a:pPr>
            <a:r>
              <a:rPr lang="en-US" altLang="ko-KR" sz="2000" dirty="0"/>
              <a:t>[1] </a:t>
            </a:r>
            <a:r>
              <a:rPr lang="en-US" altLang="ko-KR" sz="2000" dirty="0" smtClean="0"/>
              <a:t>IEEE 802.11-17/1781r1 Sync Structure Motion</a:t>
            </a:r>
            <a:endParaRPr lang="en-US" altLang="ko-KR" sz="2000" dirty="0"/>
          </a:p>
          <a:p>
            <a:pPr marL="0" indent="0">
              <a:buNone/>
            </a:pPr>
            <a:r>
              <a:rPr lang="en-US" altLang="ko-KR" sz="2000" dirty="0" smtClean="0"/>
              <a:t>[</a:t>
            </a:r>
            <a:r>
              <a:rPr lang="en-US" altLang="ko-KR" sz="2000" dirty="0"/>
              <a:t>2] IEEE </a:t>
            </a:r>
            <a:r>
              <a:rPr lang="en-US" altLang="ko-KR" sz="2000" dirty="0" smtClean="0"/>
              <a:t>802.11-17/1352r0 Consideration on WUR sync preamble</a:t>
            </a:r>
            <a:endParaRPr lang="en-US" altLang="ko-KR" sz="2000" dirty="0"/>
          </a:p>
          <a:p>
            <a:pPr marL="0" indent="0">
              <a:buNone/>
            </a:pPr>
            <a:r>
              <a:rPr lang="en-US" altLang="ko-KR" sz="2000" dirty="0" smtClean="0"/>
              <a:t>[3</a:t>
            </a:r>
            <a:r>
              <a:rPr lang="en-US" altLang="ko-KR" sz="2000" dirty="0"/>
              <a:t>] IEEE </a:t>
            </a:r>
            <a:r>
              <a:rPr lang="en-US" altLang="ko-KR" sz="2000" dirty="0" smtClean="0"/>
              <a:t>802.11-17/0991r0 Preamble Design and Simulations</a:t>
            </a:r>
          </a:p>
          <a:p>
            <a:pPr marL="0" indent="0">
              <a:buNone/>
            </a:pPr>
            <a:r>
              <a:rPr lang="en-US" altLang="ko-KR" sz="2000" dirty="0" smtClean="0"/>
              <a:t>[4] </a:t>
            </a:r>
            <a:r>
              <a:rPr lang="en-US" altLang="ko-KR" sz="2000" dirty="0"/>
              <a:t>IEEE </a:t>
            </a:r>
            <a:r>
              <a:rPr lang="en-US" altLang="ko-KR" sz="2000" dirty="0" smtClean="0"/>
              <a:t>802.11-17/0997r0 Preamble Options</a:t>
            </a:r>
          </a:p>
          <a:p>
            <a:pPr marL="0" indent="0">
              <a:buNone/>
            </a:pPr>
            <a:r>
              <a:rPr lang="en-US" altLang="ko-KR" sz="2000" dirty="0" smtClean="0"/>
              <a:t>[5] </a:t>
            </a:r>
            <a:r>
              <a:rPr lang="en-US" altLang="ko-KR" sz="2000" dirty="0"/>
              <a:t>IEEE </a:t>
            </a:r>
            <a:r>
              <a:rPr lang="en-US" altLang="ko-KR" sz="2000" dirty="0" smtClean="0"/>
              <a:t>802.11-17/1343r0 WUR Preamble SYNC Field Design</a:t>
            </a:r>
          </a:p>
          <a:p>
            <a:pPr marL="0" indent="0">
              <a:buNone/>
            </a:pPr>
            <a:endParaRPr lang="en-US" altLang="ko-KR" sz="2000" dirty="0" smtClean="0"/>
          </a:p>
        </p:txBody>
      </p:sp>
      <p:sp>
        <p:nvSpPr>
          <p:cNvPr id="5" name="바닥글 개체 틀 4"/>
          <p:cNvSpPr>
            <a:spLocks noGrp="1"/>
          </p:cNvSpPr>
          <p:nvPr>
            <p:ph type="ftr" sz="quarter" idx="4294967295"/>
          </p:nvPr>
        </p:nvSpPr>
        <p:spPr>
          <a:xfrm>
            <a:off x="6329363" y="6475413"/>
            <a:ext cx="2214562" cy="184150"/>
          </a:xfrm>
        </p:spPr>
        <p:txBody>
          <a:bodyPr/>
          <a:lstStyle/>
          <a:p>
            <a:pPr>
              <a:defRPr/>
            </a:pPr>
            <a:r>
              <a:rPr lang="en-US" altLang="ko-KR" smtClean="0"/>
              <a:t>Jinyoung Chun, LG Electronics</a:t>
            </a:r>
            <a:endParaRPr lang="en-US" altLang="ko-KR"/>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13</a:t>
            </a:fld>
            <a:endParaRPr lang="en-US" altLang="ko-KR"/>
          </a:p>
        </p:txBody>
      </p:sp>
      <p:sp>
        <p:nvSpPr>
          <p:cNvPr id="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13377668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en-US" altLang="ko-KR" dirty="0" smtClean="0"/>
              <a:t>Appendix</a:t>
            </a:r>
            <a:endParaRPr lang="ko-KR" altLang="en-US"/>
          </a:p>
        </p:txBody>
      </p:sp>
      <p:sp>
        <p:nvSpPr>
          <p:cNvPr id="5" name="바닥글 개체 틀 4"/>
          <p:cNvSpPr>
            <a:spLocks noGrp="1"/>
          </p:cNvSpPr>
          <p:nvPr>
            <p:ph type="ftr" sz="quarter" idx="11"/>
          </p:nvPr>
        </p:nvSpPr>
        <p:spPr>
          <a:xfrm>
            <a:off x="6329363" y="6475413"/>
            <a:ext cx="2214562" cy="184150"/>
          </a:xfrm>
        </p:spPr>
        <p:txBody>
          <a:bodyPr/>
          <a:lstStyle/>
          <a:p>
            <a:pPr>
              <a:defRPr/>
            </a:pPr>
            <a:r>
              <a:rPr lang="en-US" altLang="ko-KR" smtClean="0"/>
              <a:t>Jinyoung Chun, LG Electronics</a:t>
            </a:r>
            <a:endParaRPr lang="en-US" altLang="ko-KR"/>
          </a:p>
        </p:txBody>
      </p:sp>
      <p:sp>
        <p:nvSpPr>
          <p:cNvPr id="6" name="슬라이드 번호 개체 틀 5"/>
          <p:cNvSpPr>
            <a:spLocks noGrp="1"/>
          </p:cNvSpPr>
          <p:nvPr>
            <p:ph type="sldNum" sz="quarter" idx="12"/>
          </p:nvPr>
        </p:nvSpPr>
        <p:spPr>
          <a:xfrm>
            <a:off x="4344988" y="6475413"/>
            <a:ext cx="530225" cy="182562"/>
          </a:xfrm>
        </p:spPr>
        <p:txBody>
          <a:bodyPr/>
          <a:lstStyle/>
          <a:p>
            <a:pPr>
              <a:defRPr/>
            </a:pPr>
            <a:r>
              <a:rPr lang="en-US" altLang="ko-KR" smtClean="0"/>
              <a:t>Slide </a:t>
            </a:r>
            <a:fld id="{7344F568-301E-46A9-87B7-B3D2507D3257}" type="slidenum">
              <a:rPr lang="en-US" altLang="ko-KR" smtClean="0"/>
              <a:pPr>
                <a:defRPr/>
              </a:pPr>
              <a:t>14</a:t>
            </a:fld>
            <a:endParaRPr lang="en-US" altLang="ko-KR"/>
          </a:p>
        </p:txBody>
      </p:sp>
      <p:sp>
        <p:nvSpPr>
          <p:cNvPr id="7" name="날짜 개체 틀 3"/>
          <p:cNvSpPr>
            <a:spLocks noGrp="1"/>
          </p:cNvSpPr>
          <p:nvPr>
            <p:ph type="dt" sz="half" idx="4294967295"/>
          </p:nvPr>
        </p:nvSpPr>
        <p:spPr>
          <a:xfrm>
            <a:off x="696913" y="332601"/>
            <a:ext cx="1340110" cy="276999"/>
          </a:xfrm>
        </p:spPr>
        <p:txBody>
          <a:bodyPr/>
          <a:lstStyle/>
          <a:p>
            <a:pPr>
              <a:defRPr/>
            </a:pPr>
            <a:r>
              <a:rPr lang="en-US" altLang="ko-KR" dirty="0" smtClean="0"/>
              <a:t>January 2018</a:t>
            </a:r>
            <a:endParaRPr lang="en-US" altLang="ko-KR" dirty="0"/>
          </a:p>
        </p:txBody>
      </p:sp>
    </p:spTree>
    <p:extLst>
      <p:ext uri="{BB962C8B-B14F-4D97-AF65-F5344CB8AC3E}">
        <p14:creationId xmlns:p14="http://schemas.microsoft.com/office/powerpoint/2010/main" val="39833650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Results with CFO 200ppm and PN 20uW</a:t>
            </a:r>
            <a:endParaRPr lang="ko-KR" altLang="en-US"/>
          </a:p>
        </p:txBody>
      </p:sp>
      <p:sp>
        <p:nvSpPr>
          <p:cNvPr id="3" name="내용 개체 틀 2"/>
          <p:cNvSpPr>
            <a:spLocks noGrp="1"/>
          </p:cNvSpPr>
          <p:nvPr>
            <p:ph idx="1"/>
          </p:nvPr>
        </p:nvSpPr>
        <p:spPr>
          <a:xfrm>
            <a:off x="685800" y="1524000"/>
            <a:ext cx="7772400" cy="4572000"/>
          </a:xfrm>
        </p:spPr>
        <p:txBody>
          <a:bodyPr/>
          <a:lstStyle/>
          <a:p>
            <a:r>
              <a:rPr lang="en-US" altLang="ko-KR" sz="2000" dirty="0" smtClean="0"/>
              <a:t>Simulation case 1</a:t>
            </a:r>
          </a:p>
          <a:p>
            <a:endParaRPr lang="en-US" altLang="ko-KR" sz="2000" dirty="0"/>
          </a:p>
          <a:p>
            <a:endParaRPr lang="en-US" altLang="ko-KR" sz="2000" dirty="0" smtClean="0"/>
          </a:p>
          <a:p>
            <a:endParaRPr lang="en-US" altLang="ko-KR" sz="2000" dirty="0"/>
          </a:p>
          <a:p>
            <a:endParaRPr lang="en-US" altLang="ko-KR" sz="2000" dirty="0" smtClean="0"/>
          </a:p>
          <a:p>
            <a:pPr lvl="1"/>
            <a:endParaRPr lang="en-US" altLang="ko-KR" sz="1600" dirty="0"/>
          </a:p>
          <a:p>
            <a:endParaRPr lang="en-US" altLang="ko-KR" dirty="0" smtClean="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15</a:t>
            </a:fld>
            <a:endParaRPr lang="en-US" altLang="ko-KR"/>
          </a:p>
        </p:txBody>
      </p:sp>
      <p:sp>
        <p:nvSpPr>
          <p:cNvPr id="11"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10"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pic>
        <p:nvPicPr>
          <p:cNvPr id="7" name="그림 6"/>
          <p:cNvPicPr>
            <a:picLocks noChangeAspect="1"/>
          </p:cNvPicPr>
          <p:nvPr/>
        </p:nvPicPr>
        <p:blipFill rotWithShape="1">
          <a:blip r:embed="rId2">
            <a:extLst>
              <a:ext uri="{28A0092B-C50C-407E-A947-70E740481C1C}">
                <a14:useLocalDpi xmlns:a14="http://schemas.microsoft.com/office/drawing/2010/main" val="0"/>
              </a:ext>
            </a:extLst>
          </a:blip>
          <a:srcRect l="7251" t="618" r="7253" b="2263"/>
          <a:stretch/>
        </p:blipFill>
        <p:spPr>
          <a:xfrm>
            <a:off x="4876800" y="4227505"/>
            <a:ext cx="2895600" cy="2247892"/>
          </a:xfrm>
          <a:prstGeom prst="rect">
            <a:avLst/>
          </a:prstGeom>
        </p:spPr>
      </p:pic>
      <p:pic>
        <p:nvPicPr>
          <p:cNvPr id="8" name="그림 7"/>
          <p:cNvPicPr>
            <a:picLocks noChangeAspect="1"/>
          </p:cNvPicPr>
          <p:nvPr/>
        </p:nvPicPr>
        <p:blipFill rotWithShape="1">
          <a:blip r:embed="rId3">
            <a:extLst>
              <a:ext uri="{28A0092B-C50C-407E-A947-70E740481C1C}">
                <a14:useLocalDpi xmlns:a14="http://schemas.microsoft.com/office/drawing/2010/main" val="0"/>
              </a:ext>
            </a:extLst>
          </a:blip>
          <a:srcRect l="7251" t="618" r="7253" b="2263"/>
          <a:stretch/>
        </p:blipFill>
        <p:spPr>
          <a:xfrm>
            <a:off x="1447800" y="1947969"/>
            <a:ext cx="2897188" cy="2247892"/>
          </a:xfrm>
          <a:prstGeom prst="rect">
            <a:avLst/>
          </a:prstGeom>
        </p:spPr>
      </p:pic>
      <p:pic>
        <p:nvPicPr>
          <p:cNvPr id="9" name="그림 8"/>
          <p:cNvPicPr>
            <a:picLocks noChangeAspect="1"/>
          </p:cNvPicPr>
          <p:nvPr/>
        </p:nvPicPr>
        <p:blipFill rotWithShape="1">
          <a:blip r:embed="rId4">
            <a:extLst>
              <a:ext uri="{28A0092B-C50C-407E-A947-70E740481C1C}">
                <a14:useLocalDpi xmlns:a14="http://schemas.microsoft.com/office/drawing/2010/main" val="0"/>
              </a:ext>
            </a:extLst>
          </a:blip>
          <a:srcRect l="7251" t="618" r="7253" b="2263"/>
          <a:stretch/>
        </p:blipFill>
        <p:spPr>
          <a:xfrm>
            <a:off x="1447800" y="4214915"/>
            <a:ext cx="2897188" cy="2247892"/>
          </a:xfrm>
          <a:prstGeom prst="rect">
            <a:avLst/>
          </a:prstGeom>
        </p:spPr>
      </p:pic>
      <p:pic>
        <p:nvPicPr>
          <p:cNvPr id="12" name="그림 11"/>
          <p:cNvPicPr>
            <a:picLocks noChangeAspect="1"/>
          </p:cNvPicPr>
          <p:nvPr/>
        </p:nvPicPr>
        <p:blipFill rotWithShape="1">
          <a:blip r:embed="rId5">
            <a:extLst>
              <a:ext uri="{28A0092B-C50C-407E-A947-70E740481C1C}">
                <a14:useLocalDpi xmlns:a14="http://schemas.microsoft.com/office/drawing/2010/main" val="0"/>
              </a:ext>
            </a:extLst>
          </a:blip>
          <a:srcRect l="7252" t="618" r="8474" b="2263"/>
          <a:stretch/>
        </p:blipFill>
        <p:spPr>
          <a:xfrm>
            <a:off x="4876800" y="1905000"/>
            <a:ext cx="2819400" cy="2247892"/>
          </a:xfrm>
          <a:prstGeom prst="rect">
            <a:avLst/>
          </a:prstGeom>
        </p:spPr>
      </p:pic>
    </p:spTree>
    <p:extLst>
      <p:ext uri="{BB962C8B-B14F-4D97-AF65-F5344CB8AC3E}">
        <p14:creationId xmlns:p14="http://schemas.microsoft.com/office/powerpoint/2010/main" val="3344704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Results with CFO 200ppm and PN 20uW</a:t>
            </a:r>
            <a:endParaRPr lang="ko-KR" altLang="en-US"/>
          </a:p>
        </p:txBody>
      </p:sp>
      <p:sp>
        <p:nvSpPr>
          <p:cNvPr id="3" name="내용 개체 틀 2"/>
          <p:cNvSpPr>
            <a:spLocks noGrp="1"/>
          </p:cNvSpPr>
          <p:nvPr>
            <p:ph idx="1"/>
          </p:nvPr>
        </p:nvSpPr>
        <p:spPr>
          <a:xfrm>
            <a:off x="685800" y="1524000"/>
            <a:ext cx="7772400" cy="4572000"/>
          </a:xfrm>
        </p:spPr>
        <p:txBody>
          <a:bodyPr/>
          <a:lstStyle/>
          <a:p>
            <a:r>
              <a:rPr lang="en-US" altLang="ko-KR" sz="2000" dirty="0" smtClean="0"/>
              <a:t>Simulation case 2</a:t>
            </a:r>
          </a:p>
          <a:p>
            <a:endParaRPr lang="en-US" altLang="ko-KR" sz="2000" dirty="0"/>
          </a:p>
          <a:p>
            <a:endParaRPr lang="en-US" altLang="ko-KR" sz="2000" dirty="0" smtClean="0"/>
          </a:p>
          <a:p>
            <a:endParaRPr lang="en-US" altLang="ko-KR" sz="2000" dirty="0"/>
          </a:p>
          <a:p>
            <a:endParaRPr lang="en-US" altLang="ko-KR" sz="2000" dirty="0" smtClean="0"/>
          </a:p>
          <a:p>
            <a:pPr lvl="1"/>
            <a:endParaRPr lang="en-US" altLang="ko-KR" sz="1600" dirty="0"/>
          </a:p>
          <a:p>
            <a:endParaRPr lang="en-US" altLang="ko-KR" dirty="0" smtClean="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16</a:t>
            </a:fld>
            <a:endParaRPr lang="en-US" altLang="ko-KR"/>
          </a:p>
        </p:txBody>
      </p:sp>
      <p:sp>
        <p:nvSpPr>
          <p:cNvPr id="11"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10"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pic>
        <p:nvPicPr>
          <p:cNvPr id="9" name="그림 8"/>
          <p:cNvPicPr>
            <a:picLocks noChangeAspect="1"/>
          </p:cNvPicPr>
          <p:nvPr/>
        </p:nvPicPr>
        <p:blipFill rotWithShape="1">
          <a:blip r:embed="rId2">
            <a:extLst>
              <a:ext uri="{28A0092B-C50C-407E-A947-70E740481C1C}">
                <a14:useLocalDpi xmlns:a14="http://schemas.microsoft.com/office/drawing/2010/main" val="0"/>
              </a:ext>
            </a:extLst>
          </a:blip>
          <a:srcRect l="7251" t="618" r="7253" b="2263"/>
          <a:stretch/>
        </p:blipFill>
        <p:spPr>
          <a:xfrm>
            <a:off x="4994082" y="4191000"/>
            <a:ext cx="2854518" cy="2247892"/>
          </a:xfrm>
          <a:prstGeom prst="rect">
            <a:avLst/>
          </a:prstGeom>
        </p:spPr>
      </p:pic>
      <p:pic>
        <p:nvPicPr>
          <p:cNvPr id="12" name="그림 11"/>
          <p:cNvPicPr>
            <a:picLocks noChangeAspect="1"/>
          </p:cNvPicPr>
          <p:nvPr/>
        </p:nvPicPr>
        <p:blipFill rotWithShape="1">
          <a:blip r:embed="rId3">
            <a:extLst>
              <a:ext uri="{28A0092B-C50C-407E-A947-70E740481C1C}">
                <a14:useLocalDpi xmlns:a14="http://schemas.microsoft.com/office/drawing/2010/main" val="0"/>
              </a:ext>
            </a:extLst>
          </a:blip>
          <a:srcRect l="7251" t="618" r="7253" b="2263"/>
          <a:stretch/>
        </p:blipFill>
        <p:spPr>
          <a:xfrm>
            <a:off x="1371600" y="1905000"/>
            <a:ext cx="2819371" cy="2247892"/>
          </a:xfrm>
          <a:prstGeom prst="rect">
            <a:avLst/>
          </a:prstGeom>
        </p:spPr>
      </p:pic>
      <p:pic>
        <p:nvPicPr>
          <p:cNvPr id="13" name="그림 12"/>
          <p:cNvPicPr>
            <a:picLocks noChangeAspect="1"/>
          </p:cNvPicPr>
          <p:nvPr/>
        </p:nvPicPr>
        <p:blipFill rotWithShape="1">
          <a:blip r:embed="rId4">
            <a:extLst>
              <a:ext uri="{28A0092B-C50C-407E-A947-70E740481C1C}">
                <a14:useLocalDpi xmlns:a14="http://schemas.microsoft.com/office/drawing/2010/main" val="0"/>
              </a:ext>
            </a:extLst>
          </a:blip>
          <a:srcRect l="7251" t="618" r="7253" b="2263"/>
          <a:stretch/>
        </p:blipFill>
        <p:spPr>
          <a:xfrm>
            <a:off x="1366968" y="4191000"/>
            <a:ext cx="2824003" cy="2247892"/>
          </a:xfrm>
          <a:prstGeom prst="rect">
            <a:avLst/>
          </a:prstGeom>
        </p:spPr>
      </p:pic>
      <p:pic>
        <p:nvPicPr>
          <p:cNvPr id="14" name="그림 13"/>
          <p:cNvPicPr>
            <a:picLocks noChangeAspect="1"/>
          </p:cNvPicPr>
          <p:nvPr/>
        </p:nvPicPr>
        <p:blipFill rotWithShape="1">
          <a:blip r:embed="rId5">
            <a:extLst>
              <a:ext uri="{28A0092B-C50C-407E-A947-70E740481C1C}">
                <a14:useLocalDpi xmlns:a14="http://schemas.microsoft.com/office/drawing/2010/main" val="0"/>
              </a:ext>
            </a:extLst>
          </a:blip>
          <a:srcRect l="6031" t="618" r="6031" b="2263"/>
          <a:stretch/>
        </p:blipFill>
        <p:spPr>
          <a:xfrm>
            <a:off x="4953000" y="1905000"/>
            <a:ext cx="2895600" cy="2247892"/>
          </a:xfrm>
          <a:prstGeom prst="rect">
            <a:avLst/>
          </a:prstGeom>
        </p:spPr>
      </p:pic>
    </p:spTree>
    <p:extLst>
      <p:ext uri="{BB962C8B-B14F-4D97-AF65-F5344CB8AC3E}">
        <p14:creationId xmlns:p14="http://schemas.microsoft.com/office/powerpoint/2010/main" val="39997906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Introduction</a:t>
            </a:r>
            <a:endParaRPr lang="ko-KR" altLang="en-US"/>
          </a:p>
        </p:txBody>
      </p:sp>
      <mc:AlternateContent xmlns:mc="http://schemas.openxmlformats.org/markup-compatibility/2006" xmlns:a14="http://schemas.microsoft.com/office/drawing/2010/main">
        <mc:Choice Requires="a14">
          <p:sp>
            <p:nvSpPr>
              <p:cNvPr id="3" name="내용 개체 틀 2"/>
              <p:cNvSpPr>
                <a:spLocks noGrp="1"/>
              </p:cNvSpPr>
              <p:nvPr>
                <p:ph idx="1"/>
              </p:nvPr>
            </p:nvSpPr>
            <p:spPr/>
            <p:txBody>
              <a:bodyPr/>
              <a:lstStyle/>
              <a:p>
                <a:r>
                  <a:rPr lang="en-US" altLang="ko-KR" sz="2000" dirty="0" smtClean="0"/>
                  <a:t>In the last meeting, the Motion is passed. </a:t>
                </a:r>
                <a:r>
                  <a:rPr lang="en-US" altLang="ko-KR" sz="2000" dirty="0"/>
                  <a:t>[</a:t>
                </a:r>
                <a:r>
                  <a:rPr lang="en-US" altLang="ko-KR" sz="2000" dirty="0" smtClean="0"/>
                  <a:t>1]</a:t>
                </a:r>
              </a:p>
              <a:p>
                <a:pPr marL="457200" lvl="1" indent="0">
                  <a:buNone/>
                </a:pPr>
                <a:r>
                  <a:rPr lang="en-GB" altLang="ko-KR" sz="1800" dirty="0" smtClean="0">
                    <a:latin typeface="Arabic Typesetting" panose="03020402040406030203" pitchFamily="66" charset="-78"/>
                    <a:cs typeface="Arabic Typesetting" panose="03020402040406030203" pitchFamily="66" charset="-78"/>
                  </a:rPr>
                  <a:t>“The </a:t>
                </a:r>
                <a:r>
                  <a:rPr lang="en-GB" altLang="ko-KR" sz="1800" dirty="0">
                    <a:latin typeface="Arabic Typesetting" panose="03020402040406030203" pitchFamily="66" charset="-78"/>
                    <a:cs typeface="Arabic Typesetting" panose="03020402040406030203" pitchFamily="66" charset="-78"/>
                  </a:rPr>
                  <a:t>SYNC field duration depends on the data rate of the Data field. When the Data field uses the low data rate, the duration of the SYNC field is 128 µs. When the Data field uses the high data rate, the duration of the SYNC field is 64 µs</a:t>
                </a:r>
                <a:r>
                  <a:rPr lang="en-GB" altLang="ko-KR" sz="1800" dirty="0" smtClean="0">
                    <a:latin typeface="Arabic Typesetting" panose="03020402040406030203" pitchFamily="66" charset="-78"/>
                    <a:cs typeface="Arabic Typesetting" panose="03020402040406030203" pitchFamily="66" charset="-78"/>
                  </a:rPr>
                  <a:t>.”</a:t>
                </a:r>
              </a:p>
              <a:p>
                <a:pPr marL="457200" lvl="1" indent="0">
                  <a:buNone/>
                </a:pPr>
                <a:r>
                  <a:rPr lang="en-GB" altLang="ko-KR" sz="1800" dirty="0" smtClean="0">
                    <a:latin typeface="Arabic Typesetting" panose="03020402040406030203" pitchFamily="66" charset="-78"/>
                    <a:cs typeface="Arabic Typesetting" panose="03020402040406030203" pitchFamily="66" charset="-78"/>
                  </a:rPr>
                  <a:t>“The </a:t>
                </a:r>
                <a:r>
                  <a:rPr lang="en-GB" altLang="ko-KR" sz="1800" dirty="0">
                    <a:latin typeface="Arabic Typesetting" panose="03020402040406030203" pitchFamily="66" charset="-78"/>
                    <a:cs typeface="Arabic Typesetting" panose="03020402040406030203" pitchFamily="66" charset="-78"/>
                  </a:rPr>
                  <a:t>SYNC field structure depends on the data rate of the Data field. When the Data field uses the high data rate, the structure of the SYNC field is </a:t>
                </a:r>
                <a14:m>
                  <m:oMath xmlns:m="http://schemas.openxmlformats.org/officeDocument/2006/math">
                    <m:acc>
                      <m:accPr>
                        <m:chr m:val="̅"/>
                        <m:ctrlPr>
                          <a:rPr lang="ko-KR" altLang="ko-KR" sz="1800" i="1">
                            <a:latin typeface="Cambria Math" panose="02040503050406030204" pitchFamily="18" charset="0"/>
                          </a:rPr>
                        </m:ctrlPr>
                      </m:accPr>
                      <m:e>
                        <m:r>
                          <a:rPr lang="en-GB" altLang="ko-KR" sz="1800" i="1">
                            <a:latin typeface="Cambria Math" panose="02040503050406030204" pitchFamily="18" charset="0"/>
                          </a:rPr>
                          <m:t>𝑆</m:t>
                        </m:r>
                      </m:e>
                    </m:acc>
                  </m:oMath>
                </a14:m>
                <a:r>
                  <a:rPr lang="en-GB" altLang="ko-KR" sz="1800" dirty="0">
                    <a:latin typeface="Arabic Typesetting" panose="03020402040406030203" pitchFamily="66" charset="-78"/>
                    <a:cs typeface="Arabic Typesetting" panose="03020402040406030203" pitchFamily="66" charset="-78"/>
                  </a:rPr>
                  <a:t>, where </a:t>
                </a:r>
                <a14:m>
                  <m:oMath xmlns:m="http://schemas.openxmlformats.org/officeDocument/2006/math">
                    <m:r>
                      <a:rPr lang="en-GB" altLang="ko-KR" sz="1800" i="1">
                        <a:latin typeface="Cambria Math" panose="02040503050406030204" pitchFamily="18" charset="0"/>
                      </a:rPr>
                      <m:t>𝑆</m:t>
                    </m:r>
                  </m:oMath>
                </a14:m>
                <a:r>
                  <a:rPr lang="en-GB" altLang="ko-KR" sz="1800" dirty="0">
                    <a:latin typeface="Arabic Typesetting" panose="03020402040406030203" pitchFamily="66" charset="-78"/>
                    <a:cs typeface="Arabic Typesetting" panose="03020402040406030203" pitchFamily="66" charset="-78"/>
                  </a:rPr>
                  <a:t> is a sequence of bits, and </a:t>
                </a:r>
                <a14:m>
                  <m:oMath xmlns:m="http://schemas.openxmlformats.org/officeDocument/2006/math">
                    <m:acc>
                      <m:accPr>
                        <m:chr m:val="̅"/>
                        <m:ctrlPr>
                          <a:rPr lang="ko-KR" altLang="ko-KR" sz="1800" i="1">
                            <a:latin typeface="Cambria Math" panose="02040503050406030204" pitchFamily="18" charset="0"/>
                          </a:rPr>
                        </m:ctrlPr>
                      </m:accPr>
                      <m:e>
                        <m:r>
                          <a:rPr lang="en-GB" altLang="ko-KR" sz="1800" i="1">
                            <a:latin typeface="Cambria Math" panose="02040503050406030204" pitchFamily="18" charset="0"/>
                          </a:rPr>
                          <m:t>𝑆</m:t>
                        </m:r>
                      </m:e>
                    </m:acc>
                  </m:oMath>
                </a14:m>
                <a:r>
                  <a:rPr lang="en-GB" altLang="ko-KR" sz="1800" dirty="0">
                    <a:latin typeface="Arabic Typesetting" panose="03020402040406030203" pitchFamily="66" charset="-78"/>
                    <a:cs typeface="Arabic Typesetting" panose="03020402040406030203" pitchFamily="66" charset="-78"/>
                  </a:rPr>
                  <a:t> is the complementary sequence of </a:t>
                </a:r>
                <a14:m>
                  <m:oMath xmlns:m="http://schemas.openxmlformats.org/officeDocument/2006/math">
                    <m:r>
                      <a:rPr lang="en-GB" altLang="ko-KR" sz="1800" i="1">
                        <a:latin typeface="Cambria Math" panose="02040503050406030204" pitchFamily="18" charset="0"/>
                      </a:rPr>
                      <m:t>𝑆</m:t>
                    </m:r>
                  </m:oMath>
                </a14:m>
                <a:r>
                  <a:rPr lang="en-GB" altLang="ko-KR" sz="1800" dirty="0">
                    <a:latin typeface="Arabic Typesetting" panose="03020402040406030203" pitchFamily="66" charset="-78"/>
                    <a:cs typeface="Arabic Typesetting" panose="03020402040406030203" pitchFamily="66" charset="-78"/>
                  </a:rPr>
                  <a:t>. When the Data field uses the low data rate, the structure of the SYNC field is </a:t>
                </a:r>
                <a14:m>
                  <m:oMath xmlns:m="http://schemas.openxmlformats.org/officeDocument/2006/math">
                    <m:r>
                      <a:rPr lang="en-GB" altLang="ko-KR" sz="1800" i="1">
                        <a:latin typeface="Cambria Math" panose="02040503050406030204" pitchFamily="18" charset="0"/>
                      </a:rPr>
                      <m:t>[</m:t>
                    </m:r>
                    <m:r>
                      <a:rPr lang="en-GB" altLang="ko-KR" sz="1800" i="1">
                        <a:latin typeface="Cambria Math" panose="02040503050406030204" pitchFamily="18" charset="0"/>
                      </a:rPr>
                      <m:t>𝑆</m:t>
                    </m:r>
                    <m:r>
                      <a:rPr lang="en-GB" altLang="ko-KR" sz="1800" i="1">
                        <a:latin typeface="Cambria Math" panose="02040503050406030204" pitchFamily="18" charset="0"/>
                      </a:rPr>
                      <m:t>,</m:t>
                    </m:r>
                    <m:r>
                      <a:rPr lang="en-GB" altLang="ko-KR" sz="1800" i="1">
                        <a:latin typeface="Cambria Math" panose="02040503050406030204" pitchFamily="18" charset="0"/>
                      </a:rPr>
                      <m:t>𝑆</m:t>
                    </m:r>
                    <m:r>
                      <a:rPr lang="en-GB" altLang="ko-KR" sz="1800" i="1">
                        <a:latin typeface="Cambria Math" panose="02040503050406030204" pitchFamily="18" charset="0"/>
                      </a:rPr>
                      <m:t>]</m:t>
                    </m:r>
                  </m:oMath>
                </a14:m>
                <a:r>
                  <a:rPr lang="en-GB" altLang="ko-KR" sz="1800" dirty="0">
                    <a:latin typeface="Arabic Typesetting" panose="03020402040406030203" pitchFamily="66" charset="-78"/>
                    <a:cs typeface="Arabic Typesetting" panose="03020402040406030203" pitchFamily="66" charset="-78"/>
                  </a:rPr>
                  <a:t>. The duration of each bit in the SYNC field is TBD (either 2 or 4) µs. The specific bit sequence of </a:t>
                </a:r>
                <a14:m>
                  <m:oMath xmlns:m="http://schemas.openxmlformats.org/officeDocument/2006/math">
                    <m:r>
                      <a:rPr lang="en-GB" altLang="ko-KR" sz="1800" i="1">
                        <a:latin typeface="Cambria Math" panose="02040503050406030204" pitchFamily="18" charset="0"/>
                      </a:rPr>
                      <m:t>𝑆</m:t>
                    </m:r>
                  </m:oMath>
                </a14:m>
                <a:r>
                  <a:rPr lang="en-GB" altLang="ko-KR" sz="1800" dirty="0">
                    <a:latin typeface="Arabic Typesetting" panose="03020402040406030203" pitchFamily="66" charset="-78"/>
                    <a:cs typeface="Arabic Typesetting" panose="03020402040406030203" pitchFamily="66" charset="-78"/>
                  </a:rPr>
                  <a:t> is TBD</a:t>
                </a:r>
                <a:r>
                  <a:rPr lang="en-GB" altLang="ko-KR" sz="1800" dirty="0" smtClean="0">
                    <a:latin typeface="Arabic Typesetting" panose="03020402040406030203" pitchFamily="66" charset="-78"/>
                    <a:cs typeface="Arabic Typesetting" panose="03020402040406030203" pitchFamily="66" charset="-78"/>
                  </a:rPr>
                  <a:t>.”</a:t>
                </a:r>
                <a:endParaRPr lang="en-US" altLang="ko-KR" sz="1800" dirty="0" smtClean="0">
                  <a:latin typeface="Arabic Typesetting" panose="03020402040406030203" pitchFamily="66" charset="-78"/>
                  <a:cs typeface="Arabic Typesetting" panose="03020402040406030203" pitchFamily="66" charset="-78"/>
                </a:endParaRPr>
              </a:p>
              <a:p>
                <a:r>
                  <a:rPr lang="en-US" altLang="ko-KR" sz="2000" dirty="0" smtClean="0"/>
                  <a:t>It’s agreed to use the different sync by the data rate.</a:t>
                </a:r>
              </a:p>
              <a:p>
                <a:r>
                  <a:rPr lang="en-US" altLang="ko-KR" sz="2000" dirty="0" smtClean="0"/>
                  <a:t>The remaining issues are to decide the specific sequence and bit duration.</a:t>
                </a:r>
              </a:p>
              <a:p>
                <a:r>
                  <a:rPr lang="en-US" altLang="ko-KR" sz="2000" dirty="0" smtClean="0"/>
                  <a:t>Here I’ll show the performance of WUR dual sync by the sequence and bit duration.</a:t>
                </a:r>
              </a:p>
              <a:p>
                <a:pPr marL="0" indent="0">
                  <a:buNone/>
                </a:pPr>
                <a:endParaRPr lang="en-US" altLang="ko-KR" sz="2000" dirty="0" smtClean="0"/>
              </a:p>
              <a:p>
                <a:endParaRPr lang="en-US" altLang="ko-KR" sz="2000" dirty="0" smtClean="0"/>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blipFill rotWithShape="0">
                <a:blip r:embed="rId2"/>
                <a:stretch>
                  <a:fillRect l="-706" t="-843" r="-1098"/>
                </a:stretch>
              </a:blipFill>
            </p:spPr>
            <p:txBody>
              <a:bodyPr/>
              <a:lstStyle/>
              <a:p>
                <a:r>
                  <a:rPr lang="ko-KR" altLang="en-US">
                    <a:noFill/>
                  </a:rPr>
                  <a:t> </a:t>
                </a:r>
              </a:p>
            </p:txBody>
          </p:sp>
        </mc:Fallback>
      </mc:AlternateContent>
      <p:sp>
        <p:nvSpPr>
          <p:cNvPr id="4" name="날짜 개체 틀 3"/>
          <p:cNvSpPr>
            <a:spLocks noGrp="1"/>
          </p:cNvSpPr>
          <p:nvPr>
            <p:ph type="dt" sz="half" idx="4294967295"/>
          </p:nvPr>
        </p:nvSpPr>
        <p:spPr>
          <a:xfrm>
            <a:off x="696913" y="332601"/>
            <a:ext cx="1340110" cy="276999"/>
          </a:xfrm>
        </p:spPr>
        <p:txBody>
          <a:bodyPr/>
          <a:lstStyle/>
          <a:p>
            <a:pPr>
              <a:defRPr/>
            </a:pPr>
            <a:r>
              <a:rPr lang="en-US" altLang="ko-KR" dirty="0" smtClean="0"/>
              <a:t>January 2018</a:t>
            </a:r>
            <a:endParaRPr lang="en-US" altLang="ko-KR"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2</a:t>
            </a:fld>
            <a:endParaRPr lang="en-US" altLang="ko-KR"/>
          </a:p>
        </p:txBody>
      </p:sp>
      <p:sp>
        <p:nvSpPr>
          <p:cNvPr id="7"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Tree>
    <p:extLst>
      <p:ext uri="{BB962C8B-B14F-4D97-AF65-F5344CB8AC3E}">
        <p14:creationId xmlns:p14="http://schemas.microsoft.com/office/powerpoint/2010/main" val="2882064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The simulation scenarios to check WUR dual sync performance</a:t>
            </a:r>
            <a:endParaRPr lang="ko-KR" altLang="en-US"/>
          </a:p>
        </p:txBody>
      </p:sp>
      <p:sp>
        <p:nvSpPr>
          <p:cNvPr id="3" name="내용 개체 틀 2"/>
          <p:cNvSpPr>
            <a:spLocks noGrp="1"/>
          </p:cNvSpPr>
          <p:nvPr>
            <p:ph idx="1"/>
          </p:nvPr>
        </p:nvSpPr>
        <p:spPr/>
        <p:txBody>
          <a:bodyPr/>
          <a:lstStyle/>
          <a:p>
            <a:r>
              <a:rPr lang="en-US" altLang="ko-KR" dirty="0" smtClean="0"/>
              <a:t>Simulation case 1</a:t>
            </a:r>
          </a:p>
          <a:p>
            <a:pPr lvl="1"/>
            <a:r>
              <a:rPr lang="en-US" altLang="ko-KR" dirty="0" smtClean="0"/>
              <a:t>STA knows which sync is transmitted. That is, long/short sync is detected based on long/short sync threshold, respectively.</a:t>
            </a:r>
          </a:p>
          <a:p>
            <a:pPr lvl="1"/>
            <a:r>
              <a:rPr lang="en-US" altLang="ko-KR" dirty="0" smtClean="0"/>
              <a:t>It’s proper to compare the performance of sync sequence and bit duration by itself.</a:t>
            </a:r>
          </a:p>
          <a:p>
            <a:pPr lvl="1"/>
            <a:endParaRPr lang="en-US" altLang="ko-KR" dirty="0"/>
          </a:p>
          <a:p>
            <a:r>
              <a:rPr lang="en-US" altLang="ko-KR" dirty="0" smtClean="0"/>
              <a:t>Simulation case 2</a:t>
            </a:r>
          </a:p>
          <a:p>
            <a:pPr lvl="1"/>
            <a:r>
              <a:rPr lang="en-US" altLang="ko-KR" dirty="0" smtClean="0"/>
              <a:t>STA doesn’t know which sync is transmitted. That is, a criterion to determine long or short sync is needed as well as long/short sync threshold. The details may be implementation issues but here I try to show how well the dual sync is detected.</a:t>
            </a:r>
          </a:p>
        </p:txBody>
      </p:sp>
      <p:sp>
        <p:nvSpPr>
          <p:cNvPr id="5" name="바닥글 개체 틀 4"/>
          <p:cNvSpPr>
            <a:spLocks noGrp="1"/>
          </p:cNvSpPr>
          <p:nvPr>
            <p:ph type="ftr" sz="quarter" idx="4294967295"/>
          </p:nvPr>
        </p:nvSpPr>
        <p:spPr>
          <a:xfrm>
            <a:off x="6329363" y="6475413"/>
            <a:ext cx="2214562" cy="184150"/>
          </a:xfrm>
        </p:spPr>
        <p:txBody>
          <a:bodyPr/>
          <a:lstStyle/>
          <a:p>
            <a:pPr>
              <a:defRPr/>
            </a:pPr>
            <a:r>
              <a:rPr lang="en-US" altLang="ko-KR" smtClean="0"/>
              <a:t>Jinyoung Chun, LG Electronics</a:t>
            </a:r>
            <a:endParaRPr lang="en-US" altLang="ko-KR"/>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3</a:t>
            </a:fld>
            <a:endParaRPr lang="en-US" altLang="ko-KR"/>
          </a:p>
        </p:txBody>
      </p:sp>
      <p:sp>
        <p:nvSpPr>
          <p:cNvPr id="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2815255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Threshold and detection criteria</a:t>
            </a:r>
            <a:endParaRPr lang="ko-KR" altLang="en-US"/>
          </a:p>
        </p:txBody>
      </p:sp>
      <p:sp>
        <p:nvSpPr>
          <p:cNvPr id="3" name="내용 개체 틀 2"/>
          <p:cNvSpPr>
            <a:spLocks noGrp="1"/>
          </p:cNvSpPr>
          <p:nvPr>
            <p:ph idx="1"/>
          </p:nvPr>
        </p:nvSpPr>
        <p:spPr>
          <a:xfrm>
            <a:off x="685800" y="1600200"/>
            <a:ext cx="7772400" cy="4419600"/>
          </a:xfrm>
        </p:spPr>
        <p:txBody>
          <a:bodyPr/>
          <a:lstStyle/>
          <a:p>
            <a:r>
              <a:rPr lang="en-US" altLang="ko-KR" sz="2000" dirty="0" smtClean="0"/>
              <a:t>Long/short sync threshold</a:t>
            </a:r>
          </a:p>
          <a:p>
            <a:pPr lvl="1"/>
            <a:r>
              <a:rPr lang="en-US" altLang="ko-KR" sz="1600" dirty="0" smtClean="0"/>
              <a:t>The values are chosen based on [2] when false alarm is 10%</a:t>
            </a:r>
          </a:p>
          <a:p>
            <a:r>
              <a:rPr lang="en-US" altLang="ko-KR" sz="2000" dirty="0" smtClean="0"/>
              <a:t>Detection criteria</a:t>
            </a:r>
          </a:p>
          <a:p>
            <a:pPr lvl="1"/>
            <a:r>
              <a:rPr lang="en-US" altLang="ko-KR" sz="1600" dirty="0" smtClean="0"/>
              <a:t>In simulation case 1,</a:t>
            </a:r>
          </a:p>
          <a:p>
            <a:pPr marL="1200150" lvl="2" indent="-342900">
              <a:buFont typeface="+mj-lt"/>
              <a:buAutoNum type="arabicPeriod"/>
            </a:pPr>
            <a:r>
              <a:rPr lang="en-US" altLang="ko-KR" sz="1400" dirty="0" smtClean="0"/>
              <a:t>Find maximum correlation value of long sync length during several hundreds </a:t>
            </a:r>
            <a:r>
              <a:rPr lang="en-US" altLang="ko-KR" sz="1400" i="1" dirty="0" smtClean="0"/>
              <a:t>us</a:t>
            </a:r>
            <a:r>
              <a:rPr lang="en-US" altLang="ko-KR" sz="1400" baseline="30000" dirty="0" smtClean="0"/>
              <a:t>*</a:t>
            </a:r>
            <a:r>
              <a:rPr lang="en-US" altLang="ko-KR" sz="1400" dirty="0" smtClean="0"/>
              <a:t>.</a:t>
            </a:r>
          </a:p>
          <a:p>
            <a:pPr marL="1200150" lvl="2" indent="-342900">
              <a:buFont typeface="+mj-lt"/>
              <a:buAutoNum type="arabicPeriod"/>
            </a:pPr>
            <a:r>
              <a:rPr lang="en-US" altLang="ko-KR" sz="1400" dirty="0" smtClean="0"/>
              <a:t>If the value is larger </a:t>
            </a:r>
            <a:r>
              <a:rPr lang="en-US" altLang="ko-KR" sz="1400" dirty="0"/>
              <a:t>than long </a:t>
            </a:r>
            <a:r>
              <a:rPr lang="en-US" altLang="ko-KR" sz="1400" dirty="0" smtClean="0"/>
              <a:t>sync threshold, the long sync is detected.</a:t>
            </a:r>
          </a:p>
          <a:p>
            <a:pPr marL="1200150" lvl="2" indent="-342900">
              <a:buFont typeface="+mj-lt"/>
              <a:buAutoNum type="arabicPeriod"/>
            </a:pPr>
            <a:r>
              <a:rPr lang="en-US" altLang="ko-KR" sz="1400" dirty="0" smtClean="0"/>
              <a:t>Calculate FER under 2</a:t>
            </a:r>
            <a:r>
              <a:rPr lang="en-US" altLang="ko-KR" sz="1400" baseline="30000" dirty="0" smtClean="0"/>
              <a:t>nd</a:t>
            </a:r>
            <a:r>
              <a:rPr lang="en-US" altLang="ko-KR" sz="1400" dirty="0" smtClean="0"/>
              <a:t> condition.</a:t>
            </a:r>
          </a:p>
          <a:p>
            <a:pPr lvl="2"/>
            <a:r>
              <a:rPr lang="en-US" altLang="ko-KR" sz="1200" dirty="0" smtClean="0"/>
              <a:t>In case of short sync, find minimum correlation value of short sync length and compare -1.*short sync threshold, and others are same.</a:t>
            </a:r>
          </a:p>
          <a:p>
            <a:pPr lvl="1"/>
            <a:r>
              <a:rPr lang="en-US" altLang="ko-KR" sz="1600" dirty="0" smtClean="0"/>
              <a:t>In simulation case 2, </a:t>
            </a:r>
          </a:p>
          <a:p>
            <a:pPr marL="1200150" lvl="2" indent="-342900">
              <a:buFont typeface="+mj-lt"/>
              <a:buAutoNum type="arabicPeriod"/>
            </a:pPr>
            <a:r>
              <a:rPr lang="en-US" altLang="ko-KR" sz="1400" dirty="0" smtClean="0"/>
              <a:t>Find maximum correlation value of long sync length and minimum correlation value of short sync length </a:t>
            </a:r>
            <a:r>
              <a:rPr lang="en-US" altLang="ko-KR" sz="1400" dirty="0"/>
              <a:t>during </a:t>
            </a:r>
            <a:r>
              <a:rPr lang="en-US" altLang="ko-KR" sz="1400" dirty="0" smtClean="0"/>
              <a:t>several hundreds </a:t>
            </a:r>
            <a:r>
              <a:rPr lang="en-US" altLang="ko-KR" sz="1400" i="1" dirty="0" smtClean="0"/>
              <a:t>us</a:t>
            </a:r>
            <a:r>
              <a:rPr lang="en-US" altLang="ko-KR" sz="1400" baseline="30000" dirty="0" smtClean="0"/>
              <a:t>* </a:t>
            </a:r>
            <a:r>
              <a:rPr lang="en-US" altLang="ko-KR" sz="1400" dirty="0" smtClean="0"/>
              <a:t>.</a:t>
            </a:r>
          </a:p>
          <a:p>
            <a:pPr marL="1200150" lvl="2" indent="-342900">
              <a:buFont typeface="+mj-lt"/>
              <a:buAutoNum type="arabicPeriod"/>
            </a:pPr>
            <a:r>
              <a:rPr lang="en-US" altLang="ko-KR" sz="1400" dirty="0" smtClean="0"/>
              <a:t>If the maximum value is larger than long threshold and </a:t>
            </a:r>
            <a:r>
              <a:rPr lang="en-US" altLang="ko-KR" sz="1400" u="sng" dirty="0" smtClean="0"/>
              <a:t>the value/2 is larger than abs(the minimum value)</a:t>
            </a:r>
            <a:r>
              <a:rPr lang="en-US" altLang="ko-KR" sz="1400" dirty="0" smtClean="0"/>
              <a:t>, long sync is detected.</a:t>
            </a:r>
          </a:p>
          <a:p>
            <a:pPr marL="1200150" lvl="2" indent="-342900">
              <a:buFont typeface="+mj-lt"/>
              <a:buAutoNum type="arabicPeriod"/>
            </a:pPr>
            <a:r>
              <a:rPr lang="en-US" altLang="ko-KR" sz="1400" dirty="0" smtClean="0"/>
              <a:t>Else if the minimum is smaller than -1.*short sync threshold, short sync is detected.</a:t>
            </a:r>
          </a:p>
          <a:p>
            <a:pPr marL="1200150" lvl="2" indent="-342900">
              <a:buFont typeface="+mj-lt"/>
              <a:buAutoNum type="arabicPeriod"/>
            </a:pPr>
            <a:r>
              <a:rPr lang="en-US" altLang="ko-KR" sz="1400" dirty="0" smtClean="0"/>
              <a:t>Calculate FER under 2</a:t>
            </a:r>
            <a:r>
              <a:rPr lang="en-US" altLang="ko-KR" sz="1400" baseline="30000" dirty="0" smtClean="0"/>
              <a:t>nd</a:t>
            </a:r>
            <a:r>
              <a:rPr lang="en-US" altLang="ko-KR" sz="1400" dirty="0" smtClean="0"/>
              <a:t> condition if long sync and under 3</a:t>
            </a:r>
            <a:r>
              <a:rPr lang="en-US" altLang="ko-KR" sz="1400" baseline="30000" dirty="0" smtClean="0"/>
              <a:t>rd</a:t>
            </a:r>
            <a:r>
              <a:rPr lang="en-US" altLang="ko-KR" sz="1400" dirty="0" smtClean="0"/>
              <a:t> condition if short sync, respectively.</a:t>
            </a:r>
          </a:p>
          <a:p>
            <a:pPr lvl="2"/>
            <a:r>
              <a:rPr lang="en-US" altLang="ko-KR" sz="1200" dirty="0"/>
              <a:t>Need one more criterion to distinguish long sync or short </a:t>
            </a:r>
            <a:r>
              <a:rPr lang="en-US" altLang="ko-KR" sz="1200" dirty="0" smtClean="0"/>
              <a:t>sync like </a:t>
            </a:r>
            <a:r>
              <a:rPr lang="en-US" altLang="ko-KR" sz="1200" u="sng" dirty="0" smtClean="0"/>
              <a:t>the underline</a:t>
            </a:r>
            <a:r>
              <a:rPr lang="en-US" altLang="ko-KR" sz="1200" dirty="0" smtClean="0"/>
              <a:t>.</a:t>
            </a:r>
          </a:p>
          <a:p>
            <a:pPr marL="449263" lvl="2" indent="0">
              <a:buNone/>
            </a:pPr>
            <a:r>
              <a:rPr lang="en-US" altLang="ko-KR" sz="1200" dirty="0" smtClean="0"/>
              <a:t>* WUR packet length+ front/end guard time (192us)</a:t>
            </a:r>
            <a:endParaRPr lang="en-US" altLang="ko-KR" sz="1200" dirty="0"/>
          </a:p>
        </p:txBody>
      </p:sp>
      <p:sp>
        <p:nvSpPr>
          <p:cNvPr id="5"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4</a:t>
            </a:fld>
            <a:endParaRPr lang="en-US" altLang="ko-KR"/>
          </a:p>
        </p:txBody>
      </p:sp>
      <p:sp>
        <p:nvSpPr>
          <p:cNvPr id="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1647446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 assumption</a:t>
            </a:r>
            <a:endParaRPr lang="ko-KR" altLang="en-US"/>
          </a:p>
        </p:txBody>
      </p:sp>
      <p:sp>
        <p:nvSpPr>
          <p:cNvPr id="3" name="내용 개체 틀 2"/>
          <p:cNvSpPr>
            <a:spLocks noGrp="1"/>
          </p:cNvSpPr>
          <p:nvPr>
            <p:ph idx="1"/>
          </p:nvPr>
        </p:nvSpPr>
        <p:spPr/>
        <p:txBody>
          <a:bodyPr/>
          <a:lstStyle/>
          <a:p>
            <a:r>
              <a:rPr lang="en-US" altLang="ko-KR" sz="2000" dirty="0" smtClean="0"/>
              <a:t>WUR packet structure</a:t>
            </a:r>
          </a:p>
          <a:p>
            <a:pPr lvl="1"/>
            <a:r>
              <a:rPr lang="en-US" altLang="ko-KR" sz="1600" dirty="0" smtClean="0"/>
              <a:t>Preamble field: L-preamble + a BPSK symbol (24us)</a:t>
            </a:r>
          </a:p>
          <a:p>
            <a:pPr lvl="1"/>
            <a:r>
              <a:rPr lang="en-US" altLang="ko-KR" sz="1600" dirty="0" smtClean="0"/>
              <a:t>Sync field: Sync sequence ‘S’ [3]</a:t>
            </a:r>
          </a:p>
          <a:p>
            <a:pPr lvl="2"/>
            <a:r>
              <a:rPr lang="en-US" altLang="ko-KR" sz="1400" dirty="0" smtClean="0"/>
              <a:t>16 sequence with 4us bit duration : [0,1,0,0,0,1,1,1,1,0,1,0,1,1,0,0]</a:t>
            </a:r>
          </a:p>
          <a:p>
            <a:pPr lvl="2"/>
            <a:r>
              <a:rPr lang="en-US" altLang="ko-KR" sz="1400" dirty="0" smtClean="0"/>
              <a:t>32 sequence with 2us bit duration: [1,1,1,1,1,0,1,0,0,0,1,1,1,0,0,1,1,1,0,0,1,0,0,1,0,0,0,0,1,0,1,0]</a:t>
            </a:r>
          </a:p>
          <a:p>
            <a:pPr lvl="1"/>
            <a:r>
              <a:rPr lang="en-US" altLang="ko-KR" sz="1400" dirty="0" smtClean="0"/>
              <a:t>Data field: 32 bits with 62.5kpbs for long sync, 250kpbs for short sync</a:t>
            </a:r>
          </a:p>
          <a:p>
            <a:r>
              <a:rPr lang="en-US" altLang="ko-KR" sz="2000" dirty="0" smtClean="0"/>
              <a:t>Sync detection method</a:t>
            </a:r>
          </a:p>
          <a:p>
            <a:pPr lvl="1"/>
            <a:r>
              <a:rPr lang="en-US" altLang="ko-KR" sz="1600" dirty="0" smtClean="0"/>
              <a:t>Cross-correlation with </a:t>
            </a:r>
            <a:r>
              <a:rPr lang="en-US" altLang="ko-KR" sz="1600" dirty="0" err="1" smtClean="0"/>
              <a:t>undersampled</a:t>
            </a:r>
            <a:r>
              <a:rPr lang="en-US" altLang="ko-KR" sz="1600" dirty="0" smtClean="0"/>
              <a:t> ED value and sync sequence (‘0’ to ‘-1’ and ‘1’ to ‘1’)</a:t>
            </a:r>
          </a:p>
          <a:p>
            <a:r>
              <a:rPr lang="en-US" altLang="ko-KR" sz="2000" dirty="0" smtClean="0">
                <a:ea typeface="굴림" panose="020B0600000101010101" pitchFamily="50" charset="-127"/>
              </a:rPr>
              <a:t>Other parameters</a:t>
            </a:r>
          </a:p>
          <a:p>
            <a:pPr lvl="1"/>
            <a:r>
              <a:rPr lang="en-US" altLang="ko-KR" sz="1600" dirty="0" smtClean="0">
                <a:ea typeface="굴림" panose="020B0600000101010101" pitchFamily="50" charset="-127"/>
              </a:rPr>
              <a:t>2.4GHz bandwidth, </a:t>
            </a:r>
            <a:r>
              <a:rPr lang="en-US" altLang="ko-KR" sz="1600" dirty="0"/>
              <a:t>Sampling rate: </a:t>
            </a:r>
            <a:r>
              <a:rPr lang="en-US" altLang="ko-KR" sz="1600" dirty="0" smtClean="0"/>
              <a:t>4MHz, </a:t>
            </a:r>
            <a:r>
              <a:rPr lang="en-US" altLang="ko-KR" sz="1600" dirty="0">
                <a:ea typeface="굴림" panose="020B0600000101010101" pitchFamily="50" charset="-127"/>
              </a:rPr>
              <a:t>SNR is defined considering 20MHz</a:t>
            </a:r>
          </a:p>
          <a:p>
            <a:pPr lvl="1"/>
            <a:r>
              <a:rPr lang="en-US" altLang="ko-KR" sz="1600" dirty="0">
                <a:ea typeface="굴림" panose="020B0600000101010101" pitchFamily="50" charset="-127"/>
              </a:rPr>
              <a:t>2</a:t>
            </a:r>
            <a:r>
              <a:rPr lang="en-US" altLang="ko-KR" sz="1600" baseline="30000" dirty="0">
                <a:ea typeface="굴림" panose="020B0600000101010101" pitchFamily="50" charset="-127"/>
              </a:rPr>
              <a:t>nd</a:t>
            </a:r>
            <a:r>
              <a:rPr lang="en-US" altLang="ko-KR" sz="1600" dirty="0">
                <a:ea typeface="굴림" panose="020B0600000101010101" pitchFamily="50" charset="-127"/>
              </a:rPr>
              <a:t> order </a:t>
            </a:r>
            <a:r>
              <a:rPr lang="en-US" altLang="ko-KR" sz="1600" dirty="0" err="1">
                <a:ea typeface="굴림" panose="020B0600000101010101" pitchFamily="50" charset="-127"/>
              </a:rPr>
              <a:t>butterworth</a:t>
            </a:r>
            <a:r>
              <a:rPr lang="en-US" altLang="ko-KR" sz="1600" dirty="0">
                <a:ea typeface="굴림" panose="020B0600000101010101" pitchFamily="50" charset="-127"/>
              </a:rPr>
              <a:t> </a:t>
            </a:r>
            <a:r>
              <a:rPr lang="en-US" altLang="ko-KR" sz="1600" dirty="0" smtClean="0">
                <a:ea typeface="굴림" panose="020B0600000101010101" pitchFamily="50" charset="-127"/>
              </a:rPr>
              <a:t>filter, </a:t>
            </a:r>
            <a:r>
              <a:rPr lang="en-US" altLang="ko-KR" sz="1600" dirty="0">
                <a:ea typeface="굴림" panose="020B0600000101010101" pitchFamily="50" charset="-127"/>
              </a:rPr>
              <a:t>No </a:t>
            </a:r>
            <a:r>
              <a:rPr lang="en-US" altLang="ko-KR" sz="1600" dirty="0" smtClean="0">
                <a:ea typeface="굴림" panose="020B0600000101010101" pitchFamily="50" charset="-127"/>
              </a:rPr>
              <a:t>CFO &amp; </a:t>
            </a:r>
            <a:r>
              <a:rPr lang="en-US" altLang="ko-KR" sz="1600" dirty="0">
                <a:ea typeface="굴림" panose="020B0600000101010101" pitchFamily="50" charset="-127"/>
              </a:rPr>
              <a:t>no phase </a:t>
            </a:r>
            <a:r>
              <a:rPr lang="en-US" altLang="ko-KR" sz="1600" dirty="0" smtClean="0">
                <a:ea typeface="굴림" panose="020B0600000101010101" pitchFamily="50" charset="-127"/>
              </a:rPr>
              <a:t>noise</a:t>
            </a:r>
            <a:r>
              <a:rPr lang="en-US" altLang="ko-KR" sz="1600" baseline="30000" dirty="0" smtClean="0">
                <a:ea typeface="굴림" panose="020B0600000101010101" pitchFamily="50" charset="-127"/>
              </a:rPr>
              <a:t>*</a:t>
            </a:r>
            <a:endParaRPr lang="en-US" altLang="ko-KR" sz="1600" baseline="30000" dirty="0">
              <a:ea typeface="굴림" panose="020B0600000101010101" pitchFamily="50" charset="-127"/>
            </a:endParaRPr>
          </a:p>
          <a:p>
            <a:pPr lvl="1"/>
            <a:r>
              <a:rPr lang="en-US" altLang="ko-KR" sz="1600" dirty="0" err="1" smtClean="0"/>
              <a:t>TGnD</a:t>
            </a:r>
            <a:r>
              <a:rPr lang="en-US" altLang="ko-KR" sz="1600" dirty="0" smtClean="0"/>
              <a:t> </a:t>
            </a:r>
            <a:r>
              <a:rPr lang="en-US" altLang="ko-KR" sz="1600" dirty="0"/>
              <a:t>and </a:t>
            </a:r>
            <a:r>
              <a:rPr lang="en-US" altLang="ko-KR" sz="1600" dirty="0" err="1" smtClean="0"/>
              <a:t>UMi</a:t>
            </a:r>
            <a:r>
              <a:rPr lang="en-US" altLang="ko-KR" sz="1600" dirty="0" smtClean="0"/>
              <a:t> </a:t>
            </a:r>
            <a:r>
              <a:rPr lang="en-US" altLang="ko-KR" sz="1600" dirty="0"/>
              <a:t>NLOS </a:t>
            </a:r>
            <a:r>
              <a:rPr lang="en-US" altLang="ko-KR" sz="1600" dirty="0" smtClean="0"/>
              <a:t>channel</a:t>
            </a:r>
          </a:p>
          <a:p>
            <a:pPr lvl="1"/>
            <a:endParaRPr lang="en-US" altLang="ko-KR" sz="1400" dirty="0" smtClean="0"/>
          </a:p>
          <a:p>
            <a:pPr marL="457200" lvl="1" indent="0">
              <a:buNone/>
            </a:pPr>
            <a:r>
              <a:rPr lang="en-US" altLang="ko-KR" sz="1600" dirty="0" smtClean="0"/>
              <a:t>* The performance with CFO and PN is in Appendix.</a:t>
            </a:r>
            <a:endParaRPr lang="en-US" altLang="ko-KR" sz="1600" dirty="0"/>
          </a:p>
        </p:txBody>
      </p:sp>
      <p:sp>
        <p:nvSpPr>
          <p:cNvPr id="5"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5</a:t>
            </a:fld>
            <a:endParaRPr lang="en-US" altLang="ko-KR"/>
          </a:p>
        </p:txBody>
      </p:sp>
      <p:sp>
        <p:nvSpPr>
          <p:cNvPr id="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2632548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 case 1</a:t>
            </a:r>
            <a:endParaRPr lang="ko-KR" altLang="en-US"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6</a:t>
            </a:fld>
            <a:endParaRPr lang="en-US" altLang="ko-KR"/>
          </a:p>
        </p:txBody>
      </p:sp>
      <p:sp>
        <p:nvSpPr>
          <p:cNvPr id="11" name="내용 개체 틀 2"/>
          <p:cNvSpPr>
            <a:spLocks noGrp="1"/>
          </p:cNvSpPr>
          <p:nvPr>
            <p:ph idx="1"/>
          </p:nvPr>
        </p:nvSpPr>
        <p:spPr>
          <a:xfrm>
            <a:off x="685800" y="1752600"/>
            <a:ext cx="7772400" cy="4343400"/>
          </a:xfrm>
        </p:spPr>
        <p:txBody>
          <a:bodyPr/>
          <a:lstStyle/>
          <a:p>
            <a:r>
              <a:rPr lang="en-US" altLang="ko-KR" sz="2000" dirty="0" smtClean="0"/>
              <a:t>Long/short sync performance in </a:t>
            </a:r>
            <a:r>
              <a:rPr lang="en-US" altLang="ko-KR" sz="2000" dirty="0" err="1" smtClean="0"/>
              <a:t>TGnD</a:t>
            </a:r>
            <a:endParaRPr lang="en-US" altLang="ko-KR" sz="2000" dirty="0" smtClean="0"/>
          </a:p>
          <a:p>
            <a:pPr lvl="1"/>
            <a:r>
              <a:rPr lang="en-US" altLang="ko-KR" sz="1600" dirty="0" smtClean="0"/>
              <a:t>It shows the FER and sync miss detection rate with 2/4us bit duration, respectively.</a:t>
            </a:r>
          </a:p>
          <a:p>
            <a:pPr lvl="2"/>
            <a:r>
              <a:rPr lang="en-US" altLang="ko-KR" sz="1400" dirty="0" smtClean="0"/>
              <a:t>FER: data packet error rate when sync is detected.</a:t>
            </a:r>
          </a:p>
          <a:p>
            <a:pPr lvl="2"/>
            <a:r>
              <a:rPr lang="en-US" altLang="ko-KR" sz="1400" dirty="0" smtClean="0"/>
              <a:t>MD to noise: the rate that sync is missed not to satisfy the sync criteria.</a:t>
            </a:r>
          </a:p>
          <a:p>
            <a:pPr marL="449263" lvl="2" indent="0">
              <a:buNone/>
            </a:pPr>
            <a:r>
              <a:rPr lang="en-US" altLang="ko-KR" sz="1400" u="sng" dirty="0" smtClean="0">
                <a:sym typeface="Wingdings" panose="05000000000000000000" pitchFamily="2" charset="2"/>
              </a:rPr>
              <a:t> FER</a:t>
            </a:r>
            <a:r>
              <a:rPr lang="en-US" altLang="ko-KR" sz="1400" u="sng" dirty="0" smtClean="0"/>
              <a:t> with 2us bit duration is slightly better than FER with 4us, especially in case of short sync.</a:t>
            </a:r>
          </a:p>
          <a:p>
            <a:pPr lvl="1"/>
            <a:endParaRPr lang="en-US" altLang="ko-KR" sz="1600" dirty="0" smtClean="0"/>
          </a:p>
        </p:txBody>
      </p:sp>
      <p:sp>
        <p:nvSpPr>
          <p:cNvPr id="7"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l="7251" t="2264" r="7253" b="2264"/>
          <a:stretch/>
        </p:blipFill>
        <p:spPr>
          <a:xfrm>
            <a:off x="851628" y="3307121"/>
            <a:ext cx="3733792" cy="3093679"/>
          </a:xfrm>
          <a:prstGeom prst="rect">
            <a:avLst/>
          </a:prstGeom>
        </p:spPr>
      </p:pic>
      <p:pic>
        <p:nvPicPr>
          <p:cNvPr id="15" name="그림 14"/>
          <p:cNvPicPr>
            <a:picLocks noChangeAspect="1"/>
          </p:cNvPicPr>
          <p:nvPr/>
        </p:nvPicPr>
        <p:blipFill rotWithShape="1">
          <a:blip r:embed="rId3">
            <a:extLst>
              <a:ext uri="{28A0092B-C50C-407E-A947-70E740481C1C}">
                <a14:useLocalDpi xmlns:a14="http://schemas.microsoft.com/office/drawing/2010/main" val="0"/>
              </a:ext>
            </a:extLst>
          </a:blip>
          <a:srcRect l="7370" t="2024" r="7134" b="2103"/>
          <a:stretch/>
        </p:blipFill>
        <p:spPr>
          <a:xfrm>
            <a:off x="4724408" y="3276600"/>
            <a:ext cx="3733792" cy="3158320"/>
          </a:xfrm>
          <a:prstGeom prst="rect">
            <a:avLst/>
          </a:prstGeom>
        </p:spPr>
      </p:pic>
      <p:sp>
        <p:nvSpPr>
          <p:cNvPr id="16"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1674334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 case 1</a:t>
            </a:r>
            <a:endParaRPr lang="ko-KR" altLang="en-US"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7</a:t>
            </a:fld>
            <a:endParaRPr lang="en-US" altLang="ko-KR"/>
          </a:p>
        </p:txBody>
      </p:sp>
      <p:sp>
        <p:nvSpPr>
          <p:cNvPr id="11" name="내용 개체 틀 2"/>
          <p:cNvSpPr>
            <a:spLocks noGrp="1"/>
          </p:cNvSpPr>
          <p:nvPr>
            <p:ph idx="1"/>
          </p:nvPr>
        </p:nvSpPr>
        <p:spPr>
          <a:xfrm>
            <a:off x="685800" y="1752600"/>
            <a:ext cx="7772400" cy="4343400"/>
          </a:xfrm>
        </p:spPr>
        <p:txBody>
          <a:bodyPr/>
          <a:lstStyle/>
          <a:p>
            <a:r>
              <a:rPr lang="en-US" altLang="ko-KR" sz="2000" dirty="0"/>
              <a:t>Long/short sync performance in </a:t>
            </a:r>
            <a:r>
              <a:rPr lang="en-US" altLang="ko-KR" sz="2000" dirty="0" err="1" smtClean="0"/>
              <a:t>UMi</a:t>
            </a:r>
            <a:endParaRPr lang="en-US" altLang="ko-KR" sz="2000" dirty="0"/>
          </a:p>
          <a:p>
            <a:pPr lvl="1"/>
            <a:r>
              <a:rPr lang="en-US" altLang="ko-KR" sz="1600" dirty="0" smtClean="0"/>
              <a:t>It shows the similar trends with performance in </a:t>
            </a:r>
            <a:r>
              <a:rPr lang="en-US" altLang="ko-KR" sz="1600" dirty="0" err="1" smtClean="0"/>
              <a:t>TGnD</a:t>
            </a:r>
            <a:r>
              <a:rPr lang="en-US" altLang="ko-KR" sz="1600" dirty="0" smtClean="0"/>
              <a:t>.</a:t>
            </a:r>
          </a:p>
        </p:txBody>
      </p:sp>
      <p:sp>
        <p:nvSpPr>
          <p:cNvPr id="7"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pic>
        <p:nvPicPr>
          <p:cNvPr id="8" name="그림 7"/>
          <p:cNvPicPr>
            <a:picLocks noChangeAspect="1"/>
          </p:cNvPicPr>
          <p:nvPr/>
        </p:nvPicPr>
        <p:blipFill rotWithShape="1">
          <a:blip r:embed="rId2">
            <a:extLst>
              <a:ext uri="{28A0092B-C50C-407E-A947-70E740481C1C}">
                <a14:useLocalDpi xmlns:a14="http://schemas.microsoft.com/office/drawing/2010/main" val="0"/>
              </a:ext>
            </a:extLst>
          </a:blip>
          <a:srcRect l="7251" t="618" r="7253" b="2263"/>
          <a:stretch/>
        </p:blipFill>
        <p:spPr>
          <a:xfrm>
            <a:off x="781054" y="3138657"/>
            <a:ext cx="3733792" cy="3147049"/>
          </a:xfrm>
          <a:prstGeom prst="rect">
            <a:avLst/>
          </a:prstGeom>
        </p:spPr>
      </p:pic>
      <p:pic>
        <p:nvPicPr>
          <p:cNvPr id="10" name="그림 9"/>
          <p:cNvPicPr>
            <a:picLocks noChangeAspect="1"/>
          </p:cNvPicPr>
          <p:nvPr/>
        </p:nvPicPr>
        <p:blipFill rotWithShape="1">
          <a:blip r:embed="rId3">
            <a:extLst>
              <a:ext uri="{28A0092B-C50C-407E-A947-70E740481C1C}">
                <a14:useLocalDpi xmlns:a14="http://schemas.microsoft.com/office/drawing/2010/main" val="0"/>
              </a:ext>
            </a:extLst>
          </a:blip>
          <a:srcRect l="7251" t="618" r="7253" b="2263"/>
          <a:stretch/>
        </p:blipFill>
        <p:spPr>
          <a:xfrm>
            <a:off x="4610100" y="3138657"/>
            <a:ext cx="3733792" cy="3147049"/>
          </a:xfrm>
          <a:prstGeom prst="rect">
            <a:avLst/>
          </a:prstGeom>
        </p:spPr>
      </p:pic>
      <p:sp>
        <p:nvSpPr>
          <p:cNvPr id="12"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22995921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 case 2</a:t>
            </a:r>
            <a:endParaRPr lang="ko-KR" altLang="en-US"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8</a:t>
            </a:fld>
            <a:endParaRPr lang="en-US" altLang="ko-KR"/>
          </a:p>
        </p:txBody>
      </p:sp>
      <p:sp>
        <p:nvSpPr>
          <p:cNvPr id="11" name="내용 개체 틀 2"/>
          <p:cNvSpPr>
            <a:spLocks noGrp="1"/>
          </p:cNvSpPr>
          <p:nvPr>
            <p:ph idx="1"/>
          </p:nvPr>
        </p:nvSpPr>
        <p:spPr>
          <a:xfrm>
            <a:off x="685800" y="1752600"/>
            <a:ext cx="7772400" cy="4343400"/>
          </a:xfrm>
        </p:spPr>
        <p:txBody>
          <a:bodyPr/>
          <a:lstStyle/>
          <a:p>
            <a:r>
              <a:rPr lang="en-US" altLang="ko-KR" sz="2000" dirty="0"/>
              <a:t>Long/short sync performance in </a:t>
            </a:r>
            <a:r>
              <a:rPr lang="en-US" altLang="ko-KR" sz="2000" dirty="0" err="1"/>
              <a:t>TGnD</a:t>
            </a:r>
            <a:endParaRPr lang="en-US" altLang="ko-KR" sz="2000" dirty="0"/>
          </a:p>
          <a:p>
            <a:pPr lvl="1"/>
            <a:r>
              <a:rPr lang="en-US" altLang="ko-KR" sz="1400" dirty="0" smtClean="0"/>
              <a:t>MD to sync2: the rate that sync is detected to other sync (long/short sync -&gt; short/long sync).</a:t>
            </a:r>
          </a:p>
          <a:p>
            <a:pPr marL="457200" lvl="1" indent="0">
              <a:buNone/>
            </a:pPr>
            <a:r>
              <a:rPr lang="en-US" altLang="ko-KR" sz="1400" u="sng" dirty="0" smtClean="0">
                <a:sym typeface="Wingdings" panose="05000000000000000000" pitchFamily="2" charset="2"/>
              </a:rPr>
              <a:t> The performance is not bad in comparison with case1. That is, WUR packet is well detected whatever the sync is long or short.</a:t>
            </a:r>
          </a:p>
          <a:p>
            <a:pPr marL="449263" lvl="2" indent="0">
              <a:buNone/>
            </a:pPr>
            <a:r>
              <a:rPr lang="en-US" altLang="ko-KR" sz="1400" u="sng" dirty="0" smtClean="0">
                <a:sym typeface="Wingdings" panose="05000000000000000000" pitchFamily="2" charset="2"/>
              </a:rPr>
              <a:t> FER</a:t>
            </a:r>
            <a:r>
              <a:rPr lang="en-US" altLang="ko-KR" sz="1400" u="sng" dirty="0" smtClean="0"/>
              <a:t> </a:t>
            </a:r>
            <a:r>
              <a:rPr lang="en-US" altLang="ko-KR" sz="1400" u="sng" dirty="0"/>
              <a:t>with 2us bit duration is slightly better than FER with 4us, especially in case of short sync.</a:t>
            </a:r>
          </a:p>
        </p:txBody>
      </p:sp>
      <p:sp>
        <p:nvSpPr>
          <p:cNvPr id="7"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pic>
        <p:nvPicPr>
          <p:cNvPr id="9" name="그림 8"/>
          <p:cNvPicPr>
            <a:picLocks noChangeAspect="1"/>
          </p:cNvPicPr>
          <p:nvPr/>
        </p:nvPicPr>
        <p:blipFill rotWithShape="1">
          <a:blip r:embed="rId3">
            <a:extLst>
              <a:ext uri="{28A0092B-C50C-407E-A947-70E740481C1C}">
                <a14:useLocalDpi xmlns:a14="http://schemas.microsoft.com/office/drawing/2010/main" val="0"/>
              </a:ext>
            </a:extLst>
          </a:blip>
          <a:srcRect l="7251" t="618" r="7253" b="2263"/>
          <a:stretch/>
        </p:blipFill>
        <p:spPr>
          <a:xfrm>
            <a:off x="4728771" y="3276600"/>
            <a:ext cx="3733792" cy="3070849"/>
          </a:xfrm>
          <a:prstGeom prst="rect">
            <a:avLst/>
          </a:prstGeom>
        </p:spPr>
      </p:pic>
      <p:pic>
        <p:nvPicPr>
          <p:cNvPr id="12" name="그림 11"/>
          <p:cNvPicPr>
            <a:picLocks noChangeAspect="1"/>
          </p:cNvPicPr>
          <p:nvPr/>
        </p:nvPicPr>
        <p:blipFill rotWithShape="1">
          <a:blip r:embed="rId4">
            <a:extLst>
              <a:ext uri="{28A0092B-C50C-407E-A947-70E740481C1C}">
                <a14:useLocalDpi xmlns:a14="http://schemas.microsoft.com/office/drawing/2010/main" val="0"/>
              </a:ext>
            </a:extLst>
          </a:blip>
          <a:srcRect l="7251" t="618" r="7507" b="2710"/>
          <a:stretch/>
        </p:blipFill>
        <p:spPr>
          <a:xfrm>
            <a:off x="834660" y="3276600"/>
            <a:ext cx="3722687" cy="3132573"/>
          </a:xfrm>
          <a:prstGeom prst="rect">
            <a:avLst/>
          </a:prstGeom>
        </p:spPr>
      </p:pic>
      <p:sp>
        <p:nvSpPr>
          <p:cNvPr id="14"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2079104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Simulation case 2</a:t>
            </a:r>
            <a:endParaRPr lang="ko-KR" altLang="en-US" dirty="0"/>
          </a:p>
        </p:txBody>
      </p:sp>
      <p:sp>
        <p:nvSpPr>
          <p:cNvPr id="6" name="슬라이드 번호 개체 틀 5"/>
          <p:cNvSpPr>
            <a:spLocks noGrp="1"/>
          </p:cNvSpPr>
          <p:nvPr>
            <p:ph type="sldNum" sz="quarter" idx="4294967295"/>
          </p:nvPr>
        </p:nvSpPr>
        <p:spPr>
          <a:xfrm>
            <a:off x="4344988" y="6475413"/>
            <a:ext cx="530225" cy="182562"/>
          </a:xfrm>
        </p:spPr>
        <p:txBody>
          <a:bodyPr/>
          <a:lstStyle/>
          <a:p>
            <a:pPr>
              <a:defRPr/>
            </a:pPr>
            <a:r>
              <a:rPr lang="en-US" altLang="ko-KR" smtClean="0"/>
              <a:t>Slide </a:t>
            </a:r>
            <a:fld id="{DB6D5A24-C744-4D9A-83D3-476F0D333A12}" type="slidenum">
              <a:rPr lang="en-US" altLang="ko-KR" smtClean="0"/>
              <a:pPr>
                <a:defRPr/>
              </a:pPr>
              <a:t>9</a:t>
            </a:fld>
            <a:endParaRPr lang="en-US" altLang="ko-KR"/>
          </a:p>
        </p:txBody>
      </p:sp>
      <p:sp>
        <p:nvSpPr>
          <p:cNvPr id="11" name="내용 개체 틀 2"/>
          <p:cNvSpPr>
            <a:spLocks noGrp="1"/>
          </p:cNvSpPr>
          <p:nvPr>
            <p:ph idx="1"/>
          </p:nvPr>
        </p:nvSpPr>
        <p:spPr>
          <a:xfrm>
            <a:off x="685800" y="1752600"/>
            <a:ext cx="7772400" cy="4343400"/>
          </a:xfrm>
        </p:spPr>
        <p:txBody>
          <a:bodyPr/>
          <a:lstStyle/>
          <a:p>
            <a:r>
              <a:rPr lang="en-US" altLang="ko-KR" sz="2000" dirty="0"/>
              <a:t>Long/short sync performance in </a:t>
            </a:r>
            <a:r>
              <a:rPr lang="en-US" altLang="ko-KR" sz="2000" dirty="0" err="1" smtClean="0"/>
              <a:t>UMi</a:t>
            </a:r>
            <a:endParaRPr lang="en-US" altLang="ko-KR" sz="2000" dirty="0"/>
          </a:p>
          <a:p>
            <a:pPr lvl="1"/>
            <a:r>
              <a:rPr lang="en-US" altLang="ko-KR" sz="1600" dirty="0" smtClean="0"/>
              <a:t>It shows the similar trend with the performance in </a:t>
            </a:r>
            <a:r>
              <a:rPr lang="en-US" altLang="ko-KR" sz="1600" dirty="0" err="1" smtClean="0"/>
              <a:t>TGnD</a:t>
            </a:r>
            <a:r>
              <a:rPr lang="en-US" altLang="ko-KR" sz="1600" dirty="0" smtClean="0"/>
              <a:t> except FER of long sync.</a:t>
            </a:r>
          </a:p>
          <a:p>
            <a:pPr lvl="1"/>
            <a:r>
              <a:rPr lang="en-US" altLang="ko-KR" sz="1600" dirty="0"/>
              <a:t>FER with 2us is worse than FER with 4us in higher SNR in long sync. But it’s not big issue because long sync is operated in lower SNR</a:t>
            </a:r>
            <a:r>
              <a:rPr lang="en-US" altLang="ko-KR" sz="1600" dirty="0" smtClean="0"/>
              <a:t>.</a:t>
            </a:r>
            <a:endParaRPr lang="en-US" altLang="ko-KR" sz="1600" dirty="0"/>
          </a:p>
        </p:txBody>
      </p:sp>
      <p:sp>
        <p:nvSpPr>
          <p:cNvPr id="7" name="바닥글 개체 틀 4"/>
          <p:cNvSpPr>
            <a:spLocks noGrp="1"/>
          </p:cNvSpPr>
          <p:nvPr>
            <p:ph type="ftr" sz="quarter" idx="4294967295"/>
          </p:nvPr>
        </p:nvSpPr>
        <p:spPr>
          <a:xfrm>
            <a:off x="6591467" y="6475413"/>
            <a:ext cx="1952458" cy="184666"/>
          </a:xfrm>
        </p:spPr>
        <p:txBody>
          <a:bodyPr/>
          <a:lstStyle/>
          <a:p>
            <a:pPr>
              <a:defRPr/>
            </a:pPr>
            <a:r>
              <a:rPr lang="en-US" altLang="ko-KR" dirty="0" err="1" smtClean="0"/>
              <a:t>Jinyoung</a:t>
            </a:r>
            <a:r>
              <a:rPr lang="en-US" altLang="ko-KR" dirty="0" smtClean="0"/>
              <a:t> Chun, LG Electronics</a:t>
            </a:r>
            <a:endParaRPr lang="en-US" altLang="ko-KR" dirty="0"/>
          </a:p>
        </p:txBody>
      </p:sp>
      <p:pic>
        <p:nvPicPr>
          <p:cNvPr id="15" name="그림 14"/>
          <p:cNvPicPr>
            <a:picLocks noChangeAspect="1"/>
          </p:cNvPicPr>
          <p:nvPr/>
        </p:nvPicPr>
        <p:blipFill rotWithShape="1">
          <a:blip r:embed="rId2">
            <a:extLst>
              <a:ext uri="{28A0092B-C50C-407E-A947-70E740481C1C}">
                <a14:useLocalDpi xmlns:a14="http://schemas.microsoft.com/office/drawing/2010/main" val="0"/>
              </a:ext>
            </a:extLst>
          </a:blip>
          <a:srcRect l="7251" t="618" r="7253" b="2263"/>
          <a:stretch/>
        </p:blipFill>
        <p:spPr>
          <a:xfrm>
            <a:off x="4747804" y="3230823"/>
            <a:ext cx="3733792" cy="3147049"/>
          </a:xfrm>
          <a:prstGeom prst="rect">
            <a:avLst/>
          </a:prstGeom>
        </p:spPr>
      </p:pic>
      <p:pic>
        <p:nvPicPr>
          <p:cNvPr id="16" name="그림 15"/>
          <p:cNvPicPr>
            <a:picLocks noChangeAspect="1"/>
          </p:cNvPicPr>
          <p:nvPr/>
        </p:nvPicPr>
        <p:blipFill rotWithShape="1">
          <a:blip r:embed="rId3">
            <a:extLst>
              <a:ext uri="{28A0092B-C50C-407E-A947-70E740481C1C}">
                <a14:useLocalDpi xmlns:a14="http://schemas.microsoft.com/office/drawing/2010/main" val="0"/>
              </a:ext>
            </a:extLst>
          </a:blip>
          <a:srcRect l="7252" t="618" r="8474" b="2263"/>
          <a:stretch/>
        </p:blipFill>
        <p:spPr>
          <a:xfrm>
            <a:off x="762000" y="3203341"/>
            <a:ext cx="3680425" cy="3147049"/>
          </a:xfrm>
          <a:prstGeom prst="rect">
            <a:avLst/>
          </a:prstGeom>
        </p:spPr>
      </p:pic>
      <p:sp>
        <p:nvSpPr>
          <p:cNvPr id="17" name="날짜 개체 틀 3"/>
          <p:cNvSpPr txBox="1">
            <a:spLocks/>
          </p:cNvSpPr>
          <p:nvPr/>
        </p:nvSpPr>
        <p:spPr bwMode="auto">
          <a:xfrm>
            <a:off x="696913" y="332601"/>
            <a:ext cx="1340110" cy="276999"/>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defPPr>
              <a:defRPr lang="en-US"/>
            </a:defPPr>
            <a:lvl1pPr algn="l" rtl="0" eaLnBrk="0" fontAlgn="base" latinLnBrk="0" hangingPunct="0">
              <a:spcBef>
                <a:spcPct val="0"/>
              </a:spcBef>
              <a:spcAft>
                <a:spcPct val="0"/>
              </a:spcAft>
              <a:defRPr kumimoji="0" sz="1800" b="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2pPr>
            <a:lvl3pPr marL="9144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3pPr>
            <a:lvl4pPr marL="13716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4pPr>
            <a:lvl5pPr marL="1828800" algn="l" rtl="0" eaLnBrk="0" fontAlgn="base" hangingPunct="0">
              <a:spcBef>
                <a:spcPct val="0"/>
              </a:spcBef>
              <a:spcAft>
                <a:spcPct val="0"/>
              </a:spcAft>
              <a:defRPr kumimoji="1" sz="1200" kern="1200">
                <a:solidFill>
                  <a:schemeClr val="tx1"/>
                </a:solidFill>
                <a:latin typeface="Times New Roman" panose="02020603050405020304" pitchFamily="18" charset="0"/>
                <a:ea typeface="굴림" panose="020B0600000101010101" pitchFamily="50" charset="-127"/>
                <a:cs typeface="+mn-cs"/>
              </a:defRPr>
            </a:lvl5pPr>
            <a:lvl6pPr marL="22860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6pPr>
            <a:lvl7pPr marL="27432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7pPr>
            <a:lvl8pPr marL="32004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8pPr>
            <a:lvl9pPr marL="3657600" algn="l" defTabSz="914400" rtl="0" eaLnBrk="1" latinLnBrk="1" hangingPunct="1">
              <a:defRPr kumimoji="1" sz="1200" kern="1200">
                <a:solidFill>
                  <a:schemeClr val="tx1"/>
                </a:solidFill>
                <a:latin typeface="Times New Roman" panose="02020603050405020304" pitchFamily="18" charset="0"/>
                <a:ea typeface="굴림" panose="020B0600000101010101" pitchFamily="50" charset="-127"/>
                <a:cs typeface="+mn-cs"/>
              </a:defRPr>
            </a:lvl9pPr>
          </a:lstStyle>
          <a:p>
            <a:pPr>
              <a:defRPr/>
            </a:pPr>
            <a:r>
              <a:rPr lang="en-US" altLang="ko-KR" smtClean="0"/>
              <a:t>January 2018</a:t>
            </a:r>
            <a:endParaRPr lang="en-US" altLang="ko-KR" dirty="0"/>
          </a:p>
        </p:txBody>
      </p:sp>
    </p:spTree>
    <p:extLst>
      <p:ext uri="{BB962C8B-B14F-4D97-AF65-F5344CB8AC3E}">
        <p14:creationId xmlns:p14="http://schemas.microsoft.com/office/powerpoint/2010/main" val="785585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Slice</Template>
  <TotalTime>186801</TotalTime>
  <Words>1201</Words>
  <Application>Microsoft Office PowerPoint</Application>
  <PresentationFormat>화면 슬라이드 쇼(4:3)</PresentationFormat>
  <Paragraphs>171</Paragraphs>
  <Slides>16</Slides>
  <Notes>2</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16</vt:i4>
      </vt:variant>
    </vt:vector>
  </HeadingPairs>
  <TitlesOfParts>
    <vt:vector size="24" baseType="lpstr">
      <vt:lpstr>굴림</vt:lpstr>
      <vt:lpstr>맑은 고딕</vt:lpstr>
      <vt:lpstr>Arabic Typesetting</vt:lpstr>
      <vt:lpstr>Arial</vt:lpstr>
      <vt:lpstr>Cambria Math</vt:lpstr>
      <vt:lpstr>Times New Roman</vt:lpstr>
      <vt:lpstr>Wingdings</vt:lpstr>
      <vt:lpstr>802-11-Submission</vt:lpstr>
      <vt:lpstr>WUR dual sync performance</vt:lpstr>
      <vt:lpstr>Introduction</vt:lpstr>
      <vt:lpstr>The simulation scenarios to check WUR dual sync performance</vt:lpstr>
      <vt:lpstr>Threshold and detection criteria</vt:lpstr>
      <vt:lpstr>Simulation assumption</vt:lpstr>
      <vt:lpstr>Simulation case 1</vt:lpstr>
      <vt:lpstr>Simulation case 1</vt:lpstr>
      <vt:lpstr>Simulation case 2</vt:lpstr>
      <vt:lpstr>Simulation case 2</vt:lpstr>
      <vt:lpstr>Summary</vt:lpstr>
      <vt:lpstr>Straw Poll #1</vt:lpstr>
      <vt:lpstr>Motion #1 </vt:lpstr>
      <vt:lpstr>References</vt:lpstr>
      <vt:lpstr>Appendix</vt:lpstr>
      <vt:lpstr>Results with CFO 200ppm and PN 20uW</vt:lpstr>
      <vt:lpstr>Results with CFO 200ppm and PN 20uW</vt:lpstr>
    </vt:vector>
  </TitlesOfParts>
  <Company>LG Electronics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Information update procedure</dc:title>
  <dc:creator>Giwon Park</dc:creator>
  <cp:lastModifiedBy>임동국/선임연구원/차세대표준(연)IoT팀(dongguk.lim@lge.com)</cp:lastModifiedBy>
  <cp:revision>3746</cp:revision>
  <cp:lastPrinted>2017-07-07T02:11:09Z</cp:lastPrinted>
  <dcterms:created xsi:type="dcterms:W3CDTF">2007-05-21T21:00:37Z</dcterms:created>
  <dcterms:modified xsi:type="dcterms:W3CDTF">2018-01-18T17:47:45Z</dcterms:modified>
</cp:coreProperties>
</file>