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4"/>
  </p:notesMasterIdLst>
  <p:handoutMasterIdLst>
    <p:handoutMasterId r:id="rId45"/>
  </p:handoutMasterIdLst>
  <p:sldIdLst>
    <p:sldId id="708" r:id="rId2"/>
    <p:sldId id="678" r:id="rId3"/>
    <p:sldId id="679" r:id="rId4"/>
    <p:sldId id="656" r:id="rId5"/>
    <p:sldId id="665" r:id="rId6"/>
    <p:sldId id="666" r:id="rId7"/>
    <p:sldId id="710" r:id="rId8"/>
    <p:sldId id="711" r:id="rId9"/>
    <p:sldId id="715" r:id="rId10"/>
    <p:sldId id="762" r:id="rId11"/>
    <p:sldId id="778" r:id="rId12"/>
    <p:sldId id="777" r:id="rId13"/>
    <p:sldId id="780" r:id="rId14"/>
    <p:sldId id="747" r:id="rId15"/>
    <p:sldId id="782" r:id="rId16"/>
    <p:sldId id="783" r:id="rId17"/>
    <p:sldId id="784" r:id="rId18"/>
    <p:sldId id="785" r:id="rId19"/>
    <p:sldId id="786" r:id="rId20"/>
    <p:sldId id="787" r:id="rId21"/>
    <p:sldId id="788" r:id="rId22"/>
    <p:sldId id="794" r:id="rId23"/>
    <p:sldId id="750" r:id="rId24"/>
    <p:sldId id="789" r:id="rId25"/>
    <p:sldId id="790" r:id="rId26"/>
    <p:sldId id="791" r:id="rId27"/>
    <p:sldId id="792" r:id="rId28"/>
    <p:sldId id="793" r:id="rId29"/>
    <p:sldId id="727" r:id="rId30"/>
    <p:sldId id="704" r:id="rId31"/>
    <p:sldId id="705" r:id="rId32"/>
    <p:sldId id="707" r:id="rId33"/>
    <p:sldId id="719" r:id="rId34"/>
    <p:sldId id="721" r:id="rId35"/>
    <p:sldId id="761" r:id="rId36"/>
    <p:sldId id="726" r:id="rId37"/>
    <p:sldId id="776" r:id="rId38"/>
    <p:sldId id="760" r:id="rId39"/>
    <p:sldId id="694" r:id="rId40"/>
    <p:sldId id="695" r:id="rId41"/>
    <p:sldId id="740" r:id="rId42"/>
    <p:sldId id="741" r:id="rId43"/>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32" autoAdjust="0"/>
    <p:restoredTop sz="94095" autoAdjust="0"/>
  </p:normalViewPr>
  <p:slideViewPr>
    <p:cSldViewPr>
      <p:cViewPr varScale="1">
        <p:scale>
          <a:sx n="64" d="100"/>
          <a:sy n="64" d="100"/>
        </p:scale>
        <p:origin x="1530" y="60"/>
      </p:cViewPr>
      <p:guideLst>
        <p:guide orient="horz" pos="2160"/>
        <p:guide pos="2880"/>
      </p:guideLst>
    </p:cSldViewPr>
  </p:slideViewPr>
  <p:outlineViewPr>
    <p:cViewPr>
      <p:scale>
        <a:sx n="50" d="100"/>
        <a:sy n="50" d="100"/>
      </p:scale>
      <p:origin x="0" y="-15236"/>
    </p:cViewPr>
  </p:outlineViewPr>
  <p:notesTextViewPr>
    <p:cViewPr>
      <p:scale>
        <a:sx n="100" d="100"/>
        <a:sy n="100" d="100"/>
      </p:scale>
      <p:origin x="0" y="0"/>
    </p:cViewPr>
  </p:notesTextViewPr>
  <p:sorterViewPr>
    <p:cViewPr>
      <p:scale>
        <a:sx n="80" d="100"/>
        <a:sy n="80" d="100"/>
      </p:scale>
      <p:origin x="0" y="-3182"/>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3677C22B-21F1-4F29-8177-0ED961E00DA1}"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97264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24</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extLst>
      <p:ext uri="{BB962C8B-B14F-4D97-AF65-F5344CB8AC3E}">
        <p14:creationId xmlns:p14="http://schemas.microsoft.com/office/powerpoint/2010/main" val="689717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25</a:t>
            </a:fld>
            <a:endParaRPr lang="en-US" altLang="en-US"/>
          </a:p>
        </p:txBody>
      </p:sp>
    </p:spTree>
    <p:extLst>
      <p:ext uri="{BB962C8B-B14F-4D97-AF65-F5344CB8AC3E}">
        <p14:creationId xmlns:p14="http://schemas.microsoft.com/office/powerpoint/2010/main" val="2922230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28</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1154113" y="701675"/>
            <a:ext cx="4625975"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37280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40</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January 2018</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(Samsung)</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5105335" y="304026"/>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a:t>
            </a:r>
            <a:r>
              <a:rPr lang="en-US" altLang="en-US" sz="1800" b="1" dirty="0" smtClean="0"/>
              <a:t>802.11-17/1862r4</a:t>
            </a:r>
            <a:endParaRPr lang="en-US" altLang="en-US"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377517842"/>
              </p:ext>
            </p:extLst>
          </p:nvPr>
        </p:nvGraphicFramePr>
        <p:xfrm>
          <a:off x="776288" y="3062288"/>
          <a:ext cx="7358062" cy="2689225"/>
        </p:xfrm>
        <a:graphic>
          <a:graphicData uri="http://schemas.openxmlformats.org/presentationml/2006/ole">
            <mc:AlternateContent xmlns:mc="http://schemas.openxmlformats.org/markup-compatibility/2006">
              <mc:Choice xmlns:v="urn:schemas-microsoft-com:vml" Requires="v">
                <p:oleObj spid="_x0000_s4631" name="Document" r:id="rId4" imgW="8254533" imgH="3012459" progId="Word.Document.8">
                  <p:embed/>
                </p:oleObj>
              </mc:Choice>
              <mc:Fallback>
                <p:oleObj name="Document" r:id="rId4" imgW="8254533" imgH="3012459" progId="Word.Document.8">
                  <p:embed/>
                  <p:pic>
                    <p:nvPicPr>
                      <p:cNvPr id="0" name=""/>
                      <p:cNvPicPr>
                        <a:picLocks noChangeAspect="1" noChangeArrowheads="1"/>
                      </p:cNvPicPr>
                      <p:nvPr/>
                    </p:nvPicPr>
                    <p:blipFill>
                      <a:blip r:embed="rId5"/>
                      <a:srcRect/>
                      <a:stretch>
                        <a:fillRect/>
                      </a:stretch>
                    </p:blipFill>
                    <p:spPr bwMode="auto">
                      <a:xfrm>
                        <a:off x="776288" y="3062288"/>
                        <a:ext cx="7358062" cy="2689225"/>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smtClean="0"/>
              <a:t>January 2018 </a:t>
            </a:r>
            <a:br>
              <a:rPr lang="en-US" altLang="en-US" dirty="0" smtClean="0"/>
            </a:br>
            <a:r>
              <a:rPr lang="en-US" altLang="en-US" dirty="0" smtClean="0"/>
              <a:t>TGba Agenda</a:t>
            </a:r>
          </a:p>
        </p:txBody>
      </p:sp>
      <p:sp>
        <p:nvSpPr>
          <p:cNvPr id="5" name="Footer Placeholder 4"/>
          <p:cNvSpPr>
            <a:spLocks noGrp="1"/>
          </p:cNvSpPr>
          <p:nvPr>
            <p:ph type="ftr" sz="quarter" idx="11"/>
          </p:nvPr>
        </p:nvSpPr>
        <p:spPr/>
        <p:txBody>
          <a:bodyPr/>
          <a:lstStyle/>
          <a:p>
            <a:pPr>
              <a:defRPr/>
            </a:pPr>
            <a:r>
              <a:rPr lang="en-US" dirty="0" err="1" smtClean="0"/>
              <a:t>Minyoung</a:t>
            </a:r>
            <a:r>
              <a:rPr lang="en-US" dirty="0" smtClean="0"/>
              <a:t> Park (Samsung)</a:t>
            </a:r>
            <a:endParaRPr lang="en-US" dirty="0"/>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CADA09-2DAE-4899-B121-4D92081AAB59}" type="slidenum">
              <a:rPr lang="en-US" altLang="en-US" sz="1200" b="0" smtClean="0"/>
              <a:pPr>
                <a:spcBef>
                  <a:spcPct val="0"/>
                </a:spcBef>
                <a:buFontTx/>
                <a:buNone/>
              </a:pPr>
              <a:t>1</a:t>
            </a:fld>
            <a:endParaRPr lang="en-US" altLang="en-US" sz="1200" b="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2018-01-15</a:t>
            </a:r>
            <a:endParaRPr lang="en-GB" sz="2000" b="0" kern="0" dirty="0"/>
          </a:p>
        </p:txBody>
      </p:sp>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a:solidFill>
                  <a:srgbClr val="000000"/>
                </a:solidFill>
              </a:rPr>
              <a:t>Authors:</a:t>
            </a: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a:t>
            </a:r>
          </a:p>
        </p:txBody>
      </p:sp>
      <p:sp>
        <p:nvSpPr>
          <p:cNvPr id="9" name="Content Placeholder 8"/>
          <p:cNvSpPr>
            <a:spLocks noGrp="1"/>
          </p:cNvSpPr>
          <p:nvPr>
            <p:ph idx="1"/>
          </p:nvPr>
        </p:nvSpPr>
        <p:spPr/>
        <p:txBody>
          <a:bodyPr/>
          <a:lstStyle/>
          <a:p>
            <a:r>
              <a:rPr lang="en-US" dirty="0" smtClean="0"/>
              <a:t>PHY Spec Text</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10</a:t>
            </a:fld>
            <a:endParaRPr lang="en-US" altLang="en-US" sz="1200" b="0" smtClean="0"/>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11" name="Table 10"/>
          <p:cNvGraphicFramePr>
            <a:graphicFrameLocks noGrp="1"/>
          </p:cNvGraphicFramePr>
          <p:nvPr>
            <p:extLst>
              <p:ext uri="{D42A27DB-BD31-4B8C-83A1-F6EECF244321}">
                <p14:modId xmlns:p14="http://schemas.microsoft.com/office/powerpoint/2010/main" val="2809595313"/>
              </p:ext>
            </p:extLst>
          </p:nvPr>
        </p:nvGraphicFramePr>
        <p:xfrm>
          <a:off x="696913" y="2714625"/>
          <a:ext cx="7801953" cy="1095375"/>
        </p:xfrm>
        <a:graphic>
          <a:graphicData uri="http://schemas.openxmlformats.org/drawingml/2006/table">
            <a:tbl>
              <a:tblPr/>
              <a:tblGrid>
                <a:gridCol w="691172"/>
                <a:gridCol w="731838"/>
                <a:gridCol w="3945441"/>
                <a:gridCol w="1411143"/>
                <a:gridCol w="1022359"/>
              </a:tblGrid>
              <a:tr h="190500">
                <a:tc>
                  <a:txBody>
                    <a:bodyPr/>
                    <a:lstStyle/>
                    <a:p>
                      <a:pPr algn="l" fontAlgn="ctr"/>
                      <a:r>
                        <a:rPr lang="en-US" sz="1400" b="0" i="0" u="none" strike="noStrike" dirty="0" smtClean="0">
                          <a:solidFill>
                            <a:srgbClr val="FFFFFF"/>
                          </a:solidFill>
                          <a:effectLst/>
                          <a:latin typeface="Calibri" panose="020F0502020204030204" pitchFamily="34" charset="0"/>
                        </a:rPr>
                        <a:t>Order</a:t>
                      </a: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381000">
                <a:tc>
                  <a:txBody>
                    <a:bodyPr/>
                    <a:lstStyle/>
                    <a:p>
                      <a:pPr algn="l" fontAlgn="ctr"/>
                      <a:r>
                        <a:rPr lang="en-US" sz="1400" b="0" i="0" u="none" strike="noStrike" dirty="0" smtClean="0">
                          <a:solidFill>
                            <a:srgbClr val="00B050"/>
                          </a:solidFill>
                          <a:effectLst/>
                          <a:latin typeface="Calibri" panose="020F0502020204030204" pitchFamily="34" charset="0"/>
                        </a:rPr>
                        <a:t>2</a:t>
                      </a:r>
                      <a:endParaRPr lang="en-US" sz="1400" b="0" i="0" u="none" strike="noStrike" dirty="0">
                        <a:solidFill>
                          <a:srgbClr val="00B05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dirty="0">
                          <a:solidFill>
                            <a:srgbClr val="00B050"/>
                          </a:solidFill>
                          <a:effectLst/>
                          <a:latin typeface="Calibri" panose="020F0502020204030204" pitchFamily="34" charset="0"/>
                        </a:rPr>
                        <a:t>18/144</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Omni-directional Multiple Antenna Transmission for WUS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Dennis Sundman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Ericsson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r>
                        <a:rPr lang="en-US" sz="1400" b="0" i="0" u="none" strike="noStrike" dirty="0" smtClean="0">
                          <a:solidFill>
                            <a:srgbClr val="00B050"/>
                          </a:solidFill>
                          <a:effectLst/>
                          <a:latin typeface="Calibri" panose="020F0502020204030204" pitchFamily="34" charset="0"/>
                        </a:rPr>
                        <a:t>1</a:t>
                      </a:r>
                      <a:endParaRPr lang="en-US" sz="1400" b="0" i="0" u="none" strike="noStrike" dirty="0">
                        <a:solidFill>
                          <a:srgbClr val="00B05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a:solidFill>
                            <a:srgbClr val="00B050"/>
                          </a:solidFill>
                          <a:effectLst/>
                          <a:latin typeface="Calibri" panose="020F0502020204030204" pitchFamily="34" charset="0"/>
                        </a:rPr>
                        <a:t>18/152r1</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B050"/>
                          </a:solidFill>
                          <a:effectLst/>
                          <a:latin typeface="Calibri" panose="020F0502020204030204" pitchFamily="34" charset="0"/>
                        </a:rPr>
                        <a:t>Proposed draft WUR PHY spec</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B050"/>
                          </a:solidFill>
                          <a:effectLst/>
                          <a:latin typeface="Calibri" panose="020F0502020204030204" pitchFamily="34" charset="0"/>
                        </a:rPr>
                        <a:t>Steve </a:t>
                      </a:r>
                      <a:r>
                        <a:rPr lang="en-US" sz="1400" b="0" i="0" u="none" strike="noStrike" dirty="0" err="1">
                          <a:solidFill>
                            <a:srgbClr val="00B050"/>
                          </a:solidFill>
                          <a:effectLst/>
                          <a:latin typeface="Calibri" panose="020F0502020204030204" pitchFamily="34" charset="0"/>
                        </a:rPr>
                        <a:t>Shellhammer</a:t>
                      </a:r>
                      <a:endParaRPr lang="en-US" sz="1400" b="0" i="0" u="none" strike="noStrike" dirty="0">
                        <a:solidFill>
                          <a:srgbClr val="00B05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B050"/>
                          </a:solidFill>
                          <a:effectLst/>
                          <a:latin typeface="Calibri" panose="020F0502020204030204" pitchFamily="34" charset="0"/>
                        </a:rPr>
                        <a:t>Qualcomm</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
        <p:nvSpPr>
          <p:cNvPr id="12" name="Date Placeholder 1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WUR Sync Design</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sp>
        <p:nvSpPr>
          <p:cNvPr id="2" name="Title 1"/>
          <p:cNvSpPr>
            <a:spLocks noGrp="1"/>
          </p:cNvSpPr>
          <p:nvPr>
            <p:ph type="title"/>
          </p:nvPr>
        </p:nvSpPr>
        <p:spPr/>
        <p:txBody>
          <a:bodyPr/>
          <a:lstStyle/>
          <a:p>
            <a:r>
              <a:rPr lang="en-US" dirty="0" smtClean="0"/>
              <a:t>PHY</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11</a:t>
            </a:fld>
            <a:endParaRPr lang="en-US" altLang="en-US"/>
          </a:p>
        </p:txBody>
      </p:sp>
      <p:graphicFrame>
        <p:nvGraphicFramePr>
          <p:cNvPr id="10" name="Table 9"/>
          <p:cNvGraphicFramePr>
            <a:graphicFrameLocks noGrp="1"/>
          </p:cNvGraphicFramePr>
          <p:nvPr>
            <p:extLst>
              <p:ext uri="{D42A27DB-BD31-4B8C-83A1-F6EECF244321}">
                <p14:modId xmlns:p14="http://schemas.microsoft.com/office/powerpoint/2010/main" val="4230836004"/>
              </p:ext>
            </p:extLst>
          </p:nvPr>
        </p:nvGraphicFramePr>
        <p:xfrm>
          <a:off x="152401" y="2666996"/>
          <a:ext cx="8772279" cy="2970441"/>
        </p:xfrm>
        <a:graphic>
          <a:graphicData uri="http://schemas.openxmlformats.org/drawingml/2006/table">
            <a:tbl>
              <a:tblPr/>
              <a:tblGrid>
                <a:gridCol w="990599"/>
                <a:gridCol w="579438"/>
                <a:gridCol w="4454660"/>
                <a:gridCol w="1593272"/>
                <a:gridCol w="1154310"/>
              </a:tblGrid>
              <a:tr h="266874">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266874">
                <a:tc>
                  <a:txBody>
                    <a:bodyPr/>
                    <a:lstStyle/>
                    <a:p>
                      <a:pPr algn="l" fontAlgn="ctr"/>
                      <a:r>
                        <a:rPr lang="en-US" sz="1400" b="0" i="0" u="none" strike="noStrike" dirty="0" smtClean="0">
                          <a:solidFill>
                            <a:srgbClr val="00B050"/>
                          </a:solidFill>
                          <a:effectLst/>
                          <a:latin typeface="Calibri" panose="020F0502020204030204" pitchFamily="34" charset="0"/>
                        </a:rPr>
                        <a:t>15-Jan-2018 01:36:12 ET</a:t>
                      </a:r>
                      <a:endParaRPr lang="en-US" sz="1400" b="0" i="0" u="none" strike="noStrike" dirty="0">
                        <a:solidFill>
                          <a:srgbClr val="00B05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dirty="0">
                          <a:solidFill>
                            <a:srgbClr val="00B050"/>
                          </a:solidFill>
                          <a:effectLst/>
                          <a:latin typeface="Calibri" panose="020F0502020204030204" pitchFamily="34" charset="0"/>
                        </a:rPr>
                        <a:t>18/70</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WUR Dual SYNC design follow up</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Rui Cao</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Marvell</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2342">
                <a:tc>
                  <a:txBody>
                    <a:bodyPr/>
                    <a:lstStyle/>
                    <a:p>
                      <a:pPr algn="l" fontAlgn="ctr"/>
                      <a:r>
                        <a:rPr lang="en-US" sz="1400" b="0" i="0" u="none" strike="noStrike" dirty="0" smtClean="0">
                          <a:solidFill>
                            <a:srgbClr val="00B050"/>
                          </a:solidFill>
                          <a:effectLst/>
                          <a:latin typeface="Calibri" panose="020F0502020204030204" pitchFamily="34" charset="0"/>
                        </a:rPr>
                        <a:t>14-Jan-2018 19:52:59 ET</a:t>
                      </a:r>
                      <a:endParaRPr lang="en-US" sz="1400" b="0" i="0" u="none" strike="noStrike" dirty="0">
                        <a:solidFill>
                          <a:srgbClr val="00B05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B050"/>
                          </a:solidFill>
                          <a:effectLst/>
                          <a:latin typeface="Calibri" panose="020F0502020204030204" pitchFamily="34" charset="0"/>
                        </a:rPr>
                        <a:t>18/73</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WUR dual sync performance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Jinyoung</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LG Electronics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6874">
                <a:tc>
                  <a:txBody>
                    <a:bodyPr/>
                    <a:lstStyle/>
                    <a:p>
                      <a:pPr algn="l" fontAlgn="ctr"/>
                      <a:r>
                        <a:rPr lang="en-US" sz="1400" b="0" i="0" u="none" strike="noStrike" dirty="0" smtClean="0">
                          <a:solidFill>
                            <a:srgbClr val="00B050"/>
                          </a:solidFill>
                          <a:effectLst/>
                          <a:latin typeface="Calibri" panose="020F0502020204030204" pitchFamily="34" charset="0"/>
                        </a:rPr>
                        <a:t>15-Jan-2018 11:19:54 ET</a:t>
                      </a:r>
                      <a:endParaRPr lang="en-US" sz="1400" b="0" i="0" u="none" strike="noStrike" dirty="0">
                        <a:solidFill>
                          <a:srgbClr val="00B05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B050"/>
                          </a:solidFill>
                          <a:effectLst/>
                          <a:latin typeface="Calibri" panose="020F0502020204030204" pitchFamily="34" charset="0"/>
                        </a:rPr>
                        <a:t>18/96</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WUR Sync design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Vinod Kristem</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Intel</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6874">
                <a:tc>
                  <a:txBody>
                    <a:bodyPr/>
                    <a:lstStyle/>
                    <a:p>
                      <a:pPr algn="l" fontAlgn="ctr"/>
                      <a:r>
                        <a:rPr lang="en-US" sz="1400" b="0" i="0" u="none" strike="noStrike" dirty="0" smtClean="0">
                          <a:solidFill>
                            <a:srgbClr val="00B050"/>
                          </a:solidFill>
                          <a:effectLst/>
                          <a:latin typeface="Calibri" panose="020F0502020204030204" pitchFamily="34" charset="0"/>
                        </a:rPr>
                        <a:t>15-Jan-2018 17:37:01 ET</a:t>
                      </a:r>
                      <a:endParaRPr lang="en-US" sz="1400" b="0" i="0" u="none" strike="noStrike" dirty="0">
                        <a:solidFill>
                          <a:srgbClr val="00B05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B050"/>
                          </a:solidFill>
                          <a:effectLst/>
                          <a:latin typeface="Calibri" panose="020F0502020204030204" pitchFamily="34" charset="0"/>
                        </a:rPr>
                        <a:t>18/100</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WUR preamble sequence peformance evaluation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Jia Jia</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Huawei</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6874">
                <a:tc>
                  <a:txBody>
                    <a:bodyPr/>
                    <a:lstStyle/>
                    <a:p>
                      <a:pPr algn="l" fontAlgn="ctr"/>
                      <a:r>
                        <a:rPr lang="en-US" sz="1400" b="0" i="0" u="none" strike="noStrike" dirty="0" smtClean="0">
                          <a:solidFill>
                            <a:srgbClr val="00B050"/>
                          </a:solidFill>
                          <a:effectLst/>
                          <a:latin typeface="Calibri" panose="020F0502020204030204" pitchFamily="34" charset="0"/>
                        </a:rPr>
                        <a:t>15-Jan-2018 12:13:38 ET</a:t>
                      </a:r>
                      <a:endParaRPr lang="en-US" sz="1400" b="0" i="0" u="none" strike="noStrike" dirty="0">
                        <a:solidFill>
                          <a:srgbClr val="00B05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B050"/>
                          </a:solidFill>
                          <a:effectLst/>
                          <a:latin typeface="Calibri" panose="020F0502020204030204" pitchFamily="34" charset="0"/>
                        </a:rPr>
                        <a:t>18/122</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Sync field bit duration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Steve Shellhammer</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Qualcomm</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6874">
                <a:tc>
                  <a:txBody>
                    <a:bodyPr/>
                    <a:lstStyle/>
                    <a:p>
                      <a:pPr algn="l" fontAlgn="ctr"/>
                      <a:r>
                        <a:rPr lang="en-US" sz="1400" b="0" i="0" u="none" strike="noStrike" dirty="0" smtClean="0">
                          <a:solidFill>
                            <a:srgbClr val="00B050"/>
                          </a:solidFill>
                          <a:effectLst/>
                          <a:latin typeface="Calibri" panose="020F0502020204030204" pitchFamily="34" charset="0"/>
                        </a:rPr>
                        <a:t>15-Jan-2018 12:14:17 ET</a:t>
                      </a:r>
                      <a:endParaRPr lang="en-US" sz="1400" b="0" i="0" u="none" strike="noStrike" dirty="0">
                        <a:solidFill>
                          <a:srgbClr val="00B05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a:solidFill>
                            <a:srgbClr val="00B050"/>
                          </a:solidFill>
                          <a:effectLst/>
                          <a:latin typeface="Calibri" panose="020F0502020204030204" pitchFamily="34" charset="0"/>
                        </a:rPr>
                        <a:t>18/123</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B050"/>
                          </a:solidFill>
                          <a:effectLst/>
                          <a:latin typeface="Calibri" panose="020F0502020204030204" pitchFamily="34" charset="0"/>
                        </a:rPr>
                        <a:t>Options for Sync field bit seqeunce</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B050"/>
                          </a:solidFill>
                          <a:effectLst/>
                          <a:latin typeface="Calibri" panose="020F0502020204030204" pitchFamily="34" charset="0"/>
                        </a:rPr>
                        <a:t>Steve Shellhammer</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B050"/>
                          </a:solidFill>
                          <a:effectLst/>
                          <a:latin typeface="Calibri" panose="020F0502020204030204" pitchFamily="34" charset="0"/>
                        </a:rPr>
                        <a:t>Qualcomm</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
        <p:nvSpPr>
          <p:cNvPr id="14" name="Date Placeholder 13"/>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41004378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12</a:t>
            </a:fld>
            <a:endParaRPr lang="en-US" altLang="en-US"/>
          </a:p>
        </p:txBody>
      </p:sp>
      <p:graphicFrame>
        <p:nvGraphicFramePr>
          <p:cNvPr id="13" name="Table 12"/>
          <p:cNvGraphicFramePr>
            <a:graphicFrameLocks noGrp="1"/>
          </p:cNvGraphicFramePr>
          <p:nvPr>
            <p:extLst>
              <p:ext uri="{D42A27DB-BD31-4B8C-83A1-F6EECF244321}">
                <p14:modId xmlns:p14="http://schemas.microsoft.com/office/powerpoint/2010/main" val="3355774152"/>
              </p:ext>
            </p:extLst>
          </p:nvPr>
        </p:nvGraphicFramePr>
        <p:xfrm>
          <a:off x="152398" y="2743202"/>
          <a:ext cx="8755095" cy="3625632"/>
        </p:xfrm>
        <a:graphic>
          <a:graphicData uri="http://schemas.openxmlformats.org/drawingml/2006/table">
            <a:tbl>
              <a:tblPr/>
              <a:tblGrid>
                <a:gridCol w="1036041"/>
                <a:gridCol w="579438"/>
                <a:gridCol w="4548817"/>
                <a:gridCol w="1446527"/>
                <a:gridCol w="1144272"/>
              </a:tblGrid>
              <a:tr h="261153">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261153">
                <a:tc>
                  <a:txBody>
                    <a:bodyPr/>
                    <a:lstStyle/>
                    <a:p>
                      <a:pPr algn="l" fontAlgn="ctr"/>
                      <a:r>
                        <a:rPr lang="en-US" sz="1400" b="0" i="0" u="none" strike="noStrike" dirty="0" smtClean="0">
                          <a:solidFill>
                            <a:srgbClr val="000000"/>
                          </a:solidFill>
                          <a:effectLst/>
                          <a:latin typeface="Calibri" panose="020F0502020204030204" pitchFamily="34" charset="0"/>
                        </a:rPr>
                        <a:t>15-Jan-2018 03:04:05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18/71</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Performance Investigation on Partial OOK</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Eunsung Park</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153">
                <a:tc>
                  <a:txBody>
                    <a:bodyPr/>
                    <a:lstStyle/>
                    <a:p>
                      <a:pPr algn="l" fontAlgn="ctr"/>
                      <a:r>
                        <a:rPr lang="en-US" sz="1400" b="0" i="0" u="none" strike="noStrike" dirty="0" smtClean="0">
                          <a:solidFill>
                            <a:srgbClr val="000000"/>
                          </a:solidFill>
                          <a:effectLst/>
                          <a:latin typeface="Calibri" panose="020F0502020204030204" pitchFamily="34" charset="0"/>
                        </a:rPr>
                        <a:t>15-Jan-2018 03:04:47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18/72</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OOK Waveform Generation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Eunsung Park</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153">
                <a:tc>
                  <a:txBody>
                    <a:bodyPr/>
                    <a:lstStyle/>
                    <a:p>
                      <a:pPr algn="l" fontAlgn="ctr"/>
                      <a:r>
                        <a:rPr lang="en-US" sz="1400" b="0" i="0" u="none" strike="noStrike" dirty="0" smtClean="0">
                          <a:solidFill>
                            <a:srgbClr val="000000"/>
                          </a:solidFill>
                          <a:effectLst/>
                          <a:latin typeface="Calibri" panose="020F0502020204030204" pitchFamily="34" charset="0"/>
                        </a:rPr>
                        <a:t>15-Jan-2018 11:19:19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18/97</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2us OOK pulse for high rate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Vinod Kristem</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153">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18/120</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How to describe WUR PPDU waveform generation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Junghoon Suh</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153">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18/124</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Shorter 'On' time duration study</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Steve Shellhammer</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1146">
                <a:tc>
                  <a:txBody>
                    <a:bodyPr/>
                    <a:lstStyle/>
                    <a:p>
                      <a:pPr algn="l" fontAlgn="ctr"/>
                      <a:r>
                        <a:rPr lang="en-US" sz="1400" b="0" i="0" u="none" strike="noStrike" dirty="0" smtClean="0">
                          <a:solidFill>
                            <a:srgbClr val="000000"/>
                          </a:solidFill>
                          <a:effectLst/>
                          <a:latin typeface="Calibri" panose="020F0502020204030204" pitchFamily="34" charset="0"/>
                        </a:rPr>
                        <a:t>11-Jan-2018 10:59:30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18/142</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Addition Results for 62.5 kb/s: Symbol Structure and P-OOK</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Dennis Sundman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Ericsson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1146">
                <a:tc>
                  <a:txBody>
                    <a:bodyPr/>
                    <a:lstStyle/>
                    <a:p>
                      <a:pPr algn="l" fontAlgn="ctr"/>
                      <a:r>
                        <a:rPr lang="en-US" sz="1400" b="0" i="0" u="none" strike="noStrike" dirty="0" smtClean="0">
                          <a:solidFill>
                            <a:srgbClr val="000000"/>
                          </a:solidFill>
                          <a:effectLst/>
                          <a:latin typeface="Calibri" panose="020F0502020204030204" pitchFamily="34" charset="0"/>
                        </a:rPr>
                        <a:t>15-Jan-2018 00:16:55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dirty="0">
                          <a:solidFill>
                            <a:srgbClr val="000000"/>
                          </a:solidFill>
                          <a:effectLst/>
                          <a:latin typeface="Calibri" panose="020F0502020204030204" pitchFamily="34" charset="0"/>
                        </a:rPr>
                        <a:t>18/143</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OOK Symbol Design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Dennis Sundman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Ericsson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1146">
                <a:tc>
                  <a:txBody>
                    <a:bodyPr/>
                    <a:lstStyle/>
                    <a:p>
                      <a:pPr algn="l" fontAlgn="ctr"/>
                      <a:r>
                        <a:rPr lang="en-US" sz="1400" b="0" i="0" u="none" strike="noStrike" dirty="0" smtClean="0">
                          <a:solidFill>
                            <a:srgbClr val="000000"/>
                          </a:solidFill>
                          <a:effectLst/>
                          <a:latin typeface="Calibri" panose="020F0502020204030204" pitchFamily="34" charset="0"/>
                        </a:rPr>
                        <a:t>15-Jan-2018 01:25:30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18/156</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Waveform Design for SYNC Field</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err="1">
                          <a:solidFill>
                            <a:srgbClr val="000000"/>
                          </a:solidFill>
                          <a:effectLst/>
                          <a:latin typeface="Calibri" panose="020F0502020204030204" pitchFamily="34" charset="0"/>
                        </a:rPr>
                        <a:t>Alphan</a:t>
                      </a:r>
                      <a:r>
                        <a:rPr lang="en-US" sz="1400" b="0" i="0" u="none" strike="noStrike" dirty="0">
                          <a:solidFill>
                            <a:srgbClr val="000000"/>
                          </a:solidFill>
                          <a:effectLst/>
                          <a:latin typeface="Calibri" panose="020F0502020204030204" pitchFamily="34" charset="0"/>
                        </a:rPr>
                        <a:t> </a:t>
                      </a:r>
                      <a:r>
                        <a:rPr lang="en-US" sz="1400" b="0" i="0" u="none" strike="noStrike" dirty="0" err="1" smtClean="0">
                          <a:solidFill>
                            <a:srgbClr val="000000"/>
                          </a:solidFill>
                          <a:effectLst/>
                          <a:latin typeface="Calibri" panose="020F0502020204030204" pitchFamily="34" charset="0"/>
                        </a:rPr>
                        <a:t>Sahin</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err="1">
                          <a:solidFill>
                            <a:srgbClr val="000000"/>
                          </a:solidFill>
                          <a:effectLst/>
                          <a:latin typeface="Calibri" panose="020F0502020204030204" pitchFamily="34" charset="0"/>
                        </a:rPr>
                        <a:t>InterDigital</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
        <p:nvSpPr>
          <p:cNvPr id="14" name="Content Placeholder 13"/>
          <p:cNvSpPr>
            <a:spLocks noGrp="1"/>
          </p:cNvSpPr>
          <p:nvPr>
            <p:ph idx="1"/>
          </p:nvPr>
        </p:nvSpPr>
        <p:spPr/>
        <p:txBody>
          <a:bodyPr/>
          <a:lstStyle/>
          <a:p>
            <a:r>
              <a:rPr lang="en-US" dirty="0" smtClean="0"/>
              <a:t>OOK Waveform</a:t>
            </a:r>
            <a:endParaRPr lang="en-US" dirty="0"/>
          </a:p>
        </p:txBody>
      </p:sp>
      <p:sp>
        <p:nvSpPr>
          <p:cNvPr id="15" name="Date Placeholder 14"/>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14732075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err="1" smtClean="0"/>
              <a:t>Tx</a:t>
            </a:r>
            <a:r>
              <a:rPr lang="en-US" kern="0" dirty="0" smtClean="0"/>
              <a:t>/Rx requirement discussion</a:t>
            </a:r>
          </a:p>
          <a:p>
            <a:endParaRPr lang="en-US" kern="0" dirty="0"/>
          </a:p>
          <a:p>
            <a:endParaRPr lang="en-US" kern="0" dirty="0" smtClean="0"/>
          </a:p>
          <a:p>
            <a:endParaRPr lang="en-US" kern="0" dirty="0"/>
          </a:p>
          <a:p>
            <a:endParaRPr lang="en-US" kern="0" dirty="0" smtClean="0"/>
          </a:p>
          <a:p>
            <a:r>
              <a:rPr lang="en-US" kern="0" dirty="0" smtClean="0"/>
              <a:t>Multi-user</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sp>
        <p:nvSpPr>
          <p:cNvPr id="2" name="Title 1"/>
          <p:cNvSpPr>
            <a:spLocks noGrp="1"/>
          </p:cNvSpPr>
          <p:nvPr>
            <p:ph type="title"/>
          </p:nvPr>
        </p:nvSpPr>
        <p:spPr/>
        <p:txBody>
          <a:bodyPr/>
          <a:lstStyle/>
          <a:p>
            <a:r>
              <a:rPr lang="en-US" dirty="0" smtClean="0"/>
              <a:t>PHY</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13</a:t>
            </a:fld>
            <a:endParaRPr lang="en-US" altLang="en-US"/>
          </a:p>
        </p:txBody>
      </p:sp>
      <p:graphicFrame>
        <p:nvGraphicFramePr>
          <p:cNvPr id="13" name="Table 12"/>
          <p:cNvGraphicFramePr>
            <a:graphicFrameLocks noGrp="1"/>
          </p:cNvGraphicFramePr>
          <p:nvPr>
            <p:extLst>
              <p:ext uri="{D42A27DB-BD31-4B8C-83A1-F6EECF244321}">
                <p14:modId xmlns:p14="http://schemas.microsoft.com/office/powerpoint/2010/main" val="245255404"/>
              </p:ext>
            </p:extLst>
          </p:nvPr>
        </p:nvGraphicFramePr>
        <p:xfrm>
          <a:off x="304798" y="2644299"/>
          <a:ext cx="8660599" cy="659130"/>
        </p:xfrm>
        <a:graphic>
          <a:graphicData uri="http://schemas.openxmlformats.org/drawingml/2006/table">
            <a:tbl>
              <a:tblPr/>
              <a:tblGrid>
                <a:gridCol w="1066802"/>
                <a:gridCol w="579438"/>
                <a:gridCol w="4338452"/>
                <a:gridCol w="1551709"/>
                <a:gridCol w="1124198"/>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lnL>
                      <a:noFill/>
                    </a:lnL>
                    <a:lnR>
                      <a:noFill/>
                    </a:lnR>
                    <a:lnT>
                      <a:noFill/>
                    </a:lnT>
                    <a:lnB>
                      <a:noFill/>
                    </a:lnB>
                    <a:solidFill>
                      <a:srgbClr val="595959"/>
                    </a:solidFill>
                  </a:tcPr>
                </a:tc>
              </a:tr>
              <a:tr h="381000">
                <a:tc>
                  <a:txBody>
                    <a:bodyPr/>
                    <a:lstStyle/>
                    <a:p>
                      <a:pPr algn="l" fontAlgn="ctr"/>
                      <a:r>
                        <a:rPr lang="en-US" sz="1400" b="0" i="0" u="none" strike="noStrike" dirty="0" smtClean="0">
                          <a:solidFill>
                            <a:srgbClr val="000000"/>
                          </a:solidFill>
                          <a:effectLst/>
                          <a:latin typeface="Calibri" panose="020F0502020204030204" pitchFamily="34" charset="0"/>
                        </a:rPr>
                        <a:t>15-Jan-2018 11:14:24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18/145</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Discussion of (how to specify) some TX and RX requirements for 802.11ba</a:t>
                      </a:r>
                    </a:p>
                  </a:txBody>
                  <a:tcPr marL="9525" marR="9525" marT="9525"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Leif </a:t>
                      </a:r>
                      <a:r>
                        <a:rPr lang="en-US" sz="1400" b="0" i="0" u="none" strike="noStrike" dirty="0" err="1">
                          <a:solidFill>
                            <a:srgbClr val="000000"/>
                          </a:solidFill>
                          <a:effectLst/>
                          <a:latin typeface="Calibri" panose="020F0502020204030204" pitchFamily="34" charset="0"/>
                        </a:rPr>
                        <a:t>Wilhelmsson</a:t>
                      </a:r>
                      <a:endParaRPr lang="en-US" sz="1400" b="0" i="0" u="none" strike="noStrike" dirty="0">
                        <a:solidFill>
                          <a:srgbClr val="000000"/>
                        </a:solidFill>
                        <a:effectLst/>
                        <a:latin typeface="Calibri" panose="020F0502020204030204" pitchFamily="34" charset="0"/>
                      </a:endParaRPr>
                    </a:p>
                  </a:txBody>
                  <a:tcPr marL="9525" marR="9525" marT="9525"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Ericsson</a:t>
                      </a:r>
                    </a:p>
                  </a:txBody>
                  <a:tcPr marL="9525" marR="9525" marT="9525" marB="0">
                    <a:lnL>
                      <a:noFill/>
                    </a:lnL>
                    <a:lnR>
                      <a:noFill/>
                    </a:lnR>
                    <a:lnT>
                      <a:noFill/>
                    </a:lnT>
                    <a:lnB>
                      <a:noFill/>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571034162"/>
              </p:ext>
            </p:extLst>
          </p:nvPr>
        </p:nvGraphicFramePr>
        <p:xfrm>
          <a:off x="304798" y="4675029"/>
          <a:ext cx="8534402" cy="1531620"/>
        </p:xfrm>
        <a:graphic>
          <a:graphicData uri="http://schemas.openxmlformats.org/drawingml/2006/table">
            <a:tbl>
              <a:tblPr/>
              <a:tblGrid>
                <a:gridCol w="1040388"/>
                <a:gridCol w="653337"/>
                <a:gridCol w="4231028"/>
                <a:gridCol w="1513287"/>
                <a:gridCol w="1096362"/>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Presenter</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381000">
                <a:tc>
                  <a:txBody>
                    <a:bodyPr/>
                    <a:lstStyle/>
                    <a:p>
                      <a:pPr algn="l" fontAlgn="ctr"/>
                      <a:r>
                        <a:rPr lang="en-US" sz="1400" b="0" i="0" u="none" strike="noStrike" dirty="0" smtClean="0">
                          <a:solidFill>
                            <a:srgbClr val="000000"/>
                          </a:solidFill>
                          <a:effectLst/>
                          <a:latin typeface="Calibri" panose="020F0502020204030204" pitchFamily="34" charset="0"/>
                        </a:rPr>
                        <a:t>08-Nov-2017 18:02:09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dirty="0">
                          <a:solidFill>
                            <a:srgbClr val="000000"/>
                          </a:solidFill>
                          <a:effectLst/>
                          <a:latin typeface="Calibri" panose="020F0502020204030204" pitchFamily="34" charset="0"/>
                        </a:rPr>
                        <a:t>17/1625</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de-DE" sz="1400" b="0" i="0" u="none" strike="noStrike">
                          <a:solidFill>
                            <a:srgbClr val="000000"/>
                          </a:solidFill>
                          <a:effectLst/>
                          <a:latin typeface="Calibri" panose="020F0502020204030204" pitchFamily="34" charset="0"/>
                        </a:rPr>
                        <a:t>Efficient FDMA MU Transmission Schemes for WUR WLAN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err="1">
                          <a:solidFill>
                            <a:srgbClr val="000000"/>
                          </a:solidFill>
                          <a:effectLst/>
                          <a:latin typeface="Calibri" panose="020F0502020204030204" pitchFamily="34" charset="0"/>
                        </a:rPr>
                        <a:t>Jianhan</a:t>
                      </a:r>
                      <a:r>
                        <a:rPr lang="en-US" sz="1400" b="0" i="0" u="none" strike="noStrike" dirty="0">
                          <a:solidFill>
                            <a:srgbClr val="000000"/>
                          </a:solidFill>
                          <a:effectLst/>
                          <a:latin typeface="Calibri" panose="020F0502020204030204" pitchFamily="34" charset="0"/>
                        </a:rPr>
                        <a:t> Liu</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err="1">
                          <a:solidFill>
                            <a:srgbClr val="000000"/>
                          </a:solidFill>
                          <a:effectLst/>
                          <a:latin typeface="Calibri" panose="020F0502020204030204" pitchFamily="34" charset="0"/>
                        </a:rPr>
                        <a:t>Mediatek</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a:txBody>
                    <a:bodyPr/>
                    <a:lstStyle/>
                    <a:p>
                      <a:pPr algn="l" fontAlgn="ctr"/>
                      <a:r>
                        <a:rPr lang="en-US" sz="1400" b="0" i="0" u="none" strike="noStrike" dirty="0" smtClean="0">
                          <a:solidFill>
                            <a:srgbClr val="000000"/>
                          </a:solidFill>
                          <a:effectLst/>
                          <a:latin typeface="Calibri" panose="020F0502020204030204" pitchFamily="34" charset="0"/>
                        </a:rPr>
                        <a:t>11-Sep-2017 14:14:19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dirty="0" smtClean="0">
                          <a:solidFill>
                            <a:srgbClr val="000000"/>
                          </a:solidFill>
                          <a:effectLst/>
                          <a:latin typeface="Calibri" panose="020F0502020204030204" pitchFamily="34" charset="0"/>
                        </a:rPr>
                        <a:t>17/1395</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de-DE" sz="1400" b="0" i="0" u="none" strike="noStrike" dirty="0" smtClean="0">
                          <a:solidFill>
                            <a:srgbClr val="000000"/>
                          </a:solidFill>
                          <a:effectLst/>
                          <a:latin typeface="Calibri" panose="020F0502020204030204" pitchFamily="34" charset="0"/>
                        </a:rPr>
                        <a:t>Simple multiplexing of wake-up signals</a:t>
                      </a:r>
                      <a:endParaRPr lang="de-DE"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smtClean="0">
                          <a:solidFill>
                            <a:srgbClr val="000000"/>
                          </a:solidFill>
                          <a:effectLst/>
                          <a:latin typeface="Calibri" panose="020F0502020204030204" pitchFamily="34" charset="0"/>
                        </a:rPr>
                        <a:t>Leif </a:t>
                      </a:r>
                      <a:r>
                        <a:rPr lang="en-US" sz="1400" b="0" i="0" u="none" strike="noStrike" dirty="0" err="1" smtClean="0">
                          <a:solidFill>
                            <a:srgbClr val="000000"/>
                          </a:solidFill>
                          <a:effectLst/>
                          <a:latin typeface="Calibri" panose="020F0502020204030204" pitchFamily="34" charset="0"/>
                        </a:rPr>
                        <a:t>Wilhelmsson</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smtClean="0">
                          <a:solidFill>
                            <a:srgbClr val="000000"/>
                          </a:solidFill>
                          <a:effectLst/>
                          <a:latin typeface="Calibri" panose="020F0502020204030204" pitchFamily="34" charset="0"/>
                        </a:rPr>
                        <a:t>Ericsson</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smtClean="0">
                          <a:solidFill>
                            <a:srgbClr val="000000"/>
                          </a:solidFill>
                          <a:effectLst/>
                          <a:latin typeface="Calibri" panose="020F0502020204030204" pitchFamily="34" charset="0"/>
                        </a:rPr>
                        <a:t>17/1419</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de-DE" sz="1400" b="0" i="0" u="none" strike="noStrike" dirty="0" smtClean="0">
                          <a:solidFill>
                            <a:srgbClr val="000000"/>
                          </a:solidFill>
                          <a:effectLst/>
                          <a:latin typeface="Calibri" panose="020F0502020204030204" pitchFamily="34" charset="0"/>
                        </a:rPr>
                        <a:t>Waveform coding schemes frequency domain multiplexing</a:t>
                      </a:r>
                      <a:endParaRPr lang="de-DE"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
        <p:nvSpPr>
          <p:cNvPr id="7" name="Date Placeholder 6"/>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24143774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MAC Spec Text</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14</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6" name="Table 5"/>
          <p:cNvGraphicFramePr>
            <a:graphicFrameLocks noGrp="1"/>
          </p:cNvGraphicFramePr>
          <p:nvPr>
            <p:extLst>
              <p:ext uri="{D42A27DB-BD31-4B8C-83A1-F6EECF244321}">
                <p14:modId xmlns:p14="http://schemas.microsoft.com/office/powerpoint/2010/main" val="2917135155"/>
              </p:ext>
            </p:extLst>
          </p:nvPr>
        </p:nvGraphicFramePr>
        <p:xfrm>
          <a:off x="696913" y="2819400"/>
          <a:ext cx="7761287" cy="1560195"/>
        </p:xfrm>
        <a:graphic>
          <a:graphicData uri="http://schemas.openxmlformats.org/drawingml/2006/table">
            <a:tbl>
              <a:tblPr/>
              <a:tblGrid>
                <a:gridCol w="758741"/>
                <a:gridCol w="4331146"/>
                <a:gridCol w="1549096"/>
                <a:gridCol w="1122304"/>
              </a:tblGrid>
              <a:tr h="190500">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lnL>
                      <a:noFill/>
                    </a:lnL>
                    <a:lnR>
                      <a:noFill/>
                    </a:lnR>
                    <a:lnT>
                      <a:noFill/>
                    </a:lnT>
                    <a:lnB>
                      <a:noFill/>
                    </a:lnB>
                    <a:solidFill>
                      <a:srgbClr val="595959"/>
                    </a:solidFill>
                  </a:tcPr>
                </a:tc>
              </a:tr>
              <a:tr h="190500">
                <a:tc>
                  <a:txBody>
                    <a:bodyPr/>
                    <a:lstStyle/>
                    <a:p>
                      <a:pPr algn="l" fontAlgn="ctr"/>
                      <a:r>
                        <a:rPr lang="en-US" sz="1400" b="0" i="0" u="none" strike="noStrike">
                          <a:solidFill>
                            <a:srgbClr val="00B050"/>
                          </a:solidFill>
                          <a:effectLst/>
                          <a:latin typeface="Calibri" panose="020F0502020204030204" pitchFamily="34" charset="0"/>
                        </a:rPr>
                        <a:t>18/85</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B050"/>
                          </a:solidFill>
                          <a:effectLst/>
                          <a:latin typeface="Calibri" panose="020F0502020204030204" pitchFamily="34" charset="0"/>
                        </a:rPr>
                        <a:t>Spec Text for WUR Negotiation and WUR Mode</a:t>
                      </a:r>
                    </a:p>
                  </a:txBody>
                  <a:tcPr marL="9525" marR="9525" marT="9525" marB="0">
                    <a:lnL>
                      <a:noFill/>
                    </a:lnL>
                    <a:lnR>
                      <a:noFill/>
                    </a:lnR>
                    <a:lnT>
                      <a:noFill/>
                    </a:lnT>
                    <a:lnB>
                      <a:noFill/>
                    </a:lnB>
                  </a:tcPr>
                </a:tc>
                <a:tc>
                  <a:txBody>
                    <a:bodyPr/>
                    <a:lstStyle/>
                    <a:p>
                      <a:pPr algn="l" fontAlgn="t"/>
                      <a:r>
                        <a:rPr lang="en-US" sz="1400" b="0" i="0" u="none" strike="noStrike">
                          <a:solidFill>
                            <a:srgbClr val="00B050"/>
                          </a:solidFill>
                          <a:effectLst/>
                          <a:latin typeface="Calibri" panose="020F0502020204030204" pitchFamily="34" charset="0"/>
                        </a:rPr>
                        <a:t>Po-Kai Huang</a:t>
                      </a:r>
                    </a:p>
                  </a:txBody>
                  <a:tcPr marL="9525" marR="9525" marT="9525" marB="0">
                    <a:lnL>
                      <a:noFill/>
                    </a:lnL>
                    <a:lnR>
                      <a:noFill/>
                    </a:lnR>
                    <a:lnT>
                      <a:noFill/>
                    </a:lnT>
                    <a:lnB>
                      <a:noFill/>
                    </a:lnB>
                  </a:tcPr>
                </a:tc>
                <a:tc>
                  <a:txBody>
                    <a:bodyPr/>
                    <a:lstStyle/>
                    <a:p>
                      <a:pPr algn="l" fontAlgn="t"/>
                      <a:r>
                        <a:rPr lang="en-US" sz="1400" b="0" i="0" u="none" strike="noStrike" dirty="0">
                          <a:solidFill>
                            <a:srgbClr val="00B050"/>
                          </a:solidFill>
                          <a:effectLst/>
                          <a:latin typeface="Calibri" panose="020F0502020204030204" pitchFamily="34" charset="0"/>
                        </a:rPr>
                        <a:t>Intel</a:t>
                      </a:r>
                    </a:p>
                  </a:txBody>
                  <a:tcPr marL="9525" marR="9525" marT="9525" marB="0">
                    <a:lnL>
                      <a:noFill/>
                    </a:lnL>
                    <a:lnR>
                      <a:noFill/>
                    </a:lnR>
                    <a:lnT>
                      <a:noFill/>
                    </a:lnT>
                    <a:lnB>
                      <a:noFill/>
                    </a:lnB>
                  </a:tcPr>
                </a:tc>
              </a:tr>
              <a:tr h="190500">
                <a:tc>
                  <a:txBody>
                    <a:bodyPr/>
                    <a:lstStyle/>
                    <a:p>
                      <a:pPr algn="l" fontAlgn="ctr"/>
                      <a:r>
                        <a:rPr lang="en-US" sz="1400" b="0" i="0" u="none" strike="noStrike">
                          <a:solidFill>
                            <a:srgbClr val="000000"/>
                          </a:solidFill>
                          <a:effectLst/>
                          <a:latin typeface="Calibri" panose="020F0502020204030204" pitchFamily="34" charset="0"/>
                        </a:rPr>
                        <a:t>18/86</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Spec Text for Vendor Specific Frame</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Intel</a:t>
                      </a:r>
                    </a:p>
                  </a:txBody>
                  <a:tcPr marL="9525" marR="9525" marT="9525" marB="0">
                    <a:lnL>
                      <a:noFill/>
                    </a:lnL>
                    <a:lnR>
                      <a:noFill/>
                    </a:lnR>
                    <a:lnT>
                      <a:noFill/>
                    </a:lnT>
                    <a:lnB>
                      <a:noFill/>
                    </a:lnB>
                  </a:tcPr>
                </a:tc>
              </a:tr>
              <a:tr h="190500">
                <a:tc>
                  <a:txBody>
                    <a:bodyPr/>
                    <a:lstStyle/>
                    <a:p>
                      <a:pPr algn="l" fontAlgn="ctr"/>
                      <a:r>
                        <a:rPr lang="en-US" sz="1400" b="0" i="0" u="none" strike="noStrike">
                          <a:solidFill>
                            <a:srgbClr val="000000"/>
                          </a:solidFill>
                          <a:effectLst/>
                          <a:latin typeface="Calibri" panose="020F0502020204030204" pitchFamily="34" charset="0"/>
                        </a:rPr>
                        <a:t>18/129</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Spec Text for WUR Beacon Frame</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Rojan Chitrakar</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9525" marR="9525" marT="9525" marB="0">
                    <a:lnL>
                      <a:noFill/>
                    </a:lnL>
                    <a:lnR>
                      <a:noFill/>
                    </a:lnR>
                    <a:lnT>
                      <a:noFill/>
                    </a:lnT>
                    <a:lnB>
                      <a:noFill/>
                    </a:lnB>
                  </a:tcPr>
                </a:tc>
              </a:tr>
              <a:tr h="190500">
                <a:tc>
                  <a:txBody>
                    <a:bodyPr/>
                    <a:lstStyle/>
                    <a:p>
                      <a:pPr algn="l" fontAlgn="ctr"/>
                      <a:r>
                        <a:rPr lang="en-US" sz="1400" b="0" i="0" u="none" strike="noStrike">
                          <a:solidFill>
                            <a:srgbClr val="00B050"/>
                          </a:solidFill>
                          <a:effectLst/>
                          <a:latin typeface="Calibri" panose="020F0502020204030204" pitchFamily="34" charset="0"/>
                        </a:rPr>
                        <a:t>18/165</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B050"/>
                          </a:solidFill>
                          <a:effectLst/>
                          <a:latin typeface="Calibri" panose="020F0502020204030204" pitchFamily="34" charset="0"/>
                        </a:rPr>
                        <a:t>WUR frame format</a:t>
                      </a:r>
                    </a:p>
                  </a:txBody>
                  <a:tcPr marL="9525" marR="9525" marT="9525" marB="0">
                    <a:lnL>
                      <a:noFill/>
                    </a:lnL>
                    <a:lnR>
                      <a:noFill/>
                    </a:lnR>
                    <a:lnT>
                      <a:noFill/>
                    </a:lnT>
                    <a:lnB>
                      <a:noFill/>
                    </a:lnB>
                  </a:tcPr>
                </a:tc>
                <a:tc>
                  <a:txBody>
                    <a:bodyPr/>
                    <a:lstStyle/>
                    <a:p>
                      <a:pPr algn="l" fontAlgn="t"/>
                      <a:r>
                        <a:rPr lang="en-US" sz="1400" b="0" i="0" u="none" strike="noStrike">
                          <a:solidFill>
                            <a:srgbClr val="00B050"/>
                          </a:solidFill>
                          <a:effectLst/>
                          <a:latin typeface="Calibri" panose="020F0502020204030204" pitchFamily="34" charset="0"/>
                        </a:rPr>
                        <a:t>Alfred Asterjadhi</a:t>
                      </a:r>
                    </a:p>
                  </a:txBody>
                  <a:tcPr marL="9525" marR="9525" marT="9525" marB="0">
                    <a:lnL>
                      <a:noFill/>
                    </a:lnL>
                    <a:lnR>
                      <a:noFill/>
                    </a:lnR>
                    <a:lnT>
                      <a:noFill/>
                    </a:lnT>
                    <a:lnB>
                      <a:noFill/>
                    </a:lnB>
                  </a:tcPr>
                </a:tc>
                <a:tc>
                  <a:txBody>
                    <a:bodyPr/>
                    <a:lstStyle/>
                    <a:p>
                      <a:pPr algn="l" fontAlgn="t"/>
                      <a:r>
                        <a:rPr lang="en-US" sz="1400" b="0" i="0" u="none" strike="noStrike" dirty="0">
                          <a:solidFill>
                            <a:srgbClr val="00B050"/>
                          </a:solidFill>
                          <a:effectLst/>
                          <a:latin typeface="Calibri" panose="020F0502020204030204" pitchFamily="34" charset="0"/>
                        </a:rPr>
                        <a:t>Qualcomm</a:t>
                      </a:r>
                    </a:p>
                  </a:txBody>
                  <a:tcPr marL="9525" marR="9525" marT="9525" marB="0">
                    <a:lnL>
                      <a:noFill/>
                    </a:lnL>
                    <a:lnR>
                      <a:noFill/>
                    </a:lnR>
                    <a:lnT>
                      <a:noFill/>
                    </a:lnT>
                    <a:lnB>
                      <a:noFill/>
                    </a:lnB>
                  </a:tcPr>
                </a:tc>
              </a:tr>
              <a:tr h="190500">
                <a:tc>
                  <a:txBody>
                    <a:bodyPr/>
                    <a:lstStyle/>
                    <a:p>
                      <a:pPr algn="l" fontAlgn="ctr"/>
                      <a:r>
                        <a:rPr lang="en-US" sz="1400" b="0" i="0" u="none" strike="noStrike" dirty="0">
                          <a:solidFill>
                            <a:srgbClr val="00B050"/>
                          </a:solidFill>
                          <a:effectLst/>
                          <a:latin typeface="Calibri" panose="020F0502020204030204" pitchFamily="34" charset="0"/>
                        </a:rPr>
                        <a:t>18/166</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B050"/>
                          </a:solidFill>
                          <a:effectLst/>
                          <a:latin typeface="Calibri" panose="020F0502020204030204" pitchFamily="34" charset="0"/>
                        </a:rPr>
                        <a:t>Spec text for WUR wake up frame</a:t>
                      </a:r>
                    </a:p>
                  </a:txBody>
                  <a:tcPr marL="9525" marR="9525" marT="9525" marB="0">
                    <a:lnL>
                      <a:noFill/>
                    </a:lnL>
                    <a:lnR>
                      <a:noFill/>
                    </a:lnR>
                    <a:lnT>
                      <a:noFill/>
                    </a:lnT>
                    <a:lnB>
                      <a:noFill/>
                    </a:lnB>
                  </a:tcPr>
                </a:tc>
                <a:tc>
                  <a:txBody>
                    <a:bodyPr/>
                    <a:lstStyle/>
                    <a:p>
                      <a:pPr algn="l" fontAlgn="t"/>
                      <a:r>
                        <a:rPr lang="en-US" sz="1400" b="0" i="0" u="none" strike="noStrike">
                          <a:solidFill>
                            <a:srgbClr val="00B050"/>
                          </a:solidFill>
                          <a:effectLst/>
                          <a:latin typeface="Calibri" panose="020F0502020204030204" pitchFamily="34" charset="0"/>
                        </a:rPr>
                        <a:t>Jeongki Kim</a:t>
                      </a:r>
                    </a:p>
                  </a:txBody>
                  <a:tcPr marL="9525" marR="9525" marT="9525" marB="0">
                    <a:lnL>
                      <a:noFill/>
                    </a:lnL>
                    <a:lnR>
                      <a:noFill/>
                    </a:lnR>
                    <a:lnT>
                      <a:noFill/>
                    </a:lnT>
                    <a:lnB>
                      <a:noFill/>
                    </a:lnB>
                  </a:tcPr>
                </a:tc>
                <a:tc>
                  <a:txBody>
                    <a:bodyPr/>
                    <a:lstStyle/>
                    <a:p>
                      <a:pPr algn="l" fontAlgn="t"/>
                      <a:r>
                        <a:rPr lang="en-US" sz="1400" b="0" i="0" u="none" strike="noStrike" dirty="0">
                          <a:solidFill>
                            <a:srgbClr val="00B050"/>
                          </a:solidFill>
                          <a:effectLst/>
                          <a:latin typeface="Calibri" panose="020F0502020204030204" pitchFamily="34" charset="0"/>
                        </a:rPr>
                        <a:t>LG Electronics</a:t>
                      </a:r>
                    </a:p>
                  </a:txBody>
                  <a:tcPr marL="9525" marR="9525" marT="9525" marB="0">
                    <a:lnL>
                      <a:noFill/>
                    </a:lnL>
                    <a:lnR>
                      <a:noFill/>
                    </a:lnR>
                    <a:lnT>
                      <a:noFill/>
                    </a:lnT>
                    <a:lnB>
                      <a:noFill/>
                    </a:lnB>
                  </a:tcPr>
                </a:tc>
              </a:tr>
              <a:tr h="190500">
                <a:tc>
                  <a:txBody>
                    <a:bodyPr/>
                    <a:lstStyle/>
                    <a:p>
                      <a:pPr algn="l" fontAlgn="ctr"/>
                      <a:r>
                        <a:rPr lang="en-US" sz="1400" b="0" i="0" u="none" strike="noStrike" dirty="0" smtClean="0">
                          <a:solidFill>
                            <a:srgbClr val="00B050"/>
                          </a:solidFill>
                          <a:effectLst/>
                          <a:latin typeface="Calibri" panose="020F0502020204030204" pitchFamily="34" charset="0"/>
                        </a:rPr>
                        <a:t>18/198</a:t>
                      </a:r>
                      <a:endParaRPr lang="en-US" sz="1400" b="0" i="0" u="none" strike="noStrike" dirty="0">
                        <a:solidFill>
                          <a:srgbClr val="00B05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t"/>
                      <a:r>
                        <a:rPr lang="en-US" sz="1400" b="0" i="0" u="none" strike="noStrike" dirty="0" smtClean="0">
                          <a:solidFill>
                            <a:srgbClr val="00B050"/>
                          </a:solidFill>
                          <a:effectLst/>
                          <a:latin typeface="Calibri" panose="020F0502020204030204" pitchFamily="34" charset="0"/>
                        </a:rPr>
                        <a:t>Proposed</a:t>
                      </a:r>
                      <a:r>
                        <a:rPr lang="en-US" sz="1400" b="0" i="0" u="none" strike="noStrike" baseline="0" dirty="0" smtClean="0">
                          <a:solidFill>
                            <a:srgbClr val="00B050"/>
                          </a:solidFill>
                          <a:effectLst/>
                          <a:latin typeface="Calibri" panose="020F0502020204030204" pitchFamily="34" charset="0"/>
                        </a:rPr>
                        <a:t> text for WUR beacon generation and counter</a:t>
                      </a:r>
                      <a:r>
                        <a:rPr lang="en-US" sz="1400" b="0" i="0" u="none" strike="noStrike" dirty="0" smtClean="0">
                          <a:solidFill>
                            <a:srgbClr val="00B050"/>
                          </a:solidFill>
                          <a:effectLst/>
                          <a:latin typeface="Calibri" panose="020F0502020204030204" pitchFamily="34" charset="0"/>
                        </a:rPr>
                        <a:t> </a:t>
                      </a:r>
                      <a:endParaRPr lang="en-US" sz="1400" b="0" i="0" u="none" strike="noStrike" dirty="0">
                        <a:solidFill>
                          <a:srgbClr val="00B050"/>
                        </a:solidFill>
                        <a:effectLst/>
                        <a:latin typeface="Calibri" panose="020F0502020204030204" pitchFamily="34" charset="0"/>
                      </a:endParaRPr>
                    </a:p>
                  </a:txBody>
                  <a:tcPr marL="9525" marR="9525" marT="9525" marB="0">
                    <a:lnL>
                      <a:noFill/>
                    </a:lnL>
                    <a:lnR>
                      <a:noFill/>
                    </a:lnR>
                    <a:lnT>
                      <a:noFill/>
                    </a:lnT>
                    <a:lnB>
                      <a:noFill/>
                    </a:lnB>
                  </a:tcPr>
                </a:tc>
                <a:tc>
                  <a:txBody>
                    <a:bodyPr/>
                    <a:lstStyle/>
                    <a:p>
                      <a:pPr algn="l" fontAlgn="t"/>
                      <a:r>
                        <a:rPr lang="en-US" sz="1400" b="0" i="0" u="none" strike="noStrike" dirty="0" smtClean="0">
                          <a:solidFill>
                            <a:srgbClr val="00B050"/>
                          </a:solidFill>
                          <a:effectLst/>
                          <a:latin typeface="Calibri" panose="020F0502020204030204" pitchFamily="34" charset="0"/>
                        </a:rPr>
                        <a:t>Ming</a:t>
                      </a:r>
                      <a:r>
                        <a:rPr lang="en-US" sz="1400" b="0" i="0" u="none" strike="noStrike" baseline="0" dirty="0" smtClean="0">
                          <a:solidFill>
                            <a:srgbClr val="00B050"/>
                          </a:solidFill>
                          <a:effectLst/>
                          <a:latin typeface="Calibri" panose="020F0502020204030204" pitchFamily="34" charset="0"/>
                        </a:rPr>
                        <a:t> </a:t>
                      </a:r>
                      <a:r>
                        <a:rPr lang="en-US" sz="1400" b="0" i="0" u="none" strike="noStrike" baseline="0" dirty="0" err="1" smtClean="0">
                          <a:solidFill>
                            <a:srgbClr val="00B050"/>
                          </a:solidFill>
                          <a:effectLst/>
                          <a:latin typeface="Calibri" panose="020F0502020204030204" pitchFamily="34" charset="0"/>
                        </a:rPr>
                        <a:t>Gan</a:t>
                      </a:r>
                      <a:endParaRPr lang="en-US" sz="1400" b="0" i="0" u="none" strike="noStrike" dirty="0">
                        <a:solidFill>
                          <a:srgbClr val="00B050"/>
                        </a:solidFill>
                        <a:effectLst/>
                        <a:latin typeface="Calibri" panose="020F0502020204030204" pitchFamily="34" charset="0"/>
                      </a:endParaRPr>
                    </a:p>
                  </a:txBody>
                  <a:tcPr marL="9525" marR="9525" marT="9525" marB="0">
                    <a:lnL>
                      <a:noFill/>
                    </a:lnL>
                    <a:lnR>
                      <a:noFill/>
                    </a:lnR>
                    <a:lnT>
                      <a:noFill/>
                    </a:lnT>
                    <a:lnB>
                      <a:noFill/>
                    </a:lnB>
                  </a:tcPr>
                </a:tc>
                <a:tc>
                  <a:txBody>
                    <a:bodyPr/>
                    <a:lstStyle/>
                    <a:p>
                      <a:pPr algn="l" fontAlgn="t"/>
                      <a:r>
                        <a:rPr lang="en-US" sz="1400" b="0" i="0" u="none" strike="noStrike" dirty="0" smtClean="0">
                          <a:solidFill>
                            <a:srgbClr val="00B050"/>
                          </a:solidFill>
                          <a:effectLst/>
                          <a:latin typeface="Calibri" panose="020F0502020204030204" pitchFamily="34" charset="0"/>
                        </a:rPr>
                        <a:t>Huawei</a:t>
                      </a:r>
                      <a:endParaRPr lang="en-US" sz="1400" b="0" i="0" u="none" strike="noStrike" dirty="0">
                        <a:solidFill>
                          <a:srgbClr val="00B050"/>
                        </a:solidFill>
                        <a:effectLst/>
                        <a:latin typeface="Calibri" panose="020F0502020204030204" pitchFamily="34" charset="0"/>
                      </a:endParaRPr>
                    </a:p>
                  </a:txBody>
                  <a:tcPr marL="9525" marR="9525" marT="9525" marB="0">
                    <a:lnL>
                      <a:noFill/>
                    </a:lnL>
                    <a:lnR>
                      <a:noFill/>
                    </a:lnR>
                    <a:lnT>
                      <a:noFill/>
                    </a:lnT>
                    <a:lnB>
                      <a:noFill/>
                    </a:lnB>
                  </a:tcPr>
                </a:tc>
              </a:tr>
            </a:tbl>
          </a:graphicData>
        </a:graphic>
      </p:graphicFrame>
      <p:sp>
        <p:nvSpPr>
          <p:cNvPr id="8" name="Date Placeholder 7"/>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15</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524000"/>
            <a:ext cx="77724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Frame Format</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2" name="Table 1"/>
          <p:cNvGraphicFramePr>
            <a:graphicFrameLocks noGrp="1"/>
          </p:cNvGraphicFramePr>
          <p:nvPr>
            <p:extLst>
              <p:ext uri="{D42A27DB-BD31-4B8C-83A1-F6EECF244321}">
                <p14:modId xmlns:p14="http://schemas.microsoft.com/office/powerpoint/2010/main" val="2291202138"/>
              </p:ext>
            </p:extLst>
          </p:nvPr>
        </p:nvGraphicFramePr>
        <p:xfrm>
          <a:off x="256391" y="2061903"/>
          <a:ext cx="8707417" cy="3295650"/>
        </p:xfrm>
        <a:graphic>
          <a:graphicData uri="http://schemas.openxmlformats.org/drawingml/2006/table">
            <a:tbl>
              <a:tblPr/>
              <a:tblGrid>
                <a:gridCol w="990600"/>
                <a:gridCol w="822325"/>
                <a:gridCol w="4264313"/>
                <a:gridCol w="1525192"/>
                <a:gridCol w="1104987"/>
              </a:tblGrid>
              <a:tr h="197261">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Presenter</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386091">
                <a:tc>
                  <a:txBody>
                    <a:bodyPr/>
                    <a:lstStyle/>
                    <a:p>
                      <a:pPr algn="l" fontAlgn="ctr"/>
                      <a:r>
                        <a:rPr lang="en-US" sz="1400" b="0" i="0" u="none" strike="noStrike" dirty="0" smtClean="0">
                          <a:solidFill>
                            <a:srgbClr val="000000"/>
                          </a:solidFill>
                          <a:effectLst/>
                          <a:latin typeface="Calibri" panose="020F0502020204030204" pitchFamily="34" charset="0"/>
                        </a:rPr>
                        <a:t>10-Jan-2018 19:00:52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17/684</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Action frame format</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Lei Huang</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6091">
                <a:tc>
                  <a:txBody>
                    <a:bodyPr/>
                    <a:lstStyle/>
                    <a:p>
                      <a:pPr algn="l" fontAlgn="ctr"/>
                      <a:r>
                        <a:rPr lang="en-US" sz="1400" b="0" i="0" u="none" strike="noStrike" dirty="0" smtClean="0">
                          <a:solidFill>
                            <a:schemeClr val="bg2"/>
                          </a:solidFill>
                          <a:effectLst/>
                          <a:latin typeface="Calibri" panose="020F0502020204030204" pitchFamily="34" charset="0"/>
                        </a:rPr>
                        <a:t>10-Jan-2018 18:57:04 ET</a:t>
                      </a:r>
                      <a:endParaRPr lang="en-US" sz="1400" b="0" i="0" u="none" strike="noStrike" dirty="0">
                        <a:solidFill>
                          <a:schemeClr val="bg2"/>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chemeClr val="bg2"/>
                          </a:solidFill>
                          <a:effectLst/>
                          <a:latin typeface="Calibri" panose="020F0502020204030204" pitchFamily="34" charset="0"/>
                        </a:rPr>
                        <a:t>17/974</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chemeClr val="bg2"/>
                          </a:solidFill>
                          <a:effectLst/>
                          <a:latin typeface="Calibri" panose="020F0502020204030204" pitchFamily="34" charset="0"/>
                        </a:rPr>
                        <a:t>WUR Beacon frame format</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chemeClr val="bg2"/>
                          </a:solidFill>
                          <a:effectLst/>
                          <a:latin typeface="Calibri" panose="020F0502020204030204" pitchFamily="34" charset="0"/>
                        </a:rPr>
                        <a:t>Lei Huang</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chemeClr val="bg2"/>
                          </a:solidFill>
                          <a:effectLst/>
                          <a:latin typeface="Calibri" panose="020F0502020204030204" pitchFamily="34" charset="0"/>
                        </a:rPr>
                        <a:t>Panasonic</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6091">
                <a:tc>
                  <a:txBody>
                    <a:bodyPr/>
                    <a:lstStyle/>
                    <a:p>
                      <a:pPr algn="l" fontAlgn="ctr"/>
                      <a:r>
                        <a:rPr lang="en-US" sz="1400" b="0" i="0" u="none" strike="noStrike" dirty="0" smtClean="0">
                          <a:solidFill>
                            <a:srgbClr val="000000"/>
                          </a:solidFill>
                          <a:effectLst/>
                          <a:latin typeface="Calibri" panose="020F0502020204030204" pitchFamily="34" charset="0"/>
                        </a:rPr>
                        <a:t>10-Jan-2018 18:59:51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18/61</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Wake Up frame format</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Lei Huang</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6091">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17/1334r1</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Vendor Specific WUR Frame Follow up (This fixes the TBD of TD control for vendor specific frame)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261">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18/64</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Secure WUR frames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6091">
                <a:tc>
                  <a:txBody>
                    <a:bodyPr/>
                    <a:lstStyle/>
                    <a:p>
                      <a:pPr algn="l" fontAlgn="ctr"/>
                      <a:r>
                        <a:rPr lang="en-US" sz="1400" b="0" i="0" u="none" strike="noStrike" dirty="0" smtClean="0">
                          <a:solidFill>
                            <a:srgbClr val="000000"/>
                          </a:solidFill>
                          <a:effectLst/>
                          <a:latin typeface="Calibri" panose="020F0502020204030204" pitchFamily="34" charset="0"/>
                        </a:rPr>
                        <a:t>15-Jan-2018 10:58:11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18/94</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Fixing TBDs in WUR frames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261">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18/104</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Clarification for variable length WUR frame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Jeongki Kim</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261">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18/103</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Further considerations on WUR frame format</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Jeongki Kim</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261">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18/178</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Response type indication in unicast WUR frame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Woojin Ahn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WILUS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Date Placeholder 2"/>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16409897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16</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Beacon/TSF</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3" name="Table 2"/>
          <p:cNvGraphicFramePr>
            <a:graphicFrameLocks noGrp="1"/>
          </p:cNvGraphicFramePr>
          <p:nvPr>
            <p:extLst>
              <p:ext uri="{D42A27DB-BD31-4B8C-83A1-F6EECF244321}">
                <p14:modId xmlns:p14="http://schemas.microsoft.com/office/powerpoint/2010/main" val="4077107869"/>
              </p:ext>
            </p:extLst>
          </p:nvPr>
        </p:nvGraphicFramePr>
        <p:xfrm>
          <a:off x="304802" y="2787975"/>
          <a:ext cx="8567432" cy="2200275"/>
        </p:xfrm>
        <a:graphic>
          <a:graphicData uri="http://schemas.openxmlformats.org/drawingml/2006/table">
            <a:tbl>
              <a:tblPr/>
              <a:tblGrid>
                <a:gridCol w="990598"/>
                <a:gridCol w="579438"/>
                <a:gridCol w="4327961"/>
                <a:gridCol w="1547956"/>
                <a:gridCol w="1121479"/>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90500">
                <a:tc>
                  <a:txBody>
                    <a:bodyPr/>
                    <a:lstStyle/>
                    <a:p>
                      <a:pPr algn="l" fontAlgn="ctr"/>
                      <a:r>
                        <a:rPr lang="en-US" sz="1400" b="0" i="0" u="none" strike="noStrike" dirty="0" smtClean="0">
                          <a:solidFill>
                            <a:schemeClr val="bg2"/>
                          </a:solidFill>
                          <a:effectLst/>
                          <a:latin typeface="Calibri" panose="020F0502020204030204" pitchFamily="34" charset="0"/>
                        </a:rPr>
                        <a:t>10-Jan-2018 18:58:47 ET</a:t>
                      </a:r>
                      <a:endParaRPr lang="en-US" sz="1400" b="0" i="0" u="none" strike="noStrike" dirty="0">
                        <a:solidFill>
                          <a:schemeClr val="bg2"/>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chemeClr val="bg2"/>
                          </a:solidFill>
                          <a:effectLst/>
                          <a:latin typeface="Calibri" panose="020F0502020204030204" pitchFamily="34" charset="0"/>
                        </a:rPr>
                        <a:t>18/60</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chemeClr val="bg2"/>
                          </a:solidFill>
                          <a:effectLst/>
                          <a:latin typeface="Calibri" panose="020F0502020204030204" pitchFamily="34" charset="0"/>
                        </a:rPr>
                        <a:t>WUR synchronization straw poll</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chemeClr val="bg2"/>
                          </a:solidFill>
                          <a:effectLst/>
                          <a:latin typeface="Calibri" panose="020F0502020204030204" pitchFamily="34" charset="0"/>
                        </a:rPr>
                        <a:t>Lei Huang</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chemeClr val="bg2"/>
                          </a:solidFill>
                          <a:effectLst/>
                          <a:latin typeface="Calibri" panose="020F0502020204030204" pitchFamily="34" charset="0"/>
                        </a:rPr>
                        <a:t>Panasonic</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15-Jan-2018 00:36:22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18/87</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Computation of TSF Update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dirty="0">
                          <a:solidFill>
                            <a:srgbClr val="000000"/>
                          </a:solidFill>
                          <a:effectLst/>
                          <a:latin typeface="Calibri" panose="020F0502020204030204" pitchFamily="34" charset="0"/>
                        </a:rPr>
                        <a:t>18/101</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Discusion on TSF</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Ming Gan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18/113</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wur-beacon-transmission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Kaiying Lv</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ZTE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15-Jan-2018 00:37:04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dirty="0">
                          <a:solidFill>
                            <a:srgbClr val="000000"/>
                          </a:solidFill>
                          <a:effectLst/>
                          <a:latin typeface="Calibri" panose="020F0502020204030204" pitchFamily="34" charset="0"/>
                        </a:rPr>
                        <a:t>18/126</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Starting time indication of WUR beacon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Intel</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18/190</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TSF synchronization through WUR Beacon</a:t>
                      </a:r>
                    </a:p>
                  </a:txBody>
                  <a:tcPr marL="9525" marR="9525" marT="9525"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Liwen Chu</a:t>
                      </a:r>
                    </a:p>
                  </a:txBody>
                  <a:tcPr marL="9525" marR="9525" marT="9525"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Marvell</a:t>
                      </a:r>
                    </a:p>
                  </a:txBody>
                  <a:tcPr marL="9525" marR="9525" marT="9525"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
        <p:nvSpPr>
          <p:cNvPr id="6" name="Date Placeholder 5"/>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4267663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17</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WUR Operation</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6" name="Table 5"/>
          <p:cNvGraphicFramePr>
            <a:graphicFrameLocks noGrp="1"/>
          </p:cNvGraphicFramePr>
          <p:nvPr>
            <p:extLst>
              <p:ext uri="{D42A27DB-BD31-4B8C-83A1-F6EECF244321}">
                <p14:modId xmlns:p14="http://schemas.microsoft.com/office/powerpoint/2010/main" val="2003230926"/>
              </p:ext>
            </p:extLst>
          </p:nvPr>
        </p:nvGraphicFramePr>
        <p:xfrm>
          <a:off x="304800" y="2787975"/>
          <a:ext cx="8643635" cy="2190750"/>
        </p:xfrm>
        <a:graphic>
          <a:graphicData uri="http://schemas.openxmlformats.org/drawingml/2006/table">
            <a:tbl>
              <a:tblPr/>
              <a:tblGrid>
                <a:gridCol w="914400"/>
                <a:gridCol w="731838"/>
                <a:gridCol w="4327961"/>
                <a:gridCol w="1547957"/>
                <a:gridCol w="1121479"/>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18/117</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Delayed-wake-up-procedure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Kaiying Lv</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ZTE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0" i="0" u="none" strike="noStrike" dirty="0" smtClean="0">
                          <a:solidFill>
                            <a:srgbClr val="000000"/>
                          </a:solidFill>
                          <a:effectLst/>
                          <a:latin typeface="Calibri" panose="020F0502020204030204" pitchFamily="34" charset="0"/>
                        </a:rPr>
                        <a:t>14-Jan-2018 00:46:20 ET</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18/154</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Data transmission detail in WUR mode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Suhwook Kim</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14-Jan-2018 00:48:38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17/380r1</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Channel switch</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Suhwook Kim</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15-Jan-2018 04:48:44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18/176</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AP operation regarding PCR schedule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Woojin Ahn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WILUS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15-Jan-2018 04:49:49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a:solidFill>
                            <a:srgbClr val="000000"/>
                          </a:solidFill>
                          <a:effectLst/>
                          <a:latin typeface="Calibri" panose="020F0502020204030204" pitchFamily="34" charset="0"/>
                        </a:rPr>
                        <a:t>18/177</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PCR service period in WUR Mode</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Woojin Ahn</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WILUS</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
        <p:nvSpPr>
          <p:cNvPr id="8" name="Date Placeholder 7"/>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1148824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18</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WUR Discovery</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3" name="Table 2"/>
          <p:cNvGraphicFramePr>
            <a:graphicFrameLocks noGrp="1"/>
          </p:cNvGraphicFramePr>
          <p:nvPr>
            <p:extLst>
              <p:ext uri="{D42A27DB-BD31-4B8C-83A1-F6EECF244321}">
                <p14:modId xmlns:p14="http://schemas.microsoft.com/office/powerpoint/2010/main" val="1688989820"/>
              </p:ext>
            </p:extLst>
          </p:nvPr>
        </p:nvGraphicFramePr>
        <p:xfrm>
          <a:off x="304800" y="2734188"/>
          <a:ext cx="8496669" cy="1754505"/>
        </p:xfrm>
        <a:graphic>
          <a:graphicData uri="http://schemas.openxmlformats.org/drawingml/2006/table">
            <a:tbl>
              <a:tblPr/>
              <a:tblGrid>
                <a:gridCol w="1106763"/>
                <a:gridCol w="702337"/>
                <a:gridCol w="4136329"/>
                <a:gridCol w="1479417"/>
                <a:gridCol w="1071823"/>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15-Jan-2018 04:11:42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dirty="0">
                          <a:solidFill>
                            <a:srgbClr val="000000"/>
                          </a:solidFill>
                          <a:effectLst/>
                          <a:latin typeface="Calibri" panose="020F0502020204030204" pitchFamily="34" charset="0"/>
                        </a:rPr>
                        <a:t>18/134</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Smart scanning for WUR discovery</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Taewon Song</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LG Electronics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dirty="0">
                          <a:solidFill>
                            <a:srgbClr val="000000"/>
                          </a:solidFill>
                          <a:effectLst/>
                          <a:latin typeface="Calibri" panose="020F0502020204030204" pitchFamily="34" charset="0"/>
                        </a:rPr>
                        <a:t>18/160</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WUR Discovery Frame Content</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Guoing Li</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Apple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14-Jan-2018 16:32:08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dirty="0">
                          <a:solidFill>
                            <a:srgbClr val="000000"/>
                          </a:solidFill>
                          <a:effectLst/>
                          <a:latin typeface="Calibri" panose="020F0502020204030204" pitchFamily="34" charset="0"/>
                        </a:rPr>
                        <a:t>18/128</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WUR Discovery frame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Rojan Chitrakar</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Panasonic</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09-Nov-2017 13:42:16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17/1619</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consideration-on-</a:t>
                      </a:r>
                      <a:r>
                        <a:rPr lang="en-US" sz="1400" b="0" i="0" u="none" strike="noStrike" dirty="0" err="1">
                          <a:solidFill>
                            <a:srgbClr val="000000"/>
                          </a:solidFill>
                          <a:effectLst/>
                          <a:latin typeface="Calibri" panose="020F0502020204030204" pitchFamily="34" charset="0"/>
                        </a:rPr>
                        <a:t>wur</a:t>
                      </a:r>
                      <a:r>
                        <a:rPr lang="en-US" sz="1400" b="0" i="0" u="none" strike="noStrike" dirty="0">
                          <a:solidFill>
                            <a:srgbClr val="000000"/>
                          </a:solidFill>
                          <a:effectLst/>
                          <a:latin typeface="Calibri" panose="020F0502020204030204" pitchFamily="34" charset="0"/>
                        </a:rPr>
                        <a:t>-frame-for-fast-scanning</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err="1">
                          <a:solidFill>
                            <a:srgbClr val="000000"/>
                          </a:solidFill>
                          <a:effectLst/>
                          <a:latin typeface="Calibri" panose="020F0502020204030204" pitchFamily="34" charset="0"/>
                        </a:rPr>
                        <a:t>Kaiying</a:t>
                      </a:r>
                      <a:r>
                        <a:rPr lang="en-US" sz="1400" b="0" i="0" u="none" strike="noStrike" dirty="0">
                          <a:solidFill>
                            <a:srgbClr val="000000"/>
                          </a:solidFill>
                          <a:effectLst/>
                          <a:latin typeface="Calibri" panose="020F0502020204030204" pitchFamily="34" charset="0"/>
                        </a:rPr>
                        <a:t> </a:t>
                      </a:r>
                      <a:r>
                        <a:rPr lang="en-US" sz="1400" b="0" i="0" u="none" strike="noStrike" dirty="0" err="1">
                          <a:solidFill>
                            <a:srgbClr val="000000"/>
                          </a:solidFill>
                          <a:effectLst/>
                          <a:latin typeface="Calibri" panose="020F0502020204030204" pitchFamily="34" charset="0"/>
                        </a:rPr>
                        <a:t>Lv</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ZTE</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
        <p:nvSpPr>
          <p:cNvPr id="6" name="Date Placeholder 5"/>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18259738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19</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Power Efficiency</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2" name="Table 1"/>
          <p:cNvGraphicFramePr>
            <a:graphicFrameLocks noGrp="1"/>
          </p:cNvGraphicFramePr>
          <p:nvPr>
            <p:extLst>
              <p:ext uri="{D42A27DB-BD31-4B8C-83A1-F6EECF244321}">
                <p14:modId xmlns:p14="http://schemas.microsoft.com/office/powerpoint/2010/main" val="4197794790"/>
              </p:ext>
            </p:extLst>
          </p:nvPr>
        </p:nvGraphicFramePr>
        <p:xfrm>
          <a:off x="457201" y="2779705"/>
          <a:ext cx="8160285" cy="1318260"/>
        </p:xfrm>
        <a:graphic>
          <a:graphicData uri="http://schemas.openxmlformats.org/drawingml/2006/table">
            <a:tbl>
              <a:tblPr/>
              <a:tblGrid>
                <a:gridCol w="914399"/>
                <a:gridCol w="669925"/>
                <a:gridCol w="4067299"/>
                <a:gridCol w="1454727"/>
                <a:gridCol w="1053935"/>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381000">
                <a:tc>
                  <a:txBody>
                    <a:bodyPr/>
                    <a:lstStyle/>
                    <a:p>
                      <a:pPr algn="l" fontAlgn="ctr"/>
                      <a:r>
                        <a:rPr lang="en-US" sz="1400" b="0" i="0" u="none" strike="noStrike" dirty="0" smtClean="0">
                          <a:solidFill>
                            <a:srgbClr val="000000"/>
                          </a:solidFill>
                          <a:effectLst/>
                          <a:latin typeface="Calibri" panose="020F0502020204030204" pitchFamily="34" charset="0"/>
                        </a:rPr>
                        <a:t>15-Jan-2018 00:13:18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18/169</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Power Efficiency for Individually Addressed Frames Reception</a:t>
                      </a:r>
                    </a:p>
                  </a:txBody>
                  <a:tcPr marL="9525" marR="9525" marT="952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Jarkko Kneckt</a:t>
                      </a:r>
                    </a:p>
                  </a:txBody>
                  <a:tcPr marL="9525" marR="9525" marT="952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Apple</a:t>
                      </a:r>
                    </a:p>
                  </a:txBody>
                  <a:tcPr marL="9525" marR="9525" marT="952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15-Jan-2018 00:12:30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dirty="0">
                          <a:solidFill>
                            <a:srgbClr val="000000"/>
                          </a:solidFill>
                          <a:effectLst/>
                          <a:latin typeface="Calibri" panose="020F0502020204030204" pitchFamily="34" charset="0"/>
                        </a:rPr>
                        <a:t>18/170</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Power Efficiency for Group Addressed Frames Reception</a:t>
                      </a:r>
                    </a:p>
                  </a:txBody>
                  <a:tcPr marL="9525" marR="9525" marT="952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Jarkko Kneckt</a:t>
                      </a:r>
                    </a:p>
                  </a:txBody>
                  <a:tcPr marL="9525" marR="9525" marT="952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Apple</a:t>
                      </a:r>
                    </a:p>
                  </a:txBody>
                  <a:tcPr marL="9525" marR="9525" marT="952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a:solidFill>
                            <a:srgbClr val="000000"/>
                          </a:solidFill>
                          <a:effectLst/>
                          <a:latin typeface="Calibri" panose="020F0502020204030204" pitchFamily="34" charset="0"/>
                        </a:rPr>
                        <a:t>17/1697</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Power save scheme with fast medium sync</a:t>
                      </a:r>
                    </a:p>
                  </a:txBody>
                  <a:tcPr marL="9525" marR="9525" marT="9525"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Ming Gan</a:t>
                      </a:r>
                    </a:p>
                  </a:txBody>
                  <a:tcPr marL="9525" marR="9525" marT="9525"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Huawei</a:t>
                      </a:r>
                    </a:p>
                  </a:txBody>
                  <a:tcPr marL="9525" marR="9525" marT="9525"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
        <p:nvSpPr>
          <p:cNvPr id="6" name="Date Placeholder 5"/>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21998636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smtClean="0">
                <a:solidFill>
                  <a:srgbClr val="0000FF"/>
                </a:solidFill>
                <a:cs typeface="Times New Roman" panose="02020603050405020304" pitchFamily="18" charset="0"/>
              </a:rPr>
              <a:t>IEEE 802.11 TGba:</a:t>
            </a:r>
            <a:br>
              <a:rPr lang="en-US" altLang="en-US" sz="3600" smtClean="0">
                <a:solidFill>
                  <a:srgbClr val="0000FF"/>
                </a:solidFill>
                <a:cs typeface="Times New Roman" panose="02020603050405020304" pitchFamily="18" charset="0"/>
              </a:rPr>
            </a:br>
            <a:r>
              <a:rPr lang="en-US" altLang="en-US" sz="3600" smtClean="0">
                <a:solidFill>
                  <a:srgbClr val="0000FF"/>
                </a:solidFill>
                <a:cs typeface="Times New Roman" panose="02020603050405020304" pitchFamily="18" charset="0"/>
              </a:rPr>
              <a:t>Wake-up Radio Operation</a:t>
            </a:r>
            <a:endParaRPr lang="en-US" altLang="en-US" sz="360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Irvine, California, USA</a:t>
            </a:r>
          </a:p>
          <a:p>
            <a:pPr algn="ctr">
              <a:lnSpc>
                <a:spcPct val="90000"/>
              </a:lnSpc>
              <a:buFontTx/>
              <a:buNone/>
            </a:pPr>
            <a:r>
              <a:rPr lang="en-US" altLang="en-US" sz="3200" dirty="0" smtClean="0">
                <a:cs typeface="Times New Roman" panose="02020603050405020304" pitchFamily="18" charset="0"/>
              </a:rPr>
              <a:t>January 14-19, 2018</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(Samsung)</a:t>
            </a: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p>
          <a:p>
            <a:pPr algn="ctr">
              <a:lnSpc>
                <a:spcPct val="90000"/>
              </a:lnSpc>
              <a:buFontTx/>
              <a:buNone/>
            </a:pPr>
            <a:r>
              <a:rPr lang="en-US" altLang="en-US" sz="2000" dirty="0" smtClean="0"/>
              <a:t>Technical Editor: Po-Kai Huang (Intel)</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20</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Multiplexing/Multicast</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3" name="Table 2"/>
          <p:cNvGraphicFramePr>
            <a:graphicFrameLocks noGrp="1"/>
          </p:cNvGraphicFramePr>
          <p:nvPr>
            <p:extLst>
              <p:ext uri="{D42A27DB-BD31-4B8C-83A1-F6EECF244321}">
                <p14:modId xmlns:p14="http://schemas.microsoft.com/office/powerpoint/2010/main" val="3194682857"/>
              </p:ext>
            </p:extLst>
          </p:nvPr>
        </p:nvGraphicFramePr>
        <p:xfrm>
          <a:off x="381001" y="2743200"/>
          <a:ext cx="8437563" cy="882015"/>
        </p:xfrm>
        <a:graphic>
          <a:graphicData uri="http://schemas.openxmlformats.org/drawingml/2006/table">
            <a:tbl>
              <a:tblPr/>
              <a:tblGrid>
                <a:gridCol w="914399"/>
                <a:gridCol w="588395"/>
                <a:gridCol w="4289225"/>
                <a:gridCol w="1534102"/>
                <a:gridCol w="1111442"/>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18/116</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The-Indication-Schemes-for-Simple-Multiplexing</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Kaiying Lv</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ZTE</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15-Jan-2018 01:28:33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a:solidFill>
                            <a:srgbClr val="000000"/>
                          </a:solidFill>
                          <a:effectLst/>
                          <a:latin typeface="Calibri" panose="020F0502020204030204" pitchFamily="34" charset="0"/>
                        </a:rPr>
                        <a:t>18/157</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Issues in Multicast Wakeup</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Xiaofei Wang</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err="1">
                          <a:solidFill>
                            <a:srgbClr val="000000"/>
                          </a:solidFill>
                          <a:effectLst/>
                          <a:latin typeface="Calibri" panose="020F0502020204030204" pitchFamily="34" charset="0"/>
                        </a:rPr>
                        <a:t>InterDigital</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
        <p:nvSpPr>
          <p:cNvPr id="6" name="Date Placeholder 5"/>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20141578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Further Optimization</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21</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MAC</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6" name="Table 5"/>
          <p:cNvGraphicFramePr>
            <a:graphicFrameLocks noGrp="1"/>
          </p:cNvGraphicFramePr>
          <p:nvPr>
            <p:extLst>
              <p:ext uri="{D42A27DB-BD31-4B8C-83A1-F6EECF244321}">
                <p14:modId xmlns:p14="http://schemas.microsoft.com/office/powerpoint/2010/main" val="1628602153"/>
              </p:ext>
            </p:extLst>
          </p:nvPr>
        </p:nvGraphicFramePr>
        <p:xfrm>
          <a:off x="683302" y="2743200"/>
          <a:ext cx="7761287" cy="445770"/>
        </p:xfrm>
        <a:graphic>
          <a:graphicData uri="http://schemas.openxmlformats.org/drawingml/2006/table">
            <a:tbl>
              <a:tblPr/>
              <a:tblGrid>
                <a:gridCol w="691172"/>
                <a:gridCol w="691172"/>
                <a:gridCol w="3945441"/>
                <a:gridCol w="1411143"/>
                <a:gridCol w="1022359"/>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a:solidFill>
                            <a:srgbClr val="000000"/>
                          </a:solidFill>
                          <a:effectLst/>
                          <a:latin typeface="Calibri" panose="020F0502020204030204" pitchFamily="34" charset="0"/>
                        </a:rPr>
                        <a:t>18/115</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wake-up-procedure-for-tracking-STAs</a:t>
                      </a:r>
                    </a:p>
                  </a:txBody>
                  <a:tcPr marL="9525" marR="9525" marT="9525"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Kaiying Lv</a:t>
                      </a:r>
                    </a:p>
                  </a:txBody>
                  <a:tcPr marL="9525" marR="9525" marT="9525"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ZTE</a:t>
                      </a:r>
                    </a:p>
                  </a:txBody>
                  <a:tcPr marL="9525" marR="9525" marT="9525"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
        <p:nvSpPr>
          <p:cNvPr id="8" name="Date Placeholder 7"/>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28246155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Model</a:t>
            </a:r>
            <a:endParaRPr lang="en-US" dirty="0"/>
          </a:p>
        </p:txBody>
      </p:sp>
      <p:sp>
        <p:nvSpPr>
          <p:cNvPr id="3" name="Date Placeholder 2"/>
          <p:cNvSpPr>
            <a:spLocks noGrp="1"/>
          </p:cNvSpPr>
          <p:nvPr>
            <p:ph type="dt" sz="half" idx="10"/>
          </p:nvPr>
        </p:nvSpPr>
        <p:spPr/>
        <p:txBody>
          <a:bodyPr/>
          <a:lstStyle/>
          <a:p>
            <a:pPr>
              <a:defRPr/>
            </a:pPr>
            <a:r>
              <a:rPr lang="en-US" smtClean="0"/>
              <a:t>January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22</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587044714"/>
              </p:ext>
            </p:extLst>
          </p:nvPr>
        </p:nvGraphicFramePr>
        <p:xfrm>
          <a:off x="228601" y="2641441"/>
          <a:ext cx="8519791" cy="659130"/>
        </p:xfrm>
        <a:graphic>
          <a:graphicData uri="http://schemas.openxmlformats.org/drawingml/2006/table">
            <a:tbl>
              <a:tblPr/>
              <a:tblGrid>
                <a:gridCol w="990599"/>
                <a:gridCol w="822325"/>
                <a:gridCol w="4148265"/>
                <a:gridCol w="1483686"/>
                <a:gridCol w="1074916"/>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a:noFill/>
                    </a:lnB>
                    <a:solidFill>
                      <a:srgbClr val="595959"/>
                    </a:solidFill>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08-Nov-2017 13:39:20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17/1644r1</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Further Consideration on Smart Scanning Usage Model</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Roger Marks</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Huawei</a:t>
                      </a:r>
                    </a:p>
                  </a:txBody>
                  <a:tcPr marL="9525" marR="9525" marT="9525" marB="0" anchor="ctr">
                    <a:lnL>
                      <a:noFill/>
                    </a:lnL>
                    <a:lnR>
                      <a:noFill/>
                    </a:lnR>
                    <a:lnT>
                      <a:noFill/>
                    </a:lnT>
                    <a:lnB>
                      <a:noFill/>
                    </a:lnB>
                  </a:tcPr>
                </a:tc>
              </a:tr>
            </a:tbl>
          </a:graphicData>
        </a:graphic>
      </p:graphicFrame>
    </p:spTree>
    <p:extLst>
      <p:ext uri="{BB962C8B-B14F-4D97-AF65-F5344CB8AC3E}">
        <p14:creationId xmlns:p14="http://schemas.microsoft.com/office/powerpoint/2010/main" val="38490006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685800"/>
            <a:ext cx="7772400" cy="350838"/>
          </a:xfrm>
        </p:spPr>
        <p:txBody>
          <a:bodyPr/>
          <a:lstStyle/>
          <a:p>
            <a:r>
              <a:rPr lang="en-US" altLang="en-US" dirty="0" smtClean="0"/>
              <a:t>Agenda</a:t>
            </a:r>
          </a:p>
        </p:txBody>
      </p:sp>
      <p:sp>
        <p:nvSpPr>
          <p:cNvPr id="21507" name="Content Placeholder 6"/>
          <p:cNvSpPr>
            <a:spLocks noGrp="1"/>
          </p:cNvSpPr>
          <p:nvPr>
            <p:ph sz="half" idx="1"/>
          </p:nvPr>
        </p:nvSpPr>
        <p:spPr>
          <a:xfrm>
            <a:off x="152400" y="1524000"/>
            <a:ext cx="4722813" cy="4951413"/>
          </a:xfrm>
        </p:spPr>
        <p:txBody>
          <a:bodyPr/>
          <a:lstStyle/>
          <a:p>
            <a:r>
              <a:rPr lang="en-US" altLang="en-US" sz="1300" dirty="0" smtClean="0"/>
              <a:t>Monday: AM2 (2 hours)</a:t>
            </a:r>
          </a:p>
          <a:p>
            <a:pPr lvl="1"/>
            <a:r>
              <a:rPr lang="en-US" altLang="en-US" sz="1300" dirty="0" smtClean="0"/>
              <a:t>Call meeting to order, TGba introduction</a:t>
            </a:r>
          </a:p>
          <a:p>
            <a:pPr lvl="1"/>
            <a:r>
              <a:rPr lang="en-US" altLang="en-US" sz="1300" dirty="0" smtClean="0"/>
              <a:t>Call for submissions</a:t>
            </a:r>
          </a:p>
          <a:p>
            <a:pPr lvl="1"/>
            <a:r>
              <a:rPr lang="en-US" altLang="en-US" sz="1300" dirty="0" smtClean="0"/>
              <a:t>Review agenda and approval</a:t>
            </a:r>
          </a:p>
          <a:p>
            <a:pPr lvl="1"/>
            <a:r>
              <a:rPr lang="en-US" altLang="en-US" sz="1300" dirty="0" smtClean="0"/>
              <a:t>IEEE 802 and 802.11 IPR Policy and procedure</a:t>
            </a:r>
          </a:p>
          <a:p>
            <a:pPr lvl="1"/>
            <a:r>
              <a:rPr lang="en-US" altLang="en-US" sz="1300" dirty="0" smtClean="0"/>
              <a:t>Participation in IEEE 802 Meetings </a:t>
            </a:r>
          </a:p>
          <a:p>
            <a:pPr lvl="1"/>
            <a:r>
              <a:rPr lang="en-US" altLang="en-US" sz="1300" dirty="0" smtClean="0"/>
              <a:t>Summary from November 2017 meeting</a:t>
            </a:r>
          </a:p>
          <a:p>
            <a:pPr lvl="1"/>
            <a:r>
              <a:rPr lang="en-US" altLang="en-US" sz="1300" dirty="0" smtClean="0"/>
              <a:t>Motion: November 2017 meeting (</a:t>
            </a:r>
            <a:r>
              <a:rPr lang="en-US" altLang="en-US" sz="1300" dirty="0"/>
              <a:t>doc: IEEE </a:t>
            </a:r>
            <a:r>
              <a:rPr lang="en-US" altLang="en-US" sz="1300" dirty="0" smtClean="0"/>
              <a:t>802.11-17/1800r0) and teleconference minutes (doc: IEEE 802.11-17/1824r3)</a:t>
            </a:r>
          </a:p>
          <a:p>
            <a:pPr lvl="1"/>
            <a:r>
              <a:rPr lang="en-US" altLang="en-US" sz="1300" dirty="0" err="1" smtClean="0"/>
              <a:t>TGba</a:t>
            </a:r>
            <a:r>
              <a:rPr lang="en-US" altLang="en-US" sz="1300" dirty="0" smtClean="0"/>
              <a:t> Spec Framework Document review and approval</a:t>
            </a:r>
          </a:p>
          <a:p>
            <a:pPr lvl="1"/>
            <a:r>
              <a:rPr lang="en-US" altLang="en-US" sz="1300" dirty="0" smtClean="0"/>
              <a:t>Presentations, Recess</a:t>
            </a:r>
          </a:p>
          <a:p>
            <a:r>
              <a:rPr lang="en-US" altLang="en-US" sz="1300" dirty="0" smtClean="0"/>
              <a:t>Monday: PM1, PM2 (4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Presentations, Recess</a:t>
            </a:r>
          </a:p>
          <a:p>
            <a:r>
              <a:rPr lang="en-US" altLang="en-US" sz="1300" dirty="0" smtClean="0"/>
              <a:t>Tuesday: AM1, PM1 (4 </a:t>
            </a:r>
            <a:r>
              <a:rPr lang="en-US" altLang="en-US" sz="1300" dirty="0"/>
              <a:t>hours)</a:t>
            </a:r>
          </a:p>
          <a:p>
            <a:pPr lvl="1"/>
            <a:r>
              <a:rPr lang="en-US" altLang="en-US" sz="1300" dirty="0"/>
              <a:t>Call meeting to order</a:t>
            </a:r>
          </a:p>
          <a:p>
            <a:pPr lvl="1"/>
            <a:r>
              <a:rPr lang="en-US" altLang="en-US" sz="1300" dirty="0"/>
              <a:t>IEEE 802 and 802.11 IPR Policy and procedure</a:t>
            </a:r>
          </a:p>
          <a:p>
            <a:pPr lvl="1"/>
            <a:r>
              <a:rPr lang="en-US" altLang="en-US" sz="1300" dirty="0"/>
              <a:t>Presentations, Recess</a:t>
            </a:r>
          </a:p>
          <a:p>
            <a:endParaRPr lang="en-US" altLang="en-US" sz="1300" dirty="0" smtClean="0"/>
          </a:p>
          <a:p>
            <a:pPr lvl="1"/>
            <a:endParaRPr lang="en-US" altLang="en-US" sz="1300" dirty="0" smtClean="0"/>
          </a:p>
        </p:txBody>
      </p:sp>
      <p:sp>
        <p:nvSpPr>
          <p:cNvPr id="21508" name="Content Placeholder 7"/>
          <p:cNvSpPr>
            <a:spLocks noGrp="1"/>
          </p:cNvSpPr>
          <p:nvPr>
            <p:ph sz="half" idx="2"/>
          </p:nvPr>
        </p:nvSpPr>
        <p:spPr>
          <a:xfrm>
            <a:off x="4868863" y="1524000"/>
            <a:ext cx="4268787" cy="4951413"/>
          </a:xfrm>
        </p:spPr>
        <p:txBody>
          <a:bodyPr/>
          <a:lstStyle/>
          <a:p>
            <a:r>
              <a:rPr lang="en-US" altLang="en-US" sz="1300" dirty="0" smtClean="0"/>
              <a:t>Wednesday: PM1 (2 </a:t>
            </a:r>
            <a:r>
              <a:rPr lang="en-US" altLang="en-US" sz="1300" dirty="0"/>
              <a:t>hours</a:t>
            </a:r>
            <a:r>
              <a:rPr lang="en-US" altLang="en-US" sz="1300" dirty="0" smtClean="0"/>
              <a:t>)</a:t>
            </a:r>
          </a:p>
          <a:p>
            <a:pPr lvl="1"/>
            <a:r>
              <a:rPr lang="en-US" altLang="en-US" sz="1300" dirty="0">
                <a:solidFill>
                  <a:srgbClr val="000000"/>
                </a:solidFill>
              </a:rPr>
              <a:t>Call meeting to order</a:t>
            </a:r>
          </a:p>
          <a:p>
            <a:pPr lvl="1"/>
            <a:r>
              <a:rPr lang="en-US" altLang="en-US" sz="1300" dirty="0">
                <a:solidFill>
                  <a:srgbClr val="000000"/>
                </a:solidFill>
              </a:rPr>
              <a:t>IEEE 802 and 802.11 IPR Policy and procedure</a:t>
            </a:r>
          </a:p>
          <a:p>
            <a:pPr lvl="1"/>
            <a:r>
              <a:rPr lang="en-US" altLang="en-US" sz="1300" dirty="0">
                <a:solidFill>
                  <a:srgbClr val="000000"/>
                </a:solidFill>
              </a:rPr>
              <a:t>Presentations, </a:t>
            </a:r>
            <a:r>
              <a:rPr lang="en-US" altLang="en-US" sz="1300" dirty="0" smtClean="0">
                <a:solidFill>
                  <a:srgbClr val="000000"/>
                </a:solidFill>
              </a:rPr>
              <a:t>Recess</a:t>
            </a:r>
            <a:endParaRPr lang="en-US" altLang="en-US" sz="900" dirty="0" smtClean="0"/>
          </a:p>
          <a:p>
            <a:endParaRPr lang="en-US" altLang="en-US" sz="1300" dirty="0" smtClean="0"/>
          </a:p>
          <a:p>
            <a:r>
              <a:rPr lang="en-US" altLang="en-US" sz="1300" dirty="0" smtClean="0"/>
              <a:t>Thursday: AM1 </a:t>
            </a:r>
            <a:r>
              <a:rPr lang="en-US" altLang="en-US" sz="1300" dirty="0"/>
              <a:t>(2 hours</a:t>
            </a:r>
            <a:r>
              <a:rPr lang="en-US" altLang="en-US" sz="1300" dirty="0" smtClean="0"/>
              <a:t>)</a:t>
            </a:r>
            <a:endParaRPr lang="en-US" altLang="en-US" sz="1300" dirty="0"/>
          </a:p>
          <a:p>
            <a:pPr lvl="1"/>
            <a:r>
              <a:rPr lang="en-US" altLang="en-US" sz="1300" dirty="0"/>
              <a:t>Call meeting to order</a:t>
            </a:r>
          </a:p>
          <a:p>
            <a:pPr lvl="1"/>
            <a:r>
              <a:rPr lang="en-US" altLang="en-US" sz="1300" dirty="0"/>
              <a:t>IEEE 802 and 802.11 IPR Policy and </a:t>
            </a:r>
            <a:r>
              <a:rPr lang="en-US" altLang="en-US" sz="1300" dirty="0" smtClean="0"/>
              <a:t>procedure</a:t>
            </a:r>
          </a:p>
          <a:p>
            <a:pPr lvl="1"/>
            <a:r>
              <a:rPr lang="en-US" altLang="en-US" sz="1300" b="1" dirty="0" smtClean="0"/>
              <a:t>Motions</a:t>
            </a:r>
          </a:p>
          <a:p>
            <a:pPr lvl="1"/>
            <a:r>
              <a:rPr lang="en-US" altLang="en-US" sz="1300" dirty="0" smtClean="0"/>
              <a:t>Presentations, Recess</a:t>
            </a:r>
          </a:p>
          <a:p>
            <a:pPr lvl="1"/>
            <a:endParaRPr lang="en-US" altLang="en-US" sz="1300" dirty="0" smtClean="0"/>
          </a:p>
          <a:p>
            <a:r>
              <a:rPr lang="en-US" altLang="en-US" sz="1300" dirty="0" smtClean="0"/>
              <a:t>Thursday: PM1 (2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TG timeline discussion</a:t>
            </a:r>
          </a:p>
          <a:p>
            <a:pPr lvl="1"/>
            <a:r>
              <a:rPr lang="en-US" altLang="en-US" sz="1300" dirty="0" smtClean="0"/>
              <a:t>Goal for March 2018 F2F meeting</a:t>
            </a:r>
          </a:p>
          <a:p>
            <a:pPr lvl="1"/>
            <a:r>
              <a:rPr lang="en-US" altLang="en-US" sz="1300" dirty="0" smtClean="0"/>
              <a:t>Teleconference call schedule</a:t>
            </a:r>
          </a:p>
          <a:p>
            <a:pPr lvl="1"/>
            <a:r>
              <a:rPr lang="en-US" altLang="en-US" sz="1300" dirty="0" smtClean="0"/>
              <a:t>Presentations</a:t>
            </a:r>
          </a:p>
          <a:p>
            <a:pPr lvl="1"/>
            <a:r>
              <a:rPr lang="en-US" altLang="en-US" sz="1300" dirty="0" smtClean="0"/>
              <a:t>Adjourn</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23</a:t>
            </a:fld>
            <a:endParaRPr lang="en-US" altLang="en-US" sz="1200" b="0" smtClean="0"/>
          </a:p>
        </p:txBody>
      </p:sp>
      <p:sp>
        <p:nvSpPr>
          <p:cNvPr id="3" name="Date Placeholder 2"/>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685800" y="685800"/>
            <a:ext cx="7772400" cy="533400"/>
          </a:xfrm>
        </p:spPr>
        <p:txBody>
          <a:bodyPr lIns="90487" tIns="44450" rIns="90487" bIns="44450"/>
          <a:lstStyle/>
          <a:p>
            <a:r>
              <a:rPr lang="en-US" altLang="en-US" sz="3200" u="sng" dirty="0" smtClean="0">
                <a:solidFill>
                  <a:schemeClr val="tx1"/>
                </a:solidFill>
                <a:latin typeface="Calibri" panose="020F0502020204030204" pitchFamily="34" charset="0"/>
                <a:cs typeface="Calibri" panose="020F0502020204030204" pitchFamily="34" charset="0"/>
              </a:rPr>
              <a:t>Instructions for the WG Chair</a:t>
            </a:r>
            <a:endParaRPr lang="en-US" altLang="en-US" sz="3200" u="sng" dirty="0" smtClean="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0" y="1219200"/>
            <a:ext cx="9144000" cy="4876800"/>
          </a:xfrm>
        </p:spPr>
        <p:txBody>
          <a:bodyPr lIns="90487" tIns="44450" rIns="90487" bIns="44450"/>
          <a:lstStyle/>
          <a:p>
            <a:pPr marL="182880">
              <a:lnSpc>
                <a:spcPct val="80000"/>
              </a:lnSpc>
              <a:spcAft>
                <a:spcPct val="30000"/>
              </a:spcAft>
              <a:buFont typeface="Monotype Sorts" pitchFamily="2" charset="2"/>
              <a:buNone/>
            </a:pPr>
            <a:r>
              <a:rPr lang="en-US" altLang="en-US" sz="1800" b="1" dirty="0" smtClean="0"/>
              <a:t>	</a:t>
            </a:r>
            <a:r>
              <a:rPr lang="en-US" altLang="en-US" sz="2000" b="1" dirty="0" smtClean="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Advise the WG attendees that:</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smtClean="0">
                <a:solidFill>
                  <a:schemeClr val="tx1"/>
                </a:solidFill>
                <a:latin typeface="Calibri" panose="020F0502020204030204" pitchFamily="34" charset="0"/>
                <a:cs typeface="Calibri" panose="020F0502020204030204" pitchFamily="34" charset="0"/>
              </a:rPr>
              <a:t>IEEE-SA Standards Board Bylaws</a:t>
            </a:r>
            <a:r>
              <a:rPr lang="en-US" altLang="en-US" sz="1400" dirty="0" smtClean="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smtClean="0">
                <a:solidFill>
                  <a:schemeClr val="tx1"/>
                </a:solidFill>
                <a:latin typeface="Calibri" panose="020F0502020204030204" pitchFamily="34" charset="0"/>
                <a:cs typeface="Calibri" panose="020F0502020204030204" pitchFamily="34" charset="0"/>
              </a:rPr>
            </a:br>
            <a:endParaRPr lang="en-US" altLang="en-US" sz="1600" dirty="0" smtClean="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smtClean="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smtClean="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smtClean="0">
                <a:solidFill>
                  <a:schemeClr val="tx1"/>
                </a:solidFill>
                <a:latin typeface="Calibri" panose="020F0502020204030204" pitchFamily="34" charset="0"/>
                <a:cs typeface="Calibri" panose="020F0502020204030204" pitchFamily="34" charset="0"/>
              </a:rPr>
              <a:t>	Note: </a:t>
            </a:r>
            <a:r>
              <a:rPr lang="en-US" altLang="en-US" sz="1400" b="1" dirty="0" smtClean="0">
                <a:solidFill>
                  <a:schemeClr val="tx1"/>
                </a:solidFill>
                <a:latin typeface="Calibri" panose="020F0502020204030204" pitchFamily="34" charset="0"/>
                <a:cs typeface="Calibri" panose="020F0502020204030204" pitchFamily="34" charset="0"/>
              </a:rPr>
              <a:t>WG</a:t>
            </a:r>
            <a:r>
              <a:rPr lang="en-US" altLang="en-US" sz="1400" dirty="0" smtClean="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smtClean="0">
              <a:ea typeface="+mn-ea"/>
              <a:cs typeface="Arial" panose="020B0604020202020204" pitchFamily="34" charset="0"/>
            </a:endParaRPr>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smtClean="0">
              <a:ea typeface="+mn-ea"/>
              <a:cs typeface="Arial" panose="020B0604020202020204" pitchFamily="34" charset="0"/>
            </a:endParaRPr>
          </a:p>
        </p:txBody>
      </p:sp>
      <p:sp>
        <p:nvSpPr>
          <p:cNvPr id="7174" name="Text Box 1030"/>
          <p:cNvSpPr txBox="1">
            <a:spLocks noChangeArrowheads="1"/>
          </p:cNvSpPr>
          <p:nvPr/>
        </p:nvSpPr>
        <p:spPr bwMode="auto">
          <a:xfrm>
            <a:off x="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smtClean="0"/>
              <a:t>January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24</a:t>
            </a:fld>
            <a:endParaRPr lang="en-US" altLang="en-US"/>
          </a:p>
        </p:txBody>
      </p:sp>
    </p:spTree>
    <p:extLst>
      <p:ext uri="{BB962C8B-B14F-4D97-AF65-F5344CB8AC3E}">
        <p14:creationId xmlns:p14="http://schemas.microsoft.com/office/powerpoint/2010/main" val="3343617872"/>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dirty="0" smtClean="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205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smtClean="0"/>
              <a:t>Minyoung Park (Samsung)</a:t>
            </a:r>
            <a:endParaRPr lang="en-US"/>
          </a:p>
        </p:txBody>
      </p:sp>
      <p:sp>
        <p:nvSpPr>
          <p:cNvPr id="3" name="Slide Number Placeholder 2"/>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25</a:t>
            </a:fld>
            <a:endParaRPr lang="en-US" altLang="en-US"/>
          </a:p>
        </p:txBody>
      </p:sp>
      <p:sp>
        <p:nvSpPr>
          <p:cNvPr id="4" name="Date Placeholder 3"/>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33854020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z="3200" u="sng" smtClean="0">
                <a:solidFill>
                  <a:schemeClr val="tx1"/>
                </a:solidFill>
                <a:latin typeface="Calibri" panose="020F0502020204030204" pitchFamily="34" charset="0"/>
                <a:cs typeface="Calibri" panose="020F0502020204030204" pitchFamily="34" charset="0"/>
              </a:rPr>
              <a:t>Ways to inform IEEE</a:t>
            </a:r>
            <a:endParaRPr lang="en-US" altLang="en-US" sz="3200" u="sng" smtClean="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b="1" dirty="0" smtClean="0">
                <a:solidFill>
                  <a:schemeClr val="tx1"/>
                </a:solidFill>
                <a:latin typeface="Calibri" pitchFamily="34" charset="0"/>
                <a:cs typeface="Calibri" pitchFamily="34" charset="0"/>
              </a:rPr>
              <a:t>Cause </a:t>
            </a:r>
            <a:r>
              <a:rPr lang="en-US" altLang="en-US" sz="2000" b="1" dirty="0">
                <a:solidFill>
                  <a:schemeClr val="tx1"/>
                </a:solidFill>
                <a:latin typeface="Calibri" pitchFamily="34" charset="0"/>
                <a:cs typeface="Calibri" pitchFamily="34" charset="0"/>
              </a:rPr>
              <a:t>an LOA to be submitted to the IEEE-SA (patcom@ieee.org);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#2</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26</a:t>
            </a:fld>
            <a:endParaRPr lang="en-US" altLang="en-US"/>
          </a:p>
        </p:txBody>
      </p:sp>
    </p:spTree>
    <p:extLst>
      <p:ext uri="{BB962C8B-B14F-4D97-AF65-F5344CB8AC3E}">
        <p14:creationId xmlns:p14="http://schemas.microsoft.com/office/powerpoint/2010/main" val="6033364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685800" y="685800"/>
            <a:ext cx="7772400" cy="680179"/>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Other guidelines for IEEE WG meetings</a:t>
            </a:r>
            <a:endParaRPr lang="en-US" altLang="en-US" sz="3200" dirty="0" smtClean="0"/>
          </a:p>
        </p:txBody>
      </p:sp>
      <p:sp>
        <p:nvSpPr>
          <p:cNvPr id="10243" name="Rectangle 1027"/>
          <p:cNvSpPr>
            <a:spLocks noGrp="1" noChangeArrowheads="1"/>
          </p:cNvSpPr>
          <p:nvPr>
            <p:ph idx="1"/>
          </p:nvPr>
        </p:nvSpPr>
        <p:spPr>
          <a:xfrm>
            <a:off x="685800" y="1365980"/>
            <a:ext cx="7772400" cy="46482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t>
            </a:r>
            <a:r>
              <a:rPr lang="en-US" altLang="en-US" sz="1400" b="1" dirty="0" smtClean="0">
                <a:solidFill>
                  <a:schemeClr val="tx1"/>
                </a:solidFill>
                <a:latin typeface="Calibri" panose="020F0502020204030204" pitchFamily="34" charset="0"/>
                <a:cs typeface="Calibri" panose="020F0502020204030204" pitchFamily="34" charset="0"/>
              </a:rPr>
              <a:t>and </a:t>
            </a:r>
            <a:r>
              <a:rPr lang="en-US" altLang="en-US" sz="1400" b="1" dirty="0">
                <a:solidFill>
                  <a:schemeClr val="tx1"/>
                </a:solidFill>
                <a:latin typeface="Calibri" panose="020F0502020204030204" pitchFamily="34" charset="0"/>
                <a:cs typeface="Calibri" panose="020F0502020204030204" pitchFamily="34" charset="0"/>
              </a:rPr>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27</a:t>
            </a:fld>
            <a:endParaRPr lang="en-US" altLang="en-US"/>
          </a:p>
        </p:txBody>
      </p:sp>
    </p:spTree>
    <p:extLst>
      <p:ext uri="{BB962C8B-B14F-4D97-AF65-F5344CB8AC3E}">
        <p14:creationId xmlns:p14="http://schemas.microsoft.com/office/powerpoint/2010/main" val="2599356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85800"/>
            <a:ext cx="7772400" cy="457200"/>
          </a:xfrm>
        </p:spPr>
        <p:txBody>
          <a:bodyPr/>
          <a:lstStyle/>
          <a:p>
            <a:r>
              <a:rPr lang="en-GB" altLang="en-US" sz="3200" u="sng" dirty="0" smtClean="0">
                <a:solidFill>
                  <a:schemeClr val="tx1"/>
                </a:solidFill>
                <a:latin typeface="Calibri" panose="020F0502020204030204" pitchFamily="34" charset="0"/>
                <a:cs typeface="Calibri" panose="020F0502020204030204" pitchFamily="34" charset="0"/>
              </a:rPr>
              <a:t>Patent-related information</a:t>
            </a:r>
            <a:endParaRPr lang="en-US" altLang="en-US" sz="3200" u="sng" dirty="0" smtClean="0"/>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smtClean="0">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304800" y="1143000"/>
            <a:ext cx="8229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smtClean="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smtClean="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2000" b="1" i="1" dirty="0" smtClean="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smtClean="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smtClean="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5715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#4</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smtClean="0"/>
              <a:t>January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28</a:t>
            </a:fld>
            <a:endParaRPr lang="en-US" altLang="en-US"/>
          </a:p>
        </p:txBody>
      </p:sp>
    </p:spTree>
    <p:extLst>
      <p:ext uri="{BB962C8B-B14F-4D97-AF65-F5344CB8AC3E}">
        <p14:creationId xmlns:p14="http://schemas.microsoft.com/office/powerpoint/2010/main" val="244907321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600200"/>
            <a:ext cx="7772400" cy="4875213"/>
          </a:xfrm>
        </p:spPr>
        <p:txBody>
          <a:bodyPr/>
          <a:lstStyle/>
          <a:p>
            <a:pPr marL="0" indent="0" defTabSz="457200" eaLnBrk="1" hangingPunct="1">
              <a:spcBef>
                <a:spcPts val="600"/>
              </a:spcBef>
              <a:buSzPct val="100000"/>
              <a:buFontTx/>
              <a:buNone/>
              <a:defRPr/>
            </a:pPr>
            <a:r>
              <a:rPr lang="en-US" altLang="en-US" sz="1600" kern="1200" dirty="0" smtClean="0">
                <a:ea typeface="MS Gothic" panose="020B0609070205080204" pitchFamily="49" charset="-128"/>
                <a:cs typeface="+mn-cs"/>
              </a:rPr>
              <a:t>Participation </a:t>
            </a:r>
            <a:r>
              <a:rPr lang="en-US" altLang="en-US" sz="1600" kern="1200" dirty="0">
                <a:ea typeface="MS Gothic" panose="020B0609070205080204" pitchFamily="49" charset="-128"/>
                <a:cs typeface="+mn-cs"/>
              </a:rPr>
              <a:t>in any IEEE 802 meeting (Sponsor, Sponsor Subgroup, Working Group, Working Group Subgroup, etc.) </a:t>
            </a:r>
            <a:r>
              <a:rPr lang="en-GB" altLang="en-US" sz="1600" kern="1200" dirty="0" smtClean="0">
                <a:ea typeface="MS Gothic" panose="020B0609070205080204" pitchFamily="49" charset="-128"/>
                <a:cs typeface="+mn-cs"/>
              </a:rPr>
              <a:t>is </a:t>
            </a:r>
            <a:r>
              <a:rPr lang="en-GB" altLang="en-US" sz="1600" kern="1200" dirty="0">
                <a:ea typeface="MS Gothic" panose="020B0609070205080204" pitchFamily="49" charset="-128"/>
                <a:cs typeface="+mn-cs"/>
              </a:rPr>
              <a:t>on an 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29</a:t>
            </a:fld>
            <a:endParaRPr lang="en-US" altLang="en-US" sz="1200" b="0" smtClean="0"/>
          </a:p>
        </p:txBody>
      </p:sp>
      <p:sp>
        <p:nvSpPr>
          <p:cNvPr id="4" name="Date Placeholder 3"/>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January 2018 session</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30</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31</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32</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November 2017 Meeting and Teleconference Calls</a:t>
            </a:r>
          </a:p>
        </p:txBody>
      </p:sp>
      <p:sp>
        <p:nvSpPr>
          <p:cNvPr id="31747" name="Content Placeholder 2"/>
          <p:cNvSpPr>
            <a:spLocks noGrp="1"/>
          </p:cNvSpPr>
          <p:nvPr>
            <p:ph idx="1"/>
          </p:nvPr>
        </p:nvSpPr>
        <p:spPr>
          <a:xfrm>
            <a:off x="685800" y="1981200"/>
            <a:ext cx="8153400" cy="4494213"/>
          </a:xfrm>
        </p:spPr>
        <p:txBody>
          <a:bodyPr/>
          <a:lstStyle/>
          <a:p>
            <a:r>
              <a:rPr lang="en-US" altLang="en-US" sz="2000" dirty="0"/>
              <a:t>Reviewed technical presentations</a:t>
            </a:r>
          </a:p>
          <a:p>
            <a:pPr lvl="0"/>
            <a:r>
              <a:rPr lang="en-US" altLang="en-US" sz="2000" dirty="0">
                <a:solidFill>
                  <a:srgbClr val="000000"/>
                </a:solidFill>
              </a:rPr>
              <a:t>Approved </a:t>
            </a:r>
            <a:r>
              <a:rPr lang="en-US" altLang="en-US" sz="2000" dirty="0" err="1">
                <a:solidFill>
                  <a:srgbClr val="000000"/>
                </a:solidFill>
              </a:rPr>
              <a:t>TGba</a:t>
            </a:r>
            <a:r>
              <a:rPr lang="en-US" altLang="en-US" sz="2000" dirty="0">
                <a:solidFill>
                  <a:srgbClr val="000000"/>
                </a:solidFill>
              </a:rPr>
              <a:t> Spec Framework Document (SFD) </a:t>
            </a:r>
          </a:p>
          <a:p>
            <a:pPr lvl="1"/>
            <a:r>
              <a:rPr lang="en-US" altLang="en-US" sz="1800" dirty="0">
                <a:solidFill>
                  <a:srgbClr val="000000"/>
                </a:solidFill>
              </a:rPr>
              <a:t>IEEE 802.11-17/575r5</a:t>
            </a:r>
          </a:p>
          <a:p>
            <a:pPr lvl="0"/>
            <a:r>
              <a:rPr lang="en-US" altLang="en-US" sz="2000" dirty="0">
                <a:solidFill>
                  <a:srgbClr val="000000"/>
                </a:solidFill>
              </a:rPr>
              <a:t>Confirmed </a:t>
            </a:r>
            <a:r>
              <a:rPr lang="en-US" altLang="en-US" sz="2000" dirty="0" err="1">
                <a:solidFill>
                  <a:srgbClr val="000000"/>
                </a:solidFill>
              </a:rPr>
              <a:t>TGba</a:t>
            </a:r>
            <a:r>
              <a:rPr lang="en-US" altLang="en-US" sz="2000" dirty="0">
                <a:solidFill>
                  <a:srgbClr val="000000"/>
                </a:solidFill>
              </a:rPr>
              <a:t> technical </a:t>
            </a:r>
            <a:r>
              <a:rPr lang="en-US" altLang="en-US" sz="2000" dirty="0" smtClean="0">
                <a:solidFill>
                  <a:srgbClr val="000000"/>
                </a:solidFill>
              </a:rPr>
              <a:t>editor – Po-Kai Huang</a:t>
            </a:r>
            <a:endParaRPr lang="en-US" altLang="en-US" dirty="0">
              <a:solidFill>
                <a:srgbClr val="000000"/>
              </a:solidFill>
            </a:endParaRPr>
          </a:p>
          <a:p>
            <a:pPr lvl="0"/>
            <a:r>
              <a:rPr lang="en-US" altLang="en-US" sz="2000" dirty="0">
                <a:solidFill>
                  <a:srgbClr val="000000"/>
                </a:solidFill>
              </a:rPr>
              <a:t>Identified </a:t>
            </a:r>
            <a:r>
              <a:rPr lang="en-US" altLang="en-US" sz="2000" dirty="0" err="1">
                <a:solidFill>
                  <a:srgbClr val="000000"/>
                </a:solidFill>
              </a:rPr>
              <a:t>subclauses</a:t>
            </a:r>
            <a:r>
              <a:rPr lang="en-US" altLang="en-US" sz="2000" dirty="0">
                <a:solidFill>
                  <a:srgbClr val="000000"/>
                </a:solidFill>
              </a:rPr>
              <a:t> in </a:t>
            </a:r>
            <a:r>
              <a:rPr lang="en-GB" sz="2000" dirty="0">
                <a:latin typeface="Times New Roman" panose="02020603050405020304" pitchFamily="18" charset="0"/>
                <a:ea typeface="Malgun Gothic" panose="020B0503020000020004" pitchFamily="34" charset="-127"/>
              </a:rPr>
              <a:t>doc.: IEEE 802.11-17/1585r2 </a:t>
            </a:r>
            <a:r>
              <a:rPr lang="en-US" altLang="en-US" sz="2000" dirty="0" smtClean="0">
                <a:solidFill>
                  <a:srgbClr val="000000"/>
                </a:solidFill>
              </a:rPr>
              <a:t>that </a:t>
            </a:r>
            <a:r>
              <a:rPr lang="en-US" altLang="en-US" sz="2000" dirty="0">
                <a:solidFill>
                  <a:srgbClr val="000000"/>
                </a:solidFill>
              </a:rPr>
              <a:t>have enough technical details to start writing draft </a:t>
            </a:r>
            <a:r>
              <a:rPr lang="en-US" altLang="en-US" sz="2000" dirty="0" smtClean="0">
                <a:solidFill>
                  <a:srgbClr val="000000"/>
                </a:solidFill>
              </a:rPr>
              <a:t>text</a:t>
            </a:r>
          </a:p>
          <a:p>
            <a:pPr lvl="1"/>
            <a:r>
              <a:rPr lang="en-US" altLang="en-US" sz="1800" dirty="0" smtClean="0">
                <a:solidFill>
                  <a:srgbClr val="000000"/>
                </a:solidFill>
              </a:rPr>
              <a:t>Created four subgroups for draft text preparation for </a:t>
            </a:r>
            <a:r>
              <a:rPr lang="en-US" altLang="en-US" sz="1800" dirty="0" err="1" smtClean="0">
                <a:solidFill>
                  <a:srgbClr val="000000"/>
                </a:solidFill>
              </a:rPr>
              <a:t>TGba</a:t>
            </a:r>
            <a:r>
              <a:rPr lang="en-US" altLang="en-US" sz="1800" dirty="0" smtClean="0">
                <a:solidFill>
                  <a:srgbClr val="000000"/>
                </a:solidFill>
              </a:rPr>
              <a:t> D0.1 and called for volunteers</a:t>
            </a:r>
            <a:endParaRPr lang="en-US" altLang="en-US" sz="1800" dirty="0">
              <a:solidFill>
                <a:srgbClr val="000000"/>
              </a:solidFill>
            </a:endParaRPr>
          </a:p>
          <a:p>
            <a:pPr lvl="0"/>
            <a:r>
              <a:rPr lang="en-US" altLang="en-US" sz="2000" dirty="0">
                <a:solidFill>
                  <a:srgbClr val="000000"/>
                </a:solidFill>
              </a:rPr>
              <a:t>Reviewed the TG </a:t>
            </a:r>
            <a:r>
              <a:rPr lang="en-US" altLang="en-US" sz="2000" dirty="0" smtClean="0">
                <a:solidFill>
                  <a:srgbClr val="000000"/>
                </a:solidFill>
              </a:rPr>
              <a:t>timeline</a:t>
            </a:r>
          </a:p>
          <a:p>
            <a:pPr lvl="0"/>
            <a:r>
              <a:rPr lang="en-US" altLang="en-US" sz="2000" dirty="0" smtClean="0">
                <a:solidFill>
                  <a:srgbClr val="000000"/>
                </a:solidFill>
              </a:rPr>
              <a:t>Four subgroups prepared draft text for </a:t>
            </a:r>
            <a:r>
              <a:rPr lang="en-US" altLang="en-US" sz="2000" dirty="0" err="1" smtClean="0">
                <a:solidFill>
                  <a:srgbClr val="000000"/>
                </a:solidFill>
              </a:rPr>
              <a:t>TGba</a:t>
            </a:r>
            <a:r>
              <a:rPr lang="en-US" altLang="en-US" sz="2000" dirty="0" smtClean="0">
                <a:solidFill>
                  <a:srgbClr val="000000"/>
                </a:solidFill>
              </a:rPr>
              <a:t> D0.1</a:t>
            </a:r>
            <a:endParaRPr lang="en-US" altLang="en-US" sz="2000" dirty="0">
              <a:solidFill>
                <a:srgbClr val="000000"/>
              </a:solidFill>
            </a:endParaRP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33</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November 2017 meeting [doc: IEEE 802.11-17/1800r0] and teleconference calls [doc: IEEE 802.11-17/1824r3]</a:t>
            </a:r>
          </a:p>
          <a:p>
            <a:endParaRPr lang="en-US" altLang="en-US" dirty="0" smtClean="0"/>
          </a:p>
          <a:p>
            <a:pPr lvl="1"/>
            <a:r>
              <a:rPr lang="en-US" altLang="en-US" dirty="0" smtClean="0"/>
              <a:t>Move:</a:t>
            </a:r>
          </a:p>
          <a:p>
            <a:pPr lvl="1"/>
            <a:r>
              <a:rPr lang="en-US" altLang="en-US" dirty="0" smtClean="0"/>
              <a:t>Second:</a:t>
            </a:r>
          </a:p>
          <a:p>
            <a:pPr lvl="1"/>
            <a:r>
              <a:rPr lang="en-US" altLang="en-US" dirty="0" smtClean="0"/>
              <a:t>Result:</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34</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smtClean="0"/>
              <a:t>TGba Documents Review and Approval</a:t>
            </a:r>
          </a:p>
        </p:txBody>
      </p:sp>
      <p:sp>
        <p:nvSpPr>
          <p:cNvPr id="39939" name="Content Placeholder 2"/>
          <p:cNvSpPr>
            <a:spLocks noGrp="1"/>
          </p:cNvSpPr>
          <p:nvPr>
            <p:ph idx="1"/>
          </p:nvPr>
        </p:nvSpPr>
        <p:spPr/>
        <p:txBody>
          <a:bodyPr/>
          <a:lstStyle/>
          <a:p>
            <a:r>
              <a:rPr lang="en-US" altLang="en-US" dirty="0" smtClean="0"/>
              <a:t>TGba Spec Framework Document (Po-Kai Huang) </a:t>
            </a:r>
          </a:p>
          <a:p>
            <a:endParaRPr lang="en-US" altLang="en-US" dirty="0"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99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24ECCC3-D7AD-4801-A458-20E01E3620CB}" type="slidenum">
              <a:rPr lang="en-US" altLang="en-US" sz="1200" b="0" smtClean="0"/>
              <a:pPr>
                <a:spcBef>
                  <a:spcPct val="0"/>
                </a:spcBef>
                <a:buFontTx/>
                <a:buNone/>
              </a:pPr>
              <a:t>35</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Presentations</a:t>
            </a:r>
          </a:p>
        </p:txBody>
      </p:sp>
      <p:sp>
        <p:nvSpPr>
          <p:cNvPr id="40963" name="Content Placeholder 1"/>
          <p:cNvSpPr>
            <a:spLocks noGrp="1"/>
          </p:cNvSpPr>
          <p:nvPr>
            <p:ph idx="1"/>
          </p:nvPr>
        </p:nvSpPr>
        <p:spPr/>
        <p:txBody>
          <a:bodyPr/>
          <a:lstStyle/>
          <a:p>
            <a:endParaRPr lang="en-US" altLang="en-US" dirty="0" smtClean="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36</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smtClean="0"/>
              <a:t>Motions</a:t>
            </a:r>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37</a:t>
            </a:fld>
            <a:endParaRPr lang="en-US" altLang="en-US" sz="1200" b="0" smtClean="0"/>
          </a:p>
        </p:txBody>
      </p:sp>
      <p:sp>
        <p:nvSpPr>
          <p:cNvPr id="6" name="Rectangle 5"/>
          <p:cNvSpPr/>
          <p:nvPr/>
        </p:nvSpPr>
        <p:spPr>
          <a:xfrm>
            <a:off x="609600" y="1787525"/>
            <a:ext cx="7848600" cy="2062103"/>
          </a:xfrm>
          <a:prstGeom prst="rect">
            <a:avLst/>
          </a:prstGeom>
        </p:spPr>
        <p:txBody>
          <a:bodyPr wrap="square">
            <a:spAutoFit/>
          </a:bodyPr>
          <a:lstStyle/>
          <a:p>
            <a:pPr>
              <a:spcBef>
                <a:spcPts val="0"/>
              </a:spcBef>
              <a:spcAft>
                <a:spcPts val="0"/>
              </a:spcAft>
              <a:defRPr/>
            </a:pPr>
            <a:r>
              <a:rPr lang="en-US" sz="1600" b="1" u="sng" dirty="0">
                <a:latin typeface="+mj-lt"/>
                <a:ea typeface="Malgun Gothic" panose="020B0503020000020004" pitchFamily="34" charset="-127"/>
                <a:cs typeface="Times New Roman" panose="02020603050405020304" pitchFamily="18" charset="0"/>
              </a:rPr>
              <a:t>Motions (Thursday </a:t>
            </a:r>
            <a:r>
              <a:rPr lang="en-US" sz="1600" b="1" u="sng" dirty="0" smtClean="0">
                <a:latin typeface="+mj-lt"/>
                <a:ea typeface="Malgun Gothic" panose="020B0503020000020004" pitchFamily="34" charset="-127"/>
                <a:cs typeface="Times New Roman" panose="02020603050405020304" pitchFamily="18" charset="0"/>
              </a:rPr>
              <a:t>AM1)</a:t>
            </a:r>
            <a:r>
              <a:rPr lang="en-US" sz="1600" u="sng" dirty="0" smtClean="0">
                <a:latin typeface="+mj-lt"/>
                <a:ea typeface="Malgun Gothic" panose="020B0503020000020004" pitchFamily="34" charset="-127"/>
                <a:cs typeface="Times New Roman" panose="02020603050405020304" pitchFamily="18" charset="0"/>
              </a:rPr>
              <a:t>: </a:t>
            </a:r>
            <a:endParaRPr lang="en-US" sz="1600" dirty="0">
              <a:latin typeface="+mj-lt"/>
              <a:ea typeface="Malgun Gothic" panose="020B0503020000020004" pitchFamily="34" charset="-127"/>
              <a:cs typeface="Times New Roman" panose="02020603050405020304" pitchFamily="18" charset="0"/>
            </a:endParaRPr>
          </a:p>
          <a:p>
            <a:pPr marL="342900" indent="-342900">
              <a:buFont typeface="+mj-lt"/>
              <a:buAutoNum type="arabicPeriod"/>
            </a:pPr>
            <a:r>
              <a:rPr lang="en-US" sz="1600" dirty="0"/>
              <a:t/>
            </a:r>
            <a:br>
              <a:rPr lang="en-US" sz="1600" dirty="0"/>
            </a:br>
            <a:endParaRPr lang="en-US" sz="1600" dirty="0" smtClean="0"/>
          </a:p>
          <a:p>
            <a:pPr marL="342900" indent="-342900">
              <a:buFont typeface="+mj-lt"/>
              <a:buAutoNum type="arabicPeriod"/>
            </a:pPr>
            <a:endParaRPr lang="en-US" sz="1600" dirty="0"/>
          </a:p>
          <a:p>
            <a:r>
              <a:rPr lang="en-US" sz="1600" dirty="0"/>
              <a:t/>
            </a:r>
            <a:br>
              <a:rPr lang="en-US" sz="1600" dirty="0"/>
            </a:br>
            <a:r>
              <a:rPr lang="en-US" sz="1600" dirty="0"/>
              <a:t/>
            </a:r>
            <a:br>
              <a:rPr lang="en-US" sz="1600" dirty="0"/>
            </a:b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27156304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685800" y="1600200"/>
            <a:ext cx="7772400" cy="4419600"/>
          </a:xfrm>
        </p:spPr>
        <p:txBody>
          <a:bodyPr/>
          <a:lstStyle/>
          <a:p>
            <a:r>
              <a:rPr lang="en-US" altLang="en-US" sz="1600" dirty="0" smtClean="0"/>
              <a:t>2017</a:t>
            </a:r>
          </a:p>
          <a:p>
            <a:pPr lvl="1"/>
            <a:r>
              <a:rPr lang="en-US" altLang="en-US" sz="1600" b="1" dirty="0" smtClean="0"/>
              <a:t>January</a:t>
            </a:r>
            <a:r>
              <a:rPr lang="en-US" altLang="en-US" sz="1600" dirty="0" smtClean="0"/>
              <a:t>: </a:t>
            </a:r>
            <a:r>
              <a:rPr lang="en-US" altLang="en-US" sz="1600" dirty="0" err="1" smtClean="0"/>
              <a:t>TGba</a:t>
            </a:r>
            <a:r>
              <a:rPr lang="en-US" altLang="en-US" sz="1600" dirty="0" smtClean="0"/>
              <a:t> formation meeting</a:t>
            </a:r>
          </a:p>
          <a:p>
            <a:r>
              <a:rPr lang="en-US" altLang="en-US" sz="1600" dirty="0" smtClean="0"/>
              <a:t>2018</a:t>
            </a:r>
          </a:p>
          <a:p>
            <a:pPr lvl="1"/>
            <a:r>
              <a:rPr lang="en-US" altLang="en-US" sz="1600" b="1" dirty="0" smtClean="0"/>
              <a:t>January</a:t>
            </a:r>
            <a:r>
              <a:rPr lang="en-US" altLang="en-US" sz="1600" dirty="0" smtClean="0"/>
              <a:t>: </a:t>
            </a:r>
            <a:r>
              <a:rPr lang="en-US" altLang="en-US" sz="1600" dirty="0" err="1"/>
              <a:t>TGba</a:t>
            </a:r>
            <a:r>
              <a:rPr lang="en-US" altLang="en-US" sz="1600" dirty="0"/>
              <a:t> Draft </a:t>
            </a:r>
            <a:r>
              <a:rPr lang="en-US" altLang="en-US" sz="1600" dirty="0" smtClean="0"/>
              <a:t>0.1</a:t>
            </a:r>
            <a:endParaRPr lang="en-US" altLang="en-US" sz="1600" b="1" dirty="0" smtClean="0"/>
          </a:p>
          <a:p>
            <a:pPr lvl="1"/>
            <a:r>
              <a:rPr lang="en-US" altLang="en-US" sz="1600" b="1" dirty="0" smtClean="0"/>
              <a:t>May</a:t>
            </a:r>
            <a:r>
              <a:rPr lang="en-US" altLang="en-US" sz="1600" dirty="0" smtClean="0"/>
              <a:t>: </a:t>
            </a:r>
            <a:r>
              <a:rPr lang="en-US" altLang="en-US" sz="1600" dirty="0" err="1" smtClean="0"/>
              <a:t>TGba</a:t>
            </a:r>
            <a:r>
              <a:rPr lang="en-US" altLang="en-US" sz="1600" dirty="0" smtClean="0"/>
              <a:t> Draft 1.0</a:t>
            </a:r>
          </a:p>
          <a:p>
            <a:pPr lvl="1"/>
            <a:r>
              <a:rPr lang="en-US" altLang="en-US" sz="1600" b="1" dirty="0" smtClean="0"/>
              <a:t>September</a:t>
            </a:r>
            <a:r>
              <a:rPr lang="en-US" altLang="en-US" sz="1600" dirty="0" smtClean="0"/>
              <a:t>: </a:t>
            </a:r>
            <a:r>
              <a:rPr lang="en-US" altLang="en-US" sz="1600" dirty="0" err="1" smtClean="0"/>
              <a:t>TGba</a:t>
            </a:r>
            <a:r>
              <a:rPr lang="en-US" altLang="en-US" sz="1600" dirty="0" smtClean="0"/>
              <a:t> Draft 2.0</a:t>
            </a:r>
          </a:p>
          <a:p>
            <a:r>
              <a:rPr lang="en-US" altLang="en-US" sz="1600" dirty="0" smtClean="0"/>
              <a:t>2019:</a:t>
            </a:r>
          </a:p>
          <a:p>
            <a:pPr lvl="1"/>
            <a:r>
              <a:rPr lang="en-US" altLang="en-US" sz="1600" b="1" dirty="0" smtClean="0"/>
              <a:t>March</a:t>
            </a:r>
            <a:r>
              <a:rPr lang="en-US" altLang="en-US" sz="1600" dirty="0" smtClean="0"/>
              <a:t>: MDR (mandatory document review)</a:t>
            </a:r>
          </a:p>
          <a:p>
            <a:pPr lvl="1"/>
            <a:r>
              <a:rPr lang="en-US" altLang="en-US" sz="1600" b="1" dirty="0" smtClean="0"/>
              <a:t>July</a:t>
            </a:r>
            <a:r>
              <a:rPr lang="en-US" altLang="en-US" sz="1600" dirty="0" smtClean="0"/>
              <a:t>: formation of sponsor ballot pool</a:t>
            </a:r>
          </a:p>
          <a:p>
            <a:pPr lvl="1"/>
            <a:r>
              <a:rPr lang="en-US" altLang="en-US" sz="1600" b="1" dirty="0" smtClean="0"/>
              <a:t>September</a:t>
            </a:r>
            <a:r>
              <a:rPr lang="en-US" altLang="en-US" sz="1600" dirty="0" smtClean="0"/>
              <a:t>: Sponsor ballot</a:t>
            </a:r>
          </a:p>
          <a:p>
            <a:r>
              <a:rPr lang="en-US" altLang="en-US" sz="1600" dirty="0" smtClean="0"/>
              <a:t>2020</a:t>
            </a:r>
          </a:p>
          <a:p>
            <a:pPr lvl="1"/>
            <a:r>
              <a:rPr lang="en-US" altLang="en-US" sz="1600" b="1" dirty="0" smtClean="0"/>
              <a:t>July</a:t>
            </a:r>
            <a:r>
              <a:rPr lang="en-US" altLang="en-US" sz="1600" dirty="0" smtClean="0"/>
              <a:t>: </a:t>
            </a:r>
            <a:r>
              <a:rPr lang="en-US" altLang="en-US" sz="1600" dirty="0" err="1" smtClean="0"/>
              <a:t>RevCom</a:t>
            </a:r>
            <a:endParaRPr lang="en-US" altLang="en-US" sz="1600" dirty="0" smtClean="0"/>
          </a:p>
        </p:txBody>
      </p:sp>
      <p:sp>
        <p:nvSpPr>
          <p:cNvPr id="41987" name="Title 1"/>
          <p:cNvSpPr>
            <a:spLocks noGrp="1"/>
          </p:cNvSpPr>
          <p:nvPr>
            <p:ph type="title"/>
          </p:nvPr>
        </p:nvSpPr>
        <p:spPr/>
        <p:txBody>
          <a:bodyPr/>
          <a:lstStyle/>
          <a:p>
            <a:r>
              <a:rPr lang="en-US" altLang="en-US" smtClean="0"/>
              <a:t>TGba Timeline</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38</a:t>
            </a:fld>
            <a:endParaRPr lang="en-US" altLang="en-US" sz="1200" b="0" smtClean="0"/>
          </a:p>
        </p:txBody>
      </p:sp>
      <p:sp>
        <p:nvSpPr>
          <p:cNvPr id="32" name="TextBox 31"/>
          <p:cNvSpPr txBox="1"/>
          <p:nvPr/>
        </p:nvSpPr>
        <p:spPr>
          <a:xfrm>
            <a:off x="3176588"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2018</a:t>
            </a:r>
          </a:p>
        </p:txBody>
      </p:sp>
      <p:sp>
        <p:nvSpPr>
          <p:cNvPr id="58" name="TextBox 57"/>
          <p:cNvSpPr txBox="1"/>
          <p:nvPr/>
        </p:nvSpPr>
        <p:spPr>
          <a:xfrm>
            <a:off x="6062663" y="5335588"/>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2019</a:t>
            </a:r>
          </a:p>
        </p:txBody>
      </p:sp>
      <p:grpSp>
        <p:nvGrpSpPr>
          <p:cNvPr id="41993" name="Group 1"/>
          <p:cNvGrpSpPr>
            <a:grpSpLocks/>
          </p:cNvGrpSpPr>
          <p:nvPr/>
        </p:nvGrpSpPr>
        <p:grpSpPr bwMode="auto">
          <a:xfrm>
            <a:off x="3053395" y="4878382"/>
            <a:ext cx="908050" cy="523211"/>
            <a:chOff x="1001711" y="5248361"/>
            <a:chExt cx="908050" cy="411623"/>
          </a:xfrm>
        </p:grpSpPr>
        <p:sp>
          <p:nvSpPr>
            <p:cNvPr id="42037" name="Down Arrow 8"/>
            <p:cNvSpPr>
              <a:spLocks noChangeArrowheads="1"/>
            </p:cNvSpPr>
            <p:nvPr/>
          </p:nvSpPr>
          <p:spPr bwMode="auto">
            <a:xfrm>
              <a:off x="1078625" y="5431384"/>
              <a:ext cx="260350" cy="228600"/>
            </a:xfrm>
            <a:prstGeom prst="downArrow">
              <a:avLst>
                <a:gd name="adj1" fmla="val 50000"/>
                <a:gd name="adj2" fmla="val 50000"/>
              </a:avLst>
            </a:prstGeom>
            <a:solidFill>
              <a:srgbClr val="FF0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73" name="TextBox 72"/>
            <p:cNvSpPr txBox="1"/>
            <p:nvPr/>
          </p:nvSpPr>
          <p:spPr>
            <a:xfrm>
              <a:off x="1001711" y="5248361"/>
              <a:ext cx="908050" cy="246063"/>
            </a:xfrm>
            <a:prstGeom prst="rect">
              <a:avLst/>
            </a:prstGeom>
            <a:noFill/>
          </p:spPr>
          <p:txBody>
            <a:bodyPr wrap="none">
              <a:spAutoFit/>
            </a:bodyPr>
            <a:lstStyle/>
            <a:p>
              <a:pPr eaLnBrk="1" fontAlgn="auto" hangingPunct="1">
                <a:spcBef>
                  <a:spcPts val="0"/>
                </a:spcBef>
                <a:spcAft>
                  <a:spcPts val="0"/>
                </a:spcAft>
                <a:defRPr/>
              </a:pPr>
              <a:r>
                <a:rPr lang="en-US" sz="1000" b="1" dirty="0">
                  <a:solidFill>
                    <a:srgbClr val="FF0000"/>
                  </a:solidFill>
                  <a:latin typeface="Neo Sans Intel"/>
                  <a:ea typeface="+mn-ea"/>
                  <a:cs typeface="Neo Sans Intel"/>
                </a:rPr>
                <a:t>We are here</a:t>
              </a:r>
            </a:p>
          </p:txBody>
        </p:sp>
      </p:grpSp>
      <p:grpSp>
        <p:nvGrpSpPr>
          <p:cNvPr id="41994" name="Group 1"/>
          <p:cNvGrpSpPr>
            <a:grpSpLocks/>
          </p:cNvGrpSpPr>
          <p:nvPr/>
        </p:nvGrpSpPr>
        <p:grpSpPr bwMode="auto">
          <a:xfrm>
            <a:off x="76200" y="5421313"/>
            <a:ext cx="8983663" cy="979487"/>
            <a:chOff x="76200" y="5346700"/>
            <a:chExt cx="8983661" cy="979488"/>
          </a:xfrm>
        </p:grpSpPr>
        <p:sp>
          <p:nvSpPr>
            <p:cNvPr id="57" name="Rectangle 56"/>
            <p:cNvSpPr/>
            <p:nvPr/>
          </p:nvSpPr>
          <p:spPr>
            <a:xfrm>
              <a:off x="6007099" y="5608637"/>
              <a:ext cx="2355849" cy="57150"/>
            </a:xfrm>
            <a:prstGeom prst="rect">
              <a:avLst/>
            </a:prstGeom>
            <a:solidFill>
              <a:schemeClr val="tx1"/>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55" name="Rectangle 54"/>
            <p:cNvSpPr/>
            <p:nvPr/>
          </p:nvSpPr>
          <p:spPr>
            <a:xfrm>
              <a:off x="3136899" y="5614987"/>
              <a:ext cx="2870199" cy="50800"/>
            </a:xfrm>
            <a:prstGeom prst="rect">
              <a:avLst/>
            </a:prstGeom>
            <a:solidFill>
              <a:srgbClr val="00428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13" name="Rectangle 12"/>
            <p:cNvSpPr/>
            <p:nvPr/>
          </p:nvSpPr>
          <p:spPr>
            <a:xfrm>
              <a:off x="249238" y="5614987"/>
              <a:ext cx="2884486" cy="50800"/>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sp>
          <p:nvSpPr>
            <p:cNvPr id="16" name="TextBox 15"/>
            <p:cNvSpPr txBox="1"/>
            <p:nvPr/>
          </p:nvSpPr>
          <p:spPr>
            <a:xfrm>
              <a:off x="76200" y="5789612"/>
              <a:ext cx="11842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Jan. ‘17</a:t>
              </a:r>
            </a:p>
            <a:p>
              <a:pPr eaLnBrk="1" fontAlgn="auto" hangingPunct="1">
                <a:spcBef>
                  <a:spcPts val="0"/>
                </a:spcBef>
                <a:spcAft>
                  <a:spcPts val="0"/>
                </a:spcAft>
                <a:defRPr/>
              </a:pPr>
              <a:r>
                <a:rPr lang="en-US" sz="1000" dirty="0">
                  <a:latin typeface="Neo Sans Intel"/>
                  <a:ea typeface="+mn-ea"/>
                  <a:cs typeface="Neo Sans Intel"/>
                </a:rPr>
                <a:t>- TGba formation </a:t>
              </a:r>
            </a:p>
          </p:txBody>
        </p:sp>
        <p:sp>
          <p:nvSpPr>
            <p:cNvPr id="25" name="TextBox 24"/>
            <p:cNvSpPr txBox="1"/>
            <p:nvPr/>
          </p:nvSpPr>
          <p:spPr>
            <a:xfrm>
              <a:off x="3141663" y="5775893"/>
              <a:ext cx="838691" cy="400110"/>
            </a:xfrm>
            <a:prstGeom prst="rect">
              <a:avLst/>
            </a:prstGeom>
            <a:noFill/>
          </p:spPr>
          <p:txBody>
            <a:bodyPr wrap="none">
              <a:spAutoFit/>
            </a:bodyPr>
            <a:lstStyle/>
            <a:p>
              <a:pPr eaLnBrk="1" fontAlgn="auto" hangingPunct="1">
                <a:spcBef>
                  <a:spcPts val="0"/>
                </a:spcBef>
                <a:spcAft>
                  <a:spcPts val="0"/>
                </a:spcAft>
                <a:defRPr/>
              </a:pPr>
              <a:r>
                <a:rPr lang="en-US" sz="1000" dirty="0" smtClean="0">
                  <a:latin typeface="Neo Sans Intel"/>
                  <a:ea typeface="+mn-ea"/>
                  <a:cs typeface="Neo Sans Intel"/>
                </a:rPr>
                <a:t>Jan. </a:t>
              </a:r>
              <a:r>
                <a:rPr lang="en-US" sz="1000" dirty="0">
                  <a:latin typeface="Neo Sans Intel"/>
                  <a:ea typeface="+mn-ea"/>
                  <a:cs typeface="Neo Sans Intel"/>
                </a:rPr>
                <a:t>‘</a:t>
              </a:r>
              <a:r>
                <a:rPr lang="en-US" sz="1000" dirty="0" smtClean="0">
                  <a:latin typeface="Neo Sans Intel"/>
                  <a:ea typeface="+mn-ea"/>
                  <a:cs typeface="Neo Sans Intel"/>
                </a:rPr>
                <a:t>18</a:t>
              </a:r>
              <a:endParaRPr lang="en-US" sz="1000" dirty="0">
                <a:latin typeface="Neo Sans Intel"/>
                <a:ea typeface="+mn-ea"/>
                <a:cs typeface="Neo Sans Intel"/>
              </a:endParaRPr>
            </a:p>
            <a:p>
              <a:pPr eaLnBrk="1" fontAlgn="auto" hangingPunct="1">
                <a:spcBef>
                  <a:spcPts val="0"/>
                </a:spcBef>
                <a:spcAft>
                  <a:spcPts val="0"/>
                </a:spcAft>
                <a:defRPr/>
              </a:pPr>
              <a:r>
                <a:rPr lang="en-US" sz="1000" dirty="0">
                  <a:latin typeface="Neo Sans Intel"/>
                  <a:ea typeface="+mn-ea"/>
                  <a:cs typeface="Neo Sans Intel"/>
                </a:rPr>
                <a:t>- TGba D0.1</a:t>
              </a:r>
            </a:p>
          </p:txBody>
        </p:sp>
        <p:sp>
          <p:nvSpPr>
            <p:cNvPr id="28" name="TextBox 27"/>
            <p:cNvSpPr txBox="1"/>
            <p:nvPr/>
          </p:nvSpPr>
          <p:spPr>
            <a:xfrm>
              <a:off x="279400" y="5346700"/>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2017</a:t>
              </a:r>
            </a:p>
          </p:txBody>
        </p:sp>
        <p:cxnSp>
          <p:nvCxnSpPr>
            <p:cNvPr id="42002" name="Straight Connector 29"/>
            <p:cNvCxnSpPr>
              <a:cxnSpLocks noChangeShapeType="1"/>
            </p:cNvCxnSpPr>
            <p:nvPr/>
          </p:nvCxnSpPr>
          <p:spPr bwMode="auto">
            <a:xfrm flipH="1">
              <a:off x="3133725" y="542290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3" name="Diamond 32"/>
            <p:cNvSpPr/>
            <p:nvPr/>
          </p:nvSpPr>
          <p:spPr>
            <a:xfrm>
              <a:off x="4191793" y="5576951"/>
              <a:ext cx="74612"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04" name="Straight Connector 33"/>
            <p:cNvCxnSpPr>
              <a:cxnSpLocks noChangeShapeType="1"/>
            </p:cNvCxnSpPr>
            <p:nvPr/>
          </p:nvCxnSpPr>
          <p:spPr bwMode="auto">
            <a:xfrm>
              <a:off x="4229099" y="5703093"/>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5" name="TextBox 34"/>
            <p:cNvSpPr txBox="1"/>
            <p:nvPr/>
          </p:nvSpPr>
          <p:spPr>
            <a:xfrm>
              <a:off x="3961444" y="5775833"/>
              <a:ext cx="838691" cy="400110"/>
            </a:xfrm>
            <a:prstGeom prst="rect">
              <a:avLst/>
            </a:prstGeom>
            <a:noFill/>
          </p:spPr>
          <p:txBody>
            <a:bodyPr wrap="none">
              <a:spAutoFit/>
            </a:bodyPr>
            <a:lstStyle/>
            <a:p>
              <a:pPr eaLnBrk="1" fontAlgn="auto" hangingPunct="1">
                <a:spcBef>
                  <a:spcPts val="0"/>
                </a:spcBef>
                <a:spcAft>
                  <a:spcPts val="0"/>
                </a:spcAft>
                <a:defRPr/>
              </a:pPr>
              <a:r>
                <a:rPr lang="en-US" sz="1000" dirty="0" smtClean="0">
                  <a:latin typeface="Neo Sans Intel"/>
                  <a:ea typeface="+mn-ea"/>
                  <a:cs typeface="Neo Sans Intel"/>
                </a:rPr>
                <a:t>May </a:t>
              </a:r>
              <a:r>
                <a:rPr lang="en-US" sz="1000" dirty="0">
                  <a:latin typeface="Neo Sans Intel"/>
                  <a:ea typeface="+mn-ea"/>
                  <a:cs typeface="Neo Sans Intel"/>
                </a:rPr>
                <a:t>‘18</a:t>
              </a:r>
            </a:p>
            <a:p>
              <a:pPr eaLnBrk="1" fontAlgn="auto" hangingPunct="1">
                <a:spcBef>
                  <a:spcPts val="0"/>
                </a:spcBef>
                <a:spcAft>
                  <a:spcPts val="0"/>
                </a:spcAft>
                <a:defRPr/>
              </a:pPr>
              <a:r>
                <a:rPr lang="en-US" sz="1000" dirty="0">
                  <a:latin typeface="Neo Sans Intel"/>
                  <a:ea typeface="+mn-ea"/>
                  <a:cs typeface="Neo Sans Intel"/>
                </a:rPr>
                <a:t>- TGba D1.0</a:t>
              </a:r>
            </a:p>
          </p:txBody>
        </p:sp>
        <p:sp>
          <p:nvSpPr>
            <p:cNvPr id="41" name="TextBox 40"/>
            <p:cNvSpPr txBox="1"/>
            <p:nvPr/>
          </p:nvSpPr>
          <p:spPr>
            <a:xfrm>
              <a:off x="1363663" y="5572125"/>
              <a:ext cx="465137"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10 mo.</a:t>
              </a:r>
            </a:p>
          </p:txBody>
        </p:sp>
        <p:sp>
          <p:nvSpPr>
            <p:cNvPr id="42" name="TextBox 41"/>
            <p:cNvSpPr txBox="1"/>
            <p:nvPr/>
          </p:nvSpPr>
          <p:spPr>
            <a:xfrm>
              <a:off x="3558687" y="5560822"/>
              <a:ext cx="341312"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4 mo.</a:t>
              </a:r>
            </a:p>
          </p:txBody>
        </p:sp>
        <p:cxnSp>
          <p:nvCxnSpPr>
            <p:cNvPr id="42008" name="Straight Connector 42"/>
            <p:cNvCxnSpPr>
              <a:cxnSpLocks noChangeShapeType="1"/>
            </p:cNvCxnSpPr>
            <p:nvPr/>
          </p:nvCxnSpPr>
          <p:spPr bwMode="auto">
            <a:xfrm flipH="1">
              <a:off x="6007100" y="5462588"/>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cxnSp>
          <p:nvCxnSpPr>
            <p:cNvPr id="42009" name="Straight Connector 43"/>
            <p:cNvCxnSpPr>
              <a:cxnSpLocks noChangeShapeType="1"/>
            </p:cNvCxnSpPr>
            <p:nvPr/>
          </p:nvCxnSpPr>
          <p:spPr bwMode="auto">
            <a:xfrm flipH="1">
              <a:off x="257175" y="5468938"/>
              <a:ext cx="0" cy="1920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nvGrpSpPr>
            <p:cNvPr id="42010" name="Group 44"/>
            <p:cNvGrpSpPr>
              <a:grpSpLocks/>
            </p:cNvGrpSpPr>
            <p:nvPr/>
          </p:nvGrpSpPr>
          <p:grpSpPr bwMode="auto">
            <a:xfrm>
              <a:off x="327025" y="5564188"/>
              <a:ext cx="76200" cy="265112"/>
              <a:chOff x="2335630" y="5555839"/>
              <a:chExt cx="75895" cy="264408"/>
            </a:xfrm>
          </p:grpSpPr>
          <p:sp>
            <p:nvSpPr>
              <p:cNvPr id="46" name="Diamond 45"/>
              <p:cNvSpPr/>
              <p:nvPr/>
            </p:nvSpPr>
            <p:spPr>
              <a:xfrm>
                <a:off x="2335630"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6" name="Straight Connector 46"/>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1" name="Group 47"/>
            <p:cNvGrpSpPr>
              <a:grpSpLocks/>
            </p:cNvGrpSpPr>
            <p:nvPr/>
          </p:nvGrpSpPr>
          <p:grpSpPr bwMode="auto">
            <a:xfrm>
              <a:off x="3225034" y="5552266"/>
              <a:ext cx="76200" cy="277028"/>
              <a:chOff x="2745965" y="5545485"/>
              <a:chExt cx="75895" cy="277957"/>
            </a:xfrm>
          </p:grpSpPr>
          <p:sp>
            <p:nvSpPr>
              <p:cNvPr id="49" name="Diamond 48"/>
              <p:cNvSpPr/>
              <p:nvPr/>
            </p:nvSpPr>
            <p:spPr>
              <a:xfrm>
                <a:off x="2745965" y="5545485"/>
                <a:ext cx="75895" cy="151317"/>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4" name="Straight Connector 49"/>
              <p:cNvCxnSpPr>
                <a:cxnSpLocks noChangeShapeType="1"/>
              </p:cNvCxnSpPr>
              <p:nvPr/>
            </p:nvCxnSpPr>
            <p:spPr bwMode="auto">
              <a:xfrm>
                <a:off x="2783913" y="5694511"/>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51" name="Diamond 50"/>
            <p:cNvSpPr/>
            <p:nvPr/>
          </p:nvSpPr>
          <p:spPr>
            <a:xfrm>
              <a:off x="6608762" y="5562600"/>
              <a:ext cx="76200" cy="150812"/>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13" name="Straight Connector 51"/>
            <p:cNvCxnSpPr>
              <a:cxnSpLocks noChangeShapeType="1"/>
            </p:cNvCxnSpPr>
            <p:nvPr/>
          </p:nvCxnSpPr>
          <p:spPr bwMode="auto">
            <a:xfrm>
              <a:off x="6643687" y="5699125"/>
              <a:ext cx="0" cy="1301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53" name="TextBox 52"/>
            <p:cNvSpPr txBox="1"/>
            <p:nvPr/>
          </p:nvSpPr>
          <p:spPr>
            <a:xfrm>
              <a:off x="6281737" y="5788025"/>
              <a:ext cx="6461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Mar. ‘19</a:t>
              </a:r>
            </a:p>
            <a:p>
              <a:pPr eaLnBrk="1" fontAlgn="auto" hangingPunct="1">
                <a:spcBef>
                  <a:spcPts val="0"/>
                </a:spcBef>
                <a:spcAft>
                  <a:spcPts val="0"/>
                </a:spcAft>
                <a:defRPr/>
              </a:pPr>
              <a:r>
                <a:rPr lang="en-US" sz="1000" dirty="0">
                  <a:latin typeface="Neo Sans Intel"/>
                  <a:ea typeface="+mn-ea"/>
                  <a:cs typeface="Neo Sans Intel"/>
                </a:rPr>
                <a:t>- MDR</a:t>
              </a:r>
            </a:p>
          </p:txBody>
        </p:sp>
        <p:sp>
          <p:nvSpPr>
            <p:cNvPr id="54" name="TextBox 53"/>
            <p:cNvSpPr txBox="1"/>
            <p:nvPr/>
          </p:nvSpPr>
          <p:spPr>
            <a:xfrm>
              <a:off x="4419599" y="5573712"/>
              <a:ext cx="342900" cy="153988"/>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smtClean="0">
                  <a:latin typeface="Neo Sans Intel"/>
                  <a:ea typeface="+mn-ea"/>
                </a:rPr>
                <a:t>4 </a:t>
              </a:r>
              <a:r>
                <a:rPr lang="en-US" sz="1000" b="1" dirty="0">
                  <a:latin typeface="Neo Sans Intel"/>
                  <a:ea typeface="+mn-ea"/>
                </a:rPr>
                <a:t>mo.</a:t>
              </a:r>
            </a:p>
          </p:txBody>
        </p:sp>
        <p:sp>
          <p:nvSpPr>
            <p:cNvPr id="56" name="TextBox 55"/>
            <p:cNvSpPr txBox="1"/>
            <p:nvPr/>
          </p:nvSpPr>
          <p:spPr>
            <a:xfrm>
              <a:off x="6937373" y="5772150"/>
              <a:ext cx="717550" cy="554038"/>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‘19</a:t>
              </a:r>
            </a:p>
            <a:p>
              <a:pPr eaLnBrk="1" fontAlgn="auto" hangingPunct="1">
                <a:spcBef>
                  <a:spcPts val="0"/>
                </a:spcBef>
                <a:spcAft>
                  <a:spcPts val="0"/>
                </a:spcAft>
                <a:defRPr/>
              </a:pPr>
              <a:r>
                <a:rPr lang="en-US" sz="1000" dirty="0">
                  <a:latin typeface="Neo Sans Intel"/>
                  <a:ea typeface="+mn-ea"/>
                  <a:cs typeface="Neo Sans Intel"/>
                </a:rPr>
                <a:t>SB pool</a:t>
              </a:r>
              <a:br>
                <a:rPr lang="en-US" sz="1000" dirty="0">
                  <a:latin typeface="Neo Sans Intel"/>
                  <a:ea typeface="+mn-ea"/>
                  <a:cs typeface="Neo Sans Intel"/>
                </a:rPr>
              </a:br>
              <a:r>
                <a:rPr lang="en-US" sz="1000" dirty="0">
                  <a:latin typeface="Neo Sans Intel"/>
                  <a:ea typeface="+mn-ea"/>
                  <a:cs typeface="Neo Sans Intel"/>
                </a:rPr>
                <a:t>formation</a:t>
              </a:r>
            </a:p>
          </p:txBody>
        </p:sp>
        <p:grpSp>
          <p:nvGrpSpPr>
            <p:cNvPr id="42017" name="Group 58"/>
            <p:cNvGrpSpPr>
              <a:grpSpLocks/>
            </p:cNvGrpSpPr>
            <p:nvPr/>
          </p:nvGrpSpPr>
          <p:grpSpPr bwMode="auto">
            <a:xfrm>
              <a:off x="7165975" y="5564188"/>
              <a:ext cx="76200" cy="265112"/>
              <a:chOff x="2335630" y="5555839"/>
              <a:chExt cx="75895" cy="264408"/>
            </a:xfrm>
          </p:grpSpPr>
          <p:sp>
            <p:nvSpPr>
              <p:cNvPr id="60" name="Diamond 59"/>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2" name="Straight Connector 60"/>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8" name="Group 61"/>
            <p:cNvGrpSpPr>
              <a:grpSpLocks/>
            </p:cNvGrpSpPr>
            <p:nvPr/>
          </p:nvGrpSpPr>
          <p:grpSpPr bwMode="auto">
            <a:xfrm>
              <a:off x="7623175" y="5564188"/>
              <a:ext cx="76200" cy="265112"/>
              <a:chOff x="2335630" y="5555839"/>
              <a:chExt cx="75895" cy="264408"/>
            </a:xfrm>
          </p:grpSpPr>
          <p:sp>
            <p:nvSpPr>
              <p:cNvPr id="63" name="Diamond 62"/>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0" name="Straight Connector 63"/>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5" name="TextBox 64"/>
            <p:cNvSpPr txBox="1"/>
            <p:nvPr/>
          </p:nvSpPr>
          <p:spPr>
            <a:xfrm>
              <a:off x="7497761" y="5767387"/>
              <a:ext cx="6508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‘19</a:t>
              </a:r>
            </a:p>
            <a:p>
              <a:pPr eaLnBrk="1" fontAlgn="auto" hangingPunct="1">
                <a:spcBef>
                  <a:spcPts val="0"/>
                </a:spcBef>
                <a:spcAft>
                  <a:spcPts val="0"/>
                </a:spcAft>
                <a:defRPr/>
              </a:pPr>
              <a:r>
                <a:rPr lang="en-US" sz="1000" dirty="0">
                  <a:latin typeface="Neo Sans Intel"/>
                  <a:ea typeface="+mn-ea"/>
                  <a:cs typeface="Neo Sans Intel"/>
                </a:rPr>
                <a:t>SB</a:t>
              </a:r>
            </a:p>
          </p:txBody>
        </p:sp>
        <p:sp>
          <p:nvSpPr>
            <p:cNvPr id="59" name="Diamond 58"/>
            <p:cNvSpPr/>
            <p:nvPr/>
          </p:nvSpPr>
          <p:spPr>
            <a:xfrm>
              <a:off x="5124449" y="5557837"/>
              <a:ext cx="74613"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1" name="Straight Connector 33"/>
            <p:cNvCxnSpPr>
              <a:cxnSpLocks noChangeShapeType="1"/>
            </p:cNvCxnSpPr>
            <p:nvPr/>
          </p:nvCxnSpPr>
          <p:spPr bwMode="auto">
            <a:xfrm>
              <a:off x="5161594" y="5694270"/>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2" name="TextBox 61"/>
            <p:cNvSpPr txBox="1"/>
            <p:nvPr/>
          </p:nvSpPr>
          <p:spPr>
            <a:xfrm>
              <a:off x="4903787" y="5784850"/>
              <a:ext cx="8874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‘18</a:t>
              </a:r>
            </a:p>
            <a:p>
              <a:pPr eaLnBrk="1" fontAlgn="auto" hangingPunct="1">
                <a:spcBef>
                  <a:spcPts val="0"/>
                </a:spcBef>
                <a:spcAft>
                  <a:spcPts val="0"/>
                </a:spcAft>
                <a:defRPr/>
              </a:pPr>
              <a:r>
                <a:rPr lang="en-US" sz="1000" dirty="0">
                  <a:latin typeface="Neo Sans Intel"/>
                  <a:ea typeface="+mn-ea"/>
                  <a:cs typeface="Neo Sans Intel"/>
                </a:rPr>
                <a:t>- TGba D2.0</a:t>
              </a:r>
            </a:p>
          </p:txBody>
        </p:sp>
        <p:cxnSp>
          <p:nvCxnSpPr>
            <p:cNvPr id="42023" name="Straight Connector 42"/>
            <p:cNvCxnSpPr>
              <a:cxnSpLocks noChangeShapeType="1"/>
            </p:cNvCxnSpPr>
            <p:nvPr/>
          </p:nvCxnSpPr>
          <p:spPr bwMode="auto">
            <a:xfrm flipH="1">
              <a:off x="8077690" y="546847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6" name="Rectangle 65"/>
            <p:cNvSpPr/>
            <p:nvPr/>
          </p:nvSpPr>
          <p:spPr>
            <a:xfrm>
              <a:off x="8077198" y="5611812"/>
              <a:ext cx="982663" cy="53975"/>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grpSp>
          <p:nvGrpSpPr>
            <p:cNvPr id="42025" name="Group 65"/>
            <p:cNvGrpSpPr>
              <a:grpSpLocks/>
            </p:cNvGrpSpPr>
            <p:nvPr/>
          </p:nvGrpSpPr>
          <p:grpSpPr bwMode="auto">
            <a:xfrm>
              <a:off x="8629020" y="5564188"/>
              <a:ext cx="76200" cy="265112"/>
              <a:chOff x="2335630" y="5555839"/>
              <a:chExt cx="75895" cy="264408"/>
            </a:xfrm>
          </p:grpSpPr>
          <p:sp>
            <p:nvSpPr>
              <p:cNvPr id="67" name="Diamond 66"/>
              <p:cNvSpPr/>
              <p:nvPr/>
            </p:nvSpPr>
            <p:spPr>
              <a:xfrm>
                <a:off x="2336255"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8" name="Straight Connector 67"/>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9" name="TextBox 68"/>
            <p:cNvSpPr txBox="1"/>
            <p:nvPr/>
          </p:nvSpPr>
          <p:spPr>
            <a:xfrm>
              <a:off x="8172448" y="5767387"/>
              <a:ext cx="68262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‘20</a:t>
              </a:r>
            </a:p>
            <a:p>
              <a:pPr eaLnBrk="1" fontAlgn="auto" hangingPunct="1">
                <a:spcBef>
                  <a:spcPts val="0"/>
                </a:spcBef>
                <a:spcAft>
                  <a:spcPts val="0"/>
                </a:spcAft>
                <a:defRPr/>
              </a:pPr>
              <a:r>
                <a:rPr lang="en-US" sz="1000" dirty="0" err="1">
                  <a:latin typeface="Neo Sans Intel"/>
                  <a:ea typeface="+mn-ea"/>
                  <a:cs typeface="Neo Sans Intel"/>
                </a:rPr>
                <a:t>RevCom</a:t>
              </a:r>
              <a:endParaRPr lang="en-US" sz="1000" dirty="0">
                <a:latin typeface="Neo Sans Intel"/>
                <a:ea typeface="+mn-ea"/>
                <a:cs typeface="Neo Sans Intel"/>
              </a:endParaRPr>
            </a:p>
          </p:txBody>
        </p:sp>
      </p:grpSp>
      <p:sp>
        <p:nvSpPr>
          <p:cNvPr id="68" name="TextBox 67"/>
          <p:cNvSpPr txBox="1"/>
          <p:nvPr/>
        </p:nvSpPr>
        <p:spPr>
          <a:xfrm>
            <a:off x="8170863"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2020</a:t>
            </a: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March 2018</a:t>
            </a:r>
          </a:p>
        </p:txBody>
      </p:sp>
      <p:sp>
        <p:nvSpPr>
          <p:cNvPr id="33795" name="Content Placeholder 8"/>
          <p:cNvSpPr>
            <a:spLocks noGrp="1"/>
          </p:cNvSpPr>
          <p:nvPr>
            <p:ph idx="1"/>
          </p:nvPr>
        </p:nvSpPr>
        <p:spPr>
          <a:xfrm>
            <a:off x="685800" y="2133600"/>
            <a:ext cx="8001000" cy="4114800"/>
          </a:xfrm>
        </p:spPr>
        <p:txBody>
          <a:bodyPr/>
          <a:lstStyle/>
          <a:p>
            <a:pPr>
              <a:defRPr/>
            </a:pPr>
            <a:r>
              <a:rPr lang="en-US" altLang="en-US" dirty="0"/>
              <a:t>Review technical presentations</a:t>
            </a:r>
          </a:p>
          <a:p>
            <a:pPr>
              <a:defRPr/>
            </a:pPr>
            <a:r>
              <a:rPr lang="en-US" altLang="en-US" dirty="0" smtClean="0"/>
              <a:t>Review draft text for </a:t>
            </a:r>
            <a:r>
              <a:rPr lang="en-US" altLang="en-US" dirty="0" err="1" smtClean="0"/>
              <a:t>TGba</a:t>
            </a:r>
            <a:r>
              <a:rPr lang="en-US" altLang="en-US" dirty="0" smtClean="0"/>
              <a:t> D0.x</a:t>
            </a:r>
          </a:p>
          <a:p>
            <a:pPr>
              <a:defRPr/>
            </a:pPr>
            <a:r>
              <a:rPr lang="en-US" altLang="en-US" dirty="0" smtClean="0"/>
              <a:t>Work </a:t>
            </a:r>
            <a:r>
              <a:rPr lang="en-US" altLang="en-US" dirty="0"/>
              <a:t>on </a:t>
            </a:r>
            <a:r>
              <a:rPr lang="en-US" altLang="en-US" dirty="0" err="1"/>
              <a:t>TGba</a:t>
            </a:r>
            <a:r>
              <a:rPr lang="en-US" altLang="en-US" dirty="0"/>
              <a:t> task group documents</a:t>
            </a:r>
          </a:p>
          <a:p>
            <a:pPr>
              <a:defRPr/>
            </a:pPr>
            <a:r>
              <a:rPr lang="en-US" altLang="en-US" dirty="0"/>
              <a:t>Review TG timeline</a:t>
            </a:r>
          </a:p>
          <a:p>
            <a:pPr>
              <a:defRPr/>
            </a:pPr>
            <a:endParaRPr lang="en-US" altLang="en-US" dirty="0"/>
          </a:p>
          <a:p>
            <a:pPr>
              <a:defRPr/>
            </a:pPr>
            <a:endParaRPr lang="en-US" altLang="en-US" dirty="0"/>
          </a:p>
          <a:p>
            <a:pPr>
              <a:defRPr/>
            </a:pPr>
            <a:endParaRPr lang="en-US" altLang="en-US" dirty="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39</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696912" y="1981200"/>
            <a:ext cx="7761288" cy="4114800"/>
          </a:xfrm>
        </p:spPr>
        <p:txBody>
          <a:bodyPr/>
          <a:lstStyle/>
          <a:p>
            <a:pPr marL="342900" lvl="1" indent="-342900">
              <a:buFontTx/>
              <a:buChar char="•"/>
              <a:defRPr/>
            </a:pPr>
            <a:r>
              <a:rPr lang="en-US" altLang="en-US" sz="2800" b="1" dirty="0" smtClean="0"/>
              <a:t>Proposed schedule (Mondays, 1 hour each)</a:t>
            </a:r>
          </a:p>
          <a:p>
            <a:pPr marL="685800" lvl="2" indent="-342900">
              <a:defRPr/>
            </a:pPr>
            <a:r>
              <a:rPr lang="en-US" altLang="en-US" sz="2400" b="1" dirty="0" smtClean="0"/>
              <a:t>TBD</a:t>
            </a:r>
          </a:p>
          <a:p>
            <a:pPr marL="685800" lvl="2" indent="-342900">
              <a:defRPr/>
            </a:pPr>
            <a:endParaRPr lang="en-US" altLang="en-US" sz="2400" b="1" dirty="0" smtClean="0"/>
          </a:p>
          <a:p>
            <a:pPr marL="685800" lvl="2" indent="-342900">
              <a:defRPr/>
            </a:pPr>
            <a:endParaRPr lang="en-US" altLang="en-US" sz="2400" b="1" dirty="0"/>
          </a:p>
          <a:p>
            <a:pPr marL="0" lvl="1" indent="0">
              <a:buFontTx/>
              <a:buNone/>
              <a:defRPr/>
            </a:pPr>
            <a:endParaRPr lang="en-US" altLang="en-US" sz="2800" b="1" dirty="0" smtClean="0"/>
          </a:p>
          <a:p>
            <a:pPr marL="685800" lvl="2" indent="-342900">
              <a:defRPr/>
            </a:pPr>
            <a:endParaRPr lang="en-US" altLang="en-US" sz="2400" b="1" dirty="0" smtClean="0"/>
          </a:p>
          <a:p>
            <a:pPr marL="342900" lvl="2" indent="0">
              <a:buFontTx/>
              <a:buNone/>
              <a:defRPr/>
            </a:pPr>
            <a:endParaRPr lang="en-US" altLang="en-US" sz="2400" b="1" dirty="0" smtClean="0"/>
          </a:p>
          <a:p>
            <a:pPr marL="685800" lvl="2" indent="-342900">
              <a:defRPr/>
            </a:pPr>
            <a:endParaRPr lang="en-US" altLang="en-US" sz="2400" dirty="0" smtClean="0"/>
          </a:p>
          <a:p>
            <a:pPr>
              <a:defRPr/>
            </a:pPr>
            <a:endParaRPr lang="en-US" altLang="en-US" sz="2800" dirty="0"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40</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41</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42</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77547982"/>
              </p:ext>
            </p:extLst>
          </p:nvPr>
        </p:nvGraphicFramePr>
        <p:xfrm>
          <a:off x="685800" y="1981200"/>
          <a:ext cx="7772400" cy="2378076"/>
        </p:xfrm>
        <a:graphic>
          <a:graphicData uri="http://schemas.openxmlformats.org/drawingml/2006/table">
            <a:tbl>
              <a:tblPr firstRow="1" bandRow="1">
                <a:tableStyleId>{073A0DAA-6AF3-43AB-8588-CEC1D06C72B9}</a:tableStyleId>
              </a:tblPr>
              <a:tblGrid>
                <a:gridCol w="1554480"/>
                <a:gridCol w="1554480"/>
                <a:gridCol w="1554480"/>
                <a:gridCol w="1554480"/>
                <a:gridCol w="1554480"/>
              </a:tblGrid>
              <a:tr h="396346">
                <a:tc>
                  <a:txBody>
                    <a:bodyPr/>
                    <a:lstStyle/>
                    <a:p>
                      <a:pPr algn="ctr"/>
                      <a:endParaRPr lang="en-US" sz="2000" dirty="0"/>
                    </a:p>
                  </a:txBody>
                  <a:tcPr marT="45742" marB="45742"/>
                </a:tc>
                <a:tc>
                  <a:txBody>
                    <a:bodyPr/>
                    <a:lstStyle/>
                    <a:p>
                      <a:pPr algn="ctr"/>
                      <a:r>
                        <a:rPr lang="en-US" sz="2000" dirty="0" smtClean="0"/>
                        <a:t>Monday</a:t>
                      </a:r>
                      <a:endParaRPr lang="en-US" sz="2000" dirty="0"/>
                    </a:p>
                  </a:txBody>
                  <a:tcPr marT="45742" marB="45742"/>
                </a:tc>
                <a:tc>
                  <a:txBody>
                    <a:bodyPr/>
                    <a:lstStyle/>
                    <a:p>
                      <a:pPr algn="ctr"/>
                      <a:r>
                        <a:rPr lang="en-US" sz="2000" dirty="0" smtClean="0"/>
                        <a:t>Tuesday</a:t>
                      </a:r>
                      <a:endParaRPr lang="en-US" sz="2000" dirty="0"/>
                    </a:p>
                  </a:txBody>
                  <a:tcPr marT="45742" marB="45742"/>
                </a:tc>
                <a:tc>
                  <a:txBody>
                    <a:bodyPr/>
                    <a:lstStyle/>
                    <a:p>
                      <a:pPr algn="ctr"/>
                      <a:r>
                        <a:rPr lang="en-US" sz="2000" dirty="0" smtClean="0"/>
                        <a:t>Wednesday</a:t>
                      </a:r>
                      <a:endParaRPr lang="en-US" sz="2000" dirty="0"/>
                    </a:p>
                  </a:txBody>
                  <a:tcPr marT="45742" marB="45742"/>
                </a:tc>
                <a:tc>
                  <a:txBody>
                    <a:bodyPr/>
                    <a:lstStyle/>
                    <a:p>
                      <a:pPr algn="ctr"/>
                      <a:r>
                        <a:rPr lang="en-US" sz="2000" dirty="0" smtClean="0"/>
                        <a:t>Thursday</a:t>
                      </a:r>
                      <a:endParaRPr lang="en-US" sz="2000" dirty="0"/>
                    </a:p>
                  </a:txBody>
                  <a:tcPr marT="45742" marB="45742"/>
                </a:tc>
              </a:tr>
              <a:tr h="396346">
                <a:tc>
                  <a:txBody>
                    <a:bodyPr/>
                    <a:lstStyle/>
                    <a:p>
                      <a:pPr algn="ctr"/>
                      <a:r>
                        <a:rPr lang="en-US" sz="2000" dirty="0" smtClean="0"/>
                        <a:t>AM1</a:t>
                      </a: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a:p>
                  </a:txBody>
                  <a:tcPr marT="45742" marB="45742"/>
                </a:tc>
                <a:tc>
                  <a:txBody>
                    <a:bodyPr/>
                    <a:lstStyle/>
                    <a:p>
                      <a:pPr algn="ctr"/>
                      <a:r>
                        <a:rPr lang="en-US" sz="2000" b="1" dirty="0" smtClean="0"/>
                        <a:t>TGba</a:t>
                      </a:r>
                      <a:endParaRPr lang="en-US" sz="2000" b="1"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solidFill>
                          <a:schemeClr val="tx1"/>
                        </a:solidFill>
                      </a:endParaRP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rPr>
                        <a:t>TGba</a:t>
                      </a:r>
                    </a:p>
                  </a:txBody>
                  <a:tcPr marT="45742" marB="45742"/>
                </a:tc>
              </a:tr>
              <a:tr h="396346">
                <a:tc>
                  <a:txBody>
                    <a:bodyPr/>
                    <a:lstStyle/>
                    <a:p>
                      <a:pPr algn="ctr"/>
                      <a:r>
                        <a:rPr lang="en-US" sz="2000" dirty="0" smtClean="0"/>
                        <a:t>AM2</a:t>
                      </a:r>
                      <a:endParaRPr lang="en-US" sz="2000" dirty="0"/>
                    </a:p>
                  </a:txBody>
                  <a:tcPr marT="45742" marB="4574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err="1" smtClean="0"/>
                        <a:t>TGba</a:t>
                      </a:r>
                      <a:endParaRPr lang="en-US" sz="2000" b="1" dirty="0" smtClean="0"/>
                    </a:p>
                  </a:txBody>
                  <a:tcPr marT="45742" marB="45742"/>
                </a:tc>
                <a:tc>
                  <a:txBody>
                    <a:bodyPr/>
                    <a:lstStyle/>
                    <a:p>
                      <a:pPr algn="ctr"/>
                      <a:endParaRPr lang="en-US" sz="2000" b="1" dirty="0"/>
                    </a:p>
                  </a:txBody>
                  <a:tcPr marT="45742" marB="45742"/>
                </a:tc>
                <a:tc>
                  <a:txBody>
                    <a:bodyPr/>
                    <a:lstStyle/>
                    <a:p>
                      <a:pPr algn="ctr"/>
                      <a:endParaRPr lang="en-US" sz="2000" b="1"/>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solidFill>
                          <a:schemeClr val="tx1"/>
                        </a:solidFill>
                      </a:endParaRPr>
                    </a:p>
                  </a:txBody>
                  <a:tcPr marT="45742" marB="45742"/>
                </a:tc>
              </a:tr>
              <a:tr h="396346">
                <a:tc>
                  <a:txBody>
                    <a:bodyPr/>
                    <a:lstStyle/>
                    <a:p>
                      <a:pPr algn="ctr"/>
                      <a:r>
                        <a:rPr lang="en-US" sz="2000" dirty="0" smtClean="0"/>
                        <a:t>PM1</a:t>
                      </a:r>
                      <a:endParaRPr lang="en-US" sz="2000"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err="1" smtClean="0"/>
                        <a:t>TGba</a:t>
                      </a:r>
                      <a:endParaRPr lang="en-US" sz="2000" b="1" dirty="0" smtClean="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t>TGba</a:t>
                      </a:r>
                    </a:p>
                  </a:txBody>
                  <a:tcPr marT="45742" marB="45742"/>
                </a:tc>
                <a:tc>
                  <a:txBody>
                    <a:bodyPr/>
                    <a:lstStyle/>
                    <a:p>
                      <a:pPr algn="ctr"/>
                      <a:r>
                        <a:rPr lang="en-US" sz="2000" b="1" dirty="0" err="1" smtClean="0">
                          <a:solidFill>
                            <a:schemeClr val="tx1"/>
                          </a:solidFill>
                        </a:rPr>
                        <a:t>TGba</a:t>
                      </a:r>
                      <a:endParaRPr lang="en-US" sz="2000" b="1" dirty="0"/>
                    </a:p>
                  </a:txBody>
                  <a:tcPr marT="45742" marB="45742"/>
                </a:tc>
                <a:tc>
                  <a:txBody>
                    <a:bodyPr/>
                    <a:lstStyle/>
                    <a:p>
                      <a:pPr algn="ctr"/>
                      <a:r>
                        <a:rPr lang="en-US" sz="2000" b="1" dirty="0" smtClean="0">
                          <a:solidFill>
                            <a:schemeClr val="tx1"/>
                          </a:solidFill>
                        </a:rPr>
                        <a:t>TGba</a:t>
                      </a:r>
                      <a:endParaRPr lang="en-US" sz="2000" b="1" dirty="0">
                        <a:solidFill>
                          <a:schemeClr val="tx1"/>
                        </a:solidFill>
                      </a:endParaRPr>
                    </a:p>
                  </a:txBody>
                  <a:tcPr marT="45742" marB="45742"/>
                </a:tc>
              </a:tr>
              <a:tr h="396346">
                <a:tc>
                  <a:txBody>
                    <a:bodyPr/>
                    <a:lstStyle/>
                    <a:p>
                      <a:pPr algn="ctr"/>
                      <a:r>
                        <a:rPr lang="en-US" sz="2000" dirty="0" smtClean="0"/>
                        <a:t>PM2</a:t>
                      </a:r>
                      <a:endParaRPr lang="en-US" sz="2000" dirty="0"/>
                    </a:p>
                  </a:txBody>
                  <a:tcPr marT="45742" marB="45742"/>
                </a:tc>
                <a:tc>
                  <a:txBody>
                    <a:bodyPr/>
                    <a:lstStyle/>
                    <a:p>
                      <a:pPr algn="ctr"/>
                      <a:r>
                        <a:rPr lang="en-US" sz="2000" b="1" dirty="0" err="1" smtClean="0"/>
                        <a:t>TGba</a:t>
                      </a: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r h="396346">
                <a:tc>
                  <a:txBody>
                    <a:bodyPr/>
                    <a:lstStyle/>
                    <a:p>
                      <a:pPr algn="ctr"/>
                      <a:r>
                        <a:rPr lang="en-US" sz="2000" dirty="0" smtClean="0"/>
                        <a:t>EVE</a:t>
                      </a:r>
                      <a:endParaRPr lang="en-US" sz="2000" dirty="0"/>
                    </a:p>
                  </a:txBody>
                  <a:tcPr marT="45742" marB="45742"/>
                </a:tc>
                <a:tc>
                  <a:txBody>
                    <a:bodyPr/>
                    <a:lstStyle/>
                    <a:p>
                      <a:pPr algn="ct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bl>
          </a:graphicData>
        </a:graphic>
      </p:graphicFrame>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nvGraphicFramePr>
        <p:xfrm>
          <a:off x="715963" y="472440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sp>
        <p:nvSpPr>
          <p:cNvPr id="3" name="Date Placeholder 2"/>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1676400"/>
            <a:ext cx="7924800" cy="4722813"/>
          </a:xfrm>
        </p:spPr>
        <p:txBody>
          <a:bodyPr/>
          <a:lstStyle/>
          <a:p>
            <a:pPr>
              <a:defRPr/>
            </a:pPr>
            <a:r>
              <a:rPr lang="en-US" altLang="en-US" dirty="0"/>
              <a:t>Review </a:t>
            </a:r>
            <a:r>
              <a:rPr lang="en-US" altLang="en-US" dirty="0" smtClean="0"/>
              <a:t>and approve draft </a:t>
            </a:r>
            <a:r>
              <a:rPr lang="en-US" altLang="en-US" dirty="0"/>
              <a:t>text for </a:t>
            </a:r>
            <a:r>
              <a:rPr lang="en-US" altLang="en-US" dirty="0" err="1"/>
              <a:t>TGba</a:t>
            </a:r>
            <a:r>
              <a:rPr lang="en-US" altLang="en-US" dirty="0"/>
              <a:t> D0.1</a:t>
            </a:r>
          </a:p>
          <a:p>
            <a:pPr>
              <a:defRPr/>
            </a:pPr>
            <a:r>
              <a:rPr lang="en-US" altLang="en-US" dirty="0" smtClean="0"/>
              <a:t>Review </a:t>
            </a:r>
            <a:r>
              <a:rPr lang="en-US" altLang="en-US" dirty="0"/>
              <a:t>technical presentations</a:t>
            </a:r>
          </a:p>
          <a:p>
            <a:pPr>
              <a:defRPr/>
            </a:pPr>
            <a:r>
              <a:rPr lang="en-US" altLang="en-US" dirty="0" smtClean="0"/>
              <a:t>Work </a:t>
            </a:r>
            <a:r>
              <a:rPr lang="en-US" altLang="en-US" dirty="0"/>
              <a:t>on </a:t>
            </a:r>
            <a:r>
              <a:rPr lang="en-US" altLang="en-US" dirty="0" err="1"/>
              <a:t>TGba</a:t>
            </a:r>
            <a:r>
              <a:rPr lang="en-US" altLang="en-US" dirty="0"/>
              <a:t> task group documents</a:t>
            </a:r>
          </a:p>
          <a:p>
            <a:pPr>
              <a:defRPr/>
            </a:pPr>
            <a:r>
              <a:rPr lang="en-US" altLang="en-US" dirty="0"/>
              <a:t>Review TG timeline</a:t>
            </a:r>
          </a:p>
          <a:p>
            <a:endParaRPr lang="en-US" altLang="en-US" sz="2000" dirty="0" smtClean="0"/>
          </a:p>
          <a:p>
            <a:endParaRPr lang="en-US" altLang="en-US" sz="2000" dirty="0"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8</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dirty="0" smtClean="0"/>
              <a:t>Call for Submissions</a:t>
            </a:r>
          </a:p>
        </p:txBody>
      </p:sp>
      <p:sp>
        <p:nvSpPr>
          <p:cNvPr id="6" name="Content Placeholder 5"/>
          <p:cNvSpPr>
            <a:spLocks noGrp="1"/>
          </p:cNvSpPr>
          <p:nvPr>
            <p:ph idx="1"/>
          </p:nvPr>
        </p:nvSpPr>
        <p:spPr>
          <a:xfrm>
            <a:off x="685800" y="1220788"/>
            <a:ext cx="8077200" cy="5254625"/>
          </a:xfrm>
        </p:spPr>
        <p:txBody>
          <a:bodyPr/>
          <a:lstStyle/>
          <a:p>
            <a:pPr>
              <a:defRPr/>
            </a:pPr>
            <a:r>
              <a:rPr lang="en-US" sz="2000" dirty="0" smtClean="0"/>
              <a:t>Call for submissions sent out on Jan 8, 2018: </a:t>
            </a:r>
          </a:p>
          <a:p>
            <a:pPr lvl="1">
              <a:defRPr/>
            </a:pPr>
            <a:r>
              <a:rPr lang="en-US" b="0" dirty="0" smtClean="0"/>
              <a:t>Received </a:t>
            </a:r>
            <a:r>
              <a:rPr lang="en-US" dirty="0" smtClean="0"/>
              <a:t>53 </a:t>
            </a:r>
            <a:r>
              <a:rPr lang="en-US" b="0" dirty="0" smtClean="0"/>
              <a:t>submissions</a:t>
            </a:r>
          </a:p>
          <a:p>
            <a:pPr>
              <a:defRPr/>
            </a:pPr>
            <a:r>
              <a:rPr lang="en-US" sz="2000" dirty="0" smtClean="0"/>
              <a:t>Grouped based on topics and priority</a:t>
            </a:r>
            <a:endParaRPr lang="en-US" dirty="0" smtClean="0"/>
          </a:p>
          <a:p>
            <a:pPr lvl="1"/>
            <a:r>
              <a:rPr lang="en-US" b="0" dirty="0" smtClean="0"/>
              <a:t>PHY</a:t>
            </a:r>
          </a:p>
          <a:p>
            <a:pPr lvl="2"/>
            <a:r>
              <a:rPr lang="en-US" dirty="0" smtClean="0"/>
              <a:t>Spec text (</a:t>
            </a:r>
            <a:r>
              <a:rPr lang="en-US" dirty="0" smtClean="0">
                <a:solidFill>
                  <a:srgbClr val="FF0000"/>
                </a:solidFill>
              </a:rPr>
              <a:t>highest</a:t>
            </a:r>
            <a:r>
              <a:rPr lang="en-US" dirty="0" smtClean="0"/>
              <a:t> priority)</a:t>
            </a:r>
          </a:p>
          <a:p>
            <a:pPr lvl="2"/>
            <a:r>
              <a:rPr lang="en-US" dirty="0"/>
              <a:t>WUR Sync design</a:t>
            </a:r>
          </a:p>
          <a:p>
            <a:pPr lvl="2"/>
            <a:r>
              <a:rPr lang="en-US" b="0" dirty="0" smtClean="0"/>
              <a:t>OOK waveform</a:t>
            </a:r>
          </a:p>
          <a:p>
            <a:pPr lvl="2"/>
            <a:r>
              <a:rPr lang="en-US" dirty="0" err="1" smtClean="0"/>
              <a:t>Tx</a:t>
            </a:r>
            <a:r>
              <a:rPr lang="en-US" dirty="0" smtClean="0"/>
              <a:t>/Rx requirement discussion</a:t>
            </a:r>
          </a:p>
          <a:p>
            <a:pPr lvl="2"/>
            <a:r>
              <a:rPr lang="en-US" b="0" dirty="0" smtClean="0"/>
              <a:t>Multi-user</a:t>
            </a:r>
          </a:p>
          <a:p>
            <a:pPr lvl="1"/>
            <a:endParaRPr lang="en-US" b="0" dirty="0" smtClean="0"/>
          </a:p>
          <a:p>
            <a:pPr lvl="1"/>
            <a:endParaRPr lang="en-US" b="0" dirty="0" smtClean="0"/>
          </a:p>
          <a:p>
            <a:pPr lvl="1"/>
            <a:r>
              <a:rPr lang="en-US" b="0" dirty="0" smtClean="0"/>
              <a:t>Further optimization</a:t>
            </a:r>
          </a:p>
          <a:p>
            <a:pPr lvl="1"/>
            <a:r>
              <a:rPr lang="en-US" b="0" dirty="0" smtClean="0"/>
              <a:t>Usage Model (</a:t>
            </a:r>
            <a:r>
              <a:rPr lang="en-US" b="0" dirty="0" smtClean="0">
                <a:solidFill>
                  <a:srgbClr val="FF0000"/>
                </a:solidFill>
              </a:rPr>
              <a:t>lowest</a:t>
            </a:r>
            <a:r>
              <a:rPr lang="en-US" b="0" dirty="0" smtClean="0"/>
              <a:t> priority)</a:t>
            </a:r>
          </a:p>
          <a:p>
            <a:r>
              <a:rPr lang="en-US" sz="2000" dirty="0" smtClean="0"/>
              <a:t>With in a category, a submission uploaded to the 802.11 mentor server </a:t>
            </a:r>
            <a:r>
              <a:rPr lang="en-US" sz="2000" dirty="0" smtClean="0">
                <a:solidFill>
                  <a:srgbClr val="FF0000"/>
                </a:solidFill>
              </a:rPr>
              <a:t>earlier</a:t>
            </a:r>
            <a:r>
              <a:rPr lang="en-US" sz="2000" dirty="0" smtClean="0"/>
              <a:t> will get </a:t>
            </a:r>
            <a:r>
              <a:rPr lang="en-US" sz="2000" dirty="0" smtClean="0">
                <a:solidFill>
                  <a:srgbClr val="FF0000"/>
                </a:solidFill>
              </a:rPr>
              <a:t>higher priority </a:t>
            </a:r>
            <a:r>
              <a:rPr lang="en-US" sz="2000" dirty="0" smtClean="0"/>
              <a:t>for presentation</a:t>
            </a:r>
            <a:endParaRPr lang="en-US" sz="2000" dirty="0"/>
          </a:p>
          <a:p>
            <a:pPr marL="1200150" lvl="2" indent="-342900">
              <a:buFont typeface="+mj-lt"/>
              <a:buAutoNum type="arabicPeriod"/>
            </a:pP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9</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
        <p:nvSpPr>
          <p:cNvPr id="7" name="Rectangle 6"/>
          <p:cNvSpPr/>
          <p:nvPr/>
        </p:nvSpPr>
        <p:spPr>
          <a:xfrm>
            <a:off x="4344988" y="2286000"/>
            <a:ext cx="4572000" cy="2726900"/>
          </a:xfrm>
          <a:prstGeom prst="rect">
            <a:avLst/>
          </a:prstGeom>
        </p:spPr>
        <p:txBody>
          <a:bodyPr>
            <a:spAutoFit/>
          </a:bodyPr>
          <a:lstStyle/>
          <a:p>
            <a:pPr marL="742950" lvl="1" indent="-285750">
              <a:spcBef>
                <a:spcPct val="20000"/>
              </a:spcBef>
              <a:buFontTx/>
              <a:buChar char="–"/>
            </a:pPr>
            <a:r>
              <a:rPr lang="en-US" sz="2000" kern="0" dirty="0">
                <a:solidFill>
                  <a:srgbClr val="000000"/>
                </a:solidFill>
                <a:latin typeface="Times New Roman"/>
              </a:rPr>
              <a:t>MAC</a:t>
            </a:r>
          </a:p>
          <a:p>
            <a:pPr marL="1085850" lvl="2" indent="-228600">
              <a:spcBef>
                <a:spcPct val="20000"/>
              </a:spcBef>
              <a:buFontTx/>
              <a:buChar char="•"/>
            </a:pPr>
            <a:r>
              <a:rPr lang="en-US" sz="1800" kern="0" dirty="0">
                <a:solidFill>
                  <a:srgbClr val="000000"/>
                </a:solidFill>
                <a:latin typeface="Times New Roman"/>
              </a:rPr>
              <a:t>Spec text (</a:t>
            </a:r>
            <a:r>
              <a:rPr lang="en-US" sz="1800" kern="0" dirty="0">
                <a:solidFill>
                  <a:srgbClr val="FF0000"/>
                </a:solidFill>
                <a:latin typeface="Times New Roman"/>
              </a:rPr>
              <a:t>highest</a:t>
            </a:r>
            <a:r>
              <a:rPr lang="en-US" sz="1800" kern="0" dirty="0">
                <a:solidFill>
                  <a:srgbClr val="000000"/>
                </a:solidFill>
                <a:latin typeface="Times New Roman"/>
              </a:rPr>
              <a:t> priority)</a:t>
            </a:r>
          </a:p>
          <a:p>
            <a:pPr marL="1085850" lvl="2" indent="-228600">
              <a:spcBef>
                <a:spcPct val="20000"/>
              </a:spcBef>
              <a:buFontTx/>
              <a:buChar char="•"/>
            </a:pPr>
            <a:r>
              <a:rPr lang="en-US" sz="1800" kern="0" dirty="0">
                <a:solidFill>
                  <a:srgbClr val="000000"/>
                </a:solidFill>
                <a:latin typeface="Times New Roman"/>
              </a:rPr>
              <a:t>Frame format</a:t>
            </a:r>
          </a:p>
          <a:p>
            <a:pPr marL="1085850" lvl="2" indent="-228600">
              <a:spcBef>
                <a:spcPct val="20000"/>
              </a:spcBef>
              <a:buFontTx/>
              <a:buChar char="•"/>
            </a:pPr>
            <a:r>
              <a:rPr lang="en-US" sz="1800" kern="0" dirty="0">
                <a:solidFill>
                  <a:srgbClr val="000000"/>
                </a:solidFill>
                <a:latin typeface="Times New Roman"/>
              </a:rPr>
              <a:t>Beacon/TSF</a:t>
            </a:r>
          </a:p>
          <a:p>
            <a:pPr marL="1085850" lvl="2" indent="-228600">
              <a:spcBef>
                <a:spcPct val="20000"/>
              </a:spcBef>
              <a:buFontTx/>
              <a:buChar char="•"/>
            </a:pPr>
            <a:r>
              <a:rPr lang="en-US" sz="1800" kern="0" dirty="0">
                <a:solidFill>
                  <a:srgbClr val="000000"/>
                </a:solidFill>
                <a:latin typeface="Times New Roman"/>
              </a:rPr>
              <a:t>WUR operation </a:t>
            </a:r>
          </a:p>
          <a:p>
            <a:pPr marL="1085850" lvl="2" indent="-228600">
              <a:spcBef>
                <a:spcPct val="20000"/>
              </a:spcBef>
              <a:buFontTx/>
              <a:buChar char="•"/>
            </a:pPr>
            <a:r>
              <a:rPr lang="en-US" sz="1800" kern="0" dirty="0">
                <a:solidFill>
                  <a:srgbClr val="000000"/>
                </a:solidFill>
                <a:latin typeface="Times New Roman"/>
              </a:rPr>
              <a:t>WUR discovery</a:t>
            </a:r>
          </a:p>
          <a:p>
            <a:pPr marL="1085850" lvl="2" indent="-228600">
              <a:spcBef>
                <a:spcPct val="20000"/>
              </a:spcBef>
              <a:buFontTx/>
              <a:buChar char="•"/>
            </a:pPr>
            <a:r>
              <a:rPr lang="en-US" sz="1800" kern="0" dirty="0">
                <a:solidFill>
                  <a:srgbClr val="000000"/>
                </a:solidFill>
                <a:latin typeface="Times New Roman"/>
              </a:rPr>
              <a:t>Power efficiency</a:t>
            </a:r>
          </a:p>
          <a:p>
            <a:pPr marL="1085850" lvl="2" indent="-228600">
              <a:spcBef>
                <a:spcPct val="20000"/>
              </a:spcBef>
              <a:buFontTx/>
              <a:buChar char="•"/>
            </a:pPr>
            <a:r>
              <a:rPr lang="en-US" sz="1800" kern="0" dirty="0" smtClean="0">
                <a:solidFill>
                  <a:srgbClr val="000000"/>
                </a:solidFill>
                <a:latin typeface="Times New Roman"/>
              </a:rPr>
              <a:t>Multiplexing/multicast</a:t>
            </a:r>
            <a:endParaRPr lang="en-US" sz="1800" kern="0" dirty="0">
              <a:solidFill>
                <a:srgbClr val="000000"/>
              </a:solidFill>
              <a:latin typeface="Times New Roman"/>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80983</TotalTime>
  <Words>2669</Words>
  <Application>Microsoft Office PowerPoint</Application>
  <PresentationFormat>On-screen Show (4:3)</PresentationFormat>
  <Paragraphs>903</Paragraphs>
  <Slides>42</Slides>
  <Notes>5</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3" baseType="lpstr">
      <vt:lpstr>Malgun Gothic</vt:lpstr>
      <vt:lpstr>Monotype Sorts</vt:lpstr>
      <vt:lpstr>MS Gothic</vt:lpstr>
      <vt:lpstr>MS PGothic</vt:lpstr>
      <vt:lpstr>Neo Sans Intel</vt:lpstr>
      <vt:lpstr>Arial</vt:lpstr>
      <vt:lpstr>Calibri</vt:lpstr>
      <vt:lpstr>Helvetica</vt:lpstr>
      <vt:lpstr>Times New Roman</vt:lpstr>
      <vt:lpstr>802-11-Submission</vt:lpstr>
      <vt:lpstr>Document</vt:lpstr>
      <vt:lpstr>January 2018  TGba Agenda</vt:lpstr>
      <vt:lpstr>IEEE 802.11 TGba: Wake-up Radio Operation</vt:lpstr>
      <vt:lpstr>Abstract</vt:lpstr>
      <vt:lpstr>Meeting Protocol</vt:lpstr>
      <vt:lpstr>Attendance</vt:lpstr>
      <vt:lpstr>Attendance, Voting &amp; Document Status</vt:lpstr>
      <vt:lpstr>TGba Schedule for the Week</vt:lpstr>
      <vt:lpstr>Main Agenda Items for the Week</vt:lpstr>
      <vt:lpstr>Call for Submissions</vt:lpstr>
      <vt:lpstr>PHY</vt:lpstr>
      <vt:lpstr>PHY</vt:lpstr>
      <vt:lpstr>PHY</vt:lpstr>
      <vt:lpstr>PHY</vt:lpstr>
      <vt:lpstr>MAC</vt:lpstr>
      <vt:lpstr>MAC</vt:lpstr>
      <vt:lpstr>MAC</vt:lpstr>
      <vt:lpstr>MAC</vt:lpstr>
      <vt:lpstr>MAC</vt:lpstr>
      <vt:lpstr>MAC</vt:lpstr>
      <vt:lpstr>MAC</vt:lpstr>
      <vt:lpstr>Further Optimization</vt:lpstr>
      <vt:lpstr>Usage Model</vt:lpstr>
      <vt:lpstr>Agenda</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Current IEEE-SA Rule documents</vt:lpstr>
      <vt:lpstr>Current IEEE 802, 802.11 rules documents </vt:lpstr>
      <vt:lpstr>Summary from November 2017 Meeting and Teleconference Calls</vt:lpstr>
      <vt:lpstr>Motion - Minutes</vt:lpstr>
      <vt:lpstr>TGba Documents Review and Approval</vt:lpstr>
      <vt:lpstr>Presentations</vt:lpstr>
      <vt:lpstr>Motions</vt:lpstr>
      <vt:lpstr>TGba Timeline</vt:lpstr>
      <vt:lpstr>Goal for March 2018</vt:lpstr>
      <vt:lpstr>Teleconference Call Schedule</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11-16/1080r1</dc:title>
  <dc:subject>Task Group AY November 2015 Meeting Agenda</dc:subject>
  <dc:creator>minyoung.park@intel.com</dc:creator>
  <cp:keywords>January 2017</cp:keywords>
  <dc:description/>
  <cp:lastModifiedBy>Minyoung Park</cp:lastModifiedBy>
  <cp:revision>4059</cp:revision>
  <cp:lastPrinted>2014-11-04T15:04:57Z</cp:lastPrinted>
  <dcterms:created xsi:type="dcterms:W3CDTF">2007-04-17T18:10:23Z</dcterms:created>
  <dcterms:modified xsi:type="dcterms:W3CDTF">2018-01-16T07:16:23Z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NSCPROP_SA">
    <vt:lpwstr>C:\Users\minyoung.p\Documents\IEEE 802.11 WG\TGba\2017\November\11-17-1223-09-00ba-september-2017-tgba-agenda.pptx</vt:lpwstr>
  </property>
</Properties>
</file>