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4"/>
  </p:notesMasterIdLst>
  <p:handoutMasterIdLst>
    <p:handoutMasterId r:id="rId45"/>
  </p:handoutMasterIdLst>
  <p:sldIdLst>
    <p:sldId id="708" r:id="rId2"/>
    <p:sldId id="678" r:id="rId3"/>
    <p:sldId id="679" r:id="rId4"/>
    <p:sldId id="656" r:id="rId5"/>
    <p:sldId id="665" r:id="rId6"/>
    <p:sldId id="666" r:id="rId7"/>
    <p:sldId id="710" r:id="rId8"/>
    <p:sldId id="711" r:id="rId9"/>
    <p:sldId id="715" r:id="rId10"/>
    <p:sldId id="762" r:id="rId11"/>
    <p:sldId id="777" r:id="rId12"/>
    <p:sldId id="778" r:id="rId13"/>
    <p:sldId id="780" r:id="rId14"/>
    <p:sldId id="747" r:id="rId15"/>
    <p:sldId id="782" r:id="rId16"/>
    <p:sldId id="783" r:id="rId17"/>
    <p:sldId id="784" r:id="rId18"/>
    <p:sldId id="785" r:id="rId19"/>
    <p:sldId id="786" r:id="rId20"/>
    <p:sldId id="787" r:id="rId21"/>
    <p:sldId id="788" r:id="rId22"/>
    <p:sldId id="794" r:id="rId23"/>
    <p:sldId id="750" r:id="rId24"/>
    <p:sldId id="789" r:id="rId25"/>
    <p:sldId id="790" r:id="rId26"/>
    <p:sldId id="791" r:id="rId27"/>
    <p:sldId id="792" r:id="rId28"/>
    <p:sldId id="793" r:id="rId29"/>
    <p:sldId id="727" r:id="rId30"/>
    <p:sldId id="704" r:id="rId31"/>
    <p:sldId id="705" r:id="rId32"/>
    <p:sldId id="707" r:id="rId33"/>
    <p:sldId id="719" r:id="rId34"/>
    <p:sldId id="721" r:id="rId35"/>
    <p:sldId id="761" r:id="rId36"/>
    <p:sldId id="726" r:id="rId37"/>
    <p:sldId id="776" r:id="rId38"/>
    <p:sldId id="760" r:id="rId39"/>
    <p:sldId id="694" r:id="rId40"/>
    <p:sldId id="695" r:id="rId41"/>
    <p:sldId id="740" r:id="rId42"/>
    <p:sldId id="741" r:id="rId43"/>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943" autoAdjust="0"/>
    <p:restoredTop sz="94095" autoAdjust="0"/>
  </p:normalViewPr>
  <p:slideViewPr>
    <p:cSldViewPr>
      <p:cViewPr varScale="1">
        <p:scale>
          <a:sx n="55" d="100"/>
          <a:sy n="55" d="100"/>
        </p:scale>
        <p:origin x="144" y="60"/>
      </p:cViewPr>
      <p:guideLst>
        <p:guide orient="horz" pos="2160"/>
        <p:guide pos="2880"/>
      </p:guideLst>
    </p:cSldViewPr>
  </p:slideViewPr>
  <p:outlineViewPr>
    <p:cViewPr>
      <p:scale>
        <a:sx n="50" d="100"/>
        <a:sy n="50" d="100"/>
      </p:scale>
      <p:origin x="0" y="-15236"/>
    </p:cViewPr>
  </p:outlineViewPr>
  <p:notesTextViewPr>
    <p:cViewPr>
      <p:scale>
        <a:sx n="100" d="100"/>
        <a:sy n="100" d="100"/>
      </p:scale>
      <p:origin x="0" y="0"/>
    </p:cViewPr>
  </p:notesTextViewPr>
  <p:sorterViewPr>
    <p:cViewPr>
      <p:scale>
        <a:sx n="80" d="100"/>
        <a:sy n="80" d="100"/>
      </p:scale>
      <p:origin x="0" y="-3182"/>
    </p:cViewPr>
  </p:sorterViewPr>
  <p:notesViewPr>
    <p:cSldViewPr>
      <p:cViewPr>
        <p:scale>
          <a:sx n="100" d="100"/>
          <a:sy n="100" d="100"/>
        </p:scale>
        <p:origin x="2376" y="-92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Edward Au </a:t>
            </a:r>
            <a:r>
              <a:rPr lang="en-US" smtClean="0"/>
              <a:t>(Huawei Technologies)</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304849B1-8DD0-4143-8067-2BA297C895D6}"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8882934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Edward Au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3FF7E430-CFE4-44DE-BB91-6F835072ED01}"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3130425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xfrm>
            <a:off x="1154113" y="701675"/>
            <a:ext cx="4625975" cy="3468688"/>
          </a:xfrm>
          <a:ln/>
        </p:spPr>
      </p:sp>
      <p:sp>
        <p:nvSpPr>
          <p:cNvPr id="51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5127"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3677C22B-21F1-4F29-8177-0ED961E00DA1}" type="slidenum">
              <a:rPr lang="en-US" altLang="en-US" smtClean="0"/>
              <a:pPr>
                <a:spcBef>
                  <a:spcPct val="0"/>
                </a:spcBef>
              </a:pPr>
              <a:t>1</a:t>
            </a:fld>
            <a:endParaRPr lang="en-US" altLang="en-US" smtClean="0"/>
          </a:p>
        </p:txBody>
      </p:sp>
    </p:spTree>
    <p:extLst>
      <p:ext uri="{BB962C8B-B14F-4D97-AF65-F5344CB8AC3E}">
        <p14:creationId xmlns:p14="http://schemas.microsoft.com/office/powerpoint/2010/main" val="2972649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1B83818-5B4E-4C6F-A943-9CE70124E581}" type="slidenum">
              <a:rPr lang="en-US" altLang="en-US" sz="1300">
                <a:solidFill>
                  <a:srgbClr val="000000"/>
                </a:solidFill>
              </a:rPr>
              <a:pPr>
                <a:spcBef>
                  <a:spcPct val="0"/>
                </a:spcBef>
              </a:pPr>
              <a:t>24</a:t>
            </a:fld>
            <a:endParaRPr lang="en-US" altLang="en-US" sz="1300">
              <a:solidFill>
                <a:srgbClr val="000000"/>
              </a:solidFill>
            </a:endParaRPr>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xfrm>
            <a:off x="1154113" y="701675"/>
            <a:ext cx="4625975" cy="3468688"/>
          </a:xfrm>
          <a:ln w="12700" cap="flat">
            <a:solidFill>
              <a:schemeClr val="tx1"/>
            </a:solidFill>
          </a:ln>
        </p:spPr>
      </p:sp>
    </p:spTree>
    <p:extLst>
      <p:ext uri="{BB962C8B-B14F-4D97-AF65-F5344CB8AC3E}">
        <p14:creationId xmlns:p14="http://schemas.microsoft.com/office/powerpoint/2010/main" val="689717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802.11-15/1472r0</a:t>
            </a:r>
            <a:endParaRPr lang="en-US"/>
          </a:p>
        </p:txBody>
      </p:sp>
      <p:sp>
        <p:nvSpPr>
          <p:cNvPr id="5" name="Date Placeholder 4"/>
          <p:cNvSpPr>
            <a:spLocks noGrp="1"/>
          </p:cNvSpPr>
          <p:nvPr>
            <p:ph type="dt" idx="11"/>
          </p:nvPr>
        </p:nvSpPr>
        <p:spPr/>
        <p:txBody>
          <a:bodyPr/>
          <a:lstStyle/>
          <a:p>
            <a:pPr>
              <a:defRPr/>
            </a:pPr>
            <a:r>
              <a:rPr lang="en-US" smtClean="0"/>
              <a:t>January 2016</a:t>
            </a:r>
            <a:endParaRPr lang="en-US"/>
          </a:p>
        </p:txBody>
      </p:sp>
      <p:sp>
        <p:nvSpPr>
          <p:cNvPr id="6" name="Footer Placeholder 5"/>
          <p:cNvSpPr>
            <a:spLocks noGrp="1"/>
          </p:cNvSpPr>
          <p:nvPr>
            <p:ph type="ftr" sz="quarter" idx="12"/>
          </p:nvPr>
        </p:nvSpPr>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p:txBody>
          <a:bodyPr/>
          <a:lstStyle/>
          <a:p>
            <a:pPr>
              <a:defRPr/>
            </a:pPr>
            <a:r>
              <a:rPr lang="en-US" altLang="en-US" smtClean="0"/>
              <a:t>Page </a:t>
            </a:r>
            <a:fld id="{3FF7E430-CFE4-44DE-BB91-6F835072ED01}" type="slidenum">
              <a:rPr lang="en-US" altLang="en-US" smtClean="0"/>
              <a:pPr>
                <a:defRPr/>
              </a:pPr>
              <a:t>25</a:t>
            </a:fld>
            <a:endParaRPr lang="en-US" altLang="en-US"/>
          </a:p>
        </p:txBody>
      </p:sp>
    </p:spTree>
    <p:extLst>
      <p:ext uri="{BB962C8B-B14F-4D97-AF65-F5344CB8AC3E}">
        <p14:creationId xmlns:p14="http://schemas.microsoft.com/office/powerpoint/2010/main" val="2922230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C3E5EA2-4F49-4160-96D3-1DB505C5FA7D}" type="slidenum">
              <a:rPr lang="en-US" altLang="en-US" sz="1300">
                <a:solidFill>
                  <a:srgbClr val="000000"/>
                </a:solidFill>
              </a:rPr>
              <a:pPr>
                <a:spcBef>
                  <a:spcPct val="0"/>
                </a:spcBef>
              </a:pPr>
              <a:t>28</a:t>
            </a:fld>
            <a:endParaRPr lang="en-US" altLang="en-US" sz="1300">
              <a:solidFill>
                <a:srgbClr val="000000"/>
              </a:solidFill>
            </a:endParaRPr>
          </a:p>
        </p:txBody>
      </p:sp>
      <p:sp>
        <p:nvSpPr>
          <p:cNvPr id="14339" name="Rectangle 2"/>
          <p:cNvSpPr>
            <a:spLocks noGrp="1" noRot="1" noChangeAspect="1" noChangeArrowheads="1" noTextEdit="1"/>
          </p:cNvSpPr>
          <p:nvPr>
            <p:ph type="sldImg"/>
          </p:nvPr>
        </p:nvSpPr>
        <p:spPr>
          <a:xfrm>
            <a:off x="1154113" y="701675"/>
            <a:ext cx="4625975" cy="3468688"/>
          </a:xfrm>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237280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1154113" y="701675"/>
            <a:ext cx="4625975" cy="3468688"/>
          </a:xfrm>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45063"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733251C5-AACF-413B-B5F7-2C52CA6A2DDC}" type="slidenum">
              <a:rPr lang="en-US" altLang="en-US" smtClean="0"/>
              <a:pPr>
                <a:spcBef>
                  <a:spcPct val="0"/>
                </a:spcBef>
              </a:pPr>
              <a:t>40</a:t>
            </a:fld>
            <a:endParaRPr lang="en-US" altLang="en-US" smtClean="0"/>
          </a:p>
        </p:txBody>
      </p:sp>
    </p:spTree>
    <p:extLst>
      <p:ext uri="{BB962C8B-B14F-4D97-AF65-F5344CB8AC3E}">
        <p14:creationId xmlns:p14="http://schemas.microsoft.com/office/powerpoint/2010/main" val="1195825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1BDDE91B-5D88-4385-BDAF-D76094A2B484}" type="slidenum">
              <a:rPr lang="en-US" altLang="en-US"/>
              <a:pPr>
                <a:defRPr/>
              </a:pPr>
              <a:t>‹#›</a:t>
            </a:fld>
            <a:endParaRPr lang="en-US" altLang="en-US"/>
          </a:p>
        </p:txBody>
      </p:sp>
    </p:spTree>
    <p:extLst>
      <p:ext uri="{BB962C8B-B14F-4D97-AF65-F5344CB8AC3E}">
        <p14:creationId xmlns:p14="http://schemas.microsoft.com/office/powerpoint/2010/main" val="1966971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C28A4F1-C4E0-4265-9FAA-D4E89C0F4F15}" type="slidenum">
              <a:rPr lang="en-US" altLang="en-US"/>
              <a:pPr>
                <a:defRPr/>
              </a:pPr>
              <a:t>‹#›</a:t>
            </a:fld>
            <a:endParaRPr lang="en-US" altLang="en-US"/>
          </a:p>
        </p:txBody>
      </p:sp>
    </p:spTree>
    <p:extLst>
      <p:ext uri="{BB962C8B-B14F-4D97-AF65-F5344CB8AC3E}">
        <p14:creationId xmlns:p14="http://schemas.microsoft.com/office/powerpoint/2010/main" val="1387072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5F2DFCF0-DDD7-4B2D-890B-B5D3E8C533E8}" type="slidenum">
              <a:rPr lang="en-US" altLang="en-US"/>
              <a:pPr>
                <a:defRPr/>
              </a:pPr>
              <a:t>‹#›</a:t>
            </a:fld>
            <a:endParaRPr lang="en-US" altLang="en-US"/>
          </a:p>
        </p:txBody>
      </p:sp>
    </p:spTree>
    <p:extLst>
      <p:ext uri="{BB962C8B-B14F-4D97-AF65-F5344CB8AC3E}">
        <p14:creationId xmlns:p14="http://schemas.microsoft.com/office/powerpoint/2010/main" val="820591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7B0F4323-4460-4997-B543-454EB3AA50C1}" type="slidenum">
              <a:rPr lang="en-US" altLang="en-US"/>
              <a:pPr>
                <a:defRPr/>
              </a:pPr>
              <a:t>‹#›</a:t>
            </a:fld>
            <a:endParaRPr lang="en-US" altLang="en-US"/>
          </a:p>
        </p:txBody>
      </p:sp>
    </p:spTree>
    <p:extLst>
      <p:ext uri="{BB962C8B-B14F-4D97-AF65-F5344CB8AC3E}">
        <p14:creationId xmlns:p14="http://schemas.microsoft.com/office/powerpoint/2010/main" val="570062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January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A800361-54FF-4C83-9D96-CA2EBE18EBAB}" type="slidenum">
              <a:rPr lang="en-US" altLang="en-US"/>
              <a:pPr>
                <a:defRPr/>
              </a:pPr>
              <a:t>‹#›</a:t>
            </a:fld>
            <a:endParaRPr lang="en-US" altLang="en-US"/>
          </a:p>
        </p:txBody>
      </p:sp>
    </p:spTree>
    <p:extLst>
      <p:ext uri="{BB962C8B-B14F-4D97-AF65-F5344CB8AC3E}">
        <p14:creationId xmlns:p14="http://schemas.microsoft.com/office/powerpoint/2010/main" val="1929801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January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3AADB1E-8AB1-401D-93B7-30E1984F35A9}" type="slidenum">
              <a:rPr lang="en-US" altLang="en-US"/>
              <a:pPr>
                <a:defRPr/>
              </a:pPr>
              <a:t>‹#›</a:t>
            </a:fld>
            <a:endParaRPr lang="en-US" altLang="en-US"/>
          </a:p>
        </p:txBody>
      </p:sp>
    </p:spTree>
    <p:extLst>
      <p:ext uri="{BB962C8B-B14F-4D97-AF65-F5344CB8AC3E}">
        <p14:creationId xmlns:p14="http://schemas.microsoft.com/office/powerpoint/2010/main" val="2381834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January 2018</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ltLang="en-US"/>
              <a:t>Slide </a:t>
            </a:r>
            <a:fld id="{C6896A0E-4ECD-4297-B787-1B0C935991A1}" type="slidenum">
              <a:rPr lang="en-US" altLang="en-US"/>
              <a:pPr>
                <a:defRPr/>
              </a:pPr>
              <a:t>‹#›</a:t>
            </a:fld>
            <a:endParaRPr lang="en-US" altLang="en-US"/>
          </a:p>
        </p:txBody>
      </p:sp>
    </p:spTree>
    <p:extLst>
      <p:ext uri="{BB962C8B-B14F-4D97-AF65-F5344CB8AC3E}">
        <p14:creationId xmlns:p14="http://schemas.microsoft.com/office/powerpoint/2010/main" val="1767586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January 2018</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ltLang="en-US"/>
              <a:t>Slide </a:t>
            </a:r>
            <a:fld id="{A2D159C0-1697-4662-BECF-0324D4AA669F}" type="slidenum">
              <a:rPr lang="en-US" altLang="en-US"/>
              <a:pPr>
                <a:defRPr/>
              </a:pPr>
              <a:t>‹#›</a:t>
            </a:fld>
            <a:endParaRPr lang="en-US" altLang="en-US"/>
          </a:p>
        </p:txBody>
      </p:sp>
    </p:spTree>
    <p:extLst>
      <p:ext uri="{BB962C8B-B14F-4D97-AF65-F5344CB8AC3E}">
        <p14:creationId xmlns:p14="http://schemas.microsoft.com/office/powerpoint/2010/main" val="335861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January 2018</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ltLang="en-US"/>
              <a:t>Slide </a:t>
            </a:r>
            <a:fld id="{1BB94D5D-5454-4843-B983-89A0937E20C1}" type="slidenum">
              <a:rPr lang="en-US" altLang="en-US"/>
              <a:pPr>
                <a:defRPr/>
              </a:pPr>
              <a:t>‹#›</a:t>
            </a:fld>
            <a:endParaRPr lang="en-US" altLang="en-US"/>
          </a:p>
        </p:txBody>
      </p:sp>
    </p:spTree>
    <p:extLst>
      <p:ext uri="{BB962C8B-B14F-4D97-AF65-F5344CB8AC3E}">
        <p14:creationId xmlns:p14="http://schemas.microsoft.com/office/powerpoint/2010/main" val="257602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January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2CF3F3E-111F-4613-BAC2-F78BF33B9DA2}" type="slidenum">
              <a:rPr lang="en-US" altLang="en-US"/>
              <a:pPr>
                <a:defRPr/>
              </a:pPr>
              <a:t>‹#›</a:t>
            </a:fld>
            <a:endParaRPr lang="en-US" altLang="en-US"/>
          </a:p>
        </p:txBody>
      </p:sp>
    </p:spTree>
    <p:extLst>
      <p:ext uri="{BB962C8B-B14F-4D97-AF65-F5344CB8AC3E}">
        <p14:creationId xmlns:p14="http://schemas.microsoft.com/office/powerpoint/2010/main" val="3887645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January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7F9FBF2E-0347-44E1-ADB9-8BBB5F9DB1CE}" type="slidenum">
              <a:rPr lang="en-US" altLang="en-US"/>
              <a:pPr>
                <a:defRPr/>
              </a:pPr>
              <a:t>‹#›</a:t>
            </a:fld>
            <a:endParaRPr lang="en-US" altLang="en-US"/>
          </a:p>
        </p:txBody>
      </p:sp>
    </p:spTree>
    <p:extLst>
      <p:ext uri="{BB962C8B-B14F-4D97-AF65-F5344CB8AC3E}">
        <p14:creationId xmlns:p14="http://schemas.microsoft.com/office/powerpoint/2010/main" val="1243487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96913" y="332601"/>
            <a:ext cx="1340110"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latin typeface="Times New Roman" pitchFamily="18" charset="0"/>
                <a:ea typeface="+mn-ea"/>
                <a:cs typeface="+mn-cs"/>
              </a:defRPr>
            </a:lvl1pPr>
          </a:lstStyle>
          <a:p>
            <a:pPr>
              <a:defRPr/>
            </a:pPr>
            <a:r>
              <a:rPr lang="en-US" smtClean="0"/>
              <a:t>January 2018</a:t>
            </a:r>
            <a:endParaRPr lang="en-US" dirty="0"/>
          </a:p>
        </p:txBody>
      </p:sp>
      <p:sp>
        <p:nvSpPr>
          <p:cNvPr id="1029" name="Rectangle 5"/>
          <p:cNvSpPr>
            <a:spLocks noGrp="1" noChangeArrowheads="1"/>
          </p:cNvSpPr>
          <p:nvPr>
            <p:ph type="ftr" sz="quarter" idx="3"/>
          </p:nvPr>
        </p:nvSpPr>
        <p:spPr bwMode="auto">
          <a:xfrm>
            <a:off x="5791200" y="6475413"/>
            <a:ext cx="2752725"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smtClean="0"/>
              <a:t>Minyoung Park (Samsung)</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44A069AA-D681-4D56-82F9-8070180AD592}" type="slidenum">
              <a:rPr lang="en-US" altLang="en-US"/>
              <a:pPr>
                <a:defRPr/>
              </a:pPr>
              <a:t>‹#›</a:t>
            </a:fld>
            <a:endParaRPr lang="en-US" altLang="en-US"/>
          </a:p>
        </p:txBody>
      </p:sp>
      <p:sp>
        <p:nvSpPr>
          <p:cNvPr id="1031" name="Rectangle 7"/>
          <p:cNvSpPr>
            <a:spLocks noChangeArrowheads="1"/>
          </p:cNvSpPr>
          <p:nvPr/>
        </p:nvSpPr>
        <p:spPr bwMode="auto">
          <a:xfrm>
            <a:off x="5105335" y="304026"/>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smtClean="0"/>
              <a:t>doc.: IEEE </a:t>
            </a:r>
            <a:r>
              <a:rPr lang="en-US" altLang="en-US" sz="1800" b="1" dirty="0" smtClean="0"/>
              <a:t>802.11-17/1862r1</a:t>
            </a:r>
            <a:endParaRPr lang="en-US" altLang="en-US" sz="1800" b="1" dirty="0" smtClean="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www.ieee802.org/devdocs.s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32.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www.ieee802.org/PNP/approved/IEEE_802_OM_v18.pdf" TargetMode="External"/><Relationship Id="rId7" Type="http://schemas.openxmlformats.org/officeDocument/2006/relationships/hyperlink" Target="https://mentor.ieee.org/802.11/dcn/14/11-14-0629-14-0000-802-11-operations-manual.doc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www.ieee802.org/PNP/2016-03/IEEE_802_Chairs_guidelines_v22_with_changes.pdf" TargetMode="External"/><Relationship Id="rId5" Type="http://schemas.openxmlformats.org/officeDocument/2006/relationships/hyperlink" Target="http://grouper.ieee.org/groups/802/PNP/approved/IEEE_802_LMSC_OM_approved_120725.pdf" TargetMode="External"/><Relationship Id="rId4" Type="http://schemas.openxmlformats.org/officeDocument/2006/relationships/hyperlink" Target="http://www.ieee802.org/PNP/approved/IEEE_802_WG_PandP_v18.1.pdf" TargetMode="External"/><Relationship Id="rId9" Type="http://schemas.openxmlformats.org/officeDocument/2006/relationships/hyperlink" Target="http://www.ieee802.org/devdocs.shtml"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hyperlink" Target="http://newton.meeting.verilan.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jrosdahl@ieee.o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3"/>
          <p:cNvGraphicFramePr>
            <a:graphicFrameLocks noChangeAspect="1"/>
          </p:cNvGraphicFramePr>
          <p:nvPr>
            <p:extLst>
              <p:ext uri="{D42A27DB-BD31-4B8C-83A1-F6EECF244321}">
                <p14:modId xmlns:p14="http://schemas.microsoft.com/office/powerpoint/2010/main" val="2377517842"/>
              </p:ext>
            </p:extLst>
          </p:nvPr>
        </p:nvGraphicFramePr>
        <p:xfrm>
          <a:off x="776288" y="3062288"/>
          <a:ext cx="7358062" cy="2689225"/>
        </p:xfrm>
        <a:graphic>
          <a:graphicData uri="http://schemas.openxmlformats.org/presentationml/2006/ole">
            <mc:AlternateContent xmlns:mc="http://schemas.openxmlformats.org/markup-compatibility/2006">
              <mc:Choice xmlns:v="urn:schemas-microsoft-com:vml" Requires="v">
                <p:oleObj spid="_x0000_s4582" name="Document" r:id="rId4" imgW="8254533" imgH="3012459" progId="Word.Document.8">
                  <p:embed/>
                </p:oleObj>
              </mc:Choice>
              <mc:Fallback>
                <p:oleObj name="Document" r:id="rId4" imgW="8254533" imgH="3012459" progId="Word.Document.8">
                  <p:embed/>
                  <p:pic>
                    <p:nvPicPr>
                      <p:cNvPr id="0" name=""/>
                      <p:cNvPicPr>
                        <a:picLocks noChangeAspect="1" noChangeArrowheads="1"/>
                      </p:cNvPicPr>
                      <p:nvPr/>
                    </p:nvPicPr>
                    <p:blipFill>
                      <a:blip r:embed="rId5"/>
                      <a:srcRect/>
                      <a:stretch>
                        <a:fillRect/>
                      </a:stretch>
                    </p:blipFill>
                    <p:spPr bwMode="auto">
                      <a:xfrm>
                        <a:off x="776288" y="3062288"/>
                        <a:ext cx="7358062" cy="2689225"/>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098" name="Title 9"/>
          <p:cNvSpPr>
            <a:spLocks noGrp="1"/>
          </p:cNvSpPr>
          <p:nvPr>
            <p:ph type="title"/>
          </p:nvPr>
        </p:nvSpPr>
        <p:spPr/>
        <p:txBody>
          <a:bodyPr/>
          <a:lstStyle/>
          <a:p>
            <a:r>
              <a:rPr lang="en-US" altLang="en-US" dirty="0" smtClean="0"/>
              <a:t>January 2018 </a:t>
            </a:r>
            <a:br>
              <a:rPr lang="en-US" altLang="en-US" dirty="0" smtClean="0"/>
            </a:br>
            <a:r>
              <a:rPr lang="en-US" altLang="en-US" dirty="0" smtClean="0"/>
              <a:t>TGba Agenda</a:t>
            </a:r>
          </a:p>
        </p:txBody>
      </p:sp>
      <p:sp>
        <p:nvSpPr>
          <p:cNvPr id="5" name="Footer Placeholder 4"/>
          <p:cNvSpPr>
            <a:spLocks noGrp="1"/>
          </p:cNvSpPr>
          <p:nvPr>
            <p:ph type="ftr" sz="quarter" idx="11"/>
          </p:nvPr>
        </p:nvSpPr>
        <p:spPr/>
        <p:txBody>
          <a:bodyPr/>
          <a:lstStyle/>
          <a:p>
            <a:pPr>
              <a:defRPr/>
            </a:pPr>
            <a:r>
              <a:rPr lang="en-US" dirty="0" err="1" smtClean="0"/>
              <a:t>Minyoung</a:t>
            </a:r>
            <a:r>
              <a:rPr lang="en-US" dirty="0" smtClean="0"/>
              <a:t> Park (Samsung)</a:t>
            </a:r>
            <a:endParaRPr lang="en-US" dirty="0"/>
          </a:p>
        </p:txBody>
      </p:sp>
      <p:sp>
        <p:nvSpPr>
          <p:cNvPr id="410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7CADA09-2DAE-4899-B121-4D92081AAB59}" type="slidenum">
              <a:rPr lang="en-US" altLang="en-US" sz="1200" b="0" smtClean="0"/>
              <a:pPr>
                <a:spcBef>
                  <a:spcPct val="0"/>
                </a:spcBef>
                <a:buFontTx/>
                <a:buNone/>
              </a:pPr>
              <a:t>1</a:t>
            </a:fld>
            <a:endParaRPr lang="en-US" altLang="en-US" sz="1200" b="0" smtClean="0"/>
          </a:p>
        </p:txBody>
      </p:sp>
      <p:sp>
        <p:nvSpPr>
          <p:cNvPr id="12" name="Rectangle 2"/>
          <p:cNvSpPr txBox="1">
            <a:spLocks noChangeArrowheads="1"/>
          </p:cNvSpPr>
          <p:nvPr/>
        </p:nvSpPr>
        <p:spPr bwMode="auto">
          <a:xfrm>
            <a:off x="627063" y="2292350"/>
            <a:ext cx="777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0" indent="0" algn="ctr">
              <a:spcBef>
                <a:spcPts val="500"/>
              </a:spcBef>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sz="2000" b="0" kern="0" dirty="0" smtClean="0"/>
              <a:t>Date: </a:t>
            </a:r>
            <a:r>
              <a:rPr lang="en-GB" sz="2000" b="0" kern="0" dirty="0" smtClean="0"/>
              <a:t>2017-01-14</a:t>
            </a:r>
            <a:endParaRPr lang="en-GB" sz="2000" b="0" kern="0" dirty="0"/>
          </a:p>
        </p:txBody>
      </p:sp>
      <p:sp>
        <p:nvSpPr>
          <p:cNvPr id="4104" name="Rectangle 4"/>
          <p:cNvSpPr>
            <a:spLocks noChangeArrowheads="1"/>
          </p:cNvSpPr>
          <p:nvPr/>
        </p:nvSpPr>
        <p:spPr bwMode="auto">
          <a:xfrm>
            <a:off x="777875" y="26892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lstStyle>
            <a:lvl1pPr>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9pPr>
          </a:lstStyle>
          <a:p>
            <a:pPr>
              <a:spcBef>
                <a:spcPts val="500"/>
              </a:spcBef>
              <a:buFontTx/>
              <a:buNone/>
            </a:pPr>
            <a:r>
              <a:rPr lang="en-GB" altLang="en-US" sz="2000" b="0">
                <a:solidFill>
                  <a:srgbClr val="000000"/>
                </a:solidFill>
              </a:rPr>
              <a:t>Authors:</a:t>
            </a:r>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PHY</a:t>
            </a:r>
          </a:p>
        </p:txBody>
      </p:sp>
      <p:sp>
        <p:nvSpPr>
          <p:cNvPr id="9" name="Content Placeholder 8"/>
          <p:cNvSpPr>
            <a:spLocks noGrp="1"/>
          </p:cNvSpPr>
          <p:nvPr>
            <p:ph idx="1"/>
          </p:nvPr>
        </p:nvSpPr>
        <p:spPr/>
        <p:txBody>
          <a:bodyPr/>
          <a:lstStyle/>
          <a:p>
            <a:r>
              <a:rPr lang="en-US" dirty="0" smtClean="0"/>
              <a:t>PHY Spec Text</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43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7B4BA-9FEB-4760-8CA5-378D6C5B75E3}" type="slidenum">
              <a:rPr lang="en-US" altLang="en-US" sz="1200" b="0" smtClean="0"/>
              <a:pPr>
                <a:spcBef>
                  <a:spcPct val="0"/>
                </a:spcBef>
                <a:buFontTx/>
                <a:buNone/>
              </a:pPr>
              <a:t>10</a:t>
            </a:fld>
            <a:endParaRPr lang="en-US" altLang="en-US" sz="1200" b="0" smtClean="0"/>
          </a:p>
        </p:txBody>
      </p:sp>
      <p:sp>
        <p:nvSpPr>
          <p:cNvPr id="8" name="TextBox 7"/>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11" name="Table 10"/>
          <p:cNvGraphicFramePr>
            <a:graphicFrameLocks noGrp="1"/>
          </p:cNvGraphicFramePr>
          <p:nvPr>
            <p:extLst>
              <p:ext uri="{D42A27DB-BD31-4B8C-83A1-F6EECF244321}">
                <p14:modId xmlns:p14="http://schemas.microsoft.com/office/powerpoint/2010/main" val="326298312"/>
              </p:ext>
            </p:extLst>
          </p:nvPr>
        </p:nvGraphicFramePr>
        <p:xfrm>
          <a:off x="696913" y="2667000"/>
          <a:ext cx="7801953" cy="1095375"/>
        </p:xfrm>
        <a:graphic>
          <a:graphicData uri="http://schemas.openxmlformats.org/drawingml/2006/table">
            <a:tbl>
              <a:tblPr/>
              <a:tblGrid>
                <a:gridCol w="691172"/>
                <a:gridCol w="731838"/>
                <a:gridCol w="3945441"/>
                <a:gridCol w="1411143"/>
                <a:gridCol w="1022359"/>
              </a:tblGrid>
              <a:tr h="190500">
                <a:tc>
                  <a:txBody>
                    <a:bodyPr/>
                    <a:lstStyle/>
                    <a:p>
                      <a:pPr algn="l" fontAlgn="ctr"/>
                      <a:r>
                        <a:rPr lang="en-US" sz="1400" b="0" i="0" u="none" strike="noStrike" dirty="0" smtClean="0">
                          <a:solidFill>
                            <a:srgbClr val="FFFFFF"/>
                          </a:solidFill>
                          <a:effectLst/>
                          <a:latin typeface="Calibri" panose="020F0502020204030204" pitchFamily="34" charset="0"/>
                        </a:rPr>
                        <a:t>Order</a:t>
                      </a:r>
                      <a:endParaRPr lang="en-US" sz="1400" b="0" i="0" u="none" strike="noStrike" dirty="0">
                        <a:solidFill>
                          <a:srgbClr val="FFFFFF"/>
                        </a:solidFill>
                        <a:effectLst/>
                        <a:latin typeface="Calibri" panose="020F0502020204030204" pitchFamily="34" charset="0"/>
                      </a:endParaRPr>
                    </a:p>
                  </a:txBody>
                  <a:tcPr marL="9525" marR="9525" marT="9525" marB="0" anchor="ctr">
                    <a:lnL>
                      <a:noFill/>
                    </a:lnL>
                    <a:lnR>
                      <a:noFill/>
                    </a:lnR>
                    <a:lnT>
                      <a:noFill/>
                    </a:lnT>
                    <a:lnB>
                      <a:noFill/>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nchor="ctr">
                    <a:lnL>
                      <a:noFill/>
                    </a:lnL>
                    <a:lnR>
                      <a:noFill/>
                    </a:lnR>
                    <a:lnT>
                      <a:noFill/>
                    </a:lnT>
                    <a:lnB>
                      <a:noFill/>
                    </a:lnB>
                    <a:solidFill>
                      <a:srgbClr val="595959"/>
                    </a:solidFill>
                  </a:tcPr>
                </a:tc>
              </a:tr>
              <a:tr h="381000">
                <a:tc>
                  <a:txBody>
                    <a:bodyPr/>
                    <a:lstStyle/>
                    <a:p>
                      <a:pPr algn="l" fontAlgn="ctr"/>
                      <a:r>
                        <a:rPr lang="en-US" sz="1400" b="0" i="0" u="none" strike="noStrike" dirty="0" smtClean="0">
                          <a:solidFill>
                            <a:srgbClr val="000000"/>
                          </a:solidFill>
                          <a:effectLst/>
                          <a:latin typeface="Calibri" panose="020F0502020204030204" pitchFamily="34" charset="0"/>
                        </a:rPr>
                        <a:t>2</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dirty="0">
                          <a:solidFill>
                            <a:srgbClr val="000000"/>
                          </a:solidFill>
                          <a:effectLst/>
                          <a:latin typeface="Calibri" panose="020F0502020204030204" pitchFamily="34" charset="0"/>
                        </a:rPr>
                        <a:t>18/144</a:t>
                      </a:r>
                    </a:p>
                  </a:txBody>
                  <a:tcPr marL="9525" marR="9525" marT="9525" marB="0" anchor="ctr">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Omni-directional Multiple Antenna Transmission for WUS</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Dennis Sundman</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Ericsson</a:t>
                      </a:r>
                    </a:p>
                  </a:txBody>
                  <a:tcPr marL="9525" marR="9525" marT="9525" marB="0" anchor="ctr">
                    <a:lnL>
                      <a:noFill/>
                    </a:lnL>
                    <a:lnR>
                      <a:noFill/>
                    </a:lnR>
                    <a:lnT>
                      <a:noFill/>
                    </a:lnT>
                    <a:lnB>
                      <a:noFill/>
                    </a:lnB>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1</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18/152r1</a:t>
                      </a:r>
                    </a:p>
                  </a:txBody>
                  <a:tcPr marL="9525" marR="9525" marT="9525" marB="0" anchor="ctr">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Proposed draft WUR PHY spec</a:t>
                      </a:r>
                    </a:p>
                  </a:txBody>
                  <a:tcPr marL="9525" marR="9525" marT="9525" marB="0" anchor="ctr">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Steve </a:t>
                      </a:r>
                      <a:r>
                        <a:rPr lang="en-US" sz="1400" b="0" i="0" u="none" strike="noStrike" dirty="0" err="1">
                          <a:solidFill>
                            <a:srgbClr val="000000"/>
                          </a:solidFill>
                          <a:effectLst/>
                          <a:latin typeface="Calibri" panose="020F0502020204030204" pitchFamily="34" charset="0"/>
                        </a:rPr>
                        <a:t>Shellhammer</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Qualcomm</a:t>
                      </a:r>
                    </a:p>
                  </a:txBody>
                  <a:tcPr marL="9525" marR="9525" marT="9525" marB="0" anchor="ctr">
                    <a:lnL>
                      <a:noFill/>
                    </a:lnL>
                    <a:lnR>
                      <a:noFill/>
                    </a:lnR>
                    <a:lnT>
                      <a:noFill/>
                    </a:lnT>
                    <a:lnB>
                      <a:noFill/>
                    </a:lnB>
                  </a:tcPr>
                </a:tc>
              </a:tr>
            </a:tbl>
          </a:graphicData>
        </a:graphic>
      </p:graphicFrame>
      <p:sp>
        <p:nvSpPr>
          <p:cNvPr id="12" name="Date Placeholder 1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11</a:t>
            </a:fld>
            <a:endParaRPr lang="en-US" altLang="en-US"/>
          </a:p>
        </p:txBody>
      </p:sp>
      <p:graphicFrame>
        <p:nvGraphicFramePr>
          <p:cNvPr id="13" name="Table 12"/>
          <p:cNvGraphicFramePr>
            <a:graphicFrameLocks noGrp="1"/>
          </p:cNvGraphicFramePr>
          <p:nvPr>
            <p:extLst>
              <p:ext uri="{D42A27DB-BD31-4B8C-83A1-F6EECF244321}">
                <p14:modId xmlns:p14="http://schemas.microsoft.com/office/powerpoint/2010/main" val="743191128"/>
              </p:ext>
            </p:extLst>
          </p:nvPr>
        </p:nvGraphicFramePr>
        <p:xfrm>
          <a:off x="152398" y="2743202"/>
          <a:ext cx="8755095" cy="2589210"/>
        </p:xfrm>
        <a:graphic>
          <a:graphicData uri="http://schemas.openxmlformats.org/drawingml/2006/table">
            <a:tbl>
              <a:tblPr/>
              <a:tblGrid>
                <a:gridCol w="1036041"/>
                <a:gridCol w="579438"/>
                <a:gridCol w="4548817"/>
                <a:gridCol w="1446527"/>
                <a:gridCol w="1144272"/>
              </a:tblGrid>
              <a:tr h="261153">
                <a:tc>
                  <a:txBody>
                    <a:bodyPr/>
                    <a:lstStyle/>
                    <a:p>
                      <a:pPr algn="l" fontAlgn="ctr"/>
                      <a:endParaRPr lang="en-US" sz="1400" b="0" i="0" u="none" strike="noStrike" dirty="0">
                        <a:solidFill>
                          <a:srgbClr val="FFFFFF"/>
                        </a:solidFill>
                        <a:effectLst/>
                        <a:latin typeface="Calibri" panose="020F0502020204030204" pitchFamily="34" charset="0"/>
                      </a:endParaRPr>
                    </a:p>
                  </a:txBody>
                  <a:tcPr marL="9525" marR="9525" marT="9525" marB="0" anchor="ctr">
                    <a:lnL>
                      <a:noFill/>
                    </a:lnL>
                    <a:lnR>
                      <a:noFill/>
                    </a:lnR>
                    <a:lnT>
                      <a:noFill/>
                    </a:lnT>
                    <a:lnB>
                      <a:noFill/>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nchor="ctr">
                    <a:lnL>
                      <a:noFill/>
                    </a:lnL>
                    <a:lnR>
                      <a:noFill/>
                    </a:lnR>
                    <a:lnT>
                      <a:noFill/>
                    </a:lnT>
                    <a:lnB>
                      <a:noFill/>
                    </a:lnB>
                    <a:solidFill>
                      <a:srgbClr val="595959"/>
                    </a:solidFill>
                  </a:tcPr>
                </a:tc>
              </a:tr>
              <a:tr h="261153">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18/71</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Performance Investigation on Partial OOK</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Eunsung Park</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9525" marR="9525" marT="9525" marB="0" anchor="ctr">
                    <a:lnL>
                      <a:noFill/>
                    </a:lnL>
                    <a:lnR>
                      <a:noFill/>
                    </a:lnR>
                    <a:lnT>
                      <a:noFill/>
                    </a:lnT>
                    <a:lnB>
                      <a:noFill/>
                    </a:lnB>
                  </a:tcPr>
                </a:tc>
              </a:tr>
              <a:tr h="261153">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18/72</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OOK Waveform Generation</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Eunsung Park</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9525" marR="9525" marT="9525" marB="0" anchor="ctr">
                    <a:lnL>
                      <a:noFill/>
                    </a:lnL>
                    <a:lnR>
                      <a:noFill/>
                    </a:lnR>
                    <a:lnT>
                      <a:noFill/>
                    </a:lnT>
                    <a:lnB>
                      <a:noFill/>
                    </a:lnB>
                  </a:tcPr>
                </a:tc>
              </a:tr>
              <a:tr h="261153">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18/97</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2us OOK pulse for high rate</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Vinod Kristem</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Intel</a:t>
                      </a:r>
                    </a:p>
                  </a:txBody>
                  <a:tcPr marL="9525" marR="9525" marT="9525" marB="0" anchor="ctr">
                    <a:lnL>
                      <a:noFill/>
                    </a:lnL>
                    <a:lnR>
                      <a:noFill/>
                    </a:lnR>
                    <a:lnT>
                      <a:noFill/>
                    </a:lnT>
                    <a:lnB>
                      <a:noFill/>
                    </a:lnB>
                  </a:tcPr>
                </a:tc>
              </a:tr>
              <a:tr h="261153">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18/120</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How to describe WUR PPDU waveform generation</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Junghoon Suh</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Huawei</a:t>
                      </a:r>
                    </a:p>
                  </a:txBody>
                  <a:tcPr marL="9525" marR="9525" marT="9525" marB="0" anchor="ctr">
                    <a:lnL>
                      <a:noFill/>
                    </a:lnL>
                    <a:lnR>
                      <a:noFill/>
                    </a:lnR>
                    <a:lnT>
                      <a:noFill/>
                    </a:lnT>
                    <a:lnB>
                      <a:noFill/>
                    </a:lnB>
                  </a:tcPr>
                </a:tc>
              </a:tr>
              <a:tr h="261153">
                <a:tc>
                  <a:txBody>
                    <a:bodyPr/>
                    <a:lstStyle/>
                    <a:p>
                      <a:pPr algn="l" fontAlgn="ct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18/124</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Shorter 'On' time duration study</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Steve Shellhammer</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9525" marR="9525" marT="9525" marB="0" anchor="ctr">
                    <a:lnL>
                      <a:noFill/>
                    </a:lnL>
                    <a:lnR>
                      <a:noFill/>
                    </a:lnR>
                    <a:lnT>
                      <a:noFill/>
                    </a:lnT>
                    <a:lnB>
                      <a:noFill/>
                    </a:lnB>
                  </a:tcPr>
                </a:tc>
              </a:tr>
              <a:tr h="511146">
                <a:tc>
                  <a:txBody>
                    <a:bodyPr/>
                    <a:lstStyle/>
                    <a:p>
                      <a:pPr algn="l" fontAlgn="ctr"/>
                      <a:r>
                        <a:rPr lang="en-US" sz="1400" b="0" i="0" u="none" strike="noStrike" dirty="0" smtClean="0">
                          <a:solidFill>
                            <a:srgbClr val="000000"/>
                          </a:solidFill>
                          <a:effectLst/>
                          <a:latin typeface="Calibri" panose="020F0502020204030204" pitchFamily="34" charset="0"/>
                        </a:rPr>
                        <a:t>11-Jan-2018 10:59:30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18/142</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Addition Results for 62.5 kb/s: Symbol Structure and P-OOK</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Dennis Sundman</a:t>
                      </a:r>
                    </a:p>
                  </a:txBody>
                  <a:tcPr marL="9525" marR="9525" marT="9525" marB="0" anchor="ctr">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Ericsson</a:t>
                      </a:r>
                    </a:p>
                  </a:txBody>
                  <a:tcPr marL="9525" marR="9525" marT="9525" marB="0" anchor="ctr">
                    <a:lnL>
                      <a:noFill/>
                    </a:lnL>
                    <a:lnR>
                      <a:noFill/>
                    </a:lnR>
                    <a:lnT>
                      <a:noFill/>
                    </a:lnT>
                    <a:lnB>
                      <a:noFill/>
                    </a:lnB>
                  </a:tcPr>
                </a:tc>
              </a:tr>
              <a:tr h="511146">
                <a:tc>
                  <a:txBody>
                    <a:bodyPr/>
                    <a:lstStyle/>
                    <a:p>
                      <a:pPr algn="l" fontAlgn="ctr"/>
                      <a:r>
                        <a:rPr lang="en-US" sz="1400" b="0" i="0" u="none" strike="noStrike" dirty="0" smtClean="0">
                          <a:solidFill>
                            <a:srgbClr val="000000"/>
                          </a:solidFill>
                          <a:effectLst/>
                          <a:latin typeface="Calibri" panose="020F0502020204030204" pitchFamily="34" charset="0"/>
                        </a:rPr>
                        <a:t>15-Jan-2018 00:16:55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18/143</a:t>
                      </a:r>
                    </a:p>
                  </a:txBody>
                  <a:tcPr marL="9525" marR="9525" marT="9525" marB="0" anchor="ctr">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OOK Symbol Design</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Dennis Sundman</a:t>
                      </a:r>
                    </a:p>
                  </a:txBody>
                  <a:tcPr marL="9525" marR="9525" marT="9525" marB="0" anchor="ctr">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Ericsson</a:t>
                      </a:r>
                    </a:p>
                  </a:txBody>
                  <a:tcPr marL="9525" marR="9525" marT="9525" marB="0" anchor="ctr">
                    <a:lnL>
                      <a:noFill/>
                    </a:lnL>
                    <a:lnR>
                      <a:noFill/>
                    </a:lnR>
                    <a:lnT>
                      <a:noFill/>
                    </a:lnT>
                    <a:lnB>
                      <a:noFill/>
                    </a:lnB>
                  </a:tcPr>
                </a:tc>
              </a:tr>
            </a:tbl>
          </a:graphicData>
        </a:graphic>
      </p:graphicFrame>
      <p:sp>
        <p:nvSpPr>
          <p:cNvPr id="14" name="Content Placeholder 13"/>
          <p:cNvSpPr>
            <a:spLocks noGrp="1"/>
          </p:cNvSpPr>
          <p:nvPr>
            <p:ph idx="1"/>
          </p:nvPr>
        </p:nvSpPr>
        <p:spPr/>
        <p:txBody>
          <a:bodyPr/>
          <a:lstStyle/>
          <a:p>
            <a:r>
              <a:rPr lang="en-US" dirty="0" smtClean="0"/>
              <a:t>OOK Waveform</a:t>
            </a:r>
            <a:endParaRPr lang="en-US" dirty="0"/>
          </a:p>
        </p:txBody>
      </p:sp>
      <p:sp>
        <p:nvSpPr>
          <p:cNvPr id="15" name="Date Placeholder 14"/>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14732075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8"/>
          <p:cNvSpPr txBox="1">
            <a:spLocks/>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smtClean="0"/>
              <a:t>WUR Sync Design</a:t>
            </a:r>
          </a:p>
          <a:p>
            <a:endParaRPr lang="en-US" kern="0" dirty="0"/>
          </a:p>
          <a:p>
            <a:endParaRPr lang="en-US" kern="0" dirty="0" smtClean="0"/>
          </a:p>
          <a:p>
            <a:endParaRPr lang="en-US" kern="0" dirty="0"/>
          </a:p>
          <a:p>
            <a:endParaRPr lang="en-US" kern="0" dirty="0" smtClean="0"/>
          </a:p>
          <a:p>
            <a:endParaRPr lang="en-US" kern="0" dirty="0"/>
          </a:p>
          <a:p>
            <a:endParaRPr lang="en-US" kern="0" dirty="0" smtClean="0"/>
          </a:p>
        </p:txBody>
      </p:sp>
      <p:sp>
        <p:nvSpPr>
          <p:cNvPr id="2" name="Title 1"/>
          <p:cNvSpPr>
            <a:spLocks noGrp="1"/>
          </p:cNvSpPr>
          <p:nvPr>
            <p:ph type="title"/>
          </p:nvPr>
        </p:nvSpPr>
        <p:spPr/>
        <p:txBody>
          <a:bodyPr/>
          <a:lstStyle/>
          <a:p>
            <a:r>
              <a:rPr lang="en-US" dirty="0" smtClean="0"/>
              <a:t>PHY</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12</a:t>
            </a:fld>
            <a:endParaRPr lang="en-US" altLang="en-US"/>
          </a:p>
        </p:txBody>
      </p:sp>
      <p:graphicFrame>
        <p:nvGraphicFramePr>
          <p:cNvPr id="10" name="Table 9"/>
          <p:cNvGraphicFramePr>
            <a:graphicFrameLocks noGrp="1"/>
          </p:cNvGraphicFramePr>
          <p:nvPr>
            <p:extLst>
              <p:ext uri="{D42A27DB-BD31-4B8C-83A1-F6EECF244321}">
                <p14:modId xmlns:p14="http://schemas.microsoft.com/office/powerpoint/2010/main" val="2849577867"/>
              </p:ext>
            </p:extLst>
          </p:nvPr>
        </p:nvGraphicFramePr>
        <p:xfrm>
          <a:off x="152401" y="2666996"/>
          <a:ext cx="8772279" cy="2559831"/>
        </p:xfrm>
        <a:graphic>
          <a:graphicData uri="http://schemas.openxmlformats.org/drawingml/2006/table">
            <a:tbl>
              <a:tblPr/>
              <a:tblGrid>
                <a:gridCol w="990599"/>
                <a:gridCol w="579438"/>
                <a:gridCol w="4454660"/>
                <a:gridCol w="1593272"/>
                <a:gridCol w="1154310"/>
              </a:tblGrid>
              <a:tr h="266874">
                <a:tc>
                  <a:txBody>
                    <a:bodyPr/>
                    <a:lstStyle/>
                    <a:p>
                      <a:pPr algn="l" fontAlgn="ctr"/>
                      <a:endParaRPr lang="en-US" sz="1400" b="0" i="0" u="none" strike="noStrike" dirty="0">
                        <a:solidFill>
                          <a:srgbClr val="FFFFFF"/>
                        </a:solidFill>
                        <a:effectLst/>
                        <a:latin typeface="Calibri" panose="020F0502020204030204" pitchFamily="34" charset="0"/>
                      </a:endParaRPr>
                    </a:p>
                  </a:txBody>
                  <a:tcPr marL="9525" marR="9525" marT="9525" marB="0" anchor="ctr">
                    <a:lnL>
                      <a:noFill/>
                    </a:lnL>
                    <a:lnR>
                      <a:noFill/>
                    </a:lnR>
                    <a:lnT>
                      <a:noFill/>
                    </a:lnT>
                    <a:lnB>
                      <a:noFill/>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nchor="ctr">
                    <a:lnL>
                      <a:noFill/>
                    </a:lnL>
                    <a:lnR>
                      <a:noFill/>
                    </a:lnR>
                    <a:lnT>
                      <a:noFill/>
                    </a:lnT>
                    <a:lnB>
                      <a:noFill/>
                    </a:lnB>
                    <a:solidFill>
                      <a:srgbClr val="595959"/>
                    </a:solidFill>
                  </a:tcPr>
                </a:tc>
              </a:tr>
              <a:tr h="266874">
                <a:tc>
                  <a:txBody>
                    <a:bodyPr/>
                    <a:lstStyle/>
                    <a:p>
                      <a:pPr algn="l" fontAlgn="ct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dirty="0">
                          <a:solidFill>
                            <a:srgbClr val="000000"/>
                          </a:solidFill>
                          <a:effectLst/>
                          <a:latin typeface="Calibri" panose="020F0502020204030204" pitchFamily="34" charset="0"/>
                        </a:rPr>
                        <a:t>18/70</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WUR Dual SYNC design follow up</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Rui Cao</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Marvell</a:t>
                      </a:r>
                    </a:p>
                  </a:txBody>
                  <a:tcPr marL="9525" marR="9525" marT="9525" marB="0" anchor="ctr">
                    <a:lnL>
                      <a:noFill/>
                    </a:lnL>
                    <a:lnR>
                      <a:noFill/>
                    </a:lnR>
                    <a:lnT>
                      <a:noFill/>
                    </a:lnT>
                    <a:lnB>
                      <a:noFill/>
                    </a:lnB>
                  </a:tcPr>
                </a:tc>
              </a:tr>
              <a:tr h="522342">
                <a:tc>
                  <a:txBody>
                    <a:bodyPr/>
                    <a:lstStyle/>
                    <a:p>
                      <a:pPr algn="l" fontAlgn="ctr"/>
                      <a:r>
                        <a:rPr lang="en-US" sz="1400" b="0" i="0" u="none" strike="noStrike" dirty="0" smtClean="0">
                          <a:solidFill>
                            <a:srgbClr val="000000"/>
                          </a:solidFill>
                          <a:effectLst/>
                          <a:latin typeface="Calibri" panose="020F0502020204030204" pitchFamily="34" charset="0"/>
                        </a:rPr>
                        <a:t>14-Jan-2018 19:52:59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18/73</a:t>
                      </a:r>
                    </a:p>
                  </a:txBody>
                  <a:tcPr marL="9525" marR="9525" marT="9525" marB="0" anchor="ctr">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WUR dual sync performance</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Jinyoung</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9525" marR="9525" marT="9525" marB="0" anchor="ctr">
                    <a:lnL>
                      <a:noFill/>
                    </a:lnL>
                    <a:lnR>
                      <a:noFill/>
                    </a:lnR>
                    <a:lnT>
                      <a:noFill/>
                    </a:lnT>
                    <a:lnB>
                      <a:noFill/>
                    </a:lnB>
                  </a:tcPr>
                </a:tc>
              </a:tr>
              <a:tr h="266874">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18/96</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WUR Sync design</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Vinod Kristem</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Intel</a:t>
                      </a:r>
                    </a:p>
                  </a:txBody>
                  <a:tcPr marL="9525" marR="9525" marT="9525" marB="0" anchor="ctr">
                    <a:lnL>
                      <a:noFill/>
                    </a:lnL>
                    <a:lnR>
                      <a:noFill/>
                    </a:lnR>
                    <a:lnT>
                      <a:noFill/>
                    </a:lnT>
                    <a:lnB>
                      <a:noFill/>
                    </a:lnB>
                  </a:tcPr>
                </a:tc>
              </a:tr>
              <a:tr h="266874">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18/100</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WUR preamble sequence peformance evaluation</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Jia Jia</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Huawei</a:t>
                      </a:r>
                    </a:p>
                  </a:txBody>
                  <a:tcPr marL="9525" marR="9525" marT="9525" marB="0" anchor="ctr">
                    <a:lnL>
                      <a:noFill/>
                    </a:lnL>
                    <a:lnR>
                      <a:noFill/>
                    </a:lnR>
                    <a:lnT>
                      <a:noFill/>
                    </a:lnT>
                    <a:lnB>
                      <a:noFill/>
                    </a:lnB>
                  </a:tcPr>
                </a:tc>
              </a:tr>
              <a:tr h="266874">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18/122</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Sync field bit duration</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Steve Shellhammer</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9525" marR="9525" marT="9525" marB="0" anchor="ctr">
                    <a:lnL>
                      <a:noFill/>
                    </a:lnL>
                    <a:lnR>
                      <a:noFill/>
                    </a:lnR>
                    <a:lnT>
                      <a:noFill/>
                    </a:lnT>
                    <a:lnB>
                      <a:noFill/>
                    </a:lnB>
                  </a:tcPr>
                </a:tc>
              </a:tr>
              <a:tr h="266874">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18/123</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Options for Sync field bit seqeunce</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Steve Shellhammer</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9525" marR="9525" marT="9525" marB="0" anchor="ctr">
                    <a:lnL>
                      <a:noFill/>
                    </a:lnL>
                    <a:lnR>
                      <a:noFill/>
                    </a:lnR>
                    <a:lnT>
                      <a:noFill/>
                    </a:lnT>
                    <a:lnB>
                      <a:noFill/>
                    </a:lnB>
                  </a:tcPr>
                </a:tc>
              </a:tr>
              <a:tr h="266874">
                <a:tc>
                  <a:txBody>
                    <a:bodyPr/>
                    <a:lstStyle/>
                    <a:p>
                      <a:pPr algn="l" fontAlgn="ctr"/>
                      <a:r>
                        <a:rPr lang="en-US" sz="1400" b="0" i="0" u="none" strike="noStrike" dirty="0" smtClean="0">
                          <a:solidFill>
                            <a:srgbClr val="000000"/>
                          </a:solidFill>
                          <a:effectLst/>
                          <a:latin typeface="Calibri" panose="020F0502020204030204" pitchFamily="34" charset="0"/>
                        </a:rPr>
                        <a:t>15-Jan-2018 01:25:30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18/156</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Waveform Design for SYNC Field</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Alphan Sachin</a:t>
                      </a:r>
                    </a:p>
                  </a:txBody>
                  <a:tcPr marL="9525" marR="9525" marT="9525" marB="0" anchor="ctr">
                    <a:lnL>
                      <a:noFill/>
                    </a:lnL>
                    <a:lnR>
                      <a:noFill/>
                    </a:lnR>
                    <a:lnT>
                      <a:noFill/>
                    </a:lnT>
                    <a:lnB>
                      <a:noFill/>
                    </a:lnB>
                  </a:tcPr>
                </a:tc>
                <a:tc>
                  <a:txBody>
                    <a:bodyPr/>
                    <a:lstStyle/>
                    <a:p>
                      <a:pPr algn="l" fontAlgn="t"/>
                      <a:r>
                        <a:rPr lang="en-US" sz="1400" b="0" i="0" u="none" strike="noStrike" dirty="0" err="1">
                          <a:solidFill>
                            <a:srgbClr val="000000"/>
                          </a:solidFill>
                          <a:effectLst/>
                          <a:latin typeface="Calibri" panose="020F0502020204030204" pitchFamily="34" charset="0"/>
                        </a:rPr>
                        <a:t>InterDigital</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r>
            </a:tbl>
          </a:graphicData>
        </a:graphic>
      </p:graphicFrame>
      <p:sp>
        <p:nvSpPr>
          <p:cNvPr id="14" name="Date Placeholder 13"/>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41004378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8"/>
          <p:cNvSpPr txBox="1">
            <a:spLocks/>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err="1" smtClean="0"/>
              <a:t>Tx</a:t>
            </a:r>
            <a:r>
              <a:rPr lang="en-US" kern="0" dirty="0" smtClean="0"/>
              <a:t>/Rx requirement discussion</a:t>
            </a:r>
          </a:p>
          <a:p>
            <a:endParaRPr lang="en-US" kern="0" dirty="0"/>
          </a:p>
          <a:p>
            <a:endParaRPr lang="en-US" kern="0" dirty="0" smtClean="0"/>
          </a:p>
          <a:p>
            <a:endParaRPr lang="en-US" kern="0" dirty="0"/>
          </a:p>
          <a:p>
            <a:endParaRPr lang="en-US" kern="0" dirty="0" smtClean="0"/>
          </a:p>
          <a:p>
            <a:r>
              <a:rPr lang="en-US" kern="0" dirty="0" smtClean="0"/>
              <a:t>Multi-user</a:t>
            </a:r>
          </a:p>
          <a:p>
            <a:endParaRPr lang="en-US" kern="0" dirty="0"/>
          </a:p>
          <a:p>
            <a:endParaRPr lang="en-US" kern="0" dirty="0" smtClean="0"/>
          </a:p>
          <a:p>
            <a:endParaRPr lang="en-US" kern="0" dirty="0"/>
          </a:p>
          <a:p>
            <a:endParaRPr lang="en-US" kern="0" dirty="0" smtClean="0"/>
          </a:p>
          <a:p>
            <a:endParaRPr lang="en-US" kern="0" dirty="0"/>
          </a:p>
          <a:p>
            <a:endParaRPr lang="en-US" kern="0" dirty="0" smtClean="0"/>
          </a:p>
        </p:txBody>
      </p:sp>
      <p:sp>
        <p:nvSpPr>
          <p:cNvPr id="2" name="Title 1"/>
          <p:cNvSpPr>
            <a:spLocks noGrp="1"/>
          </p:cNvSpPr>
          <p:nvPr>
            <p:ph type="title"/>
          </p:nvPr>
        </p:nvSpPr>
        <p:spPr/>
        <p:txBody>
          <a:bodyPr/>
          <a:lstStyle/>
          <a:p>
            <a:r>
              <a:rPr lang="en-US" dirty="0" smtClean="0"/>
              <a:t>PHY</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13</a:t>
            </a:fld>
            <a:endParaRPr lang="en-US" altLang="en-US"/>
          </a:p>
        </p:txBody>
      </p:sp>
      <p:graphicFrame>
        <p:nvGraphicFramePr>
          <p:cNvPr id="13" name="Table 12"/>
          <p:cNvGraphicFramePr>
            <a:graphicFrameLocks noGrp="1"/>
          </p:cNvGraphicFramePr>
          <p:nvPr>
            <p:extLst>
              <p:ext uri="{D42A27DB-BD31-4B8C-83A1-F6EECF244321}">
                <p14:modId xmlns:p14="http://schemas.microsoft.com/office/powerpoint/2010/main" val="1501724522"/>
              </p:ext>
            </p:extLst>
          </p:nvPr>
        </p:nvGraphicFramePr>
        <p:xfrm>
          <a:off x="304798" y="2644299"/>
          <a:ext cx="8534401" cy="659130"/>
        </p:xfrm>
        <a:graphic>
          <a:graphicData uri="http://schemas.openxmlformats.org/drawingml/2006/table">
            <a:tbl>
              <a:tblPr/>
              <a:tblGrid>
                <a:gridCol w="760021"/>
                <a:gridCol w="760021"/>
                <a:gridCol w="4338452"/>
                <a:gridCol w="1551709"/>
                <a:gridCol w="1124198"/>
              </a:tblGrid>
              <a:tr h="190500">
                <a:tc>
                  <a:txBody>
                    <a:bodyPr/>
                    <a:lstStyle/>
                    <a:p>
                      <a:pPr algn="l" fontAlgn="ctr"/>
                      <a:endParaRPr lang="en-US" sz="1400" b="0" i="0" u="none" strike="noStrike" dirty="0">
                        <a:solidFill>
                          <a:srgbClr val="FFFFFF"/>
                        </a:solidFill>
                        <a:effectLst/>
                        <a:latin typeface="Calibri" panose="020F0502020204030204" pitchFamily="34" charset="0"/>
                      </a:endParaRPr>
                    </a:p>
                  </a:txBody>
                  <a:tcPr marL="9525" marR="9525" marT="9525" marB="0" anchor="ctr">
                    <a:lnL>
                      <a:noFill/>
                    </a:lnL>
                    <a:lnR>
                      <a:noFill/>
                    </a:lnR>
                    <a:lnT>
                      <a:noFill/>
                    </a:lnT>
                    <a:lnB>
                      <a:noFill/>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lnL>
                      <a:noFill/>
                    </a:lnL>
                    <a:lnR>
                      <a:noFill/>
                    </a:lnR>
                    <a:lnT>
                      <a:noFill/>
                    </a:lnT>
                    <a:lnB>
                      <a:noFill/>
                    </a:lnB>
                    <a:solidFill>
                      <a:srgbClr val="595959"/>
                    </a:solidFill>
                  </a:tcPr>
                </a:tc>
              </a:tr>
              <a:tr h="381000">
                <a:tc>
                  <a:txBody>
                    <a:bodyPr/>
                    <a:lstStyle/>
                    <a:p>
                      <a:pPr algn="l" fontAlgn="ct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18/145</a:t>
                      </a:r>
                    </a:p>
                  </a:txBody>
                  <a:tcPr marL="9525" marR="9525" marT="9525" marB="0" anchor="ctr">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Discussion of (how to specify) some TX and RX requirements for 802.11ba</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Leif Wilhelmsson</a:t>
                      </a:r>
                    </a:p>
                  </a:txBody>
                  <a:tcPr marL="9525" marR="9525" marT="9525" marB="0">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Ericsson</a:t>
                      </a:r>
                    </a:p>
                  </a:txBody>
                  <a:tcPr marL="9525" marR="9525" marT="9525" marB="0">
                    <a:lnL>
                      <a:noFill/>
                    </a:lnL>
                    <a:lnR>
                      <a:noFill/>
                    </a:lnR>
                    <a:lnT>
                      <a:noFill/>
                    </a:lnT>
                    <a:lnB>
                      <a:noFill/>
                    </a:lnB>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4127921672"/>
              </p:ext>
            </p:extLst>
          </p:nvPr>
        </p:nvGraphicFramePr>
        <p:xfrm>
          <a:off x="304798" y="4675029"/>
          <a:ext cx="8534402" cy="659130"/>
        </p:xfrm>
        <a:graphic>
          <a:graphicData uri="http://schemas.openxmlformats.org/drawingml/2006/table">
            <a:tbl>
              <a:tblPr/>
              <a:tblGrid>
                <a:gridCol w="1040388"/>
                <a:gridCol w="653337"/>
                <a:gridCol w="4231028"/>
                <a:gridCol w="1513287"/>
                <a:gridCol w="1096362"/>
              </a:tblGrid>
              <a:tr h="190500">
                <a:tc>
                  <a:txBody>
                    <a:bodyPr/>
                    <a:lstStyle/>
                    <a:p>
                      <a:pPr algn="l" fontAlgn="ctr"/>
                      <a:endParaRPr lang="en-US" sz="1400" b="0" i="0" u="none" strike="noStrike" dirty="0">
                        <a:solidFill>
                          <a:srgbClr val="FFFFFF"/>
                        </a:solidFill>
                        <a:effectLst/>
                        <a:latin typeface="Calibri" panose="020F0502020204030204" pitchFamily="34" charset="0"/>
                      </a:endParaRPr>
                    </a:p>
                  </a:txBody>
                  <a:tcPr marL="9525" marR="9525" marT="9525" marB="0" anchor="ctr">
                    <a:lnL>
                      <a:noFill/>
                    </a:lnL>
                    <a:lnR>
                      <a:noFill/>
                    </a:lnR>
                    <a:lnT>
                      <a:noFill/>
                    </a:lnT>
                    <a:lnB>
                      <a:noFill/>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dirty="0">
                          <a:solidFill>
                            <a:srgbClr val="FFFFFF"/>
                          </a:solidFill>
                          <a:effectLst/>
                          <a:latin typeface="Calibri" panose="020F0502020204030204" pitchFamily="34" charset="0"/>
                        </a:rPr>
                        <a:t>Presenter</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nchor="ctr">
                    <a:lnL>
                      <a:noFill/>
                    </a:lnL>
                    <a:lnR>
                      <a:noFill/>
                    </a:lnR>
                    <a:lnT>
                      <a:noFill/>
                    </a:lnT>
                    <a:lnB>
                      <a:noFill/>
                    </a:lnB>
                    <a:solidFill>
                      <a:srgbClr val="595959"/>
                    </a:solidFill>
                  </a:tcPr>
                </a:tc>
              </a:tr>
              <a:tr h="381000">
                <a:tc>
                  <a:txBody>
                    <a:bodyPr/>
                    <a:lstStyle/>
                    <a:p>
                      <a:pPr algn="l" fontAlgn="ctr"/>
                      <a:r>
                        <a:rPr lang="en-US" sz="1400" b="0" i="0" u="none" strike="noStrike" dirty="0" smtClean="0">
                          <a:solidFill>
                            <a:srgbClr val="000000"/>
                          </a:solidFill>
                          <a:effectLst/>
                          <a:latin typeface="Calibri" panose="020F0502020204030204" pitchFamily="34" charset="0"/>
                        </a:rPr>
                        <a:t>08-Nov-2017 18:02:09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17/1625</a:t>
                      </a:r>
                    </a:p>
                  </a:txBody>
                  <a:tcPr marL="9525" marR="9525" marT="9525" marB="0" anchor="ctr">
                    <a:lnL>
                      <a:noFill/>
                    </a:lnL>
                    <a:lnR>
                      <a:noFill/>
                    </a:lnR>
                    <a:lnT>
                      <a:noFill/>
                    </a:lnT>
                    <a:lnB>
                      <a:noFill/>
                    </a:lnB>
                  </a:tcPr>
                </a:tc>
                <a:tc>
                  <a:txBody>
                    <a:bodyPr/>
                    <a:lstStyle/>
                    <a:p>
                      <a:pPr algn="l" fontAlgn="t"/>
                      <a:r>
                        <a:rPr lang="de-DE" sz="1400" b="0" i="0" u="none" strike="noStrike">
                          <a:solidFill>
                            <a:srgbClr val="000000"/>
                          </a:solidFill>
                          <a:effectLst/>
                          <a:latin typeface="Calibri" panose="020F0502020204030204" pitchFamily="34" charset="0"/>
                        </a:rPr>
                        <a:t>Efficient FDMA MU Transmission Schemes for WUR WLAN</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Jianhan Liu</a:t>
                      </a:r>
                    </a:p>
                  </a:txBody>
                  <a:tcPr marL="9525" marR="9525" marT="9525" marB="0" anchor="ctr">
                    <a:lnL>
                      <a:noFill/>
                    </a:lnL>
                    <a:lnR>
                      <a:noFill/>
                    </a:lnR>
                    <a:lnT>
                      <a:noFill/>
                    </a:lnT>
                    <a:lnB>
                      <a:noFill/>
                    </a:lnB>
                  </a:tcPr>
                </a:tc>
                <a:tc>
                  <a:txBody>
                    <a:bodyPr/>
                    <a:lstStyle/>
                    <a:p>
                      <a:pPr algn="l" fontAlgn="t"/>
                      <a:r>
                        <a:rPr lang="en-US" sz="1400" b="0" i="0" u="none" strike="noStrike" dirty="0" err="1">
                          <a:solidFill>
                            <a:srgbClr val="000000"/>
                          </a:solidFill>
                          <a:effectLst/>
                          <a:latin typeface="Calibri" panose="020F0502020204030204" pitchFamily="34" charset="0"/>
                        </a:rPr>
                        <a:t>Mediatek</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r>
            </a:tbl>
          </a:graphicData>
        </a:graphic>
      </p:graphicFrame>
      <p:sp>
        <p:nvSpPr>
          <p:cNvPr id="7" name="Date Placeholder 6"/>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24143774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14</a:t>
            </a:fld>
            <a:endParaRPr lang="en-US" altLang="en-US" sz="1200" b="0" smtClean="0"/>
          </a:p>
        </p:txBody>
      </p:sp>
      <p:sp>
        <p:nvSpPr>
          <p:cNvPr id="7" name="TextBox 6"/>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6" name="Table 5"/>
          <p:cNvGraphicFramePr>
            <a:graphicFrameLocks noGrp="1"/>
          </p:cNvGraphicFramePr>
          <p:nvPr>
            <p:extLst>
              <p:ext uri="{D42A27DB-BD31-4B8C-83A1-F6EECF244321}">
                <p14:modId xmlns:p14="http://schemas.microsoft.com/office/powerpoint/2010/main" val="22809696"/>
              </p:ext>
            </p:extLst>
          </p:nvPr>
        </p:nvGraphicFramePr>
        <p:xfrm>
          <a:off x="696913" y="2819400"/>
          <a:ext cx="7761287" cy="1114425"/>
        </p:xfrm>
        <a:graphic>
          <a:graphicData uri="http://schemas.openxmlformats.org/drawingml/2006/table">
            <a:tbl>
              <a:tblPr/>
              <a:tblGrid>
                <a:gridCol w="758741"/>
                <a:gridCol w="4331146"/>
                <a:gridCol w="1549096"/>
                <a:gridCol w="1122304"/>
              </a:tblGrid>
              <a:tr h="190500">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lnL>
                      <a:noFill/>
                    </a:lnL>
                    <a:lnR>
                      <a:noFill/>
                    </a:lnR>
                    <a:lnT>
                      <a:noFill/>
                    </a:lnT>
                    <a:lnB>
                      <a:noFill/>
                    </a:lnB>
                    <a:solidFill>
                      <a:srgbClr val="595959"/>
                    </a:solidFill>
                  </a:tcPr>
                </a:tc>
              </a:tr>
              <a:tr h="190500">
                <a:tc>
                  <a:txBody>
                    <a:bodyPr/>
                    <a:lstStyle/>
                    <a:p>
                      <a:pPr algn="l" fontAlgn="ctr"/>
                      <a:r>
                        <a:rPr lang="en-US" sz="1400" b="0" i="0" u="none" strike="noStrike">
                          <a:solidFill>
                            <a:srgbClr val="000000"/>
                          </a:solidFill>
                          <a:effectLst/>
                          <a:latin typeface="Calibri" panose="020F0502020204030204" pitchFamily="34" charset="0"/>
                        </a:rPr>
                        <a:t>18/85</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Spec Text for WUR Negotiation and WUR Mode</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Po-Kai Huang</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Intel</a:t>
                      </a:r>
                    </a:p>
                  </a:txBody>
                  <a:tcPr marL="9525" marR="9525" marT="9525" marB="0">
                    <a:lnL>
                      <a:noFill/>
                    </a:lnL>
                    <a:lnR>
                      <a:noFill/>
                    </a:lnR>
                    <a:lnT>
                      <a:noFill/>
                    </a:lnT>
                    <a:lnB>
                      <a:noFill/>
                    </a:lnB>
                  </a:tcPr>
                </a:tc>
              </a:tr>
              <a:tr h="190500">
                <a:tc>
                  <a:txBody>
                    <a:bodyPr/>
                    <a:lstStyle/>
                    <a:p>
                      <a:pPr algn="l" fontAlgn="ctr"/>
                      <a:r>
                        <a:rPr lang="en-US" sz="1400" b="0" i="0" u="none" strike="noStrike">
                          <a:solidFill>
                            <a:srgbClr val="000000"/>
                          </a:solidFill>
                          <a:effectLst/>
                          <a:latin typeface="Calibri" panose="020F0502020204030204" pitchFamily="34" charset="0"/>
                        </a:rPr>
                        <a:t>18/86</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Spec Text for Vendor Specific Frame</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Po-Kai Huang</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Intel</a:t>
                      </a:r>
                    </a:p>
                  </a:txBody>
                  <a:tcPr marL="9525" marR="9525" marT="9525" marB="0">
                    <a:lnL>
                      <a:noFill/>
                    </a:lnL>
                    <a:lnR>
                      <a:noFill/>
                    </a:lnR>
                    <a:lnT>
                      <a:noFill/>
                    </a:lnT>
                    <a:lnB>
                      <a:noFill/>
                    </a:lnB>
                  </a:tcPr>
                </a:tc>
              </a:tr>
              <a:tr h="190500">
                <a:tc>
                  <a:txBody>
                    <a:bodyPr/>
                    <a:lstStyle/>
                    <a:p>
                      <a:pPr algn="l" fontAlgn="ctr"/>
                      <a:r>
                        <a:rPr lang="en-US" sz="1400" b="0" i="0" u="none" strike="noStrike">
                          <a:solidFill>
                            <a:srgbClr val="000000"/>
                          </a:solidFill>
                          <a:effectLst/>
                          <a:latin typeface="Calibri" panose="020F0502020204030204" pitchFamily="34" charset="0"/>
                        </a:rPr>
                        <a:t>18/129</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Spec Text for WUR Beacon Frame</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Rojan Chitrakar</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Panasonic</a:t>
                      </a:r>
                    </a:p>
                  </a:txBody>
                  <a:tcPr marL="9525" marR="9525" marT="9525" marB="0">
                    <a:lnL>
                      <a:noFill/>
                    </a:lnL>
                    <a:lnR>
                      <a:noFill/>
                    </a:lnR>
                    <a:lnT>
                      <a:noFill/>
                    </a:lnT>
                    <a:lnB>
                      <a:noFill/>
                    </a:lnB>
                  </a:tcPr>
                </a:tc>
              </a:tr>
              <a:tr h="190500">
                <a:tc>
                  <a:txBody>
                    <a:bodyPr/>
                    <a:lstStyle/>
                    <a:p>
                      <a:pPr algn="l" fontAlgn="ctr"/>
                      <a:r>
                        <a:rPr lang="en-US" sz="1400" b="0" i="0" u="none" strike="noStrike">
                          <a:solidFill>
                            <a:srgbClr val="000000"/>
                          </a:solidFill>
                          <a:effectLst/>
                          <a:latin typeface="Calibri" panose="020F0502020204030204" pitchFamily="34" charset="0"/>
                        </a:rPr>
                        <a:t>18/165</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WUR frame format</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Alfred Asterjadhi</a:t>
                      </a:r>
                    </a:p>
                  </a:txBody>
                  <a:tcPr marL="9525" marR="9525" marT="9525" marB="0">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Qualcomm</a:t>
                      </a:r>
                    </a:p>
                  </a:txBody>
                  <a:tcPr marL="9525" marR="9525" marT="9525" marB="0">
                    <a:lnL>
                      <a:noFill/>
                    </a:lnL>
                    <a:lnR>
                      <a:noFill/>
                    </a:lnR>
                    <a:lnT>
                      <a:noFill/>
                    </a:lnT>
                    <a:lnB>
                      <a:noFill/>
                    </a:lnB>
                  </a:tcPr>
                </a:tc>
              </a:tr>
            </a:tbl>
          </a:graphicData>
        </a:graphic>
      </p:graphicFrame>
      <p:sp>
        <p:nvSpPr>
          <p:cNvPr id="10" name="Content Placeholder 8"/>
          <p:cNvSpPr txBox="1">
            <a:spLocks/>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smtClean="0"/>
              <a:t>MAC Spec Text</a:t>
            </a:r>
          </a:p>
          <a:p>
            <a:endParaRPr lang="en-US" kern="0" dirty="0"/>
          </a:p>
          <a:p>
            <a:endParaRPr lang="en-US" kern="0" dirty="0" smtClean="0"/>
          </a:p>
          <a:p>
            <a:endParaRPr lang="en-US" kern="0" dirty="0"/>
          </a:p>
          <a:p>
            <a:endParaRPr lang="en-US" kern="0" dirty="0" smtClean="0"/>
          </a:p>
          <a:p>
            <a:endParaRPr lang="en-US" kern="0" dirty="0"/>
          </a:p>
          <a:p>
            <a:endParaRPr lang="en-US" kern="0" dirty="0" smtClean="0"/>
          </a:p>
        </p:txBody>
      </p:sp>
      <p:sp>
        <p:nvSpPr>
          <p:cNvPr id="8" name="Date Placeholder 7"/>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15</a:t>
            </a:fld>
            <a:endParaRPr lang="en-US" altLang="en-US" sz="1200" b="0" smtClean="0"/>
          </a:p>
        </p:txBody>
      </p:sp>
      <p:sp>
        <p:nvSpPr>
          <p:cNvPr id="7" name="TextBox 6"/>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sp>
        <p:nvSpPr>
          <p:cNvPr id="10" name="Content Placeholder 8"/>
          <p:cNvSpPr txBox="1">
            <a:spLocks/>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smtClean="0"/>
              <a:t>Frame Format</a:t>
            </a:r>
          </a:p>
          <a:p>
            <a:endParaRPr lang="en-US" kern="0" dirty="0"/>
          </a:p>
          <a:p>
            <a:endParaRPr lang="en-US" kern="0" dirty="0" smtClean="0"/>
          </a:p>
          <a:p>
            <a:endParaRPr lang="en-US" kern="0" dirty="0"/>
          </a:p>
          <a:p>
            <a:endParaRPr lang="en-US" kern="0" dirty="0" smtClean="0"/>
          </a:p>
          <a:p>
            <a:endParaRPr lang="en-US" kern="0" dirty="0"/>
          </a:p>
          <a:p>
            <a:endParaRPr lang="en-US" kern="0" dirty="0" smtClean="0"/>
          </a:p>
        </p:txBody>
      </p:sp>
      <p:graphicFrame>
        <p:nvGraphicFramePr>
          <p:cNvPr id="2" name="Table 1"/>
          <p:cNvGraphicFramePr>
            <a:graphicFrameLocks noGrp="1"/>
          </p:cNvGraphicFramePr>
          <p:nvPr>
            <p:extLst>
              <p:ext uri="{D42A27DB-BD31-4B8C-83A1-F6EECF244321}">
                <p14:modId xmlns:p14="http://schemas.microsoft.com/office/powerpoint/2010/main" val="1784381414"/>
              </p:ext>
            </p:extLst>
          </p:nvPr>
        </p:nvGraphicFramePr>
        <p:xfrm>
          <a:off x="304800" y="2706052"/>
          <a:ext cx="8707417" cy="3305175"/>
        </p:xfrm>
        <a:graphic>
          <a:graphicData uri="http://schemas.openxmlformats.org/drawingml/2006/table">
            <a:tbl>
              <a:tblPr/>
              <a:tblGrid>
                <a:gridCol w="990600"/>
                <a:gridCol w="822325"/>
                <a:gridCol w="4264313"/>
                <a:gridCol w="1525192"/>
                <a:gridCol w="1104987"/>
              </a:tblGrid>
              <a:tr h="190500">
                <a:tc>
                  <a:txBody>
                    <a:bodyPr/>
                    <a:lstStyle/>
                    <a:p>
                      <a:pPr algn="l" fontAlgn="ctr"/>
                      <a:endParaRPr lang="en-US" sz="1400" b="0" i="0" u="none" strike="noStrike">
                        <a:solidFill>
                          <a:srgbClr val="FFFFFF"/>
                        </a:solidFill>
                        <a:effectLst/>
                        <a:latin typeface="Calibri" panose="020F0502020204030204" pitchFamily="34" charset="0"/>
                      </a:endParaRPr>
                    </a:p>
                  </a:txBody>
                  <a:tcPr marL="9525" marR="9525" marT="9525" marB="0" anchor="ctr">
                    <a:lnL>
                      <a:noFill/>
                    </a:lnL>
                    <a:lnR>
                      <a:noFill/>
                    </a:lnR>
                    <a:lnT>
                      <a:noFill/>
                    </a:lnT>
                    <a:lnB>
                      <a:noFill/>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lnL>
                      <a:noFill/>
                    </a:lnL>
                    <a:lnR>
                      <a:noFill/>
                    </a:lnR>
                    <a:lnT>
                      <a:noFill/>
                    </a:lnT>
                    <a:lnB>
                      <a:noFill/>
                    </a:lnB>
                    <a:solidFill>
                      <a:srgbClr val="595959"/>
                    </a:solidFill>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10-Jan-2018 19:00:52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17/684</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WUR Action frame format</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Lei Huang</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Panasonic</a:t>
                      </a:r>
                    </a:p>
                  </a:txBody>
                  <a:tcPr marL="9525" marR="9525" marT="9525" marB="0">
                    <a:lnL>
                      <a:noFill/>
                    </a:lnL>
                    <a:lnR>
                      <a:noFill/>
                    </a:lnR>
                    <a:lnT>
                      <a:noFill/>
                    </a:lnT>
                    <a:lnB>
                      <a:noFill/>
                    </a:lnB>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10-Jan-2018 18:57:04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17/974</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WUR Beacon frame format</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Lei Huang</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Panasonic</a:t>
                      </a:r>
                    </a:p>
                  </a:txBody>
                  <a:tcPr marL="9525" marR="9525" marT="9525" marB="0">
                    <a:lnL>
                      <a:noFill/>
                    </a:lnL>
                    <a:lnR>
                      <a:noFill/>
                    </a:lnR>
                    <a:lnT>
                      <a:noFill/>
                    </a:lnT>
                    <a:lnB>
                      <a:noFill/>
                    </a:lnB>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10-Jan-2018 18:59:51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18/61</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WUR Wake Up frame format</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Lei Huang</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Panasonic</a:t>
                      </a:r>
                    </a:p>
                  </a:txBody>
                  <a:tcPr marL="9525" marR="9525" marT="9525" marB="0">
                    <a:lnL>
                      <a:noFill/>
                    </a:lnL>
                    <a:lnR>
                      <a:noFill/>
                    </a:lnR>
                    <a:lnT>
                      <a:noFill/>
                    </a:lnT>
                    <a:lnB>
                      <a:noFill/>
                    </a:lnB>
                  </a:tcPr>
                </a:tc>
              </a:tr>
              <a:tr h="381000">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17/1334r1</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Vendor Specific WUR Frame Follow up (This fixes the TBD of TD control for vendor specific frame)</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Po-Kai Huang</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Intel</a:t>
                      </a:r>
                    </a:p>
                  </a:txBody>
                  <a:tcPr marL="9525" marR="9525" marT="9525" marB="0">
                    <a:lnL>
                      <a:noFill/>
                    </a:lnL>
                    <a:lnR>
                      <a:noFill/>
                    </a:lnR>
                    <a:lnT>
                      <a:noFill/>
                    </a:lnT>
                    <a:lnB>
                      <a:noFill/>
                    </a:lnB>
                  </a:tcPr>
                </a:tc>
              </a:tr>
              <a:tr h="190500">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18/64</a:t>
                      </a:r>
                    </a:p>
                  </a:txBody>
                  <a:tcPr marL="9525" marR="9525" marT="9525" marB="0" anchor="ctr">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Secure WUR frames</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Alfred Asterjadhi</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9525" marR="9525" marT="9525" marB="0">
                    <a:lnL>
                      <a:noFill/>
                    </a:lnL>
                    <a:lnR>
                      <a:noFill/>
                    </a:lnR>
                    <a:lnT>
                      <a:noFill/>
                    </a:lnT>
                    <a:lnB>
                      <a:noFill/>
                    </a:lnB>
                  </a:tcPr>
                </a:tc>
              </a:tr>
              <a:tr h="190500">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18/94</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Fixing TBDs in WUR frames</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Alfred Asterjadhi</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Qualcomm</a:t>
                      </a:r>
                    </a:p>
                  </a:txBody>
                  <a:tcPr marL="9525" marR="9525" marT="9525" marB="0">
                    <a:lnL>
                      <a:noFill/>
                    </a:lnL>
                    <a:lnR>
                      <a:noFill/>
                    </a:lnR>
                    <a:lnT>
                      <a:noFill/>
                    </a:lnT>
                    <a:lnB>
                      <a:noFill/>
                    </a:lnB>
                  </a:tcPr>
                </a:tc>
              </a:tr>
              <a:tr h="190500">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18/104</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Clarification for variable length WUR frame</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Jeongki Kim</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9525" marR="9525" marT="9525" marB="0">
                    <a:lnL>
                      <a:noFill/>
                    </a:lnL>
                    <a:lnR>
                      <a:noFill/>
                    </a:lnR>
                    <a:lnT>
                      <a:noFill/>
                    </a:lnT>
                    <a:lnB>
                      <a:noFill/>
                    </a:lnB>
                  </a:tcPr>
                </a:tc>
              </a:tr>
              <a:tr h="190500">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18/103</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Further considerations on WUR frame format</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Jeongki Kim</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9525" marR="9525" marT="9525" marB="0">
                    <a:lnL>
                      <a:noFill/>
                    </a:lnL>
                    <a:lnR>
                      <a:noFill/>
                    </a:lnR>
                    <a:lnT>
                      <a:noFill/>
                    </a:lnT>
                    <a:lnB>
                      <a:noFill/>
                    </a:lnB>
                  </a:tcPr>
                </a:tc>
              </a:tr>
              <a:tr h="190500">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18/178</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Response type indication in unicast WUR frame</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Woojin Ahn</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WILUS</a:t>
                      </a:r>
                    </a:p>
                  </a:txBody>
                  <a:tcPr marL="9525" marR="9525" marT="9525" marB="0">
                    <a:lnL>
                      <a:noFill/>
                    </a:lnL>
                    <a:lnR>
                      <a:noFill/>
                    </a:lnR>
                    <a:lnT>
                      <a:noFill/>
                    </a:lnT>
                    <a:lnB>
                      <a:noFill/>
                    </a:lnB>
                  </a:tcPr>
                </a:tc>
              </a:tr>
              <a:tr h="190500">
                <a:tc>
                  <a:txBody>
                    <a:bodyPr/>
                    <a:lstStyle/>
                    <a:p>
                      <a:pPr algn="l" fontAlgn="ct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18/160</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WUR Discovery Frame Content</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Guoing Li</a:t>
                      </a:r>
                    </a:p>
                  </a:txBody>
                  <a:tcPr marL="9525" marR="9525" marT="9525" marB="0">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Apple</a:t>
                      </a:r>
                    </a:p>
                  </a:txBody>
                  <a:tcPr marL="9525" marR="9525" marT="9525" marB="0">
                    <a:lnL>
                      <a:noFill/>
                    </a:lnL>
                    <a:lnR>
                      <a:noFill/>
                    </a:lnR>
                    <a:lnT>
                      <a:noFill/>
                    </a:lnT>
                    <a:lnB>
                      <a:noFill/>
                    </a:lnB>
                  </a:tcPr>
                </a:tc>
              </a:tr>
            </a:tbl>
          </a:graphicData>
        </a:graphic>
      </p:graphicFrame>
      <p:sp>
        <p:nvSpPr>
          <p:cNvPr id="3" name="Date Placeholder 2"/>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16409897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16</a:t>
            </a:fld>
            <a:endParaRPr lang="en-US" altLang="en-US" sz="1200" b="0" smtClean="0"/>
          </a:p>
        </p:txBody>
      </p:sp>
      <p:sp>
        <p:nvSpPr>
          <p:cNvPr id="7" name="TextBox 6"/>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sp>
        <p:nvSpPr>
          <p:cNvPr id="10" name="Content Placeholder 8"/>
          <p:cNvSpPr txBox="1">
            <a:spLocks/>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smtClean="0"/>
              <a:t>Beacon/TSF</a:t>
            </a:r>
          </a:p>
          <a:p>
            <a:endParaRPr lang="en-US" kern="0" dirty="0"/>
          </a:p>
          <a:p>
            <a:endParaRPr lang="en-US" kern="0" dirty="0" smtClean="0"/>
          </a:p>
          <a:p>
            <a:endParaRPr lang="en-US" kern="0" dirty="0"/>
          </a:p>
          <a:p>
            <a:endParaRPr lang="en-US" kern="0" dirty="0" smtClean="0"/>
          </a:p>
          <a:p>
            <a:endParaRPr lang="en-US" kern="0" dirty="0"/>
          </a:p>
          <a:p>
            <a:endParaRPr lang="en-US" kern="0" dirty="0" smtClean="0"/>
          </a:p>
        </p:txBody>
      </p:sp>
      <p:graphicFrame>
        <p:nvGraphicFramePr>
          <p:cNvPr id="3" name="Table 2"/>
          <p:cNvGraphicFramePr>
            <a:graphicFrameLocks noGrp="1"/>
          </p:cNvGraphicFramePr>
          <p:nvPr>
            <p:extLst>
              <p:ext uri="{D42A27DB-BD31-4B8C-83A1-F6EECF244321}">
                <p14:modId xmlns:p14="http://schemas.microsoft.com/office/powerpoint/2010/main" val="3685987720"/>
              </p:ext>
            </p:extLst>
          </p:nvPr>
        </p:nvGraphicFramePr>
        <p:xfrm>
          <a:off x="304802" y="2787975"/>
          <a:ext cx="8567432" cy="1977390"/>
        </p:xfrm>
        <a:graphic>
          <a:graphicData uri="http://schemas.openxmlformats.org/drawingml/2006/table">
            <a:tbl>
              <a:tblPr/>
              <a:tblGrid>
                <a:gridCol w="990598"/>
                <a:gridCol w="579438"/>
                <a:gridCol w="4327961"/>
                <a:gridCol w="1547956"/>
                <a:gridCol w="1121479"/>
              </a:tblGrid>
              <a:tr h="190500">
                <a:tc>
                  <a:txBody>
                    <a:bodyPr/>
                    <a:lstStyle/>
                    <a:p>
                      <a:pPr algn="l" fontAlgn="ctr"/>
                      <a:endParaRPr lang="en-US" sz="1400" b="0" i="0" u="none" strike="noStrike">
                        <a:solidFill>
                          <a:srgbClr val="FFFFFF"/>
                        </a:solidFill>
                        <a:effectLst/>
                        <a:latin typeface="Calibri" panose="020F0502020204030204" pitchFamily="34" charset="0"/>
                      </a:endParaRPr>
                    </a:p>
                  </a:txBody>
                  <a:tcPr marL="9525" marR="9525" marT="9525" marB="0" anchor="ctr">
                    <a:lnL>
                      <a:noFill/>
                    </a:lnL>
                    <a:lnR>
                      <a:noFill/>
                    </a:lnR>
                    <a:lnT>
                      <a:noFill/>
                    </a:lnT>
                    <a:lnB>
                      <a:noFill/>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nchor="ctr">
                    <a:lnL>
                      <a:noFill/>
                    </a:lnL>
                    <a:lnR>
                      <a:noFill/>
                    </a:lnR>
                    <a:lnT>
                      <a:noFill/>
                    </a:lnT>
                    <a:lnB>
                      <a:noFill/>
                    </a:lnB>
                    <a:solidFill>
                      <a:srgbClr val="595959"/>
                    </a:solidFill>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10-Jan-2018 18:58:47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18/60</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WUR synchronization straw poll</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Lei Huang</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Panasonic</a:t>
                      </a:r>
                    </a:p>
                  </a:txBody>
                  <a:tcPr marL="9525" marR="9525" marT="9525" marB="0" anchor="ctr">
                    <a:lnL>
                      <a:noFill/>
                    </a:lnL>
                    <a:lnR>
                      <a:noFill/>
                    </a:lnR>
                    <a:lnT>
                      <a:noFill/>
                    </a:lnT>
                    <a:lnB>
                      <a:noFill/>
                    </a:lnB>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15-Jan-2018 00:36:22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18/87</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Computation of TSF Update</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Po-Kai Huang</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Intel</a:t>
                      </a:r>
                    </a:p>
                  </a:txBody>
                  <a:tcPr marL="9525" marR="9525" marT="9525" marB="0" anchor="ctr">
                    <a:lnL>
                      <a:noFill/>
                    </a:lnL>
                    <a:lnR>
                      <a:noFill/>
                    </a:lnR>
                    <a:lnT>
                      <a:noFill/>
                    </a:lnT>
                    <a:lnB>
                      <a:noFill/>
                    </a:lnB>
                  </a:tcPr>
                </a:tc>
              </a:tr>
              <a:tr h="190500">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18/101</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Discusion on TSF</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Ming Gan</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Huawei</a:t>
                      </a:r>
                    </a:p>
                  </a:txBody>
                  <a:tcPr marL="9525" marR="9525" marT="9525" marB="0" anchor="ctr">
                    <a:lnL>
                      <a:noFill/>
                    </a:lnL>
                    <a:lnR>
                      <a:noFill/>
                    </a:lnR>
                    <a:lnT>
                      <a:noFill/>
                    </a:lnT>
                    <a:lnB>
                      <a:noFill/>
                    </a:lnB>
                  </a:tcPr>
                </a:tc>
              </a:tr>
              <a:tr h="190500">
                <a:tc>
                  <a:txBody>
                    <a:bodyPr/>
                    <a:lstStyle/>
                    <a:p>
                      <a:pPr algn="l" fontAlgn="ct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18/113</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wur-beacon-transmission</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Kaiying Lv</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ZTE</a:t>
                      </a:r>
                    </a:p>
                  </a:txBody>
                  <a:tcPr marL="9525" marR="9525" marT="9525" marB="0" anchor="ctr">
                    <a:lnL>
                      <a:noFill/>
                    </a:lnL>
                    <a:lnR>
                      <a:noFill/>
                    </a:lnR>
                    <a:lnT>
                      <a:noFill/>
                    </a:lnT>
                    <a:lnB>
                      <a:noFill/>
                    </a:lnB>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15-Jan-2018 00:37:04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18/126</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Starting time indication of WUR beacon</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Po-Kai Huang</a:t>
                      </a:r>
                    </a:p>
                  </a:txBody>
                  <a:tcPr marL="9525" marR="9525" marT="9525" marB="0" anchor="ctr">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Intel</a:t>
                      </a:r>
                    </a:p>
                  </a:txBody>
                  <a:tcPr marL="9525" marR="9525" marT="9525" marB="0" anchor="ctr">
                    <a:lnL>
                      <a:noFill/>
                    </a:lnL>
                    <a:lnR>
                      <a:noFill/>
                    </a:lnR>
                    <a:lnT>
                      <a:noFill/>
                    </a:lnT>
                    <a:lnB>
                      <a:noFill/>
                    </a:lnB>
                  </a:tcPr>
                </a:tc>
              </a:tr>
            </a:tbl>
          </a:graphicData>
        </a:graphic>
      </p:graphicFrame>
      <p:sp>
        <p:nvSpPr>
          <p:cNvPr id="6" name="Date Placeholder 5"/>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42676633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17</a:t>
            </a:fld>
            <a:endParaRPr lang="en-US" altLang="en-US" sz="1200" b="0" smtClean="0"/>
          </a:p>
        </p:txBody>
      </p:sp>
      <p:sp>
        <p:nvSpPr>
          <p:cNvPr id="7" name="TextBox 6"/>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sp>
        <p:nvSpPr>
          <p:cNvPr id="10" name="Content Placeholder 8"/>
          <p:cNvSpPr txBox="1">
            <a:spLocks/>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smtClean="0"/>
              <a:t>WUR Operation</a:t>
            </a:r>
          </a:p>
          <a:p>
            <a:endParaRPr lang="en-US" kern="0" dirty="0"/>
          </a:p>
          <a:p>
            <a:endParaRPr lang="en-US" kern="0" dirty="0" smtClean="0"/>
          </a:p>
          <a:p>
            <a:endParaRPr lang="en-US" kern="0" dirty="0"/>
          </a:p>
          <a:p>
            <a:endParaRPr lang="en-US" kern="0" dirty="0" smtClean="0"/>
          </a:p>
          <a:p>
            <a:endParaRPr lang="en-US" kern="0" dirty="0"/>
          </a:p>
          <a:p>
            <a:endParaRPr lang="en-US" kern="0" dirty="0" smtClean="0"/>
          </a:p>
        </p:txBody>
      </p:sp>
      <p:graphicFrame>
        <p:nvGraphicFramePr>
          <p:cNvPr id="6" name="Table 5"/>
          <p:cNvGraphicFramePr>
            <a:graphicFrameLocks noGrp="1"/>
          </p:cNvGraphicFramePr>
          <p:nvPr>
            <p:extLst>
              <p:ext uri="{D42A27DB-BD31-4B8C-83A1-F6EECF244321}">
                <p14:modId xmlns:p14="http://schemas.microsoft.com/office/powerpoint/2010/main" val="2627057896"/>
              </p:ext>
            </p:extLst>
          </p:nvPr>
        </p:nvGraphicFramePr>
        <p:xfrm>
          <a:off x="304800" y="2787975"/>
          <a:ext cx="8643635" cy="1764030"/>
        </p:xfrm>
        <a:graphic>
          <a:graphicData uri="http://schemas.openxmlformats.org/drawingml/2006/table">
            <a:tbl>
              <a:tblPr/>
              <a:tblGrid>
                <a:gridCol w="914400"/>
                <a:gridCol w="731838"/>
                <a:gridCol w="4327961"/>
                <a:gridCol w="1547957"/>
                <a:gridCol w="1121479"/>
              </a:tblGrid>
              <a:tr h="190500">
                <a:tc>
                  <a:txBody>
                    <a:bodyPr/>
                    <a:lstStyle/>
                    <a:p>
                      <a:pPr algn="l" fontAlgn="ctr"/>
                      <a:endParaRPr lang="en-US" sz="1400" b="0" i="0" u="none" strike="noStrike">
                        <a:solidFill>
                          <a:srgbClr val="FFFFFF"/>
                        </a:solidFill>
                        <a:effectLst/>
                        <a:latin typeface="Calibri" panose="020F0502020204030204" pitchFamily="34" charset="0"/>
                      </a:endParaRPr>
                    </a:p>
                  </a:txBody>
                  <a:tcPr marL="9525" marR="9525" marT="9525" marB="0" anchor="ctr">
                    <a:lnL>
                      <a:noFill/>
                    </a:lnL>
                    <a:lnR>
                      <a:noFill/>
                    </a:lnR>
                    <a:lnT>
                      <a:noFill/>
                    </a:lnT>
                    <a:lnB>
                      <a:noFill/>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dirty="0">
                          <a:solidFill>
                            <a:srgbClr val="FFFFFF"/>
                          </a:solidFill>
                          <a:effectLst/>
                          <a:latin typeface="Calibri" panose="020F0502020204030204" pitchFamily="34" charset="0"/>
                        </a:rPr>
                        <a:t>Title</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nchor="ctr">
                    <a:lnL>
                      <a:noFill/>
                    </a:lnL>
                    <a:lnR>
                      <a:noFill/>
                    </a:lnR>
                    <a:lnT>
                      <a:noFill/>
                    </a:lnT>
                    <a:lnB>
                      <a:noFill/>
                    </a:lnB>
                    <a:solidFill>
                      <a:srgbClr val="595959"/>
                    </a:solidFill>
                  </a:tcPr>
                </a:tc>
              </a:tr>
              <a:tr h="190500">
                <a:tc>
                  <a:txBody>
                    <a:bodyPr/>
                    <a:lstStyle/>
                    <a:p>
                      <a:pPr algn="l" fontAlgn="ct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18/117</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Delayed-wake-up-procedure</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Kaiying Lv</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ZTE</a:t>
                      </a:r>
                    </a:p>
                  </a:txBody>
                  <a:tcPr marL="9525" marR="9525" marT="9525" marB="0" anchor="ctr">
                    <a:lnL>
                      <a:noFill/>
                    </a:lnL>
                    <a:lnR>
                      <a:noFill/>
                    </a:lnR>
                    <a:lnT>
                      <a:noFill/>
                    </a:lnT>
                    <a:lnB>
                      <a:noFill/>
                    </a:lnB>
                  </a:tcPr>
                </a:tc>
              </a:tr>
              <a:tr h="190500">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400" b="0" i="0" u="none" strike="noStrike" dirty="0" smtClean="0">
                          <a:solidFill>
                            <a:srgbClr val="000000"/>
                          </a:solidFill>
                          <a:effectLst/>
                          <a:latin typeface="Calibri" panose="020F0502020204030204" pitchFamily="34" charset="0"/>
                        </a:rPr>
                        <a:t>14-Jan-2018 00:46:20 ET</a:t>
                      </a: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18/154</a:t>
                      </a:r>
                    </a:p>
                  </a:txBody>
                  <a:tcPr marL="9525" marR="9525" marT="9525" marB="0" anchor="ctr">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Data transmission detail in WUR mode</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Suhwook Kim</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9525" marR="9525" marT="9525" marB="0" anchor="ctr">
                    <a:lnL>
                      <a:noFill/>
                    </a:lnL>
                    <a:lnR>
                      <a:noFill/>
                    </a:lnR>
                    <a:lnT>
                      <a:noFill/>
                    </a:lnT>
                    <a:lnB>
                      <a:noFill/>
                    </a:lnB>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14-Jan-2018 00:48:38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17/380r1</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WUR Channel switch</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Suhwook Kim</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LG Electronics</a:t>
                      </a:r>
                    </a:p>
                  </a:txBody>
                  <a:tcPr marL="9525" marR="9525" marT="9525" marB="0" anchor="ctr">
                    <a:lnL>
                      <a:noFill/>
                    </a:lnL>
                    <a:lnR>
                      <a:noFill/>
                    </a:lnR>
                    <a:lnT>
                      <a:noFill/>
                    </a:lnT>
                    <a:lnB>
                      <a:noFill/>
                    </a:lnB>
                  </a:tcPr>
                </a:tc>
              </a:tr>
              <a:tr h="190500">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18/176</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AP operation regarding PCR schedule</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Woojin Ahn</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WILUS</a:t>
                      </a:r>
                    </a:p>
                  </a:txBody>
                  <a:tcPr marL="9525" marR="9525" marT="9525" marB="0" anchor="ctr">
                    <a:lnL>
                      <a:noFill/>
                    </a:lnL>
                    <a:lnR>
                      <a:noFill/>
                    </a:lnR>
                    <a:lnT>
                      <a:noFill/>
                    </a:lnT>
                    <a:lnB>
                      <a:noFill/>
                    </a:lnB>
                  </a:tcPr>
                </a:tc>
              </a:tr>
              <a:tr h="190500">
                <a:tc>
                  <a:txBody>
                    <a:bodyPr/>
                    <a:lstStyle/>
                    <a:p>
                      <a:pPr algn="l" fontAlgn="ct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18/177</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PCR service period in WUR Mode</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Woojin Ahn</a:t>
                      </a:r>
                    </a:p>
                  </a:txBody>
                  <a:tcPr marL="9525" marR="9525" marT="9525" marB="0" anchor="ctr">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WILUS</a:t>
                      </a:r>
                    </a:p>
                  </a:txBody>
                  <a:tcPr marL="9525" marR="9525" marT="9525" marB="0" anchor="ctr">
                    <a:lnL>
                      <a:noFill/>
                    </a:lnL>
                    <a:lnR>
                      <a:noFill/>
                    </a:lnR>
                    <a:lnT>
                      <a:noFill/>
                    </a:lnT>
                    <a:lnB>
                      <a:noFill/>
                    </a:lnB>
                  </a:tcPr>
                </a:tc>
              </a:tr>
            </a:tbl>
          </a:graphicData>
        </a:graphic>
      </p:graphicFrame>
      <p:sp>
        <p:nvSpPr>
          <p:cNvPr id="8" name="Date Placeholder 7"/>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1148824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18</a:t>
            </a:fld>
            <a:endParaRPr lang="en-US" altLang="en-US" sz="1200" b="0" smtClean="0"/>
          </a:p>
        </p:txBody>
      </p:sp>
      <p:sp>
        <p:nvSpPr>
          <p:cNvPr id="7" name="TextBox 6"/>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sp>
        <p:nvSpPr>
          <p:cNvPr id="10" name="Content Placeholder 8"/>
          <p:cNvSpPr txBox="1">
            <a:spLocks/>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smtClean="0"/>
              <a:t>WUR Discovery</a:t>
            </a:r>
          </a:p>
          <a:p>
            <a:endParaRPr lang="en-US" kern="0" dirty="0"/>
          </a:p>
          <a:p>
            <a:endParaRPr lang="en-US" kern="0" dirty="0" smtClean="0"/>
          </a:p>
          <a:p>
            <a:endParaRPr lang="en-US" kern="0" dirty="0"/>
          </a:p>
          <a:p>
            <a:endParaRPr lang="en-US" kern="0" dirty="0" smtClean="0"/>
          </a:p>
          <a:p>
            <a:endParaRPr lang="en-US" kern="0" dirty="0"/>
          </a:p>
          <a:p>
            <a:endParaRPr lang="en-US" kern="0" dirty="0" smtClean="0"/>
          </a:p>
        </p:txBody>
      </p:sp>
      <p:graphicFrame>
        <p:nvGraphicFramePr>
          <p:cNvPr id="3" name="Table 2"/>
          <p:cNvGraphicFramePr>
            <a:graphicFrameLocks noGrp="1"/>
          </p:cNvGraphicFramePr>
          <p:nvPr>
            <p:extLst>
              <p:ext uri="{D42A27DB-BD31-4B8C-83A1-F6EECF244321}">
                <p14:modId xmlns:p14="http://schemas.microsoft.com/office/powerpoint/2010/main" val="8825710"/>
              </p:ext>
            </p:extLst>
          </p:nvPr>
        </p:nvGraphicFramePr>
        <p:xfrm>
          <a:off x="304800" y="2734188"/>
          <a:ext cx="8496669" cy="1318260"/>
        </p:xfrm>
        <a:graphic>
          <a:graphicData uri="http://schemas.openxmlformats.org/drawingml/2006/table">
            <a:tbl>
              <a:tblPr/>
              <a:tblGrid>
                <a:gridCol w="1106763"/>
                <a:gridCol w="702337"/>
                <a:gridCol w="4136329"/>
                <a:gridCol w="1479417"/>
                <a:gridCol w="1071823"/>
              </a:tblGrid>
              <a:tr h="190500">
                <a:tc>
                  <a:txBody>
                    <a:bodyPr/>
                    <a:lstStyle/>
                    <a:p>
                      <a:pPr algn="l" fontAlgn="ctr"/>
                      <a:endParaRPr lang="en-US" sz="1400" b="0" i="0" u="none" strike="noStrike" dirty="0">
                        <a:solidFill>
                          <a:srgbClr val="FFFFFF"/>
                        </a:solidFill>
                        <a:effectLst/>
                        <a:latin typeface="Calibri" panose="020F0502020204030204" pitchFamily="34" charset="0"/>
                      </a:endParaRPr>
                    </a:p>
                  </a:txBody>
                  <a:tcPr marL="9525" marR="9525" marT="9525" marB="0" anchor="ctr">
                    <a:lnL>
                      <a:noFill/>
                    </a:lnL>
                    <a:lnR>
                      <a:noFill/>
                    </a:lnR>
                    <a:lnT>
                      <a:noFill/>
                    </a:lnT>
                    <a:lnB>
                      <a:noFill/>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nchor="ctr">
                    <a:lnL>
                      <a:noFill/>
                    </a:lnL>
                    <a:lnR>
                      <a:noFill/>
                    </a:lnR>
                    <a:lnT>
                      <a:noFill/>
                    </a:lnT>
                    <a:lnB>
                      <a:noFill/>
                    </a:lnB>
                    <a:solidFill>
                      <a:srgbClr val="595959"/>
                    </a:solidFill>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09-Nov-2017 13:42:16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dirty="0">
                          <a:solidFill>
                            <a:srgbClr val="000000"/>
                          </a:solidFill>
                          <a:effectLst/>
                          <a:latin typeface="Calibri" panose="020F0502020204030204" pitchFamily="34" charset="0"/>
                        </a:rPr>
                        <a:t>17/1619</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consideration-on-wur-frame-for-fast-scanning</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Kaiying Lv</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ZTE</a:t>
                      </a:r>
                    </a:p>
                  </a:txBody>
                  <a:tcPr marL="9525" marR="9525" marT="9525" marB="0" anchor="ctr">
                    <a:lnL>
                      <a:noFill/>
                    </a:lnL>
                    <a:lnR>
                      <a:noFill/>
                    </a:lnR>
                    <a:lnT>
                      <a:noFill/>
                    </a:lnT>
                    <a:lnB>
                      <a:noFill/>
                    </a:lnB>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14-Jan-2018 16:32:08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18/128</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WUR Discovery frame</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Rojan Chitrakar</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Panasonic</a:t>
                      </a:r>
                    </a:p>
                  </a:txBody>
                  <a:tcPr marL="9525" marR="9525" marT="9525" marB="0" anchor="ctr">
                    <a:lnL>
                      <a:noFill/>
                    </a:lnL>
                    <a:lnR>
                      <a:noFill/>
                    </a:lnR>
                    <a:lnT>
                      <a:noFill/>
                    </a:lnT>
                    <a:lnB>
                      <a:noFill/>
                    </a:lnB>
                  </a:tcPr>
                </a:tc>
              </a:tr>
              <a:tr h="190500">
                <a:tc>
                  <a:txBody>
                    <a:bodyPr/>
                    <a:lstStyle/>
                    <a:p>
                      <a:pPr algn="l" fontAlgn="ct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18/134</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Smart scanning for WUR discovery</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Taewon Song</a:t>
                      </a:r>
                    </a:p>
                  </a:txBody>
                  <a:tcPr marL="9525" marR="9525" marT="9525" marB="0" anchor="ctr">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LG Electronics</a:t>
                      </a:r>
                    </a:p>
                  </a:txBody>
                  <a:tcPr marL="9525" marR="9525" marT="9525" marB="0" anchor="ctr">
                    <a:lnL>
                      <a:noFill/>
                    </a:lnL>
                    <a:lnR>
                      <a:noFill/>
                    </a:lnR>
                    <a:lnT>
                      <a:noFill/>
                    </a:lnT>
                    <a:lnB>
                      <a:noFill/>
                    </a:lnB>
                  </a:tcPr>
                </a:tc>
              </a:tr>
            </a:tbl>
          </a:graphicData>
        </a:graphic>
      </p:graphicFrame>
      <p:sp>
        <p:nvSpPr>
          <p:cNvPr id="6" name="Date Placeholder 5"/>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18259738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19</a:t>
            </a:fld>
            <a:endParaRPr lang="en-US" altLang="en-US" sz="1200" b="0" smtClean="0"/>
          </a:p>
        </p:txBody>
      </p:sp>
      <p:sp>
        <p:nvSpPr>
          <p:cNvPr id="7" name="TextBox 6"/>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sp>
        <p:nvSpPr>
          <p:cNvPr id="10" name="Content Placeholder 8"/>
          <p:cNvSpPr txBox="1">
            <a:spLocks/>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smtClean="0"/>
              <a:t>Power Efficiency</a:t>
            </a:r>
          </a:p>
          <a:p>
            <a:endParaRPr lang="en-US" kern="0" dirty="0"/>
          </a:p>
          <a:p>
            <a:endParaRPr lang="en-US" kern="0" dirty="0" smtClean="0"/>
          </a:p>
          <a:p>
            <a:endParaRPr lang="en-US" kern="0" dirty="0"/>
          </a:p>
          <a:p>
            <a:endParaRPr lang="en-US" kern="0" dirty="0" smtClean="0"/>
          </a:p>
          <a:p>
            <a:endParaRPr lang="en-US" kern="0" dirty="0"/>
          </a:p>
          <a:p>
            <a:endParaRPr lang="en-US" kern="0" dirty="0" smtClean="0"/>
          </a:p>
        </p:txBody>
      </p:sp>
      <p:graphicFrame>
        <p:nvGraphicFramePr>
          <p:cNvPr id="2" name="Table 1"/>
          <p:cNvGraphicFramePr>
            <a:graphicFrameLocks noGrp="1"/>
          </p:cNvGraphicFramePr>
          <p:nvPr>
            <p:extLst>
              <p:ext uri="{D42A27DB-BD31-4B8C-83A1-F6EECF244321}">
                <p14:modId xmlns:p14="http://schemas.microsoft.com/office/powerpoint/2010/main" val="666913019"/>
              </p:ext>
            </p:extLst>
          </p:nvPr>
        </p:nvGraphicFramePr>
        <p:xfrm>
          <a:off x="457201" y="2779705"/>
          <a:ext cx="8069798" cy="1095375"/>
        </p:xfrm>
        <a:graphic>
          <a:graphicData uri="http://schemas.openxmlformats.org/drawingml/2006/table">
            <a:tbl>
              <a:tblPr/>
              <a:tblGrid>
                <a:gridCol w="914399"/>
                <a:gridCol w="579438"/>
                <a:gridCol w="4067299"/>
                <a:gridCol w="1454727"/>
                <a:gridCol w="1053935"/>
              </a:tblGrid>
              <a:tr h="190500">
                <a:tc>
                  <a:txBody>
                    <a:bodyPr/>
                    <a:lstStyle/>
                    <a:p>
                      <a:pPr algn="l" fontAlgn="ctr"/>
                      <a:endParaRPr lang="en-US" sz="1400" b="0" i="0" u="none" strike="noStrike" dirty="0">
                        <a:solidFill>
                          <a:srgbClr val="FFFFFF"/>
                        </a:solidFill>
                        <a:effectLst/>
                        <a:latin typeface="Calibri" panose="020F0502020204030204" pitchFamily="34" charset="0"/>
                      </a:endParaRPr>
                    </a:p>
                  </a:txBody>
                  <a:tcPr marL="9525" marR="9525" marT="9525" marB="0" anchor="ctr">
                    <a:lnL>
                      <a:noFill/>
                    </a:lnL>
                    <a:lnR>
                      <a:noFill/>
                    </a:lnR>
                    <a:lnT>
                      <a:noFill/>
                    </a:lnT>
                    <a:lnB>
                      <a:noFill/>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dirty="0">
                          <a:solidFill>
                            <a:srgbClr val="FFFFFF"/>
                          </a:solidFill>
                          <a:effectLst/>
                          <a:latin typeface="Calibri" panose="020F0502020204030204" pitchFamily="34" charset="0"/>
                        </a:rPr>
                        <a:t>Title</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lnL>
                      <a:noFill/>
                    </a:lnL>
                    <a:lnR>
                      <a:noFill/>
                    </a:lnR>
                    <a:lnT>
                      <a:noFill/>
                    </a:lnT>
                    <a:lnB>
                      <a:noFill/>
                    </a:lnB>
                    <a:solidFill>
                      <a:srgbClr val="595959"/>
                    </a:solidFill>
                  </a:tcPr>
                </a:tc>
              </a:tr>
              <a:tr h="381000">
                <a:tc>
                  <a:txBody>
                    <a:bodyPr/>
                    <a:lstStyle/>
                    <a:p>
                      <a:pPr algn="l" fontAlgn="ctr"/>
                      <a:r>
                        <a:rPr lang="en-US" sz="1400" b="0" i="0" u="none" strike="noStrike" dirty="0" smtClean="0">
                          <a:solidFill>
                            <a:srgbClr val="000000"/>
                          </a:solidFill>
                          <a:effectLst/>
                          <a:latin typeface="Calibri" panose="020F0502020204030204" pitchFamily="34" charset="0"/>
                        </a:rPr>
                        <a:t>15-Jan-2018 00:13:18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18/169</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Power Efficiency for Individually Addressed Frames Reception</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Jarkko Kneckt</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Apple</a:t>
                      </a:r>
                    </a:p>
                  </a:txBody>
                  <a:tcPr marL="9525" marR="9525" marT="9525" marB="0">
                    <a:lnL>
                      <a:noFill/>
                    </a:lnL>
                    <a:lnR>
                      <a:noFill/>
                    </a:lnR>
                    <a:lnT>
                      <a:noFill/>
                    </a:lnT>
                    <a:lnB>
                      <a:noFill/>
                    </a:lnB>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15-Jan-2018 00:12:30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18/170</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Power Efficiency for Group Addressed Frames Reception</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Jarkko Kneckt</a:t>
                      </a:r>
                    </a:p>
                  </a:txBody>
                  <a:tcPr marL="9525" marR="9525" marT="9525" marB="0">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Apple</a:t>
                      </a:r>
                    </a:p>
                  </a:txBody>
                  <a:tcPr marL="9525" marR="9525" marT="9525" marB="0">
                    <a:lnL>
                      <a:noFill/>
                    </a:lnL>
                    <a:lnR>
                      <a:noFill/>
                    </a:lnR>
                    <a:lnT>
                      <a:noFill/>
                    </a:lnT>
                    <a:lnB>
                      <a:noFill/>
                    </a:lnB>
                  </a:tcPr>
                </a:tc>
              </a:tr>
            </a:tbl>
          </a:graphicData>
        </a:graphic>
      </p:graphicFrame>
      <p:sp>
        <p:nvSpPr>
          <p:cNvPr id="6" name="Date Placeholder 5"/>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21998636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719138" y="1068388"/>
            <a:ext cx="7772400" cy="1066800"/>
          </a:xfrm>
        </p:spPr>
        <p:txBody>
          <a:bodyPr/>
          <a:lstStyle/>
          <a:p>
            <a:r>
              <a:rPr lang="en-US" altLang="en-US" sz="3600" smtClean="0">
                <a:solidFill>
                  <a:srgbClr val="0000FF"/>
                </a:solidFill>
                <a:cs typeface="Times New Roman" panose="02020603050405020304" pitchFamily="18" charset="0"/>
              </a:rPr>
              <a:t>IEEE 802.11 TGba:</a:t>
            </a:r>
            <a:br>
              <a:rPr lang="en-US" altLang="en-US" sz="3600" smtClean="0">
                <a:solidFill>
                  <a:srgbClr val="0000FF"/>
                </a:solidFill>
                <a:cs typeface="Times New Roman" panose="02020603050405020304" pitchFamily="18" charset="0"/>
              </a:rPr>
            </a:br>
            <a:r>
              <a:rPr lang="en-US" altLang="en-US" sz="3600" smtClean="0">
                <a:solidFill>
                  <a:srgbClr val="0000FF"/>
                </a:solidFill>
                <a:cs typeface="Times New Roman" panose="02020603050405020304" pitchFamily="18" charset="0"/>
              </a:rPr>
              <a:t>Wake-up Radio Operation</a:t>
            </a:r>
            <a:endParaRPr lang="en-US" altLang="en-US" sz="3600" smtClean="0"/>
          </a:p>
        </p:txBody>
      </p:sp>
      <p:sp>
        <p:nvSpPr>
          <p:cNvPr id="6147" name="Content Placeholder 2"/>
          <p:cNvSpPr>
            <a:spLocks noGrp="1"/>
          </p:cNvSpPr>
          <p:nvPr>
            <p:ph idx="1"/>
          </p:nvPr>
        </p:nvSpPr>
        <p:spPr/>
        <p:txBody>
          <a:bodyPr/>
          <a:lstStyle/>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r>
              <a:rPr lang="en-US" altLang="en-US" sz="3200" dirty="0" smtClean="0">
                <a:cs typeface="Times New Roman" panose="02020603050405020304" pitchFamily="18" charset="0"/>
              </a:rPr>
              <a:t> Irvine, California, USA</a:t>
            </a:r>
          </a:p>
          <a:p>
            <a:pPr algn="ctr">
              <a:lnSpc>
                <a:spcPct val="90000"/>
              </a:lnSpc>
              <a:buFontTx/>
              <a:buNone/>
            </a:pPr>
            <a:r>
              <a:rPr lang="en-US" altLang="en-US" sz="3200" dirty="0" smtClean="0">
                <a:cs typeface="Times New Roman" panose="02020603050405020304" pitchFamily="18" charset="0"/>
              </a:rPr>
              <a:t>January 14-19, 2018</a:t>
            </a:r>
          </a:p>
          <a:p>
            <a:pPr algn="ctr">
              <a:lnSpc>
                <a:spcPct val="90000"/>
              </a:lnSpc>
              <a:buFontTx/>
              <a:buNone/>
            </a:pPr>
            <a:endParaRPr lang="en-US" altLang="en-US" sz="2000" dirty="0" smtClean="0">
              <a:cs typeface="Times New Roman" panose="02020603050405020304" pitchFamily="18" charset="0"/>
            </a:endParaRPr>
          </a:p>
          <a:p>
            <a:pPr algn="ctr">
              <a:lnSpc>
                <a:spcPct val="90000"/>
              </a:lnSpc>
              <a:buFontTx/>
              <a:buNone/>
            </a:pPr>
            <a:r>
              <a:rPr lang="en-US" altLang="en-US" sz="2000" dirty="0" smtClean="0">
                <a:cs typeface="Times New Roman" panose="02020603050405020304" pitchFamily="18" charset="0"/>
              </a:rPr>
              <a:t>Chair:  Minyoung Park (Samsung)</a:t>
            </a:r>
          </a:p>
          <a:p>
            <a:pPr algn="ctr">
              <a:lnSpc>
                <a:spcPct val="90000"/>
              </a:lnSpc>
              <a:buFontTx/>
              <a:buNone/>
            </a:pPr>
            <a:r>
              <a:rPr lang="en-US" altLang="en-US" sz="2000" dirty="0" smtClean="0">
                <a:cs typeface="Times New Roman" panose="02020603050405020304" pitchFamily="18" charset="0"/>
              </a:rPr>
              <a:t>Vice Chairs:  Yunsong Yang (Huawei), Eunsung Park (LGE)</a:t>
            </a:r>
          </a:p>
          <a:p>
            <a:pPr algn="ctr">
              <a:lnSpc>
                <a:spcPct val="90000"/>
              </a:lnSpc>
              <a:buFontTx/>
              <a:buNone/>
            </a:pPr>
            <a:r>
              <a:rPr lang="en-US" altLang="en-US" sz="2000" dirty="0" smtClean="0"/>
              <a:t>Secretary: Leif Wilhelmsson (Ericsson</a:t>
            </a:r>
            <a:r>
              <a:rPr lang="en-US" altLang="en-US" sz="2000" dirty="0" smtClean="0"/>
              <a:t>)</a:t>
            </a:r>
          </a:p>
          <a:p>
            <a:pPr algn="ctr">
              <a:lnSpc>
                <a:spcPct val="90000"/>
              </a:lnSpc>
              <a:buFontTx/>
              <a:buNone/>
            </a:pPr>
            <a:r>
              <a:rPr lang="en-US" altLang="en-US" sz="2000" dirty="0" smtClean="0"/>
              <a:t>Technical Editor: Po-Kai Huang (Intel)</a:t>
            </a:r>
            <a:endParaRPr lang="en-US" altLang="en-US" sz="2000" dirty="0" smtClean="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1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33C9D1D7-C3F4-4CEF-8AC8-35E757F249F7}" type="slidenum">
              <a:rPr lang="en-US" altLang="en-US" sz="1200" b="0" smtClean="0"/>
              <a:pPr>
                <a:spcBef>
                  <a:spcPct val="0"/>
                </a:spcBef>
                <a:buFontTx/>
                <a:buNone/>
              </a:pPr>
              <a:t>2</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20</a:t>
            </a:fld>
            <a:endParaRPr lang="en-US" altLang="en-US" sz="1200" b="0" smtClean="0"/>
          </a:p>
        </p:txBody>
      </p:sp>
      <p:sp>
        <p:nvSpPr>
          <p:cNvPr id="7" name="TextBox 6"/>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sp>
        <p:nvSpPr>
          <p:cNvPr id="10" name="Content Placeholder 8"/>
          <p:cNvSpPr txBox="1">
            <a:spLocks/>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smtClean="0"/>
              <a:t>Multiplexing/Multicast</a:t>
            </a:r>
          </a:p>
          <a:p>
            <a:endParaRPr lang="en-US" kern="0" dirty="0"/>
          </a:p>
          <a:p>
            <a:endParaRPr lang="en-US" kern="0" dirty="0" smtClean="0"/>
          </a:p>
          <a:p>
            <a:endParaRPr lang="en-US" kern="0" dirty="0"/>
          </a:p>
          <a:p>
            <a:endParaRPr lang="en-US" kern="0" dirty="0" smtClean="0"/>
          </a:p>
          <a:p>
            <a:endParaRPr lang="en-US" kern="0" dirty="0"/>
          </a:p>
          <a:p>
            <a:endParaRPr lang="en-US" kern="0" dirty="0" smtClean="0"/>
          </a:p>
        </p:txBody>
      </p:sp>
      <p:graphicFrame>
        <p:nvGraphicFramePr>
          <p:cNvPr id="3" name="Table 2"/>
          <p:cNvGraphicFramePr>
            <a:graphicFrameLocks noGrp="1"/>
          </p:cNvGraphicFramePr>
          <p:nvPr>
            <p:extLst>
              <p:ext uri="{D42A27DB-BD31-4B8C-83A1-F6EECF244321}">
                <p14:modId xmlns:p14="http://schemas.microsoft.com/office/powerpoint/2010/main" val="1603548529"/>
              </p:ext>
            </p:extLst>
          </p:nvPr>
        </p:nvGraphicFramePr>
        <p:xfrm>
          <a:off x="381001" y="2743200"/>
          <a:ext cx="8437563" cy="882015"/>
        </p:xfrm>
        <a:graphic>
          <a:graphicData uri="http://schemas.openxmlformats.org/drawingml/2006/table">
            <a:tbl>
              <a:tblPr/>
              <a:tblGrid>
                <a:gridCol w="914399"/>
                <a:gridCol w="588395"/>
                <a:gridCol w="4289225"/>
                <a:gridCol w="1534102"/>
                <a:gridCol w="1111442"/>
              </a:tblGrid>
              <a:tr h="190500">
                <a:tc>
                  <a:txBody>
                    <a:bodyPr/>
                    <a:lstStyle/>
                    <a:p>
                      <a:pPr algn="l" fontAlgn="ctr"/>
                      <a:endParaRPr lang="en-US" sz="1400" b="0" i="0" u="none" strike="noStrike">
                        <a:solidFill>
                          <a:srgbClr val="FFFFFF"/>
                        </a:solidFill>
                        <a:effectLst/>
                        <a:latin typeface="Calibri" panose="020F0502020204030204" pitchFamily="34" charset="0"/>
                      </a:endParaRPr>
                    </a:p>
                  </a:txBody>
                  <a:tcPr marL="9525" marR="9525" marT="9525" marB="0" anchor="ctr">
                    <a:lnL>
                      <a:noFill/>
                    </a:lnL>
                    <a:lnR>
                      <a:noFill/>
                    </a:lnR>
                    <a:lnT>
                      <a:noFill/>
                    </a:lnT>
                    <a:lnB>
                      <a:noFill/>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lnL>
                      <a:noFill/>
                    </a:lnL>
                    <a:lnR>
                      <a:noFill/>
                    </a:lnR>
                    <a:lnT>
                      <a:noFill/>
                    </a:lnT>
                    <a:lnB>
                      <a:noFill/>
                    </a:lnB>
                    <a:solidFill>
                      <a:srgbClr val="595959"/>
                    </a:solidFill>
                  </a:tcPr>
                </a:tc>
              </a:tr>
              <a:tr h="190500">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18/116</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The-Indication-Schemes-for-Simple-Multiplexing</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Kaiying Lv</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ZTE</a:t>
                      </a:r>
                    </a:p>
                  </a:txBody>
                  <a:tcPr marL="9525" marR="9525" marT="9525" marB="0">
                    <a:lnL>
                      <a:noFill/>
                    </a:lnL>
                    <a:lnR>
                      <a:noFill/>
                    </a:lnR>
                    <a:lnT>
                      <a:noFill/>
                    </a:lnT>
                    <a:lnB>
                      <a:noFill/>
                    </a:lnB>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15-Jan-2018 01:28:33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18/157</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Issues in Multicast Wakeup</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Xiaofei Wang</a:t>
                      </a:r>
                    </a:p>
                  </a:txBody>
                  <a:tcPr marL="9525" marR="9525" marT="9525" marB="0">
                    <a:lnL>
                      <a:noFill/>
                    </a:lnL>
                    <a:lnR>
                      <a:noFill/>
                    </a:lnR>
                    <a:lnT>
                      <a:noFill/>
                    </a:lnT>
                    <a:lnB>
                      <a:noFill/>
                    </a:lnB>
                  </a:tcPr>
                </a:tc>
                <a:tc>
                  <a:txBody>
                    <a:bodyPr/>
                    <a:lstStyle/>
                    <a:p>
                      <a:pPr algn="l" fontAlgn="t"/>
                      <a:r>
                        <a:rPr lang="en-US" sz="1400" b="0" i="0" u="none" strike="noStrike" dirty="0" err="1">
                          <a:solidFill>
                            <a:srgbClr val="000000"/>
                          </a:solidFill>
                          <a:effectLst/>
                          <a:latin typeface="Calibri" panose="020F0502020204030204" pitchFamily="34" charset="0"/>
                        </a:rPr>
                        <a:t>InterDigital</a:t>
                      </a:r>
                      <a:endParaRPr lang="en-US" sz="1400" b="0" i="0" u="none" strike="noStrike" dirty="0">
                        <a:solidFill>
                          <a:srgbClr val="000000"/>
                        </a:solidFill>
                        <a:effectLst/>
                        <a:latin typeface="Calibri" panose="020F0502020204030204" pitchFamily="34" charset="0"/>
                      </a:endParaRPr>
                    </a:p>
                  </a:txBody>
                  <a:tcPr marL="9525" marR="9525" marT="9525" marB="0">
                    <a:lnL>
                      <a:noFill/>
                    </a:lnL>
                    <a:lnR>
                      <a:noFill/>
                    </a:lnR>
                    <a:lnT>
                      <a:noFill/>
                    </a:lnT>
                    <a:lnB>
                      <a:noFill/>
                    </a:lnB>
                  </a:tcPr>
                </a:tc>
              </a:tr>
            </a:tbl>
          </a:graphicData>
        </a:graphic>
      </p:graphicFrame>
      <p:sp>
        <p:nvSpPr>
          <p:cNvPr id="6" name="Date Placeholder 5"/>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20141578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Further Optimization</a:t>
            </a:r>
            <a:endParaRPr lang="en-US" altLang="en-US" dirty="0" smtClean="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21</a:t>
            </a:fld>
            <a:endParaRPr lang="en-US" altLang="en-US" sz="1200" b="0" smtClean="0"/>
          </a:p>
        </p:txBody>
      </p:sp>
      <p:sp>
        <p:nvSpPr>
          <p:cNvPr id="7" name="TextBox 6"/>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sp>
        <p:nvSpPr>
          <p:cNvPr id="10" name="Content Placeholder 8"/>
          <p:cNvSpPr txBox="1">
            <a:spLocks/>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kern="0" dirty="0" smtClean="0"/>
              <a:t>MAC</a:t>
            </a:r>
          </a:p>
          <a:p>
            <a:endParaRPr lang="en-US" kern="0" dirty="0"/>
          </a:p>
          <a:p>
            <a:endParaRPr lang="en-US" kern="0" dirty="0" smtClean="0"/>
          </a:p>
          <a:p>
            <a:endParaRPr lang="en-US" kern="0" dirty="0"/>
          </a:p>
          <a:p>
            <a:endParaRPr lang="en-US" kern="0" dirty="0" smtClean="0"/>
          </a:p>
          <a:p>
            <a:endParaRPr lang="en-US" kern="0" dirty="0"/>
          </a:p>
          <a:p>
            <a:endParaRPr lang="en-US" kern="0" dirty="0" smtClean="0"/>
          </a:p>
        </p:txBody>
      </p:sp>
      <p:graphicFrame>
        <p:nvGraphicFramePr>
          <p:cNvPr id="6" name="Table 5"/>
          <p:cNvGraphicFramePr>
            <a:graphicFrameLocks noGrp="1"/>
          </p:cNvGraphicFramePr>
          <p:nvPr>
            <p:extLst>
              <p:ext uri="{D42A27DB-BD31-4B8C-83A1-F6EECF244321}">
                <p14:modId xmlns:p14="http://schemas.microsoft.com/office/powerpoint/2010/main" val="1768274671"/>
              </p:ext>
            </p:extLst>
          </p:nvPr>
        </p:nvGraphicFramePr>
        <p:xfrm>
          <a:off x="683302" y="2743200"/>
          <a:ext cx="7761287" cy="668655"/>
        </p:xfrm>
        <a:graphic>
          <a:graphicData uri="http://schemas.openxmlformats.org/drawingml/2006/table">
            <a:tbl>
              <a:tblPr/>
              <a:tblGrid>
                <a:gridCol w="691172"/>
                <a:gridCol w="691172"/>
                <a:gridCol w="3945441"/>
                <a:gridCol w="1411143"/>
                <a:gridCol w="1022359"/>
              </a:tblGrid>
              <a:tr h="190500">
                <a:tc>
                  <a:txBody>
                    <a:bodyPr/>
                    <a:lstStyle/>
                    <a:p>
                      <a:pPr algn="l" fontAlgn="ctr"/>
                      <a:endParaRPr lang="en-US" sz="1400" b="0" i="0" u="none" strike="noStrike">
                        <a:solidFill>
                          <a:srgbClr val="FFFFFF"/>
                        </a:solidFill>
                        <a:effectLst/>
                        <a:latin typeface="Calibri" panose="020F0502020204030204" pitchFamily="34" charset="0"/>
                      </a:endParaRPr>
                    </a:p>
                  </a:txBody>
                  <a:tcPr marL="9525" marR="9525" marT="9525" marB="0" anchor="ctr">
                    <a:lnL>
                      <a:noFill/>
                    </a:lnL>
                    <a:lnR>
                      <a:noFill/>
                    </a:lnR>
                    <a:lnT>
                      <a:noFill/>
                    </a:lnT>
                    <a:lnB>
                      <a:noFill/>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lnL>
                      <a:noFill/>
                    </a:lnL>
                    <a:lnR>
                      <a:noFill/>
                    </a:lnR>
                    <a:lnT>
                      <a:noFill/>
                    </a:lnT>
                    <a:lnB>
                      <a:noFill/>
                    </a:lnB>
                    <a:solidFill>
                      <a:srgbClr val="595959"/>
                    </a:solidFill>
                  </a:tcPr>
                </a:tc>
              </a:tr>
              <a:tr h="190500">
                <a:tc>
                  <a:txBody>
                    <a:bodyPr/>
                    <a:lstStyle/>
                    <a:p>
                      <a:pPr algn="l" fontAlgn="ctr"/>
                      <a:endParaRPr lang="en-US" sz="14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17/1697</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Power save scheme with fast medium sync</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Ming Gan</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Huawei</a:t>
                      </a:r>
                    </a:p>
                  </a:txBody>
                  <a:tcPr marL="9525" marR="9525" marT="9525" marB="0">
                    <a:lnL>
                      <a:noFill/>
                    </a:lnL>
                    <a:lnR>
                      <a:noFill/>
                    </a:lnR>
                    <a:lnT>
                      <a:noFill/>
                    </a:lnT>
                    <a:lnB>
                      <a:noFill/>
                    </a:lnB>
                  </a:tcPr>
                </a:tc>
              </a:tr>
              <a:tr h="190500">
                <a:tc>
                  <a:txBody>
                    <a:bodyPr/>
                    <a:lstStyle/>
                    <a:p>
                      <a:pPr algn="l" fontAlgn="ct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a:solidFill>
                            <a:srgbClr val="000000"/>
                          </a:solidFill>
                          <a:effectLst/>
                          <a:latin typeface="Calibri" panose="020F0502020204030204" pitchFamily="34" charset="0"/>
                        </a:rPr>
                        <a:t>18/115</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wake-up-procedure-for-tracking-STAs</a:t>
                      </a:r>
                    </a:p>
                  </a:txBody>
                  <a:tcPr marL="9525" marR="9525" marT="9525" marB="0">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Kaiying Lv</a:t>
                      </a:r>
                    </a:p>
                  </a:txBody>
                  <a:tcPr marL="9525" marR="9525" marT="9525" marB="0">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ZTE</a:t>
                      </a:r>
                    </a:p>
                  </a:txBody>
                  <a:tcPr marL="9525" marR="9525" marT="9525" marB="0">
                    <a:lnL>
                      <a:noFill/>
                    </a:lnL>
                    <a:lnR>
                      <a:noFill/>
                    </a:lnR>
                    <a:lnT>
                      <a:noFill/>
                    </a:lnT>
                    <a:lnB>
                      <a:noFill/>
                    </a:lnB>
                  </a:tcPr>
                </a:tc>
              </a:tr>
            </a:tbl>
          </a:graphicData>
        </a:graphic>
      </p:graphicFrame>
      <p:sp>
        <p:nvSpPr>
          <p:cNvPr id="8" name="Date Placeholder 7"/>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28246155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Usage Model</a:t>
            </a:r>
            <a:endParaRPr lang="en-US" dirty="0"/>
          </a:p>
        </p:txBody>
      </p:sp>
      <p:sp>
        <p:nvSpPr>
          <p:cNvPr id="3" name="Date Placeholder 2"/>
          <p:cNvSpPr>
            <a:spLocks noGrp="1"/>
          </p:cNvSpPr>
          <p:nvPr>
            <p:ph type="dt" sz="half" idx="10"/>
          </p:nvPr>
        </p:nvSpPr>
        <p:spPr/>
        <p:txBody>
          <a:bodyPr/>
          <a:lstStyle/>
          <a:p>
            <a:pPr>
              <a:defRPr/>
            </a:pPr>
            <a:r>
              <a:rPr lang="en-US" smtClean="0"/>
              <a:t>January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22</a:t>
            </a:fld>
            <a:endParaRPr lang="en-US" altLang="en-US"/>
          </a:p>
        </p:txBody>
      </p:sp>
      <p:graphicFrame>
        <p:nvGraphicFramePr>
          <p:cNvPr id="6" name="Table 5"/>
          <p:cNvGraphicFramePr>
            <a:graphicFrameLocks noGrp="1"/>
          </p:cNvGraphicFramePr>
          <p:nvPr>
            <p:extLst>
              <p:ext uri="{D42A27DB-BD31-4B8C-83A1-F6EECF244321}">
                <p14:modId xmlns:p14="http://schemas.microsoft.com/office/powerpoint/2010/main" val="587044714"/>
              </p:ext>
            </p:extLst>
          </p:nvPr>
        </p:nvGraphicFramePr>
        <p:xfrm>
          <a:off x="228601" y="2641441"/>
          <a:ext cx="8519791" cy="659130"/>
        </p:xfrm>
        <a:graphic>
          <a:graphicData uri="http://schemas.openxmlformats.org/drawingml/2006/table">
            <a:tbl>
              <a:tblPr/>
              <a:tblGrid>
                <a:gridCol w="990599"/>
                <a:gridCol w="822325"/>
                <a:gridCol w="4148265"/>
                <a:gridCol w="1483686"/>
                <a:gridCol w="1074916"/>
              </a:tblGrid>
              <a:tr h="190500">
                <a:tc>
                  <a:txBody>
                    <a:bodyPr/>
                    <a:lstStyle/>
                    <a:p>
                      <a:pPr algn="l" fontAlgn="ctr"/>
                      <a:endParaRPr lang="en-US" sz="1400" b="0" i="0" u="none" strike="noStrike" dirty="0">
                        <a:solidFill>
                          <a:srgbClr val="FFFFFF"/>
                        </a:solidFill>
                        <a:effectLst/>
                        <a:latin typeface="Calibri" panose="020F0502020204030204" pitchFamily="34" charset="0"/>
                      </a:endParaRPr>
                    </a:p>
                  </a:txBody>
                  <a:tcPr marL="9525" marR="9525" marT="9525" marB="0" anchor="ctr">
                    <a:lnL>
                      <a:noFill/>
                    </a:lnL>
                    <a:lnR>
                      <a:noFill/>
                    </a:lnR>
                    <a:lnT>
                      <a:noFill/>
                    </a:lnT>
                    <a:lnB>
                      <a:noFill/>
                    </a:lnB>
                    <a:solidFill>
                      <a:srgbClr val="595959"/>
                    </a:solidFill>
                  </a:tcPr>
                </a:tc>
                <a:tc>
                  <a:txBody>
                    <a:bodyPr/>
                    <a:lstStyle/>
                    <a:p>
                      <a:pPr algn="l" fontAlgn="ctr"/>
                      <a:r>
                        <a:rPr lang="en-US" sz="1400" b="0" i="0" u="none" strike="noStrike" dirty="0">
                          <a:solidFill>
                            <a:srgbClr val="FFFFFF"/>
                          </a:solidFill>
                          <a:effectLst/>
                          <a:latin typeface="Calibri" panose="020F0502020204030204" pitchFamily="34" charset="0"/>
                        </a:rPr>
                        <a:t>DCN</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Title</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Presenter</a:t>
                      </a:r>
                    </a:p>
                  </a:txBody>
                  <a:tcPr marL="9525" marR="9525" marT="9525" marB="0" anchor="ctr">
                    <a:lnL>
                      <a:noFill/>
                    </a:lnL>
                    <a:lnR>
                      <a:noFill/>
                    </a:lnR>
                    <a:lnT>
                      <a:noFill/>
                    </a:lnT>
                    <a:lnB>
                      <a:noFill/>
                    </a:lnB>
                    <a:solidFill>
                      <a:srgbClr val="595959"/>
                    </a:solidFill>
                  </a:tcPr>
                </a:tc>
                <a:tc>
                  <a:txBody>
                    <a:bodyPr/>
                    <a:lstStyle/>
                    <a:p>
                      <a:pPr algn="l" fontAlgn="t"/>
                      <a:r>
                        <a:rPr lang="en-US" sz="1400" b="0" i="0" u="none" strike="noStrike">
                          <a:solidFill>
                            <a:srgbClr val="FFFFFF"/>
                          </a:solidFill>
                          <a:effectLst/>
                          <a:latin typeface="Calibri" panose="020F0502020204030204" pitchFamily="34" charset="0"/>
                        </a:rPr>
                        <a:t>Affiliation</a:t>
                      </a:r>
                    </a:p>
                  </a:txBody>
                  <a:tcPr marL="9525" marR="9525" marT="9525" marB="0" anchor="ctr">
                    <a:lnL>
                      <a:noFill/>
                    </a:lnL>
                    <a:lnR>
                      <a:noFill/>
                    </a:lnR>
                    <a:lnT>
                      <a:noFill/>
                    </a:lnT>
                    <a:lnB>
                      <a:noFill/>
                    </a:lnB>
                    <a:solidFill>
                      <a:srgbClr val="595959"/>
                    </a:solidFill>
                  </a:tcPr>
                </a:tc>
              </a:tr>
              <a:tr h="190500">
                <a:tc>
                  <a:txBody>
                    <a:bodyPr/>
                    <a:lstStyle/>
                    <a:p>
                      <a:pPr algn="l" fontAlgn="ctr"/>
                      <a:r>
                        <a:rPr lang="en-US" sz="1400" b="0" i="0" u="none" strike="noStrike" dirty="0" smtClean="0">
                          <a:solidFill>
                            <a:srgbClr val="000000"/>
                          </a:solidFill>
                          <a:effectLst/>
                          <a:latin typeface="Calibri" panose="020F0502020204030204" pitchFamily="34" charset="0"/>
                        </a:rPr>
                        <a:t>08-Nov-2017 13:39:20 ET</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l" fontAlgn="ctr"/>
                      <a:r>
                        <a:rPr lang="en-US" sz="1400" b="0" i="0" u="none" strike="noStrike" dirty="0">
                          <a:solidFill>
                            <a:srgbClr val="000000"/>
                          </a:solidFill>
                          <a:effectLst/>
                          <a:latin typeface="Calibri" panose="020F0502020204030204" pitchFamily="34" charset="0"/>
                        </a:rPr>
                        <a:t>17/1644r1</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Further Consideration on Smart Scanning Usage Model</a:t>
                      </a:r>
                    </a:p>
                  </a:txBody>
                  <a:tcPr marL="9525" marR="9525" marT="9525" marB="0" anchor="ctr">
                    <a:lnL>
                      <a:noFill/>
                    </a:lnL>
                    <a:lnR>
                      <a:noFill/>
                    </a:lnR>
                    <a:lnT>
                      <a:noFill/>
                    </a:lnT>
                    <a:lnB>
                      <a:noFill/>
                    </a:lnB>
                  </a:tcPr>
                </a:tc>
                <a:tc>
                  <a:txBody>
                    <a:bodyPr/>
                    <a:lstStyle/>
                    <a:p>
                      <a:pPr algn="l" fontAlgn="t"/>
                      <a:r>
                        <a:rPr lang="en-US" sz="1400" b="0" i="0" u="none" strike="noStrike">
                          <a:solidFill>
                            <a:srgbClr val="000000"/>
                          </a:solidFill>
                          <a:effectLst/>
                          <a:latin typeface="Calibri" panose="020F0502020204030204" pitchFamily="34" charset="0"/>
                        </a:rPr>
                        <a:t>Roger Marks</a:t>
                      </a:r>
                    </a:p>
                  </a:txBody>
                  <a:tcPr marL="9525" marR="9525" marT="9525" marB="0" anchor="ctr">
                    <a:lnL>
                      <a:noFill/>
                    </a:lnL>
                    <a:lnR>
                      <a:noFill/>
                    </a:lnR>
                    <a:lnT>
                      <a:noFill/>
                    </a:lnT>
                    <a:lnB>
                      <a:noFill/>
                    </a:lnB>
                  </a:tcPr>
                </a:tc>
                <a:tc>
                  <a:txBody>
                    <a:bodyPr/>
                    <a:lstStyle/>
                    <a:p>
                      <a:pPr algn="l" fontAlgn="t"/>
                      <a:r>
                        <a:rPr lang="en-US" sz="1400" b="0" i="0" u="none" strike="noStrike" dirty="0">
                          <a:solidFill>
                            <a:srgbClr val="000000"/>
                          </a:solidFill>
                          <a:effectLst/>
                          <a:latin typeface="Calibri" panose="020F0502020204030204" pitchFamily="34" charset="0"/>
                        </a:rPr>
                        <a:t>Huawei</a:t>
                      </a:r>
                    </a:p>
                  </a:txBody>
                  <a:tcPr marL="9525" marR="9525" marT="9525" marB="0" anchor="ctr">
                    <a:lnL>
                      <a:noFill/>
                    </a:lnL>
                    <a:lnR>
                      <a:noFill/>
                    </a:lnR>
                    <a:lnT>
                      <a:noFill/>
                    </a:lnT>
                    <a:lnB>
                      <a:noFill/>
                    </a:lnB>
                  </a:tcPr>
                </a:tc>
              </a:tr>
            </a:tbl>
          </a:graphicData>
        </a:graphic>
      </p:graphicFrame>
    </p:spTree>
    <p:extLst>
      <p:ext uri="{BB962C8B-B14F-4D97-AF65-F5344CB8AC3E}">
        <p14:creationId xmlns:p14="http://schemas.microsoft.com/office/powerpoint/2010/main" val="38490006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85800" y="685800"/>
            <a:ext cx="7772400" cy="350838"/>
          </a:xfrm>
        </p:spPr>
        <p:txBody>
          <a:bodyPr/>
          <a:lstStyle/>
          <a:p>
            <a:r>
              <a:rPr lang="en-US" altLang="en-US" dirty="0" smtClean="0"/>
              <a:t>Agenda</a:t>
            </a:r>
          </a:p>
        </p:txBody>
      </p:sp>
      <p:sp>
        <p:nvSpPr>
          <p:cNvPr id="21507" name="Content Placeholder 6"/>
          <p:cNvSpPr>
            <a:spLocks noGrp="1"/>
          </p:cNvSpPr>
          <p:nvPr>
            <p:ph sz="half" idx="1"/>
          </p:nvPr>
        </p:nvSpPr>
        <p:spPr>
          <a:xfrm>
            <a:off x="152400" y="1524000"/>
            <a:ext cx="4722813" cy="4951413"/>
          </a:xfrm>
        </p:spPr>
        <p:txBody>
          <a:bodyPr/>
          <a:lstStyle/>
          <a:p>
            <a:r>
              <a:rPr lang="en-US" altLang="en-US" sz="1300" dirty="0" smtClean="0"/>
              <a:t>Monday: AM2 (2 hours)</a:t>
            </a:r>
          </a:p>
          <a:p>
            <a:pPr lvl="1"/>
            <a:r>
              <a:rPr lang="en-US" altLang="en-US" sz="1300" dirty="0" smtClean="0"/>
              <a:t>Call meeting to order, TGba introduction</a:t>
            </a:r>
          </a:p>
          <a:p>
            <a:pPr lvl="1"/>
            <a:r>
              <a:rPr lang="en-US" altLang="en-US" sz="1300" dirty="0" smtClean="0"/>
              <a:t>Call for submissions</a:t>
            </a:r>
          </a:p>
          <a:p>
            <a:pPr lvl="1"/>
            <a:r>
              <a:rPr lang="en-US" altLang="en-US" sz="1300" dirty="0" smtClean="0"/>
              <a:t>Review agenda and approval</a:t>
            </a:r>
          </a:p>
          <a:p>
            <a:pPr lvl="1"/>
            <a:r>
              <a:rPr lang="en-US" altLang="en-US" sz="1300" dirty="0" smtClean="0"/>
              <a:t>IEEE 802 and 802.11 IPR Policy and procedure</a:t>
            </a:r>
          </a:p>
          <a:p>
            <a:pPr lvl="1"/>
            <a:r>
              <a:rPr lang="en-US" altLang="en-US" sz="1300" dirty="0" smtClean="0"/>
              <a:t>Participation in IEEE 802 Meetings </a:t>
            </a:r>
          </a:p>
          <a:p>
            <a:pPr lvl="1"/>
            <a:r>
              <a:rPr lang="en-US" altLang="en-US" sz="1300" dirty="0" smtClean="0"/>
              <a:t>Summary from November 2017 meeting</a:t>
            </a:r>
          </a:p>
          <a:p>
            <a:pPr lvl="1"/>
            <a:r>
              <a:rPr lang="en-US" altLang="en-US" sz="1300" dirty="0" smtClean="0"/>
              <a:t>Motion: November 2017 meeting (</a:t>
            </a:r>
            <a:r>
              <a:rPr lang="en-US" altLang="en-US" sz="1300" dirty="0"/>
              <a:t>doc: IEEE </a:t>
            </a:r>
            <a:r>
              <a:rPr lang="en-US" altLang="en-US" sz="1300" dirty="0" smtClean="0"/>
              <a:t>802.11-17/1800r0) and teleconference minutes (doc: IEEE 802.11-17/1824r3)</a:t>
            </a:r>
          </a:p>
          <a:p>
            <a:pPr lvl="1"/>
            <a:r>
              <a:rPr lang="en-US" altLang="en-US" sz="1300" dirty="0" err="1" smtClean="0"/>
              <a:t>TGba</a:t>
            </a:r>
            <a:r>
              <a:rPr lang="en-US" altLang="en-US" sz="1300" dirty="0" smtClean="0"/>
              <a:t> Spec Framework Document review and approval</a:t>
            </a:r>
          </a:p>
          <a:p>
            <a:pPr lvl="1"/>
            <a:r>
              <a:rPr lang="en-US" altLang="en-US" sz="1300" dirty="0" smtClean="0"/>
              <a:t>Presentations, Recess</a:t>
            </a:r>
          </a:p>
          <a:p>
            <a:r>
              <a:rPr lang="en-US" altLang="en-US" sz="1300" dirty="0" smtClean="0"/>
              <a:t>Monday: PM1, PM2 (4 hours)</a:t>
            </a:r>
          </a:p>
          <a:p>
            <a:pPr lvl="1"/>
            <a:r>
              <a:rPr lang="en-US" altLang="en-US" sz="1300" dirty="0" smtClean="0"/>
              <a:t>Call meeting to order</a:t>
            </a:r>
          </a:p>
          <a:p>
            <a:pPr lvl="1"/>
            <a:r>
              <a:rPr lang="en-US" altLang="en-US" sz="1300" dirty="0" smtClean="0"/>
              <a:t>IEEE 802 and 802.11 IPR Policy and procedure</a:t>
            </a:r>
          </a:p>
          <a:p>
            <a:pPr lvl="1"/>
            <a:r>
              <a:rPr lang="en-US" altLang="en-US" sz="1300" dirty="0" smtClean="0"/>
              <a:t>Presentations, Recess</a:t>
            </a:r>
          </a:p>
          <a:p>
            <a:r>
              <a:rPr lang="en-US" altLang="en-US" sz="1300" dirty="0" smtClean="0"/>
              <a:t>Tuesday: AM1, PM1 (4 </a:t>
            </a:r>
            <a:r>
              <a:rPr lang="en-US" altLang="en-US" sz="1300" dirty="0"/>
              <a:t>hours)</a:t>
            </a:r>
          </a:p>
          <a:p>
            <a:pPr lvl="1"/>
            <a:r>
              <a:rPr lang="en-US" altLang="en-US" sz="1300" dirty="0"/>
              <a:t>Call meeting to order</a:t>
            </a:r>
          </a:p>
          <a:p>
            <a:pPr lvl="1"/>
            <a:r>
              <a:rPr lang="en-US" altLang="en-US" sz="1300" dirty="0"/>
              <a:t>IEEE 802 and 802.11 IPR Policy and procedure</a:t>
            </a:r>
          </a:p>
          <a:p>
            <a:pPr lvl="1"/>
            <a:r>
              <a:rPr lang="en-US" altLang="en-US" sz="1300" dirty="0"/>
              <a:t>Presentations, Recess</a:t>
            </a:r>
          </a:p>
          <a:p>
            <a:endParaRPr lang="en-US" altLang="en-US" sz="1300" dirty="0" smtClean="0"/>
          </a:p>
          <a:p>
            <a:pPr lvl="1"/>
            <a:endParaRPr lang="en-US" altLang="en-US" sz="1300" dirty="0" smtClean="0"/>
          </a:p>
        </p:txBody>
      </p:sp>
      <p:sp>
        <p:nvSpPr>
          <p:cNvPr id="21508" name="Content Placeholder 7"/>
          <p:cNvSpPr>
            <a:spLocks noGrp="1"/>
          </p:cNvSpPr>
          <p:nvPr>
            <p:ph sz="half" idx="2"/>
          </p:nvPr>
        </p:nvSpPr>
        <p:spPr>
          <a:xfrm>
            <a:off x="4868863" y="1524000"/>
            <a:ext cx="4268787" cy="4951413"/>
          </a:xfrm>
        </p:spPr>
        <p:txBody>
          <a:bodyPr/>
          <a:lstStyle/>
          <a:p>
            <a:r>
              <a:rPr lang="en-US" altLang="en-US" sz="1300" dirty="0" smtClean="0"/>
              <a:t>Wednesday: PM1 (2 </a:t>
            </a:r>
            <a:r>
              <a:rPr lang="en-US" altLang="en-US" sz="1300" dirty="0"/>
              <a:t>hours</a:t>
            </a:r>
            <a:r>
              <a:rPr lang="en-US" altLang="en-US" sz="1300" dirty="0" smtClean="0"/>
              <a:t>)</a:t>
            </a:r>
          </a:p>
          <a:p>
            <a:pPr lvl="1"/>
            <a:r>
              <a:rPr lang="en-US" altLang="en-US" sz="1300" dirty="0">
                <a:solidFill>
                  <a:srgbClr val="000000"/>
                </a:solidFill>
              </a:rPr>
              <a:t>Call meeting to order</a:t>
            </a:r>
          </a:p>
          <a:p>
            <a:pPr lvl="1"/>
            <a:r>
              <a:rPr lang="en-US" altLang="en-US" sz="1300" dirty="0">
                <a:solidFill>
                  <a:srgbClr val="000000"/>
                </a:solidFill>
              </a:rPr>
              <a:t>IEEE 802 and 802.11 IPR Policy and procedure</a:t>
            </a:r>
          </a:p>
          <a:p>
            <a:pPr lvl="1"/>
            <a:r>
              <a:rPr lang="en-US" altLang="en-US" sz="1300" dirty="0">
                <a:solidFill>
                  <a:srgbClr val="000000"/>
                </a:solidFill>
              </a:rPr>
              <a:t>Presentations, </a:t>
            </a:r>
            <a:r>
              <a:rPr lang="en-US" altLang="en-US" sz="1300" dirty="0" smtClean="0">
                <a:solidFill>
                  <a:srgbClr val="000000"/>
                </a:solidFill>
              </a:rPr>
              <a:t>Recess</a:t>
            </a:r>
            <a:endParaRPr lang="en-US" altLang="en-US" sz="900" dirty="0" smtClean="0"/>
          </a:p>
          <a:p>
            <a:endParaRPr lang="en-US" altLang="en-US" sz="1300" dirty="0" smtClean="0"/>
          </a:p>
          <a:p>
            <a:r>
              <a:rPr lang="en-US" altLang="en-US" sz="1300" dirty="0" smtClean="0"/>
              <a:t>Thursday: AM1 </a:t>
            </a:r>
            <a:r>
              <a:rPr lang="en-US" altLang="en-US" sz="1300" dirty="0"/>
              <a:t>(2 hours</a:t>
            </a:r>
            <a:r>
              <a:rPr lang="en-US" altLang="en-US" sz="1300" dirty="0" smtClean="0"/>
              <a:t>)</a:t>
            </a:r>
            <a:endParaRPr lang="en-US" altLang="en-US" sz="1300" dirty="0"/>
          </a:p>
          <a:p>
            <a:pPr lvl="1"/>
            <a:r>
              <a:rPr lang="en-US" altLang="en-US" sz="1300" dirty="0"/>
              <a:t>Call meeting to order</a:t>
            </a:r>
          </a:p>
          <a:p>
            <a:pPr lvl="1"/>
            <a:r>
              <a:rPr lang="en-US" altLang="en-US" sz="1300" dirty="0"/>
              <a:t>IEEE 802 and 802.11 IPR Policy and </a:t>
            </a:r>
            <a:r>
              <a:rPr lang="en-US" altLang="en-US" sz="1300" dirty="0" smtClean="0"/>
              <a:t>procedure</a:t>
            </a:r>
          </a:p>
          <a:p>
            <a:pPr lvl="1"/>
            <a:r>
              <a:rPr lang="en-US" altLang="en-US" sz="1300" b="1" dirty="0" smtClean="0"/>
              <a:t>Motions</a:t>
            </a:r>
          </a:p>
          <a:p>
            <a:pPr lvl="1"/>
            <a:r>
              <a:rPr lang="en-US" altLang="en-US" sz="1300" dirty="0" smtClean="0"/>
              <a:t>Presentations, Recess</a:t>
            </a:r>
          </a:p>
          <a:p>
            <a:pPr lvl="1"/>
            <a:endParaRPr lang="en-US" altLang="en-US" sz="1300" dirty="0" smtClean="0"/>
          </a:p>
          <a:p>
            <a:r>
              <a:rPr lang="en-US" altLang="en-US" sz="1300" dirty="0" smtClean="0"/>
              <a:t>Thursday: PM1 (2 hours)</a:t>
            </a:r>
          </a:p>
          <a:p>
            <a:pPr lvl="1"/>
            <a:r>
              <a:rPr lang="en-US" altLang="en-US" sz="1300" dirty="0" smtClean="0"/>
              <a:t>Call meeting to order</a:t>
            </a:r>
          </a:p>
          <a:p>
            <a:pPr lvl="1"/>
            <a:r>
              <a:rPr lang="en-US" altLang="en-US" sz="1300" dirty="0" smtClean="0"/>
              <a:t>IEEE 802 and 802.11 IPR Policy and procedure</a:t>
            </a:r>
          </a:p>
          <a:p>
            <a:pPr lvl="1"/>
            <a:r>
              <a:rPr lang="en-US" altLang="en-US" sz="1300" dirty="0" smtClean="0"/>
              <a:t>TG timeline discussion</a:t>
            </a:r>
          </a:p>
          <a:p>
            <a:pPr lvl="1"/>
            <a:r>
              <a:rPr lang="en-US" altLang="en-US" sz="1300" dirty="0" smtClean="0"/>
              <a:t>Goal for March 2018 F2F meeting</a:t>
            </a:r>
          </a:p>
          <a:p>
            <a:pPr lvl="1"/>
            <a:r>
              <a:rPr lang="en-US" altLang="en-US" sz="1300" dirty="0" smtClean="0"/>
              <a:t>Teleconference call schedule</a:t>
            </a:r>
          </a:p>
          <a:p>
            <a:pPr lvl="1"/>
            <a:r>
              <a:rPr lang="en-US" altLang="en-US" sz="1300" dirty="0" smtClean="0"/>
              <a:t>Presentations</a:t>
            </a:r>
          </a:p>
          <a:p>
            <a:pPr lvl="1"/>
            <a:r>
              <a:rPr lang="en-US" altLang="en-US" sz="1300" dirty="0" smtClean="0"/>
              <a:t>Adjourn</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15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6BE1DDA-DBD5-490E-96A9-C0C593249934}" type="slidenum">
              <a:rPr lang="en-US" altLang="en-US" sz="1200" b="0" smtClean="0"/>
              <a:pPr>
                <a:spcBef>
                  <a:spcPct val="0"/>
                </a:spcBef>
                <a:buFontTx/>
                <a:buNone/>
              </a:pPr>
              <a:t>23</a:t>
            </a:fld>
            <a:endParaRPr lang="en-US" altLang="en-US" sz="1200" b="0" smtClean="0"/>
          </a:p>
        </p:txBody>
      </p:sp>
      <p:sp>
        <p:nvSpPr>
          <p:cNvPr id="3" name="Date Placeholder 2"/>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1026"/>
          <p:cNvSpPr>
            <a:spLocks noGrp="1" noChangeArrowheads="1"/>
          </p:cNvSpPr>
          <p:nvPr>
            <p:ph type="title"/>
          </p:nvPr>
        </p:nvSpPr>
        <p:spPr>
          <a:xfrm>
            <a:off x="685800" y="685800"/>
            <a:ext cx="7772400" cy="533400"/>
          </a:xfrm>
        </p:spPr>
        <p:txBody>
          <a:bodyPr lIns="90487" tIns="44450" rIns="90487" bIns="44450"/>
          <a:lstStyle/>
          <a:p>
            <a:r>
              <a:rPr lang="en-US" altLang="en-US" sz="3200" u="sng" dirty="0" smtClean="0">
                <a:solidFill>
                  <a:schemeClr val="tx1"/>
                </a:solidFill>
                <a:latin typeface="Calibri" panose="020F0502020204030204" pitchFamily="34" charset="0"/>
                <a:cs typeface="Calibri" panose="020F0502020204030204" pitchFamily="34" charset="0"/>
              </a:rPr>
              <a:t>Instructions for the WG Chair</a:t>
            </a:r>
            <a:endParaRPr lang="en-US" altLang="en-US" sz="3200" u="sng" dirty="0" smtClean="0">
              <a:latin typeface="Calibri" panose="020F0502020204030204" pitchFamily="34" charset="0"/>
              <a:cs typeface="Calibri" panose="020F0502020204030204" pitchFamily="34" charset="0"/>
            </a:endParaRPr>
          </a:p>
        </p:txBody>
      </p:sp>
      <p:sp>
        <p:nvSpPr>
          <p:cNvPr id="7170" name="Rectangle 1027"/>
          <p:cNvSpPr>
            <a:spLocks noGrp="1" noChangeArrowheads="1"/>
          </p:cNvSpPr>
          <p:nvPr>
            <p:ph idx="1"/>
          </p:nvPr>
        </p:nvSpPr>
        <p:spPr>
          <a:xfrm>
            <a:off x="0" y="1219200"/>
            <a:ext cx="9144000" cy="4876800"/>
          </a:xfrm>
        </p:spPr>
        <p:txBody>
          <a:bodyPr lIns="90487" tIns="44450" rIns="90487" bIns="44450"/>
          <a:lstStyle/>
          <a:p>
            <a:pPr marL="182880">
              <a:lnSpc>
                <a:spcPct val="80000"/>
              </a:lnSpc>
              <a:spcAft>
                <a:spcPct val="30000"/>
              </a:spcAft>
              <a:buFont typeface="Monotype Sorts" pitchFamily="2" charset="2"/>
              <a:buNone/>
            </a:pPr>
            <a:r>
              <a:rPr lang="en-US" altLang="en-US" sz="1800" b="1" dirty="0" smtClean="0"/>
              <a:t>	</a:t>
            </a:r>
            <a:r>
              <a:rPr lang="en-US" altLang="en-US" sz="2000" b="1" dirty="0" smtClean="0">
                <a:solidFill>
                  <a:schemeClr val="tx1"/>
                </a:solidFill>
                <a:latin typeface="Calibri" panose="020F0502020204030204" pitchFamily="34" charset="0"/>
                <a:cs typeface="Calibri" panose="020F0502020204030204" pitchFamily="34" charset="0"/>
              </a:rPr>
              <a:t>The IEEE-SA strongly recommends that at each WG meeting the chair or a designee:</a:t>
            </a:r>
            <a:endParaRPr lang="en-US" altLang="en-US" sz="2000" dirty="0" smtClean="0">
              <a:solidFill>
                <a:schemeClr val="tx1"/>
              </a:solidFill>
              <a:latin typeface="Calibri" panose="020F0502020204030204" pitchFamily="34" charset="0"/>
              <a:cs typeface="Calibri" panose="020F0502020204030204" pitchFamily="34" charset="0"/>
            </a:endParaRPr>
          </a:p>
          <a:p>
            <a:pPr lvl="1">
              <a:lnSpc>
                <a:spcPct val="8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Advise the WG attendees that:</a:t>
            </a:r>
            <a:r>
              <a:rPr lang="en-US" altLang="en-US" sz="1600" dirty="0" smtClean="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IEEE’s patent policy is described in Clause 6 of the </a:t>
            </a:r>
            <a:r>
              <a:rPr lang="en-US" altLang="en-US" sz="1400" i="1" dirty="0" smtClean="0">
                <a:solidFill>
                  <a:schemeClr val="tx1"/>
                </a:solidFill>
                <a:latin typeface="Calibri" panose="020F0502020204030204" pitchFamily="34" charset="0"/>
                <a:cs typeface="Calibri" panose="020F0502020204030204" pitchFamily="34" charset="0"/>
              </a:rPr>
              <a:t>IEEE-SA Standards Board Bylaws</a:t>
            </a:r>
            <a:r>
              <a:rPr lang="en-US" altLang="en-US" sz="1400" dirty="0" smtClean="0">
                <a:solidFill>
                  <a:schemeClr val="tx1"/>
                </a:solidFill>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smtClean="0">
                <a:solidFill>
                  <a:schemeClr val="tx1"/>
                </a:solidFill>
                <a:latin typeface="Calibri" panose="020F0502020204030204" pitchFamily="34" charset="0"/>
                <a:cs typeface="Calibri" panose="020F0502020204030204" pitchFamily="34" charset="0"/>
              </a:rPr>
            </a:br>
            <a:endParaRPr lang="en-US" altLang="en-US" sz="1600" dirty="0" smtClean="0">
              <a:solidFill>
                <a:schemeClr val="tx1"/>
              </a:solidFill>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smtClean="0">
                <a:solidFill>
                  <a:schemeClr val="tx1"/>
                </a:solidFill>
                <a:latin typeface="Calibri" panose="020F0502020204030204" pitchFamily="34" charset="0"/>
                <a:cs typeface="Calibri" panose="020F0502020204030204" pitchFamily="34" charset="0"/>
              </a:rPr>
              <a:t>Instruct the WG Secretary to record in the minutes of the relevant WG meeting:</a:t>
            </a:r>
            <a:r>
              <a:rPr lang="en-US" altLang="en-US" sz="1600" dirty="0" smtClean="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smtClean="0">
              <a:solidFill>
                <a:schemeClr val="tx1"/>
              </a:solidFill>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smtClean="0">
                <a:solidFill>
                  <a:schemeClr val="tx1"/>
                </a:solidFill>
                <a:latin typeface="Calibri" panose="020F0502020204030204" pitchFamily="34" charset="0"/>
                <a:cs typeface="Calibri" panose="020F0502020204030204" pitchFamily="34" charset="0"/>
              </a:rPr>
              <a:t>It is recommended that the WG Chair review the guidance in </a:t>
            </a:r>
            <a:r>
              <a:rPr lang="en-US" altLang="en-US" sz="1400" i="1" dirty="0" smtClean="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smtClean="0">
                <a:solidFill>
                  <a:schemeClr val="tx1"/>
                </a:solidFill>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pitchFamily="2" charset="2"/>
              <a:buNone/>
            </a:pPr>
            <a:r>
              <a:rPr lang="en-US" altLang="en-US" sz="1400" dirty="0" smtClean="0">
                <a:solidFill>
                  <a:schemeClr val="tx1"/>
                </a:solidFill>
                <a:latin typeface="Calibri" panose="020F0502020204030204" pitchFamily="34" charset="0"/>
                <a:cs typeface="Calibri" panose="020F0502020204030204" pitchFamily="34" charset="0"/>
              </a:rPr>
              <a:t>	Note: </a:t>
            </a:r>
            <a:r>
              <a:rPr lang="en-US" altLang="en-US" sz="1400" b="1" dirty="0" smtClean="0">
                <a:solidFill>
                  <a:schemeClr val="tx1"/>
                </a:solidFill>
                <a:latin typeface="Calibri" panose="020F0502020204030204" pitchFamily="34" charset="0"/>
                <a:cs typeface="Calibri" panose="020F0502020204030204" pitchFamily="34" charset="0"/>
              </a:rPr>
              <a:t>WG</a:t>
            </a:r>
            <a:r>
              <a:rPr lang="en-US" altLang="en-US" sz="1400" dirty="0" smtClean="0">
                <a:solidFill>
                  <a:schemeClr val="tx1"/>
                </a:solidFill>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endParaRPr lang="en-US" altLang="en-US" sz="1400" dirty="0" smtClean="0">
              <a:solidFill>
                <a:schemeClr val="tx1"/>
              </a:solidFill>
              <a:latin typeface="Calibri" panose="020F0502020204030204" pitchFamily="34" charset="0"/>
              <a:cs typeface="Calibri" panose="020F0502020204030204" pitchFamily="34" charset="0"/>
            </a:endParaRPr>
          </a:p>
        </p:txBody>
      </p:sp>
      <p:sp>
        <p:nvSpPr>
          <p:cNvPr id="7172" name="Rectangle 1028"/>
          <p:cNvSpPr>
            <a:spLocks noChangeArrowheads="1"/>
          </p:cNvSpPr>
          <p:nvPr/>
        </p:nvSpPr>
        <p:spPr bwMode="auto">
          <a:xfrm>
            <a:off x="685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smtClean="0">
              <a:ea typeface="+mn-ea"/>
              <a:cs typeface="Arial" panose="020B0604020202020204" pitchFamily="34" charset="0"/>
            </a:endParaRPr>
          </a:p>
        </p:txBody>
      </p:sp>
      <p:sp>
        <p:nvSpPr>
          <p:cNvPr id="7173" name="Rectangle 1029"/>
          <p:cNvSpPr>
            <a:spLocks noChangeArrowheads="1"/>
          </p:cNvSpPr>
          <p:nvPr/>
        </p:nvSpPr>
        <p:spPr bwMode="auto">
          <a:xfrm>
            <a:off x="381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endParaRPr lang="en-GB" altLang="en-US" sz="1800" smtClean="0">
              <a:ea typeface="+mn-ea"/>
              <a:cs typeface="Arial" panose="020B0604020202020204" pitchFamily="34" charset="0"/>
            </a:endParaRPr>
          </a:p>
        </p:txBody>
      </p:sp>
      <p:sp>
        <p:nvSpPr>
          <p:cNvPr id="7174" name="Text Box 1030"/>
          <p:cNvSpPr txBox="1">
            <a:spLocks noChangeArrowheads="1"/>
          </p:cNvSpPr>
          <p:nvPr/>
        </p:nvSpPr>
        <p:spPr bwMode="auto">
          <a:xfrm>
            <a:off x="0" y="6486525"/>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smtClean="0">
                <a:solidFill>
                  <a:srgbClr val="000000"/>
                </a:solidFill>
                <a:latin typeface="Times New Roman" panose="02020603050405020304" pitchFamily="18" charset="0"/>
                <a:ea typeface="+mn-ea"/>
                <a:cs typeface="Arial" panose="020B0604020202020204" pitchFamily="34" charset="0"/>
              </a:rPr>
              <a:t>(Optional to be shown)</a:t>
            </a:r>
          </a:p>
        </p:txBody>
      </p:sp>
      <p:sp>
        <p:nvSpPr>
          <p:cNvPr id="4" name="Date Placeholder 3"/>
          <p:cNvSpPr>
            <a:spLocks noGrp="1"/>
          </p:cNvSpPr>
          <p:nvPr>
            <p:ph type="dt" sz="half" idx="10"/>
          </p:nvPr>
        </p:nvSpPr>
        <p:spPr/>
        <p:txBody>
          <a:bodyPr/>
          <a:lstStyle/>
          <a:p>
            <a:pPr>
              <a:defRPr/>
            </a:pPr>
            <a:r>
              <a:rPr lang="en-US" smtClean="0"/>
              <a:t>January 2018</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24</a:t>
            </a:fld>
            <a:endParaRPr lang="en-US" altLang="en-US"/>
          </a:p>
        </p:txBody>
      </p:sp>
    </p:spTree>
    <p:extLst>
      <p:ext uri="{BB962C8B-B14F-4D97-AF65-F5344CB8AC3E}">
        <p14:creationId xmlns:p14="http://schemas.microsoft.com/office/powerpoint/2010/main" val="3343617872"/>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sz="3200" u="sng" dirty="0" smtClean="0">
                <a:solidFill>
                  <a:schemeClr val="tx1"/>
                </a:solidFill>
                <a:latin typeface="Calibri" panose="020F0502020204030204" pitchFamily="34" charset="0"/>
                <a:cs typeface="Calibri" panose="020F0502020204030204" pitchFamily="34" charset="0"/>
              </a:rPr>
              <a:t>Participants have a duty to inform the IEEE</a:t>
            </a:r>
            <a:endParaRPr lang="en-US" altLang="en-US" sz="3200" dirty="0" smtClean="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shall</a:t>
            </a:r>
            <a:r>
              <a:rPr lang="en-US" altLang="en-US" sz="2000"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should </a:t>
            </a:r>
            <a:r>
              <a:rPr lang="en-US" altLang="en-US" sz="2000"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205581"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#1</a:t>
            </a:r>
          </a:p>
        </p:txBody>
      </p:sp>
      <p:sp>
        <p:nvSpPr>
          <p:cNvPr id="2" name="Footer Placeholder 1"/>
          <p:cNvSpPr>
            <a:spLocks noGrp="1"/>
          </p:cNvSpPr>
          <p:nvPr>
            <p:ph type="ftr" sz="quarter" idx="11"/>
          </p:nvPr>
        </p:nvSpPr>
        <p:spPr/>
        <p:txBody>
          <a:bodyPr/>
          <a:lstStyle/>
          <a:p>
            <a:pPr>
              <a:defRPr/>
            </a:pPr>
            <a:r>
              <a:rPr lang="en-US" smtClean="0"/>
              <a:t>Minyoung Park (Samsung)</a:t>
            </a:r>
            <a:endParaRPr lang="en-US"/>
          </a:p>
        </p:txBody>
      </p:sp>
      <p:sp>
        <p:nvSpPr>
          <p:cNvPr id="3" name="Slide Number Placeholder 2"/>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25</a:t>
            </a:fld>
            <a:endParaRPr lang="en-US" altLang="en-US"/>
          </a:p>
        </p:txBody>
      </p:sp>
      <p:sp>
        <p:nvSpPr>
          <p:cNvPr id="4" name="Date Placeholder 3"/>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33854020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sz="3200" u="sng" smtClean="0">
                <a:solidFill>
                  <a:schemeClr val="tx1"/>
                </a:solidFill>
                <a:latin typeface="Calibri" panose="020F0502020204030204" pitchFamily="34" charset="0"/>
                <a:cs typeface="Calibri" panose="020F0502020204030204" pitchFamily="34" charset="0"/>
              </a:rPr>
              <a:t>Ways to inform IEEE</a:t>
            </a:r>
            <a:endParaRPr lang="en-US" altLang="en-US" sz="3200" u="sng" smtClean="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b="1" dirty="0" smtClean="0">
                <a:solidFill>
                  <a:schemeClr val="tx1"/>
                </a:solidFill>
                <a:latin typeface="Calibri" pitchFamily="34" charset="0"/>
                <a:cs typeface="Calibri" pitchFamily="34" charset="0"/>
              </a:rPr>
              <a:t>Cause </a:t>
            </a:r>
            <a:r>
              <a:rPr lang="en-US" altLang="en-US" sz="2000" b="1" dirty="0">
                <a:solidFill>
                  <a:schemeClr val="tx1"/>
                </a:solidFill>
                <a:latin typeface="Calibri" pitchFamily="34" charset="0"/>
                <a:cs typeface="Calibri" pitchFamily="34" charset="0"/>
              </a:rPr>
              <a:t>an LOA to be submitted to the IEEE-SA (patcom@ieee.org); or</a:t>
            </a:r>
          </a:p>
          <a:p>
            <a:pPr marL="0" indent="0">
              <a:buSzPct val="150000"/>
              <a:buFont typeface="Monotype Sorts"/>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b="1" dirty="0">
              <a:solidFill>
                <a:schemeClr val="tx1"/>
              </a:solidFill>
              <a:latin typeface="Calibri" pitchFamily="34" charset="0"/>
              <a:cs typeface="Calibri" pitchFamily="34" charset="0"/>
            </a:endParaRPr>
          </a:p>
        </p:txBody>
      </p:sp>
      <p:sp>
        <p:nvSpPr>
          <p:cNvPr id="9220" name="Text Box 6"/>
          <p:cNvSpPr txBox="1">
            <a:spLocks noChangeArrowheads="1"/>
          </p:cNvSpPr>
          <p:nvPr/>
        </p:nvSpPr>
        <p:spPr bwMode="auto">
          <a:xfrm>
            <a:off x="0" y="60960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#2</a:t>
            </a:r>
            <a:endParaRPr lang="en-US" altLang="en-US" sz="2400" dirty="0" smtClean="0">
              <a:solidFill>
                <a:srgbClr val="000000"/>
              </a:solidFill>
              <a:latin typeface="Times New Roman" panose="02020603050405020304" pitchFamily="18" charset="0"/>
              <a:ea typeface="+mn-ea"/>
              <a:cs typeface="Arial" panose="020B0604020202020204" pitchFamily="34" charset="0"/>
            </a:endParaRPr>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4" name="Slide Number Placeholder 3"/>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26</a:t>
            </a:fld>
            <a:endParaRPr lang="en-US" altLang="en-US"/>
          </a:p>
        </p:txBody>
      </p:sp>
    </p:spTree>
    <p:extLst>
      <p:ext uri="{BB962C8B-B14F-4D97-AF65-F5344CB8AC3E}">
        <p14:creationId xmlns:p14="http://schemas.microsoft.com/office/powerpoint/2010/main" val="6033364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685800" y="685800"/>
            <a:ext cx="7772400" cy="680179"/>
          </a:xfrm>
        </p:spPr>
        <p:txBody>
          <a:bodyPr/>
          <a:lstStyle/>
          <a:p>
            <a:r>
              <a:rPr lang="en-US" altLang="en-US" sz="3200" u="sng" dirty="0" smtClean="0">
                <a:solidFill>
                  <a:schemeClr val="tx1"/>
                </a:solidFill>
                <a:latin typeface="Calibri" panose="020F0502020204030204" pitchFamily="34" charset="0"/>
                <a:cs typeface="Calibri" panose="020F0502020204030204" pitchFamily="34" charset="0"/>
              </a:rPr>
              <a:t>Other guidelines for IEEE WG meetings</a:t>
            </a:r>
            <a:endParaRPr lang="en-US" altLang="en-US" sz="3200" dirty="0" smtClean="0"/>
          </a:p>
        </p:txBody>
      </p:sp>
      <p:sp>
        <p:nvSpPr>
          <p:cNvPr id="10243" name="Rectangle 1027"/>
          <p:cNvSpPr>
            <a:spLocks noGrp="1" noChangeArrowheads="1"/>
          </p:cNvSpPr>
          <p:nvPr>
            <p:ph idx="1"/>
          </p:nvPr>
        </p:nvSpPr>
        <p:spPr>
          <a:xfrm>
            <a:off x="685800" y="1365980"/>
            <a:ext cx="7772400" cy="4648200"/>
          </a:xfrm>
        </p:spPr>
        <p:txBody>
          <a:bodyPr/>
          <a:lstStyle/>
          <a:p>
            <a:pPr>
              <a:lnSpc>
                <a:spcPct val="80000"/>
              </a:lnSpc>
              <a:spcAft>
                <a:spcPct val="40000"/>
              </a:spcAft>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sz="1600"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sz="1600"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b="1" dirty="0">
                <a:solidFill>
                  <a:schemeClr val="tx1"/>
                </a:solidFill>
                <a:latin typeface="Calibri" panose="020F0502020204030204" pitchFamily="34" charset="0"/>
                <a:cs typeface="Calibri" panose="020F0502020204030204" pitchFamily="34" charset="0"/>
              </a:rPr>
              <a:t>---------------------------------------------------------------   </a:t>
            </a:r>
            <a:endParaRPr lang="en-US" altLang="en-US" sz="1400" b="1"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b="1" dirty="0">
                <a:solidFill>
                  <a:schemeClr val="tx1"/>
                </a:solidFill>
                <a:latin typeface="Calibri" panose="020F0502020204030204" pitchFamily="34" charset="0"/>
                <a:cs typeface="Calibri" panose="020F0502020204030204" pitchFamily="34" charset="0"/>
              </a:rPr>
              <a:t>For more details, see </a:t>
            </a:r>
            <a:r>
              <a:rPr lang="en-US" altLang="en-US" sz="14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b="1" dirty="0">
                <a:solidFill>
                  <a:schemeClr val="tx1"/>
                </a:solidFill>
                <a:latin typeface="Calibri" panose="020F0502020204030204" pitchFamily="34" charset="0"/>
                <a:cs typeface="Calibri" panose="020F0502020204030204" pitchFamily="34" charset="0"/>
              </a:rPr>
              <a:t>, clause 5.3.10 </a:t>
            </a:r>
            <a:r>
              <a:rPr lang="en-US" altLang="en-US" sz="1400" b="1" dirty="0" smtClean="0">
                <a:solidFill>
                  <a:schemeClr val="tx1"/>
                </a:solidFill>
                <a:latin typeface="Calibri" panose="020F0502020204030204" pitchFamily="34" charset="0"/>
                <a:cs typeface="Calibri" panose="020F0502020204030204" pitchFamily="34" charset="0"/>
              </a:rPr>
              <a:t>and </a:t>
            </a:r>
            <a:r>
              <a:rPr lang="en-US" altLang="en-US" sz="1400" b="1" dirty="0">
                <a:solidFill>
                  <a:schemeClr val="tx1"/>
                </a:solidFill>
                <a:latin typeface="Calibri" panose="020F0502020204030204" pitchFamily="34" charset="0"/>
                <a:cs typeface="Calibri" panose="020F0502020204030204" pitchFamily="34" charset="0"/>
              </a:rPr>
              <a:t/>
            </a:r>
            <a:br>
              <a:rPr lang="en-US" altLang="en-US" sz="1400" b="1" dirty="0">
                <a:solidFill>
                  <a:schemeClr val="tx1"/>
                </a:solidFill>
                <a:latin typeface="Calibri" panose="020F0502020204030204" pitchFamily="34" charset="0"/>
                <a:cs typeface="Calibri" panose="020F0502020204030204" pitchFamily="34" charset="0"/>
              </a:rPr>
            </a:br>
            <a:r>
              <a:rPr lang="en-US" altLang="en-US" sz="1400" b="1"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b="1"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#3</a:t>
            </a:r>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4" name="Slide Number Placeholder 3"/>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27</a:t>
            </a:fld>
            <a:endParaRPr lang="en-US" altLang="en-US"/>
          </a:p>
        </p:txBody>
      </p:sp>
    </p:spTree>
    <p:extLst>
      <p:ext uri="{BB962C8B-B14F-4D97-AF65-F5344CB8AC3E}">
        <p14:creationId xmlns:p14="http://schemas.microsoft.com/office/powerpoint/2010/main" val="2599356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685800"/>
            <a:ext cx="7772400" cy="457200"/>
          </a:xfrm>
        </p:spPr>
        <p:txBody>
          <a:bodyPr/>
          <a:lstStyle/>
          <a:p>
            <a:r>
              <a:rPr lang="en-GB" altLang="en-US" sz="3200" u="sng" dirty="0" smtClean="0">
                <a:solidFill>
                  <a:schemeClr val="tx1"/>
                </a:solidFill>
                <a:latin typeface="Calibri" panose="020F0502020204030204" pitchFamily="34" charset="0"/>
                <a:cs typeface="Calibri" panose="020F0502020204030204" pitchFamily="34" charset="0"/>
              </a:rPr>
              <a:t>Patent-related information</a:t>
            </a:r>
            <a:endParaRPr lang="en-US" altLang="en-US" sz="3200" u="sng" dirty="0" smtClean="0"/>
          </a:p>
        </p:txBody>
      </p:sp>
      <p:sp>
        <p:nvSpPr>
          <p:cNvPr id="11267"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smtClean="0">
              <a:latin typeface="Helvetica" panose="020B0604020202020204" pitchFamily="34" charset="0"/>
              <a:ea typeface="+mn-ea"/>
              <a:cs typeface="Arial" panose="020B0604020202020204" pitchFamily="34" charset="0"/>
            </a:endParaRPr>
          </a:p>
        </p:txBody>
      </p:sp>
      <p:sp>
        <p:nvSpPr>
          <p:cNvPr id="11268" name="Rectangle 4"/>
          <p:cNvSpPr>
            <a:spLocks noChangeArrowheads="1"/>
          </p:cNvSpPr>
          <p:nvPr/>
        </p:nvSpPr>
        <p:spPr bwMode="auto">
          <a:xfrm>
            <a:off x="304800" y="1143000"/>
            <a:ext cx="82296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nSpc>
                <a:spcPct val="80000"/>
              </a:lnSpc>
            </a:pPr>
            <a:endParaRPr lang="en-US" altLang="en-US" sz="700" u="sng" dirty="0" smtClean="0">
              <a:solidFill>
                <a:srgbClr val="FF0000"/>
              </a:solidFill>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smtClean="0">
                <a:solidFill>
                  <a:srgbClr val="000000"/>
                </a:solidFill>
                <a:latin typeface="Calibri" panose="020F0502020204030204" pitchFamily="34" charset="0"/>
                <a:ea typeface="+mn-ea"/>
                <a:cs typeface="Calibri" panose="020F0502020204030204" pitchFamily="34" charset="0"/>
              </a:rPr>
              <a:t>IEEE-SA Standards Board Bylaws</a:t>
            </a: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1600" b="1" dirty="0" smtClean="0">
                <a:solidFill>
                  <a:srgbClr val="000000"/>
                </a:solidFill>
                <a:latin typeface="Calibri" panose="020F0502020204030204" pitchFamily="34" charset="0"/>
                <a:ea typeface="+mn-ea"/>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smtClean="0">
                <a:solidFill>
                  <a:srgbClr val="000000"/>
                </a:solidFill>
                <a:latin typeface="Calibri" panose="020F0502020204030204" pitchFamily="34" charset="0"/>
                <a:ea typeface="+mn-ea"/>
                <a:cs typeface="Calibri" panose="020F0502020204030204" pitchFamily="34" charset="0"/>
              </a:rPr>
              <a:t>IEEE-SA Standards Board Operations Manual</a:t>
            </a: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1600" b="1" dirty="0" smtClean="0">
                <a:solidFill>
                  <a:srgbClr val="000000"/>
                </a:solidFill>
                <a:latin typeface="Calibri" panose="020F0502020204030204" pitchFamily="34" charset="0"/>
                <a:ea typeface="+mn-ea"/>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sz="2000" dirty="0" smtClean="0">
              <a:ea typeface="+mn-ea"/>
              <a:cs typeface="Arial" panose="020B0604020202020204" pitchFamily="34" charset="0"/>
            </a:endParaRP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sz="2000" b="1" dirty="0" smtClean="0">
                <a:solidFill>
                  <a:srgbClr val="000000"/>
                </a:solidFill>
                <a:latin typeface="Calibri" panose="020F0502020204030204" pitchFamily="34" charset="0"/>
                <a:ea typeface="+mn-ea"/>
                <a:cs typeface="Calibri" panose="020F0502020204030204" pitchFamily="34" charset="0"/>
              </a:rPr>
              <a:t>	</a:t>
            </a:r>
            <a:r>
              <a:rPr lang="en-US" altLang="en-US" sz="2000" b="1" i="1" dirty="0" smtClean="0">
                <a:solidFill>
                  <a:srgbClr val="000000"/>
                </a:solidFill>
                <a:latin typeface="Calibri" panose="020F0502020204030204" pitchFamily="34" charset="0"/>
                <a:ea typeface="+mn-ea"/>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sz="2000" b="1" i="1" dirty="0" smtClean="0">
              <a:solidFill>
                <a:srgbClr val="000000"/>
              </a:solidFill>
              <a:latin typeface="Calibri" panose="020F0502020204030204" pitchFamily="34" charset="0"/>
              <a:ea typeface="+mn-ea"/>
              <a:cs typeface="Calibri" panose="020F0502020204030204" pitchFamily="34" charset="0"/>
            </a:endParaRPr>
          </a:p>
          <a:p>
            <a:pPr lvl="1">
              <a:lnSpc>
                <a:spcPct val="90000"/>
              </a:lnSpc>
              <a:spcBef>
                <a:spcPct val="0"/>
              </a:spcBef>
              <a:buFont typeface="Monotype Sorts" pitchFamily="2" charset="2"/>
              <a:buNone/>
            </a:pPr>
            <a:endParaRPr lang="en-US" altLang="en-US" sz="3200" b="1" dirty="0" smtClean="0">
              <a:solidFill>
                <a:srgbClr val="000000"/>
              </a:solidFill>
              <a:latin typeface="Calibri" panose="020F0502020204030204" pitchFamily="34" charset="0"/>
              <a:ea typeface="+mn-ea"/>
              <a:cs typeface="Calibri" panose="020F0502020204030204" pitchFamily="34" charset="0"/>
            </a:endParaRPr>
          </a:p>
          <a:p>
            <a:pPr lvl="1" algn="ctr">
              <a:lnSpc>
                <a:spcPct val="90000"/>
              </a:lnSpc>
              <a:spcBef>
                <a:spcPct val="0"/>
              </a:spcBef>
              <a:buFont typeface="Monotype Sorts" pitchFamily="2" charset="2"/>
              <a:buNone/>
            </a:pPr>
            <a:r>
              <a:rPr lang="en-US" altLang="en-US" sz="3200" b="1" dirty="0" smtClean="0">
                <a:solidFill>
                  <a:srgbClr val="000000"/>
                </a:solidFill>
                <a:latin typeface="Calibri" panose="020F0502020204030204" pitchFamily="34" charset="0"/>
                <a:ea typeface="+mn-ea"/>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pitchFamily="2" charset="2"/>
              <a:buNone/>
            </a:pPr>
            <a:endParaRPr lang="en-US" altLang="en-US" sz="2000" b="1" i="1" dirty="0" smtClean="0">
              <a:solidFill>
                <a:srgbClr val="000000"/>
              </a:solidFill>
              <a:latin typeface="Calibri" panose="020F0502020204030204" pitchFamily="34" charset="0"/>
              <a:ea typeface="+mn-ea"/>
              <a:cs typeface="Calibri" panose="020F0502020204030204" pitchFamily="34" charset="0"/>
            </a:endParaRPr>
          </a:p>
        </p:txBody>
      </p:sp>
      <p:sp>
        <p:nvSpPr>
          <p:cNvPr id="11269" name="Text Box 7"/>
          <p:cNvSpPr txBox="1">
            <a:spLocks noChangeArrowheads="1"/>
          </p:cNvSpPr>
          <p:nvPr/>
        </p:nvSpPr>
        <p:spPr bwMode="auto">
          <a:xfrm>
            <a:off x="57150" y="60960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smtClean="0">
                <a:solidFill>
                  <a:srgbClr val="000000"/>
                </a:solidFill>
                <a:latin typeface="Times New Roman" panose="02020603050405020304" pitchFamily="18" charset="0"/>
                <a:ea typeface="+mn-ea"/>
                <a:cs typeface="Arial" panose="020B0604020202020204" pitchFamily="34" charset="0"/>
              </a:rPr>
              <a:t>Slide #4</a:t>
            </a:r>
            <a:endParaRPr lang="en-US" altLang="en-US" sz="2400" dirty="0" smtClean="0">
              <a:solidFill>
                <a:srgbClr val="000000"/>
              </a:solidFill>
              <a:latin typeface="Times New Roman" panose="02020603050405020304" pitchFamily="18" charset="0"/>
              <a:ea typeface="+mn-ea"/>
              <a:cs typeface="Arial" panose="020B0604020202020204" pitchFamily="34" charset="0"/>
            </a:endParaRPr>
          </a:p>
        </p:txBody>
      </p:sp>
      <p:sp>
        <p:nvSpPr>
          <p:cNvPr id="3" name="Date Placeholder 2"/>
          <p:cNvSpPr>
            <a:spLocks noGrp="1"/>
          </p:cNvSpPr>
          <p:nvPr>
            <p:ph type="dt" sz="half" idx="10"/>
          </p:nvPr>
        </p:nvSpPr>
        <p:spPr/>
        <p:txBody>
          <a:bodyPr/>
          <a:lstStyle/>
          <a:p>
            <a:pPr>
              <a:defRPr/>
            </a:pPr>
            <a:r>
              <a:rPr lang="en-US" smtClean="0"/>
              <a:t>January 2018</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28</a:t>
            </a:fld>
            <a:endParaRPr lang="en-US" altLang="en-US"/>
          </a:p>
        </p:txBody>
      </p:sp>
    </p:spTree>
    <p:extLst>
      <p:ext uri="{BB962C8B-B14F-4D97-AF65-F5344CB8AC3E}">
        <p14:creationId xmlns:p14="http://schemas.microsoft.com/office/powerpoint/2010/main" val="244907321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4"/>
          <p:cNvSpPr>
            <a:spLocks noGrp="1"/>
          </p:cNvSpPr>
          <p:nvPr>
            <p:ph type="title"/>
          </p:nvPr>
        </p:nvSpPr>
        <p:spPr/>
        <p:txBody>
          <a:bodyPr/>
          <a:lstStyle/>
          <a:p>
            <a:r>
              <a:rPr lang="en-US" altLang="en-US" smtClean="0"/>
              <a:t>Participation in IEEE 802 Meetings</a:t>
            </a:r>
          </a:p>
        </p:txBody>
      </p:sp>
      <p:sp>
        <p:nvSpPr>
          <p:cNvPr id="6" name="Content Placeholder 5"/>
          <p:cNvSpPr>
            <a:spLocks noGrp="1"/>
          </p:cNvSpPr>
          <p:nvPr>
            <p:ph idx="1"/>
          </p:nvPr>
        </p:nvSpPr>
        <p:spPr>
          <a:xfrm>
            <a:off x="685800" y="1600200"/>
            <a:ext cx="7772400" cy="4875213"/>
          </a:xfrm>
        </p:spPr>
        <p:txBody>
          <a:bodyPr/>
          <a:lstStyle/>
          <a:p>
            <a:pPr marL="0" indent="0" defTabSz="457200" eaLnBrk="1" hangingPunct="1">
              <a:spcBef>
                <a:spcPts val="600"/>
              </a:spcBef>
              <a:buSzPct val="100000"/>
              <a:buFontTx/>
              <a:buNone/>
              <a:defRPr/>
            </a:pPr>
            <a:r>
              <a:rPr lang="en-US" altLang="en-US" sz="1600" kern="1200" dirty="0" smtClean="0">
                <a:ea typeface="MS Gothic" panose="020B0609070205080204" pitchFamily="49" charset="-128"/>
                <a:cs typeface="+mn-cs"/>
              </a:rPr>
              <a:t>Participation </a:t>
            </a:r>
            <a:r>
              <a:rPr lang="en-US" altLang="en-US" sz="1600" kern="1200" dirty="0">
                <a:ea typeface="MS Gothic" panose="020B0609070205080204" pitchFamily="49" charset="-128"/>
                <a:cs typeface="+mn-cs"/>
              </a:rPr>
              <a:t>in any IEEE 802 meeting (Sponsor, Sponsor Subgroup, Working Group, Working Group Subgroup, etc.) </a:t>
            </a:r>
            <a:r>
              <a:rPr lang="en-GB" altLang="en-US" sz="1600" kern="1200" dirty="0" smtClean="0">
                <a:ea typeface="MS Gothic" panose="020B0609070205080204" pitchFamily="49" charset="-128"/>
                <a:cs typeface="+mn-cs"/>
              </a:rPr>
              <a:t>is </a:t>
            </a:r>
            <a:r>
              <a:rPr lang="en-GB" altLang="en-US" sz="1600" kern="1200" dirty="0">
                <a:ea typeface="MS Gothic" panose="020B0609070205080204" pitchFamily="49" charset="-128"/>
                <a:cs typeface="+mn-cs"/>
              </a:rPr>
              <a:t>on an individual basis</a:t>
            </a:r>
          </a:p>
          <a:p>
            <a:pPr marL="0" indent="0" defTabSz="457200" eaLnBrk="1" hangingPunct="1">
              <a:spcBef>
                <a:spcPts val="600"/>
              </a:spcBef>
              <a:buSzPct val="100000"/>
              <a:buFontTx/>
              <a:buNone/>
              <a:defRPr/>
            </a:pPr>
            <a:r>
              <a:rPr lang="en-GB" altLang="en-US" sz="1400" i="1" kern="1200" dirty="0">
                <a:ea typeface="MS Gothic" panose="020B0609070205080204" pitchFamily="49" charset="-128"/>
                <a:cs typeface="+mn-cs"/>
              </a:rPr>
              <a:t>•     </a:t>
            </a:r>
            <a:r>
              <a:rPr lang="en-GB" altLang="en-US" sz="1400" kern="1200" dirty="0">
                <a:ea typeface="MS Gothic" panose="020B0609070205080204" pitchFamily="49" charset="-128"/>
                <a:cs typeface="+mn-cs"/>
              </a:rPr>
              <a:t>Participants in the IEEE standards development individual process shall act based on their qualifications and experience. (</a:t>
            </a:r>
            <a:r>
              <a:rPr lang="en-GB" altLang="en-US" sz="1400" u="sng" kern="1200" dirty="0">
                <a:ea typeface="MS Gothic" panose="020B0609070205080204" pitchFamily="49" charset="-128"/>
                <a:cs typeface="+mn-cs"/>
                <a:hlinkClick r:id="rId2"/>
              </a:rPr>
              <a:t>https://standards.ieee.org/develop/policies/bylaws/sb_bylaws.pdf</a:t>
            </a:r>
            <a:r>
              <a:rPr lang="en-GB" altLang="en-US" sz="1400" kern="1200" dirty="0">
                <a:ea typeface="MS Gothic" panose="020B0609070205080204" pitchFamily="49" charset="-128"/>
                <a:cs typeface="+mn-cs"/>
              </a:rPr>
              <a:t>section 5.2.1)</a:t>
            </a:r>
          </a:p>
          <a:p>
            <a:pPr marL="0" indent="0" defTabSz="457200" eaLnBrk="1" hangingPunct="1">
              <a:spcBef>
                <a:spcPts val="600"/>
              </a:spcBef>
              <a:buSzPct val="100000"/>
              <a:buFontTx/>
              <a:buNone/>
              <a:defRPr/>
            </a:pPr>
            <a:r>
              <a:rPr lang="en-GB" altLang="en-US" sz="1400" kern="1200" dirty="0">
                <a:ea typeface="MS Gothic" panose="020B0609070205080204" pitchFamily="49" charset="-128"/>
                <a:cs typeface="+mn-cs"/>
              </a:rPr>
              <a:t>•    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shall not direct the actions or votes of any other member of an IEEE 802 Working Group or retaliate against any other member for their actions or votes within IEEE 802 Working Group meetings, see </a:t>
            </a:r>
            <a:r>
              <a:rPr lang="en-GB" altLang="en-US" sz="1400" u="sng" kern="1200" dirty="0">
                <a:ea typeface="MS Gothic" panose="020B0609070205080204" pitchFamily="49" charset="-128"/>
                <a:cs typeface="+mn-cs"/>
                <a:hlinkClick r:id="rId3" invalidUrl="https://standards.ieee.org/develop/policies/bylaws/sb_bylaws.pdf section 5.2.1.3"/>
              </a:rPr>
              <a:t>https://standards.ieee.org/develop/policies/bylaws/sb_bylaws.pdf </a:t>
            </a:r>
            <a:r>
              <a:rPr lang="en-GB" altLang="en-US" sz="1400" kern="1200" dirty="0">
                <a:ea typeface="MS Gothic" panose="020B0609070205080204" pitchFamily="49" charset="-128"/>
                <a:cs typeface="+mn-cs"/>
              </a:rPr>
              <a:t> section 5.2.1.3 and the IEEE 802 LMSC Working Group Policies and Procedures, subclause 3.4.1 “Chair”, list item x.</a:t>
            </a:r>
          </a:p>
          <a:p>
            <a:pPr marL="0" indent="0" defTabSz="457200" eaLnBrk="1" hangingPunct="1">
              <a:spcBef>
                <a:spcPts val="600"/>
              </a:spcBef>
              <a:buSzPct val="100000"/>
              <a:buFontTx/>
              <a:buNone/>
              <a:defRPr/>
            </a:pPr>
            <a:r>
              <a:rPr lang="en-GB" altLang="en-US" sz="1600" kern="1200" dirty="0">
                <a:ea typeface="MS Gothic" panose="020B0609070205080204" pitchFamily="49" charset="-128"/>
                <a:cs typeface="+mn-cs"/>
              </a:rPr>
              <a:t>By participating in IEEE 802 meetings, you accept these requirements.  If you do not agree to these policies then you shall not participate.</a:t>
            </a:r>
          </a:p>
          <a:p>
            <a:pPr marL="0" indent="0" algn="ctr" defTabSz="457200" eaLnBrk="1" hangingPunct="1">
              <a:spcBef>
                <a:spcPts val="600"/>
              </a:spcBef>
              <a:buSzPct val="100000"/>
              <a:buFontTx/>
              <a:buNone/>
              <a:defRPr/>
            </a:pPr>
            <a:r>
              <a:rPr lang="en-GB" altLang="en-US" sz="1200" b="0" kern="1200" dirty="0" smtClean="0">
                <a:ea typeface="MS Gothic" panose="020B0609070205080204" pitchFamily="49" charset="-128"/>
                <a:cs typeface="+mn-cs"/>
              </a:rPr>
              <a:t>(Latest revision of IEEE 802 LMSC Working Group Policies and Procedures: </a:t>
            </a:r>
            <a:r>
              <a:rPr lang="en-GB" altLang="en-US" sz="1200" b="0" kern="1200" dirty="0" smtClean="0">
                <a:ea typeface="MS Gothic" panose="020B0609070205080204" pitchFamily="49" charset="-128"/>
                <a:cs typeface="+mn-cs"/>
                <a:hlinkClick r:id="rId4"/>
              </a:rPr>
              <a:t>http://www.ieee802.org/devdocs.shtml</a:t>
            </a:r>
            <a:r>
              <a:rPr lang="en-GB" altLang="en-US" sz="1200" b="0" kern="1200" dirty="0" smtClean="0">
                <a:ea typeface="MS Gothic" panose="020B0609070205080204" pitchFamily="49" charset="-128"/>
                <a:cs typeface="+mn-cs"/>
              </a:rPr>
              <a:t>)</a:t>
            </a:r>
          </a:p>
          <a:p>
            <a:pPr marL="0" indent="0" defTabSz="457200" eaLnBrk="1" hangingPunct="1">
              <a:spcBef>
                <a:spcPts val="600"/>
              </a:spcBef>
              <a:buSzPct val="100000"/>
              <a:buFontTx/>
              <a:buNone/>
              <a:defRPr/>
            </a:pPr>
            <a:endParaRPr lang="en-GB" altLang="en-US" sz="1600" kern="1200" dirty="0">
              <a:ea typeface="MS Gothic" panose="020B0609070205080204" pitchFamily="49" charset="-128"/>
              <a:cs typeface="+mn-cs"/>
            </a:endParaRPr>
          </a:p>
          <a:p>
            <a:pPr>
              <a:defRPr/>
            </a:pP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2765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412B227-2146-4F8F-B087-2992DD2D4ECD}" type="slidenum">
              <a:rPr lang="en-US" altLang="en-US" sz="1200" b="0" smtClean="0"/>
              <a:pPr>
                <a:spcBef>
                  <a:spcPct val="0"/>
                </a:spcBef>
                <a:buFontTx/>
                <a:buNone/>
              </a:pPr>
              <a:t>29</a:t>
            </a:fld>
            <a:endParaRPr lang="en-US" altLang="en-US" sz="1200" b="0" smtClean="0"/>
          </a:p>
        </p:txBody>
      </p:sp>
      <p:sp>
        <p:nvSpPr>
          <p:cNvPr id="4" name="Date Placeholder 3"/>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Abstract</a:t>
            </a:r>
          </a:p>
        </p:txBody>
      </p:sp>
      <p:sp>
        <p:nvSpPr>
          <p:cNvPr id="7171" name="Content Placeholder 2"/>
          <p:cNvSpPr>
            <a:spLocks noGrp="1"/>
          </p:cNvSpPr>
          <p:nvPr>
            <p:ph idx="1"/>
          </p:nvPr>
        </p:nvSpPr>
        <p:spPr/>
        <p:txBody>
          <a:bodyPr/>
          <a:lstStyle/>
          <a:p>
            <a:r>
              <a:rPr lang="en-US" altLang="en-US" dirty="0" smtClean="0"/>
              <a:t>This presentation contains the IEEE 802.11 TGba Wake-up Radio (WUR) Operation agenda for the January 2018 session</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71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1D07826-354B-4CAC-A364-D4170821854F}" type="slidenum">
              <a:rPr lang="en-US" altLang="en-US" sz="1200" b="0" smtClean="0"/>
              <a:pPr>
                <a:spcBef>
                  <a:spcPct val="0"/>
                </a:spcBef>
                <a:buFontTx/>
                <a:buNone/>
              </a:pPr>
              <a:t>3</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IEEE-SA policy documents</a:t>
            </a:r>
          </a:p>
        </p:txBody>
      </p:sp>
      <p:sp>
        <p:nvSpPr>
          <p:cNvPr id="28675" name="Content Placeholder 2"/>
          <p:cNvSpPr>
            <a:spLocks noGrp="1"/>
          </p:cNvSpPr>
          <p:nvPr>
            <p:ph idx="1"/>
          </p:nvPr>
        </p:nvSpPr>
        <p:spPr/>
        <p:txBody>
          <a:bodyPr/>
          <a:lstStyle/>
          <a:p>
            <a:r>
              <a:rPr lang="en-US" altLang="en-US" sz="1800" smtClean="0"/>
              <a:t>IEEE Code of Ethics</a:t>
            </a:r>
          </a:p>
          <a:p>
            <a:pPr lvl="1"/>
            <a:r>
              <a:rPr lang="en-US" altLang="en-US" sz="1600" smtClean="0">
                <a:hlinkClick r:id="rId2"/>
              </a:rPr>
              <a:t>http://www.ieee.org/about/corporate/governance/p7-8.html</a:t>
            </a:r>
            <a:r>
              <a:rPr lang="en-US" altLang="en-US" sz="1600" smtClean="0"/>
              <a:t> </a:t>
            </a:r>
          </a:p>
          <a:p>
            <a:r>
              <a:rPr lang="en-US" altLang="en-US" sz="1800" smtClean="0"/>
              <a:t>IEEE Standards Association (IEEE-SA) Affiliation FAQ</a:t>
            </a:r>
          </a:p>
          <a:p>
            <a:pPr lvl="1"/>
            <a:r>
              <a:rPr lang="en-US" altLang="en-US" sz="1600" smtClean="0">
                <a:hlinkClick r:id="rId3"/>
              </a:rPr>
              <a:t>http://standards.ieee.org/faqs/affiliation.html</a:t>
            </a:r>
            <a:r>
              <a:rPr lang="en-US" altLang="en-US" sz="1600" smtClean="0"/>
              <a:t> </a:t>
            </a:r>
          </a:p>
          <a:p>
            <a:r>
              <a:rPr lang="en-US" altLang="en-US" sz="1800" smtClean="0"/>
              <a:t>Antitrust and Competition Policy</a:t>
            </a:r>
          </a:p>
          <a:p>
            <a:pPr lvl="1"/>
            <a:r>
              <a:rPr lang="en-US" altLang="en-US" sz="1600" smtClean="0">
                <a:hlinkClick r:id="rId4"/>
              </a:rPr>
              <a:t>http://standards.ieee.org/resources/antitrust-guidelines.pdf</a:t>
            </a:r>
            <a:r>
              <a:rPr lang="en-US" altLang="en-US" sz="1600" smtClean="0"/>
              <a:t>  </a:t>
            </a:r>
            <a:endParaRPr lang="en-US" altLang="en-US" sz="1600" smtClean="0">
              <a:hlinkClick r:id="rId5"/>
            </a:endParaRPr>
          </a:p>
          <a:p>
            <a:r>
              <a:rPr lang="en-US" altLang="en-US" sz="1800" smtClean="0"/>
              <a:t>Letter of Assurance Form</a:t>
            </a:r>
          </a:p>
          <a:p>
            <a:pPr lvl="1"/>
            <a:r>
              <a:rPr lang="en-US" altLang="en-US" sz="1600" smtClean="0">
                <a:hlinkClick r:id="rId6"/>
              </a:rPr>
              <a:t>http://standards.ieee.org/develop/policies/bylaws/sect6-7.html#loa</a:t>
            </a:r>
            <a:r>
              <a:rPr lang="en-US" altLang="en-US" sz="1600" smtClean="0"/>
              <a:t> </a:t>
            </a:r>
          </a:p>
          <a:p>
            <a:pPr lvl="1"/>
            <a:r>
              <a:rPr lang="en-US" altLang="en-US" sz="1600" smtClean="0">
                <a:hlinkClick r:id="rId5"/>
              </a:rPr>
              <a:t>https://development.standards.ieee.org/myproject/Public//mytools/mob/loa.pdf</a:t>
            </a:r>
          </a:p>
          <a:p>
            <a:r>
              <a:rPr lang="en-US" altLang="en-US" sz="1800" smtClean="0"/>
              <a:t>IEEE-SA Patent Committee FAQ &amp; Patent slides</a:t>
            </a:r>
          </a:p>
          <a:p>
            <a:pPr lvl="1"/>
            <a:r>
              <a:rPr lang="en-US" altLang="en-US" sz="1600" smtClean="0">
                <a:hlinkClick r:id="rId7"/>
              </a:rPr>
              <a:t>http://standards.ieee.org/board/pat/faq.pdf</a:t>
            </a:r>
            <a:r>
              <a:rPr lang="en-US" altLang="en-US" sz="1600" smtClean="0"/>
              <a:t> and </a:t>
            </a:r>
            <a:r>
              <a:rPr lang="en-US" altLang="en-US" sz="1600" smtClean="0">
                <a:hlinkClick r:id="rId5"/>
              </a:rPr>
              <a:t>http://standards.ieee.org/board/pat/pat-slideset.ppt</a:t>
            </a:r>
            <a:r>
              <a:rPr lang="en-US" altLang="en-US" sz="1600" smtClean="0"/>
              <a:t> </a:t>
            </a:r>
          </a:p>
          <a:p>
            <a:endParaRPr lang="en-GB" altLang="en-US" sz="1800" smtClean="0"/>
          </a:p>
          <a:p>
            <a:endParaRPr lang="en-US" altLang="en-US" smtClean="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867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111C748-BB34-4569-AA97-01C58406E0B3}" type="slidenum">
              <a:rPr lang="en-US" altLang="en-US" sz="1200" b="0" smtClean="0"/>
              <a:pPr>
                <a:spcBef>
                  <a:spcPct val="0"/>
                </a:spcBef>
                <a:buFontTx/>
                <a:buNone/>
              </a:pPr>
              <a:t>30</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Current IEEE-SA Rule documents</a:t>
            </a:r>
          </a:p>
        </p:txBody>
      </p:sp>
      <p:sp>
        <p:nvSpPr>
          <p:cNvPr id="29699" name="Content Placeholder 2"/>
          <p:cNvSpPr>
            <a:spLocks noGrp="1"/>
          </p:cNvSpPr>
          <p:nvPr>
            <p:ph idx="1"/>
          </p:nvPr>
        </p:nvSpPr>
        <p:spPr/>
        <p:txBody>
          <a:bodyPr/>
          <a:lstStyle/>
          <a:p>
            <a:r>
              <a:rPr lang="en-US" altLang="en-US" sz="1800" smtClean="0"/>
              <a:t>The current version of the IEEE-SA Standards Board Bylaws is available at: </a:t>
            </a:r>
          </a:p>
          <a:p>
            <a:pPr lvl="1"/>
            <a:r>
              <a:rPr lang="en-US" altLang="en-US" sz="1600" smtClean="0">
                <a:hlinkClick r:id="rId2"/>
              </a:rPr>
              <a:t>http://standards.ieee.org/develop/policies/bylaws/index.html</a:t>
            </a:r>
            <a:r>
              <a:rPr lang="en-US" altLang="en-US" sz="1600" smtClean="0"/>
              <a:t> (HTML version) </a:t>
            </a:r>
          </a:p>
          <a:p>
            <a:pPr lvl="1"/>
            <a:r>
              <a:rPr lang="en-US" altLang="en-US" sz="1600" smtClean="0">
                <a:hlinkClick r:id="rId3"/>
              </a:rPr>
              <a:t>http://standards.ieee.org/develop/policies/bylaws/sb_bylaws.pdf</a:t>
            </a:r>
            <a:r>
              <a:rPr lang="en-US" altLang="en-US" sz="1600" smtClean="0"/>
              <a:t> (PDF version) </a:t>
            </a:r>
          </a:p>
          <a:p>
            <a:endParaRPr lang="en-US" altLang="en-US" sz="1800" smtClean="0"/>
          </a:p>
          <a:p>
            <a:r>
              <a:rPr lang="en-US" altLang="en-US" sz="1800" smtClean="0"/>
              <a:t>The current version of the IEEE-SA Standards Board Operations Manual is available at: </a:t>
            </a:r>
          </a:p>
          <a:p>
            <a:pPr lvl="1"/>
            <a:r>
              <a:rPr lang="en-US" altLang="en-US" sz="1600" smtClean="0">
                <a:hlinkClick r:id="rId4"/>
              </a:rPr>
              <a:t>http://standards.ieee.org/develop/policies/opman/index.html</a:t>
            </a:r>
            <a:r>
              <a:rPr lang="en-US" altLang="en-US" sz="1600" smtClean="0"/>
              <a:t> (HTML version) </a:t>
            </a:r>
          </a:p>
          <a:p>
            <a:pPr lvl="1"/>
            <a:r>
              <a:rPr lang="en-US" altLang="en-US" sz="1600" smtClean="0">
                <a:hlinkClick r:id="rId5"/>
              </a:rPr>
              <a:t>http://standards.ieee.org/develop/policies/opman/sb_om.pdf</a:t>
            </a:r>
            <a:r>
              <a:rPr lang="en-US" altLang="en-US" sz="1600" smtClean="0"/>
              <a:t> (PDF version) </a:t>
            </a:r>
          </a:p>
          <a:p>
            <a:endParaRPr lang="en-US" altLang="en-US" smtClean="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970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C615E78-C1C0-4857-B435-017C609339BB}" type="slidenum">
              <a:rPr lang="en-US" altLang="en-US" sz="1200" b="0" smtClean="0"/>
              <a:pPr>
                <a:spcBef>
                  <a:spcPct val="0"/>
                </a:spcBef>
                <a:buFontTx/>
                <a:buNone/>
              </a:pPr>
              <a:t>31</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Current IEEE 802, 802.11 rules documents </a:t>
            </a:r>
          </a:p>
        </p:txBody>
      </p:sp>
      <p:sp>
        <p:nvSpPr>
          <p:cNvPr id="30723" name="Content Placeholder 2"/>
          <p:cNvSpPr>
            <a:spLocks noGrp="1"/>
          </p:cNvSpPr>
          <p:nvPr>
            <p:ph idx="1"/>
          </p:nvPr>
        </p:nvSpPr>
        <p:spPr>
          <a:xfrm>
            <a:off x="650875" y="1600200"/>
            <a:ext cx="7772400" cy="4114800"/>
          </a:xfrm>
        </p:spPr>
        <p:txBody>
          <a:bodyPr/>
          <a:lstStyle/>
          <a:p>
            <a:r>
              <a:rPr lang="en-US" altLang="en-US" sz="1800" smtClean="0"/>
              <a:t>IEEE 802 Policies &amp; Procedures </a:t>
            </a:r>
          </a:p>
          <a:p>
            <a:pPr lvl="1"/>
            <a:r>
              <a:rPr lang="en-US" altLang="en-US" sz="1600" smtClean="0"/>
              <a:t>(link to AudCom, approved by IEEE-SA Standards Board June 2014) </a:t>
            </a:r>
          </a:p>
          <a:p>
            <a:pPr lvl="1"/>
            <a:r>
              <a:rPr lang="en-US" altLang="en-US" sz="1600" smtClean="0">
                <a:hlinkClick r:id="rId2"/>
              </a:rPr>
              <a:t>http://standards.ieee.org/board/aud/LMSC.pdf</a:t>
            </a:r>
            <a:endParaRPr lang="en-US" altLang="en-US" sz="1600" smtClean="0"/>
          </a:p>
          <a:p>
            <a:r>
              <a:rPr lang="en-US" altLang="en-US" sz="1800" smtClean="0"/>
              <a:t>IEEE 802 Operations Manual (13 Nov 2015)</a:t>
            </a:r>
          </a:p>
          <a:p>
            <a:pPr lvl="1"/>
            <a:r>
              <a:rPr lang="en-US" altLang="en-US" sz="1600" smtClean="0">
                <a:hlinkClick r:id="rId3"/>
              </a:rPr>
              <a:t>http://www.ieee802.org/PNP/approved/IEEE_802_OM_v18.pdf</a:t>
            </a:r>
            <a:endParaRPr lang="en-US" altLang="en-US" sz="1600" smtClean="0"/>
          </a:p>
          <a:p>
            <a:r>
              <a:rPr lang="en-US" altLang="en-US" sz="1800" smtClean="0"/>
              <a:t>IEEE 802 Working Group Policies &amp;Procedures (13 Nov 2015) </a:t>
            </a:r>
          </a:p>
          <a:p>
            <a:pPr lvl="1"/>
            <a:r>
              <a:rPr lang="en-US" altLang="en-US" sz="1600" smtClean="0">
                <a:hlinkClick r:id="rId4"/>
              </a:rPr>
              <a:t>http://www.ieee802.org/PNP/approved/IEEE_802_WG_PandP_v18.1.pdf</a:t>
            </a:r>
            <a:r>
              <a:rPr lang="en-US" altLang="en-US" sz="1600" smtClean="0"/>
              <a:t> (editor update)</a:t>
            </a:r>
          </a:p>
          <a:p>
            <a:r>
              <a:rPr lang="en-US" altLang="en-US" sz="1800" smtClean="0"/>
              <a:t>IEEE 802 LMSC Chair's Guidelines (18 Mar 2016)</a:t>
            </a:r>
            <a:endParaRPr lang="en-US" altLang="en-US" sz="1800" smtClean="0">
              <a:hlinkClick r:id="rId5"/>
            </a:endParaRPr>
          </a:p>
          <a:p>
            <a:pPr lvl="1"/>
            <a:r>
              <a:rPr lang="en-US" altLang="en-US" sz="1600" smtClean="0">
                <a:hlinkClick r:id="rId6"/>
              </a:rPr>
              <a:t>http://www.ieee802.org/PNP/approved/IEEE_802_Chairs_guidelines_v23.pdf</a:t>
            </a:r>
          </a:p>
          <a:p>
            <a:r>
              <a:rPr lang="en-US" altLang="en-US" sz="1800" smtClean="0"/>
              <a:t>IEEE 802.11 WG OM: (13 Nov 2015)</a:t>
            </a:r>
          </a:p>
          <a:p>
            <a:pPr lvl="1"/>
            <a:r>
              <a:rPr lang="en-US" altLang="en-US" sz="1600" smtClean="0">
                <a:hlinkClick r:id="rId7"/>
              </a:rPr>
              <a:t>https://mentor.ieee.org/802.11/dcn/14/11-14-0629-14-0000-802-11-operations-manual.docx</a:t>
            </a:r>
            <a:r>
              <a:rPr lang="en-US" altLang="en-US" sz="1600" smtClean="0"/>
              <a:t>   </a:t>
            </a:r>
          </a:p>
          <a:p>
            <a:r>
              <a:rPr lang="en-US" altLang="en-US" sz="1800" smtClean="0"/>
              <a:t>Policies and Procedures hierarchy</a:t>
            </a:r>
          </a:p>
          <a:p>
            <a:pPr lvl="1"/>
            <a:r>
              <a:rPr lang="en-US" altLang="en-US" sz="1600" smtClean="0">
                <a:hlinkClick r:id="rId8"/>
              </a:rPr>
              <a:t>http://www.ieee802.org/11/Rules/rules.shtml</a:t>
            </a:r>
            <a:endParaRPr lang="en-US" altLang="en-US" sz="1600" smtClean="0"/>
          </a:p>
          <a:p>
            <a:pPr lvl="1"/>
            <a:r>
              <a:rPr lang="en-US" altLang="en-US" sz="1600" smtClean="0"/>
              <a:t>IEEE 802 Procedural document website: </a:t>
            </a:r>
            <a:r>
              <a:rPr lang="en-US" altLang="en-US" sz="1600" smtClean="0">
                <a:hlinkClick r:id="rId9"/>
              </a:rPr>
              <a:t>http://www.ieee802.org/devdocs.shtml</a:t>
            </a:r>
            <a:r>
              <a:rPr lang="en-US" altLang="en-US" sz="1600" smtClean="0"/>
              <a:t> </a:t>
            </a:r>
          </a:p>
          <a:p>
            <a:endParaRPr lang="en-US" altLang="en-US" smtClean="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072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429E2FB-F1B8-4C35-AA3D-F2B419234142}" type="slidenum">
              <a:rPr lang="en-US" altLang="en-US" sz="1200" b="0" smtClean="0"/>
              <a:pPr>
                <a:spcBef>
                  <a:spcPct val="0"/>
                </a:spcBef>
                <a:buFontTx/>
                <a:buNone/>
              </a:pPr>
              <a:t>32</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smtClean="0"/>
              <a:t>Summary from November 2017 Meeting and Teleconference Calls</a:t>
            </a:r>
          </a:p>
        </p:txBody>
      </p:sp>
      <p:sp>
        <p:nvSpPr>
          <p:cNvPr id="31747" name="Content Placeholder 2"/>
          <p:cNvSpPr>
            <a:spLocks noGrp="1"/>
          </p:cNvSpPr>
          <p:nvPr>
            <p:ph idx="1"/>
          </p:nvPr>
        </p:nvSpPr>
        <p:spPr>
          <a:xfrm>
            <a:off x="685800" y="1981200"/>
            <a:ext cx="8153400" cy="4494213"/>
          </a:xfrm>
        </p:spPr>
        <p:txBody>
          <a:bodyPr/>
          <a:lstStyle/>
          <a:p>
            <a:r>
              <a:rPr lang="en-US" altLang="en-US" sz="2000" dirty="0"/>
              <a:t>Reviewed technical presentations</a:t>
            </a:r>
          </a:p>
          <a:p>
            <a:pPr lvl="0"/>
            <a:r>
              <a:rPr lang="en-US" altLang="en-US" sz="2000" dirty="0">
                <a:solidFill>
                  <a:srgbClr val="000000"/>
                </a:solidFill>
              </a:rPr>
              <a:t>Approved </a:t>
            </a:r>
            <a:r>
              <a:rPr lang="en-US" altLang="en-US" sz="2000" dirty="0" err="1">
                <a:solidFill>
                  <a:srgbClr val="000000"/>
                </a:solidFill>
              </a:rPr>
              <a:t>TGba</a:t>
            </a:r>
            <a:r>
              <a:rPr lang="en-US" altLang="en-US" sz="2000" dirty="0">
                <a:solidFill>
                  <a:srgbClr val="000000"/>
                </a:solidFill>
              </a:rPr>
              <a:t> Spec Framework Document (SFD) </a:t>
            </a:r>
          </a:p>
          <a:p>
            <a:pPr lvl="1"/>
            <a:r>
              <a:rPr lang="en-US" altLang="en-US" sz="1800" dirty="0">
                <a:solidFill>
                  <a:srgbClr val="000000"/>
                </a:solidFill>
              </a:rPr>
              <a:t>IEEE 802.11-17/575r5</a:t>
            </a:r>
          </a:p>
          <a:p>
            <a:pPr lvl="0"/>
            <a:r>
              <a:rPr lang="en-US" altLang="en-US" sz="2000" dirty="0">
                <a:solidFill>
                  <a:srgbClr val="000000"/>
                </a:solidFill>
              </a:rPr>
              <a:t>Confirmed </a:t>
            </a:r>
            <a:r>
              <a:rPr lang="en-US" altLang="en-US" sz="2000" dirty="0" err="1">
                <a:solidFill>
                  <a:srgbClr val="000000"/>
                </a:solidFill>
              </a:rPr>
              <a:t>TGba</a:t>
            </a:r>
            <a:r>
              <a:rPr lang="en-US" altLang="en-US" sz="2000" dirty="0">
                <a:solidFill>
                  <a:srgbClr val="000000"/>
                </a:solidFill>
              </a:rPr>
              <a:t> technical </a:t>
            </a:r>
            <a:r>
              <a:rPr lang="en-US" altLang="en-US" sz="2000" dirty="0" smtClean="0">
                <a:solidFill>
                  <a:srgbClr val="000000"/>
                </a:solidFill>
              </a:rPr>
              <a:t>editor – Po-Kai Huang</a:t>
            </a:r>
            <a:endParaRPr lang="en-US" altLang="en-US" dirty="0">
              <a:solidFill>
                <a:srgbClr val="000000"/>
              </a:solidFill>
            </a:endParaRPr>
          </a:p>
          <a:p>
            <a:pPr lvl="0"/>
            <a:r>
              <a:rPr lang="en-US" altLang="en-US" sz="2000" dirty="0">
                <a:solidFill>
                  <a:srgbClr val="000000"/>
                </a:solidFill>
              </a:rPr>
              <a:t>Identified </a:t>
            </a:r>
            <a:r>
              <a:rPr lang="en-US" altLang="en-US" sz="2000" dirty="0" err="1">
                <a:solidFill>
                  <a:srgbClr val="000000"/>
                </a:solidFill>
              </a:rPr>
              <a:t>subclauses</a:t>
            </a:r>
            <a:r>
              <a:rPr lang="en-US" altLang="en-US" sz="2000" dirty="0">
                <a:solidFill>
                  <a:srgbClr val="000000"/>
                </a:solidFill>
              </a:rPr>
              <a:t> in </a:t>
            </a:r>
            <a:r>
              <a:rPr lang="en-GB" sz="2000" dirty="0">
                <a:latin typeface="Times New Roman" panose="02020603050405020304" pitchFamily="18" charset="0"/>
                <a:ea typeface="Malgun Gothic" panose="020B0503020000020004" pitchFamily="34" charset="-127"/>
              </a:rPr>
              <a:t>doc.: IEEE 802.11-17/1585r2 </a:t>
            </a:r>
            <a:r>
              <a:rPr lang="en-US" altLang="en-US" sz="2000" dirty="0" smtClean="0">
                <a:solidFill>
                  <a:srgbClr val="000000"/>
                </a:solidFill>
              </a:rPr>
              <a:t>that </a:t>
            </a:r>
            <a:r>
              <a:rPr lang="en-US" altLang="en-US" sz="2000" dirty="0">
                <a:solidFill>
                  <a:srgbClr val="000000"/>
                </a:solidFill>
              </a:rPr>
              <a:t>have enough technical details to start writing draft </a:t>
            </a:r>
            <a:r>
              <a:rPr lang="en-US" altLang="en-US" sz="2000" dirty="0" smtClean="0">
                <a:solidFill>
                  <a:srgbClr val="000000"/>
                </a:solidFill>
              </a:rPr>
              <a:t>text</a:t>
            </a:r>
          </a:p>
          <a:p>
            <a:pPr lvl="1"/>
            <a:r>
              <a:rPr lang="en-US" altLang="en-US" sz="1800" dirty="0" smtClean="0">
                <a:solidFill>
                  <a:srgbClr val="000000"/>
                </a:solidFill>
              </a:rPr>
              <a:t>Created four subgroups for draft text preparation for </a:t>
            </a:r>
            <a:r>
              <a:rPr lang="en-US" altLang="en-US" sz="1800" dirty="0" err="1" smtClean="0">
                <a:solidFill>
                  <a:srgbClr val="000000"/>
                </a:solidFill>
              </a:rPr>
              <a:t>TGba</a:t>
            </a:r>
            <a:r>
              <a:rPr lang="en-US" altLang="en-US" sz="1800" dirty="0" smtClean="0">
                <a:solidFill>
                  <a:srgbClr val="000000"/>
                </a:solidFill>
              </a:rPr>
              <a:t> D0.1 and called for volunteers</a:t>
            </a:r>
            <a:endParaRPr lang="en-US" altLang="en-US" sz="1800" dirty="0">
              <a:solidFill>
                <a:srgbClr val="000000"/>
              </a:solidFill>
            </a:endParaRPr>
          </a:p>
          <a:p>
            <a:pPr lvl="0"/>
            <a:r>
              <a:rPr lang="en-US" altLang="en-US" sz="2000" dirty="0">
                <a:solidFill>
                  <a:srgbClr val="000000"/>
                </a:solidFill>
              </a:rPr>
              <a:t>Reviewed the TG </a:t>
            </a:r>
            <a:r>
              <a:rPr lang="en-US" altLang="en-US" sz="2000" dirty="0" smtClean="0">
                <a:solidFill>
                  <a:srgbClr val="000000"/>
                </a:solidFill>
              </a:rPr>
              <a:t>timeline</a:t>
            </a:r>
          </a:p>
          <a:p>
            <a:pPr lvl="0"/>
            <a:r>
              <a:rPr lang="en-US" altLang="en-US" sz="2000" dirty="0" smtClean="0">
                <a:solidFill>
                  <a:srgbClr val="000000"/>
                </a:solidFill>
              </a:rPr>
              <a:t>Four subgroups prepared draft text for </a:t>
            </a:r>
            <a:r>
              <a:rPr lang="en-US" altLang="en-US" sz="2000" dirty="0" err="1" smtClean="0">
                <a:solidFill>
                  <a:srgbClr val="000000"/>
                </a:solidFill>
              </a:rPr>
              <a:t>TGba</a:t>
            </a:r>
            <a:r>
              <a:rPr lang="en-US" altLang="en-US" sz="2000" dirty="0" smtClean="0">
                <a:solidFill>
                  <a:srgbClr val="000000"/>
                </a:solidFill>
              </a:rPr>
              <a:t> D0.1</a:t>
            </a:r>
            <a:endParaRPr lang="en-US" altLang="en-US" sz="2000" dirty="0">
              <a:solidFill>
                <a:srgbClr val="000000"/>
              </a:solidFill>
            </a:endParaRP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17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FE148-240D-4C73-8973-CD4B8EF27475}" type="slidenum">
              <a:rPr lang="en-US" altLang="en-US" sz="1200" b="0" smtClean="0"/>
              <a:pPr>
                <a:spcBef>
                  <a:spcPct val="0"/>
                </a:spcBef>
                <a:buFontTx/>
                <a:buNone/>
              </a:pPr>
              <a:t>33</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smtClean="0"/>
              <a:t>Motion - Minutes</a:t>
            </a:r>
          </a:p>
        </p:txBody>
      </p:sp>
      <p:sp>
        <p:nvSpPr>
          <p:cNvPr id="38915" name="Content Placeholder 2"/>
          <p:cNvSpPr>
            <a:spLocks noGrp="1"/>
          </p:cNvSpPr>
          <p:nvPr>
            <p:ph idx="1"/>
          </p:nvPr>
        </p:nvSpPr>
        <p:spPr/>
        <p:txBody>
          <a:bodyPr/>
          <a:lstStyle/>
          <a:p>
            <a:r>
              <a:rPr lang="en-US" altLang="en-US" dirty="0" smtClean="0"/>
              <a:t>Approve TGba minutes of November 2017 meeting [doc: IEEE 802.11-17/1800r0] and teleconference calls [doc: IEEE </a:t>
            </a:r>
            <a:r>
              <a:rPr lang="en-US" altLang="en-US" dirty="0" smtClean="0"/>
              <a:t>802.11-17/1824r3]</a:t>
            </a:r>
            <a:endParaRPr lang="en-US" altLang="en-US" dirty="0" smtClean="0"/>
          </a:p>
          <a:p>
            <a:endParaRPr lang="en-US" altLang="en-US" dirty="0" smtClean="0"/>
          </a:p>
          <a:p>
            <a:pPr lvl="1"/>
            <a:r>
              <a:rPr lang="en-US" altLang="en-US" dirty="0" smtClean="0"/>
              <a:t>Move:</a:t>
            </a:r>
          </a:p>
          <a:p>
            <a:pPr lvl="1"/>
            <a:r>
              <a:rPr lang="en-US" altLang="en-US" dirty="0" smtClean="0"/>
              <a:t>Second:</a:t>
            </a:r>
          </a:p>
          <a:p>
            <a:pPr lvl="1"/>
            <a:r>
              <a:rPr lang="en-US" altLang="en-US" dirty="0" smtClean="0"/>
              <a:t>Result:</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89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6FBCA5AE-B283-44A5-90D0-A06C9F590448}" type="slidenum">
              <a:rPr lang="en-US" altLang="en-US" sz="1200" b="0" smtClean="0"/>
              <a:pPr>
                <a:spcBef>
                  <a:spcPct val="0"/>
                </a:spcBef>
                <a:buFontTx/>
                <a:buNone/>
              </a:pPr>
              <a:t>34</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altLang="en-US" smtClean="0"/>
              <a:t>TGba Documents Review and Approval</a:t>
            </a:r>
          </a:p>
        </p:txBody>
      </p:sp>
      <p:sp>
        <p:nvSpPr>
          <p:cNvPr id="39939" name="Content Placeholder 2"/>
          <p:cNvSpPr>
            <a:spLocks noGrp="1"/>
          </p:cNvSpPr>
          <p:nvPr>
            <p:ph idx="1"/>
          </p:nvPr>
        </p:nvSpPr>
        <p:spPr/>
        <p:txBody>
          <a:bodyPr/>
          <a:lstStyle/>
          <a:p>
            <a:r>
              <a:rPr lang="en-US" altLang="en-US" dirty="0" smtClean="0"/>
              <a:t>TGba Spec Framework Document (Po-Kai Huang) </a:t>
            </a:r>
          </a:p>
          <a:p>
            <a:endParaRPr lang="en-US" altLang="en-US" dirty="0" smtClean="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994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24ECCC3-D7AD-4801-A458-20E01E3620CB}" type="slidenum">
              <a:rPr lang="en-US" altLang="en-US" sz="1200" b="0" smtClean="0"/>
              <a:pPr>
                <a:spcBef>
                  <a:spcPct val="0"/>
                </a:spcBef>
                <a:buFontTx/>
                <a:buNone/>
              </a:pPr>
              <a:t>35</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smtClean="0"/>
              <a:t>Presentations</a:t>
            </a:r>
          </a:p>
        </p:txBody>
      </p:sp>
      <p:sp>
        <p:nvSpPr>
          <p:cNvPr id="40963" name="Content Placeholder 1"/>
          <p:cNvSpPr>
            <a:spLocks noGrp="1"/>
          </p:cNvSpPr>
          <p:nvPr>
            <p:ph idx="1"/>
          </p:nvPr>
        </p:nvSpPr>
        <p:spPr/>
        <p:txBody>
          <a:bodyPr/>
          <a:lstStyle/>
          <a:p>
            <a:endParaRPr lang="en-US" altLang="en-US" dirty="0" smtClean="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4096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20FE141-CD17-49BF-B1E6-C5C58C81D9FB}" type="slidenum">
              <a:rPr lang="en-US" altLang="en-US" sz="1200" b="0" smtClean="0"/>
              <a:pPr>
                <a:spcBef>
                  <a:spcPct val="0"/>
                </a:spcBef>
                <a:buFontTx/>
                <a:buNone/>
              </a:pPr>
              <a:t>36</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dirty="0" smtClean="0"/>
              <a:t>Motions</a:t>
            </a:r>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04FF251-AB5B-4EFD-863D-753A5F618222}" type="slidenum">
              <a:rPr lang="en-US" altLang="en-US" sz="1200" b="0" smtClean="0"/>
              <a:pPr>
                <a:spcBef>
                  <a:spcPct val="0"/>
                </a:spcBef>
                <a:buFontTx/>
                <a:buNone/>
              </a:pPr>
              <a:t>37</a:t>
            </a:fld>
            <a:endParaRPr lang="en-US" altLang="en-US" sz="1200" b="0" smtClean="0"/>
          </a:p>
        </p:txBody>
      </p:sp>
      <p:sp>
        <p:nvSpPr>
          <p:cNvPr id="6" name="Rectangle 5"/>
          <p:cNvSpPr/>
          <p:nvPr/>
        </p:nvSpPr>
        <p:spPr>
          <a:xfrm>
            <a:off x="609600" y="1787525"/>
            <a:ext cx="7848600" cy="2062103"/>
          </a:xfrm>
          <a:prstGeom prst="rect">
            <a:avLst/>
          </a:prstGeom>
        </p:spPr>
        <p:txBody>
          <a:bodyPr wrap="square">
            <a:spAutoFit/>
          </a:bodyPr>
          <a:lstStyle/>
          <a:p>
            <a:pPr>
              <a:spcBef>
                <a:spcPts val="0"/>
              </a:spcBef>
              <a:spcAft>
                <a:spcPts val="0"/>
              </a:spcAft>
              <a:defRPr/>
            </a:pPr>
            <a:r>
              <a:rPr lang="en-US" sz="1600" b="1" u="sng" dirty="0">
                <a:latin typeface="+mj-lt"/>
                <a:ea typeface="Malgun Gothic" panose="020B0503020000020004" pitchFamily="34" charset="-127"/>
                <a:cs typeface="Times New Roman" panose="02020603050405020304" pitchFamily="18" charset="0"/>
              </a:rPr>
              <a:t>Motions (Thursday </a:t>
            </a:r>
            <a:r>
              <a:rPr lang="en-US" sz="1600" b="1" u="sng" dirty="0" smtClean="0">
                <a:latin typeface="+mj-lt"/>
                <a:ea typeface="Malgun Gothic" panose="020B0503020000020004" pitchFamily="34" charset="-127"/>
                <a:cs typeface="Times New Roman" panose="02020603050405020304" pitchFamily="18" charset="0"/>
              </a:rPr>
              <a:t>AM1)</a:t>
            </a:r>
            <a:r>
              <a:rPr lang="en-US" sz="1600" u="sng" dirty="0" smtClean="0">
                <a:latin typeface="+mj-lt"/>
                <a:ea typeface="Malgun Gothic" panose="020B0503020000020004" pitchFamily="34" charset="-127"/>
                <a:cs typeface="Times New Roman" panose="02020603050405020304" pitchFamily="18" charset="0"/>
              </a:rPr>
              <a:t>: </a:t>
            </a:r>
            <a:endParaRPr lang="en-US" sz="1600" dirty="0">
              <a:latin typeface="+mj-lt"/>
              <a:ea typeface="Malgun Gothic" panose="020B0503020000020004" pitchFamily="34" charset="-127"/>
              <a:cs typeface="Times New Roman" panose="02020603050405020304" pitchFamily="18" charset="0"/>
            </a:endParaRPr>
          </a:p>
          <a:p>
            <a:pPr marL="342900" indent="-342900">
              <a:buFont typeface="+mj-lt"/>
              <a:buAutoNum type="arabicPeriod"/>
            </a:pPr>
            <a:r>
              <a:rPr lang="en-US" sz="1600" dirty="0"/>
              <a:t/>
            </a:r>
            <a:br>
              <a:rPr lang="en-US" sz="1600" dirty="0"/>
            </a:br>
            <a:endParaRPr lang="en-US" sz="1600" dirty="0" smtClean="0"/>
          </a:p>
          <a:p>
            <a:pPr marL="342900" indent="-342900">
              <a:buFont typeface="+mj-lt"/>
              <a:buAutoNum type="arabicPeriod"/>
            </a:pPr>
            <a:endParaRPr lang="en-US" sz="1600" dirty="0"/>
          </a:p>
          <a:p>
            <a:r>
              <a:rPr lang="en-US" sz="1600" dirty="0"/>
              <a:t/>
            </a:r>
            <a:br>
              <a:rPr lang="en-US" sz="1600" dirty="0"/>
            </a:br>
            <a:r>
              <a:rPr lang="en-US" sz="1600" dirty="0"/>
              <a:t/>
            </a:r>
            <a:br>
              <a:rPr lang="en-US" sz="1600" dirty="0"/>
            </a:br>
            <a:endParaRPr lang="en-US" sz="1600" dirty="0">
              <a:latin typeface="+mj-lt"/>
              <a:ea typeface="Malgun Gothic" panose="020B0503020000020004" pitchFamily="34" charset="-127"/>
              <a:cs typeface="Times New Roman" panose="02020603050405020304" pitchFamily="18" charset="0"/>
            </a:endParaRPr>
          </a:p>
          <a:p>
            <a:pPr>
              <a:spcBef>
                <a:spcPts val="0"/>
              </a:spcBef>
              <a:spcAft>
                <a:spcPts val="0"/>
              </a:spcAft>
              <a:defRPr/>
            </a:pPr>
            <a:r>
              <a:rPr lang="en-US" sz="1600" dirty="0">
                <a:latin typeface="+mj-lt"/>
                <a:ea typeface="Malgun Gothic" panose="020B0503020000020004" pitchFamily="34" charset="-127"/>
                <a:cs typeface="Times New Roman" panose="02020603050405020304" pitchFamily="18" charset="0"/>
              </a:rPr>
              <a:t> </a:t>
            </a:r>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extLst>
      <p:ext uri="{BB962C8B-B14F-4D97-AF65-F5344CB8AC3E}">
        <p14:creationId xmlns:p14="http://schemas.microsoft.com/office/powerpoint/2010/main" val="27156304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6"/>
          <p:cNvSpPr>
            <a:spLocks noGrp="1"/>
          </p:cNvSpPr>
          <p:nvPr>
            <p:ph idx="1"/>
          </p:nvPr>
        </p:nvSpPr>
        <p:spPr>
          <a:xfrm>
            <a:off x="685800" y="1600200"/>
            <a:ext cx="7772400" cy="4419600"/>
          </a:xfrm>
        </p:spPr>
        <p:txBody>
          <a:bodyPr/>
          <a:lstStyle/>
          <a:p>
            <a:r>
              <a:rPr lang="en-US" altLang="en-US" sz="1600" dirty="0" smtClean="0"/>
              <a:t>2017</a:t>
            </a:r>
          </a:p>
          <a:p>
            <a:pPr lvl="1"/>
            <a:r>
              <a:rPr lang="en-US" altLang="en-US" sz="1600" b="1" dirty="0" smtClean="0"/>
              <a:t>January</a:t>
            </a:r>
            <a:r>
              <a:rPr lang="en-US" altLang="en-US" sz="1600" dirty="0" smtClean="0"/>
              <a:t>: </a:t>
            </a:r>
            <a:r>
              <a:rPr lang="en-US" altLang="en-US" sz="1600" dirty="0" err="1" smtClean="0"/>
              <a:t>TGba</a:t>
            </a:r>
            <a:r>
              <a:rPr lang="en-US" altLang="en-US" sz="1600" dirty="0" smtClean="0"/>
              <a:t> formation meeting</a:t>
            </a:r>
          </a:p>
          <a:p>
            <a:r>
              <a:rPr lang="en-US" altLang="en-US" sz="1600" dirty="0" smtClean="0"/>
              <a:t>2018</a:t>
            </a:r>
          </a:p>
          <a:p>
            <a:pPr lvl="1"/>
            <a:r>
              <a:rPr lang="en-US" altLang="en-US" sz="1600" b="1" dirty="0" smtClean="0"/>
              <a:t>January</a:t>
            </a:r>
            <a:r>
              <a:rPr lang="en-US" altLang="en-US" sz="1600" dirty="0" smtClean="0"/>
              <a:t>: </a:t>
            </a:r>
            <a:r>
              <a:rPr lang="en-US" altLang="en-US" sz="1600" dirty="0" err="1"/>
              <a:t>TGba</a:t>
            </a:r>
            <a:r>
              <a:rPr lang="en-US" altLang="en-US" sz="1600" dirty="0"/>
              <a:t> Draft </a:t>
            </a:r>
            <a:r>
              <a:rPr lang="en-US" altLang="en-US" sz="1600" dirty="0" smtClean="0"/>
              <a:t>0.1</a:t>
            </a:r>
            <a:endParaRPr lang="en-US" altLang="en-US" sz="1600" b="1" dirty="0" smtClean="0"/>
          </a:p>
          <a:p>
            <a:pPr lvl="1"/>
            <a:r>
              <a:rPr lang="en-US" altLang="en-US" sz="1600" b="1" dirty="0" smtClean="0"/>
              <a:t>May</a:t>
            </a:r>
            <a:r>
              <a:rPr lang="en-US" altLang="en-US" sz="1600" dirty="0" smtClean="0"/>
              <a:t>: </a:t>
            </a:r>
            <a:r>
              <a:rPr lang="en-US" altLang="en-US" sz="1600" dirty="0" err="1" smtClean="0"/>
              <a:t>TGba</a:t>
            </a:r>
            <a:r>
              <a:rPr lang="en-US" altLang="en-US" sz="1600" dirty="0" smtClean="0"/>
              <a:t> Draft 1.0</a:t>
            </a:r>
          </a:p>
          <a:p>
            <a:pPr lvl="1"/>
            <a:r>
              <a:rPr lang="en-US" altLang="en-US" sz="1600" b="1" dirty="0" smtClean="0"/>
              <a:t>September</a:t>
            </a:r>
            <a:r>
              <a:rPr lang="en-US" altLang="en-US" sz="1600" dirty="0" smtClean="0"/>
              <a:t>: </a:t>
            </a:r>
            <a:r>
              <a:rPr lang="en-US" altLang="en-US" sz="1600" dirty="0" err="1" smtClean="0"/>
              <a:t>TGba</a:t>
            </a:r>
            <a:r>
              <a:rPr lang="en-US" altLang="en-US" sz="1600" dirty="0" smtClean="0"/>
              <a:t> Draft 2.0</a:t>
            </a:r>
          </a:p>
          <a:p>
            <a:r>
              <a:rPr lang="en-US" altLang="en-US" sz="1600" dirty="0" smtClean="0"/>
              <a:t>2019:</a:t>
            </a:r>
          </a:p>
          <a:p>
            <a:pPr lvl="1"/>
            <a:r>
              <a:rPr lang="en-US" altLang="en-US" sz="1600" b="1" dirty="0" smtClean="0"/>
              <a:t>March</a:t>
            </a:r>
            <a:r>
              <a:rPr lang="en-US" altLang="en-US" sz="1600" dirty="0" smtClean="0"/>
              <a:t>: MDR (mandatory document review)</a:t>
            </a:r>
          </a:p>
          <a:p>
            <a:pPr lvl="1"/>
            <a:r>
              <a:rPr lang="en-US" altLang="en-US" sz="1600" b="1" dirty="0" smtClean="0"/>
              <a:t>July</a:t>
            </a:r>
            <a:r>
              <a:rPr lang="en-US" altLang="en-US" sz="1600" dirty="0" smtClean="0"/>
              <a:t>: formation of sponsor ballot pool</a:t>
            </a:r>
          </a:p>
          <a:p>
            <a:pPr lvl="1"/>
            <a:r>
              <a:rPr lang="en-US" altLang="en-US" sz="1600" b="1" dirty="0" smtClean="0"/>
              <a:t>September</a:t>
            </a:r>
            <a:r>
              <a:rPr lang="en-US" altLang="en-US" sz="1600" dirty="0" smtClean="0"/>
              <a:t>: Sponsor ballot</a:t>
            </a:r>
          </a:p>
          <a:p>
            <a:r>
              <a:rPr lang="en-US" altLang="en-US" sz="1600" dirty="0" smtClean="0"/>
              <a:t>2020</a:t>
            </a:r>
          </a:p>
          <a:p>
            <a:pPr lvl="1"/>
            <a:r>
              <a:rPr lang="en-US" altLang="en-US" sz="1600" b="1" dirty="0" smtClean="0"/>
              <a:t>July</a:t>
            </a:r>
            <a:r>
              <a:rPr lang="en-US" altLang="en-US" sz="1600" dirty="0" smtClean="0"/>
              <a:t>: </a:t>
            </a:r>
            <a:r>
              <a:rPr lang="en-US" altLang="en-US" sz="1600" dirty="0" err="1" smtClean="0"/>
              <a:t>RevCom</a:t>
            </a:r>
            <a:endParaRPr lang="en-US" altLang="en-US" sz="1600" dirty="0" smtClean="0"/>
          </a:p>
        </p:txBody>
      </p:sp>
      <p:sp>
        <p:nvSpPr>
          <p:cNvPr id="41987" name="Title 1"/>
          <p:cNvSpPr>
            <a:spLocks noGrp="1"/>
          </p:cNvSpPr>
          <p:nvPr>
            <p:ph type="title"/>
          </p:nvPr>
        </p:nvSpPr>
        <p:spPr/>
        <p:txBody>
          <a:bodyPr/>
          <a:lstStyle/>
          <a:p>
            <a:r>
              <a:rPr lang="en-US" altLang="en-US" smtClean="0"/>
              <a:t>TGba Timeline</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199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4FF03CB-C896-4D9C-8EF4-239AB973C5F4}" type="slidenum">
              <a:rPr lang="en-US" altLang="en-US" sz="1200" b="0" smtClean="0"/>
              <a:pPr>
                <a:spcBef>
                  <a:spcPct val="0"/>
                </a:spcBef>
                <a:buFontTx/>
                <a:buNone/>
              </a:pPr>
              <a:t>38</a:t>
            </a:fld>
            <a:endParaRPr lang="en-US" altLang="en-US" sz="1200" b="0" smtClean="0"/>
          </a:p>
        </p:txBody>
      </p:sp>
      <p:sp>
        <p:nvSpPr>
          <p:cNvPr id="32" name="TextBox 31"/>
          <p:cNvSpPr txBox="1"/>
          <p:nvPr/>
        </p:nvSpPr>
        <p:spPr>
          <a:xfrm>
            <a:off x="3176588" y="5334000"/>
            <a:ext cx="466725" cy="246063"/>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2018</a:t>
            </a:r>
          </a:p>
        </p:txBody>
      </p:sp>
      <p:sp>
        <p:nvSpPr>
          <p:cNvPr id="58" name="TextBox 57"/>
          <p:cNvSpPr txBox="1"/>
          <p:nvPr/>
        </p:nvSpPr>
        <p:spPr>
          <a:xfrm>
            <a:off x="6062663" y="5335588"/>
            <a:ext cx="466725" cy="247650"/>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2019</a:t>
            </a:r>
          </a:p>
        </p:txBody>
      </p:sp>
      <p:grpSp>
        <p:nvGrpSpPr>
          <p:cNvPr id="41993" name="Group 1"/>
          <p:cNvGrpSpPr>
            <a:grpSpLocks/>
          </p:cNvGrpSpPr>
          <p:nvPr/>
        </p:nvGrpSpPr>
        <p:grpSpPr bwMode="auto">
          <a:xfrm>
            <a:off x="3053395" y="4878382"/>
            <a:ext cx="908050" cy="523211"/>
            <a:chOff x="1001711" y="5248361"/>
            <a:chExt cx="908050" cy="411623"/>
          </a:xfrm>
        </p:grpSpPr>
        <p:sp>
          <p:nvSpPr>
            <p:cNvPr id="42037" name="Down Arrow 8"/>
            <p:cNvSpPr>
              <a:spLocks noChangeArrowheads="1"/>
            </p:cNvSpPr>
            <p:nvPr/>
          </p:nvSpPr>
          <p:spPr bwMode="auto">
            <a:xfrm>
              <a:off x="1078625" y="5431384"/>
              <a:ext cx="260350" cy="228600"/>
            </a:xfrm>
            <a:prstGeom prst="downArrow">
              <a:avLst>
                <a:gd name="adj1" fmla="val 50000"/>
                <a:gd name="adj2" fmla="val 50000"/>
              </a:avLst>
            </a:prstGeom>
            <a:solidFill>
              <a:srgbClr val="FF0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73" name="TextBox 72"/>
            <p:cNvSpPr txBox="1"/>
            <p:nvPr/>
          </p:nvSpPr>
          <p:spPr>
            <a:xfrm>
              <a:off x="1001711" y="5248361"/>
              <a:ext cx="908050" cy="246063"/>
            </a:xfrm>
            <a:prstGeom prst="rect">
              <a:avLst/>
            </a:prstGeom>
            <a:noFill/>
          </p:spPr>
          <p:txBody>
            <a:bodyPr wrap="none">
              <a:spAutoFit/>
            </a:bodyPr>
            <a:lstStyle/>
            <a:p>
              <a:pPr eaLnBrk="1" fontAlgn="auto" hangingPunct="1">
                <a:spcBef>
                  <a:spcPts val="0"/>
                </a:spcBef>
                <a:spcAft>
                  <a:spcPts val="0"/>
                </a:spcAft>
                <a:defRPr/>
              </a:pPr>
              <a:r>
                <a:rPr lang="en-US" sz="1000" b="1" dirty="0">
                  <a:solidFill>
                    <a:srgbClr val="FF0000"/>
                  </a:solidFill>
                  <a:latin typeface="Neo Sans Intel"/>
                  <a:ea typeface="+mn-ea"/>
                  <a:cs typeface="Neo Sans Intel"/>
                </a:rPr>
                <a:t>We are here</a:t>
              </a:r>
            </a:p>
          </p:txBody>
        </p:sp>
      </p:grpSp>
      <p:grpSp>
        <p:nvGrpSpPr>
          <p:cNvPr id="41994" name="Group 1"/>
          <p:cNvGrpSpPr>
            <a:grpSpLocks/>
          </p:cNvGrpSpPr>
          <p:nvPr/>
        </p:nvGrpSpPr>
        <p:grpSpPr bwMode="auto">
          <a:xfrm>
            <a:off x="76200" y="5421313"/>
            <a:ext cx="8983663" cy="979487"/>
            <a:chOff x="76200" y="5346700"/>
            <a:chExt cx="8983661" cy="979488"/>
          </a:xfrm>
        </p:grpSpPr>
        <p:sp>
          <p:nvSpPr>
            <p:cNvPr id="57" name="Rectangle 56"/>
            <p:cNvSpPr/>
            <p:nvPr/>
          </p:nvSpPr>
          <p:spPr>
            <a:xfrm>
              <a:off x="6007099" y="5608637"/>
              <a:ext cx="2355849" cy="57150"/>
            </a:xfrm>
            <a:prstGeom prst="rect">
              <a:avLst/>
            </a:prstGeom>
            <a:solidFill>
              <a:schemeClr val="tx1"/>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800" kern="0">
                <a:latin typeface="Neo Sans Intel"/>
                <a:ea typeface="+mn-ea"/>
              </a:endParaRPr>
            </a:p>
          </p:txBody>
        </p:sp>
        <p:sp>
          <p:nvSpPr>
            <p:cNvPr id="55" name="Rectangle 54"/>
            <p:cNvSpPr/>
            <p:nvPr/>
          </p:nvSpPr>
          <p:spPr>
            <a:xfrm>
              <a:off x="3136899" y="5614987"/>
              <a:ext cx="2870199" cy="50800"/>
            </a:xfrm>
            <a:prstGeom prst="rect">
              <a:avLst/>
            </a:prstGeom>
            <a:solidFill>
              <a:srgbClr val="00428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800" kern="0">
                <a:latin typeface="Neo Sans Intel"/>
                <a:ea typeface="+mn-ea"/>
              </a:endParaRPr>
            </a:p>
          </p:txBody>
        </p:sp>
        <p:sp>
          <p:nvSpPr>
            <p:cNvPr id="13" name="Rectangle 12"/>
            <p:cNvSpPr/>
            <p:nvPr/>
          </p:nvSpPr>
          <p:spPr>
            <a:xfrm>
              <a:off x="249238" y="5614987"/>
              <a:ext cx="2884486" cy="50800"/>
            </a:xfrm>
            <a:prstGeom prst="rect">
              <a:avLst/>
            </a:prstGeom>
            <a:solidFill>
              <a:srgbClr val="0071C5"/>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sp>
          <p:nvSpPr>
            <p:cNvPr id="16" name="TextBox 15"/>
            <p:cNvSpPr txBox="1"/>
            <p:nvPr/>
          </p:nvSpPr>
          <p:spPr>
            <a:xfrm>
              <a:off x="76200" y="5789612"/>
              <a:ext cx="1184275"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Jan. ‘17</a:t>
              </a:r>
            </a:p>
            <a:p>
              <a:pPr eaLnBrk="1" fontAlgn="auto" hangingPunct="1">
                <a:spcBef>
                  <a:spcPts val="0"/>
                </a:spcBef>
                <a:spcAft>
                  <a:spcPts val="0"/>
                </a:spcAft>
                <a:defRPr/>
              </a:pPr>
              <a:r>
                <a:rPr lang="en-US" sz="1000" dirty="0">
                  <a:latin typeface="Neo Sans Intel"/>
                  <a:ea typeface="+mn-ea"/>
                  <a:cs typeface="Neo Sans Intel"/>
                </a:rPr>
                <a:t>- TGba formation </a:t>
              </a:r>
            </a:p>
          </p:txBody>
        </p:sp>
        <p:sp>
          <p:nvSpPr>
            <p:cNvPr id="25" name="TextBox 24"/>
            <p:cNvSpPr txBox="1"/>
            <p:nvPr/>
          </p:nvSpPr>
          <p:spPr>
            <a:xfrm>
              <a:off x="3141663" y="5775893"/>
              <a:ext cx="838691" cy="400110"/>
            </a:xfrm>
            <a:prstGeom prst="rect">
              <a:avLst/>
            </a:prstGeom>
            <a:noFill/>
          </p:spPr>
          <p:txBody>
            <a:bodyPr wrap="none">
              <a:spAutoFit/>
            </a:bodyPr>
            <a:lstStyle/>
            <a:p>
              <a:pPr eaLnBrk="1" fontAlgn="auto" hangingPunct="1">
                <a:spcBef>
                  <a:spcPts val="0"/>
                </a:spcBef>
                <a:spcAft>
                  <a:spcPts val="0"/>
                </a:spcAft>
                <a:defRPr/>
              </a:pPr>
              <a:r>
                <a:rPr lang="en-US" sz="1000" dirty="0" smtClean="0">
                  <a:latin typeface="Neo Sans Intel"/>
                  <a:ea typeface="+mn-ea"/>
                  <a:cs typeface="Neo Sans Intel"/>
                </a:rPr>
                <a:t>Jan. </a:t>
              </a:r>
              <a:r>
                <a:rPr lang="en-US" sz="1000" dirty="0">
                  <a:latin typeface="Neo Sans Intel"/>
                  <a:ea typeface="+mn-ea"/>
                  <a:cs typeface="Neo Sans Intel"/>
                </a:rPr>
                <a:t>‘</a:t>
              </a:r>
              <a:r>
                <a:rPr lang="en-US" sz="1000" dirty="0" smtClean="0">
                  <a:latin typeface="Neo Sans Intel"/>
                  <a:ea typeface="+mn-ea"/>
                  <a:cs typeface="Neo Sans Intel"/>
                </a:rPr>
                <a:t>18</a:t>
              </a:r>
              <a:endParaRPr lang="en-US" sz="1000" dirty="0">
                <a:latin typeface="Neo Sans Intel"/>
                <a:ea typeface="+mn-ea"/>
                <a:cs typeface="Neo Sans Intel"/>
              </a:endParaRPr>
            </a:p>
            <a:p>
              <a:pPr eaLnBrk="1" fontAlgn="auto" hangingPunct="1">
                <a:spcBef>
                  <a:spcPts val="0"/>
                </a:spcBef>
                <a:spcAft>
                  <a:spcPts val="0"/>
                </a:spcAft>
                <a:defRPr/>
              </a:pPr>
              <a:r>
                <a:rPr lang="en-US" sz="1000" dirty="0">
                  <a:latin typeface="Neo Sans Intel"/>
                  <a:ea typeface="+mn-ea"/>
                  <a:cs typeface="Neo Sans Intel"/>
                </a:rPr>
                <a:t>- TGba D0.1</a:t>
              </a:r>
            </a:p>
          </p:txBody>
        </p:sp>
        <p:sp>
          <p:nvSpPr>
            <p:cNvPr id="28" name="TextBox 27"/>
            <p:cNvSpPr txBox="1"/>
            <p:nvPr/>
          </p:nvSpPr>
          <p:spPr>
            <a:xfrm>
              <a:off x="279400" y="5346700"/>
              <a:ext cx="466725" cy="247650"/>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2017</a:t>
              </a:r>
            </a:p>
          </p:txBody>
        </p:sp>
        <p:cxnSp>
          <p:nvCxnSpPr>
            <p:cNvPr id="42002" name="Straight Connector 29"/>
            <p:cNvCxnSpPr>
              <a:cxnSpLocks noChangeShapeType="1"/>
            </p:cNvCxnSpPr>
            <p:nvPr/>
          </p:nvCxnSpPr>
          <p:spPr bwMode="auto">
            <a:xfrm flipH="1">
              <a:off x="3133725" y="5422900"/>
              <a:ext cx="0" cy="1936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33" name="Diamond 32"/>
            <p:cNvSpPr/>
            <p:nvPr/>
          </p:nvSpPr>
          <p:spPr>
            <a:xfrm>
              <a:off x="4191793" y="5576951"/>
              <a:ext cx="74612" cy="152400"/>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04" name="Straight Connector 33"/>
            <p:cNvCxnSpPr>
              <a:cxnSpLocks noChangeShapeType="1"/>
            </p:cNvCxnSpPr>
            <p:nvPr/>
          </p:nvCxnSpPr>
          <p:spPr bwMode="auto">
            <a:xfrm>
              <a:off x="4229099" y="5703093"/>
              <a:ext cx="0" cy="128587"/>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35" name="TextBox 34"/>
            <p:cNvSpPr txBox="1"/>
            <p:nvPr/>
          </p:nvSpPr>
          <p:spPr>
            <a:xfrm>
              <a:off x="3961444" y="5775833"/>
              <a:ext cx="838691" cy="400110"/>
            </a:xfrm>
            <a:prstGeom prst="rect">
              <a:avLst/>
            </a:prstGeom>
            <a:noFill/>
          </p:spPr>
          <p:txBody>
            <a:bodyPr wrap="none">
              <a:spAutoFit/>
            </a:bodyPr>
            <a:lstStyle/>
            <a:p>
              <a:pPr eaLnBrk="1" fontAlgn="auto" hangingPunct="1">
                <a:spcBef>
                  <a:spcPts val="0"/>
                </a:spcBef>
                <a:spcAft>
                  <a:spcPts val="0"/>
                </a:spcAft>
                <a:defRPr/>
              </a:pPr>
              <a:r>
                <a:rPr lang="en-US" sz="1000" dirty="0" smtClean="0">
                  <a:latin typeface="Neo Sans Intel"/>
                  <a:ea typeface="+mn-ea"/>
                  <a:cs typeface="Neo Sans Intel"/>
                </a:rPr>
                <a:t>May </a:t>
              </a:r>
              <a:r>
                <a:rPr lang="en-US" sz="1000" dirty="0">
                  <a:latin typeface="Neo Sans Intel"/>
                  <a:ea typeface="+mn-ea"/>
                  <a:cs typeface="Neo Sans Intel"/>
                </a:rPr>
                <a:t>‘18</a:t>
              </a:r>
            </a:p>
            <a:p>
              <a:pPr eaLnBrk="1" fontAlgn="auto" hangingPunct="1">
                <a:spcBef>
                  <a:spcPts val="0"/>
                </a:spcBef>
                <a:spcAft>
                  <a:spcPts val="0"/>
                </a:spcAft>
                <a:defRPr/>
              </a:pPr>
              <a:r>
                <a:rPr lang="en-US" sz="1000" dirty="0">
                  <a:latin typeface="Neo Sans Intel"/>
                  <a:ea typeface="+mn-ea"/>
                  <a:cs typeface="Neo Sans Intel"/>
                </a:rPr>
                <a:t>- TGba D1.0</a:t>
              </a:r>
            </a:p>
          </p:txBody>
        </p:sp>
        <p:sp>
          <p:nvSpPr>
            <p:cNvPr id="41" name="TextBox 40"/>
            <p:cNvSpPr txBox="1"/>
            <p:nvPr/>
          </p:nvSpPr>
          <p:spPr>
            <a:xfrm>
              <a:off x="1363663" y="5572125"/>
              <a:ext cx="465137" cy="153987"/>
            </a:xfrm>
            <a:prstGeom prst="rect">
              <a:avLst/>
            </a:prstGeom>
            <a:solidFill>
              <a:srgbClr val="FFC000"/>
            </a:solidFill>
          </p:spPr>
          <p:txBody>
            <a:bodyPr lIns="0" tIns="0" rIns="0" bIns="0">
              <a:spAutoFit/>
            </a:bodyPr>
            <a:lstStyle/>
            <a:p>
              <a:pPr algn="ctr" eaLnBrk="1" fontAlgn="auto" hangingPunct="1">
                <a:spcBef>
                  <a:spcPts val="0"/>
                </a:spcBef>
                <a:spcAft>
                  <a:spcPts val="0"/>
                </a:spcAft>
                <a:defRPr/>
              </a:pPr>
              <a:r>
                <a:rPr lang="en-US" sz="1000" b="1" dirty="0">
                  <a:latin typeface="Neo Sans Intel"/>
                  <a:ea typeface="+mn-ea"/>
                </a:rPr>
                <a:t>10 mo.</a:t>
              </a:r>
            </a:p>
          </p:txBody>
        </p:sp>
        <p:sp>
          <p:nvSpPr>
            <p:cNvPr id="42" name="TextBox 41"/>
            <p:cNvSpPr txBox="1"/>
            <p:nvPr/>
          </p:nvSpPr>
          <p:spPr>
            <a:xfrm>
              <a:off x="3558687" y="5560822"/>
              <a:ext cx="341312" cy="153987"/>
            </a:xfrm>
            <a:prstGeom prst="rect">
              <a:avLst/>
            </a:prstGeom>
            <a:solidFill>
              <a:srgbClr val="FFC000"/>
            </a:solidFill>
          </p:spPr>
          <p:txBody>
            <a:bodyPr lIns="0" tIns="0" rIns="0" bIns="0">
              <a:spAutoFit/>
            </a:bodyPr>
            <a:lstStyle/>
            <a:p>
              <a:pPr algn="ctr" eaLnBrk="1" fontAlgn="auto" hangingPunct="1">
                <a:spcBef>
                  <a:spcPts val="0"/>
                </a:spcBef>
                <a:spcAft>
                  <a:spcPts val="0"/>
                </a:spcAft>
                <a:defRPr/>
              </a:pPr>
              <a:r>
                <a:rPr lang="en-US" sz="1000" b="1" dirty="0">
                  <a:latin typeface="Neo Sans Intel"/>
                  <a:ea typeface="+mn-ea"/>
                </a:rPr>
                <a:t>4 mo.</a:t>
              </a:r>
            </a:p>
          </p:txBody>
        </p:sp>
        <p:cxnSp>
          <p:nvCxnSpPr>
            <p:cNvPr id="42008" name="Straight Connector 42"/>
            <p:cNvCxnSpPr>
              <a:cxnSpLocks noChangeShapeType="1"/>
            </p:cNvCxnSpPr>
            <p:nvPr/>
          </p:nvCxnSpPr>
          <p:spPr bwMode="auto">
            <a:xfrm flipH="1">
              <a:off x="6007100" y="5462588"/>
              <a:ext cx="0" cy="1936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cxnSp>
          <p:nvCxnSpPr>
            <p:cNvPr id="42009" name="Straight Connector 43"/>
            <p:cNvCxnSpPr>
              <a:cxnSpLocks noChangeShapeType="1"/>
            </p:cNvCxnSpPr>
            <p:nvPr/>
          </p:nvCxnSpPr>
          <p:spPr bwMode="auto">
            <a:xfrm flipH="1">
              <a:off x="257175" y="5468938"/>
              <a:ext cx="0" cy="192087"/>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nvGrpSpPr>
            <p:cNvPr id="42010" name="Group 44"/>
            <p:cNvGrpSpPr>
              <a:grpSpLocks/>
            </p:cNvGrpSpPr>
            <p:nvPr/>
          </p:nvGrpSpPr>
          <p:grpSpPr bwMode="auto">
            <a:xfrm>
              <a:off x="327025" y="5564188"/>
              <a:ext cx="76200" cy="265112"/>
              <a:chOff x="2335630" y="5555839"/>
              <a:chExt cx="75895" cy="264408"/>
            </a:xfrm>
          </p:grpSpPr>
          <p:sp>
            <p:nvSpPr>
              <p:cNvPr id="46" name="Diamond 45"/>
              <p:cNvSpPr/>
              <p:nvPr/>
            </p:nvSpPr>
            <p:spPr>
              <a:xfrm>
                <a:off x="2335630"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6" name="Straight Connector 46"/>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grpSp>
          <p:nvGrpSpPr>
            <p:cNvPr id="42011" name="Group 47"/>
            <p:cNvGrpSpPr>
              <a:grpSpLocks/>
            </p:cNvGrpSpPr>
            <p:nvPr/>
          </p:nvGrpSpPr>
          <p:grpSpPr bwMode="auto">
            <a:xfrm>
              <a:off x="3225034" y="5552266"/>
              <a:ext cx="76200" cy="277028"/>
              <a:chOff x="2745965" y="5545485"/>
              <a:chExt cx="75895" cy="277957"/>
            </a:xfrm>
          </p:grpSpPr>
          <p:sp>
            <p:nvSpPr>
              <p:cNvPr id="49" name="Diamond 48"/>
              <p:cNvSpPr/>
              <p:nvPr/>
            </p:nvSpPr>
            <p:spPr>
              <a:xfrm>
                <a:off x="2745965" y="5545485"/>
                <a:ext cx="75895" cy="151317"/>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4" name="Straight Connector 49"/>
              <p:cNvCxnSpPr>
                <a:cxnSpLocks noChangeShapeType="1"/>
              </p:cNvCxnSpPr>
              <p:nvPr/>
            </p:nvCxnSpPr>
            <p:spPr bwMode="auto">
              <a:xfrm>
                <a:off x="2783913" y="5694511"/>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sp>
          <p:nvSpPr>
            <p:cNvPr id="51" name="Diamond 50"/>
            <p:cNvSpPr/>
            <p:nvPr/>
          </p:nvSpPr>
          <p:spPr>
            <a:xfrm>
              <a:off x="6608762" y="5562600"/>
              <a:ext cx="76200" cy="150812"/>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13" name="Straight Connector 51"/>
            <p:cNvCxnSpPr>
              <a:cxnSpLocks noChangeShapeType="1"/>
            </p:cNvCxnSpPr>
            <p:nvPr/>
          </p:nvCxnSpPr>
          <p:spPr bwMode="auto">
            <a:xfrm>
              <a:off x="6643687" y="5699125"/>
              <a:ext cx="0" cy="1301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53" name="TextBox 52"/>
            <p:cNvSpPr txBox="1"/>
            <p:nvPr/>
          </p:nvSpPr>
          <p:spPr>
            <a:xfrm>
              <a:off x="6281737" y="5788025"/>
              <a:ext cx="646112"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Mar. ‘19</a:t>
              </a:r>
            </a:p>
            <a:p>
              <a:pPr eaLnBrk="1" fontAlgn="auto" hangingPunct="1">
                <a:spcBef>
                  <a:spcPts val="0"/>
                </a:spcBef>
                <a:spcAft>
                  <a:spcPts val="0"/>
                </a:spcAft>
                <a:defRPr/>
              </a:pPr>
              <a:r>
                <a:rPr lang="en-US" sz="1000" dirty="0">
                  <a:latin typeface="Neo Sans Intel"/>
                  <a:ea typeface="+mn-ea"/>
                  <a:cs typeface="Neo Sans Intel"/>
                </a:rPr>
                <a:t>- MDR</a:t>
              </a:r>
            </a:p>
          </p:txBody>
        </p:sp>
        <p:sp>
          <p:nvSpPr>
            <p:cNvPr id="54" name="TextBox 53"/>
            <p:cNvSpPr txBox="1"/>
            <p:nvPr/>
          </p:nvSpPr>
          <p:spPr>
            <a:xfrm>
              <a:off x="4419599" y="5573712"/>
              <a:ext cx="342900" cy="153988"/>
            </a:xfrm>
            <a:prstGeom prst="rect">
              <a:avLst/>
            </a:prstGeom>
            <a:solidFill>
              <a:srgbClr val="FFC000"/>
            </a:solidFill>
          </p:spPr>
          <p:txBody>
            <a:bodyPr lIns="0" tIns="0" rIns="0" bIns="0">
              <a:spAutoFit/>
            </a:bodyPr>
            <a:lstStyle/>
            <a:p>
              <a:pPr algn="ctr" eaLnBrk="1" fontAlgn="auto" hangingPunct="1">
                <a:spcBef>
                  <a:spcPts val="0"/>
                </a:spcBef>
                <a:spcAft>
                  <a:spcPts val="0"/>
                </a:spcAft>
                <a:defRPr/>
              </a:pPr>
              <a:r>
                <a:rPr lang="en-US" sz="1000" b="1" dirty="0" smtClean="0">
                  <a:latin typeface="Neo Sans Intel"/>
                  <a:ea typeface="+mn-ea"/>
                </a:rPr>
                <a:t>4 </a:t>
              </a:r>
              <a:r>
                <a:rPr lang="en-US" sz="1000" b="1" dirty="0">
                  <a:latin typeface="Neo Sans Intel"/>
                  <a:ea typeface="+mn-ea"/>
                </a:rPr>
                <a:t>mo.</a:t>
              </a:r>
            </a:p>
          </p:txBody>
        </p:sp>
        <p:sp>
          <p:nvSpPr>
            <p:cNvPr id="56" name="TextBox 55"/>
            <p:cNvSpPr txBox="1"/>
            <p:nvPr/>
          </p:nvSpPr>
          <p:spPr>
            <a:xfrm>
              <a:off x="6937373" y="5772150"/>
              <a:ext cx="717550" cy="554038"/>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Jul. ‘19</a:t>
              </a:r>
            </a:p>
            <a:p>
              <a:pPr eaLnBrk="1" fontAlgn="auto" hangingPunct="1">
                <a:spcBef>
                  <a:spcPts val="0"/>
                </a:spcBef>
                <a:spcAft>
                  <a:spcPts val="0"/>
                </a:spcAft>
                <a:defRPr/>
              </a:pPr>
              <a:r>
                <a:rPr lang="en-US" sz="1000" dirty="0">
                  <a:latin typeface="Neo Sans Intel"/>
                  <a:ea typeface="+mn-ea"/>
                  <a:cs typeface="Neo Sans Intel"/>
                </a:rPr>
                <a:t>SB pool</a:t>
              </a:r>
              <a:br>
                <a:rPr lang="en-US" sz="1000" dirty="0">
                  <a:latin typeface="Neo Sans Intel"/>
                  <a:ea typeface="+mn-ea"/>
                  <a:cs typeface="Neo Sans Intel"/>
                </a:rPr>
              </a:br>
              <a:r>
                <a:rPr lang="en-US" sz="1000" dirty="0">
                  <a:latin typeface="Neo Sans Intel"/>
                  <a:ea typeface="+mn-ea"/>
                  <a:cs typeface="Neo Sans Intel"/>
                </a:rPr>
                <a:t>formation</a:t>
              </a:r>
            </a:p>
          </p:txBody>
        </p:sp>
        <p:grpSp>
          <p:nvGrpSpPr>
            <p:cNvPr id="42017" name="Group 58"/>
            <p:cNvGrpSpPr>
              <a:grpSpLocks/>
            </p:cNvGrpSpPr>
            <p:nvPr/>
          </p:nvGrpSpPr>
          <p:grpSpPr bwMode="auto">
            <a:xfrm>
              <a:off x="7165975" y="5564188"/>
              <a:ext cx="76200" cy="265112"/>
              <a:chOff x="2335630" y="5555839"/>
              <a:chExt cx="75895" cy="264408"/>
            </a:xfrm>
          </p:grpSpPr>
          <p:sp>
            <p:nvSpPr>
              <p:cNvPr id="60" name="Diamond 59"/>
              <p:cNvSpPr/>
              <p:nvPr/>
            </p:nvSpPr>
            <p:spPr>
              <a:xfrm>
                <a:off x="2335628"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2" name="Straight Connector 60"/>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grpSp>
          <p:nvGrpSpPr>
            <p:cNvPr id="42018" name="Group 61"/>
            <p:cNvGrpSpPr>
              <a:grpSpLocks/>
            </p:cNvGrpSpPr>
            <p:nvPr/>
          </p:nvGrpSpPr>
          <p:grpSpPr bwMode="auto">
            <a:xfrm>
              <a:off x="7623175" y="5564188"/>
              <a:ext cx="76200" cy="265112"/>
              <a:chOff x="2335630" y="5555839"/>
              <a:chExt cx="75895" cy="264408"/>
            </a:xfrm>
          </p:grpSpPr>
          <p:sp>
            <p:nvSpPr>
              <p:cNvPr id="63" name="Diamond 62"/>
              <p:cNvSpPr/>
              <p:nvPr/>
            </p:nvSpPr>
            <p:spPr>
              <a:xfrm>
                <a:off x="2335628"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0" name="Straight Connector 63"/>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sp>
          <p:nvSpPr>
            <p:cNvPr id="65" name="TextBox 64"/>
            <p:cNvSpPr txBox="1"/>
            <p:nvPr/>
          </p:nvSpPr>
          <p:spPr>
            <a:xfrm>
              <a:off x="7497761" y="5767387"/>
              <a:ext cx="650875"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Sep. ‘19</a:t>
              </a:r>
            </a:p>
            <a:p>
              <a:pPr eaLnBrk="1" fontAlgn="auto" hangingPunct="1">
                <a:spcBef>
                  <a:spcPts val="0"/>
                </a:spcBef>
                <a:spcAft>
                  <a:spcPts val="0"/>
                </a:spcAft>
                <a:defRPr/>
              </a:pPr>
              <a:r>
                <a:rPr lang="en-US" sz="1000" dirty="0">
                  <a:latin typeface="Neo Sans Intel"/>
                  <a:ea typeface="+mn-ea"/>
                  <a:cs typeface="Neo Sans Intel"/>
                </a:rPr>
                <a:t>SB</a:t>
              </a:r>
            </a:p>
          </p:txBody>
        </p:sp>
        <p:sp>
          <p:nvSpPr>
            <p:cNvPr id="59" name="Diamond 58"/>
            <p:cNvSpPr/>
            <p:nvPr/>
          </p:nvSpPr>
          <p:spPr>
            <a:xfrm>
              <a:off x="5124449" y="5557837"/>
              <a:ext cx="74613" cy="152400"/>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21" name="Straight Connector 33"/>
            <p:cNvCxnSpPr>
              <a:cxnSpLocks noChangeShapeType="1"/>
            </p:cNvCxnSpPr>
            <p:nvPr/>
          </p:nvCxnSpPr>
          <p:spPr bwMode="auto">
            <a:xfrm>
              <a:off x="5161594" y="5694270"/>
              <a:ext cx="0" cy="128587"/>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62" name="TextBox 61"/>
            <p:cNvSpPr txBox="1"/>
            <p:nvPr/>
          </p:nvSpPr>
          <p:spPr>
            <a:xfrm>
              <a:off x="4903787" y="5784850"/>
              <a:ext cx="887412"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Sep. ‘18</a:t>
              </a:r>
            </a:p>
            <a:p>
              <a:pPr eaLnBrk="1" fontAlgn="auto" hangingPunct="1">
                <a:spcBef>
                  <a:spcPts val="0"/>
                </a:spcBef>
                <a:spcAft>
                  <a:spcPts val="0"/>
                </a:spcAft>
                <a:defRPr/>
              </a:pPr>
              <a:r>
                <a:rPr lang="en-US" sz="1000" dirty="0">
                  <a:latin typeface="Neo Sans Intel"/>
                  <a:ea typeface="+mn-ea"/>
                  <a:cs typeface="Neo Sans Intel"/>
                </a:rPr>
                <a:t>- TGba D2.0</a:t>
              </a:r>
            </a:p>
          </p:txBody>
        </p:sp>
        <p:cxnSp>
          <p:nvCxnSpPr>
            <p:cNvPr id="42023" name="Straight Connector 42"/>
            <p:cNvCxnSpPr>
              <a:cxnSpLocks noChangeShapeType="1"/>
            </p:cNvCxnSpPr>
            <p:nvPr/>
          </p:nvCxnSpPr>
          <p:spPr bwMode="auto">
            <a:xfrm flipH="1">
              <a:off x="8077690" y="5468470"/>
              <a:ext cx="0" cy="1936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66" name="Rectangle 65"/>
            <p:cNvSpPr/>
            <p:nvPr/>
          </p:nvSpPr>
          <p:spPr>
            <a:xfrm>
              <a:off x="8077198" y="5611812"/>
              <a:ext cx="982663" cy="53975"/>
            </a:xfrm>
            <a:prstGeom prst="rect">
              <a:avLst/>
            </a:prstGeom>
            <a:solidFill>
              <a:srgbClr val="0071C5"/>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grpSp>
          <p:nvGrpSpPr>
            <p:cNvPr id="42025" name="Group 65"/>
            <p:cNvGrpSpPr>
              <a:grpSpLocks/>
            </p:cNvGrpSpPr>
            <p:nvPr/>
          </p:nvGrpSpPr>
          <p:grpSpPr bwMode="auto">
            <a:xfrm>
              <a:off x="8629020" y="5564188"/>
              <a:ext cx="76200" cy="265112"/>
              <a:chOff x="2335630" y="5555839"/>
              <a:chExt cx="75895" cy="264408"/>
            </a:xfrm>
          </p:grpSpPr>
          <p:sp>
            <p:nvSpPr>
              <p:cNvPr id="67" name="Diamond 66"/>
              <p:cNvSpPr/>
              <p:nvPr/>
            </p:nvSpPr>
            <p:spPr>
              <a:xfrm>
                <a:off x="2336255"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28" name="Straight Connector 67"/>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sp>
          <p:nvSpPr>
            <p:cNvPr id="69" name="TextBox 68"/>
            <p:cNvSpPr txBox="1"/>
            <p:nvPr/>
          </p:nvSpPr>
          <p:spPr>
            <a:xfrm>
              <a:off x="8172448" y="5767387"/>
              <a:ext cx="682625"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Jul. ‘20</a:t>
              </a:r>
            </a:p>
            <a:p>
              <a:pPr eaLnBrk="1" fontAlgn="auto" hangingPunct="1">
                <a:spcBef>
                  <a:spcPts val="0"/>
                </a:spcBef>
                <a:spcAft>
                  <a:spcPts val="0"/>
                </a:spcAft>
                <a:defRPr/>
              </a:pPr>
              <a:r>
                <a:rPr lang="en-US" sz="1000" dirty="0" err="1">
                  <a:latin typeface="Neo Sans Intel"/>
                  <a:ea typeface="+mn-ea"/>
                  <a:cs typeface="Neo Sans Intel"/>
                </a:rPr>
                <a:t>RevCom</a:t>
              </a:r>
              <a:endParaRPr lang="en-US" sz="1000" dirty="0">
                <a:latin typeface="Neo Sans Intel"/>
                <a:ea typeface="+mn-ea"/>
                <a:cs typeface="Neo Sans Intel"/>
              </a:endParaRPr>
            </a:p>
          </p:txBody>
        </p:sp>
      </p:grpSp>
      <p:sp>
        <p:nvSpPr>
          <p:cNvPr id="68" name="TextBox 67"/>
          <p:cNvSpPr txBox="1"/>
          <p:nvPr/>
        </p:nvSpPr>
        <p:spPr>
          <a:xfrm>
            <a:off x="8170863" y="5334000"/>
            <a:ext cx="466725" cy="246063"/>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2020</a:t>
            </a:r>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7"/>
          <p:cNvSpPr>
            <a:spLocks noGrp="1"/>
          </p:cNvSpPr>
          <p:nvPr>
            <p:ph type="title"/>
          </p:nvPr>
        </p:nvSpPr>
        <p:spPr/>
        <p:txBody>
          <a:bodyPr/>
          <a:lstStyle/>
          <a:p>
            <a:r>
              <a:rPr lang="en-US" altLang="en-US" dirty="0" smtClean="0"/>
              <a:t>Goal for March 2018</a:t>
            </a:r>
          </a:p>
        </p:txBody>
      </p:sp>
      <p:sp>
        <p:nvSpPr>
          <p:cNvPr id="33795" name="Content Placeholder 8"/>
          <p:cNvSpPr>
            <a:spLocks noGrp="1"/>
          </p:cNvSpPr>
          <p:nvPr>
            <p:ph idx="1"/>
          </p:nvPr>
        </p:nvSpPr>
        <p:spPr>
          <a:xfrm>
            <a:off x="685800" y="2133600"/>
            <a:ext cx="8001000" cy="4114800"/>
          </a:xfrm>
        </p:spPr>
        <p:txBody>
          <a:bodyPr/>
          <a:lstStyle/>
          <a:p>
            <a:pPr>
              <a:defRPr/>
            </a:pPr>
            <a:r>
              <a:rPr lang="en-US" altLang="en-US" dirty="0"/>
              <a:t>Review technical presentations</a:t>
            </a:r>
          </a:p>
          <a:p>
            <a:pPr>
              <a:defRPr/>
            </a:pPr>
            <a:r>
              <a:rPr lang="en-US" altLang="en-US" dirty="0" smtClean="0"/>
              <a:t>Review draft text for </a:t>
            </a:r>
            <a:r>
              <a:rPr lang="en-US" altLang="en-US" dirty="0" err="1" smtClean="0"/>
              <a:t>TGba</a:t>
            </a:r>
            <a:r>
              <a:rPr lang="en-US" altLang="en-US" dirty="0" smtClean="0"/>
              <a:t> D0.x</a:t>
            </a:r>
          </a:p>
          <a:p>
            <a:pPr>
              <a:defRPr/>
            </a:pPr>
            <a:r>
              <a:rPr lang="en-US" altLang="en-US" dirty="0" smtClean="0"/>
              <a:t>Work </a:t>
            </a:r>
            <a:r>
              <a:rPr lang="en-US" altLang="en-US" dirty="0"/>
              <a:t>on </a:t>
            </a:r>
            <a:r>
              <a:rPr lang="en-US" altLang="en-US" dirty="0" err="1"/>
              <a:t>TGba</a:t>
            </a:r>
            <a:r>
              <a:rPr lang="en-US" altLang="en-US" dirty="0"/>
              <a:t> task group documents</a:t>
            </a:r>
          </a:p>
          <a:p>
            <a:pPr>
              <a:defRPr/>
            </a:pPr>
            <a:r>
              <a:rPr lang="en-US" altLang="en-US" dirty="0"/>
              <a:t>Review TG timeline</a:t>
            </a:r>
          </a:p>
          <a:p>
            <a:pPr>
              <a:defRPr/>
            </a:pPr>
            <a:endParaRPr lang="en-US" altLang="en-US" dirty="0"/>
          </a:p>
          <a:p>
            <a:pPr>
              <a:defRPr/>
            </a:pPr>
            <a:endParaRPr lang="en-US" altLang="en-US" dirty="0"/>
          </a:p>
          <a:p>
            <a:pPr>
              <a:defRPr/>
            </a:pPr>
            <a:endParaRPr lang="en-US" altLang="en-US" dirty="0"/>
          </a:p>
          <a:p>
            <a:pPr>
              <a:defRPr/>
            </a:pPr>
            <a:endParaRPr lang="en-US" altLang="en-US" dirty="0" smtClean="0"/>
          </a:p>
          <a:p>
            <a:pPr marL="0" indent="0">
              <a:buFontTx/>
              <a:buNone/>
              <a:defRPr/>
            </a:pPr>
            <a:endParaRPr lang="en-US" altLang="en-US" dirty="0" smtClean="0"/>
          </a:p>
          <a:p>
            <a:pPr>
              <a:defRPr/>
            </a:pPr>
            <a:endParaRPr lang="en-US" altLang="en-US" dirty="0" smtClean="0"/>
          </a:p>
        </p:txBody>
      </p:sp>
      <p:sp>
        <p:nvSpPr>
          <p:cNvPr id="6" name="Footer Placeholder 5"/>
          <p:cNvSpPr>
            <a:spLocks noGrp="1"/>
          </p:cNvSpPr>
          <p:nvPr>
            <p:ph type="ftr" sz="quarter" idx="11"/>
          </p:nvPr>
        </p:nvSpPr>
        <p:spPr/>
        <p:txBody>
          <a:bodyPr/>
          <a:lstStyle/>
          <a:p>
            <a:pPr>
              <a:defRPr/>
            </a:pPr>
            <a:r>
              <a:rPr lang="en-US" smtClean="0"/>
              <a:t>Minyoung Park (Samsung)</a:t>
            </a:r>
            <a:endParaRPr lang="en-US"/>
          </a:p>
        </p:txBody>
      </p:sp>
      <p:sp>
        <p:nvSpPr>
          <p:cNvPr id="43014"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9C08EAE7-1D40-41D7-9B52-6E64E0A4FB7D}" type="slidenum">
              <a:rPr lang="en-US" altLang="en-US" sz="1200" b="0" smtClean="0"/>
              <a:pPr>
                <a:spcBef>
                  <a:spcPct val="0"/>
                </a:spcBef>
                <a:buFontTx/>
                <a:buNone/>
              </a:pPr>
              <a:t>39</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Meeting Protocol</a:t>
            </a:r>
          </a:p>
        </p:txBody>
      </p:sp>
      <p:sp>
        <p:nvSpPr>
          <p:cNvPr id="8195" name="Content Placeholder 2"/>
          <p:cNvSpPr>
            <a:spLocks noGrp="1"/>
          </p:cNvSpPr>
          <p:nvPr>
            <p:ph idx="1"/>
          </p:nvPr>
        </p:nvSpPr>
        <p:spPr/>
        <p:txBody>
          <a:bodyPr/>
          <a:lstStyle/>
          <a:p>
            <a:r>
              <a:rPr lang="en-US" altLang="zh-CN" smtClean="0"/>
              <a:t>Please announce your </a:t>
            </a:r>
            <a:r>
              <a:rPr lang="en-US" altLang="zh-CN" u="sng" smtClean="0"/>
              <a:t>name</a:t>
            </a:r>
            <a:r>
              <a:rPr lang="en-US" altLang="zh-CN" smtClean="0"/>
              <a:t> and </a:t>
            </a:r>
            <a:r>
              <a:rPr lang="en-US" altLang="zh-CN" u="sng" smtClean="0"/>
              <a:t>affiliation</a:t>
            </a:r>
            <a:r>
              <a:rPr lang="en-US" altLang="zh-CN" smtClean="0"/>
              <a:t> when you first address the group during a meeting slot</a:t>
            </a:r>
          </a:p>
          <a:p>
            <a:endParaRPr lang="en-US" altLang="en-US" smtClean="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81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86542-6B9C-4A56-8B17-DC4883078DD8}" type="slidenum">
              <a:rPr lang="en-US" altLang="en-US" sz="1200" b="0" smtClean="0"/>
              <a:pPr>
                <a:spcBef>
                  <a:spcPct val="0"/>
                </a:spcBef>
                <a:buFontTx/>
                <a:buNone/>
              </a:pPr>
              <a:t>4</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smtClean="0"/>
              <a:t>Teleconference Call Schedule</a:t>
            </a:r>
          </a:p>
        </p:txBody>
      </p:sp>
      <p:sp>
        <p:nvSpPr>
          <p:cNvPr id="45059" name="Content Placeholder 2"/>
          <p:cNvSpPr>
            <a:spLocks noGrp="1"/>
          </p:cNvSpPr>
          <p:nvPr>
            <p:ph idx="1"/>
          </p:nvPr>
        </p:nvSpPr>
        <p:spPr>
          <a:xfrm>
            <a:off x="696912" y="1981200"/>
            <a:ext cx="7761288" cy="4114800"/>
          </a:xfrm>
        </p:spPr>
        <p:txBody>
          <a:bodyPr/>
          <a:lstStyle/>
          <a:p>
            <a:pPr marL="342900" lvl="1" indent="-342900">
              <a:buFontTx/>
              <a:buChar char="•"/>
              <a:defRPr/>
            </a:pPr>
            <a:r>
              <a:rPr lang="en-US" altLang="en-US" sz="2800" b="1" dirty="0" smtClean="0"/>
              <a:t>Proposed schedule (Mondays, 1 hour each)</a:t>
            </a:r>
          </a:p>
          <a:p>
            <a:pPr marL="685800" lvl="2" indent="-342900">
              <a:defRPr/>
            </a:pPr>
            <a:r>
              <a:rPr lang="en-US" altLang="en-US" sz="2400" b="1" dirty="0" smtClean="0"/>
              <a:t>TBD</a:t>
            </a:r>
          </a:p>
          <a:p>
            <a:pPr marL="685800" lvl="2" indent="-342900">
              <a:defRPr/>
            </a:pPr>
            <a:endParaRPr lang="en-US" altLang="en-US" sz="2400" b="1" dirty="0" smtClean="0"/>
          </a:p>
          <a:p>
            <a:pPr marL="685800" lvl="2" indent="-342900">
              <a:defRPr/>
            </a:pPr>
            <a:endParaRPr lang="en-US" altLang="en-US" sz="2400" b="1" dirty="0"/>
          </a:p>
          <a:p>
            <a:pPr marL="0" lvl="1" indent="0">
              <a:buFontTx/>
              <a:buNone/>
              <a:defRPr/>
            </a:pPr>
            <a:endParaRPr lang="en-US" altLang="en-US" sz="2800" b="1" dirty="0" smtClean="0"/>
          </a:p>
          <a:p>
            <a:pPr marL="685800" lvl="2" indent="-342900">
              <a:defRPr/>
            </a:pPr>
            <a:endParaRPr lang="en-US" altLang="en-US" sz="2400" b="1" dirty="0" smtClean="0"/>
          </a:p>
          <a:p>
            <a:pPr marL="342900" lvl="2" indent="0">
              <a:buFontTx/>
              <a:buNone/>
              <a:defRPr/>
            </a:pPr>
            <a:endParaRPr lang="en-US" altLang="en-US" sz="2400" b="1" dirty="0" smtClean="0"/>
          </a:p>
          <a:p>
            <a:pPr marL="685800" lvl="2" indent="-342900">
              <a:defRPr/>
            </a:pPr>
            <a:endParaRPr lang="en-US" altLang="en-US" sz="2400" dirty="0" smtClean="0"/>
          </a:p>
          <a:p>
            <a:pPr>
              <a:defRPr/>
            </a:pPr>
            <a:endParaRPr lang="en-US" altLang="en-US" sz="2800" dirty="0" smtClean="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403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496DE5F-04F6-4F73-9507-E002E5E77515}" type="slidenum">
              <a:rPr lang="en-US" altLang="en-US" sz="1200" b="0" smtClean="0"/>
              <a:pPr>
                <a:spcBef>
                  <a:spcPct val="0"/>
                </a:spcBef>
                <a:buFontTx/>
                <a:buNone/>
              </a:pPr>
              <a:t>40</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mtClean="0"/>
              <a:t>Backup Slides</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710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83018CA-7B52-4439-8DDB-3820FF6E9ED4}" type="slidenum">
              <a:rPr lang="en-US" altLang="en-US" sz="1200" b="0" smtClean="0"/>
              <a:pPr>
                <a:spcBef>
                  <a:spcPct val="0"/>
                </a:spcBef>
                <a:buFontTx/>
                <a:buNone/>
              </a:pPr>
              <a:t>41</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130" name="Straight Arrow Connector 74"/>
          <p:cNvCxnSpPr>
            <a:cxnSpLocks noChangeShapeType="1"/>
          </p:cNvCxnSpPr>
          <p:nvPr/>
        </p:nvCxnSpPr>
        <p:spPr bwMode="auto">
          <a:xfrm>
            <a:off x="6019800" y="4525963"/>
            <a:ext cx="533400"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1" name="TextBox 63"/>
          <p:cNvSpPr txBox="1">
            <a:spLocks noChangeArrowheads="1"/>
          </p:cNvSpPr>
          <p:nvPr/>
        </p:nvSpPr>
        <p:spPr bwMode="auto">
          <a:xfrm>
            <a:off x="4770438" y="4237038"/>
            <a:ext cx="5349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a:t>
            </a:r>
          </a:p>
        </p:txBody>
      </p:sp>
      <p:cxnSp>
        <p:nvCxnSpPr>
          <p:cNvPr id="48132" name="Straight Arrow Connector 26"/>
          <p:cNvCxnSpPr>
            <a:cxnSpLocks noChangeShapeType="1"/>
          </p:cNvCxnSpPr>
          <p:nvPr/>
        </p:nvCxnSpPr>
        <p:spPr bwMode="auto">
          <a:xfrm>
            <a:off x="1096963" y="2614613"/>
            <a:ext cx="350837" cy="657225"/>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33" name="Straight Arrow Connector 24"/>
          <p:cNvCxnSpPr>
            <a:cxnSpLocks noChangeShapeType="1"/>
            <a:endCxn id="48139" idx="0"/>
          </p:cNvCxnSpPr>
          <p:nvPr/>
        </p:nvCxnSpPr>
        <p:spPr bwMode="auto">
          <a:xfrm>
            <a:off x="1562100" y="2854325"/>
            <a:ext cx="0" cy="4175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4" name="Title 1"/>
          <p:cNvSpPr>
            <a:spLocks noGrp="1"/>
          </p:cNvSpPr>
          <p:nvPr>
            <p:ph type="title"/>
          </p:nvPr>
        </p:nvSpPr>
        <p:spPr/>
        <p:txBody>
          <a:bodyPr/>
          <a:lstStyle/>
          <a:p>
            <a:r>
              <a:rPr lang="en-US" altLang="en-US" smtClean="0"/>
              <a:t>Proposed TGba Spec Development Process</a:t>
            </a:r>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813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7EC835E8-722F-4746-945F-29194E29C236}" type="slidenum">
              <a:rPr lang="en-US" altLang="en-US" sz="1200" b="0" smtClean="0"/>
              <a:pPr>
                <a:spcBef>
                  <a:spcPct val="0"/>
                </a:spcBef>
                <a:buFontTx/>
                <a:buNone/>
              </a:pPr>
              <a:t>42</a:t>
            </a:fld>
            <a:endParaRPr lang="en-US" altLang="en-US" sz="1200" b="0" smtClean="0"/>
          </a:p>
        </p:txBody>
      </p:sp>
      <p:sp>
        <p:nvSpPr>
          <p:cNvPr id="48138" name="TextBox 12"/>
          <p:cNvSpPr txBox="1">
            <a:spLocks noChangeArrowheads="1"/>
          </p:cNvSpPr>
          <p:nvPr/>
        </p:nvSpPr>
        <p:spPr bwMode="auto">
          <a:xfrm rot="2214236">
            <a:off x="808038" y="2609850"/>
            <a:ext cx="3381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39" name="Diamond 15"/>
          <p:cNvSpPr>
            <a:spLocks noChangeArrowheads="1"/>
          </p:cNvSpPr>
          <p:nvPr/>
        </p:nvSpPr>
        <p:spPr bwMode="auto">
          <a:xfrm>
            <a:off x="903288" y="3271838"/>
            <a:ext cx="1317625" cy="568325"/>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40" name="TextBox 16"/>
          <p:cNvSpPr txBox="1">
            <a:spLocks noChangeArrowheads="1"/>
          </p:cNvSpPr>
          <p:nvPr/>
        </p:nvSpPr>
        <p:spPr bwMode="auto">
          <a:xfrm>
            <a:off x="1081088" y="3429000"/>
            <a:ext cx="10366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Consensus?</a:t>
            </a:r>
          </a:p>
        </p:txBody>
      </p:sp>
      <p:cxnSp>
        <p:nvCxnSpPr>
          <p:cNvPr id="48141" name="Straight Arrow Connector 18"/>
          <p:cNvCxnSpPr>
            <a:cxnSpLocks noChangeShapeType="1"/>
            <a:stCxn id="48139" idx="2"/>
          </p:cNvCxnSpPr>
          <p:nvPr/>
        </p:nvCxnSpPr>
        <p:spPr bwMode="auto">
          <a:xfrm>
            <a:off x="1562100" y="3840163"/>
            <a:ext cx="0" cy="2857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2" name="Straight Arrow Connector 22"/>
          <p:cNvCxnSpPr>
            <a:cxnSpLocks noChangeShapeType="1"/>
          </p:cNvCxnSpPr>
          <p:nvPr/>
        </p:nvCxnSpPr>
        <p:spPr bwMode="auto">
          <a:xfrm flipH="1">
            <a:off x="1647825" y="2955925"/>
            <a:ext cx="180975" cy="3159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43" name="TextBox 27"/>
          <p:cNvSpPr txBox="1">
            <a:spLocks noChangeArrowheads="1"/>
          </p:cNvSpPr>
          <p:nvPr/>
        </p:nvSpPr>
        <p:spPr bwMode="auto">
          <a:xfrm>
            <a:off x="1308100" y="2894013"/>
            <a:ext cx="3381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44" name="TextBox 28"/>
          <p:cNvSpPr txBox="1">
            <a:spLocks noChangeArrowheads="1"/>
          </p:cNvSpPr>
          <p:nvPr/>
        </p:nvSpPr>
        <p:spPr bwMode="auto">
          <a:xfrm>
            <a:off x="1538288" y="3776663"/>
            <a:ext cx="17160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(TG approval)</a:t>
            </a:r>
          </a:p>
        </p:txBody>
      </p:sp>
      <p:sp>
        <p:nvSpPr>
          <p:cNvPr id="48145" name="TextBox 41"/>
          <p:cNvSpPr txBox="1">
            <a:spLocks noChangeArrowheads="1"/>
          </p:cNvSpPr>
          <p:nvPr/>
        </p:nvSpPr>
        <p:spPr bwMode="auto">
          <a:xfrm>
            <a:off x="549275" y="3554413"/>
            <a:ext cx="434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cxnSp>
        <p:nvCxnSpPr>
          <p:cNvPr id="48146" name="Straight Arrow Connector 43"/>
          <p:cNvCxnSpPr>
            <a:cxnSpLocks noChangeShapeType="1"/>
          </p:cNvCxnSpPr>
          <p:nvPr/>
        </p:nvCxnSpPr>
        <p:spPr bwMode="auto">
          <a:xfrm>
            <a:off x="179388" y="2543175"/>
            <a:ext cx="369887"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7" name="Elbow Connector 45"/>
          <p:cNvCxnSpPr>
            <a:cxnSpLocks noChangeShapeType="1"/>
            <a:stCxn id="48139" idx="1"/>
          </p:cNvCxnSpPr>
          <p:nvPr/>
        </p:nvCxnSpPr>
        <p:spPr bwMode="auto">
          <a:xfrm rot="10800000">
            <a:off x="152400" y="2552700"/>
            <a:ext cx="750888" cy="1003300"/>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48148" name="Flowchart: Document 52"/>
          <p:cNvSpPr>
            <a:spLocks noChangeArrowheads="1"/>
          </p:cNvSpPr>
          <p:nvPr/>
        </p:nvSpPr>
        <p:spPr bwMode="auto">
          <a:xfrm>
            <a:off x="557213" y="201453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49" name="Flowchart: Document 53"/>
          <p:cNvSpPr>
            <a:spLocks noChangeArrowheads="1"/>
          </p:cNvSpPr>
          <p:nvPr/>
        </p:nvSpPr>
        <p:spPr bwMode="auto">
          <a:xfrm>
            <a:off x="700088" y="2112963"/>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0" name="Flowchart: Document 54"/>
          <p:cNvSpPr>
            <a:spLocks noChangeArrowheads="1"/>
          </p:cNvSpPr>
          <p:nvPr/>
        </p:nvSpPr>
        <p:spPr bwMode="auto">
          <a:xfrm>
            <a:off x="1109663" y="224948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1" name="Flowchart: Document 55"/>
          <p:cNvSpPr>
            <a:spLocks noChangeArrowheads="1"/>
          </p:cNvSpPr>
          <p:nvPr/>
        </p:nvSpPr>
        <p:spPr bwMode="auto">
          <a:xfrm>
            <a:off x="1350963" y="2381250"/>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grpSp>
        <p:nvGrpSpPr>
          <p:cNvPr id="48152" name="Group 61"/>
          <p:cNvGrpSpPr>
            <a:grpSpLocks/>
          </p:cNvGrpSpPr>
          <p:nvPr/>
        </p:nvGrpSpPr>
        <p:grpSpPr bwMode="auto">
          <a:xfrm>
            <a:off x="2743200" y="4086225"/>
            <a:ext cx="2057400" cy="889000"/>
            <a:chOff x="3429000" y="4114558"/>
            <a:chExt cx="2057400" cy="888909"/>
          </a:xfrm>
        </p:grpSpPr>
        <p:sp>
          <p:nvSpPr>
            <p:cNvPr id="48163" name="Diamond 57"/>
            <p:cNvSpPr>
              <a:spLocks noChangeArrowheads="1"/>
            </p:cNvSpPr>
            <p:nvPr/>
          </p:nvSpPr>
          <p:spPr bwMode="auto">
            <a:xfrm>
              <a:off x="3429000" y="4114558"/>
              <a:ext cx="2057400" cy="888909"/>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64" name="TextBox 58"/>
            <p:cNvSpPr txBox="1">
              <a:spLocks noChangeArrowheads="1"/>
            </p:cNvSpPr>
            <p:nvPr/>
          </p:nvSpPr>
          <p:spPr bwMode="auto">
            <a:xfrm>
              <a:off x="3548554" y="4264803"/>
              <a:ext cx="184210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SFD has enough</a:t>
              </a:r>
              <a:br>
                <a:rPr lang="en-US" altLang="en-US" sz="1400" b="0"/>
              </a:br>
              <a:r>
                <a:rPr lang="en-US" altLang="en-US" sz="1400" b="0"/>
                <a:t> details for TGba Spec </a:t>
              </a:r>
            </a:p>
            <a:p>
              <a:pPr algn="ctr">
                <a:spcBef>
                  <a:spcPct val="0"/>
                </a:spcBef>
                <a:buFontTx/>
                <a:buNone/>
              </a:pPr>
              <a:r>
                <a:rPr lang="en-US" altLang="en-US" sz="1400" b="0"/>
                <a:t>D0.1?</a:t>
              </a:r>
            </a:p>
          </p:txBody>
        </p:sp>
      </p:grpSp>
      <p:cxnSp>
        <p:nvCxnSpPr>
          <p:cNvPr id="48153" name="Straight Arrow Connector 60"/>
          <p:cNvCxnSpPr>
            <a:cxnSpLocks noChangeShapeType="1"/>
            <a:endCxn id="48163" idx="1"/>
          </p:cNvCxnSpPr>
          <p:nvPr/>
        </p:nvCxnSpPr>
        <p:spPr bwMode="auto">
          <a:xfrm>
            <a:off x="2209800" y="4525963"/>
            <a:ext cx="533400" cy="4762"/>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4" name="Straight Arrow Connector 62"/>
          <p:cNvCxnSpPr>
            <a:cxnSpLocks noChangeShapeType="1"/>
          </p:cNvCxnSpPr>
          <p:nvPr/>
        </p:nvCxnSpPr>
        <p:spPr bwMode="auto">
          <a:xfrm>
            <a:off x="4800600" y="4525963"/>
            <a:ext cx="474663"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5" name="Elbow Connector 65"/>
          <p:cNvCxnSpPr>
            <a:cxnSpLocks noChangeShapeType="1"/>
            <a:stCxn id="48163" idx="2"/>
          </p:cNvCxnSpPr>
          <p:nvPr/>
        </p:nvCxnSpPr>
        <p:spPr bwMode="auto">
          <a:xfrm rot="5400000">
            <a:off x="2372519" y="4163219"/>
            <a:ext cx="587375" cy="2211387"/>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8156" name="Straight Arrow Connector 67"/>
          <p:cNvCxnSpPr>
            <a:cxnSpLocks noChangeShapeType="1"/>
          </p:cNvCxnSpPr>
          <p:nvPr/>
        </p:nvCxnSpPr>
        <p:spPr bwMode="auto">
          <a:xfrm flipV="1">
            <a:off x="1560513" y="5302250"/>
            <a:ext cx="1587" cy="2603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57" name="TextBox 68"/>
          <p:cNvSpPr txBox="1">
            <a:spLocks noChangeArrowheads="1"/>
          </p:cNvSpPr>
          <p:nvPr/>
        </p:nvSpPr>
        <p:spPr bwMode="auto">
          <a:xfrm>
            <a:off x="3771900" y="4940300"/>
            <a:ext cx="434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sp>
        <p:nvSpPr>
          <p:cNvPr id="48158" name="Flowchart: Document 69"/>
          <p:cNvSpPr>
            <a:spLocks noChangeArrowheads="1"/>
          </p:cNvSpPr>
          <p:nvPr/>
        </p:nvSpPr>
        <p:spPr bwMode="auto">
          <a:xfrm>
            <a:off x="957263" y="4137025"/>
            <a:ext cx="1252537" cy="1141413"/>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Spec Framework Document (SFD)</a:t>
            </a:r>
          </a:p>
        </p:txBody>
      </p:sp>
      <p:sp>
        <p:nvSpPr>
          <p:cNvPr id="48159" name="Flowchart: Document 72"/>
          <p:cNvSpPr>
            <a:spLocks noChangeArrowheads="1"/>
          </p:cNvSpPr>
          <p:nvPr/>
        </p:nvSpPr>
        <p:spPr bwMode="auto">
          <a:xfrm>
            <a:off x="5257800" y="4135438"/>
            <a:ext cx="1023938" cy="941387"/>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0.1</a:t>
            </a:r>
          </a:p>
        </p:txBody>
      </p:sp>
      <p:cxnSp>
        <p:nvCxnSpPr>
          <p:cNvPr id="48160" name="Straight Arrow Connector 79"/>
          <p:cNvCxnSpPr>
            <a:cxnSpLocks noChangeShapeType="1"/>
          </p:cNvCxnSpPr>
          <p:nvPr/>
        </p:nvCxnSpPr>
        <p:spPr bwMode="auto">
          <a:xfrm>
            <a:off x="7358063" y="4505325"/>
            <a:ext cx="474662"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61" name="Flowchart: Document 80"/>
          <p:cNvSpPr>
            <a:spLocks noChangeArrowheads="1"/>
          </p:cNvSpPr>
          <p:nvPr/>
        </p:nvSpPr>
        <p:spPr bwMode="auto">
          <a:xfrm>
            <a:off x="7815263" y="4114800"/>
            <a:ext cx="1023937" cy="939800"/>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1.0</a:t>
            </a:r>
          </a:p>
        </p:txBody>
      </p:sp>
      <p:sp>
        <p:nvSpPr>
          <p:cNvPr id="48162" name="Rectangle 75"/>
          <p:cNvSpPr>
            <a:spLocks noChangeArrowheads="1"/>
          </p:cNvSpPr>
          <p:nvPr/>
        </p:nvSpPr>
        <p:spPr bwMode="auto">
          <a:xfrm>
            <a:off x="6553200" y="4135438"/>
            <a:ext cx="990600" cy="804862"/>
          </a:xfrm>
          <a:prstGeom prst="rect">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b="0"/>
              <a:t>Comment collection/</a:t>
            </a:r>
          </a:p>
          <a:p>
            <a:pPr>
              <a:spcBef>
                <a:spcPct val="0"/>
              </a:spcBef>
              <a:buFontTx/>
              <a:buNone/>
            </a:pPr>
            <a:r>
              <a:rPr lang="en-US" altLang="en-US" sz="1400" b="0"/>
              <a:t>Resolution</a:t>
            </a:r>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zh-CN" smtClean="0"/>
              <a:t>Attendance</a:t>
            </a:r>
            <a:endParaRPr lang="en-US" altLang="en-US" smtClean="0"/>
          </a:p>
        </p:txBody>
      </p:sp>
      <p:sp>
        <p:nvSpPr>
          <p:cNvPr id="3" name="Content Placeholder 2"/>
          <p:cNvSpPr>
            <a:spLocks noGrp="1"/>
          </p:cNvSpPr>
          <p:nvPr>
            <p:ph idx="1"/>
          </p:nvPr>
        </p:nvSpPr>
        <p:spPr/>
        <p:txBody>
          <a:bodyPr/>
          <a:lstStyle/>
          <a:p>
            <a:pPr>
              <a:defRPr/>
            </a:pPr>
            <a:r>
              <a:rPr lang="en-US" altLang="zh-CN" dirty="0" smtClean="0">
                <a:hlinkClick r:id="rId2"/>
              </a:rPr>
              <a:t>http://newton.meeting.verilan.com</a:t>
            </a:r>
            <a:endParaRPr lang="en-US" altLang="zh-CN" dirty="0" smtClean="0"/>
          </a:p>
          <a:p>
            <a:pPr>
              <a:defRPr/>
            </a:pPr>
            <a:endParaRPr lang="en-US" altLang="zh-CN" dirty="0" smtClean="0"/>
          </a:p>
          <a:p>
            <a:pPr marL="457200" indent="-457200">
              <a:buFontTx/>
              <a:buAutoNum type="arabicPeriod"/>
              <a:defRPr/>
            </a:pPr>
            <a:r>
              <a:rPr lang="en-US" altLang="zh-CN" dirty="0" smtClean="0"/>
              <a:t>Register</a:t>
            </a:r>
          </a:p>
          <a:p>
            <a:pPr marL="457200" indent="-457200">
              <a:buFontTx/>
              <a:buAutoNum type="arabicPeriod"/>
              <a:defRPr/>
            </a:pPr>
            <a:r>
              <a:rPr lang="en-US" altLang="zh-CN" dirty="0" smtClean="0"/>
              <a:t>Indicate attendance</a:t>
            </a:r>
          </a:p>
          <a:p>
            <a:pPr>
              <a:defRPr/>
            </a:pP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92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EA93470-B795-4BC8-B7E4-942636225AF8}" type="slidenum">
              <a:rPr lang="en-US" altLang="en-US" sz="1200" b="0" smtClean="0"/>
              <a:pPr>
                <a:spcBef>
                  <a:spcPct val="0"/>
                </a:spcBef>
                <a:buFontTx/>
                <a:buNone/>
              </a:pPr>
              <a:t>5</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zh-CN" smtClean="0"/>
              <a:t>Attendance, Voting &amp; Document Status</a:t>
            </a:r>
            <a:endParaRPr lang="en-US" altLang="en-US" smtClean="0"/>
          </a:p>
        </p:txBody>
      </p:sp>
      <p:sp>
        <p:nvSpPr>
          <p:cNvPr id="10243" name="Content Placeholder 2"/>
          <p:cNvSpPr>
            <a:spLocks noGrp="1"/>
          </p:cNvSpPr>
          <p:nvPr>
            <p:ph idx="1"/>
          </p:nvPr>
        </p:nvSpPr>
        <p:spPr/>
        <p:txBody>
          <a:bodyPr/>
          <a:lstStyle/>
          <a:p>
            <a:r>
              <a:rPr lang="en-US" altLang="zh-CN" smtClean="0"/>
              <a:t>Make sure your badges are correct </a:t>
            </a:r>
          </a:p>
          <a:p>
            <a:endParaRPr lang="en-US" altLang="zh-CN" smtClean="0"/>
          </a:p>
          <a:p>
            <a:r>
              <a:rPr lang="en-US" altLang="zh-CN" smtClean="0"/>
              <a:t>If you plan to make a submission be sure it does not contain company logos or advertising</a:t>
            </a:r>
          </a:p>
          <a:p>
            <a:endParaRPr lang="en-US" altLang="zh-CN" smtClean="0"/>
          </a:p>
          <a:p>
            <a:r>
              <a:rPr lang="en-US" altLang="zh-CN" smtClean="0"/>
              <a:t>Questions on Voting status, Ballot pool, Access to Reflector, Documentation,  member</a:t>
            </a:r>
            <a:r>
              <a:rPr lang="ja-JP" altLang="en-US" smtClean="0"/>
              <a:t>’</a:t>
            </a:r>
            <a:r>
              <a:rPr lang="en-US" altLang="ja-JP" smtClean="0"/>
              <a:t>s area</a:t>
            </a:r>
          </a:p>
          <a:p>
            <a:pPr lvl="1"/>
            <a:r>
              <a:rPr lang="en-US" altLang="zh-CN" smtClean="0"/>
              <a:t>see Jon Rosdahl –  </a:t>
            </a:r>
            <a:r>
              <a:rPr lang="en-US" altLang="zh-CN" smtClean="0">
                <a:hlinkClick r:id="rId2"/>
              </a:rPr>
              <a:t>jrosdahl@ieee.org</a:t>
            </a:r>
            <a:endParaRPr lang="en-US" altLang="zh-CN" smtClean="0"/>
          </a:p>
          <a:p>
            <a:pPr lvl="1"/>
            <a:endParaRPr lang="en-US" altLang="zh-CN" smtClean="0"/>
          </a:p>
          <a:p>
            <a:r>
              <a:rPr lang="en-US" altLang="zh-CN" smtClean="0"/>
              <a:t>Cell Phones Silent or Off</a:t>
            </a:r>
          </a:p>
          <a:p>
            <a:endParaRPr lang="en-US" altLang="en-US" smtClean="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02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05ED895-A1BC-46F9-8DC0-8704ED42B469}" type="slidenum">
              <a:rPr lang="en-US" altLang="en-US" sz="1200" b="0" smtClean="0"/>
              <a:pPr>
                <a:spcBef>
                  <a:spcPct val="0"/>
                </a:spcBef>
                <a:buFontTx/>
                <a:buNone/>
              </a:pPr>
              <a:t>6</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t>TGba Schedule for the Week</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077547982"/>
              </p:ext>
            </p:extLst>
          </p:nvPr>
        </p:nvGraphicFramePr>
        <p:xfrm>
          <a:off x="685800" y="1981200"/>
          <a:ext cx="7772400" cy="2378076"/>
        </p:xfrm>
        <a:graphic>
          <a:graphicData uri="http://schemas.openxmlformats.org/drawingml/2006/table">
            <a:tbl>
              <a:tblPr firstRow="1" bandRow="1">
                <a:tableStyleId>{073A0DAA-6AF3-43AB-8588-CEC1D06C72B9}</a:tableStyleId>
              </a:tblPr>
              <a:tblGrid>
                <a:gridCol w="1554480"/>
                <a:gridCol w="1554480"/>
                <a:gridCol w="1554480"/>
                <a:gridCol w="1554480"/>
                <a:gridCol w="1554480"/>
              </a:tblGrid>
              <a:tr h="396346">
                <a:tc>
                  <a:txBody>
                    <a:bodyPr/>
                    <a:lstStyle/>
                    <a:p>
                      <a:pPr algn="ctr"/>
                      <a:endParaRPr lang="en-US" sz="2000" dirty="0"/>
                    </a:p>
                  </a:txBody>
                  <a:tcPr marT="45742" marB="45742"/>
                </a:tc>
                <a:tc>
                  <a:txBody>
                    <a:bodyPr/>
                    <a:lstStyle/>
                    <a:p>
                      <a:pPr algn="ctr"/>
                      <a:r>
                        <a:rPr lang="en-US" sz="2000" dirty="0" smtClean="0"/>
                        <a:t>Monday</a:t>
                      </a:r>
                      <a:endParaRPr lang="en-US" sz="2000" dirty="0"/>
                    </a:p>
                  </a:txBody>
                  <a:tcPr marT="45742" marB="45742"/>
                </a:tc>
                <a:tc>
                  <a:txBody>
                    <a:bodyPr/>
                    <a:lstStyle/>
                    <a:p>
                      <a:pPr algn="ctr"/>
                      <a:r>
                        <a:rPr lang="en-US" sz="2000" dirty="0" smtClean="0"/>
                        <a:t>Tuesday</a:t>
                      </a:r>
                      <a:endParaRPr lang="en-US" sz="2000" dirty="0"/>
                    </a:p>
                  </a:txBody>
                  <a:tcPr marT="45742" marB="45742"/>
                </a:tc>
                <a:tc>
                  <a:txBody>
                    <a:bodyPr/>
                    <a:lstStyle/>
                    <a:p>
                      <a:pPr algn="ctr"/>
                      <a:r>
                        <a:rPr lang="en-US" sz="2000" dirty="0" smtClean="0"/>
                        <a:t>Wednesday</a:t>
                      </a:r>
                      <a:endParaRPr lang="en-US" sz="2000" dirty="0"/>
                    </a:p>
                  </a:txBody>
                  <a:tcPr marT="45742" marB="45742"/>
                </a:tc>
                <a:tc>
                  <a:txBody>
                    <a:bodyPr/>
                    <a:lstStyle/>
                    <a:p>
                      <a:pPr algn="ctr"/>
                      <a:r>
                        <a:rPr lang="en-US" sz="2000" dirty="0" smtClean="0"/>
                        <a:t>Thursday</a:t>
                      </a:r>
                      <a:endParaRPr lang="en-US" sz="2000" dirty="0"/>
                    </a:p>
                  </a:txBody>
                  <a:tcPr marT="45742" marB="45742"/>
                </a:tc>
              </a:tr>
              <a:tr h="396346">
                <a:tc>
                  <a:txBody>
                    <a:bodyPr/>
                    <a:lstStyle/>
                    <a:p>
                      <a:pPr algn="ctr"/>
                      <a:r>
                        <a:rPr lang="en-US" sz="2000" dirty="0" smtClean="0"/>
                        <a:t>AM1</a:t>
                      </a:r>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b="1" dirty="0"/>
                    </a:p>
                  </a:txBody>
                  <a:tcPr marT="45742" marB="45742"/>
                </a:tc>
                <a:tc>
                  <a:txBody>
                    <a:bodyPr/>
                    <a:lstStyle/>
                    <a:p>
                      <a:pPr algn="ctr"/>
                      <a:r>
                        <a:rPr lang="en-US" sz="2000" b="1" dirty="0" smtClean="0"/>
                        <a:t>TGba</a:t>
                      </a:r>
                      <a:endParaRPr lang="en-US" sz="2000" b="1" dirty="0"/>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b="1" dirty="0" smtClean="0">
                        <a:solidFill>
                          <a:schemeClr val="tx1"/>
                        </a:solidFill>
                      </a:endParaRPr>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rPr>
                        <a:t>TGba</a:t>
                      </a:r>
                    </a:p>
                  </a:txBody>
                  <a:tcPr marT="45742" marB="45742"/>
                </a:tc>
              </a:tr>
              <a:tr h="396346">
                <a:tc>
                  <a:txBody>
                    <a:bodyPr/>
                    <a:lstStyle/>
                    <a:p>
                      <a:pPr algn="ctr"/>
                      <a:r>
                        <a:rPr lang="en-US" sz="2000" dirty="0" smtClean="0"/>
                        <a:t>AM2</a:t>
                      </a:r>
                      <a:endParaRPr lang="en-US" sz="2000" dirty="0"/>
                    </a:p>
                  </a:txBody>
                  <a:tcPr marT="45742" marB="45742"/>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err="1" smtClean="0"/>
                        <a:t>TGba</a:t>
                      </a:r>
                      <a:endParaRPr lang="en-US" sz="2000" b="1" dirty="0" smtClean="0"/>
                    </a:p>
                  </a:txBody>
                  <a:tcPr marT="45742" marB="45742"/>
                </a:tc>
                <a:tc>
                  <a:txBody>
                    <a:bodyPr/>
                    <a:lstStyle/>
                    <a:p>
                      <a:pPr algn="ctr"/>
                      <a:endParaRPr lang="en-US" sz="2000" b="1" dirty="0"/>
                    </a:p>
                  </a:txBody>
                  <a:tcPr marT="45742" marB="45742"/>
                </a:tc>
                <a:tc>
                  <a:txBody>
                    <a:bodyPr/>
                    <a:lstStyle/>
                    <a:p>
                      <a:pPr algn="ctr"/>
                      <a:endParaRPr lang="en-US" sz="2000" b="1"/>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b="1" dirty="0" smtClean="0">
                        <a:solidFill>
                          <a:schemeClr val="tx1"/>
                        </a:solidFill>
                      </a:endParaRPr>
                    </a:p>
                  </a:txBody>
                  <a:tcPr marT="45742" marB="45742"/>
                </a:tc>
              </a:tr>
              <a:tr h="396346">
                <a:tc>
                  <a:txBody>
                    <a:bodyPr/>
                    <a:lstStyle/>
                    <a:p>
                      <a:pPr algn="ctr"/>
                      <a:r>
                        <a:rPr lang="en-US" sz="2000" dirty="0" smtClean="0"/>
                        <a:t>PM1</a:t>
                      </a:r>
                      <a:endParaRPr lang="en-US" sz="2000" dirty="0"/>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err="1" smtClean="0"/>
                        <a:t>TGba</a:t>
                      </a:r>
                      <a:endParaRPr lang="en-US" sz="2000" b="1" dirty="0" smtClean="0"/>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t>TGba</a:t>
                      </a:r>
                    </a:p>
                  </a:txBody>
                  <a:tcPr marT="45742" marB="45742"/>
                </a:tc>
                <a:tc>
                  <a:txBody>
                    <a:bodyPr/>
                    <a:lstStyle/>
                    <a:p>
                      <a:pPr algn="ctr"/>
                      <a:r>
                        <a:rPr lang="en-US" sz="2000" b="1" dirty="0" err="1" smtClean="0">
                          <a:solidFill>
                            <a:schemeClr val="tx1"/>
                          </a:solidFill>
                        </a:rPr>
                        <a:t>TGba</a:t>
                      </a:r>
                      <a:endParaRPr lang="en-US" sz="2000" b="1" dirty="0"/>
                    </a:p>
                  </a:txBody>
                  <a:tcPr marT="45742" marB="45742"/>
                </a:tc>
                <a:tc>
                  <a:txBody>
                    <a:bodyPr/>
                    <a:lstStyle/>
                    <a:p>
                      <a:pPr algn="ctr"/>
                      <a:r>
                        <a:rPr lang="en-US" sz="2000" b="1" dirty="0" smtClean="0">
                          <a:solidFill>
                            <a:schemeClr val="tx1"/>
                          </a:solidFill>
                        </a:rPr>
                        <a:t>TGba</a:t>
                      </a:r>
                      <a:endParaRPr lang="en-US" sz="2000" b="1" dirty="0">
                        <a:solidFill>
                          <a:schemeClr val="tx1"/>
                        </a:solidFill>
                      </a:endParaRPr>
                    </a:p>
                  </a:txBody>
                  <a:tcPr marT="45742" marB="45742"/>
                </a:tc>
              </a:tr>
              <a:tr h="396346">
                <a:tc>
                  <a:txBody>
                    <a:bodyPr/>
                    <a:lstStyle/>
                    <a:p>
                      <a:pPr algn="ctr"/>
                      <a:r>
                        <a:rPr lang="en-US" sz="2000" dirty="0" smtClean="0"/>
                        <a:t>PM2</a:t>
                      </a:r>
                      <a:endParaRPr lang="en-US" sz="2000" dirty="0"/>
                    </a:p>
                  </a:txBody>
                  <a:tcPr marT="45742" marB="45742"/>
                </a:tc>
                <a:tc>
                  <a:txBody>
                    <a:bodyPr/>
                    <a:lstStyle/>
                    <a:p>
                      <a:pPr algn="ctr"/>
                      <a:r>
                        <a:rPr lang="en-US" sz="2000" b="1" dirty="0" err="1" smtClean="0"/>
                        <a:t>TGba</a:t>
                      </a:r>
                      <a:endParaRPr lang="en-US" sz="2000" b="1" dirty="0"/>
                    </a:p>
                  </a:txBody>
                  <a:tcPr marT="45742" marB="45742"/>
                </a:tc>
                <a:tc>
                  <a:txBody>
                    <a:bodyPr/>
                    <a:lstStyle/>
                    <a:p>
                      <a:pPr algn="ctr"/>
                      <a:endParaRPr lang="en-US" sz="2000" b="1" dirty="0"/>
                    </a:p>
                  </a:txBody>
                  <a:tcPr marT="45742" marB="45742"/>
                </a:tc>
                <a:tc>
                  <a:txBody>
                    <a:bodyPr/>
                    <a:lstStyle/>
                    <a:p>
                      <a:pPr algn="ctr"/>
                      <a:endParaRPr lang="en-US" sz="2000" b="1" dirty="0">
                        <a:solidFill>
                          <a:srgbClr val="FF0000"/>
                        </a:solidFill>
                      </a:endParaRPr>
                    </a:p>
                  </a:txBody>
                  <a:tcPr marT="45742" marB="45742"/>
                </a:tc>
                <a:tc>
                  <a:txBody>
                    <a:bodyPr/>
                    <a:lstStyle/>
                    <a:p>
                      <a:pPr algn="ctr"/>
                      <a:endParaRPr lang="en-US" sz="2000" b="1" dirty="0"/>
                    </a:p>
                  </a:txBody>
                  <a:tcPr marT="45742" marB="45742"/>
                </a:tc>
              </a:tr>
              <a:tr h="396346">
                <a:tc>
                  <a:txBody>
                    <a:bodyPr/>
                    <a:lstStyle/>
                    <a:p>
                      <a:pPr algn="ctr"/>
                      <a:r>
                        <a:rPr lang="en-US" sz="2000" dirty="0" smtClean="0"/>
                        <a:t>EVE</a:t>
                      </a:r>
                      <a:endParaRPr lang="en-US" sz="2000" dirty="0"/>
                    </a:p>
                  </a:txBody>
                  <a:tcPr marT="45742" marB="45742"/>
                </a:tc>
                <a:tc>
                  <a:txBody>
                    <a:bodyPr/>
                    <a:lstStyle/>
                    <a:p>
                      <a:pPr algn="ctr"/>
                      <a:endParaRPr lang="en-US" sz="2000" b="1" dirty="0"/>
                    </a:p>
                  </a:txBody>
                  <a:tcPr marT="45742" marB="45742"/>
                </a:tc>
                <a:tc>
                  <a:txBody>
                    <a:bodyPr/>
                    <a:lstStyle/>
                    <a:p>
                      <a:pPr algn="ctr"/>
                      <a:endParaRPr lang="en-US" sz="2000" b="1" dirty="0"/>
                    </a:p>
                  </a:txBody>
                  <a:tcPr marT="45742" marB="45742"/>
                </a:tc>
                <a:tc>
                  <a:txBody>
                    <a:bodyPr/>
                    <a:lstStyle/>
                    <a:p>
                      <a:pPr algn="ctr"/>
                      <a:endParaRPr lang="en-US" sz="2000" b="1" dirty="0">
                        <a:solidFill>
                          <a:srgbClr val="FF0000"/>
                        </a:solidFill>
                      </a:endParaRPr>
                    </a:p>
                  </a:txBody>
                  <a:tcPr marT="45742" marB="45742"/>
                </a:tc>
                <a:tc>
                  <a:txBody>
                    <a:bodyPr/>
                    <a:lstStyle/>
                    <a:p>
                      <a:pPr algn="ctr"/>
                      <a:endParaRPr lang="en-US" sz="2000" b="1" dirty="0"/>
                    </a:p>
                  </a:txBody>
                  <a:tcPr marT="45742" marB="45742"/>
                </a:tc>
              </a:tr>
            </a:tbl>
          </a:graphicData>
        </a:graphic>
      </p:graphicFrame>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13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20D640C-C722-4D77-8FC8-47D537D1240F}" type="slidenum">
              <a:rPr lang="en-US" altLang="en-US" sz="1200" b="0" smtClean="0"/>
              <a:pPr>
                <a:spcBef>
                  <a:spcPct val="0"/>
                </a:spcBef>
                <a:buFontTx/>
                <a:buNone/>
              </a:pPr>
              <a:t>7</a:t>
            </a:fld>
            <a:endParaRPr lang="en-US" altLang="en-US" sz="1200" b="0" smtClean="0"/>
          </a:p>
        </p:txBody>
      </p:sp>
      <p:graphicFrame>
        <p:nvGraphicFramePr>
          <p:cNvPr id="2" name="Table 1"/>
          <p:cNvGraphicFramePr>
            <a:graphicFrameLocks noGrp="1"/>
          </p:cNvGraphicFramePr>
          <p:nvPr/>
        </p:nvGraphicFramePr>
        <p:xfrm>
          <a:off x="715963" y="4724400"/>
          <a:ext cx="3629025" cy="1362075"/>
        </p:xfrm>
        <a:graphic>
          <a:graphicData uri="http://schemas.openxmlformats.org/drawingml/2006/table">
            <a:tbl>
              <a:tblPr/>
              <a:tblGrid>
                <a:gridCol w="625541"/>
                <a:gridCol w="1197844"/>
                <a:gridCol w="598922"/>
                <a:gridCol w="603359"/>
                <a:gridCol w="603359"/>
              </a:tblGrid>
              <a:tr h="161925">
                <a:tc gridSpan="3">
                  <a:txBody>
                    <a:bodyPr/>
                    <a:lstStyle/>
                    <a:p>
                      <a:pPr algn="l" fontAlgn="b"/>
                      <a:r>
                        <a:rPr lang="en-US" sz="1200" b="1" i="0" u="none" strike="noStrike" dirty="0">
                          <a:effectLst/>
                          <a:latin typeface="Arial" panose="020B0604020202020204" pitchFamily="34" charset="0"/>
                        </a:rPr>
                        <a:t>Nominal </a:t>
                      </a:r>
                      <a:r>
                        <a:rPr lang="en-US" sz="1200" b="1" i="0" u="none" strike="noStrike" dirty="0" err="1">
                          <a:effectLst/>
                          <a:latin typeface="Arial" panose="020B0604020202020204" pitchFamily="34" charset="0"/>
                        </a:rPr>
                        <a:t>Timeblocks</a:t>
                      </a:r>
                      <a:r>
                        <a:rPr lang="en-US" sz="1200" b="1" i="0" u="none" strike="noStrike" dirty="0">
                          <a:effectLst/>
                          <a:latin typeface="Arial" panose="020B0604020202020204" pitchFamily="34" charset="0"/>
                        </a:rPr>
                        <a:t>:</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ctr"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ctr"/>
                      <a:endParaRPr lang="en-US" sz="1200" b="0" i="0" u="none" strike="noStrike">
                        <a:effectLst/>
                        <a:latin typeface="Arial" panose="020B0604020202020204" pitchFamily="34" charset="0"/>
                      </a:endParaRPr>
                    </a:p>
                  </a:txBody>
                  <a:tcPr marL="9525" marR="9525" marT="9525" marB="0" anchor="ctr">
                    <a:lnL>
                      <a:noFill/>
                    </a:lnL>
                    <a:lnR>
                      <a:noFill/>
                    </a:lnR>
                    <a:lnT>
                      <a:noFill/>
                    </a:lnT>
                    <a:lnB>
                      <a:noFill/>
                    </a:lnB>
                  </a:tcPr>
                </a:tc>
              </a:tr>
              <a:tr h="190500">
                <a:tc>
                  <a:txBody>
                    <a:bodyPr/>
                    <a:lstStyle/>
                    <a:p>
                      <a:pPr algn="l" fontAlgn="b"/>
                      <a:r>
                        <a:rPr lang="en-US" sz="1200" b="1" i="0" u="none" strike="noStrike">
                          <a:effectLst/>
                          <a:latin typeface="Arial" panose="020B0604020202020204" pitchFamily="34" charset="0"/>
                        </a:rPr>
                        <a:t>AM0</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7am to 8am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0700 to 0800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AM1</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8am to 10am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0800 to 1000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dirty="0">
                          <a:effectLst/>
                          <a:latin typeface="Arial" panose="020B0604020202020204" pitchFamily="34" charset="0"/>
                        </a:rPr>
                        <a:t>AM2</a:t>
                      </a: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10:30am to 12:30pm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a:effectLst/>
                          <a:latin typeface="Arial" panose="020B0604020202020204" pitchFamily="34" charset="0"/>
                        </a:rPr>
                        <a:t>1030 to 1230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PM1</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1:30pm to 3:30pm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a:effectLst/>
                          <a:latin typeface="Arial" panose="020B0604020202020204" pitchFamily="34" charset="0"/>
                        </a:rPr>
                        <a:t>1330 to 1530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PM2</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4pm to 6pm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1600 to 1800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EVE</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7:30pm-9:30pm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1930 to 2130</a:t>
                      </a:r>
                    </a:p>
                  </a:txBody>
                  <a:tcPr marL="9525" marR="9525" marT="9525" marB="0" anchor="b">
                    <a:lnL>
                      <a:noFill/>
                    </a:lnL>
                    <a:lnR>
                      <a:noFill/>
                    </a:lnR>
                    <a:lnT>
                      <a:noFill/>
                    </a:lnT>
                    <a:lnB>
                      <a:noFill/>
                    </a:lnB>
                  </a:tcPr>
                </a:tc>
                <a:tc hMerge="1">
                  <a:txBody>
                    <a:bodyPr/>
                    <a:lstStyle/>
                    <a:p>
                      <a:endParaRPr lang="en-US"/>
                    </a:p>
                  </a:txBody>
                  <a:tcPr/>
                </a:tc>
              </a:tr>
            </a:tbl>
          </a:graphicData>
        </a:graphic>
      </p:graphicFrame>
      <p:sp>
        <p:nvSpPr>
          <p:cNvPr id="3" name="Date Placeholder 2"/>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Main Agenda Items for the Week</a:t>
            </a:r>
          </a:p>
        </p:txBody>
      </p:sp>
      <p:sp>
        <p:nvSpPr>
          <p:cNvPr id="12291" name="Content Placeholder 2"/>
          <p:cNvSpPr>
            <a:spLocks noGrp="1"/>
          </p:cNvSpPr>
          <p:nvPr>
            <p:ph idx="1"/>
          </p:nvPr>
        </p:nvSpPr>
        <p:spPr>
          <a:xfrm>
            <a:off x="685800" y="1676400"/>
            <a:ext cx="7924800" cy="4722813"/>
          </a:xfrm>
        </p:spPr>
        <p:txBody>
          <a:bodyPr/>
          <a:lstStyle/>
          <a:p>
            <a:pPr>
              <a:defRPr/>
            </a:pPr>
            <a:r>
              <a:rPr lang="en-US" altLang="en-US" dirty="0"/>
              <a:t>Review </a:t>
            </a:r>
            <a:r>
              <a:rPr lang="en-US" altLang="en-US" dirty="0" smtClean="0"/>
              <a:t>and approve draft </a:t>
            </a:r>
            <a:r>
              <a:rPr lang="en-US" altLang="en-US" dirty="0"/>
              <a:t>text for </a:t>
            </a:r>
            <a:r>
              <a:rPr lang="en-US" altLang="en-US" dirty="0" err="1"/>
              <a:t>TGba</a:t>
            </a:r>
            <a:r>
              <a:rPr lang="en-US" altLang="en-US" dirty="0"/>
              <a:t> D0.1</a:t>
            </a:r>
          </a:p>
          <a:p>
            <a:pPr>
              <a:defRPr/>
            </a:pPr>
            <a:r>
              <a:rPr lang="en-US" altLang="en-US" dirty="0" smtClean="0"/>
              <a:t>Review </a:t>
            </a:r>
            <a:r>
              <a:rPr lang="en-US" altLang="en-US" dirty="0"/>
              <a:t>technical presentations</a:t>
            </a:r>
          </a:p>
          <a:p>
            <a:pPr>
              <a:defRPr/>
            </a:pPr>
            <a:r>
              <a:rPr lang="en-US" altLang="en-US" dirty="0" smtClean="0"/>
              <a:t>Work </a:t>
            </a:r>
            <a:r>
              <a:rPr lang="en-US" altLang="en-US" dirty="0"/>
              <a:t>on </a:t>
            </a:r>
            <a:r>
              <a:rPr lang="en-US" altLang="en-US" dirty="0" err="1"/>
              <a:t>TGba</a:t>
            </a:r>
            <a:r>
              <a:rPr lang="en-US" altLang="en-US" dirty="0"/>
              <a:t> task group documents</a:t>
            </a:r>
          </a:p>
          <a:p>
            <a:pPr>
              <a:defRPr/>
            </a:pPr>
            <a:r>
              <a:rPr lang="en-US" altLang="en-US" dirty="0"/>
              <a:t>Review TG timeline</a:t>
            </a:r>
          </a:p>
          <a:p>
            <a:endParaRPr lang="en-US" altLang="en-US" sz="2000" dirty="0" smtClean="0"/>
          </a:p>
          <a:p>
            <a:endParaRPr lang="en-US" altLang="en-US" sz="2000" dirty="0" smtClean="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229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A0A6492-A455-4AD2-A19D-A4E84B1CCB2D}" type="slidenum">
              <a:rPr lang="en-US" altLang="en-US" sz="1200" b="0" smtClean="0"/>
              <a:pPr>
                <a:spcBef>
                  <a:spcPct val="0"/>
                </a:spcBef>
                <a:buFontTx/>
                <a:buNone/>
              </a:pPr>
              <a:t>8</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5800" y="685800"/>
            <a:ext cx="7772400" cy="534988"/>
          </a:xfrm>
        </p:spPr>
        <p:txBody>
          <a:bodyPr/>
          <a:lstStyle/>
          <a:p>
            <a:r>
              <a:rPr lang="en-US" altLang="en-US" dirty="0" smtClean="0"/>
              <a:t>Call for Submissions</a:t>
            </a:r>
          </a:p>
        </p:txBody>
      </p:sp>
      <p:sp>
        <p:nvSpPr>
          <p:cNvPr id="6" name="Content Placeholder 5"/>
          <p:cNvSpPr>
            <a:spLocks noGrp="1"/>
          </p:cNvSpPr>
          <p:nvPr>
            <p:ph idx="1"/>
          </p:nvPr>
        </p:nvSpPr>
        <p:spPr>
          <a:xfrm>
            <a:off x="685800" y="1220788"/>
            <a:ext cx="8077200" cy="5254625"/>
          </a:xfrm>
        </p:spPr>
        <p:txBody>
          <a:bodyPr/>
          <a:lstStyle/>
          <a:p>
            <a:pPr>
              <a:defRPr/>
            </a:pPr>
            <a:r>
              <a:rPr lang="en-US" sz="2000" dirty="0" smtClean="0"/>
              <a:t>Call for submissions sent out on </a:t>
            </a:r>
            <a:r>
              <a:rPr lang="en-US" sz="2000" dirty="0" smtClean="0"/>
              <a:t>Jan 8, 2018: </a:t>
            </a:r>
            <a:endParaRPr lang="en-US" sz="2000" dirty="0" smtClean="0"/>
          </a:p>
          <a:p>
            <a:pPr lvl="1">
              <a:defRPr/>
            </a:pPr>
            <a:r>
              <a:rPr lang="en-US" b="0" dirty="0" smtClean="0"/>
              <a:t>Received </a:t>
            </a:r>
            <a:r>
              <a:rPr lang="en-US" dirty="0" smtClean="0"/>
              <a:t>52 </a:t>
            </a:r>
            <a:r>
              <a:rPr lang="en-US" b="0" dirty="0" smtClean="0"/>
              <a:t>submissions</a:t>
            </a:r>
            <a:endParaRPr lang="en-US" b="0" dirty="0" smtClean="0"/>
          </a:p>
          <a:p>
            <a:pPr>
              <a:defRPr/>
            </a:pPr>
            <a:r>
              <a:rPr lang="en-US" sz="2000" dirty="0" smtClean="0"/>
              <a:t>Grouped based on topics and priority</a:t>
            </a:r>
            <a:endParaRPr lang="en-US" dirty="0" smtClean="0"/>
          </a:p>
          <a:p>
            <a:pPr lvl="1"/>
            <a:r>
              <a:rPr lang="en-US" b="0" dirty="0" smtClean="0"/>
              <a:t>PHY</a:t>
            </a:r>
          </a:p>
          <a:p>
            <a:pPr lvl="2"/>
            <a:r>
              <a:rPr lang="en-US" dirty="0" smtClean="0"/>
              <a:t>Spec text (</a:t>
            </a:r>
            <a:r>
              <a:rPr lang="en-US" dirty="0" smtClean="0">
                <a:solidFill>
                  <a:srgbClr val="FF0000"/>
                </a:solidFill>
              </a:rPr>
              <a:t>highest</a:t>
            </a:r>
            <a:r>
              <a:rPr lang="en-US" dirty="0" smtClean="0"/>
              <a:t> priority)</a:t>
            </a:r>
          </a:p>
          <a:p>
            <a:pPr lvl="2"/>
            <a:r>
              <a:rPr lang="en-US" b="0" dirty="0" smtClean="0"/>
              <a:t>OOK waveform</a:t>
            </a:r>
          </a:p>
          <a:p>
            <a:pPr lvl="2"/>
            <a:r>
              <a:rPr lang="en-US" b="0" dirty="0" smtClean="0"/>
              <a:t>WUR Sync design</a:t>
            </a:r>
          </a:p>
          <a:p>
            <a:pPr lvl="2"/>
            <a:r>
              <a:rPr lang="en-US" dirty="0" err="1" smtClean="0"/>
              <a:t>Tx</a:t>
            </a:r>
            <a:r>
              <a:rPr lang="en-US" dirty="0" smtClean="0"/>
              <a:t>/Rx requirement discussion</a:t>
            </a:r>
          </a:p>
          <a:p>
            <a:pPr lvl="2"/>
            <a:r>
              <a:rPr lang="en-US" b="0" dirty="0" smtClean="0"/>
              <a:t>Multi-user</a:t>
            </a:r>
          </a:p>
          <a:p>
            <a:pPr lvl="1"/>
            <a:endParaRPr lang="en-US" b="0" dirty="0" smtClean="0"/>
          </a:p>
          <a:p>
            <a:pPr lvl="1"/>
            <a:endParaRPr lang="en-US" b="0" dirty="0" smtClean="0"/>
          </a:p>
          <a:p>
            <a:pPr lvl="1"/>
            <a:r>
              <a:rPr lang="en-US" b="0" dirty="0" smtClean="0"/>
              <a:t>Further optimization</a:t>
            </a:r>
          </a:p>
          <a:p>
            <a:pPr lvl="1"/>
            <a:r>
              <a:rPr lang="en-US" b="0" dirty="0" smtClean="0"/>
              <a:t>Usage Model (</a:t>
            </a:r>
            <a:r>
              <a:rPr lang="en-US" b="0" dirty="0" smtClean="0">
                <a:solidFill>
                  <a:srgbClr val="FF0000"/>
                </a:solidFill>
              </a:rPr>
              <a:t>lowest</a:t>
            </a:r>
            <a:r>
              <a:rPr lang="en-US" b="0" dirty="0" smtClean="0"/>
              <a:t> </a:t>
            </a:r>
            <a:r>
              <a:rPr lang="en-US" b="0" dirty="0" smtClean="0"/>
              <a:t>priority)</a:t>
            </a:r>
          </a:p>
          <a:p>
            <a:r>
              <a:rPr lang="en-US" sz="2000" dirty="0" smtClean="0"/>
              <a:t>With in a category, a submission uploaded to the 802.11 mentor server </a:t>
            </a:r>
            <a:r>
              <a:rPr lang="en-US" sz="2000" dirty="0" smtClean="0">
                <a:solidFill>
                  <a:srgbClr val="FF0000"/>
                </a:solidFill>
              </a:rPr>
              <a:t>earlier</a:t>
            </a:r>
            <a:r>
              <a:rPr lang="en-US" sz="2000" dirty="0" smtClean="0"/>
              <a:t> will get </a:t>
            </a:r>
            <a:r>
              <a:rPr lang="en-US" sz="2000" dirty="0" smtClean="0">
                <a:solidFill>
                  <a:srgbClr val="FF0000"/>
                </a:solidFill>
              </a:rPr>
              <a:t>higher priority </a:t>
            </a:r>
            <a:r>
              <a:rPr lang="en-US" sz="2000" dirty="0" smtClean="0"/>
              <a:t>for presentation</a:t>
            </a:r>
            <a:endParaRPr lang="en-US" sz="2000" dirty="0"/>
          </a:p>
          <a:p>
            <a:pPr marL="1200150" lvl="2" indent="-342900">
              <a:buFont typeface="+mj-lt"/>
              <a:buAutoNum type="arabicPeriod"/>
            </a:pP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33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F0D70E5-9AF7-4A30-B6FF-66C7C50BAA31}" type="slidenum">
              <a:rPr lang="en-US" altLang="en-US" sz="1200" b="0" smtClean="0"/>
              <a:pPr>
                <a:spcBef>
                  <a:spcPct val="0"/>
                </a:spcBef>
                <a:buFontTx/>
                <a:buNone/>
              </a:pPr>
              <a:t>9</a:t>
            </a:fld>
            <a:endParaRPr lang="en-US" altLang="en-US" sz="1200" b="0" smtClean="0"/>
          </a:p>
        </p:txBody>
      </p:sp>
      <p:sp>
        <p:nvSpPr>
          <p:cNvPr id="2" name="Date Placeholder 1"/>
          <p:cNvSpPr>
            <a:spLocks noGrp="1"/>
          </p:cNvSpPr>
          <p:nvPr>
            <p:ph type="dt" sz="half" idx="10"/>
          </p:nvPr>
        </p:nvSpPr>
        <p:spPr/>
        <p:txBody>
          <a:bodyPr/>
          <a:lstStyle/>
          <a:p>
            <a:pPr>
              <a:defRPr/>
            </a:pPr>
            <a:r>
              <a:rPr lang="en-US" smtClean="0"/>
              <a:t>January 2018</a:t>
            </a:r>
            <a:endParaRPr lang="en-US" dirty="0"/>
          </a:p>
        </p:txBody>
      </p:sp>
      <p:sp>
        <p:nvSpPr>
          <p:cNvPr id="7" name="Rectangle 6"/>
          <p:cNvSpPr/>
          <p:nvPr/>
        </p:nvSpPr>
        <p:spPr>
          <a:xfrm>
            <a:off x="4344988" y="2286000"/>
            <a:ext cx="4572000" cy="2726900"/>
          </a:xfrm>
          <a:prstGeom prst="rect">
            <a:avLst/>
          </a:prstGeom>
        </p:spPr>
        <p:txBody>
          <a:bodyPr>
            <a:spAutoFit/>
          </a:bodyPr>
          <a:lstStyle/>
          <a:p>
            <a:pPr marL="742950" lvl="1" indent="-285750">
              <a:spcBef>
                <a:spcPct val="20000"/>
              </a:spcBef>
              <a:buFontTx/>
              <a:buChar char="–"/>
            </a:pPr>
            <a:r>
              <a:rPr lang="en-US" sz="2000" kern="0" dirty="0">
                <a:solidFill>
                  <a:srgbClr val="000000"/>
                </a:solidFill>
                <a:latin typeface="Times New Roman"/>
              </a:rPr>
              <a:t>MAC</a:t>
            </a:r>
          </a:p>
          <a:p>
            <a:pPr marL="1085850" lvl="2" indent="-228600">
              <a:spcBef>
                <a:spcPct val="20000"/>
              </a:spcBef>
              <a:buFontTx/>
              <a:buChar char="•"/>
            </a:pPr>
            <a:r>
              <a:rPr lang="en-US" sz="1800" kern="0" dirty="0">
                <a:solidFill>
                  <a:srgbClr val="000000"/>
                </a:solidFill>
                <a:latin typeface="Times New Roman"/>
              </a:rPr>
              <a:t>Spec text (</a:t>
            </a:r>
            <a:r>
              <a:rPr lang="en-US" sz="1800" kern="0" dirty="0">
                <a:solidFill>
                  <a:srgbClr val="FF0000"/>
                </a:solidFill>
                <a:latin typeface="Times New Roman"/>
              </a:rPr>
              <a:t>highest</a:t>
            </a:r>
            <a:r>
              <a:rPr lang="en-US" sz="1800" kern="0" dirty="0">
                <a:solidFill>
                  <a:srgbClr val="000000"/>
                </a:solidFill>
                <a:latin typeface="Times New Roman"/>
              </a:rPr>
              <a:t> priority)</a:t>
            </a:r>
          </a:p>
          <a:p>
            <a:pPr marL="1085850" lvl="2" indent="-228600">
              <a:spcBef>
                <a:spcPct val="20000"/>
              </a:spcBef>
              <a:buFontTx/>
              <a:buChar char="•"/>
            </a:pPr>
            <a:r>
              <a:rPr lang="en-US" sz="1800" kern="0" dirty="0">
                <a:solidFill>
                  <a:srgbClr val="000000"/>
                </a:solidFill>
                <a:latin typeface="Times New Roman"/>
              </a:rPr>
              <a:t>Frame format</a:t>
            </a:r>
          </a:p>
          <a:p>
            <a:pPr marL="1085850" lvl="2" indent="-228600">
              <a:spcBef>
                <a:spcPct val="20000"/>
              </a:spcBef>
              <a:buFontTx/>
              <a:buChar char="•"/>
            </a:pPr>
            <a:r>
              <a:rPr lang="en-US" sz="1800" kern="0" dirty="0">
                <a:solidFill>
                  <a:srgbClr val="000000"/>
                </a:solidFill>
                <a:latin typeface="Times New Roman"/>
              </a:rPr>
              <a:t>Beacon/TSF</a:t>
            </a:r>
          </a:p>
          <a:p>
            <a:pPr marL="1085850" lvl="2" indent="-228600">
              <a:spcBef>
                <a:spcPct val="20000"/>
              </a:spcBef>
              <a:buFontTx/>
              <a:buChar char="•"/>
            </a:pPr>
            <a:r>
              <a:rPr lang="en-US" sz="1800" kern="0" dirty="0">
                <a:solidFill>
                  <a:srgbClr val="000000"/>
                </a:solidFill>
                <a:latin typeface="Times New Roman"/>
              </a:rPr>
              <a:t>WUR operation </a:t>
            </a:r>
          </a:p>
          <a:p>
            <a:pPr marL="1085850" lvl="2" indent="-228600">
              <a:spcBef>
                <a:spcPct val="20000"/>
              </a:spcBef>
              <a:buFontTx/>
              <a:buChar char="•"/>
            </a:pPr>
            <a:r>
              <a:rPr lang="en-US" sz="1800" kern="0" dirty="0">
                <a:solidFill>
                  <a:srgbClr val="000000"/>
                </a:solidFill>
                <a:latin typeface="Times New Roman"/>
              </a:rPr>
              <a:t>WUR discovery</a:t>
            </a:r>
          </a:p>
          <a:p>
            <a:pPr marL="1085850" lvl="2" indent="-228600">
              <a:spcBef>
                <a:spcPct val="20000"/>
              </a:spcBef>
              <a:buFontTx/>
              <a:buChar char="•"/>
            </a:pPr>
            <a:r>
              <a:rPr lang="en-US" sz="1800" kern="0" dirty="0">
                <a:solidFill>
                  <a:srgbClr val="000000"/>
                </a:solidFill>
                <a:latin typeface="Times New Roman"/>
              </a:rPr>
              <a:t>Power efficiency</a:t>
            </a:r>
          </a:p>
          <a:p>
            <a:pPr marL="1085850" lvl="2" indent="-228600">
              <a:spcBef>
                <a:spcPct val="20000"/>
              </a:spcBef>
              <a:buFontTx/>
              <a:buChar char="•"/>
            </a:pPr>
            <a:r>
              <a:rPr lang="en-US" sz="1800" kern="0" dirty="0" smtClean="0">
                <a:solidFill>
                  <a:srgbClr val="000000"/>
                </a:solidFill>
                <a:latin typeface="Times New Roman"/>
              </a:rPr>
              <a:t>Multiplexing/multicast</a:t>
            </a:r>
            <a:endParaRPr lang="en-US" sz="1800" kern="0" dirty="0">
              <a:solidFill>
                <a:srgbClr val="000000"/>
              </a:solidFill>
              <a:latin typeface="Times New Roman"/>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80094</TotalTime>
  <Words>2578</Words>
  <Application>Microsoft Office PowerPoint</Application>
  <PresentationFormat>On-screen Show (4:3)</PresentationFormat>
  <Paragraphs>871</Paragraphs>
  <Slides>42</Slides>
  <Notes>5</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53" baseType="lpstr">
      <vt:lpstr>Malgun Gothic</vt:lpstr>
      <vt:lpstr>MS Gothic</vt:lpstr>
      <vt:lpstr>MS PGothic</vt:lpstr>
      <vt:lpstr>Neo Sans Intel</vt:lpstr>
      <vt:lpstr>Arial</vt:lpstr>
      <vt:lpstr>Calibri</vt:lpstr>
      <vt:lpstr>Helvetica</vt:lpstr>
      <vt:lpstr>Monotype Sorts</vt:lpstr>
      <vt:lpstr>Times New Roman</vt:lpstr>
      <vt:lpstr>802-11-Submission</vt:lpstr>
      <vt:lpstr>Document</vt:lpstr>
      <vt:lpstr>January 2018  TGba Agenda</vt:lpstr>
      <vt:lpstr>IEEE 802.11 TGba: Wake-up Radio Operation</vt:lpstr>
      <vt:lpstr>Abstract</vt:lpstr>
      <vt:lpstr>Meeting Protocol</vt:lpstr>
      <vt:lpstr>Attendance</vt:lpstr>
      <vt:lpstr>Attendance, Voting &amp; Document Status</vt:lpstr>
      <vt:lpstr>TGba Schedule for the Week</vt:lpstr>
      <vt:lpstr>Main Agenda Items for the Week</vt:lpstr>
      <vt:lpstr>Call for Submissions</vt:lpstr>
      <vt:lpstr>PHY</vt:lpstr>
      <vt:lpstr>PHY</vt:lpstr>
      <vt:lpstr>PHY</vt:lpstr>
      <vt:lpstr>PHY</vt:lpstr>
      <vt:lpstr>MAC</vt:lpstr>
      <vt:lpstr>MAC</vt:lpstr>
      <vt:lpstr>MAC</vt:lpstr>
      <vt:lpstr>MAC</vt:lpstr>
      <vt:lpstr>MAC</vt:lpstr>
      <vt:lpstr>MAC</vt:lpstr>
      <vt:lpstr>MAC</vt:lpstr>
      <vt:lpstr>Further Optimization</vt:lpstr>
      <vt:lpstr>Usage Model</vt:lpstr>
      <vt:lpstr>Agenda</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IEEE-SA policy documents</vt:lpstr>
      <vt:lpstr>Current IEEE-SA Rule documents</vt:lpstr>
      <vt:lpstr>Current IEEE 802, 802.11 rules documents </vt:lpstr>
      <vt:lpstr>Summary from November 2017 Meeting and Teleconference Calls</vt:lpstr>
      <vt:lpstr>Motion - Minutes</vt:lpstr>
      <vt:lpstr>TGba Documents Review and Approval</vt:lpstr>
      <vt:lpstr>Presentations</vt:lpstr>
      <vt:lpstr>Motions</vt:lpstr>
      <vt:lpstr>TGba Timeline</vt:lpstr>
      <vt:lpstr>Goal for March 2018</vt:lpstr>
      <vt:lpstr>Teleconference Call Schedule</vt:lpstr>
      <vt:lpstr>Backup Slides</vt:lpstr>
      <vt:lpstr>Proposed TGba Spec Development Process</vt:lpstr>
    </vt:vector>
  </TitlesOfParts>
  <Manager/>
  <Company>Marvell Semiconductor Inc.</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11-16/1080r1</dc:title>
  <dc:subject>Task Group AY November 2015 Meeting Agenda</dc:subject>
  <dc:creator>minyoung.park@intel.com</dc:creator>
  <cp:keywords>January 2017</cp:keywords>
  <dc:description/>
  <cp:lastModifiedBy>Minyoung Park</cp:lastModifiedBy>
  <cp:revision>4026</cp:revision>
  <cp:lastPrinted>2014-11-04T15:04:57Z</cp:lastPrinted>
  <dcterms:created xsi:type="dcterms:W3CDTF">2007-04-17T18:10:23Z</dcterms:created>
  <dcterms:modified xsi:type="dcterms:W3CDTF">2018-01-15T06:52:06Z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sflag">
    <vt:lpwstr>1431634268</vt:lpwstr>
  </property>
  <property fmtid="{D5CDD505-2E9C-101B-9397-08002B2CF9AE}" pid="27" name="NSCPROP_SA">
    <vt:lpwstr>C:\Users\minyoung.p\Documents\IEEE 802.11 WG\TGba\2017\November\11-17-1223-09-00ba-september-2017-tgba-agenda.pptx</vt:lpwstr>
  </property>
</Properties>
</file>