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269" r:id="rId2"/>
    <p:sldId id="271" r:id="rId3"/>
    <p:sldId id="358" r:id="rId4"/>
    <p:sldId id="594" r:id="rId5"/>
    <p:sldId id="443" r:id="rId6"/>
    <p:sldId id="570" r:id="rId7"/>
    <p:sldId id="571" r:id="rId8"/>
    <p:sldId id="572" r:id="rId9"/>
    <p:sldId id="596" r:id="rId10"/>
    <p:sldId id="573" r:id="rId11"/>
    <p:sldId id="621" r:id="rId12"/>
    <p:sldId id="632" r:id="rId13"/>
    <p:sldId id="614" r:id="rId14"/>
    <p:sldId id="631" r:id="rId15"/>
    <p:sldId id="390" r:id="rId1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1" autoAdjust="0"/>
    <p:restoredTop sz="98109" autoAdjust="0"/>
  </p:normalViewPr>
  <p:slideViewPr>
    <p:cSldViewPr>
      <p:cViewPr varScale="1">
        <p:scale>
          <a:sx n="83" d="100"/>
          <a:sy n="83" d="100"/>
        </p:scale>
        <p:origin x="-120" y="-56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352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P802.11-17/1846r0</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January 2018</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Donald Eastlake 3rd,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P802.11-17/1846r0</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January 2018</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a:t>Donald Eastlake 3rd,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P802.11-17/1846r0</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97EC3D2F-EAD7-9548-B345-E65DCB3AD535}" type="slidenum">
              <a:rPr lang="en-US"/>
              <a:pPr/>
              <a:t>10</a:t>
            </a:fld>
            <a:endParaRPr lang="en-US"/>
          </a:p>
        </p:txBody>
      </p:sp>
      <p:sp>
        <p:nvSpPr>
          <p:cNvPr id="37891" name="Rectangle 2"/>
          <p:cNvSpPr>
            <a:spLocks noGrp="1" noRot="1" noChangeAspect="1" noChangeArrowheads="1" noTextEdit="1"/>
          </p:cNvSpPr>
          <p:nvPr>
            <p:ph type="sldImg"/>
          </p:nvPr>
        </p:nvSpPr>
        <p:spPr>
          <a:xfrm>
            <a:off x="1154113" y="701675"/>
            <a:ext cx="4625975" cy="34686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P802.11-17/1846r0</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11</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P802.11-17/1846r0</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12</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P802.11-17/1846r0</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13</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P802.11-17/1846r0</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extLst>
      <p:ext uri="{BB962C8B-B14F-4D97-AF65-F5344CB8AC3E}">
        <p14:creationId xmlns:p14="http://schemas.microsoft.com/office/powerpoint/2010/main" val="521102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P802.11-17/1846r0</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15</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P802.11-17/1846r0</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P802.11-17/1846r0</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P802.11-17/1846r0</a:t>
            </a:r>
            <a:endParaRPr lang="en-US"/>
          </a:p>
        </p:txBody>
      </p:sp>
      <p:sp>
        <p:nvSpPr>
          <p:cNvPr id="5" name="Date Placeholder 4"/>
          <p:cNvSpPr>
            <a:spLocks noGrp="1"/>
          </p:cNvSpPr>
          <p:nvPr>
            <p:ph type="dt" idx="11"/>
          </p:nvPr>
        </p:nvSpPr>
        <p:spPr/>
        <p:txBody>
          <a:bodyPr/>
          <a:lstStyle/>
          <a:p>
            <a:r>
              <a:rPr lang="en-US" smtClean="0"/>
              <a:t>January 2018</a:t>
            </a:r>
            <a:endParaRPr lang="en-US"/>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P802.11-17/1846r0</a:t>
            </a:r>
            <a:endParaRPr lang="en-US"/>
          </a:p>
        </p:txBody>
      </p:sp>
      <p:sp>
        <p:nvSpPr>
          <p:cNvPr id="5" name="Date Placeholder 4"/>
          <p:cNvSpPr>
            <a:spLocks noGrp="1"/>
          </p:cNvSpPr>
          <p:nvPr>
            <p:ph type="dt" idx="11"/>
          </p:nvPr>
        </p:nvSpPr>
        <p:spPr/>
        <p:txBody>
          <a:bodyPr/>
          <a:lstStyle/>
          <a:p>
            <a:r>
              <a:rPr lang="en-US" smtClean="0"/>
              <a:t>January 2018</a:t>
            </a:r>
            <a:endParaRPr lang="en-US"/>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6</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P802.11-17/1846r0</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January 2018</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P802.11-17/1846r0</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January 2018</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P802.11-17/1846r0</a:t>
            </a:r>
            <a:endParaRPr lang="en-US"/>
          </a:p>
        </p:txBody>
      </p:sp>
      <p:sp>
        <p:nvSpPr>
          <p:cNvPr id="5" name="Date Placeholder 4"/>
          <p:cNvSpPr>
            <a:spLocks noGrp="1"/>
          </p:cNvSpPr>
          <p:nvPr>
            <p:ph type="dt" idx="11"/>
          </p:nvPr>
        </p:nvSpPr>
        <p:spPr/>
        <p:txBody>
          <a:bodyPr/>
          <a:lstStyle/>
          <a:p>
            <a:r>
              <a:rPr lang="en-US" smtClean="0"/>
              <a:t>January 2018</a:t>
            </a:r>
            <a:endParaRPr lang="en-US"/>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9</a:t>
            </a:fld>
            <a:endParaRPr lang="en-US"/>
          </a:p>
        </p:txBody>
      </p:sp>
    </p:spTree>
    <p:extLst>
      <p:ext uri="{BB962C8B-B14F-4D97-AF65-F5344CB8AC3E}">
        <p14:creationId xmlns:p14="http://schemas.microsoft.com/office/powerpoint/2010/main" val="109656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smtClean="0"/>
              <a:t>January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t>January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t>January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January 2018</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t>January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January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smtClean="0"/>
              <a:t>January 2018</a:t>
            </a:r>
            <a:endParaRPr lang="en-US"/>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smtClean="0"/>
              <a:t>January 2018</a:t>
            </a:r>
            <a:endParaRPr lang="en-US"/>
          </a:p>
        </p:txBody>
      </p:sp>
      <p:sp>
        <p:nvSpPr>
          <p:cNvPr id="8" name="Footer Placeholder 7"/>
          <p:cNvSpPr>
            <a:spLocks noGrp="1"/>
          </p:cNvSpPr>
          <p:nvPr>
            <p:ph type="ftr" sz="quarter" idx="11"/>
          </p:nvPr>
        </p:nvSpPr>
        <p:spPr/>
        <p:txBody>
          <a:bodyPr/>
          <a:lstStyle>
            <a:lvl1pPr>
              <a:defRPr/>
            </a:lvl1pPr>
          </a:lstStyle>
          <a:p>
            <a:r>
              <a:rPr lang="en-US"/>
              <a:t>Donald Eastlake 3rd, Huawei Technologies</a:t>
            </a:r>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smtClean="0"/>
              <a:t>January 2018</a:t>
            </a:r>
            <a:endParaRPr lang="en-US"/>
          </a:p>
        </p:txBody>
      </p:sp>
      <p:sp>
        <p:nvSpPr>
          <p:cNvPr id="4" name="Footer Placeholder 3"/>
          <p:cNvSpPr>
            <a:spLocks noGrp="1"/>
          </p:cNvSpPr>
          <p:nvPr>
            <p:ph type="ftr" sz="quarter" idx="11"/>
          </p:nvPr>
        </p:nvSpPr>
        <p:spPr/>
        <p:txBody>
          <a:bodyPr/>
          <a:lstStyle>
            <a:lvl1pPr>
              <a:defRPr/>
            </a:lvl1pPr>
          </a:lstStyle>
          <a:p>
            <a:r>
              <a:rPr lang="en-US"/>
              <a:t>Donald Eastlake 3rd, Huawei Technologies</a:t>
            </a:r>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January 2018</a:t>
            </a:r>
            <a:endParaRPr lang="en-US"/>
          </a:p>
        </p:txBody>
      </p:sp>
      <p:sp>
        <p:nvSpPr>
          <p:cNvPr id="3" name="Footer Placeholder 2"/>
          <p:cNvSpPr>
            <a:spLocks noGrp="1"/>
          </p:cNvSpPr>
          <p:nvPr>
            <p:ph type="ftr" sz="quarter" idx="11"/>
          </p:nvPr>
        </p:nvSpPr>
        <p:spPr/>
        <p:txBody>
          <a:bodyPr/>
          <a:lstStyle>
            <a:lvl1pPr>
              <a:defRPr/>
            </a:lvl1pPr>
          </a:lstStyle>
          <a:p>
            <a:r>
              <a:rPr lang="en-US"/>
              <a:t>Donald Eastlake 3rd, Huawei Technologies</a:t>
            </a:r>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January 2018</a:t>
            </a:r>
            <a:endParaRPr lang="en-US"/>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January 2018</a:t>
            </a:r>
            <a:endParaRPr lang="en-US"/>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January 2018</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a:t>Donald Eastlake 3rd, Huawei Technologies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P802.11-17/</a:t>
            </a:r>
            <a:r>
              <a:rPr lang="en-US" sz="1800" b="1" dirty="0" smtClean="0"/>
              <a:t>1846r0</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a:t>Agenda</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5.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4" Type="http://schemas.openxmlformats.org/officeDocument/2006/relationships/hyperlink" Target="https://standards.ieee.org/develop/policies/bylaws/sb_bylaws.pdf%20section%205.2.1.3" TargetMode="External"/><Relationship Id="rId5" Type="http://schemas.openxmlformats.org/officeDocument/2006/relationships/hyperlink" Target="http://www.ieee802.org/devdocs.shtml"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January 2018</a:t>
            </a:r>
            <a:endParaRPr lang="en-US"/>
          </a:p>
        </p:txBody>
      </p:sp>
      <p:sp>
        <p:nvSpPr>
          <p:cNvPr id="26" name="Footer Placeholder 5"/>
          <p:cNvSpPr>
            <a:spLocks noGrp="1"/>
          </p:cNvSpPr>
          <p:nvPr>
            <p:ph type="ftr" sz="quarter" idx="11"/>
          </p:nvPr>
        </p:nvSpPr>
        <p:spPr/>
        <p:txBody>
          <a:bodyPr/>
          <a:lstStyle/>
          <a:p>
            <a:r>
              <a:rPr lang="en-US"/>
              <a:t>Donald Eastlake 3rd, Huawei Technologies</a:t>
            </a:r>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January 2018 802.11ak </a:t>
            </a:r>
            <a:r>
              <a:rPr lang="en-US" sz="3600" dirty="0">
                <a:latin typeface="Arial" charset="0"/>
              </a:rPr>
              <a:t>Agenda</a:t>
            </a: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2017</a:t>
            </a:r>
            <a:r>
              <a:rPr lang="en-US" sz="1800" b="0" dirty="0" smtClean="0">
                <a:latin typeface="Arial" charset="0"/>
              </a:rPr>
              <a:t>-12-</a:t>
            </a:r>
            <a:r>
              <a:rPr lang="en-US" sz="1800" b="0" dirty="0" smtClean="0">
                <a:latin typeface="Arial" charset="0"/>
              </a:rPr>
              <a:t>07</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2407374288"/>
              </p:ext>
            </p:extLst>
          </p:nvPr>
        </p:nvGraphicFramePr>
        <p:xfrm>
          <a:off x="685800" y="2590799"/>
          <a:ext cx="7772400" cy="1066801"/>
        </p:xfrm>
        <a:graphic>
          <a:graphicData uri="http://schemas.openxmlformats.org/drawingml/2006/table">
            <a:tbl>
              <a:tblPr/>
              <a:tblGrid>
                <a:gridCol w="1701800">
                  <a:extLst>
                    <a:ext uri="{9D8B030D-6E8A-4147-A177-3AD203B41FA5}">
                      <a16:colId xmlns="" xmlns:a16="http://schemas.microsoft.com/office/drawing/2014/main" val="20000"/>
                    </a:ext>
                  </a:extLst>
                </a:gridCol>
                <a:gridCol w="1406525">
                  <a:extLst>
                    <a:ext uri="{9D8B030D-6E8A-4147-A177-3AD203B41FA5}">
                      <a16:colId xmlns="" xmlns:a16="http://schemas.microsoft.com/office/drawing/2014/main" val="20001"/>
                    </a:ext>
                  </a:extLst>
                </a:gridCol>
                <a:gridCol w="1387475">
                  <a:extLst>
                    <a:ext uri="{9D8B030D-6E8A-4147-A177-3AD203B41FA5}">
                      <a16:colId xmlns="" xmlns:a16="http://schemas.microsoft.com/office/drawing/2014/main" val="20002"/>
                    </a:ext>
                  </a:extLst>
                </a:gridCol>
                <a:gridCol w="1600200">
                  <a:extLst>
                    <a:ext uri="{9D8B030D-6E8A-4147-A177-3AD203B41FA5}">
                      <a16:colId xmlns="" xmlns:a16="http://schemas.microsoft.com/office/drawing/2014/main" val="20003"/>
                    </a:ext>
                  </a:extLst>
                </a:gridCol>
                <a:gridCol w="1676400">
                  <a:extLst>
                    <a:ext uri="{9D8B030D-6E8A-4147-A177-3AD203B41FA5}">
                      <a16:colId xmlns="" xmlns:a16="http://schemas.microsoft.com/office/drawing/2014/main" val="20004"/>
                    </a:ext>
                  </a:extLst>
                </a:gridCol>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Affiliations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Address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0"/>
                  </a:ext>
                </a:extLst>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+1-508-333-2270</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5125" y="304800"/>
            <a:ext cx="8458200" cy="1143000"/>
          </a:xfrm>
        </p:spPr>
        <p:txBody>
          <a:bodyPr/>
          <a:lstStyle/>
          <a:p>
            <a:r>
              <a:rPr lang="en-US">
                <a:latin typeface="Times New Roman" charset="0"/>
              </a:rPr>
              <a:t>Other Guidelines for IEEE WG Meetings</a:t>
            </a:r>
          </a:p>
        </p:txBody>
      </p:sp>
      <p:sp>
        <p:nvSpPr>
          <p:cNvPr id="2150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21508" name="Rectangle 4"/>
          <p:cNvSpPr>
            <a:spLocks noChangeArrowheads="1"/>
          </p:cNvSpPr>
          <p:nvPr/>
        </p:nvSpPr>
        <p:spPr bwMode="auto">
          <a:xfrm>
            <a:off x="457200" y="16002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spcAft>
                <a:spcPct val="40000"/>
              </a:spcAft>
              <a:buClr>
                <a:srgbClr val="CC3300"/>
              </a:buClr>
              <a:buSzPct val="50000"/>
              <a:buFont typeface="Arial" charset="0"/>
              <a:buChar char="•"/>
            </a:pPr>
            <a:r>
              <a:rPr lang="en-US" sz="1800" b="1" dirty="0">
                <a:solidFill>
                  <a:srgbClr val="000099"/>
                </a:solidFill>
                <a:latin typeface="Arial" charset="0"/>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specific license rates, terms, or conditions.</a:t>
            </a:r>
          </a:p>
          <a:p>
            <a:pPr marL="1143000" lvl="2" indent="-228600">
              <a:lnSpc>
                <a:spcPct val="80000"/>
              </a:lnSpc>
              <a:spcBef>
                <a:spcPct val="20000"/>
              </a:spcBef>
              <a:spcAft>
                <a:spcPct val="40000"/>
              </a:spcAft>
              <a:buClr>
                <a:srgbClr val="CC3300"/>
              </a:buClr>
              <a:buSzPct val="50000"/>
              <a:buFont typeface="Arial" charset="0"/>
              <a:buChar char="•"/>
            </a:pPr>
            <a:r>
              <a:rPr lang="en-US" sz="1400" dirty="0">
                <a:solidFill>
                  <a:srgbClr val="000099"/>
                </a:solidFill>
                <a:latin typeface="Arial" charset="0"/>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Arial" charset="0"/>
              <a:buChar char="•"/>
            </a:pPr>
            <a:r>
              <a:rPr lang="en-GB" sz="1400" dirty="0">
                <a:solidFill>
                  <a:srgbClr val="000099"/>
                </a:solidFill>
                <a:latin typeface="Arial" charset="0"/>
              </a:rPr>
              <a:t>Technical considerations remain primary focus</a:t>
            </a:r>
            <a:endParaRPr lang="en-US" sz="1400" dirty="0">
              <a:solidFill>
                <a:srgbClr val="000099"/>
              </a:solidFill>
              <a:latin typeface="Arial" charset="0"/>
            </a:endParaRP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Arial" charset="0"/>
              <a:buChar char="•"/>
            </a:pPr>
            <a:r>
              <a:rPr lang="en-US" sz="1600" b="1" dirty="0">
                <a:solidFill>
                  <a:srgbClr val="000099"/>
                </a:solidFill>
                <a:latin typeface="Arial" charset="0"/>
              </a:rPr>
              <a:t>Don’t be silent if inappropriate topics are discussed … do formally object.</a:t>
            </a:r>
          </a:p>
          <a:p>
            <a:pPr marL="230188" indent="-230188" algn="ctr">
              <a:lnSpc>
                <a:spcPct val="80000"/>
              </a:lnSpc>
              <a:spcBef>
                <a:spcPct val="20000"/>
              </a:spcBef>
              <a:buClr>
                <a:srgbClr val="CC3300"/>
              </a:buClr>
              <a:buSzPct val="50000"/>
            </a:pPr>
            <a:r>
              <a:rPr lang="en-US" sz="1000" b="1" dirty="0">
                <a:solidFill>
                  <a:srgbClr val="000099"/>
                </a:solidFill>
                <a:latin typeface="Arial" charset="0"/>
              </a:rPr>
              <a:t>---------------------------------------------------------------   </a:t>
            </a:r>
            <a:endParaRPr lang="en-US" b="1" dirty="0">
              <a:solidFill>
                <a:srgbClr val="000099"/>
              </a:solidFill>
              <a:latin typeface="Arial" charset="0"/>
            </a:endParaRPr>
          </a:p>
          <a:p>
            <a:pPr marL="230188" indent="-230188" algn="ctr">
              <a:lnSpc>
                <a:spcPct val="80000"/>
              </a:lnSpc>
              <a:spcBef>
                <a:spcPct val="20000"/>
              </a:spcBef>
              <a:buClr>
                <a:srgbClr val="CC3300"/>
              </a:buClr>
              <a:buSzPct val="50000"/>
            </a:pPr>
            <a:r>
              <a:rPr lang="en-US" b="1" dirty="0">
                <a:solidFill>
                  <a:srgbClr val="000099"/>
                </a:solidFill>
                <a:latin typeface="Arial" charset="0"/>
              </a:rPr>
              <a:t>See </a:t>
            </a:r>
            <a:r>
              <a:rPr lang="en-US" b="1" i="1" dirty="0">
                <a:solidFill>
                  <a:srgbClr val="000099"/>
                </a:solidFill>
                <a:latin typeface="Arial" charset="0"/>
              </a:rPr>
              <a:t>IEEE-SA Standards Board Operations Manual</a:t>
            </a:r>
            <a:r>
              <a:rPr lang="en-US" b="1" dirty="0">
                <a:solidFill>
                  <a:srgbClr val="000099"/>
                </a:solidFill>
                <a:latin typeface="Arial" charset="0"/>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b="1" dirty="0">
                <a:solidFill>
                  <a:srgbClr val="000099"/>
                </a:solidFill>
                <a:latin typeface="Arial" charset="0"/>
              </a:rPr>
              <a:t> for more details.</a:t>
            </a:r>
          </a:p>
        </p:txBody>
      </p:sp>
      <p:sp>
        <p:nvSpPr>
          <p:cNvPr id="2150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January 2018</a:t>
            </a:r>
            <a:endParaRPr lang="en-US" sz="1800"/>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40B2813-39C4-8A4B-BCF8-5587A7D70128}" type="slidenum">
              <a:rPr lang="en-US"/>
              <a:pPr/>
              <a:t>10</a:t>
            </a:fld>
            <a:endParaRPr lang="en-US"/>
          </a:p>
        </p:txBody>
      </p:sp>
      <p:sp>
        <p:nvSpPr>
          <p:cNvPr id="215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3776121687"/>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11</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a:t>
            </a:r>
            <a:r>
              <a:rPr lang="en-US" sz="4000" dirty="0" smtClean="0">
                <a:latin typeface="Arial" charset="0"/>
                <a:cs typeface="Arial" charset="0"/>
              </a:rPr>
              <a:t>14 January 2018</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a:t>
            </a:r>
            <a:r>
              <a:rPr lang="en-US" dirty="0">
                <a:latin typeface="Arial" charset="0"/>
                <a:cs typeface="Arial" charset="0"/>
              </a:rPr>
              <a:t>–</a:t>
            </a:r>
            <a:r>
              <a:rPr lang="en-US" dirty="0" smtClean="0">
                <a:latin typeface="Arial" charset="0"/>
                <a:cs typeface="Arial" charset="0"/>
              </a:rPr>
              <a:t>12:30</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Secretary</a:t>
            </a:r>
          </a:p>
          <a:p>
            <a:pPr>
              <a:lnSpc>
                <a:spcPct val="80000"/>
              </a:lnSpc>
            </a:pPr>
            <a:r>
              <a:rPr lang="en-US" b="0" dirty="0"/>
              <a:t>Call for essential patents</a:t>
            </a:r>
          </a:p>
          <a:p>
            <a:pPr>
              <a:lnSpc>
                <a:spcPct val="80000"/>
              </a:lnSpc>
            </a:pPr>
            <a:r>
              <a:rPr lang="en-US" b="0" dirty="0"/>
              <a:t>Attendance Recording Reminder</a:t>
            </a:r>
          </a:p>
          <a:p>
            <a:pPr>
              <a:lnSpc>
                <a:spcPct val="80000"/>
              </a:lnSpc>
            </a:pPr>
            <a:r>
              <a:rPr lang="en-US" b="0" dirty="0"/>
              <a:t>Approval of Agenda</a:t>
            </a:r>
          </a:p>
          <a:p>
            <a:pPr>
              <a:lnSpc>
                <a:spcPct val="80000"/>
              </a:lnSpc>
            </a:pPr>
            <a:r>
              <a:rPr lang="en-US" b="0" dirty="0"/>
              <a:t>Approval of prior meeting </a:t>
            </a:r>
            <a:r>
              <a:rPr lang="en-US" b="0" dirty="0" smtClean="0"/>
              <a:t>minutes</a:t>
            </a:r>
          </a:p>
          <a:p>
            <a:pPr>
              <a:lnSpc>
                <a:spcPct val="80000"/>
              </a:lnSpc>
            </a:pPr>
            <a:r>
              <a:rPr lang="en-US" dirty="0"/>
              <a:t>Moved, </a:t>
            </a:r>
            <a:r>
              <a:rPr lang="en-US" b="0" dirty="0"/>
              <a:t>to approve 11-17/1746r1 as the minutes of the Orlando, Florida, </a:t>
            </a:r>
            <a:r>
              <a:rPr lang="en-US" b="0" dirty="0" err="1"/>
              <a:t>TGak</a:t>
            </a:r>
            <a:r>
              <a:rPr lang="en-US" b="0" dirty="0"/>
              <a:t> meetings in November 2017.</a:t>
            </a:r>
          </a:p>
          <a:p>
            <a:pPr lvl="1">
              <a:lnSpc>
                <a:spcPct val="80000"/>
              </a:lnSpc>
            </a:pPr>
            <a:r>
              <a:rPr lang="en-US" dirty="0"/>
              <a:t>Moved:    Seconded: </a:t>
            </a:r>
          </a:p>
          <a:p>
            <a:pPr lvl="1">
              <a:lnSpc>
                <a:spcPct val="80000"/>
              </a:lnSpc>
            </a:pPr>
            <a:r>
              <a:rPr lang="en-US" dirty="0"/>
              <a:t>Yes:    No:    Abstain: </a:t>
            </a:r>
          </a:p>
          <a:p>
            <a:pPr>
              <a:lnSpc>
                <a:spcPct val="80000"/>
              </a:lnSpc>
            </a:pPr>
            <a:endParaRPr lang="en-US" b="0" dirty="0"/>
          </a:p>
          <a:p>
            <a:pPr>
              <a:lnSpc>
                <a:spcPct val="80000"/>
              </a:lnSpc>
            </a:pPr>
            <a:endParaRPr lang="en-US" b="0" dirty="0"/>
          </a:p>
        </p:txBody>
      </p:sp>
    </p:spTree>
    <p:extLst>
      <p:ext uri="{BB962C8B-B14F-4D97-AF65-F5344CB8AC3E}">
        <p14:creationId xmlns:p14="http://schemas.microsoft.com/office/powerpoint/2010/main" val="99089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12</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a:t>
            </a:r>
            <a:r>
              <a:rPr lang="en-US" sz="4000" dirty="0" smtClean="0">
                <a:latin typeface="Arial" charset="0"/>
                <a:cs typeface="Arial" charset="0"/>
              </a:rPr>
              <a:t>14 January 2018</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a:t>
            </a:r>
            <a:r>
              <a:rPr lang="en-US" dirty="0">
                <a:latin typeface="Arial" charset="0"/>
                <a:cs typeface="Arial" charset="0"/>
              </a:rPr>
              <a:t>–</a:t>
            </a:r>
            <a:r>
              <a:rPr lang="en-US" dirty="0" smtClean="0">
                <a:latin typeface="Arial" charset="0"/>
                <a:cs typeface="Arial" charset="0"/>
              </a:rPr>
              <a:t>12:30</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Moved, </a:t>
            </a:r>
            <a:r>
              <a:rPr lang="en-US" b="0" dirty="0"/>
              <a:t>to approve </a:t>
            </a:r>
            <a:r>
              <a:rPr lang="en-US" b="0" dirty="0" smtClean="0"/>
              <a:t>the </a:t>
            </a:r>
            <a:r>
              <a:rPr lang="en-US" b="0" dirty="0"/>
              <a:t>minutes of the </a:t>
            </a:r>
            <a:r>
              <a:rPr lang="en-US" b="0" dirty="0" smtClean="0"/>
              <a:t>following teleconferences as shown:</a:t>
            </a:r>
          </a:p>
          <a:p>
            <a:pPr lvl="1">
              <a:lnSpc>
                <a:spcPct val="80000"/>
              </a:lnSpc>
            </a:pPr>
            <a:r>
              <a:rPr lang="en-US" b="0" dirty="0" smtClean="0"/>
              <a:t>27 November 2017 — </a:t>
            </a:r>
            <a:r>
              <a:rPr lang="mr-IN" dirty="0"/>
              <a:t>11-17/1825r0</a:t>
            </a:r>
            <a:endParaRPr lang="en-US" b="0" dirty="0" smtClean="0"/>
          </a:p>
          <a:p>
            <a:pPr lvl="1">
              <a:lnSpc>
                <a:spcPct val="80000"/>
              </a:lnSpc>
            </a:pPr>
            <a:r>
              <a:rPr lang="en-US" dirty="0" smtClean="0"/>
              <a:t>11 December 2017 —</a:t>
            </a:r>
          </a:p>
          <a:p>
            <a:pPr lvl="1">
              <a:lnSpc>
                <a:spcPct val="80000"/>
              </a:lnSpc>
            </a:pPr>
            <a:r>
              <a:rPr lang="en-US" b="0" dirty="0" smtClean="0"/>
              <a:t>22 December 2017 — </a:t>
            </a:r>
          </a:p>
          <a:p>
            <a:pPr lvl="1">
              <a:lnSpc>
                <a:spcPct val="80000"/>
              </a:lnSpc>
            </a:pPr>
            <a:r>
              <a:rPr lang="en-US" dirty="0" smtClean="0"/>
              <a:t>8 January 2018 — </a:t>
            </a:r>
            <a:endParaRPr lang="en-US" b="0" dirty="0"/>
          </a:p>
          <a:p>
            <a:pPr lvl="1">
              <a:lnSpc>
                <a:spcPct val="80000"/>
              </a:lnSpc>
            </a:pPr>
            <a:r>
              <a:rPr lang="en-US" dirty="0"/>
              <a:t>Moved:    Seconded: </a:t>
            </a:r>
          </a:p>
          <a:p>
            <a:pPr lvl="1">
              <a:lnSpc>
                <a:spcPct val="80000"/>
              </a:lnSpc>
            </a:pPr>
            <a:r>
              <a:rPr lang="en-US" dirty="0"/>
              <a:t>Yes:    No:    Abstain: </a:t>
            </a:r>
          </a:p>
          <a:p>
            <a:pPr>
              <a:lnSpc>
                <a:spcPct val="80000"/>
              </a:lnSpc>
            </a:pPr>
            <a:r>
              <a:rPr lang="en-US" b="0" dirty="0" smtClean="0"/>
              <a:t>Discussion </a:t>
            </a:r>
            <a:r>
              <a:rPr lang="en-US" b="0" dirty="0"/>
              <a:t>of timeline and amendment ordering</a:t>
            </a:r>
          </a:p>
          <a:p>
            <a:pPr>
              <a:lnSpc>
                <a:spcPct val="80000"/>
              </a:lnSpc>
            </a:pPr>
            <a:r>
              <a:rPr lang="en-US" b="0" dirty="0"/>
              <a:t>Presentations, motions, and discussion to resolve comments and improve the </a:t>
            </a:r>
            <a:r>
              <a:rPr lang="en-US" b="0" dirty="0" err="1"/>
              <a:t>TGak</a:t>
            </a:r>
            <a:r>
              <a:rPr lang="en-US" b="0" dirty="0"/>
              <a:t> </a:t>
            </a:r>
            <a:r>
              <a:rPr lang="en-US" b="0" dirty="0" smtClean="0"/>
              <a:t>Draft</a:t>
            </a:r>
            <a:endParaRPr lang="en-US" dirty="0"/>
          </a:p>
          <a:p>
            <a:pPr>
              <a:lnSpc>
                <a:spcPct val="80000"/>
              </a:lnSpc>
            </a:pPr>
            <a:r>
              <a:rPr lang="en-US" dirty="0"/>
              <a:t>Recess until 08:00 Thursday</a:t>
            </a:r>
          </a:p>
          <a:p>
            <a:pPr>
              <a:lnSpc>
                <a:spcPct val="80000"/>
              </a:lnSpc>
            </a:pPr>
            <a:endParaRPr lang="en-US" b="0" dirty="0"/>
          </a:p>
          <a:p>
            <a:pPr>
              <a:lnSpc>
                <a:spcPct val="80000"/>
              </a:lnSpc>
            </a:pPr>
            <a:endParaRPr lang="en-US" b="0" dirty="0"/>
          </a:p>
        </p:txBody>
      </p:sp>
    </p:spTree>
    <p:extLst>
      <p:ext uri="{BB962C8B-B14F-4D97-AF65-F5344CB8AC3E}">
        <p14:creationId xmlns:p14="http://schemas.microsoft.com/office/powerpoint/2010/main" val="3243129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13</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Thursday, </a:t>
            </a:r>
            <a:r>
              <a:rPr lang="en-US" sz="4000" dirty="0" smtClean="0">
                <a:latin typeface="Arial" charset="0"/>
                <a:cs typeface="Arial" charset="0"/>
              </a:rPr>
              <a:t>18 January 2018</a:t>
            </a:r>
            <a:r>
              <a:rPr lang="en-US" sz="4000" dirty="0">
                <a:latin typeface="Arial" charset="0"/>
                <a:cs typeface="Arial" charset="0"/>
              </a:rPr>
              <a:t/>
            </a:r>
            <a:br>
              <a:rPr lang="en-US" sz="4000" dirty="0">
                <a:latin typeface="Arial" charset="0"/>
                <a:cs typeface="Arial" charset="0"/>
              </a:rPr>
            </a:br>
            <a:r>
              <a:rPr lang="en-US" dirty="0">
                <a:latin typeface="Arial" charset="0"/>
                <a:cs typeface="Arial" charset="0"/>
              </a:rPr>
              <a:t>08:00–10:00</a:t>
            </a: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Secretary</a:t>
            </a:r>
          </a:p>
          <a:p>
            <a:pPr>
              <a:lnSpc>
                <a:spcPct val="80000"/>
              </a:lnSpc>
            </a:pPr>
            <a:r>
              <a:rPr lang="en-US" b="0" dirty="0"/>
              <a:t>Call for essential patents</a:t>
            </a:r>
          </a:p>
          <a:p>
            <a:pPr>
              <a:lnSpc>
                <a:spcPct val="80000"/>
              </a:lnSpc>
            </a:pPr>
            <a:r>
              <a:rPr lang="en-US" b="0" dirty="0"/>
              <a:t>Attendance Recording Reminder</a:t>
            </a:r>
          </a:p>
          <a:p>
            <a:pPr>
              <a:lnSpc>
                <a:spcPct val="80000"/>
              </a:lnSpc>
            </a:pPr>
            <a:r>
              <a:rPr lang="en-US" b="0" dirty="0"/>
              <a:t>Approval of Agenda</a:t>
            </a:r>
          </a:p>
          <a:p>
            <a:pPr>
              <a:lnSpc>
                <a:spcPct val="80000"/>
              </a:lnSpc>
            </a:pPr>
            <a:r>
              <a:rPr lang="en-US" b="0" dirty="0"/>
              <a:t>Teleconferences discussion</a:t>
            </a:r>
          </a:p>
          <a:p>
            <a:pPr>
              <a:lnSpc>
                <a:spcPct val="80000"/>
              </a:lnSpc>
            </a:pPr>
            <a:r>
              <a:rPr lang="en-US" dirty="0"/>
              <a:t>Moved, to hold 802.11ak Teleconferences</a:t>
            </a:r>
            <a:r>
              <a:rPr lang="en-US" b="0" dirty="0"/>
              <a:t>:</a:t>
            </a:r>
          </a:p>
          <a:p>
            <a:pPr lvl="1">
              <a:lnSpc>
                <a:spcPct val="80000"/>
              </a:lnSpc>
            </a:pPr>
            <a:r>
              <a:rPr lang="en-US" sz="2400" b="1" dirty="0"/>
              <a:t>1 </a:t>
            </a:r>
            <a:r>
              <a:rPr lang="en-US" sz="2400" dirty="0"/>
              <a:t>hour teleconferences through the </a:t>
            </a:r>
            <a:r>
              <a:rPr lang="en-US" sz="2400" dirty="0" smtClean="0"/>
              <a:t>March 2018 </a:t>
            </a:r>
            <a:r>
              <a:rPr lang="en-US" sz="2400" dirty="0"/>
              <a:t>802.11 meeting on Monday </a:t>
            </a:r>
            <a:r>
              <a:rPr lang="en-US" sz="2400" dirty="0" err="1" smtClean="0"/>
              <a:t>tbd</a:t>
            </a:r>
            <a:r>
              <a:rPr lang="en-US" sz="2400" dirty="0" smtClean="0"/>
              <a:t> at </a:t>
            </a:r>
            <a:r>
              <a:rPr lang="en-US" sz="2400" dirty="0"/>
              <a:t>9am Eastern US Time.</a:t>
            </a:r>
            <a:r>
              <a:rPr lang="en-US" dirty="0"/>
              <a:t> </a:t>
            </a:r>
            <a:endParaRPr lang="en-US" sz="2400" dirty="0"/>
          </a:p>
          <a:p>
            <a:pPr lvl="1">
              <a:lnSpc>
                <a:spcPct val="80000"/>
              </a:lnSpc>
            </a:pPr>
            <a:r>
              <a:rPr lang="en-US" dirty="0"/>
              <a:t>Moved:    Seconded: </a:t>
            </a:r>
          </a:p>
          <a:p>
            <a:pPr lvl="1">
              <a:lnSpc>
                <a:spcPct val="80000"/>
              </a:lnSpc>
            </a:pPr>
            <a:r>
              <a:rPr lang="en-US" dirty="0"/>
              <a:t>Yes:    No:    Abstain: </a:t>
            </a:r>
          </a:p>
          <a:p>
            <a:pPr>
              <a:lnSpc>
                <a:spcPct val="80000"/>
              </a:lnSpc>
            </a:pPr>
            <a:endParaRPr lang="en-US" dirty="0"/>
          </a:p>
          <a:p>
            <a:pPr>
              <a:lnSpc>
                <a:spcPct val="80000"/>
              </a:lnSpc>
            </a:pPr>
            <a:endParaRPr lang="en-US" b="0" dirty="0"/>
          </a:p>
        </p:txBody>
      </p:sp>
    </p:spTree>
    <p:extLst>
      <p:ext uri="{BB962C8B-B14F-4D97-AF65-F5344CB8AC3E}">
        <p14:creationId xmlns:p14="http://schemas.microsoft.com/office/powerpoint/2010/main" val="293033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Thursday, </a:t>
            </a:r>
            <a:r>
              <a:rPr lang="en-US" sz="4000" dirty="0" smtClean="0">
                <a:latin typeface="Arial" charset="0"/>
                <a:cs typeface="Arial" charset="0"/>
              </a:rPr>
              <a:t>18 January 2018</a:t>
            </a:r>
            <a:r>
              <a:rPr lang="en-US" sz="4000" dirty="0">
                <a:latin typeface="Arial" charset="0"/>
                <a:cs typeface="Arial" charset="0"/>
              </a:rPr>
              <a:t/>
            </a:r>
            <a:br>
              <a:rPr lang="en-US" sz="4000" dirty="0">
                <a:latin typeface="Arial" charset="0"/>
                <a:cs typeface="Arial" charset="0"/>
              </a:rPr>
            </a:br>
            <a:r>
              <a:rPr lang="en-US" dirty="0">
                <a:latin typeface="Arial" charset="0"/>
                <a:cs typeface="Arial" charset="0"/>
              </a:rPr>
              <a:t>08:00–10:00</a:t>
            </a: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b="0" dirty="0"/>
              <a:t>Presentations, motions, and discussion to resolve comments and improve the </a:t>
            </a:r>
            <a:r>
              <a:rPr lang="en-US" b="0" dirty="0" err="1"/>
              <a:t>TGak</a:t>
            </a:r>
            <a:r>
              <a:rPr lang="en-US" b="0" dirty="0"/>
              <a:t> Draft</a:t>
            </a:r>
          </a:p>
          <a:p>
            <a:pPr>
              <a:lnSpc>
                <a:spcPct val="80000"/>
              </a:lnSpc>
            </a:pPr>
            <a:endParaRPr lang="en-US" dirty="0" smtClean="0"/>
          </a:p>
          <a:p>
            <a:pPr>
              <a:lnSpc>
                <a:spcPct val="80000"/>
              </a:lnSpc>
            </a:pPr>
            <a:r>
              <a:rPr lang="en-US" dirty="0"/>
              <a:t>Review of </a:t>
            </a:r>
            <a:r>
              <a:rPr lang="en-US" dirty="0" smtClean="0"/>
              <a:t>timeline</a:t>
            </a:r>
            <a:endParaRPr lang="en-US" dirty="0"/>
          </a:p>
          <a:p>
            <a:pPr>
              <a:lnSpc>
                <a:spcPct val="80000"/>
              </a:lnSpc>
            </a:pPr>
            <a:endParaRPr lang="en-US" dirty="0"/>
          </a:p>
          <a:p>
            <a:pPr>
              <a:lnSpc>
                <a:spcPct val="80000"/>
              </a:lnSpc>
            </a:pPr>
            <a:r>
              <a:rPr lang="en-US" dirty="0"/>
              <a:t>Adjourn </a:t>
            </a:r>
            <a:r>
              <a:rPr lang="en-US" dirty="0" err="1"/>
              <a:t>TGak</a:t>
            </a:r>
            <a:endParaRPr lang="en-US" dirty="0"/>
          </a:p>
          <a:p>
            <a:pPr>
              <a:lnSpc>
                <a:spcPct val="80000"/>
              </a:lnSpc>
            </a:pPr>
            <a:endParaRPr lang="en-US" dirty="0"/>
          </a:p>
          <a:p>
            <a:pPr>
              <a:lnSpc>
                <a:spcPct val="80000"/>
              </a:lnSpc>
            </a:pPr>
            <a:endParaRPr lang="en-US" b="0" dirty="0"/>
          </a:p>
        </p:txBody>
      </p:sp>
    </p:spTree>
    <p:extLst>
      <p:ext uri="{BB962C8B-B14F-4D97-AF65-F5344CB8AC3E}">
        <p14:creationId xmlns:p14="http://schemas.microsoft.com/office/powerpoint/2010/main" val="301827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15</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a:t>802.11ak PAR and Five Criterion</a:t>
            </a:r>
          </a:p>
          <a:p>
            <a:pPr lvl="1">
              <a:lnSpc>
                <a:spcPct val="80000"/>
              </a:lnSpc>
            </a:pPr>
            <a:r>
              <a:rPr lang="en-GB" dirty="0">
                <a:hlinkClick r:id="rId3"/>
              </a:rPr>
              <a:t>https://development.standards.ieee.org/get-file/P802.11ak.pdf?t=77398400003</a:t>
            </a:r>
            <a:r>
              <a:rPr lang="en-GB" dirty="0"/>
              <a:t> </a:t>
            </a:r>
          </a:p>
          <a:p>
            <a:pPr lvl="2">
              <a:lnSpc>
                <a:spcPct val="80000"/>
              </a:lnSpc>
            </a:pPr>
            <a:r>
              <a:rPr lang="en-GB" dirty="0"/>
              <a:t>11-12/1207r1, “802.11 GLK Draft PAR”</a:t>
            </a:r>
          </a:p>
          <a:p>
            <a:pPr lvl="2">
              <a:lnSpc>
                <a:spcPct val="80000"/>
              </a:lnSpc>
            </a:pPr>
            <a:r>
              <a:rPr lang="en-GB" dirty="0"/>
              <a:t>11-12/1208r0, “802.11 GLK Draft 5C”</a:t>
            </a:r>
          </a:p>
          <a:p>
            <a:pPr lvl="2">
              <a:lnSpc>
                <a:spcPct val="80000"/>
              </a:lnSpc>
            </a:pPr>
            <a:endParaRPr lang="en-GB" dirty="0"/>
          </a:p>
          <a:p>
            <a:pPr>
              <a:lnSpc>
                <a:spcPct val="80000"/>
              </a:lnSpc>
            </a:pPr>
            <a:r>
              <a:rPr lang="en-GB" dirty="0"/>
              <a:t>Draft 5.0 of </a:t>
            </a:r>
            <a:r>
              <a:rPr lang="en-GB" dirty="0" smtClean="0"/>
              <a:t>802.11ak:</a:t>
            </a:r>
            <a:endParaRPr lang="en-GB" dirty="0"/>
          </a:p>
          <a:p>
            <a:pPr lvl="1">
              <a:lnSpc>
                <a:spcPct val="80000"/>
              </a:lnSpc>
            </a:pPr>
            <a:r>
              <a:rPr lang="en-GB" dirty="0">
                <a:hlinkClick r:id="rId4"/>
              </a:rPr>
              <a:t>http://www.ieee802.org/11/private/Draft_Standards/11ak/Draft%20P802.11ak_D5.0.pdf</a:t>
            </a:r>
            <a:r>
              <a:rPr lang="en-GB" dirty="0"/>
              <a:t> </a:t>
            </a:r>
          </a:p>
          <a:p>
            <a:pPr lvl="1">
              <a:lnSpc>
                <a:spcPct val="80000"/>
              </a:lnSpc>
            </a:pPr>
            <a:endParaRPr lang="en-GB" dirty="0"/>
          </a:p>
          <a:p>
            <a:pPr>
              <a:lnSpc>
                <a:spcPct val="80000"/>
              </a:lnSpc>
            </a:pPr>
            <a:r>
              <a:rPr lang="en-GB" dirty="0"/>
              <a:t>802.1Qbz and 80</a:t>
            </a:r>
            <a:r>
              <a:rPr lang="en-US" dirty="0"/>
              <a:t>2.1AC-REV </a:t>
            </a:r>
            <a:r>
              <a:rPr lang="en-GB" dirty="0"/>
              <a:t>are published as IEEE </a:t>
            </a:r>
            <a:r>
              <a:rPr lang="en-GB" dirty="0" err="1"/>
              <a:t>Std</a:t>
            </a:r>
            <a:r>
              <a:rPr lang="en-GB" dirty="0"/>
              <a:t> 802.1Qbz-2016 and </a:t>
            </a:r>
            <a:r>
              <a:rPr lang="en-US" dirty="0"/>
              <a:t>IEEE </a:t>
            </a:r>
            <a:r>
              <a:rPr lang="en-US" dirty="0" err="1"/>
              <a:t>Std</a:t>
            </a:r>
            <a:r>
              <a:rPr lang="en-US" dirty="0"/>
              <a:t> 802.1AC-2016</a:t>
            </a:r>
            <a:endParaRPr lang="en-GB" dirty="0"/>
          </a:p>
          <a:p>
            <a:pPr lvl="1">
              <a:lnSpc>
                <a:spcPct val="80000"/>
              </a:lnSpc>
            </a:pPr>
            <a:r>
              <a:rPr lang="en-GB" dirty="0"/>
              <a:t>Last Drafts:</a:t>
            </a:r>
          </a:p>
          <a:p>
            <a:pPr lvl="2">
              <a:lnSpc>
                <a:spcPct val="80000"/>
              </a:lnSpc>
            </a:pPr>
            <a:r>
              <a:rPr lang="en-GB" dirty="0">
                <a:hlinkClick r:id="rId5"/>
              </a:rPr>
              <a:t>http://www.ieee802.org/1/files/private/bz-drafts/d2/802-1Qbz-d2-4.pdf</a:t>
            </a:r>
            <a:endParaRPr lang="en-GB" dirty="0"/>
          </a:p>
          <a:p>
            <a:pPr lvl="2">
              <a:lnSpc>
                <a:spcPct val="80000"/>
              </a:lnSpc>
            </a:pPr>
            <a:r>
              <a:rPr lang="en-US" dirty="0">
                <a:hlinkClick r:id="rId6"/>
              </a:rPr>
              <a:t>http://www.ieee802.org/1/files/private/ac-rev-drafts/d4/802-1ac-rev-d4-0.pdf</a:t>
            </a:r>
            <a:endParaRPr lang="en-US" dirty="0"/>
          </a:p>
          <a:p>
            <a:pPr>
              <a:lnSpc>
                <a:spcPct val="80000"/>
              </a:lnSpc>
            </a:pPr>
            <a:r>
              <a:rPr lang="en-US" sz="1800" b="0" dirty="0"/>
              <a:t>(Note: you can use 802.1 or 802.11 credential to access either members site.)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802.11ak/GLK:</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Irvine, California</a:t>
            </a:r>
            <a:endParaRPr lang="en-US" sz="2800" dirty="0">
              <a:latin typeface="Arial" charset="0"/>
            </a:endParaRPr>
          </a:p>
          <a:p>
            <a:pPr algn="ctr">
              <a:lnSpc>
                <a:spcPct val="90000"/>
              </a:lnSpc>
              <a:buFontTx/>
              <a:buNone/>
            </a:pPr>
            <a:r>
              <a:rPr lang="en-US" sz="2800" dirty="0" smtClean="0">
                <a:latin typeface="Arial" charset="0"/>
              </a:rPr>
              <a:t>15-18 January 2018</a:t>
            </a:r>
            <a:endParaRPr lang="en-US" sz="2800" dirty="0">
              <a:latin typeface="Arial" charset="0"/>
            </a:endParaRPr>
          </a:p>
          <a:p>
            <a:pPr algn="ctr">
              <a:lnSpc>
                <a:spcPct val="90000"/>
              </a:lnSpc>
              <a:buFontTx/>
              <a:buNone/>
            </a:pPr>
            <a:endParaRPr lang="en-US" dirty="0">
              <a:latin typeface="Arial" charset="0"/>
            </a:endParaRPr>
          </a:p>
          <a:p>
            <a:pPr algn="ctr">
              <a:lnSpc>
                <a:spcPct val="90000"/>
              </a:lnSpc>
              <a:buFontTx/>
              <a:buNone/>
            </a:pPr>
            <a:r>
              <a:rPr lang="en-US" dirty="0">
                <a:latin typeface="Arial" charset="0"/>
              </a:rPr>
              <a:t>Chair &amp; Editor: Donald E. Eastlake 3</a:t>
            </a:r>
            <a:r>
              <a:rPr lang="en-US" baseline="30000" dirty="0">
                <a:latin typeface="Arial" charset="0"/>
              </a:rPr>
              <a:t>rd</a:t>
            </a:r>
            <a:r>
              <a:rPr lang="en-US" dirty="0">
                <a:latin typeface="Arial" charset="0"/>
              </a:rPr>
              <a:t> (Huawei)</a:t>
            </a:r>
          </a:p>
          <a:p>
            <a:pPr algn="ctr">
              <a:lnSpc>
                <a:spcPct val="90000"/>
              </a:lnSpc>
              <a:buFontTx/>
              <a:buNone/>
            </a:pPr>
            <a:r>
              <a:rPr lang="en-US" sz="1600" dirty="0">
                <a:latin typeface="Arial" charset="0"/>
                <a:hlinkClick r:id="rId3"/>
              </a:rPr>
              <a:t>d3e3e3@gmail.com</a:t>
            </a:r>
            <a:r>
              <a:rPr lang="en-US" sz="1600" dirty="0">
                <a:latin typeface="Arial" charset="0"/>
              </a:rPr>
              <a:t>     +1-508-333-2270</a:t>
            </a:r>
          </a:p>
          <a:p>
            <a:pPr algn="ctr">
              <a:lnSpc>
                <a:spcPct val="90000"/>
              </a:lnSpc>
              <a:buFontTx/>
              <a:buNone/>
            </a:pPr>
            <a:r>
              <a:rPr lang="en-US" sz="1800" dirty="0">
                <a:latin typeface="Arial" charset="0"/>
              </a:rPr>
              <a:t>Vice Chair: Mark Hamilton (Ruckus Wireless)</a:t>
            </a:r>
          </a:p>
          <a:p>
            <a:pPr algn="ctr">
              <a:lnSpc>
                <a:spcPct val="90000"/>
              </a:lnSpc>
              <a:buFontTx/>
              <a:buNone/>
            </a:pPr>
            <a:r>
              <a:rPr lang="en-US" sz="1800" dirty="0">
                <a:latin typeface="Arial" charset="0"/>
              </a:rPr>
              <a:t>Vice Editor: Norm Finn (Huawei)</a:t>
            </a:r>
          </a:p>
          <a:p>
            <a:pPr algn="ctr">
              <a:lnSpc>
                <a:spcPct val="90000"/>
              </a:lnSpc>
              <a:buFontTx/>
              <a:buNone/>
            </a:pPr>
            <a:r>
              <a:rPr lang="en-US" sz="1800" dirty="0">
                <a:latin typeface="Arial" charset="0"/>
              </a:rPr>
              <a:t>Secretary: </a:t>
            </a:r>
            <a:r>
              <a:rPr lang="en-US" sz="1800" dirty="0">
                <a:solidFill>
                  <a:srgbClr val="FF0000"/>
                </a:solidFill>
                <a:latin typeface="Arial" charset="0"/>
              </a:rPr>
              <a:t>Vacant</a:t>
            </a:r>
            <a:endParaRPr lang="en-US" sz="1800" b="0" dirty="0">
              <a:solidFill>
                <a:srgbClr val="FF0000"/>
              </a:solidFill>
              <a:latin typeface="Arial" charset="0"/>
            </a:endParaRPr>
          </a:p>
          <a:p>
            <a:pPr algn="ctr">
              <a:lnSpc>
                <a:spcPct val="90000"/>
              </a:lnSpc>
              <a:buFontTx/>
              <a:buNone/>
            </a:pPr>
            <a:r>
              <a:rPr lang="en-US" sz="1600" b="0" dirty="0">
                <a:latin typeface="Arial" charset="0"/>
              </a:rPr>
              <a:t>Mailing list: STDS-802-11-TGAK@listserv.ieee.org</a:t>
            </a:r>
            <a:endParaRPr lang="en-US" sz="1600" dirty="0">
              <a:solidFill>
                <a:srgbClr val="FF0000"/>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January 2018</a:t>
            </a:r>
            <a:endParaRPr lang="en-US"/>
          </a:p>
        </p:txBody>
      </p:sp>
      <p:sp>
        <p:nvSpPr>
          <p:cNvPr id="6" name="Footer Placeholder 4"/>
          <p:cNvSpPr>
            <a:spLocks noGrp="1"/>
          </p:cNvSpPr>
          <p:nvPr>
            <p:ph type="ftr" sz="quarter" idx="11"/>
          </p:nvPr>
        </p:nvSpPr>
        <p:spPr/>
        <p:txBody>
          <a:bodyPr/>
          <a:lstStyle/>
          <a:p>
            <a:r>
              <a:rPr lang="en-US"/>
              <a:t>Donald Eastlake 3rd, Huawei Technologies</a:t>
            </a:r>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943600"/>
            <a:ext cx="7772400" cy="457200"/>
          </a:xfrm>
        </p:spPr>
        <p:txBody>
          <a:bodyPr/>
          <a:lstStyle/>
          <a:p>
            <a:r>
              <a:rPr lang="en-US" dirty="0" smtClean="0">
                <a:latin typeface="Arial"/>
                <a:cs typeface="Arial"/>
              </a:rPr>
              <a:t>Irvine Hotel, Irvine, California</a:t>
            </a:r>
            <a:endParaRPr lang="en-US" dirty="0">
              <a:latin typeface="Arial"/>
              <a:cs typeface="Arial"/>
            </a:endParaRPr>
          </a:p>
        </p:txBody>
      </p:sp>
      <p:pic>
        <p:nvPicPr>
          <p:cNvPr id="3" name="Picture 2"/>
          <p:cNvPicPr>
            <a:picLocks noChangeAspect="1"/>
          </p:cNvPicPr>
          <p:nvPr/>
        </p:nvPicPr>
        <p:blipFill>
          <a:blip r:embed="rId3"/>
          <a:stretch>
            <a:fillRect/>
          </a:stretch>
        </p:blipFill>
        <p:spPr>
          <a:xfrm>
            <a:off x="838200" y="1143000"/>
            <a:ext cx="7467600" cy="474939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latin typeface="Arial"/>
                <a:cs typeface="Arial"/>
              </a:rPr>
              <a:t>TGak</a:t>
            </a:r>
            <a:r>
              <a:rPr lang="en-US" sz="3600" dirty="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a:xfrm>
            <a:off x="685800" y="1752600"/>
            <a:ext cx="7772400" cy="4343400"/>
          </a:xfrm>
        </p:spPr>
        <p:txBody>
          <a:bodyPr/>
          <a:lstStyle/>
          <a:p>
            <a:pPr lvl="1">
              <a:lnSpc>
                <a:spcPct val="80000"/>
              </a:lnSpc>
            </a:pPr>
            <a:r>
              <a:rPr lang="en-US" sz="2400" b="1" dirty="0">
                <a:solidFill>
                  <a:srgbClr val="008000"/>
                </a:solidFill>
                <a:latin typeface="Arial"/>
                <a:cs typeface="Arial"/>
              </a:rPr>
              <a:t>March 2015 – Initial WG Letter Ballot</a:t>
            </a:r>
          </a:p>
          <a:p>
            <a:pPr lvl="1">
              <a:lnSpc>
                <a:spcPct val="80000"/>
              </a:lnSpc>
            </a:pPr>
            <a:r>
              <a:rPr lang="en-US" sz="2400" b="1" dirty="0">
                <a:solidFill>
                  <a:srgbClr val="008000"/>
                </a:solidFill>
                <a:latin typeface="Arial"/>
                <a:cs typeface="Arial"/>
              </a:rPr>
              <a:t>February 2016 – WG Recirculation</a:t>
            </a:r>
          </a:p>
          <a:p>
            <a:pPr lvl="1">
              <a:lnSpc>
                <a:spcPct val="80000"/>
              </a:lnSpc>
            </a:pPr>
            <a:r>
              <a:rPr lang="en-US" sz="2400" b="1" dirty="0">
                <a:solidFill>
                  <a:srgbClr val="008000"/>
                </a:solidFill>
                <a:latin typeface="Arial"/>
                <a:cs typeface="Arial"/>
              </a:rPr>
              <a:t>January 2017 – Sponsor Ballot Pool Formation Start</a:t>
            </a:r>
          </a:p>
          <a:p>
            <a:pPr lvl="1">
              <a:lnSpc>
                <a:spcPct val="80000"/>
              </a:lnSpc>
            </a:pPr>
            <a:r>
              <a:rPr lang="en-US" sz="2400" b="1" dirty="0">
                <a:solidFill>
                  <a:srgbClr val="008000"/>
                </a:solidFill>
                <a:latin typeface="Arial"/>
                <a:cs typeface="Arial"/>
              </a:rPr>
              <a:t>January 2017 – MEC/MDR Initiated</a:t>
            </a:r>
          </a:p>
          <a:p>
            <a:pPr lvl="1">
              <a:lnSpc>
                <a:spcPct val="80000"/>
              </a:lnSpc>
            </a:pPr>
            <a:r>
              <a:rPr lang="en-US" sz="2400" b="1" dirty="0">
                <a:solidFill>
                  <a:srgbClr val="008000"/>
                </a:solidFill>
                <a:latin typeface="Arial"/>
                <a:cs typeface="Arial"/>
              </a:rPr>
              <a:t>(March 2017 </a:t>
            </a:r>
            <a:r>
              <a:rPr lang="mr-IN" sz="2400" b="1" dirty="0">
                <a:solidFill>
                  <a:srgbClr val="008000"/>
                </a:solidFill>
                <a:latin typeface="Arial"/>
                <a:cs typeface="Arial"/>
              </a:rPr>
              <a:t>–</a:t>
            </a:r>
            <a:r>
              <a:rPr lang="en-US" sz="2400" b="1" dirty="0">
                <a:solidFill>
                  <a:srgbClr val="008000"/>
                </a:solidFill>
                <a:latin typeface="Arial"/>
                <a:cs typeface="Arial"/>
              </a:rPr>
              <a:t> Sponsor Ballot Pool Formation and MEC/MDR Completed)</a:t>
            </a:r>
          </a:p>
          <a:p>
            <a:pPr lvl="1">
              <a:lnSpc>
                <a:spcPct val="80000"/>
              </a:lnSpc>
            </a:pPr>
            <a:r>
              <a:rPr lang="en-US" sz="2400" b="1" dirty="0">
                <a:solidFill>
                  <a:srgbClr val="008000"/>
                </a:solidFill>
                <a:latin typeface="Arial"/>
                <a:cs typeface="Arial"/>
              </a:rPr>
              <a:t>May 2017 – Initial Sponsor Ballot</a:t>
            </a:r>
          </a:p>
          <a:p>
            <a:pPr lvl="1">
              <a:lnSpc>
                <a:spcPct val="80000"/>
              </a:lnSpc>
            </a:pPr>
            <a:r>
              <a:rPr lang="en-US" sz="2400" b="1" dirty="0">
                <a:solidFill>
                  <a:srgbClr val="008000"/>
                </a:solidFill>
                <a:latin typeface="Arial"/>
                <a:cs typeface="Arial"/>
              </a:rPr>
              <a:t>October 2017 – Sponsor Recirculation</a:t>
            </a:r>
          </a:p>
          <a:p>
            <a:pPr lvl="1">
              <a:lnSpc>
                <a:spcPct val="80000"/>
              </a:lnSpc>
            </a:pPr>
            <a:r>
              <a:rPr lang="en-US" sz="2400" u="sng" dirty="0" smtClean="0"/>
              <a:t>Dec </a:t>
            </a:r>
            <a:r>
              <a:rPr lang="en-US" sz="2400" u="sng" dirty="0"/>
              <a:t>2017 – Sponsor Recirculation (x2)</a:t>
            </a:r>
          </a:p>
          <a:p>
            <a:pPr lvl="1">
              <a:lnSpc>
                <a:spcPct val="80000"/>
              </a:lnSpc>
            </a:pPr>
            <a:r>
              <a:rPr lang="en-US" sz="2400" u="sng" dirty="0"/>
              <a:t>January 2018</a:t>
            </a:r>
            <a:r>
              <a:rPr lang="en-US" sz="2400" dirty="0"/>
              <a:t> – Final WG &amp; </a:t>
            </a:r>
            <a:r>
              <a:rPr lang="en-US" sz="2400" dirty="0" err="1"/>
              <a:t>ExecComm</a:t>
            </a:r>
            <a:endParaRPr lang="en-US" sz="2400" dirty="0"/>
          </a:p>
          <a:p>
            <a:pPr lvl="1">
              <a:lnSpc>
                <a:spcPct val="80000"/>
              </a:lnSpc>
            </a:pPr>
            <a:r>
              <a:rPr lang="en-US" sz="2400" dirty="0"/>
              <a:t>March 2018 – </a:t>
            </a:r>
            <a:r>
              <a:rPr lang="en-US" sz="2400" dirty="0" err="1"/>
              <a:t>RevCom</a:t>
            </a:r>
            <a:r>
              <a:rPr lang="en-US" sz="2400" dirty="0"/>
              <a:t> Approval</a:t>
            </a:r>
          </a:p>
        </p:txBody>
      </p:sp>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a:cs typeface="Arial"/>
              </a:rPr>
              <a:t>Sessions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1281512"/>
              </p:ext>
            </p:extLst>
          </p:nvPr>
        </p:nvGraphicFramePr>
        <p:xfrm>
          <a:off x="762000" y="2819400"/>
          <a:ext cx="7696199" cy="1316085"/>
        </p:xfrm>
        <a:graphic>
          <a:graphicData uri="http://schemas.openxmlformats.org/drawingml/2006/table">
            <a:tbl>
              <a:tblPr firstRow="1" bandRow="1">
                <a:tableStyleId>{5C22544A-7EE6-4342-B048-85BDC9FD1C3A}</a:tableStyleId>
              </a:tblPr>
              <a:tblGrid>
                <a:gridCol w="1828800">
                  <a:extLst>
                    <a:ext uri="{9D8B030D-6E8A-4147-A177-3AD203B41FA5}">
                      <a16:colId xmlns="" xmlns:a16="http://schemas.microsoft.com/office/drawing/2014/main" val="20000"/>
                    </a:ext>
                  </a:extLst>
                </a:gridCol>
                <a:gridCol w="2895600">
                  <a:extLst>
                    <a:ext uri="{9D8B030D-6E8A-4147-A177-3AD203B41FA5}">
                      <a16:colId xmlns="" xmlns:a16="http://schemas.microsoft.com/office/drawing/2014/main" val="20001"/>
                    </a:ext>
                  </a:extLst>
                </a:gridCol>
                <a:gridCol w="2971799">
                  <a:extLst>
                    <a:ext uri="{9D8B030D-6E8A-4147-A177-3AD203B41FA5}">
                      <a16:colId xmlns="" xmlns:a16="http://schemas.microsoft.com/office/drawing/2014/main" val="20002"/>
                    </a:ext>
                  </a:extLst>
                </a:gridCol>
              </a:tblGrid>
              <a:tr h="438695">
                <a:tc>
                  <a:txBody>
                    <a:bodyPr/>
                    <a:lstStyle/>
                    <a:p>
                      <a:pPr algn="ctr"/>
                      <a:r>
                        <a:rPr lang="en-US" sz="2000" dirty="0"/>
                        <a:t>Day</a:t>
                      </a:r>
                    </a:p>
                  </a:txBody>
                  <a:tcPr/>
                </a:tc>
                <a:tc>
                  <a:txBody>
                    <a:bodyPr/>
                    <a:lstStyle/>
                    <a:p>
                      <a:pPr algn="ctr"/>
                      <a:r>
                        <a:rPr lang="en-US" sz="2000" dirty="0"/>
                        <a:t>Time</a:t>
                      </a:r>
                    </a:p>
                  </a:txBody>
                  <a:tcPr/>
                </a:tc>
                <a:tc>
                  <a:txBody>
                    <a:bodyPr/>
                    <a:lstStyle/>
                    <a:p>
                      <a:pPr algn="ctr"/>
                      <a:r>
                        <a:rPr lang="en-US" sz="2000" dirty="0"/>
                        <a:t>Room</a:t>
                      </a:r>
                    </a:p>
                  </a:txBody>
                  <a:tcPr/>
                </a:tc>
                <a:extLst>
                  <a:ext uri="{0D108BD9-81ED-4DB2-BD59-A6C34878D82A}">
                    <a16:rowId xmlns="" xmlns:a16="http://schemas.microsoft.com/office/drawing/2014/main" val="10000"/>
                  </a:ext>
                </a:extLst>
              </a:tr>
              <a:tr h="438695">
                <a:tc>
                  <a:txBody>
                    <a:bodyPr/>
                    <a:lstStyle/>
                    <a:p>
                      <a:r>
                        <a:rPr lang="en-US" sz="2000" strike="noStrike" dirty="0"/>
                        <a:t>Monday</a:t>
                      </a:r>
                    </a:p>
                  </a:txBody>
                  <a:tcPr/>
                </a:tc>
                <a:tc>
                  <a:txBody>
                    <a:bodyPr/>
                    <a:lstStyle/>
                    <a:p>
                      <a:r>
                        <a:rPr lang="en-US" sz="2000" strike="noStrike" dirty="0"/>
                        <a:t>A</a:t>
                      </a:r>
                      <a:r>
                        <a:rPr lang="en-US" sz="2000" strike="noStrike" dirty="0" smtClean="0"/>
                        <a:t>M2</a:t>
                      </a:r>
                      <a:endParaRPr lang="en-US" sz="2000" strike="noStrike" dirty="0"/>
                    </a:p>
                  </a:txBody>
                  <a:tcPr/>
                </a:tc>
                <a:tc>
                  <a:txBody>
                    <a:bodyPr/>
                    <a:lstStyle/>
                    <a:p>
                      <a:r>
                        <a:rPr lang="en-US" sz="2000" strike="noStrike" dirty="0" smtClean="0">
                          <a:latin typeface="+mn-lt"/>
                          <a:cs typeface="Arial" charset="0"/>
                        </a:rPr>
                        <a:t>TBD</a:t>
                      </a:r>
                      <a:endParaRPr lang="en-US" sz="2000" strike="noStrike" dirty="0">
                        <a:latin typeface="+mn-lt"/>
                      </a:endParaRPr>
                    </a:p>
                  </a:txBody>
                  <a:tcPr/>
                </a:tc>
                <a:extLst>
                  <a:ext uri="{0D108BD9-81ED-4DB2-BD59-A6C34878D82A}">
                    <a16:rowId xmlns="" xmlns:a16="http://schemas.microsoft.com/office/drawing/2014/main" val="10002"/>
                  </a:ext>
                </a:extLst>
              </a:tr>
              <a:tr h="438695">
                <a:tc>
                  <a:txBody>
                    <a:bodyPr/>
                    <a:lstStyle/>
                    <a:p>
                      <a:r>
                        <a:rPr lang="en-US" sz="2000" strike="noStrike" dirty="0"/>
                        <a:t>Thursday</a:t>
                      </a:r>
                    </a:p>
                  </a:txBody>
                  <a:tcPr/>
                </a:tc>
                <a:tc>
                  <a:txBody>
                    <a:bodyPr/>
                    <a:lstStyle/>
                    <a:p>
                      <a:r>
                        <a:rPr lang="en-US" sz="2000" strike="noStrike" dirty="0"/>
                        <a:t>AM1</a:t>
                      </a:r>
                    </a:p>
                  </a:txBody>
                  <a:tcPr/>
                </a:tc>
                <a:tc>
                  <a:txBody>
                    <a:bodyPr/>
                    <a:lstStyle/>
                    <a:p>
                      <a:r>
                        <a:rPr lang="en-US" sz="2000" strike="noStrike" dirty="0" smtClean="0">
                          <a:latin typeface="+mn-lt"/>
                          <a:cs typeface="Arial" charset="0"/>
                        </a:rPr>
                        <a:t>TBD</a:t>
                      </a:r>
                      <a:endParaRPr lang="en-US" sz="2000" strike="noStrike" dirty="0">
                        <a:latin typeface="+mn-lt"/>
                      </a:endParaRPr>
                    </a:p>
                  </a:txBody>
                  <a:tcPr/>
                </a:tc>
                <a:extLst>
                  <a:ext uri="{0D108BD9-81ED-4DB2-BD59-A6C34878D82A}">
                    <a16:rowId xmlns="" xmlns:a16="http://schemas.microsoft.com/office/drawing/2014/main" val="10005"/>
                  </a:ext>
                </a:extLst>
              </a:tr>
            </a:tbl>
          </a:graphicData>
        </a:graphic>
      </p:graphicFrame>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143000"/>
          </a:xfrm>
        </p:spPr>
        <p:txBody>
          <a:bodyPr/>
          <a:lstStyle/>
          <a:p>
            <a:r>
              <a:rPr lang="en-US" dirty="0">
                <a:latin typeface="Times New Roman" charset="0"/>
              </a:rPr>
              <a:t>Participants, Patents, and Duty to Inform</a:t>
            </a: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3716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solidFill>
                <a:srgbClr val="FF0000"/>
              </a:solidFill>
              <a:latin typeface="Arial" charset="0"/>
            </a:endParaRPr>
          </a:p>
          <a:p>
            <a:pPr marL="285750" indent="-285750">
              <a:buFont typeface="Wingdings" charset="2"/>
              <a:buChar char="Ø"/>
            </a:pPr>
            <a:r>
              <a:rPr lang="en-US" sz="1600" b="1" dirty="0">
                <a:latin typeface="Arial" charset="0"/>
              </a:rPr>
              <a:t>All participants in this meeting have certain obligations under the IEEE-SA Patent Policy. </a:t>
            </a:r>
          </a:p>
          <a:p>
            <a:pPr marL="285750" indent="-285750">
              <a:buFont typeface="Arial"/>
              <a:buChar char="•"/>
            </a:pPr>
            <a:r>
              <a:rPr lang="en-US" sz="1600" b="1" dirty="0">
                <a:solidFill>
                  <a:srgbClr val="003399"/>
                </a:solidFill>
                <a:latin typeface="Arial" charset="0"/>
              </a:rPr>
              <a:t>Participants [Note: </a:t>
            </a:r>
            <a:r>
              <a:rPr lang="en-GB" sz="1600" b="1" dirty="0">
                <a:solidFill>
                  <a:srgbClr val="003399"/>
                </a:solidFill>
                <a:latin typeface="Arial" charset="0"/>
              </a:rPr>
              <a:t>Quoted text excerpted from IEEE-SA Standards Board Bylaws </a:t>
            </a:r>
            <a:r>
              <a:rPr lang="en-GB" sz="1600" b="1" dirty="0" err="1">
                <a:solidFill>
                  <a:srgbClr val="003399"/>
                </a:solidFill>
                <a:latin typeface="Arial" charset="0"/>
              </a:rPr>
              <a:t>subclause</a:t>
            </a:r>
            <a:r>
              <a:rPr lang="en-GB" sz="1600" b="1" dirty="0">
                <a:solidFill>
                  <a:srgbClr val="003399"/>
                </a:solidFill>
                <a:latin typeface="Arial" charset="0"/>
              </a:rPr>
              <a:t> 6.2</a:t>
            </a:r>
            <a:r>
              <a:rPr lang="en-US" sz="1600" b="1" dirty="0">
                <a:solidFill>
                  <a:srgbClr val="003399"/>
                </a:solidFill>
                <a:latin typeface="Arial" charset="0"/>
              </a:rPr>
              <a:t>]:</a:t>
            </a:r>
          </a:p>
          <a:p>
            <a:pPr marL="742950" lvl="1" indent="-285750">
              <a:buFont typeface="Arial"/>
              <a:buChar char="•"/>
            </a:pPr>
            <a:r>
              <a:rPr lang="en-US" sz="1600" b="1" dirty="0">
                <a:solidFill>
                  <a:srgbClr val="003399"/>
                </a:solidFill>
                <a:latin typeface="Arial" charset="0"/>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a:t>
            </a:r>
          </a:p>
          <a:p>
            <a:pPr marL="742950" lvl="1" indent="-285750">
              <a:buFont typeface="Arial"/>
              <a:buChar char="•"/>
            </a:pPr>
            <a:r>
              <a:rPr lang="en-US" sz="1600" b="1" dirty="0">
                <a:solidFill>
                  <a:srgbClr val="003399"/>
                </a:solidFill>
                <a:latin typeface="Arial" charset="0"/>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p>
          <a:p>
            <a:pPr marL="285750" indent="-285750">
              <a:buFont typeface="Arial"/>
              <a:buChar char="•"/>
            </a:pPr>
            <a:r>
              <a:rPr lang="en-US" sz="1600" b="1" dirty="0">
                <a:solidFill>
                  <a:srgbClr val="003399"/>
                </a:solidFill>
                <a:latin typeface="Arial" charset="0"/>
              </a:rPr>
              <a:t>The above does not apply if the patent claim is already the subject of an Accepted Letter of Assurance that applies to the proposed standard(s) under consideration by this group</a:t>
            </a:r>
          </a:p>
          <a:p>
            <a:pPr marL="285750" indent="-285750">
              <a:buFont typeface="Arial"/>
              <a:buChar char="•"/>
            </a:pPr>
            <a:r>
              <a:rPr lang="en-US" sz="1600" b="1" dirty="0">
                <a:solidFill>
                  <a:srgbClr val="003399"/>
                </a:solidFill>
                <a:latin typeface="Arial" charset="0"/>
              </a:rPr>
              <a:t>Early identification of holders of potential Essential Patent Claims is strongly encouraged</a:t>
            </a:r>
          </a:p>
          <a:p>
            <a:pPr marL="285750" indent="-285750">
              <a:buFont typeface="Arial"/>
              <a:buChar char="•"/>
            </a:pPr>
            <a:r>
              <a:rPr lang="en-US" sz="1600" b="1" dirty="0">
                <a:solidFill>
                  <a:srgbClr val="003399"/>
                </a:solidFill>
                <a:latin typeface="Arial" charset="0"/>
              </a:rPr>
              <a:t>No duty to perform a patent search</a:t>
            </a:r>
            <a:endParaRPr lang="en-US" sz="1600" dirty="0">
              <a:latin typeface="Arial" charset="0"/>
            </a:endParaRP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January 2018</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6</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143000"/>
          </a:xfrm>
        </p:spPr>
        <p:txBody>
          <a:bodyPr/>
          <a:lstStyle/>
          <a:p>
            <a:r>
              <a:rPr lang="en-GB">
                <a:latin typeface="Times New Roman" charset="0"/>
              </a:rPr>
              <a:t>Patent Related Links</a:t>
            </a:r>
            <a:endParaRPr lang="en-US">
              <a:latin typeface="Times New Roman" charset="0"/>
            </a:endParaRPr>
          </a:p>
        </p:txBody>
      </p:sp>
      <p:sp>
        <p:nvSpPr>
          <p:cNvPr id="163843" name="Rectangle 3"/>
          <p:cNvSpPr>
            <a:spLocks noGrp="1" noChangeArrowheads="1"/>
          </p:cNvSpPr>
          <p:nvPr>
            <p:ph type="body" idx="1"/>
          </p:nvPr>
        </p:nvSpPr>
        <p:spPr>
          <a:xfrm>
            <a:off x="76200" y="1447800"/>
            <a:ext cx="8991600" cy="3886200"/>
          </a:xfrm>
        </p:spPr>
        <p:txBody>
          <a:bodyPr/>
          <a:lstStyle/>
          <a:p>
            <a:pPr lvl="1">
              <a:lnSpc>
                <a:spcPct val="90000"/>
              </a:lnSpc>
              <a:buFont typeface="Monotype Sorts" charset="0"/>
              <a:buNone/>
            </a:pPr>
            <a:r>
              <a:rPr lang="en-US" sz="2400" dirty="0">
                <a:latin typeface="Times New Roman" charset="0"/>
                <a:cs typeface="Times New Roman" charset="0"/>
              </a:rPr>
              <a:t>	</a:t>
            </a:r>
            <a:r>
              <a:rPr lang="en-US" sz="2400" dirty="0">
                <a:latin typeface="Arial" charset="0"/>
                <a:cs typeface="Times New Roman" charset="0"/>
              </a:rPr>
              <a:t>All participants should be familiar with their obligations under the IEEE-SA Policies &amp; Procedures for standards development.</a:t>
            </a:r>
          </a:p>
          <a:p>
            <a:pPr lvl="1">
              <a:lnSpc>
                <a:spcPct val="90000"/>
              </a:lnSpc>
              <a:buFont typeface="Monotype Sorts" charset="0"/>
              <a:buNone/>
            </a:pPr>
            <a:r>
              <a:rPr lang="en-US" sz="2400" dirty="0">
                <a:latin typeface="Arial" charset="0"/>
                <a:cs typeface="Times New Roman" charset="0"/>
              </a:rPr>
              <a:t>	Patent Policy is stated in these sources:</a:t>
            </a:r>
          </a:p>
          <a:p>
            <a:pPr lvl="1">
              <a:lnSpc>
                <a:spcPct val="90000"/>
              </a:lnSpc>
              <a:buFont typeface="Monotype Sorts" charset="0"/>
              <a:buNone/>
            </a:pPr>
            <a:r>
              <a:rPr lang="en-GB" sz="2400" dirty="0">
                <a:latin typeface="Arial" charset="0"/>
              </a:rPr>
              <a:t>		IEEE-SA Standards Boards Bylaws</a:t>
            </a:r>
          </a:p>
          <a:p>
            <a:pPr lvl="1">
              <a:lnSpc>
                <a:spcPct val="90000"/>
              </a:lnSpc>
              <a:buFont typeface="Monotype Sorts" charset="0"/>
              <a:buNone/>
            </a:pPr>
            <a:r>
              <a:rPr lang="en-US" sz="21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/develop/policies/bylaws/sect6-7.html#6</a:t>
            </a:r>
          </a:p>
          <a:p>
            <a:pPr lvl="1">
              <a:lnSpc>
                <a:spcPct val="90000"/>
              </a:lnSpc>
              <a:buFont typeface="Monotype Sorts" charset="0"/>
              <a:buNone/>
            </a:pPr>
            <a:r>
              <a:rPr lang="en-GB" sz="2400" dirty="0">
                <a:latin typeface="Arial" charset="0"/>
              </a:rPr>
              <a:t>		IEEE-SA Standards Board Operations Manual</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/develop/policies/</a:t>
            </a:r>
            <a:r>
              <a:rPr lang="en-US" sz="2100" i="1" dirty="0" err="1">
                <a:latin typeface="Arial" charset="0"/>
              </a:rPr>
              <a:t>opman</a:t>
            </a:r>
            <a:r>
              <a:rPr lang="en-US" sz="2100" i="1" dirty="0">
                <a:latin typeface="Arial" charset="0"/>
              </a:rPr>
              <a:t>/sect6.html#6.3</a:t>
            </a:r>
            <a:endParaRPr lang="en-US" sz="2400" dirty="0">
              <a:latin typeface="Arial" charset="0"/>
            </a:endParaRPr>
          </a:p>
          <a:p>
            <a:pPr lvl="1">
              <a:lnSpc>
                <a:spcPct val="90000"/>
              </a:lnSpc>
              <a:buFont typeface="Monotype Sorts" charset="0"/>
              <a:buNone/>
            </a:pPr>
            <a:r>
              <a:rPr lang="en-US" sz="2400" dirty="0">
                <a:latin typeface="Arial" charset="0"/>
                <a:cs typeface="Times New Roman" charset="0"/>
              </a:rPr>
              <a:t>	Material about the patent policy is available at</a:t>
            </a:r>
            <a:r>
              <a:rPr lang="en-US" sz="2400" dirty="0">
                <a:latin typeface="Arial" charset="0"/>
              </a:rPr>
              <a:t> </a:t>
            </a:r>
          </a:p>
          <a:p>
            <a:pPr lvl="1">
              <a:lnSpc>
                <a:spcPct val="90000"/>
              </a:lnSpc>
              <a:buFont typeface="Monotype Sorts" charset="0"/>
              <a:buNone/>
            </a:pPr>
            <a:r>
              <a:rPr lang="en-US" sz="2400" dirty="0">
                <a:latin typeface="Arial" charset="0"/>
              </a:rPr>
              <a:t>		</a:t>
            </a:r>
            <a:r>
              <a:rPr lang="en-US" sz="2100" i="1" dirty="0">
                <a:latin typeface="Arial" charset="0"/>
              </a:rPr>
              <a:t>http://</a:t>
            </a:r>
            <a:r>
              <a:rPr lang="en-US" sz="2100" i="1" dirty="0" err="1">
                <a:latin typeface="Arial" charset="0"/>
              </a:rPr>
              <a:t>standards.ieee.org</a:t>
            </a:r>
            <a:r>
              <a:rPr lang="en-US" sz="2100" i="1" dirty="0">
                <a:latin typeface="Arial" charset="0"/>
              </a:rPr>
              <a:t>/about/</a:t>
            </a:r>
            <a:r>
              <a:rPr lang="en-US" sz="2100" i="1" dirty="0" err="1">
                <a:latin typeface="Arial" charset="0"/>
              </a:rPr>
              <a:t>sasb</a:t>
            </a:r>
            <a:r>
              <a:rPr lang="en-US" sz="2100" i="1" dirty="0">
                <a:latin typeface="Arial" charset="0"/>
              </a:rPr>
              <a:t>/</a:t>
            </a:r>
            <a:r>
              <a:rPr lang="en-US" sz="2100" i="1" dirty="0" err="1">
                <a:latin typeface="Arial" charset="0"/>
              </a:rPr>
              <a:t>patcom</a:t>
            </a:r>
            <a:r>
              <a:rPr lang="en-US" sz="2100" i="1" dirty="0">
                <a:latin typeface="Arial" charset="0"/>
              </a:rPr>
              <a:t>/</a:t>
            </a:r>
            <a:r>
              <a:rPr lang="en-US" sz="2100" i="1" dirty="0" err="1">
                <a:latin typeface="Arial" charset="0"/>
              </a:rPr>
              <a:t>materials.html</a:t>
            </a:r>
            <a:endParaRPr lang="en-US" sz="2100" i="1" dirty="0">
              <a:latin typeface="Arial" charset="0"/>
            </a:endParaRPr>
          </a:p>
        </p:txBody>
      </p:sp>
      <p:sp>
        <p:nvSpPr>
          <p:cNvPr id="18436" name="Rectangle 7"/>
          <p:cNvSpPr>
            <a:spLocks noChangeArrowheads="1"/>
          </p:cNvSpPr>
          <p:nvPr/>
        </p:nvSpPr>
        <p:spPr bwMode="auto">
          <a:xfrm>
            <a:off x="1295400" y="5273675"/>
            <a:ext cx="678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99"/>
                </a:solidFill>
                <a:latin typeface="Arial" charset="0"/>
              </a:rPr>
              <a:t>If you have questions, contact the IEEE-SA Standards Board Patent Committee Administrator at </a:t>
            </a:r>
            <a:r>
              <a:rPr lang="en-US" b="1" dirty="0" err="1">
                <a:solidFill>
                  <a:srgbClr val="000099"/>
                </a:solidFill>
                <a:latin typeface="Arial" charset="0"/>
              </a:rPr>
              <a:t>patcom@ieee.org</a:t>
            </a:r>
            <a:r>
              <a:rPr lang="en-US" b="1" dirty="0">
                <a:solidFill>
                  <a:srgbClr val="000099"/>
                </a:solidFill>
                <a:latin typeface="Arial" charset="0"/>
              </a:rPr>
              <a:t> or visit http://</a:t>
            </a:r>
            <a:r>
              <a:rPr lang="en-US" b="1" dirty="0" err="1">
                <a:solidFill>
                  <a:srgbClr val="000099"/>
                </a:solidFill>
                <a:latin typeface="Arial" charset="0"/>
              </a:rPr>
              <a:t>standards.ieee.org</a:t>
            </a:r>
            <a:r>
              <a:rPr lang="en-US" b="1" dirty="0">
                <a:solidFill>
                  <a:srgbClr val="000099"/>
                </a:solidFill>
                <a:latin typeface="Arial" charset="0"/>
              </a:rPr>
              <a:t>/about/</a:t>
            </a:r>
            <a:r>
              <a:rPr lang="en-US" b="1" dirty="0" err="1">
                <a:solidFill>
                  <a:srgbClr val="000099"/>
                </a:solidFill>
                <a:latin typeface="Arial" charset="0"/>
              </a:rPr>
              <a:t>sasb</a:t>
            </a:r>
            <a:r>
              <a:rPr lang="en-US" b="1" dirty="0">
                <a:solidFill>
                  <a:srgbClr val="000099"/>
                </a:solidFill>
                <a:latin typeface="Arial" charset="0"/>
              </a:rPr>
              <a:t>/</a:t>
            </a:r>
            <a:r>
              <a:rPr lang="en-US" b="1" dirty="0" err="1">
                <a:solidFill>
                  <a:srgbClr val="000099"/>
                </a:solidFill>
                <a:latin typeface="Arial" charset="0"/>
              </a:rPr>
              <a:t>patcom</a:t>
            </a:r>
            <a:r>
              <a:rPr lang="en-US" b="1" dirty="0">
                <a:solidFill>
                  <a:srgbClr val="000099"/>
                </a:solidFill>
                <a:latin typeface="Arial" charset="0"/>
              </a:rPr>
              <a:t>/</a:t>
            </a:r>
            <a:r>
              <a:rPr lang="en-US" b="1" dirty="0" err="1">
                <a:solidFill>
                  <a:srgbClr val="000099"/>
                </a:solidFill>
                <a:latin typeface="Arial" charset="0"/>
              </a:rPr>
              <a:t>index.html</a:t>
            </a:r>
            <a:endParaRPr lang="en-US" b="1" dirty="0">
              <a:solidFill>
                <a:srgbClr val="000099"/>
              </a:solidFill>
              <a:latin typeface="Arial" charset="0"/>
            </a:endParaRPr>
          </a:p>
          <a:p>
            <a:pPr algn="ctr">
              <a:lnSpc>
                <a:spcPct val="80000"/>
              </a:lnSpc>
              <a:spcBef>
                <a:spcPct val="20000"/>
              </a:spcBef>
              <a:buClr>
                <a:srgbClr val="CC3300"/>
              </a:buClr>
              <a:buSzPct val="50000"/>
            </a:pPr>
            <a:endParaRPr lang="en-US" b="1" dirty="0">
              <a:solidFill>
                <a:srgbClr val="000099"/>
              </a:solidFill>
              <a:latin typeface="Arial" charset="0"/>
            </a:endParaRPr>
          </a:p>
          <a:p>
            <a:pPr algn="ctr">
              <a:lnSpc>
                <a:spcPct val="80000"/>
              </a:lnSpc>
              <a:spcBef>
                <a:spcPct val="20000"/>
              </a:spcBef>
              <a:buClr>
                <a:srgbClr val="CC3300"/>
              </a:buClr>
              <a:buSzPct val="50000"/>
            </a:pPr>
            <a:r>
              <a:rPr lang="en-US" b="1" dirty="0">
                <a:solidFill>
                  <a:srgbClr val="000099"/>
                </a:solidFill>
                <a:latin typeface="Arial" charset="0"/>
              </a:rPr>
              <a:t>This slide set is available at https://</a:t>
            </a:r>
            <a:r>
              <a:rPr lang="en-US" b="1" dirty="0" err="1">
                <a:solidFill>
                  <a:srgbClr val="000099"/>
                </a:solidFill>
                <a:latin typeface="Arial" charset="0"/>
              </a:rPr>
              <a:t>development.standards.ieee.org</a:t>
            </a:r>
            <a:r>
              <a:rPr lang="en-US" b="1" dirty="0">
                <a:solidFill>
                  <a:srgbClr val="000099"/>
                </a:solidFill>
                <a:latin typeface="Arial" charset="0"/>
              </a:rPr>
              <a:t>/</a:t>
            </a:r>
            <a:r>
              <a:rPr lang="en-US" b="1" dirty="0" err="1">
                <a:solidFill>
                  <a:srgbClr val="000099"/>
                </a:solidFill>
                <a:latin typeface="Arial" charset="0"/>
              </a:rPr>
              <a:t>myproject</a:t>
            </a:r>
            <a:r>
              <a:rPr lang="en-US" b="1" dirty="0">
                <a:solidFill>
                  <a:srgbClr val="000099"/>
                </a:solidFill>
                <a:latin typeface="Arial" charset="0"/>
              </a:rPr>
              <a:t>/Public/</a:t>
            </a:r>
            <a:r>
              <a:rPr lang="en-US" b="1" dirty="0" err="1">
                <a:solidFill>
                  <a:srgbClr val="000099"/>
                </a:solidFill>
                <a:latin typeface="Arial" charset="0"/>
              </a:rPr>
              <a:t>mytools</a:t>
            </a:r>
            <a:r>
              <a:rPr lang="en-US" b="1" dirty="0">
                <a:solidFill>
                  <a:srgbClr val="000099"/>
                </a:solidFill>
                <a:latin typeface="Arial" charset="0"/>
              </a:rPr>
              <a:t>/mob/</a:t>
            </a:r>
            <a:r>
              <a:rPr lang="en-US" b="1" dirty="0" err="1">
                <a:solidFill>
                  <a:srgbClr val="000099"/>
                </a:solidFill>
                <a:latin typeface="Arial" charset="0"/>
              </a:rPr>
              <a:t>slideset.ppt</a:t>
            </a:r>
            <a:endParaRPr lang="en-US" b="1" dirty="0">
              <a:solidFill>
                <a:srgbClr val="000099"/>
              </a:solidFill>
              <a:latin typeface="Arial"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January 2018</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7</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94890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143000"/>
          </a:xfrm>
        </p:spPr>
        <p:txBody>
          <a:bodyPr/>
          <a:lstStyle/>
          <a:p>
            <a:r>
              <a:rPr lang="en-US">
                <a:latin typeface="Times New Roman" charset="0"/>
              </a:rPr>
              <a:t>Call for Potentially Essential Patents</a:t>
            </a:r>
          </a:p>
        </p:txBody>
      </p:sp>
      <p:sp>
        <p:nvSpPr>
          <p:cNvPr id="19459" name="Rectangle 1027"/>
          <p:cNvSpPr>
            <a:spLocks noGrp="1" noChangeArrowheads="1"/>
          </p:cNvSpPr>
          <p:nvPr>
            <p:ph type="body" idx="1"/>
          </p:nvPr>
        </p:nvSpPr>
        <p:spPr>
          <a:xfrm>
            <a:off x="685800" y="1752600"/>
            <a:ext cx="7772400" cy="4114800"/>
          </a:xfrm>
        </p:spPr>
        <p:txBody>
          <a:bodyPr/>
          <a:lstStyle/>
          <a:p>
            <a:pPr>
              <a:buFont typeface="Arial" charset="0"/>
              <a:buChar char="•"/>
            </a:pPr>
            <a:r>
              <a:rPr lang="en-US" sz="2800" dirty="0">
                <a:latin typeface="+mj-lt"/>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charset="0"/>
              <a:buChar char="•"/>
            </a:pPr>
            <a:r>
              <a:rPr lang="en-US" dirty="0">
                <a:latin typeface="Arial" charset="0"/>
              </a:rPr>
              <a:t>Either speak up now or</a:t>
            </a:r>
          </a:p>
          <a:p>
            <a:pPr lvl="1">
              <a:buFont typeface="Arial" charset="0"/>
              <a:buChar char="•"/>
            </a:pPr>
            <a:r>
              <a:rPr lang="en-US" dirty="0">
                <a:latin typeface="Arial" charset="0"/>
              </a:rPr>
              <a:t>Provide the chair of this group with the identity of the holder(s) of any and all such claims as soon as possible or</a:t>
            </a:r>
          </a:p>
          <a:p>
            <a:pPr lvl="1">
              <a:buFont typeface="Arial" charset="0"/>
              <a:buChar char="•"/>
            </a:pPr>
            <a:r>
              <a:rPr lang="en-US" dirty="0">
                <a:latin typeface="Arial" charset="0"/>
              </a:rPr>
              <a:t>Cause an LOA to be submitted</a:t>
            </a: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January 2018</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8</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286157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Participation in IEEE 802 Meetings</a:t>
            </a:r>
          </a:p>
        </p:txBody>
      </p:sp>
      <p:sp>
        <p:nvSpPr>
          <p:cNvPr id="3" name="Content Placeholder 2"/>
          <p:cNvSpPr>
            <a:spLocks noGrp="1"/>
          </p:cNvSpPr>
          <p:nvPr>
            <p:ph idx="1"/>
          </p:nvPr>
        </p:nvSpPr>
        <p:spPr>
          <a:xfrm>
            <a:off x="609600" y="1600200"/>
            <a:ext cx="7924800" cy="4495800"/>
          </a:xfrm>
        </p:spPr>
        <p:txBody>
          <a:bodyPr/>
          <a:lstStyle/>
          <a:p>
            <a:pPr>
              <a:spcBef>
                <a:spcPts val="600"/>
              </a:spcBef>
              <a:buNone/>
            </a:pPr>
            <a:r>
              <a:rPr lang="en-GB" sz="1600" dirty="0">
                <a:cs typeface="MS Gothic" charset="0"/>
              </a:rPr>
              <a:t>All participation in IEEE 802 Working Group meeting </a:t>
            </a:r>
            <a:r>
              <a:rPr lang="en-GB" sz="1600" dirty="0"/>
              <a:t>(Sponsor, Sponsor subgroup, Working Group, Working Group subgroup, etc.)</a:t>
            </a:r>
            <a:r>
              <a:rPr lang="en-GB" sz="1600" dirty="0">
                <a:cs typeface="MS Gothic" charset="0"/>
              </a:rPr>
              <a:t> is on an individual basis</a:t>
            </a:r>
          </a:p>
          <a:p>
            <a:pPr>
              <a:spcBef>
                <a:spcPts val="600"/>
              </a:spcBef>
              <a:buClrTx/>
              <a:buFontTx/>
              <a:buNone/>
            </a:pPr>
            <a:r>
              <a:rPr lang="en-GB" sz="1400" i="1" dirty="0">
                <a:cs typeface="MS Gothic" charset="0"/>
              </a:rPr>
              <a:t>•     </a:t>
            </a:r>
            <a:r>
              <a:rPr lang="en-GB" sz="1400" dirty="0">
                <a:cs typeface="MS Gothic" charset="0"/>
              </a:rPr>
              <a:t>Participants in the IEEE standards development individual process shall act based on their qualifications and experience. (</a:t>
            </a:r>
            <a:r>
              <a:rPr lang="en-GB" sz="1400" u="sng" dirty="0">
                <a:solidFill>
                  <a:srgbClr val="CCCCFF"/>
                </a:solidFill>
                <a:cs typeface="MS Gothic" charset="0"/>
                <a:hlinkClick r:id="rId3"/>
              </a:rPr>
              <a:t>https://standards.ieee.org/develop/policies/bylaws/sb_bylaws.pdf</a:t>
            </a:r>
            <a:r>
              <a:rPr lang="en-GB" sz="1400" u="sng" dirty="0">
                <a:solidFill>
                  <a:srgbClr val="CCCCFF"/>
                </a:solidFill>
                <a:cs typeface="MS Gothic" charset="0"/>
              </a:rPr>
              <a:t> </a:t>
            </a:r>
            <a:r>
              <a:rPr lang="en-GB" sz="1400" dirty="0">
                <a:cs typeface="MS Gothic" charset="0"/>
              </a:rPr>
              <a:t>section 5.2.1)</a:t>
            </a:r>
          </a:p>
          <a:p>
            <a:pPr>
              <a:spcBef>
                <a:spcPts val="600"/>
              </a:spcBef>
              <a:buClrTx/>
              <a:buFontTx/>
              <a:buNone/>
            </a:pPr>
            <a:r>
              <a:rPr lang="en-GB" sz="1400" dirty="0">
                <a:cs typeface="MS Gothic" charset="0"/>
              </a:rPr>
              <a:t>•    IEEE 802 Working Group membership is by individual; “Working Group members shall participate in the consensus process in a manner consistent with their professional expert opinion as individuals, and not as organizational representatives”. (</a:t>
            </a:r>
            <a:r>
              <a:rPr lang="en-GB" sz="1400" dirty="0" err="1">
                <a:cs typeface="MS Gothic" charset="0"/>
              </a:rPr>
              <a:t>subclause</a:t>
            </a:r>
            <a:r>
              <a:rPr lang="en-GB" sz="1400" dirty="0">
                <a:cs typeface="MS Gothic" charset="0"/>
              </a:rPr>
              <a:t> 4.2.1 “Establishment”, of the IEEE 802 LMSC Working Group Policies and Procedures)</a:t>
            </a:r>
          </a:p>
          <a:p>
            <a:pPr marL="341313">
              <a:spcBef>
                <a:spcPts val="600"/>
              </a:spcBef>
              <a:buFont typeface="Arial" charset="0"/>
              <a:buChar char="•"/>
            </a:pPr>
            <a:r>
              <a:rPr lang="en-GB" sz="1400" dirty="0">
                <a:cs typeface="MS Gothic" charset="0"/>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charset="0"/>
              <a:buChar char="•"/>
            </a:pPr>
            <a:r>
              <a:rPr lang="en-GB" sz="1400" dirty="0">
                <a:cs typeface="MS Gothic" charset="0"/>
              </a:rPr>
              <a:t>Participants shall not direct the actions or votes of any other member of an IEEE 802 Working Group or retaliate against any other member for their actions or votes within IEEE 802 Working Group meetings, see </a:t>
            </a:r>
            <a:r>
              <a:rPr lang="en-GB" sz="1400" u="sng" dirty="0">
                <a:solidFill>
                  <a:srgbClr val="CCCCFF"/>
                </a:solidFill>
                <a:cs typeface="MS Gothic" charset="0"/>
                <a:hlinkClick r:id="rId4"/>
              </a:rPr>
              <a:t>https://standards.ieee.org/develop/policies/bylaws/sb_bylaws.pdf </a:t>
            </a:r>
            <a:r>
              <a:rPr lang="en-GB" sz="1400" dirty="0">
                <a:cs typeface="MS Gothic" charset="0"/>
              </a:rPr>
              <a:t> section 5.2.1.3 and the IEEE 802 LMSC Working Group Policies and Procedures, </a:t>
            </a:r>
            <a:r>
              <a:rPr lang="en-GB" sz="1400" dirty="0" err="1">
                <a:cs typeface="MS Gothic" charset="0"/>
              </a:rPr>
              <a:t>subclause</a:t>
            </a:r>
            <a:r>
              <a:rPr lang="en-GB" sz="1400" dirty="0">
                <a:cs typeface="MS Gothic" charset="0"/>
              </a:rPr>
              <a:t> 3.4.1 “Chair”, list item x.</a:t>
            </a:r>
          </a:p>
          <a:p>
            <a:pPr>
              <a:spcBef>
                <a:spcPts val="600"/>
              </a:spcBef>
              <a:buClrTx/>
              <a:buFontTx/>
              <a:buNone/>
            </a:pPr>
            <a:r>
              <a:rPr lang="en-GB" sz="1400" dirty="0">
                <a:cs typeface="MS Gothic" charset="0"/>
              </a:rPr>
              <a:t>By participating in IEEE 802 meetings, you accept these requirements.  If you do not agree to these policies then you shall not participate.</a:t>
            </a:r>
          </a:p>
          <a:p>
            <a:pPr algn="ctr">
              <a:spcBef>
                <a:spcPts val="600"/>
              </a:spcBef>
              <a:buClrTx/>
              <a:buFontTx/>
              <a:buNone/>
            </a:pPr>
            <a:r>
              <a:rPr lang="en-GB" sz="1200" dirty="0">
                <a:cs typeface="MS Gothic" charset="0"/>
              </a:rPr>
              <a:t>(Latest revision of IEEE 802 LMSC Working Group Policies and</a:t>
            </a:r>
            <a:r>
              <a:rPr lang="en-GB" sz="1100" dirty="0">
                <a:cs typeface="MS Gothic" charset="0"/>
              </a:rPr>
              <a:t> </a:t>
            </a:r>
            <a:r>
              <a:rPr lang="en-GB" sz="1200" dirty="0">
                <a:cs typeface="MS Gothic" charset="0"/>
              </a:rPr>
              <a:t>Procedures: </a:t>
            </a:r>
            <a:r>
              <a:rPr lang="en-GB" sz="1200" dirty="0">
                <a:cs typeface="MS Gothic" charset="0"/>
                <a:hlinkClick r:id="rId5"/>
              </a:rPr>
              <a:t>http://www.ieee802.org/devdocs.shtml</a:t>
            </a:r>
            <a:r>
              <a:rPr lang="en-GB" sz="1200" dirty="0">
                <a:cs typeface="MS Gothic" charset="0"/>
              </a:rPr>
              <a:t>)</a:t>
            </a:r>
          </a:p>
          <a:p>
            <a:pPr>
              <a:spcBef>
                <a:spcPts val="600"/>
              </a:spcBef>
              <a:buClrTx/>
              <a:buFontTx/>
              <a:buNone/>
            </a:pPr>
            <a:endParaRPr lang="en-GB" sz="1600" dirty="0">
              <a:cs typeface="MS Gothic" charset="0"/>
            </a:endParaRPr>
          </a:p>
        </p:txBody>
      </p:sp>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9</a:t>
            </a:fld>
            <a:endParaRPr lang="en-US"/>
          </a:p>
        </p:txBody>
      </p:sp>
    </p:spTree>
    <p:extLst>
      <p:ext uri="{BB962C8B-B14F-4D97-AF65-F5344CB8AC3E}">
        <p14:creationId xmlns:p14="http://schemas.microsoft.com/office/powerpoint/2010/main" val="93419299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143192</TotalTime>
  <Words>1619</Words>
  <Application>Microsoft Macintosh PowerPoint</Application>
  <PresentationFormat>On-screen Show (4:3)</PresentationFormat>
  <Paragraphs>242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802-11-Submission</vt:lpstr>
      <vt:lpstr>January 2018 802.11ak Agenda</vt:lpstr>
      <vt:lpstr>IEEE 802.11ak/GLK: Enhancements For Transit Links Within Bridged Networks</vt:lpstr>
      <vt:lpstr>Venue</vt:lpstr>
      <vt:lpstr>TGak Timeline</vt:lpstr>
      <vt:lpstr>Sessions</vt:lpstr>
      <vt:lpstr>Participants, Patents, and Duty to Inform</vt:lpstr>
      <vt:lpstr>Patent Related Links</vt:lpstr>
      <vt:lpstr>Call for Potentially Essential Patents</vt:lpstr>
      <vt:lpstr>Participation in IEEE 802 Meetings</vt:lpstr>
      <vt:lpstr>Other Guidelines for IEEE WG Meetings</vt:lpstr>
      <vt:lpstr>Monday, 14 January 2018 10:30–12:30</vt:lpstr>
      <vt:lpstr>Monday, 14 January 2018 10:30–12:30</vt:lpstr>
      <vt:lpstr>Thursday, 18 January 2018 08:00–10:00</vt:lpstr>
      <vt:lpstr>Thursday, 18 January 2018 08:00–10:00</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1615</cp:revision>
  <cp:lastPrinted>2016-06-15T02:09:12Z</cp:lastPrinted>
  <dcterms:created xsi:type="dcterms:W3CDTF">2006-12-04T03:46:13Z</dcterms:created>
  <dcterms:modified xsi:type="dcterms:W3CDTF">2017-12-07T18:25:10Z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