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19"/>
  </p:notesMasterIdLst>
  <p:handoutMasterIdLst>
    <p:handoutMasterId r:id="rId20"/>
  </p:handoutMasterIdLst>
  <p:sldIdLst>
    <p:sldId id="269" r:id="rId3"/>
    <p:sldId id="318" r:id="rId4"/>
    <p:sldId id="320" r:id="rId5"/>
    <p:sldId id="319" r:id="rId6"/>
    <p:sldId id="321" r:id="rId7"/>
    <p:sldId id="322" r:id="rId8"/>
    <p:sldId id="323" r:id="rId9"/>
    <p:sldId id="324" r:id="rId10"/>
    <p:sldId id="328" r:id="rId11"/>
    <p:sldId id="303" r:id="rId12"/>
    <p:sldId id="326" r:id="rId13"/>
    <p:sldId id="329" r:id="rId14"/>
    <p:sldId id="330" r:id="rId15"/>
    <p:sldId id="315" r:id="rId16"/>
    <p:sldId id="301" r:id="rId17"/>
    <p:sldId id="331" r:id="rId18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66"/>
    <a:srgbClr val="00FFFF"/>
    <a:srgbClr val="00CC99"/>
    <a:srgbClr val="FF33CC"/>
    <a:srgbClr val="66FF99"/>
    <a:srgbClr val="FFFF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25" autoAdjust="0"/>
    <p:restoredTop sz="95375" autoAdjust="0"/>
  </p:normalViewPr>
  <p:slideViewPr>
    <p:cSldViewPr>
      <p:cViewPr varScale="1">
        <p:scale>
          <a:sx n="85" d="100"/>
          <a:sy n="85" d="100"/>
        </p:scale>
        <p:origin x="38" y="16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00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2323" y="-1370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4F1B171-99B4-4CE3-9CBB-C7B4701464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75100" y="174625"/>
            <a:ext cx="21955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/>
              <a:t>doc.: IEEE 802.11-16/1067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DF7B5FF-633C-4168-BD8E-DC7832D4294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4625"/>
            <a:ext cx="7127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/>
              <a:t>Sept 2016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DAEA9A9-6AA0-4554-82AD-093D0013B0B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52F705B-4915-4A8D-B105-16E28F11D26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 altLang="en-US"/>
              <a:t>Page </a:t>
            </a:r>
            <a:fld id="{74B1381C-2058-4337-B8F9-1E4C3452CC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126" name="Line 6">
            <a:extLst>
              <a:ext uri="{FF2B5EF4-FFF2-40B4-BE49-F238E27FC236}">
                <a16:creationId xmlns:a16="http://schemas.microsoft.com/office/drawing/2014/main" id="{351A69CA-DC37-4334-8EB7-5E34665035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6008C09D-71F8-464F-8A9C-11A49309D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sz="1200" b="0"/>
              <a:t>Submission</a:t>
            </a:r>
          </a:p>
        </p:txBody>
      </p:sp>
      <p:sp>
        <p:nvSpPr>
          <p:cNvPr id="5128" name="Line 8">
            <a:extLst>
              <a:ext uri="{FF2B5EF4-FFF2-40B4-BE49-F238E27FC236}">
                <a16:creationId xmlns:a16="http://schemas.microsoft.com/office/drawing/2014/main" id="{2C924F4D-D05C-4C9F-B943-C314FAA8C6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220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E9B8004-E364-45C4-9810-20066E27A7D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/>
              <a:t>doc.: IEEE 802.11-16/1067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93F7ED9-33DE-4842-AAA3-5CC0C8D4F49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/>
              <a:t>Sept 2016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45FB7F3A-1F6B-4E0B-8D8D-1744987EE22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856085D7-7661-4EC5-BDB1-C23BD226777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94953F15-BC51-4389-9637-D712E4DE05E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6ADC0EDE-5CB9-45DC-8735-AA4C427AF6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altLang="en-US"/>
              <a:t>Page </a:t>
            </a:r>
            <a:fld id="{E8B5EAD4-7D99-4C6B-9FBD-C2118CC1DF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5608" name="Rectangle 8">
            <a:extLst>
              <a:ext uri="{FF2B5EF4-FFF2-40B4-BE49-F238E27FC236}">
                <a16:creationId xmlns:a16="http://schemas.microsoft.com/office/drawing/2014/main" id="{463AA566-6004-4C27-8598-BF7E5B217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91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sz="1200" b="0"/>
              <a:t>Submission</a:t>
            </a:r>
          </a:p>
        </p:txBody>
      </p:sp>
      <p:sp>
        <p:nvSpPr>
          <p:cNvPr id="4105" name="Line 9">
            <a:extLst>
              <a:ext uri="{FF2B5EF4-FFF2-40B4-BE49-F238E27FC236}">
                <a16:creationId xmlns:a16="http://schemas.microsoft.com/office/drawing/2014/main" id="{151704D3-2D7B-47A2-BE8A-30C5C9D0F1A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Line 10">
            <a:extLst>
              <a:ext uri="{FF2B5EF4-FFF2-40B4-BE49-F238E27FC236}">
                <a16:creationId xmlns:a16="http://schemas.microsoft.com/office/drawing/2014/main" id="{CD5F07E7-89D2-434B-86DD-E6230B9088C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0659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E95952E-DDD4-4DBE-AA5A-76C11970B71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doc.: IEEE 802.11-16/1067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4F4498C-47E7-4DC4-8313-FAD6CA21137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Sept 2016</a:t>
            </a:r>
          </a:p>
        </p:txBody>
      </p:sp>
      <p:sp>
        <p:nvSpPr>
          <p:cNvPr id="7172" name="Rectangle 6">
            <a:extLst>
              <a:ext uri="{FF2B5EF4-FFF2-40B4-BE49-F238E27FC236}">
                <a16:creationId xmlns:a16="http://schemas.microsoft.com/office/drawing/2014/main" id="{668E177E-2FD2-4D67-A2FE-63759EE46CE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/>
            <a:r>
              <a:rPr lang="en-US" altLang="en-US" sz="1200" b="0"/>
              <a:t>Adrian Stephens, Intel Corporation</a:t>
            </a:r>
          </a:p>
        </p:txBody>
      </p:sp>
      <p:sp>
        <p:nvSpPr>
          <p:cNvPr id="7173" name="Rectangle 7">
            <a:extLst>
              <a:ext uri="{FF2B5EF4-FFF2-40B4-BE49-F238E27FC236}">
                <a16:creationId xmlns:a16="http://schemas.microsoft.com/office/drawing/2014/main" id="{5D28DD30-9F63-4046-B11A-7158C5698E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0"/>
              <a:t>Page </a:t>
            </a:r>
            <a:fld id="{4514E1B4-4FA8-4F10-A475-C26294D0A2F5}" type="slidenum">
              <a:rPr lang="en-US" altLang="en-US" sz="1200" b="0" smtClean="0"/>
              <a:pPr/>
              <a:t>1</a:t>
            </a:fld>
            <a:endParaRPr lang="en-US" altLang="en-US" sz="1200" b="0"/>
          </a:p>
        </p:txBody>
      </p:sp>
      <p:sp>
        <p:nvSpPr>
          <p:cNvPr id="7174" name="Rectangle 2">
            <a:extLst>
              <a:ext uri="{FF2B5EF4-FFF2-40B4-BE49-F238E27FC236}">
                <a16:creationId xmlns:a16="http://schemas.microsoft.com/office/drawing/2014/main" id="{1B427EDA-374E-4CB1-8289-9A63DB3502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5" name="Rectangle 3">
            <a:extLst>
              <a:ext uri="{FF2B5EF4-FFF2-40B4-BE49-F238E27FC236}">
                <a16:creationId xmlns:a16="http://schemas.microsoft.com/office/drawing/2014/main" id="{2C19D62D-8865-45FD-BDC7-C7AD7DF144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7985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802.11-16/1067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Page </a:t>
            </a:r>
            <a:fld id="{E8B5EAD4-7D99-4C6B-9FBD-C2118CC1DFF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622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7C8770-9E2D-4EB6-A1E8-14DD9E618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2017</a:t>
            </a: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674185-E463-4C2A-9767-AADC24B444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R. Taori (Phazr), F. Khan (Phazr) et. al.</a:t>
            </a: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4BE28C-96A1-460A-99FA-DCBC0D2FB4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A897EF7D-7CA7-475D-9526-3DED143F93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158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64EAB3-4CAE-41F6-A746-A4D1CD452E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2017</a:t>
            </a: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1A9827-BD02-4BF6-89B9-8FADEA48C0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R. Taori (Phazr), F. Khan (Phazr) et. al.</a:t>
            </a: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5D6FA9-54BB-4764-B103-0A50A66CD1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3597880C-F6B9-4BF5-A284-8D443ABAFA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50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E24B7A-46FF-4989-99CF-3307B50169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2017</a:t>
            </a: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531C97-738B-4392-8391-CD70D870D2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R. Taori (Phazr), F. Khan (Phazr) et. al.</a:t>
            </a: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585A15-0A79-4F05-BD0E-64E2DEE98F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BA0A2E0A-DC41-4245-8CEE-5FD9CF4C5D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371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E8A319-13AD-447B-9018-CF964EA8B6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2017</a:t>
            </a: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9D51C4-9548-4BC2-B71C-7157614D79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R. Taori (Phazr), F. Khan (Phazr) et. al.</a:t>
            </a: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61184F-054C-4345-BB02-E664838FED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F59E192F-BE95-44BC-A6BB-BBF6DE8E21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149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7CB4AE-2ABD-4BD5-88ED-ACAFCF827F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2017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FE6C21-74E4-4EB9-9D92-04F58BA6E0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R. Taori (Phazr), F. Khan (Phazr) et. al.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A799DB-8F23-4B7C-94A1-95818D6AAB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37F1FFAC-597E-4BB9-B8FB-FF41209F58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49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9854C-5C32-4773-B0F2-6F51497C6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68A79-8155-4794-BAF4-F9800936B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R. Taori (Phazr), F. Khan (Phazr) et. al.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16F7B-754B-4553-A4FC-BE6FFFB15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C771A-AF27-49AB-AA14-FA36A72E9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768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FCB82-3FD5-46F0-A8D3-0F76B079E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B8561-D095-42B5-BC36-7C2CBE122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R. Taori (Phazr), F. Khan (Phazr) et. al.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E8FE0-7463-436E-A5AA-5A0798D07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929F3-836A-4A40-8597-E9446C2A0E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095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FC946-C0EA-4851-9BEF-4C67EBCF3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2DFC2-9084-45AD-A3F6-FE4739C22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R. Taori (Phazr), F. Khan (Phazr) et. al.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A464A-2B35-40FD-91C5-94A892444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EF31-4B7B-4A0D-84AB-0EA9571FA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312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613C35-9F19-470B-9FE6-79EB6E3F8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2017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58BB24C-04C5-4913-BB8C-5AF203A1A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R. Taori (Phazr), F. Khan (Phazr) et. al.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A512F8-D288-48B7-BF29-4A0F7A69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01D08-82B7-4AAC-B05D-C3EA9BD0BD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525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201EE4C-0BAE-48FE-9845-10E73105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2017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FEE77C9-8C31-4311-8798-DC92B438B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R. Taori (Phazr), F. Khan (Phazr) et. al.</a:t>
            </a: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1E70586-D823-4298-81A0-D20B3A38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11E28-8BDA-4508-B62C-13D98D830E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757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62B6FC0-081E-4689-8DA8-2A0BA39D2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2017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7761E37-0C18-4A01-B321-A3266BF98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R. Taori (Phazr), F. Khan (Phazr) et. al.</a:t>
            </a: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94D6EC0-6E90-4368-A150-0FA4E13AE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9F19-E309-44C7-B1A9-B343CD99C4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51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>
            <a:extLst>
              <a:ext uri="{FF2B5EF4-FFF2-40B4-BE49-F238E27FC236}">
                <a16:creationId xmlns:a16="http://schemas.microsoft.com/office/drawing/2014/main" id="{E4E748B0-4A46-437F-B091-CB6EBACE64C8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685800" y="609600"/>
            <a:ext cx="7856538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C352F-3121-472E-9748-A0BD37FF7C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November 2017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0DAC4A-854D-4951-878D-69A3E620CD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958746" y="6475413"/>
            <a:ext cx="1585179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R. Taori (Phazr), F. Khan (Phazr) et. al.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476AC3-80F9-448D-BCAF-7EBBBB0110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3D9B5DA2-82A5-41C6-BBD9-4ECE4AD1CE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7762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60D6D35-FF53-456C-B4B8-2577C6B80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2017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68BC34C-BA05-4C65-B04F-A6FD62CA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R. Taori (Phazr), F. Khan (Phazr) et. al.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5D47AF-5642-473D-8583-873581883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846EE-8B88-4955-A180-F29F1208D1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940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CD0389-0111-49AF-8D58-1D47C8D74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2017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3D174D-0048-447E-A134-E71993438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R. Taori (Phazr), F. Khan (Phazr) et. al.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8D50AB-7904-4385-BF0A-ED4CCF66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F16FF-93C1-4529-A005-DC73A08145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816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258F3BF-E44A-4A2F-B32F-2B42FBFD9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2017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87AA88-CE1D-4FB6-805B-7C0AEBAE4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R. Taori (Phazr), F. Khan (Phazr) et. al.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C668ED-3BEB-49D3-BAF8-84231E03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295A6-C7FA-4DC2-96B3-8046A250B0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244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AD756-BDFC-4370-BE20-E72DBD092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F4C67-FFC1-43F5-AAD8-7E9B316E7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R. Taori (Phazr), F. Khan (Phazr) et. al.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822B-70C6-4723-9C00-0A494C63E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39A21-E965-4EF3-927C-61741C20CD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967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EDCB5-8DF4-4D44-A2DD-28319A3B7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7C36C-CA19-4B5B-993B-92B117F3B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R. Taori (Phazr), F. Khan (Phazr) et. al.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27846-1FE9-4E99-AD61-2465D2D6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F78F3-275D-4D98-8541-A78E774007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93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5EB634-48AE-4867-8E55-6783BA9673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2017</a:t>
            </a: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DBCFC4-B42C-40A5-99C8-7150A04309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881803" y="6475413"/>
            <a:ext cx="1662122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R. Taori (Phazr), F. Khan (Phazr) et. al.</a:t>
            </a: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5261C1-1ADC-45E1-9188-F974CE73F2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B065B351-3892-464F-B16B-FAE362605C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161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F8CE62-1819-4603-9579-2EF81A618D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2017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AD3EAD-B93D-48BB-9A1E-450881E423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881803" y="6475413"/>
            <a:ext cx="1662122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R. Taori (Phazr), F. Khan (Phazr) et. al.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4EB342-8AAF-4332-BFD5-7469E2F3E0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F398D68E-07C4-41E2-94F6-18463CB2DD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296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17A3BED-683C-4222-A8B3-6BCD4BCFBF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2017</a:t>
            </a: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EAAF995-17B3-4D03-8AAD-B7787FF96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881803" y="6475413"/>
            <a:ext cx="1662122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R. Taori (Phazr), F. Khan (Phazr) et. al.</a:t>
            </a: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2CC82AC-4EA4-4FF1-90EC-6DC72E4A6A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CBCE59BA-D96C-40F6-99D9-598BDAF617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25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F85E501-4B7F-466B-9FDB-BAECF486D2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2017</a:t>
            </a: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5E5CE80-7DA9-44D1-9EB4-6774D4A67C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881803" y="6475413"/>
            <a:ext cx="1662122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R. Taori (Phazr), F. Khan (Phazr) et. al.</a:t>
            </a: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C2640AA-177C-43E2-9142-FA7CE2457D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7A3039F9-55A0-4EC7-98AB-545979ECD8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9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AD90223-2BD8-4C8F-8936-16572BB0B4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2017</a:t>
            </a: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5667A1D-1D43-4F84-AF8F-F5BC7696E0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881803" y="6475413"/>
            <a:ext cx="1662122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R. Taori (Phazr), F. Khan (Phazr) et. al.</a:t>
            </a: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7199F74-00E5-4314-951F-0528F04AEA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5118142D-925A-4EC5-889B-6115A2DCA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902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6D2C7D-3C51-4885-BCF6-433B9E0C36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2017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1B0BBE-CE10-4066-AB07-809550FD55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881803" y="6475413"/>
            <a:ext cx="1662122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R. Taori (Phazr), F. Khan (Phazr) et. al.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BDFC60-D435-452A-BFE0-A9ABFC4940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A2273A85-1D3D-4C40-B61E-FEB7859713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33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49E673-F5E2-41E7-AD32-4C98E2AA8A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2017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631B96-AB93-495D-B16B-E3F7ABB00C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R. Taori (Phazr), F. Khan (Phazr) et. al.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F67323-D984-48F8-B480-AC95657364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E697F699-4E29-47BA-A9A8-1835B9DFC2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75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753B47E-460D-433F-9804-B0A2E8452A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7B539F2-B97F-4732-A5BB-B6363FEC24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1B353CA-6A43-4E54-B8E0-9A78282D1E7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smtClean="0"/>
            </a:lvl1pPr>
          </a:lstStyle>
          <a:p>
            <a:pPr>
              <a:defRPr/>
            </a:pPr>
            <a:r>
              <a:rPr lang="en-US"/>
              <a:t>November 2017</a:t>
            </a:r>
            <a:endParaRPr 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0DD2274-708E-4E80-BEC5-B71F677ECC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64069" y="6475413"/>
            <a:ext cx="157985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da-DK" dirty="0"/>
              <a:t>Rakesh Taori (Phazr Inc.)</a:t>
            </a:r>
            <a:endParaRPr 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573E1F1-4DE0-42B9-9129-6A6DFDC125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DE6A544C-49B1-418E-AD24-7DB58402BB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AFB8D8B2-2449-46A8-9FE6-5D33078AE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5541" y="332601"/>
            <a:ext cx="33599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defRPr/>
            </a:pPr>
            <a:r>
              <a:rPr lang="en-US" sz="1800" dirty="0"/>
              <a:t>doc.: IEEE 802</a:t>
            </a:r>
            <a:r>
              <a:rPr lang="en-US" sz="1800" baseline="0" dirty="0"/>
              <a:t> 11-17/1814r0</a:t>
            </a:r>
            <a:endParaRPr lang="en-US" sz="1800" dirty="0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DEF6A3C6-9B56-4CEB-A7C0-3ECF7D87713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Line 10">
            <a:extLst>
              <a:ext uri="{FF2B5EF4-FFF2-40B4-BE49-F238E27FC236}">
                <a16:creationId xmlns:a16="http://schemas.microsoft.com/office/drawing/2014/main" id="{901EBC7C-410A-4043-A142-909A4387925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39" r:id="rId1"/>
    <p:sldLayoutId id="2147489662" r:id="rId2"/>
    <p:sldLayoutId id="2147489640" r:id="rId3"/>
    <p:sldLayoutId id="2147489641" r:id="rId4"/>
    <p:sldLayoutId id="2147489642" r:id="rId5"/>
    <p:sldLayoutId id="2147489643" r:id="rId6"/>
    <p:sldLayoutId id="2147489644" r:id="rId7"/>
    <p:sldLayoutId id="2147489645" r:id="rId8"/>
    <p:sldLayoutId id="2147489646" r:id="rId9"/>
    <p:sldLayoutId id="2147489647" r:id="rId10"/>
    <p:sldLayoutId id="2147489648" r:id="rId11"/>
    <p:sldLayoutId id="2147489649" r:id="rId12"/>
    <p:sldLayoutId id="2147489650" r:id="rId13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63EF7428-3A7E-4ECE-90E2-D94D40B83CA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3673D8A6-9152-407B-86BB-06F0340C49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5E394-E1F3-41F7-B6F6-7ED6B6618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November 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0753F-1A32-40E2-AC85-7314398F6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a-DK"/>
              <a:t>R. Taori (Phazr), F. Khan (Phazr) et. al.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52E80-10E5-4FDC-9230-AA49582BF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A0E8CFE-183E-4BE4-A9D2-AB2CB705C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51" r:id="rId1"/>
    <p:sldLayoutId id="2147489652" r:id="rId2"/>
    <p:sldLayoutId id="2147489653" r:id="rId3"/>
    <p:sldLayoutId id="2147489654" r:id="rId4"/>
    <p:sldLayoutId id="2147489655" r:id="rId5"/>
    <p:sldLayoutId id="2147489656" r:id="rId6"/>
    <p:sldLayoutId id="2147489657" r:id="rId7"/>
    <p:sldLayoutId id="2147489658" r:id="rId8"/>
    <p:sldLayoutId id="2147489659" r:id="rId9"/>
    <p:sldLayoutId id="2147489660" r:id="rId10"/>
    <p:sldLayoutId id="2147489661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tu.int/md/R15-IMT.2020-C-0002/e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1812-00-AANI-imt-2020-s-rit-description-template-characteristic-template.docx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mentor.ieee.org/802.11/dcn/17/11-17-1813-00-AANI-imt-2020-s-rit-description-template-compliance-template.docx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md/R15-SG05-C-0040/en" TargetMode="External"/><Relationship Id="rId2" Type="http://schemas.openxmlformats.org/officeDocument/2006/relationships/hyperlink" Target="http://www.itu.int/rec/R-REC-M.208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tu.int/md/R15-IMT.2020-C-0002/en" TargetMode="External"/><Relationship Id="rId5" Type="http://schemas.openxmlformats.org/officeDocument/2006/relationships/hyperlink" Target="https://www.itu.int/md/R15-SG05-C-0056/en" TargetMode="External"/><Relationship Id="rId4" Type="http://schemas.openxmlformats.org/officeDocument/2006/relationships/hyperlink" Target="https://www.itu.int/md/R15-SG05-C-0057/e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md/R15-IMT.2020-C-0002/e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md/R15-IMT.2020-C-0002/e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ITU-R/study-groups/rsg5/rwp5d/imt-2020/Documents/Anticipated-Time-Schedule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4948F384-BBCD-4E66-B91F-F135F2F59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Preparation for IMT-2020 (5G) </a:t>
            </a:r>
            <a:br>
              <a:rPr lang="en-US" altLang="en-US" dirty="0"/>
            </a:br>
            <a:r>
              <a:rPr lang="en-US" altLang="en-US" dirty="0"/>
              <a:t>Candidate Submission</a:t>
            </a:r>
          </a:p>
        </p:txBody>
      </p:sp>
      <p:sp>
        <p:nvSpPr>
          <p:cNvPr id="6148" name="Rectangle 6">
            <a:extLst>
              <a:ext uri="{FF2B5EF4-FFF2-40B4-BE49-F238E27FC236}">
                <a16:creationId xmlns:a16="http://schemas.microsoft.com/office/drawing/2014/main" id="{642612A1-84F6-457E-97BD-D92A99EE48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000" dirty="0"/>
              <a:t>Date:</a:t>
            </a:r>
            <a:r>
              <a:rPr lang="en-US" altLang="en-US" sz="2000" b="0" dirty="0"/>
              <a:t> 2017-11-20</a:t>
            </a:r>
          </a:p>
        </p:txBody>
      </p:sp>
      <p:graphicFrame>
        <p:nvGraphicFramePr>
          <p:cNvPr id="6149" name="Object 11">
            <a:extLst>
              <a:ext uri="{FF2B5EF4-FFF2-40B4-BE49-F238E27FC236}">
                <a16:creationId xmlns:a16="http://schemas.microsoft.com/office/drawing/2014/main" id="{7CCA0509-C0E9-4BE0-A03F-DB7A0AD6D7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540556"/>
              </p:ext>
            </p:extLst>
          </p:nvPr>
        </p:nvGraphicFramePr>
        <p:xfrm>
          <a:off x="660400" y="2725738"/>
          <a:ext cx="8101013" cy="332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6" name="Document" r:id="rId4" imgW="9811994" imgH="4048728" progId="Word.Document.8">
                  <p:embed/>
                </p:oleObj>
              </mc:Choice>
              <mc:Fallback>
                <p:oleObj name="Document" r:id="rId4" imgW="9811994" imgH="4048728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2725738"/>
                        <a:ext cx="8101013" cy="332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12">
            <a:extLst>
              <a:ext uri="{FF2B5EF4-FFF2-40B4-BE49-F238E27FC236}">
                <a16:creationId xmlns:a16="http://schemas.microsoft.com/office/drawing/2014/main" id="{2B7FC174-DA1E-4CC7-A7F2-AA5891507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Authors:</a:t>
            </a:r>
            <a:endParaRPr lang="en-US" altLang="en-US" sz="2000" b="0"/>
          </a:p>
        </p:txBody>
      </p:sp>
      <p:sp>
        <p:nvSpPr>
          <p:cNvPr id="6151" name="Date Placeholder 1">
            <a:extLst>
              <a:ext uri="{FF2B5EF4-FFF2-40B4-BE49-F238E27FC236}">
                <a16:creationId xmlns:a16="http://schemas.microsoft.com/office/drawing/2014/main" id="{C64D3CB0-12D6-4103-B52E-EBD5EE0CC5D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November 2017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7FFAC06-FDC8-4BC1-949B-50347A0F2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712" y="6475413"/>
            <a:ext cx="1344214" cy="184666"/>
          </a:xfrm>
        </p:spPr>
        <p:txBody>
          <a:bodyPr/>
          <a:lstStyle/>
          <a:p>
            <a:pPr>
              <a:defRPr/>
            </a:pPr>
            <a:r>
              <a:rPr lang="da-DK" dirty="0"/>
              <a:t>Rakesh Taori (Phazr)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B77D101-BCBD-4AE1-BB8F-BE00EFA5A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IMT-2020 Evaluation methodology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5866CBF-8A3C-49D7-A10D-9BBEDFD03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4" y="1981200"/>
            <a:ext cx="9144000" cy="3781319"/>
          </a:xfrm>
          <a:prstGeom prst="rect">
            <a:avLst/>
          </a:prstGeom>
        </p:spPr>
      </p:pic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A4319931-C43A-46C4-97A9-7032423AD22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November 2017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C91A7A-B7E3-43F4-8318-8AC2677798D7}"/>
              </a:ext>
            </a:extLst>
          </p:cNvPr>
          <p:cNvSpPr txBox="1"/>
          <p:nvPr/>
        </p:nvSpPr>
        <p:spPr>
          <a:xfrm>
            <a:off x="710964" y="6221004"/>
            <a:ext cx="3103228" cy="2308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Source: IMT-2020 WS (4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Oct 2017); WP 5D Doc 5/57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CB03772-4718-47C9-982E-031B3A9F9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712" y="6475413"/>
            <a:ext cx="1344214" cy="184666"/>
          </a:xfrm>
        </p:spPr>
        <p:txBody>
          <a:bodyPr/>
          <a:lstStyle/>
          <a:p>
            <a:pPr>
              <a:defRPr/>
            </a:pPr>
            <a:r>
              <a:rPr lang="da-DK" dirty="0"/>
              <a:t>Rakesh Taori (Phazr)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125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E37342-C8D6-4216-B989-E6110DE35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in “Step 3”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78C42-25ED-4FD4-89DB-C0DCCAA26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2017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475114-6E83-4B35-A7E2-8A4FBD875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284" y="1856734"/>
            <a:ext cx="7048500" cy="30792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0493DE-5AA3-4F18-9BCD-669BDDB82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84" y="5114693"/>
            <a:ext cx="7391400" cy="861917"/>
          </a:xfrm>
          <a:prstGeom prst="rect">
            <a:avLst/>
          </a:prstGeom>
          <a:ln>
            <a:solidFill>
              <a:srgbClr val="FF9966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46B48E-FF3F-436F-86F1-1DFFBD587CCD}"/>
              </a:ext>
            </a:extLst>
          </p:cNvPr>
          <p:cNvSpPr txBox="1"/>
          <p:nvPr/>
        </p:nvSpPr>
        <p:spPr>
          <a:xfrm>
            <a:off x="6647766" y="6174297"/>
            <a:ext cx="1889256" cy="2616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Source: </a:t>
            </a:r>
            <a:r>
              <a:rPr lang="en-US" sz="1100" dirty="0">
                <a:hlinkClick r:id="rId4"/>
              </a:rPr>
              <a:t>IMT 2020/2(Rev.1)</a:t>
            </a:r>
            <a:endParaRPr lang="en-US" sz="110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DFA23AF-13A3-4887-9203-4C198BE8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712" y="6475413"/>
            <a:ext cx="1344214" cy="184666"/>
          </a:xfrm>
        </p:spPr>
        <p:txBody>
          <a:bodyPr/>
          <a:lstStyle/>
          <a:p>
            <a:pPr>
              <a:defRPr/>
            </a:pPr>
            <a:r>
              <a:rPr lang="da-DK" dirty="0"/>
              <a:t>Rakesh Taori (Phazr)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619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0413B-0204-4B52-B927-F2CB7D33F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These are the documents that need to be submitted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0E96A3BB-2883-4572-B963-13D8F410D31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November 2017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079CB2-5228-4E38-805B-029F9A0977D0}"/>
              </a:ext>
            </a:extLst>
          </p:cNvPr>
          <p:cNvSpPr txBox="1"/>
          <p:nvPr/>
        </p:nvSpPr>
        <p:spPr>
          <a:xfrm rot="16200000">
            <a:off x="7137613" y="3225587"/>
            <a:ext cx="2719606" cy="2308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Source: IMT-2020 WS (4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Oct 2017); Wu Yong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0FB6677-53FA-4DF0-AA6E-D78F5B78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712" y="6475413"/>
            <a:ext cx="1344214" cy="184666"/>
          </a:xfrm>
        </p:spPr>
        <p:txBody>
          <a:bodyPr/>
          <a:lstStyle/>
          <a:p>
            <a:pPr>
              <a:defRPr/>
            </a:pPr>
            <a:r>
              <a:rPr lang="da-DK" dirty="0"/>
              <a:t>Rakesh Taori (Phazr)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A4CF5E-8DF1-4562-9845-25697B5574A1}"/>
              </a:ext>
            </a:extLst>
          </p:cNvPr>
          <p:cNvSpPr/>
          <p:nvPr/>
        </p:nvSpPr>
        <p:spPr bwMode="auto">
          <a:xfrm>
            <a:off x="914400" y="2057400"/>
            <a:ext cx="7467600" cy="228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56B206-CFE9-4871-9FF4-0721785A588D}"/>
              </a:ext>
            </a:extLst>
          </p:cNvPr>
          <p:cNvSpPr/>
          <p:nvPr/>
        </p:nvSpPr>
        <p:spPr bwMode="auto">
          <a:xfrm>
            <a:off x="914400" y="2286000"/>
            <a:ext cx="1143000" cy="228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4297A8-B927-4FD1-8D14-3A63BEA54CAC}"/>
              </a:ext>
            </a:extLst>
          </p:cNvPr>
          <p:cNvSpPr/>
          <p:nvPr/>
        </p:nvSpPr>
        <p:spPr bwMode="auto">
          <a:xfrm>
            <a:off x="1295400" y="4847442"/>
            <a:ext cx="1219200" cy="32577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D938CF-4C29-4F61-BA30-3105E4DF7C91}"/>
              </a:ext>
            </a:extLst>
          </p:cNvPr>
          <p:cNvSpPr/>
          <p:nvPr/>
        </p:nvSpPr>
        <p:spPr bwMode="auto">
          <a:xfrm>
            <a:off x="2743200" y="4800600"/>
            <a:ext cx="1219200" cy="32577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52E2B3-C26A-4252-A402-AA9DB30D8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29524"/>
            <a:ext cx="7640889" cy="3156971"/>
          </a:xfrm>
          <a:prstGeom prst="rect">
            <a:avLst/>
          </a:prstGeom>
          <a:ln>
            <a:solidFill>
              <a:srgbClr val="FF9933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175A16-148D-4475-965A-4E402DE0A6BE}"/>
              </a:ext>
            </a:extLst>
          </p:cNvPr>
          <p:cNvSpPr txBox="1"/>
          <p:nvPr/>
        </p:nvSpPr>
        <p:spPr>
          <a:xfrm>
            <a:off x="887136" y="5614252"/>
            <a:ext cx="3032693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Uploaded a skeleton framework </a:t>
            </a:r>
          </a:p>
          <a:p>
            <a:r>
              <a:rPr lang="en-US" sz="1400" dirty="0">
                <a:hlinkClick r:id="rId3"/>
              </a:rPr>
              <a:t>Description Template (11-17-1812r0)</a:t>
            </a:r>
            <a:endParaRPr lang="en-US" sz="1400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AB5A131F-D125-4B06-BD98-CBF8EA98BCF2}"/>
              </a:ext>
            </a:extLst>
          </p:cNvPr>
          <p:cNvSpPr/>
          <p:nvPr/>
        </p:nvSpPr>
        <p:spPr bwMode="auto">
          <a:xfrm rot="5400000">
            <a:off x="1378817" y="5062639"/>
            <a:ext cx="562411" cy="413056"/>
          </a:xfrm>
          <a:prstGeom prst="rightArrow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A7CB072-3E91-47D4-827F-D426D6370D46}"/>
              </a:ext>
            </a:extLst>
          </p:cNvPr>
          <p:cNvSpPr/>
          <p:nvPr/>
        </p:nvSpPr>
        <p:spPr bwMode="auto">
          <a:xfrm rot="5400000">
            <a:off x="2897122" y="5069669"/>
            <a:ext cx="562411" cy="413056"/>
          </a:xfrm>
          <a:prstGeom prst="rightArrow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C77B1D-891A-4958-A1FF-FA625036A9D1}"/>
              </a:ext>
            </a:extLst>
          </p:cNvPr>
          <p:cNvSpPr txBox="1"/>
          <p:nvPr/>
        </p:nvSpPr>
        <p:spPr>
          <a:xfrm>
            <a:off x="5259964" y="5572681"/>
            <a:ext cx="299690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Uploaded a skeleton framework </a:t>
            </a:r>
          </a:p>
          <a:p>
            <a:r>
              <a:rPr lang="en-US" sz="1400" dirty="0">
                <a:hlinkClick r:id="rId4"/>
              </a:rPr>
              <a:t>Compliance Template (11-17-1813r0)</a:t>
            </a:r>
            <a:endParaRPr lang="en-US" sz="1400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4DD57B0A-8F2B-4C21-A823-AC41C2EB6A63}"/>
              </a:ext>
            </a:extLst>
          </p:cNvPr>
          <p:cNvSpPr/>
          <p:nvPr/>
        </p:nvSpPr>
        <p:spPr bwMode="auto">
          <a:xfrm rot="5400000">
            <a:off x="6402323" y="5044585"/>
            <a:ext cx="562411" cy="413056"/>
          </a:xfrm>
          <a:prstGeom prst="rightArrow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721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AF642-2B6E-4DF1-AD7D-6F3B47809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Completeness of Submission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F9BFEA-624F-485A-85E9-D952261CD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81" y="1981200"/>
            <a:ext cx="8475630" cy="3657600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ED5B7CE8-E22F-4F1E-AAED-070E2706175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November 2017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8EE2BF-0151-4F22-BA4F-CAABF01E5D7B}"/>
              </a:ext>
            </a:extLst>
          </p:cNvPr>
          <p:cNvSpPr txBox="1"/>
          <p:nvPr/>
        </p:nvSpPr>
        <p:spPr>
          <a:xfrm>
            <a:off x="5797143" y="6208552"/>
            <a:ext cx="2719606" cy="2308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Source: IMT-2020 WS (4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Oct 2017); Wu Yong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95DFDFB-F510-4E7C-AD9A-68F579FB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712" y="6475413"/>
            <a:ext cx="1344214" cy="184666"/>
          </a:xfrm>
        </p:spPr>
        <p:txBody>
          <a:bodyPr/>
          <a:lstStyle/>
          <a:p>
            <a:pPr>
              <a:defRPr/>
            </a:pPr>
            <a:r>
              <a:rPr lang="da-DK" dirty="0"/>
              <a:t>Rakesh Taori (Phazr)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230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C54463-7B01-4240-9FCC-0338E6C5D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3" y="1752600"/>
            <a:ext cx="7772400" cy="4572000"/>
          </a:xfrm>
        </p:spPr>
        <p:txBody>
          <a:bodyPr/>
          <a:lstStyle/>
          <a:p>
            <a:r>
              <a:rPr lang="en-US" sz="2000" dirty="0">
                <a:solidFill>
                  <a:srgbClr val="FF0000"/>
                </a:solidFill>
              </a:rPr>
              <a:t>Goal: </a:t>
            </a:r>
            <a:r>
              <a:rPr lang="en-US" sz="2000" dirty="0"/>
              <a:t>Deliver templates and self-evaluation documents to 802.18 no later than 12/22 (6 full weeks)</a:t>
            </a:r>
          </a:p>
          <a:p>
            <a:r>
              <a:rPr lang="en-US" sz="2000" dirty="0"/>
              <a:t>Assign tasks </a:t>
            </a:r>
          </a:p>
          <a:p>
            <a:pPr lvl="1"/>
            <a:r>
              <a:rPr lang="en-US" sz="1800" dirty="0"/>
              <a:t>Assign AHG leads driving completion of the various sections in </a:t>
            </a:r>
          </a:p>
          <a:p>
            <a:pPr lvl="2"/>
            <a:r>
              <a:rPr lang="en-US" sz="1600" dirty="0"/>
              <a:t>Description Templates </a:t>
            </a:r>
          </a:p>
          <a:p>
            <a:pPr lvl="2"/>
            <a:r>
              <a:rPr lang="en-US" sz="1600" dirty="0"/>
              <a:t>Compliance Template </a:t>
            </a:r>
          </a:p>
          <a:p>
            <a:pPr lvl="2"/>
            <a:r>
              <a:rPr lang="en-US" sz="1600" dirty="0"/>
              <a:t>Self evaluation document</a:t>
            </a:r>
          </a:p>
          <a:p>
            <a:r>
              <a:rPr lang="en-US" sz="2000" dirty="0"/>
              <a:t>802.18 to take up preparatory effort and draft a plan:</a:t>
            </a:r>
          </a:p>
          <a:p>
            <a:pPr lvl="1"/>
            <a:r>
              <a:rPr lang="en-US" sz="1800" dirty="0"/>
              <a:t>Compliance templates</a:t>
            </a:r>
          </a:p>
          <a:p>
            <a:pPr lvl="1"/>
            <a:r>
              <a:rPr lang="en-US" sz="1800" dirty="0"/>
              <a:t>IPR policy</a:t>
            </a:r>
          </a:p>
          <a:p>
            <a:pPr lvl="1"/>
            <a:r>
              <a:rPr lang="en-US" sz="1800" dirty="0"/>
              <a:t>Driving the process in 802 (WG approval, EC approval etc.)</a:t>
            </a:r>
          </a:p>
          <a:p>
            <a:r>
              <a:rPr lang="en-US" sz="2000" dirty="0"/>
              <a:t>Establish contact points to work with </a:t>
            </a:r>
            <a:r>
              <a:rPr lang="en-US" sz="2000" dirty="0" err="1"/>
              <a:t>thet</a:t>
            </a:r>
            <a:r>
              <a:rPr lang="en-US" sz="2000" dirty="0"/>
              <a:t> evaluation groups (see slide in Appendix)</a:t>
            </a:r>
          </a:p>
          <a:p>
            <a:r>
              <a:rPr lang="en-US" sz="2000" dirty="0"/>
              <a:t>WP 5D Meeting attendance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88B5BC-CAC3-4240-B71E-3D5943528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Actions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16705-51A7-4773-9E92-6E4C2FE4B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2017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4C916A2-87B8-450C-B314-7D1F6CEBB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712" y="6475413"/>
            <a:ext cx="1344214" cy="184666"/>
          </a:xfrm>
        </p:spPr>
        <p:txBody>
          <a:bodyPr/>
          <a:lstStyle/>
          <a:p>
            <a:pPr>
              <a:defRPr/>
            </a:pPr>
            <a:r>
              <a:rPr lang="da-DK" dirty="0"/>
              <a:t>Rakesh Taori (Phazr)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010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2330798-D87E-494F-888D-A0ADD8958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C8EC9B-8118-4E9D-932A-333C90EB7F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68413BA3-2E1E-46E7-8E89-26C817C1FCD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November 2017</a:t>
            </a:r>
            <a:endParaRPr lang="en-US" altLang="en-US" sz="180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A542B50-F620-405E-AED5-23A4B7579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712" y="6475413"/>
            <a:ext cx="1344214" cy="184666"/>
          </a:xfrm>
        </p:spPr>
        <p:txBody>
          <a:bodyPr/>
          <a:lstStyle/>
          <a:p>
            <a:pPr>
              <a:defRPr/>
            </a:pPr>
            <a:r>
              <a:rPr lang="da-DK" dirty="0"/>
              <a:t>Rakesh Taori (Phazr)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818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59FB76-84C6-4FD9-98C6-251231183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/>
              <a:t>5G Infrastructure Association (5GPPP-EU)</a:t>
            </a:r>
          </a:p>
          <a:p>
            <a:r>
              <a:rPr lang="en-US" sz="2000" b="0" dirty="0"/>
              <a:t>​ATIS WTC IMT-2020 Evaluation Group (WTSC-USA)</a:t>
            </a:r>
          </a:p>
          <a:p>
            <a:r>
              <a:rPr lang="en-US" sz="2000" b="0" dirty="0"/>
              <a:t>​China Evaluation Group (</a:t>
            </a:r>
            <a:r>
              <a:rPr lang="en-US" sz="2000" b="0" dirty="0" err="1"/>
              <a:t>ChEG</a:t>
            </a:r>
            <a:r>
              <a:rPr lang="en-US" sz="2000" b="0" dirty="0"/>
              <a:t>-China)</a:t>
            </a:r>
          </a:p>
          <a:p>
            <a:r>
              <a:rPr lang="en-US" sz="2000" b="0" dirty="0"/>
              <a:t>​​Canadian Evaluation Group (CEG-Canada)</a:t>
            </a:r>
          </a:p>
          <a:p>
            <a:r>
              <a:rPr lang="en-US" sz="2000" b="0" dirty="0"/>
              <a:t>​Wireless World Research Forum (WWRF)</a:t>
            </a:r>
          </a:p>
          <a:p>
            <a:r>
              <a:rPr lang="en-US" sz="2000" b="0" dirty="0"/>
              <a:t>​Telecom </a:t>
            </a:r>
            <a:r>
              <a:rPr lang="en-US" sz="2000" b="0" dirty="0" err="1"/>
              <a:t>Centres</a:t>
            </a:r>
            <a:r>
              <a:rPr lang="en-US" sz="2000" b="0" dirty="0"/>
              <a:t> of Excellence (TCOE-India)</a:t>
            </a:r>
          </a:p>
          <a:p>
            <a:r>
              <a:rPr lang="en-US" sz="2000" b="0" dirty="0"/>
              <a:t>​5GMF IMT-2020 Evaluation Group (5GMF-Japan)</a:t>
            </a:r>
          </a:p>
          <a:p>
            <a:r>
              <a:rPr lang="en-US" sz="2000" b="0" dirty="0"/>
              <a:t>​TTA 5G Technology Evaluation Special Project Group (TTA SPG33-Korea)</a:t>
            </a:r>
          </a:p>
          <a:p>
            <a:r>
              <a:rPr lang="en-US" sz="2000" b="0" dirty="0"/>
              <a:t>​Trans-Pacific Evaluation Group (TPCEG/ITRI-USA)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BB8168-8ACC-43D7-8A77-4BE3F7B3B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Registered Independent Evaluation Groups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A68F3-EBE6-4508-9375-23980543D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6B913-4CFE-4F0E-970D-C86E1FF93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712" y="6475413"/>
            <a:ext cx="1344214" cy="184666"/>
          </a:xfrm>
        </p:spPr>
        <p:txBody>
          <a:bodyPr/>
          <a:lstStyle/>
          <a:p>
            <a:pPr>
              <a:defRPr/>
            </a:pPr>
            <a:r>
              <a:rPr lang="da-DK" dirty="0"/>
              <a:t>Rakesh Taori (Phazr)</a:t>
            </a:r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52D8DC2-0F91-4868-B2DA-87A952795011}"/>
              </a:ext>
            </a:extLst>
          </p:cNvPr>
          <p:cNvSpPr/>
          <p:nvPr/>
        </p:nvSpPr>
        <p:spPr bwMode="auto">
          <a:xfrm rot="10800000">
            <a:off x="6934200" y="2438400"/>
            <a:ext cx="381000" cy="3048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355A3C1-844D-4921-9A5E-C8B17086CA0B}"/>
              </a:ext>
            </a:extLst>
          </p:cNvPr>
          <p:cNvSpPr/>
          <p:nvPr/>
        </p:nvSpPr>
        <p:spPr bwMode="auto">
          <a:xfrm rot="10800000">
            <a:off x="5638800" y="3505199"/>
            <a:ext cx="372610" cy="304801"/>
          </a:xfrm>
          <a:prstGeom prst="rightArrow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09A7114-B5F4-4F8F-A319-8E2CC7AC51AE}"/>
              </a:ext>
            </a:extLst>
          </p:cNvPr>
          <p:cNvSpPr/>
          <p:nvPr/>
        </p:nvSpPr>
        <p:spPr bwMode="auto">
          <a:xfrm rot="10800000">
            <a:off x="5630410" y="3086099"/>
            <a:ext cx="381000" cy="3048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791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AD7DC-E504-4D36-B723-ED0232320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Information </a:t>
            </a:r>
            <a:br>
              <a:rPr lang="en-US" dirty="0"/>
            </a:br>
            <a:r>
              <a:rPr lang="en-US" dirty="0"/>
              <a:t>(ITU, ITU-R, SGs and WP5D)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2F95A-F58B-4A16-88B7-3150F1728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47" y="1828800"/>
            <a:ext cx="8926705" cy="4640873"/>
          </a:xfrm>
        </p:spPr>
        <p:txBody>
          <a:bodyPr/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The International Telecommunication Union (ITU)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UN’s specialized agency for information and communication technologies – ICTs.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ITU allocates global radio spectrum and satellite orbits and develop technical standards.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The ITU Radiocommunication Sector (ITU-R)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Global management of the radio-frequency spectrum and satellite orbits.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Ensure rational, equitable, efficient and economical use of the RF spectrum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Creating the conditions for harmonized development and efficient operation of existing and new systems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The ITU-R Study Groups (SGs)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Develop the technical bases for decisions taken at WRC and develop global standards (Recommendations).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Working Party 5D (WP 5D)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Responsible for the overall radio system aspects of International Mobile Telecommunications (IMT) systems, comprising the IMT-2000, IMT-Advanced and IMT for 2020 and beyond.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3C158369-361E-4718-B606-0AF6A9FDE49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November 2017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D42E104-2BB9-4395-B625-1F6AC90FE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712" y="6475413"/>
            <a:ext cx="1344214" cy="184666"/>
          </a:xfrm>
        </p:spPr>
        <p:txBody>
          <a:bodyPr/>
          <a:lstStyle/>
          <a:p>
            <a:pPr>
              <a:defRPr/>
            </a:pPr>
            <a:r>
              <a:rPr lang="da-DK" dirty="0"/>
              <a:t>Rakesh Taori (Phazr)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63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5F52A-D7B1-44CC-B78F-9341C8EED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IMT development and deployment timeline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A940C8-79EE-480A-B898-00ABF64DB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09739"/>
            <a:ext cx="8001000" cy="406246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C17F04-5133-4B28-B385-99241C1048E7}"/>
              </a:ext>
            </a:extLst>
          </p:cNvPr>
          <p:cNvSpPr txBox="1"/>
          <p:nvPr/>
        </p:nvSpPr>
        <p:spPr>
          <a:xfrm rot="16200000">
            <a:off x="7583016" y="3350301"/>
            <a:ext cx="2743200" cy="19077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Source: Recommendation ITU-R M.2083-0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D19023-595A-4D51-ABB8-481D71667D7B}"/>
              </a:ext>
            </a:extLst>
          </p:cNvPr>
          <p:cNvSpPr txBox="1"/>
          <p:nvPr/>
        </p:nvSpPr>
        <p:spPr>
          <a:xfrm>
            <a:off x="3048000" y="3962400"/>
            <a:ext cx="489782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Arial Rounded MT Bold" panose="020F0704030504030204" pitchFamily="34" charset="0"/>
                <a:cs typeface="Arial" panose="020B0604020202020204" pitchFamily="34" charset="0"/>
              </a:rPr>
              <a:t>3G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0C3D4A-5AB7-4BFB-80AE-F3A57F5C4BCE}"/>
              </a:ext>
            </a:extLst>
          </p:cNvPr>
          <p:cNvSpPr txBox="1"/>
          <p:nvPr/>
        </p:nvSpPr>
        <p:spPr>
          <a:xfrm>
            <a:off x="5074026" y="3048000"/>
            <a:ext cx="454982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Arial Rounded MT Bold" panose="020F0704030504030204" pitchFamily="34" charset="0"/>
                <a:cs typeface="Arial" panose="020B0604020202020204" pitchFamily="34" charset="0"/>
              </a:rPr>
              <a:t>4G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14F476-E893-43C7-A151-92E41C727555}"/>
              </a:ext>
            </a:extLst>
          </p:cNvPr>
          <p:cNvSpPr txBox="1"/>
          <p:nvPr/>
        </p:nvSpPr>
        <p:spPr>
          <a:xfrm>
            <a:off x="6759384" y="2286000"/>
            <a:ext cx="45902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Arial Rounded MT Bold" panose="020F0704030504030204" pitchFamily="34" charset="0"/>
                <a:cs typeface="Arial" panose="020B0604020202020204" pitchFamily="34" charset="0"/>
              </a:rPr>
              <a:t>5G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010E038D-0D29-47AD-9AF0-371DAF99B1C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November 2017</a:t>
            </a:r>
            <a:endParaRPr lang="en-US" altLang="en-US" sz="1800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01B620C-A454-46B5-9556-6925277CC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712" y="6475413"/>
            <a:ext cx="1344214" cy="184666"/>
          </a:xfrm>
        </p:spPr>
        <p:txBody>
          <a:bodyPr/>
          <a:lstStyle/>
          <a:p>
            <a:pPr>
              <a:defRPr/>
            </a:pPr>
            <a:r>
              <a:rPr lang="da-DK" dirty="0"/>
              <a:t>Rakesh Taori (Phazr)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011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F3F233-C831-40BE-B9F1-887B11D89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 5D’s IMT-2020 Status (in a nut-shell)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D5458-79DC-4AEC-8A5A-E5838DF20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8800"/>
            <a:ext cx="8458200" cy="4419600"/>
          </a:xfrm>
        </p:spPr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Recommendation ITU‑R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M.2083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Defines the framework and overall objectives of the future dev. of IMT for 2020 and beyond</a:t>
            </a:r>
          </a:p>
          <a:p>
            <a:pPr marL="457200" lvl="1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WP 5D has completed several key drafts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"Minimum requirements related to technical performance for IMT-2020 radio interface(s)"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Doc. 5/40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"Guidelines for evaluation of radio interface technologies for IMT-2020"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Doc. 5/57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"Requirements, evaluation criteria and submission templates for the development of IMT-2020"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Doc. 5/56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Doc. on "Submission, evaluation process and consensus building for IMT-2020"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Doc. IMT-2020/2(Rev.1)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lvl="1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WP 5D held a workshop on IMT-2020.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Step 3 of the IMT-2020 developing process "Submission/Reception of the RIT and SRIT proposals and acknowledgement of receipt" will start in accordance with Doc. IMT-2020/2(Rev.1). 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91F789AC-493A-4BCA-8EF0-5C4892D8921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November 2017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1245CED-E9D6-4C57-B572-D5FB7F275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712" y="6475413"/>
            <a:ext cx="1344214" cy="184666"/>
          </a:xfrm>
        </p:spPr>
        <p:txBody>
          <a:bodyPr/>
          <a:lstStyle/>
          <a:p>
            <a:pPr>
              <a:defRPr/>
            </a:pPr>
            <a:r>
              <a:rPr lang="da-DK" dirty="0"/>
              <a:t>Rakesh Taori (Phazr)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15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EFB2822-97A7-4F54-A495-3587E3B26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Radio Interface Technology (RIT) Development Process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A121CE-545D-42E6-A14E-F7E518DE2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49824"/>
            <a:ext cx="7997724" cy="4191000"/>
          </a:xfrm>
          <a:prstGeom prst="rect">
            <a:avLst/>
          </a:prstGeom>
          <a:ln>
            <a:solidFill>
              <a:srgbClr val="E54E19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C05DA7-4F08-4714-8BB2-59BE525CF366}"/>
              </a:ext>
            </a:extLst>
          </p:cNvPr>
          <p:cNvSpPr txBox="1"/>
          <p:nvPr/>
        </p:nvSpPr>
        <p:spPr>
          <a:xfrm>
            <a:off x="696913" y="6172200"/>
            <a:ext cx="2286000" cy="2616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Source: </a:t>
            </a:r>
            <a:r>
              <a:rPr lang="en-US" sz="1100" dirty="0">
                <a:hlinkClick r:id="rId3"/>
              </a:rPr>
              <a:t>IMT 2020/2(Rev.1)</a:t>
            </a:r>
            <a:endParaRPr lang="en-US" sz="1100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2CB91AEE-B9D0-4E84-A1CE-8D079FDAE86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November 2017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03BA961-7708-4D46-81AA-E141A8D1D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712" y="6475413"/>
            <a:ext cx="1344214" cy="184666"/>
          </a:xfrm>
        </p:spPr>
        <p:txBody>
          <a:bodyPr/>
          <a:lstStyle/>
          <a:p>
            <a:pPr>
              <a:defRPr/>
            </a:pPr>
            <a:r>
              <a:rPr lang="da-DK" dirty="0"/>
              <a:t>Rakesh Taori (Phazr)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601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193061-CD80-4416-B1F6-FFE8C4915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 Scenarios &amp; Test Environments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594AF-62EB-49BE-956F-E11C4317E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2017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986EC7-DC82-414E-BF46-36DF23DD5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28545"/>
            <a:ext cx="7352826" cy="2514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C40371-3821-4A13-B3D6-4F4FB9A65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4596915"/>
            <a:ext cx="4039932" cy="1779903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491531-8704-451C-BE14-6A3BF781F5B1}"/>
              </a:ext>
            </a:extLst>
          </p:cNvPr>
          <p:cNvSpPr txBox="1"/>
          <p:nvPr/>
        </p:nvSpPr>
        <p:spPr>
          <a:xfrm>
            <a:off x="696913" y="6217686"/>
            <a:ext cx="2122487" cy="2308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Source: IMT-2020 WS (4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Oct 2017)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B4B994D-459A-4A43-8BA2-980A580E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712" y="6475413"/>
            <a:ext cx="1344214" cy="184666"/>
          </a:xfrm>
        </p:spPr>
        <p:txBody>
          <a:bodyPr/>
          <a:lstStyle/>
          <a:p>
            <a:pPr>
              <a:defRPr/>
            </a:pPr>
            <a:r>
              <a:rPr lang="da-DK" dirty="0"/>
              <a:t>Rakesh Taori (Phazr)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855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0D6E0A-DA09-4A66-A2F8-40E161968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640974"/>
            <a:ext cx="4114800" cy="581597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3BD532-957A-49E3-8579-8C38FA5D46A2}"/>
              </a:ext>
            </a:extLst>
          </p:cNvPr>
          <p:cNvSpPr/>
          <p:nvPr/>
        </p:nvSpPr>
        <p:spPr bwMode="auto">
          <a:xfrm>
            <a:off x="2853990" y="1752600"/>
            <a:ext cx="1891517" cy="5334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Input Submission Summary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8455037-8C9B-4AED-966F-F3168423B87B}"/>
              </a:ext>
            </a:extLst>
          </p:cNvPr>
          <p:cNvSpPr/>
          <p:nvPr/>
        </p:nvSpPr>
        <p:spPr bwMode="auto">
          <a:xfrm rot="10800000">
            <a:off x="4800600" y="1905000"/>
            <a:ext cx="304800" cy="2286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742A0DB-DDCF-4CFE-8279-8B641CD88551}"/>
              </a:ext>
            </a:extLst>
          </p:cNvPr>
          <p:cNvSpPr/>
          <p:nvPr/>
        </p:nvSpPr>
        <p:spPr bwMode="auto">
          <a:xfrm rot="10800000">
            <a:off x="4788709" y="4058910"/>
            <a:ext cx="304800" cy="2286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AA6DD32-6E07-4777-8695-E0E25E215D22}"/>
              </a:ext>
            </a:extLst>
          </p:cNvPr>
          <p:cNvSpPr/>
          <p:nvPr/>
        </p:nvSpPr>
        <p:spPr bwMode="auto">
          <a:xfrm>
            <a:off x="2842099" y="3906510"/>
            <a:ext cx="1864031" cy="5334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valuation Reports Summary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F28B353-F0E1-4657-ACAB-9C9A4CBF4377}"/>
              </a:ext>
            </a:extLst>
          </p:cNvPr>
          <p:cNvSpPr/>
          <p:nvPr/>
        </p:nvSpPr>
        <p:spPr bwMode="auto">
          <a:xfrm>
            <a:off x="2853513" y="4761148"/>
            <a:ext cx="1864031" cy="5334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Report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M.[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IMT-2020.OUTCOME]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0A801A5-2FD5-47E0-A87C-4B34684827FA}"/>
              </a:ext>
            </a:extLst>
          </p:cNvPr>
          <p:cNvSpPr/>
          <p:nvPr/>
        </p:nvSpPr>
        <p:spPr bwMode="auto">
          <a:xfrm>
            <a:off x="2853990" y="5849612"/>
            <a:ext cx="1864031" cy="5334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Recommendations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M.[</a:t>
            </a: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IMT-2020.SPECS]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4CCC276E-574D-409E-AD7A-57A90B20FB7B}"/>
              </a:ext>
            </a:extLst>
          </p:cNvPr>
          <p:cNvSpPr/>
          <p:nvPr/>
        </p:nvSpPr>
        <p:spPr bwMode="auto">
          <a:xfrm rot="10800000">
            <a:off x="4761866" y="6026834"/>
            <a:ext cx="304800" cy="228600"/>
          </a:xfrm>
          <a:prstGeom prst="rightArrow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A8531F25-FD60-4AD9-8EBB-BBC764F2E1C3}"/>
              </a:ext>
            </a:extLst>
          </p:cNvPr>
          <p:cNvSpPr/>
          <p:nvPr/>
        </p:nvSpPr>
        <p:spPr bwMode="auto">
          <a:xfrm rot="10800000">
            <a:off x="4788709" y="4913548"/>
            <a:ext cx="304800" cy="2286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6C92F8-474E-4CE8-9544-4A839B7B522B}"/>
              </a:ext>
            </a:extLst>
          </p:cNvPr>
          <p:cNvSpPr txBox="1"/>
          <p:nvPr/>
        </p:nvSpPr>
        <p:spPr>
          <a:xfrm rot="16200000">
            <a:off x="1011574" y="3234928"/>
            <a:ext cx="2007066" cy="2616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Source: </a:t>
            </a:r>
            <a:r>
              <a:rPr lang="en-US" sz="1100" dirty="0">
                <a:hlinkClick r:id="rId3"/>
              </a:rPr>
              <a:t>IMT 2020/2(Rev.1)</a:t>
            </a:r>
            <a:endParaRPr lang="en-US" sz="1100" dirty="0"/>
          </a:p>
        </p:txBody>
      </p:sp>
      <p:sp>
        <p:nvSpPr>
          <p:cNvPr id="27" name="Date Placeholder 1">
            <a:extLst>
              <a:ext uri="{FF2B5EF4-FFF2-40B4-BE49-F238E27FC236}">
                <a16:creationId xmlns:a16="http://schemas.microsoft.com/office/drawing/2014/main" id="{A1620AA5-F4E3-4250-AFC0-7A7B01AB693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November 2017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002A752-6CD3-4B65-800C-258F55C1C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234172" y="2921686"/>
            <a:ext cx="5187734" cy="1325563"/>
          </a:xfrm>
        </p:spPr>
        <p:txBody>
          <a:bodyPr>
            <a:normAutofit/>
          </a:bodyPr>
          <a:lstStyle/>
          <a:p>
            <a:r>
              <a:rPr lang="en-US" sz="2800" dirty="0"/>
              <a:t>IMT-2020 Radio Interface Tech. development process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6FE554FC-0B2E-460A-A3DE-578C9FE98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712" y="6475413"/>
            <a:ext cx="1344214" cy="184666"/>
          </a:xfrm>
        </p:spPr>
        <p:txBody>
          <a:bodyPr/>
          <a:lstStyle/>
          <a:p>
            <a:pPr>
              <a:defRPr/>
            </a:pPr>
            <a:r>
              <a:rPr lang="da-DK" dirty="0"/>
              <a:t>Rakesh Taori (Phazr)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286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EC31D9-0B3A-435C-AF1C-F1F51FD67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34" y="2286000"/>
            <a:ext cx="8296332" cy="350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5A34A3-1E0B-4108-8754-C3E84E244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IMT-2020 Deliverables and Timelines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BC738-2494-48DF-9F1C-DEC460804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22860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November 2017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35C62-E3C8-45D8-9E04-9AC6422ADC98}"/>
              </a:ext>
            </a:extLst>
          </p:cNvPr>
          <p:cNvSpPr txBox="1"/>
          <p:nvPr/>
        </p:nvSpPr>
        <p:spPr>
          <a:xfrm>
            <a:off x="5772150" y="6172200"/>
            <a:ext cx="2743200" cy="2616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Source: </a:t>
            </a:r>
            <a:r>
              <a:rPr lang="en-US" sz="1100" dirty="0">
                <a:hlinkClick r:id="rId3"/>
              </a:rPr>
              <a:t>IMT-2020 Anticipated Schedule</a:t>
            </a:r>
            <a:endParaRPr lang="en-US" sz="11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55843A-7DC4-483D-A002-20B9623A9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712" y="6475413"/>
            <a:ext cx="1344214" cy="184666"/>
          </a:xfrm>
        </p:spPr>
        <p:txBody>
          <a:bodyPr/>
          <a:lstStyle/>
          <a:p>
            <a:pPr>
              <a:defRPr/>
            </a:pPr>
            <a:r>
              <a:rPr lang="da-DK" dirty="0"/>
              <a:t>Rakesh Taori (Phazr)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313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0E400E-0C4A-4060-8465-3F00333F6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IMT-2020 Requirements for (S)RIT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BF05C4-05C2-494E-9660-538DA81D2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07" y="1749468"/>
            <a:ext cx="9144000" cy="4497831"/>
          </a:xfrm>
          <a:prstGeom prst="rect">
            <a:avLst/>
          </a:prstGeom>
        </p:spPr>
      </p:pic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EA13807F-4B2C-4224-9136-4708B30888D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November 2017</a:t>
            </a:r>
            <a:endParaRPr lang="en-US" altLang="en-US" sz="180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F705F4B-6B6C-4D67-A873-A872F33B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712" y="6475413"/>
            <a:ext cx="1344214" cy="184666"/>
          </a:xfrm>
        </p:spPr>
        <p:txBody>
          <a:bodyPr/>
          <a:lstStyle/>
          <a:p>
            <a:pPr>
              <a:defRPr/>
            </a:pPr>
            <a:r>
              <a:rPr lang="da-DK" dirty="0"/>
              <a:t>Rakesh Taori (Phazr)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7652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96725</TotalTime>
  <Words>785</Words>
  <Application>Microsoft Office PowerPoint</Application>
  <PresentationFormat>On-screen Show (4:3)</PresentationFormat>
  <Paragraphs>123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Rounded MT Bold</vt:lpstr>
      <vt:lpstr>Calibri</vt:lpstr>
      <vt:lpstr>Times New Roman</vt:lpstr>
      <vt:lpstr>Default Design</vt:lpstr>
      <vt:lpstr>Custom Design</vt:lpstr>
      <vt:lpstr>Document</vt:lpstr>
      <vt:lpstr>Preparation for IMT-2020 (5G)  Candidate Submission</vt:lpstr>
      <vt:lpstr>Background Information  (ITU, ITU-R, SGs and WP5D)</vt:lpstr>
      <vt:lpstr>IMT development and deployment timeline</vt:lpstr>
      <vt:lpstr>WP 5D’s IMT-2020 Status (in a nut-shell)</vt:lpstr>
      <vt:lpstr>The Radio Interface Technology (RIT) Development Process</vt:lpstr>
      <vt:lpstr>Usage Scenarios &amp; Test Environments</vt:lpstr>
      <vt:lpstr>IMT-2020 Radio Interface Tech. development process</vt:lpstr>
      <vt:lpstr>IMT-2020 Deliverables and Timelines</vt:lpstr>
      <vt:lpstr>IMT-2020 Requirements for (S)RIT </vt:lpstr>
      <vt:lpstr>IMT-2020 Evaluation methodology</vt:lpstr>
      <vt:lpstr>We are in “Step 3”</vt:lpstr>
      <vt:lpstr>These are the documents that need to be submitted</vt:lpstr>
      <vt:lpstr>Completeness of Submission</vt:lpstr>
      <vt:lpstr>Suggested Actions</vt:lpstr>
      <vt:lpstr>Appendix</vt:lpstr>
      <vt:lpstr>Registered Independent Evaluation Groups</vt:lpstr>
    </vt:vector>
  </TitlesOfParts>
  <Manager>Rakesh Taori</Manager>
  <Company>Phazr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5G Candidate Submission</dc:title>
  <dc:creator>Rakesh Taori</dc:creator>
  <cp:lastModifiedBy>Rakesh</cp:lastModifiedBy>
  <cp:revision>2025</cp:revision>
  <cp:lastPrinted>1998-02-10T13:28:06Z</cp:lastPrinted>
  <dcterms:created xsi:type="dcterms:W3CDTF">1998-02-10T13:07:52Z</dcterms:created>
  <dcterms:modified xsi:type="dcterms:W3CDTF">2017-11-20T02:50:18Z</dcterms:modified>
</cp:coreProperties>
</file>