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3"/>
  </p:notesMasterIdLst>
  <p:handoutMasterIdLst>
    <p:handoutMasterId r:id="rId144"/>
  </p:handoutMasterIdLst>
  <p:sldIdLst>
    <p:sldId id="269" r:id="rId2"/>
    <p:sldId id="278" r:id="rId3"/>
    <p:sldId id="1454" r:id="rId4"/>
    <p:sldId id="1455" r:id="rId5"/>
    <p:sldId id="358" r:id="rId6"/>
    <p:sldId id="359" r:id="rId7"/>
    <p:sldId id="1802" r:id="rId8"/>
    <p:sldId id="287" r:id="rId9"/>
    <p:sldId id="1620" r:id="rId10"/>
    <p:sldId id="344" r:id="rId11"/>
    <p:sldId id="345" r:id="rId12"/>
    <p:sldId id="1378" r:id="rId13"/>
    <p:sldId id="1423" r:id="rId14"/>
    <p:sldId id="1164" r:id="rId15"/>
    <p:sldId id="1562" r:id="rId16"/>
    <p:sldId id="1101" r:id="rId17"/>
    <p:sldId id="1581" r:id="rId18"/>
    <p:sldId id="1981" r:id="rId19"/>
    <p:sldId id="1657" r:id="rId20"/>
    <p:sldId id="1895" r:id="rId21"/>
    <p:sldId id="2006" r:id="rId22"/>
    <p:sldId id="2007" r:id="rId23"/>
    <p:sldId id="1686" r:id="rId24"/>
    <p:sldId id="1687" r:id="rId25"/>
    <p:sldId id="1745" r:id="rId26"/>
    <p:sldId id="1746" r:id="rId27"/>
    <p:sldId id="1988" r:id="rId28"/>
    <p:sldId id="1989" r:id="rId29"/>
    <p:sldId id="2057" r:id="rId30"/>
    <p:sldId id="1747" r:id="rId31"/>
    <p:sldId id="1769" r:id="rId32"/>
    <p:sldId id="2043" r:id="rId33"/>
    <p:sldId id="1786" r:id="rId34"/>
    <p:sldId id="1773" r:id="rId35"/>
    <p:sldId id="1894" r:id="rId36"/>
    <p:sldId id="1896" r:id="rId37"/>
    <p:sldId id="1965" r:id="rId38"/>
    <p:sldId id="1967" r:id="rId39"/>
    <p:sldId id="1968" r:id="rId40"/>
    <p:sldId id="1969" r:id="rId41"/>
    <p:sldId id="2035" r:id="rId42"/>
    <p:sldId id="2008" r:id="rId43"/>
    <p:sldId id="2038" r:id="rId44"/>
    <p:sldId id="1691" r:id="rId45"/>
    <p:sldId id="2009" r:id="rId46"/>
    <p:sldId id="1694" r:id="rId47"/>
    <p:sldId id="2010" r:id="rId48"/>
    <p:sldId id="2011" r:id="rId49"/>
    <p:sldId id="2012" r:id="rId50"/>
    <p:sldId id="1716" r:id="rId51"/>
    <p:sldId id="1717" r:id="rId52"/>
    <p:sldId id="2013" r:id="rId53"/>
    <p:sldId id="1851" r:id="rId54"/>
    <p:sldId id="1864" r:id="rId55"/>
    <p:sldId id="1945" r:id="rId56"/>
    <p:sldId id="1946" r:id="rId57"/>
    <p:sldId id="2036" r:id="rId58"/>
    <p:sldId id="2037" r:id="rId59"/>
    <p:sldId id="1688" r:id="rId60"/>
    <p:sldId id="1702" r:id="rId61"/>
    <p:sldId id="1703" r:id="rId62"/>
    <p:sldId id="1704" r:id="rId63"/>
    <p:sldId id="1978" r:id="rId64"/>
    <p:sldId id="1705" r:id="rId65"/>
    <p:sldId id="1706" r:id="rId66"/>
    <p:sldId id="1707" r:id="rId67"/>
    <p:sldId id="1708" r:id="rId68"/>
    <p:sldId id="1709" r:id="rId69"/>
    <p:sldId id="1710" r:id="rId70"/>
    <p:sldId id="1790" r:id="rId71"/>
    <p:sldId id="1698" r:id="rId72"/>
    <p:sldId id="1699" r:id="rId73"/>
    <p:sldId id="1700" r:id="rId74"/>
    <p:sldId id="1701" r:id="rId75"/>
    <p:sldId id="1993" r:id="rId76"/>
    <p:sldId id="1994" r:id="rId77"/>
    <p:sldId id="2014" r:id="rId78"/>
    <p:sldId id="1712" r:id="rId79"/>
    <p:sldId id="2015" r:id="rId80"/>
    <p:sldId id="2016" r:id="rId81"/>
    <p:sldId id="1679" r:id="rId82"/>
    <p:sldId id="1629" r:id="rId83"/>
    <p:sldId id="2041" r:id="rId84"/>
    <p:sldId id="1971" r:id="rId85"/>
    <p:sldId id="2042" r:id="rId86"/>
    <p:sldId id="1972" r:id="rId87"/>
    <p:sldId id="1979" r:id="rId88"/>
    <p:sldId id="2002" r:id="rId89"/>
    <p:sldId id="2044" r:id="rId90"/>
    <p:sldId id="2040" r:id="rId91"/>
    <p:sldId id="2017" r:id="rId92"/>
    <p:sldId id="2018" r:id="rId93"/>
    <p:sldId id="2019" r:id="rId94"/>
    <p:sldId id="2046" r:id="rId95"/>
    <p:sldId id="2045" r:id="rId96"/>
    <p:sldId id="2047" r:id="rId97"/>
    <p:sldId id="2048" r:id="rId98"/>
    <p:sldId id="2049" r:id="rId99"/>
    <p:sldId id="2050" r:id="rId100"/>
    <p:sldId id="2051" r:id="rId101"/>
    <p:sldId id="2052" r:id="rId102"/>
    <p:sldId id="2053" r:id="rId103"/>
    <p:sldId id="2054" r:id="rId104"/>
    <p:sldId id="2055" r:id="rId105"/>
    <p:sldId id="2056" r:id="rId106"/>
    <p:sldId id="1375" r:id="rId107"/>
    <p:sldId id="1376" r:id="rId108"/>
    <p:sldId id="1400" r:id="rId109"/>
    <p:sldId id="2004" r:id="rId110"/>
    <p:sldId id="619" r:id="rId111"/>
    <p:sldId id="621" r:id="rId112"/>
    <p:sldId id="1561" r:id="rId113"/>
    <p:sldId id="1555" r:id="rId114"/>
    <p:sldId id="1601" r:id="rId115"/>
    <p:sldId id="1585" r:id="rId116"/>
    <p:sldId id="1586" r:id="rId117"/>
    <p:sldId id="1587" r:id="rId118"/>
    <p:sldId id="1588" r:id="rId119"/>
    <p:sldId id="1589" r:id="rId120"/>
    <p:sldId id="1590" r:id="rId121"/>
    <p:sldId id="1771" r:id="rId122"/>
    <p:sldId id="1772" r:id="rId123"/>
    <p:sldId id="1591" r:id="rId124"/>
    <p:sldId id="1592" r:id="rId125"/>
    <p:sldId id="1593" r:id="rId126"/>
    <p:sldId id="1594" r:id="rId127"/>
    <p:sldId id="1595" r:id="rId128"/>
    <p:sldId id="1596" r:id="rId129"/>
    <p:sldId id="1597" r:id="rId130"/>
    <p:sldId id="1598" r:id="rId131"/>
    <p:sldId id="1599" r:id="rId132"/>
    <p:sldId id="1600" r:id="rId133"/>
    <p:sldId id="1628" r:id="rId134"/>
    <p:sldId id="1638" r:id="rId135"/>
    <p:sldId id="1725" r:id="rId136"/>
    <p:sldId id="1726" r:id="rId137"/>
    <p:sldId id="1947" r:id="rId138"/>
    <p:sldId id="1975" r:id="rId139"/>
    <p:sldId id="1976" r:id="rId140"/>
    <p:sldId id="1977" r:id="rId141"/>
    <p:sldId id="2039" r:id="rId1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99" d="100"/>
          <a:sy n="99" d="100"/>
        </p:scale>
        <p:origin x="106" y="235"/>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110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5</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6</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8</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1.xml"/><Relationship Id="rId4" Type="http://schemas.openxmlformats.org/officeDocument/2006/relationships/hyperlink" Target="development.standards.ieee.org/myproject/Public/mytools/mob/slideset.pp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 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19 December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10</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24779859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4325646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8267326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1550594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360614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4202515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109</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Hawaii, 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12</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79"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07"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40"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8955431"/>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11269480"/>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60809885"/>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802.1Qbu 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t>
            </a:r>
            <a:r>
              <a:rPr lang="en-AU" dirty="0">
                <a:solidFill>
                  <a:schemeClr val="accent6"/>
                </a:solidFill>
              </a:rPr>
              <a:t>&amp; waiting for publication</a:t>
            </a:r>
            <a:endParaRPr lang="en-AU" dirty="0" smtClean="0">
              <a:solidFill>
                <a:srgbClr val="00B050"/>
              </a:solidFill>
            </a:endParaRP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p>
          <a:p>
            <a:pPr lvl="2"/>
            <a:r>
              <a:rPr lang="en-AU" dirty="0" smtClean="0">
                <a:solidFill>
                  <a:srgbClr val="FF0000"/>
                </a:solidFill>
              </a:rPr>
              <a:t>Asked Jodi in Dec 2017</a:t>
            </a:r>
            <a:endParaRPr lang="en-AU" dirty="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802.1Qbz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t>
            </a:r>
            <a:r>
              <a:rPr lang="en-AU" dirty="0" smtClean="0">
                <a:solidFill>
                  <a:schemeClr val="accent6"/>
                </a:solidFill>
              </a:rPr>
              <a:t>&amp; waiting for publication</a:t>
            </a:r>
            <a:endParaRPr lang="en-AU" dirty="0">
              <a:solidFill>
                <a:schemeClr val="accent6"/>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2"/>
            <a:r>
              <a:rPr lang="en-AU" dirty="0">
                <a:solidFill>
                  <a:srgbClr val="FF0000"/>
                </a:solidFill>
              </a:rPr>
              <a:t>Asked Jodi in Dec </a:t>
            </a:r>
            <a:r>
              <a:rPr lang="en-AU" dirty="0" smtClean="0">
                <a:solidFill>
                  <a:srgbClr val="FF0000"/>
                </a:solidFill>
              </a:rPr>
              <a:t>2017</a:t>
            </a:r>
            <a:endParaRPr lang="en-AU" dirty="0"/>
          </a:p>
          <a:p>
            <a:endParaRPr lang="en-AU" dirty="0">
              <a:solidFill>
                <a:schemeClr val="accent2"/>
              </a:solidFill>
            </a:endParaRPr>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a:t>
            </a:r>
            <a:r>
              <a:rPr lang="en-AU" dirty="0" smtClean="0"/>
              <a:t>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a:t>
            </a:r>
            <a:r>
              <a:rPr lang="en-AU" dirty="0"/>
              <a:t>(</a:t>
            </a:r>
            <a:r>
              <a:rPr lang="en-AU" dirty="0" smtClean="0"/>
              <a:t>N</a:t>
            </a:r>
            <a:r>
              <a:rPr lang="en-AU" dirty="0" smtClean="0">
                <a:solidFill>
                  <a:srgbClr val="FF0000"/>
                </a:solidFill>
              </a:rPr>
              <a:t>??????</a:t>
            </a:r>
            <a:r>
              <a:rPr lang="en-AU" dirty="0" smtClean="0"/>
              <a:t>)</a:t>
            </a:r>
            <a:endParaRPr lang="en-AU" dirty="0"/>
          </a:p>
          <a:p>
            <a:r>
              <a:rPr lang="en-AU" dirty="0" smtClean="0"/>
              <a:t>FDIS </a:t>
            </a:r>
            <a:r>
              <a:rPr lang="en-AU" dirty="0" smtClean="0"/>
              <a:t>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r>
              <a:rPr lang="en-AU" i="1" dirty="0" smtClean="0"/>
              <a:t>.</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response has ben sent to the one </a:t>
            </a:r>
            <a:r>
              <a:rPr lang="en-AU" dirty="0"/>
              <a:t>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IEEE </a:t>
            </a:r>
            <a:r>
              <a:rPr lang="en-AU" dirty="0" smtClean="0"/>
              <a:t>802 </a:t>
            </a:r>
            <a:r>
              <a:rPr lang="en-AU" dirty="0" smtClean="0"/>
              <a:t>response to part 1</a:t>
            </a:r>
            <a:endParaRPr lang="en-AU" dirty="0" smtClean="0"/>
          </a:p>
          <a:p>
            <a:pPr lvl="1"/>
            <a:r>
              <a:rPr lang="en-AU" i="1" dirty="0"/>
              <a:t>It is still believed that the goal of maximum interoperability is very important, and specification of a default Cipher Suite is an important part of meeting that goal. The selection of GCM-AES-128 was based on its applicability across the entire range of applicability of ISO/IEC/IEEE 8802-1AE-2013. It was not within the scope of the 802.1AEcg project to change the Cipher Suites, and no such changes were made. However 802.1AE was explicitly designed to accommodate advances in cryptography. Additions to the Cipher Suites can be made through the established IEEE amendment process.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A response has ben sent to the one comment received on the IEEE 802.1AEcg 60-day pre-ballot</a:t>
            </a:r>
            <a:endParaRPr lang="en-AU" dirty="0"/>
          </a:p>
        </p:txBody>
      </p:sp>
      <p:sp>
        <p:nvSpPr>
          <p:cNvPr id="3" name="Content Placeholder 2"/>
          <p:cNvSpPr>
            <a:spLocks noGrp="1"/>
          </p:cNvSpPr>
          <p:nvPr>
            <p:ph idx="1"/>
          </p:nvPr>
        </p:nvSpPr>
        <p:spPr/>
        <p:txBody>
          <a:bodyPr/>
          <a:lstStyle/>
          <a:p>
            <a:r>
              <a:rPr lang="en-AU" dirty="0" smtClean="0"/>
              <a:t>IEEE </a:t>
            </a:r>
            <a:r>
              <a:rPr lang="en-AU" dirty="0" smtClean="0"/>
              <a:t>802 </a:t>
            </a:r>
            <a:r>
              <a:rPr lang="en-AU" dirty="0" smtClean="0"/>
              <a:t>response to part 2</a:t>
            </a:r>
            <a:endParaRPr lang="en-AU" dirty="0" smtClean="0"/>
          </a:p>
          <a:p>
            <a:pPr lvl="1"/>
            <a:r>
              <a:rPr lang="en-AU" i="1" dirty="0"/>
              <a:t>The encryption mechanism used is fully capable of being implemented </a:t>
            </a:r>
            <a:r>
              <a:rPr lang="en-AU" i="1" dirty="0" smtClean="0"/>
              <a:t>in ISO/IEC/IEEE </a:t>
            </a:r>
            <a:r>
              <a:rPr lang="en-AU" i="1" dirty="0"/>
              <a:t>8802-3 interface chips (and chips providing a </a:t>
            </a:r>
            <a:r>
              <a:rPr lang="en-AU" i="1" dirty="0" smtClean="0"/>
              <a:t>similar transmission </a:t>
            </a:r>
            <a:r>
              <a:rPr lang="en-AU" i="1" dirty="0"/>
              <a:t>capability for other media), and this is in practice how </a:t>
            </a:r>
            <a:r>
              <a:rPr lang="en-AU" i="1" dirty="0" smtClean="0"/>
              <a:t>it is </a:t>
            </a:r>
            <a:r>
              <a:rPr lang="en-AU" i="1" dirty="0"/>
              <a:t>done. This requires no additional bandwidth on main system memory </a:t>
            </a:r>
            <a:r>
              <a:rPr lang="en-AU" i="1" dirty="0" smtClean="0"/>
              <a:t>and is </a:t>
            </a:r>
            <a:r>
              <a:rPr lang="en-AU" i="1" dirty="0"/>
              <a:t>generally done in a pipelined fashion with a few minimum packet </a:t>
            </a:r>
            <a:r>
              <a:rPr lang="en-AU" i="1" dirty="0" smtClean="0"/>
              <a:t>size delays </a:t>
            </a:r>
            <a:r>
              <a:rPr lang="en-AU" i="1" dirty="0"/>
              <a:t>in the pipeline. At the relevant speeds this is equivalent to </a:t>
            </a:r>
            <a:r>
              <a:rPr lang="en-AU" i="1" dirty="0" smtClean="0"/>
              <a:t>a very </a:t>
            </a:r>
            <a:r>
              <a:rPr lang="en-AU" i="1" dirty="0"/>
              <a:t>modest increase in the length of the attached physical </a:t>
            </a:r>
            <a:r>
              <a:rPr lang="en-AU" i="1" dirty="0" smtClean="0"/>
              <a:t>medium (wire</a:t>
            </a:r>
            <a:r>
              <a:rPr lang="en-AU" i="1" dirty="0"/>
              <a:t>, </a:t>
            </a:r>
            <a:r>
              <a:rPr lang="en-AU" i="1" dirty="0" err="1"/>
              <a:t>fiber</a:t>
            </a:r>
            <a:r>
              <a:rPr lang="en-AU" i="1" dirty="0"/>
              <a:t> or other) and has been available in multiple </a:t>
            </a:r>
            <a:r>
              <a:rPr lang="en-AU" i="1" dirty="0" smtClean="0"/>
              <a:t>commercial implementations </a:t>
            </a:r>
            <a:r>
              <a:rPr lang="en-AU" i="1" dirty="0"/>
              <a:t>at full wire speed for over a decade. This point </a:t>
            </a:r>
            <a:r>
              <a:rPr lang="en-AU" i="1" dirty="0" smtClean="0"/>
              <a:t>has been </a:t>
            </a:r>
            <a:r>
              <a:rPr lang="en-AU" i="1" dirty="0"/>
              <a:t>made in response to prior comments.</a:t>
            </a:r>
          </a:p>
          <a:p>
            <a:pPr lvl="1"/>
            <a:r>
              <a:rPr lang="en-AU" i="1" dirty="0"/>
              <a:t>However it should be noted that IEEE 802.1AEcg, the amendment that is </a:t>
            </a:r>
            <a:r>
              <a:rPr lang="en-AU" i="1" dirty="0" smtClean="0"/>
              <a:t>the subject </a:t>
            </a:r>
            <a:r>
              <a:rPr lang="en-AU" i="1" dirty="0"/>
              <a:t>of this ballot, specifically provides for the use of a </a:t>
            </a:r>
            <a:r>
              <a:rPr lang="en-AU" i="1" dirty="0" smtClean="0"/>
              <a:t>single encryption </a:t>
            </a:r>
            <a:r>
              <a:rPr lang="en-AU" i="1" dirty="0"/>
              <a:t>protection/verification operation to protect a frame </a:t>
            </a:r>
            <a:r>
              <a:rPr lang="en-AU" i="1" dirty="0" smtClean="0"/>
              <a:t>in transit </a:t>
            </a:r>
            <a:r>
              <a:rPr lang="en-AU" i="1" dirty="0"/>
              <a:t>over an entire provider network, a multi-hop scenario.</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4285418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1-2015</a:t>
            </a:r>
            <a:r>
              <a:rPr lang="en-AU" dirty="0" smtClean="0"/>
              <a:t> 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(Sept 2017) will be published </a:t>
            </a:r>
            <a:r>
              <a:rPr lang="en-AU" dirty="0"/>
              <a:t>“soon”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a:t>(Sept 2017) will be published “soon</a:t>
            </a:r>
            <a:r>
              <a:rPr lang="en-AU" dirty="0" smtClean="0"/>
              <a:t>”</a:t>
            </a:r>
          </a:p>
          <a:p>
            <a:pPr lvl="2"/>
            <a:r>
              <a:rPr lang="en-AU" dirty="0">
                <a:solidFill>
                  <a:srgbClr val="FF0000"/>
                </a:solidFill>
              </a:rPr>
              <a:t>Asked Jodi in Dec 2017</a:t>
            </a: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smtClean="0">
                <a:solidFill>
                  <a:srgbClr val="FF0000"/>
                </a:solidFill>
              </a:rPr>
              <a:t>Has it been liaised yet? 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a:t>
            </a:r>
            <a:r>
              <a:rPr lang="en-AU" dirty="0" smtClean="0">
                <a:solidFill>
                  <a:srgbClr val="FF0000"/>
                </a:solidFill>
              </a:rPr>
              <a:t>? </a:t>
            </a:r>
            <a:r>
              <a:rPr lang="en-AU" dirty="0">
                <a:solidFill>
                  <a:srgbClr val="FF0000"/>
                </a:solidFill>
              </a:rPr>
              <a:t>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SC will 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30046304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802.3bw </a:t>
            </a:r>
            <a:r>
              <a:rPr lang="en-AU" dirty="0"/>
              <a:t>FDIS ballot passed </a:t>
            </a:r>
            <a:r>
              <a:rPr lang="en-AU" dirty="0">
                <a:solidFill>
                  <a:schemeClr val="accent6"/>
                </a:solidFill>
              </a:rPr>
              <a:t>&amp; is waiting for publication</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1"/>
            <a:r>
              <a:rPr lang="en-AU" dirty="0" smtClean="0"/>
              <a:t>Response sent on 14 Nov 2017 (N16744)</a:t>
            </a:r>
          </a:p>
          <a:p>
            <a:pPr lvl="2"/>
            <a:r>
              <a:rPr lang="en-AU" dirty="0">
                <a:solidFill>
                  <a:srgbClr val="FF0000"/>
                </a:solidFill>
              </a:rPr>
              <a:t>Asked Jodi in Dec 2017</a:t>
            </a:r>
          </a:p>
          <a:p>
            <a:pPr lvl="1"/>
            <a:endParaRPr lang="en-AU" dirty="0" smtClean="0"/>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802.3bp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802.3bq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2"/>
            <a:r>
              <a:rPr lang="en-AU" dirty="0">
                <a:solidFill>
                  <a:srgbClr val="FF0000"/>
                </a:solidFill>
              </a:rPr>
              <a:t>Asked Jodi in Dec 2017</a:t>
            </a:r>
          </a:p>
          <a:p>
            <a:pPr lvl="2"/>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802.3br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a:t>
            </a:r>
            <a:r>
              <a:rPr lang="en-AU" dirty="0">
                <a:solidFill>
                  <a:schemeClr val="accent2"/>
                </a:solidFill>
              </a:rPr>
              <a:t> </a:t>
            </a:r>
            <a:r>
              <a:rPr lang="en-AU" dirty="0" smtClean="0">
                <a:solidFill>
                  <a:schemeClr val="accent6"/>
                </a:solidFill>
              </a:rPr>
              <a:t>&amp; waiting for publication</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2"/>
            <a:r>
              <a:rPr lang="en-AU" dirty="0">
                <a:solidFill>
                  <a:srgbClr val="FF0000"/>
                </a:solidFill>
              </a:rPr>
              <a:t>Asked Jodi in Dec </a:t>
            </a:r>
            <a:r>
              <a:rPr lang="en-AU" dirty="0" smtClean="0">
                <a:solidFill>
                  <a:srgbClr val="FF0000"/>
                </a:solidFill>
              </a:rPr>
              <a:t>2017</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802.3by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5</a:t>
            </a:fld>
            <a:endParaRPr lang="en-US"/>
          </a:p>
        </p:txBody>
      </p:sp>
      <p:sp>
        <p:nvSpPr>
          <p:cNvPr id="8196" name="Rectangle 6"/>
          <p:cNvSpPr>
            <a:spLocks noGrp="1" noChangeArrowheads="1"/>
          </p:cNvSpPr>
          <p:nvPr>
            <p:ph type="title"/>
          </p:nvPr>
        </p:nvSpPr>
        <p:spPr/>
        <p:txBody>
          <a:bodyPr/>
          <a:lstStyle/>
          <a:p>
            <a:r>
              <a:rPr lang="en-US"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802.3bz FDIS </a:t>
            </a:r>
            <a:r>
              <a:rPr lang="en-AU" dirty="0"/>
              <a:t>ballot passed </a:t>
            </a:r>
            <a:r>
              <a:rPr lang="en-AU" dirty="0">
                <a:solidFill>
                  <a:schemeClr val="accent6"/>
                </a:solidFill>
              </a:rPr>
              <a:t>&amp;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2"/>
            <a:r>
              <a:rPr lang="en-AU" dirty="0">
                <a:solidFill>
                  <a:srgbClr val="FF0000"/>
                </a:solidFill>
              </a:rPr>
              <a:t>Asked Jodi in Dec 2017</a:t>
            </a:r>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6</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7</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802.15.3-2016 FDIS ballot passed and is now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t>
            </a:r>
            <a:r>
              <a:rPr lang="en-AU" dirty="0" smtClean="0">
                <a:solidFill>
                  <a:schemeClr val="accent6"/>
                </a:solidFill>
              </a:rPr>
              <a:t>and is waiting for publication</a:t>
            </a:r>
          </a:p>
          <a:p>
            <a:pPr lvl="1"/>
            <a:r>
              <a:rPr lang="en-AU" dirty="0" smtClean="0"/>
              <a:t>Passed on 7 Sep 2017 by 14/0/14 (N16710)</a:t>
            </a:r>
          </a:p>
          <a:p>
            <a:pPr lvl="2"/>
            <a:r>
              <a:rPr lang="en-AU" dirty="0">
                <a:solidFill>
                  <a:srgbClr val="FF0000"/>
                </a:solidFill>
              </a:rPr>
              <a:t>Asked Jodi in Dec 2017</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(Nov 2017) James </a:t>
            </a:r>
            <a:r>
              <a:rPr lang="en-GB" dirty="0">
                <a:solidFill>
                  <a:srgbClr val="FF0000"/>
                </a:solidFill>
              </a:rPr>
              <a:t>Gilb will get the IEEE 802.15 TG6 team to look at the </a:t>
            </a:r>
            <a:r>
              <a:rPr lang="en-GB" dirty="0" smtClean="0">
                <a:solidFill>
                  <a:srgbClr val="FF0000"/>
                </a:solidFill>
              </a:rPr>
              <a:t>comments </a:t>
            </a:r>
          </a:p>
          <a:p>
            <a:pPr lvl="1"/>
            <a:r>
              <a:rPr lang="en-GB" dirty="0" smtClean="0">
                <a:solidFill>
                  <a:srgbClr val="FF0000"/>
                </a:solidFill>
              </a:rPr>
              <a:t>(Dec 2017) Asked Peter Yee to check</a:t>
            </a:r>
            <a:endParaRPr lang="en-AU" dirty="0">
              <a:solidFill>
                <a:srgbClr val="FF0000"/>
              </a:solidFill>
            </a:endParaRPr>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(Nov 2017) James Gilb will get the IEEE 802.15 TG6 team to look at the comments </a:t>
            </a:r>
            <a:endParaRPr lang="en-AU" dirty="0">
              <a:solidFill>
                <a:srgbClr val="FF0000"/>
              </a:solidFill>
            </a:endParaRPr>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8</a:t>
            </a:fld>
            <a:endParaRPr lang="en-US" dirty="0">
              <a:latin typeface="+mn-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81</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r>
              <a:rPr lang="en-AU" dirty="0" smtClean="0">
                <a:solidFill>
                  <a:srgbClr val="FF0000"/>
                </a:solidFill>
              </a:rPr>
              <a:t>Asked Apurva Mody for status in Dec 2017</a:t>
            </a:r>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0918920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solidFill>
                  <a:srgbClr val="FF0000"/>
                </a:solidFill>
              </a:rPr>
              <a:t>Andrew Myles requested assistance from Jodi </a:t>
            </a:r>
            <a:r>
              <a:rPr lang="en-AU" dirty="0" err="1" smtClean="0">
                <a:solidFill>
                  <a:srgbClr val="FF0000"/>
                </a:solidFill>
              </a:rPr>
              <a:t>Haasz</a:t>
            </a:r>
            <a:r>
              <a:rPr lang="en-AU" dirty="0" smtClean="0">
                <a:solidFill>
                  <a:srgbClr val="FF0000"/>
                </a:solidFill>
              </a:rPr>
              <a:t>, who asked</a:t>
            </a:r>
          </a:p>
          <a:p>
            <a:pPr lvl="2"/>
            <a:r>
              <a:rPr lang="en-AU" dirty="0" smtClean="0">
                <a:solidFill>
                  <a:srgbClr val="FF0000"/>
                </a:solidFill>
              </a:rPr>
              <a:t>ISO/IEC </a:t>
            </a:r>
            <a:r>
              <a:rPr lang="en-AU" dirty="0">
                <a:solidFill>
                  <a:srgbClr val="FF0000"/>
                </a:solidFill>
              </a:rPr>
              <a:t>TR </a:t>
            </a:r>
            <a:r>
              <a:rPr lang="en-AU" dirty="0" smtClean="0">
                <a:solidFill>
                  <a:srgbClr val="FF0000"/>
                </a:solidFill>
              </a:rPr>
              <a:t>8802-1:2001; I </a:t>
            </a:r>
            <a:r>
              <a:rPr lang="en-AU" dirty="0">
                <a:solidFill>
                  <a:srgbClr val="FF0000"/>
                </a:solidFill>
              </a:rPr>
              <a:t>believe this document was developed by JTC 1/SC 6 and was not an IEEE standard adopted by JTC 1/SC 6, correct</a:t>
            </a:r>
            <a:r>
              <a:rPr lang="en-AU" dirty="0" smtClean="0">
                <a:solidFill>
                  <a:srgbClr val="FF0000"/>
                </a:solidFill>
              </a:rPr>
              <a:t>?</a:t>
            </a:r>
            <a:endParaRPr lang="en-AU" dirty="0">
              <a:solidFill>
                <a:srgbClr val="FF0000"/>
              </a:solidFill>
            </a:endParaRPr>
          </a:p>
          <a:p>
            <a:pPr lvl="2"/>
            <a:r>
              <a:rPr lang="en-AU" dirty="0" smtClean="0">
                <a:solidFill>
                  <a:srgbClr val="FF0000"/>
                </a:solidFill>
              </a:rPr>
              <a:t>ISO/IEC 15802-1:1995; Is </a:t>
            </a:r>
            <a:r>
              <a:rPr lang="en-AU" dirty="0">
                <a:solidFill>
                  <a:srgbClr val="FF0000"/>
                </a:solidFill>
              </a:rPr>
              <a:t>this document an adoption of an IEEE standard?  I am unable to find it.</a:t>
            </a:r>
          </a:p>
          <a:p>
            <a:pPr lvl="2"/>
            <a:r>
              <a:rPr lang="en-AU" dirty="0" smtClean="0">
                <a:solidFill>
                  <a:srgbClr val="FF0000"/>
                </a:solidFill>
              </a:rPr>
              <a:t>ISO/IEC 15802-3:1998; I </a:t>
            </a:r>
            <a:r>
              <a:rPr lang="en-AU" dirty="0">
                <a:solidFill>
                  <a:srgbClr val="FF0000"/>
                </a:solidFill>
              </a:rPr>
              <a:t>believe this is an adoption of IEEE 802.1D-1998, correct?</a:t>
            </a:r>
          </a:p>
          <a:p>
            <a:pPr lvl="2"/>
            <a:r>
              <a:rPr lang="en-AU" dirty="0" smtClean="0">
                <a:solidFill>
                  <a:srgbClr val="FF0000"/>
                </a:solidFill>
              </a:rPr>
              <a:t>ISO/IEC </a:t>
            </a:r>
            <a:r>
              <a:rPr lang="en-AU" dirty="0">
                <a:solidFill>
                  <a:srgbClr val="FF0000"/>
                </a:solidFill>
              </a:rPr>
              <a:t>8802-5 and anything related (such as corrigenda</a:t>
            </a:r>
            <a:r>
              <a:rPr lang="en-AU" dirty="0" smtClean="0">
                <a:solidFill>
                  <a:srgbClr val="FF0000"/>
                </a:solidFill>
              </a:rPr>
              <a:t>); I </a:t>
            </a:r>
            <a:r>
              <a:rPr lang="en-AU" dirty="0">
                <a:solidFill>
                  <a:srgbClr val="FF0000"/>
                </a:solidFill>
              </a:rPr>
              <a:t>am sure that this is an adoption of IEEE 802.5 and its related documents</a:t>
            </a:r>
            <a:r>
              <a:rPr lang="en-AU" dirty="0" smtClean="0">
                <a:solidFill>
                  <a:srgbClr val="FF0000"/>
                </a:solidFill>
              </a:rPr>
              <a:t>.</a:t>
            </a:r>
          </a:p>
          <a:p>
            <a:pPr lvl="1"/>
            <a:r>
              <a:rPr lang="en-AU" dirty="0" smtClean="0">
                <a:solidFill>
                  <a:srgbClr val="FF0000"/>
                </a:solidFill>
              </a:rPr>
              <a:t>We are currently waiting for a response from John Messenger (through Glenn Parsons)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3874202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9</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Tree>
    <p:extLst>
      <p:ext uri="{BB962C8B-B14F-4D97-AF65-F5344CB8AC3E}">
        <p14:creationId xmlns:p14="http://schemas.microsoft.com/office/powerpoint/2010/main" val="23760318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8700440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2"/>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2988025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9647058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40419256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39401719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42250593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29 January 2018</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995977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13369</Words>
  <Application>Microsoft Office PowerPoint</Application>
  <PresentationFormat>On-screen Show (4:3)</PresentationFormat>
  <Paragraphs>2090</Paragraphs>
  <Slides>141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141</vt:i4>
      </vt:variant>
    </vt:vector>
  </HeadingPairs>
  <TitlesOfParts>
    <vt:vector size="149" baseType="lpstr">
      <vt:lpstr>SimSun</vt:lpstr>
      <vt:lpstr>Arial</vt:lpstr>
      <vt:lpstr>Calibri</vt:lpstr>
      <vt:lpstr>Times New Roman</vt:lpstr>
      <vt:lpstr>Wingdings</vt:lpstr>
      <vt:lpstr>802-11-Submission</vt:lpstr>
      <vt:lpstr>Acrobat Document</vt:lpstr>
      <vt:lpstr>Packager Shell Object</vt:lpstr>
      <vt:lpstr>IEEE 802 JTC1 Standing Committee Jan 2018 agenda for Irvine</vt:lpstr>
      <vt:lpstr>This document will be used to run the IEEE 802 JTC1 SC meetings in Irvine in Jan 2018</vt:lpstr>
      <vt:lpstr>The SC will review the official IEEE-SA patent material for pre-PAR groups</vt:lpstr>
      <vt:lpstr>The SC will review the official IEEE-SA patent material for pre-PAR groups</vt:lpstr>
      <vt:lpstr>Links are available to a variety of other useful resources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27 standards completely through the PSDO ratification process</vt:lpstr>
      <vt:lpstr>IEEE 802 has pushed 27 standards completely through the PSDO ratification process</vt:lpstr>
      <vt:lpstr>IEEE 802 has pushed 27 standards completely through the PSDO ratification process</vt:lpstr>
      <vt:lpstr>IEEE 802.1 has seventeen standards in the pipeline for ratification under the PSDO</vt:lpstr>
      <vt:lpstr>IEEE 802.1 has seventeen standards in the pipeline for ratification under the PSDO</vt:lpstr>
      <vt:lpstr>IEEE 802.1Qbu FDIS ballot passed &amp; is waiting for publication</vt:lpstr>
      <vt:lpstr>IEEE 802.1Qbz FDIS ballot passed &amp; is waiting for publication</vt:lpstr>
      <vt:lpstr>IEEE 802.1AC-Rev FDIS ballot closes 5 March 2018</vt:lpstr>
      <vt:lpstr>IEEE 802.1Qcd-2015 FDIS ballot passed &amp; is waiting for publication</vt:lpstr>
      <vt:lpstr>IEEE 802d FDIS ballot closes 14 Mar 2018</vt:lpstr>
      <vt:lpstr>IEEE 802.1AEcg is waiting for start of FDIS ballot</vt:lpstr>
      <vt:lpstr>There was one comment received on the IEEE 802.1AEcg 60-day pre-ballot</vt:lpstr>
      <vt:lpstr>A response has ben sent to the one comment received on the IEEE 802.1AEcg 60-day pre-ballot</vt:lpstr>
      <vt:lpstr>A response has ben sent to the one comment received on the IEEE 802.1AEcg 60-day pre-ballot</vt:lpstr>
      <vt:lpstr>IEEE 802.1CB 60-day pre-ballot closes on 18 Jan 2018</vt:lpstr>
      <vt:lpstr>IEEE 802.1Qci 60-day pre-ballot passed on 9 Dec 2017 but a response is required</vt:lpstr>
      <vt:lpstr>There was one comment received on the IEEE 802.1Qci 60-day pre-ballot</vt:lpstr>
      <vt:lpstr>IEEE 802.1Qch 60-day pre-ballot closes on 18 Jan 2018</vt:lpstr>
      <vt:lpstr>IEEE 802.1Q-2014/Cor 1-2015 is waiting for publication</vt:lpstr>
      <vt:lpstr>IEEE 802c pre-ballot closes on 2 Feb 2018</vt:lpstr>
      <vt:lpstr>IEEE 802.1AX-2014/Cor1 is waiting for publication</vt:lpstr>
      <vt:lpstr>IEEE 802.1Q-REV has been liaised for information</vt:lpstr>
      <vt:lpstr>IEEE 802.1Qcc will be liaised for information</vt:lpstr>
      <vt:lpstr>IEEE 802.1Qcp will be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IEEE 802.3bw FDIS ballot passed &amp; is waiting for publication</vt:lpstr>
      <vt:lpstr>IEEE 802.3bp FDIS ballot passed &amp; is waiting for publication</vt:lpstr>
      <vt:lpstr>IEEE 802.3bn is waiting for start of FDIS</vt:lpstr>
      <vt:lpstr>IEEE 802.3bq FDIS ballot passed &amp; is waiting for publication</vt:lpstr>
      <vt:lpstr>IEEE 802.3br FDIS ballot passed &amp; is waiting for publication</vt:lpstr>
      <vt:lpstr>IEEE 802.3by FDIS ballot passed &amp; is waiting for publication</vt:lpstr>
      <vt:lpstr>IEEE 802.3bv is waiting for start of FDIS ballot</vt:lpstr>
      <vt:lpstr>IEEE 802.3bu is waiting for start of FDIS ballot</vt:lpstr>
      <vt:lpstr>IEEE 802.3bz FDIS ballot passed &amp; waiting for publication</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IEEE 802.15.3-2016 FDIS ballot passed and is now waiting for publication</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2017-12-21T21:27:44Z</dcterms:modified>
</cp:coreProperties>
</file>