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69" r:id="rId2"/>
    <p:sldId id="2021" r:id="rId3"/>
    <p:sldId id="2033" r:id="rId4"/>
    <p:sldId id="2034" r:id="rId5"/>
    <p:sldId id="2002" r:id="rId6"/>
    <p:sldId id="2003" r:id="rId7"/>
    <p:sldId id="2035" r:id="rId8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000000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181" autoAdjust="0"/>
    <p:restoredTop sz="94660" autoAdjust="0"/>
  </p:normalViewPr>
  <p:slideViewPr>
    <p:cSldViewPr>
      <p:cViewPr varScale="1">
        <p:scale>
          <a:sx n="84" d="100"/>
          <a:sy n="84" d="100"/>
        </p:scale>
        <p:origin x="1555" y="82"/>
      </p:cViewPr>
      <p:guideLst>
        <p:guide orient="horz" pos="2160"/>
        <p:guide pos="2880"/>
      </p:guideLst>
    </p:cSldViewPr>
  </p:slideViewPr>
  <p:outlineViewPr>
    <p:cViewPr>
      <p:scale>
        <a:sx n="50" d="100"/>
        <a:sy n="50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1524" y="-72"/>
      </p:cViewPr>
      <p:guideLst>
        <p:guide orient="horz" pos="2160"/>
        <p:guide pos="288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24349" y="177284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/>
              <a:t>doc.: IEEE </a:t>
            </a:r>
            <a:r>
              <a:rPr lang="en-US" dirty="0" smtClean="0"/>
              <a:t>802.11-17/0896r2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284"/>
            <a:ext cx="605935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Jul 2017</a:t>
            </a:r>
            <a:endParaRPr lang="en-US" dirty="0"/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0AC92585-5460-48EC-A28F-298482A080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91142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9114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defTabSz="933450" eaLnBrk="0" hangingPunct="0"/>
            <a:r>
              <a:rPr lang="en-US"/>
              <a:t>Submission</a:t>
            </a:r>
          </a:p>
        </p:txBody>
      </p:sp>
      <p:sp>
        <p:nvSpPr>
          <p:cNvPr id="91144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021494401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4267212" y="97909"/>
            <a:ext cx="2014526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200" b="1" dirty="0" smtClean="0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doc.: IEEE 802.11-17/0896r2</a:t>
            </a:r>
            <a:endParaRPr lang="en-US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7909"/>
            <a:ext cx="605935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r>
              <a:rPr lang="en-US" dirty="0" smtClean="0"/>
              <a:t>Jul 2017</a:t>
            </a:r>
            <a:endParaRPr lang="en-US" dirty="0"/>
          </a:p>
        </p:txBody>
      </p:sp>
      <p:sp>
        <p:nvSpPr>
          <p:cNvPr id="6758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Andrew Myles, Cisco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+mn-cs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18D10512-F400-46E6-9813-0191A717DA9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67592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/>
              <a:t>Submission</a:t>
            </a:r>
          </a:p>
        </p:txBody>
      </p:sp>
      <p:sp>
        <p:nvSpPr>
          <p:cNvPr id="6759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6759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36411493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hdr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>
                <a:latin typeface="Arial" pitchFamily="34" charset="0"/>
              </a:rPr>
              <a:t>doc.: IEEE 802.11-10/0xxxr0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pitchFamily="34" charset="0"/>
              </a:defRPr>
            </a:lvl9pPr>
          </a:lstStyle>
          <a:p>
            <a:r>
              <a:rPr lang="en-US" dirty="0" smtClean="0">
                <a:latin typeface="Arial" pitchFamily="34" charset="0"/>
              </a:rPr>
              <a:t>July 2010</a:t>
            </a:r>
          </a:p>
        </p:txBody>
      </p:sp>
      <p:sp>
        <p:nvSpPr>
          <p:cNvPr id="51204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dirty="0" smtClean="0"/>
              <a:t>Andrew Myles, Cisco</a:t>
            </a:r>
          </a:p>
        </p:txBody>
      </p:sp>
      <p:sp>
        <p:nvSpPr>
          <p:cNvPr id="51205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Page </a:t>
            </a:r>
            <a:fld id="{BFD8823A-E707-449B-AE25-47FA80230A05}" type="slidenum">
              <a:rPr lang="en-US" smtClean="0"/>
              <a:pPr>
                <a:defRPr/>
              </a:pPr>
              <a:t>1</a:t>
            </a:fld>
            <a:endParaRPr lang="en-US" dirty="0" smtClean="0"/>
          </a:p>
        </p:txBody>
      </p:sp>
      <p:sp>
        <p:nvSpPr>
          <p:cNvPr id="686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68615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AU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Click to edit Master title style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Andrew Myles, Cisco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EF4002E7-DB4D-4CC3-8382-1939D19420D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94568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AU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FCE5288C-F87B-4810-A6B2-740CE13BD34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93516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8053388" y="6475413"/>
            <a:ext cx="490537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Andrew Myles, Cisco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27525" y="6475413"/>
            <a:ext cx="56515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A469A3A6-7083-48BA-9D7E-342D6AB96B4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" name="Rectangle 7"/>
          <p:cNvSpPr>
            <a:spLocks noChangeArrowheads="1"/>
          </p:cNvSpPr>
          <p:nvPr/>
        </p:nvSpPr>
        <p:spPr bwMode="auto">
          <a:xfrm>
            <a:off x="5292521" y="363379"/>
            <a:ext cx="3152979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457200" lvl="4" algn="r" eaLnBrk="0" hangingPunct="0"/>
            <a:r>
              <a:rPr lang="en-US" sz="1600" b="1" dirty="0">
                <a:latin typeface="Arial" pitchFamily="34" charset="0"/>
              </a:rPr>
              <a:t>doc.: IEEE </a:t>
            </a:r>
            <a:r>
              <a:rPr lang="en-US" sz="1600" b="1" dirty="0" smtClean="0">
                <a:latin typeface="Arial" pitchFamily="34" charset="0"/>
              </a:rPr>
              <a:t>802.11-17/1785r0</a:t>
            </a:r>
            <a:endParaRPr lang="en-US" sz="1600" b="1" dirty="0" smtClean="0">
              <a:latin typeface="Arial" pitchFamily="34" charset="0"/>
            </a:endParaRPr>
          </a:p>
        </p:txBody>
      </p:sp>
      <p:sp>
        <p:nvSpPr>
          <p:cNvPr id="1031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2" name="Rectangle 9"/>
          <p:cNvSpPr>
            <a:spLocks noChangeArrowheads="1"/>
          </p:cNvSpPr>
          <p:nvPr/>
        </p:nvSpPr>
        <p:spPr bwMode="auto">
          <a:xfrm>
            <a:off x="685800" y="6475413"/>
            <a:ext cx="784225" cy="182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/>
          <a:p>
            <a:pPr eaLnBrk="0" hangingPunct="0"/>
            <a:r>
              <a:rPr lang="en-US" sz="1200" dirty="0">
                <a:latin typeface="Arial" pitchFamily="34" charset="0"/>
              </a:rPr>
              <a:t>Submission</a:t>
            </a:r>
          </a:p>
        </p:txBody>
      </p:sp>
      <p:sp>
        <p:nvSpPr>
          <p:cNvPr id="1033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AU"/>
          </a:p>
        </p:txBody>
      </p:sp>
      <p:sp>
        <p:nvSpPr>
          <p:cNvPr id="1034" name="Rectangle 7"/>
          <p:cNvSpPr>
            <a:spLocks noChangeArrowheads="1"/>
          </p:cNvSpPr>
          <p:nvPr/>
        </p:nvSpPr>
        <p:spPr bwMode="auto">
          <a:xfrm>
            <a:off x="685800" y="380842"/>
            <a:ext cx="899285" cy="2462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b">
            <a:spAutoFit/>
          </a:bodyPr>
          <a:lstStyle/>
          <a:p>
            <a:pPr marL="0" lvl="3" eaLnBrk="0" hangingPunct="0"/>
            <a:r>
              <a:rPr lang="en-US" sz="1600" b="1" dirty="0" smtClean="0">
                <a:latin typeface="Arial" pitchFamily="34" charset="0"/>
              </a:rPr>
              <a:t>Nov 2017</a:t>
            </a:r>
            <a:endParaRPr lang="en-US" sz="1600" b="1" dirty="0">
              <a:latin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hf hd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5pPr>
      <a:lvl6pPr marL="4572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6pPr>
      <a:lvl7pPr marL="9144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7pPr>
      <a:lvl8pPr marL="13716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8pPr>
      <a:lvl9pPr marL="1828800" algn="l" rtl="0" eaLnBrk="0" fontAlgn="base" hangingPunct="0">
        <a:spcBef>
          <a:spcPct val="0"/>
        </a:spcBef>
        <a:spcAft>
          <a:spcPct val="0"/>
        </a:spcAft>
        <a:defRPr sz="2400" b="1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50000"/>
        </a:spcBef>
        <a:spcAft>
          <a:spcPct val="0"/>
        </a:spcAft>
        <a:defRPr b="1">
          <a:solidFill>
            <a:schemeClr val="tx1"/>
          </a:solidFill>
          <a:latin typeface="+mn-lt"/>
          <a:ea typeface="+mn-ea"/>
          <a:cs typeface="+mn-cs"/>
        </a:defRPr>
      </a:lvl1pPr>
      <a:lvl2pPr marL="182563" indent="-180975" algn="l" rtl="0" eaLnBrk="0" fontAlgn="base" hangingPunct="0">
        <a:spcBef>
          <a:spcPct val="5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2pPr>
      <a:lvl3pPr marL="365125" indent="-180975" algn="l" rtl="0" eaLnBrk="0" fontAlgn="base" hangingPunct="0">
        <a:spcBef>
          <a:spcPct val="25000"/>
        </a:spcBef>
        <a:spcAft>
          <a:spcPct val="0"/>
        </a:spcAft>
        <a:buFont typeface="Arial" pitchFamily="34" charset="0"/>
        <a:buChar char="–"/>
        <a:defRPr sz="1600">
          <a:solidFill>
            <a:schemeClr val="tx1"/>
          </a:solidFill>
          <a:latin typeface="+mn-lt"/>
        </a:defRPr>
      </a:lvl3pPr>
      <a:lvl4pPr marL="711200" indent="-344488" algn="l" rtl="0" eaLnBrk="0" fontAlgn="base" hangingPunct="0">
        <a:spcBef>
          <a:spcPct val="10000"/>
        </a:spcBef>
        <a:spcAft>
          <a:spcPct val="0"/>
        </a:spcAft>
        <a:buFont typeface="Times New Roman" pitchFamily="18" charset="0"/>
        <a:buChar char="—"/>
        <a:defRPr sz="1400">
          <a:solidFill>
            <a:schemeClr val="tx1"/>
          </a:solidFill>
          <a:latin typeface="+mn-lt"/>
        </a:defRPr>
      </a:lvl4pPr>
      <a:lvl5pPr marL="9699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5pPr>
      <a:lvl6pPr marL="14271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18843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23415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2798763" indent="-1651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grouper.ieee.org/groups/802/minutes/jul2008/20080714-opening-minutes-v1.pdf" TargetMode="External"/><Relationship Id="rId2" Type="http://schemas.openxmlformats.org/officeDocument/2006/relationships/hyperlink" Target="https://www.iso.org/standard/29923.html" TargetMode="Externa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Andrew Myles, Cisco</a:t>
            </a:r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Slide </a:t>
            </a:r>
            <a:fld id="{C81347C9-C12F-43D2-B3D1-D523E0829A79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  <p:sp>
        <p:nvSpPr>
          <p:cNvPr id="1029" name="Rectangle 2"/>
          <p:cNvSpPr>
            <a:spLocks noGrp="1" noChangeArrowheads="1"/>
          </p:cNvSpPr>
          <p:nvPr>
            <p:ph type="title"/>
          </p:nvPr>
        </p:nvSpPr>
        <p:spPr/>
        <p:txBody>
          <a:bodyPr anchor="ctr"/>
          <a:lstStyle/>
          <a:p>
            <a:pPr algn="ctr">
              <a:defRPr/>
            </a:pP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IEEE 802 JTC1 Standing Committee</a:t>
            </a:r>
            <a:b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</a:br>
            <a:r>
              <a:rPr lang="en-US" dirty="0" smtClean="0">
                <a:solidFill>
                  <a:schemeClr val="accent2">
                    <a:lumMod val="75000"/>
                  </a:schemeClr>
                </a:solidFill>
              </a:rPr>
              <a:t>Nov 2017 motions for EC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330450"/>
            <a:ext cx="7772400" cy="381000"/>
          </a:xfrm>
        </p:spPr>
        <p:txBody>
          <a:bodyPr/>
          <a:lstStyle/>
          <a:p>
            <a:pPr marL="0" indent="0" algn="ctr">
              <a:defRPr/>
            </a:pPr>
            <a:r>
              <a:rPr lang="en-US" b="0" dirty="0" smtClean="0">
                <a:solidFill>
                  <a:schemeClr val="accent2">
                    <a:lumMod val="50000"/>
                  </a:schemeClr>
                </a:solidFill>
              </a:rPr>
              <a:t>10 November 2017</a:t>
            </a:r>
          </a:p>
        </p:txBody>
      </p:sp>
      <p:sp>
        <p:nvSpPr>
          <p:cNvPr id="2054" name="Rectangle 12"/>
          <p:cNvSpPr>
            <a:spLocks noChangeArrowheads="1"/>
          </p:cNvSpPr>
          <p:nvPr/>
        </p:nvSpPr>
        <p:spPr bwMode="auto">
          <a:xfrm>
            <a:off x="533400" y="2746375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eaLnBrk="0" hangingPunct="0">
              <a:spcBef>
                <a:spcPct val="50000"/>
              </a:spcBef>
            </a:pPr>
            <a:r>
              <a:rPr lang="en-US" sz="1600" b="1" dirty="0">
                <a:latin typeface="Arial" pitchFamily="34" charset="0"/>
              </a:rPr>
              <a:t>Authors:</a:t>
            </a:r>
            <a:endParaRPr lang="en-US" sz="1600" dirty="0">
              <a:latin typeface="Arial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94100171"/>
              </p:ext>
            </p:extLst>
          </p:nvPr>
        </p:nvGraphicFramePr>
        <p:xfrm>
          <a:off x="685800" y="3429000"/>
          <a:ext cx="7696200" cy="1112046"/>
        </p:xfrm>
        <a:graphic>
          <a:graphicData uri="http://schemas.openxmlformats.org/drawingml/2006/table">
            <a:tbl>
              <a:tblPr firstRow="1" bandRow="1">
                <a:tableStyleId>{21E4AEA4-8DFA-4A89-87EB-49C32662AFE0}</a:tableStyleId>
              </a:tblPr>
              <a:tblGrid>
                <a:gridCol w="1924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2405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kern="0" dirty="0">
                          <a:effectLst/>
                        </a:rPr>
                        <a:t>Name</a:t>
                      </a:r>
                      <a:endParaRPr lang="en-AU" sz="1200" b="1" kern="0" dirty="0">
                        <a:effectLst/>
                        <a:latin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Company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Phone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email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Andrew </a:t>
                      </a:r>
                      <a:r>
                        <a:rPr lang="en-US" sz="1200" dirty="0" smtClean="0">
                          <a:effectLst/>
                        </a:rPr>
                        <a:t>Myles (Chair)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Cisco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US" sz="1200" dirty="0" smtClean="0">
                          <a:effectLst/>
                        </a:rPr>
                        <a:t>+</a:t>
                      </a:r>
                      <a:r>
                        <a:rPr lang="en-US" sz="1200" dirty="0">
                          <a:effectLst/>
                        </a:rPr>
                        <a:t>61 418 656587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200" dirty="0">
                          <a:effectLst/>
                        </a:rPr>
                        <a:t>amyles@cisco.com</a:t>
                      </a:r>
                      <a:endParaRPr lang="en-AU" sz="12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7068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Peter Yee (Vice</a:t>
                      </a:r>
                      <a:r>
                        <a:rPr lang="en-AU" sz="1200" baseline="0" dirty="0" smtClean="0">
                          <a:effectLst/>
                          <a:latin typeface="+mn-lt"/>
                          <a:ea typeface="Times New Roman"/>
                        </a:rPr>
                        <a:t> Chair)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AKAYLA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21590" indent="-21590"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+1 415</a:t>
                      </a:r>
                      <a:r>
                        <a:rPr lang="en-AU" sz="1200" baseline="0" dirty="0" smtClean="0">
                          <a:effectLst/>
                          <a:latin typeface="+mn-lt"/>
                          <a:ea typeface="Times New Roman"/>
                        </a:rPr>
                        <a:t> 215 7733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AU" sz="1200" dirty="0" smtClean="0">
                          <a:effectLst/>
                          <a:latin typeface="+mn-lt"/>
                          <a:ea typeface="Times New Roman"/>
                        </a:rPr>
                        <a:t>peter@akayla.com</a:t>
                      </a:r>
                      <a:endParaRPr lang="en-AU" sz="1200" dirty="0">
                        <a:effectLst/>
                        <a:latin typeface="+mn-lt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The IEEE 802 JTC1 SC has recommended the withdrawal of three ISO/IEC documents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 smtClean="0"/>
              <a:t>Back in Nov 2011, the IEEE 802 JTC1 SC discussed the possible withdrawal of ISO/IEC TR 8802-1:2001</a:t>
            </a:r>
          </a:p>
          <a:p>
            <a:pPr lvl="2"/>
            <a:r>
              <a:rPr lang="en-AU" dirty="0" smtClean="0"/>
              <a:t>See material in </a:t>
            </a:r>
            <a:r>
              <a:rPr lang="en-AU" dirty="0" smtClean="0"/>
              <a:t>IEEE </a:t>
            </a:r>
            <a:r>
              <a:rPr lang="en-AU" dirty="0" smtClean="0"/>
              <a:t>802 JTC1 </a:t>
            </a:r>
            <a:r>
              <a:rPr lang="en-AU" dirty="0" smtClean="0"/>
              <a:t>agenda (11-17-1550-06)</a:t>
            </a:r>
            <a:endParaRPr lang="en-AU" dirty="0" smtClean="0"/>
          </a:p>
          <a:p>
            <a:pPr lvl="1"/>
            <a:r>
              <a:rPr lang="en-AU" dirty="0" smtClean="0"/>
              <a:t>Glenn Parsons (Chair of 802.1 WG) recently asked again whether it is time to now withdraw </a:t>
            </a:r>
            <a:r>
              <a:rPr lang="en-AU" dirty="0"/>
              <a:t>ISO/IEC TR </a:t>
            </a:r>
            <a:r>
              <a:rPr lang="en-AU" dirty="0" smtClean="0"/>
              <a:t>8802-1:2001</a:t>
            </a:r>
          </a:p>
          <a:p>
            <a:pPr lvl="1"/>
            <a:r>
              <a:rPr lang="en-AU" dirty="0" smtClean="0"/>
              <a:t>During the </a:t>
            </a:r>
            <a:r>
              <a:rPr lang="en-AU" dirty="0"/>
              <a:t>IEEE 802 JTC1 SC </a:t>
            </a:r>
            <a:r>
              <a:rPr lang="en-AU" dirty="0" smtClean="0"/>
              <a:t>session, Glen Parsons confirmed that all the material in </a:t>
            </a:r>
            <a:r>
              <a:rPr lang="en-AU" dirty="0"/>
              <a:t>ISO/IEC TR </a:t>
            </a:r>
            <a:r>
              <a:rPr lang="en-AU" dirty="0" smtClean="0"/>
              <a:t>8802-1:2001 is covered by other documents</a:t>
            </a:r>
          </a:p>
          <a:p>
            <a:pPr lvl="2"/>
            <a:r>
              <a:rPr lang="en-AU" dirty="0" smtClean="0"/>
              <a:t>Particularly the material required to support the </a:t>
            </a:r>
            <a:r>
              <a:rPr lang="en-US" altLang="en-US" dirty="0"/>
              <a:t>MAC registry agreement with </a:t>
            </a:r>
            <a:r>
              <a:rPr lang="en-US" altLang="en-US" dirty="0" smtClean="0"/>
              <a:t>ISO/IEC</a:t>
            </a:r>
          </a:p>
          <a:p>
            <a:pPr lvl="1"/>
            <a:r>
              <a:rPr lang="en-US" dirty="0" smtClean="0"/>
              <a:t>Further discussion indicated that </a:t>
            </a:r>
            <a:r>
              <a:rPr lang="en-AU" dirty="0"/>
              <a:t>ISO/IEC 15802-1:1995 &amp; ISO/IEC 15802-3:1998 </a:t>
            </a:r>
            <a:r>
              <a:rPr lang="en-AU" dirty="0" smtClean="0"/>
              <a:t>are in a similar situation</a:t>
            </a:r>
          </a:p>
          <a:p>
            <a:pPr lvl="1"/>
            <a:r>
              <a:rPr lang="en-AU" dirty="0"/>
              <a:t>The IEEE 802 JTC1 SC </a:t>
            </a:r>
            <a:r>
              <a:rPr lang="en-AU" dirty="0" smtClean="0"/>
              <a:t>recommended withdrawal by a LS to SC6, but the Chair is now recommending a more generic authorisation focused on the goal</a:t>
            </a:r>
          </a:p>
          <a:p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68966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8305800" cy="1066800"/>
          </a:xfrm>
        </p:spPr>
        <p:txBody>
          <a:bodyPr/>
          <a:lstStyle/>
          <a:p>
            <a:r>
              <a:rPr lang="en-AU" dirty="0" smtClean="0"/>
              <a:t>A </a:t>
            </a:r>
            <a:r>
              <a:rPr lang="en-AU" dirty="0"/>
              <a:t>IEEE 802 JTC1 SC </a:t>
            </a:r>
            <a:r>
              <a:rPr lang="en-AU" dirty="0" smtClean="0"/>
              <a:t>motion recommended a LS to SC6 related to the withdrawal of three ISO/IEC documents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/>
              <a:t>IEEE 802 JTC1 SC </a:t>
            </a:r>
            <a:r>
              <a:rPr lang="en-AU" dirty="0" smtClean="0"/>
              <a:t>motion</a:t>
            </a:r>
          </a:p>
          <a:p>
            <a:pPr lvl="1"/>
            <a:r>
              <a:rPr lang="en-AU" i="1" dirty="0" smtClean="0"/>
              <a:t>IEEE 802 JTC1 SC recommends that the IEEE 802 EC send a LS to ISO/IEC JTC1/SC6 recommending that ISO/IEC TR 8802-1:2001, </a:t>
            </a:r>
            <a:r>
              <a:rPr lang="en-AU" i="1" dirty="0"/>
              <a:t>ISO/IEC </a:t>
            </a:r>
            <a:r>
              <a:rPr lang="en-AU" i="1" dirty="0" smtClean="0"/>
              <a:t>15802-1:1995 &amp; </a:t>
            </a:r>
            <a:r>
              <a:rPr lang="en-AU" i="1" dirty="0"/>
              <a:t>ISO/IEC </a:t>
            </a:r>
            <a:r>
              <a:rPr lang="en-AU" i="1" dirty="0" smtClean="0"/>
              <a:t>15802-3:1998 be withdrawn</a:t>
            </a:r>
          </a:p>
          <a:p>
            <a:pPr lvl="1"/>
            <a:r>
              <a:rPr lang="en-AU" dirty="0" smtClean="0"/>
              <a:t>Moved: Glenn Parsons</a:t>
            </a:r>
          </a:p>
          <a:p>
            <a:pPr lvl="1"/>
            <a:r>
              <a:rPr lang="en-AU" dirty="0" smtClean="0"/>
              <a:t>Seconded: John Messenger</a:t>
            </a:r>
          </a:p>
          <a:p>
            <a:pPr lvl="1"/>
            <a:r>
              <a:rPr lang="en-AU" dirty="0" smtClean="0"/>
              <a:t>Result 10/0/3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122546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8229600" cy="1066800"/>
          </a:xfrm>
        </p:spPr>
        <p:txBody>
          <a:bodyPr/>
          <a:lstStyle/>
          <a:p>
            <a:r>
              <a:rPr lang="en-AU" dirty="0" smtClean="0"/>
              <a:t>The IEEE 802 SC is requested to approve execution of processes for withdrawal of three ISO/IEC documents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Proposed IEEE 802 EC motion</a:t>
            </a:r>
          </a:p>
          <a:p>
            <a:pPr lvl="1"/>
            <a:r>
              <a:rPr lang="en-AU" i="1" dirty="0" smtClean="0"/>
              <a:t>The IEEE 802 EC approves the execution of necessary processes that result in the withdrawal of </a:t>
            </a:r>
          </a:p>
          <a:p>
            <a:pPr lvl="2"/>
            <a:r>
              <a:rPr lang="en-AU" i="1" dirty="0"/>
              <a:t>ISO/IEC TR </a:t>
            </a:r>
            <a:r>
              <a:rPr lang="en-AU" i="1" dirty="0" smtClean="0"/>
              <a:t>8802-1:2001</a:t>
            </a:r>
          </a:p>
          <a:p>
            <a:pPr lvl="2"/>
            <a:r>
              <a:rPr lang="en-AU" i="1" dirty="0"/>
              <a:t>I</a:t>
            </a:r>
            <a:r>
              <a:rPr lang="en-AU" i="1" dirty="0" smtClean="0"/>
              <a:t>SO/IEC 15802-1:1995</a:t>
            </a:r>
          </a:p>
          <a:p>
            <a:pPr lvl="2"/>
            <a:r>
              <a:rPr lang="en-AU" i="1" dirty="0" smtClean="0"/>
              <a:t>ISO/IEC </a:t>
            </a:r>
            <a:r>
              <a:rPr lang="en-AU" i="1" dirty="0"/>
              <a:t>15802-3:1998</a:t>
            </a:r>
            <a:endParaRPr lang="en-AU" i="1" dirty="0" smtClean="0"/>
          </a:p>
          <a:p>
            <a:pPr lvl="1"/>
            <a:r>
              <a:rPr lang="en-AU" dirty="0" smtClean="0"/>
              <a:t>Moved</a:t>
            </a:r>
          </a:p>
          <a:p>
            <a:pPr lvl="1"/>
            <a:r>
              <a:rPr lang="en-AU" dirty="0" smtClean="0"/>
              <a:t>Seconded</a:t>
            </a:r>
          </a:p>
          <a:p>
            <a:pPr lvl="1"/>
            <a:r>
              <a:rPr lang="en-AU" dirty="0" smtClean="0"/>
              <a:t>Result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59162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The IEEE 802 JTC1 SC has recommended the withdrawal of </a:t>
            </a:r>
            <a:r>
              <a:rPr lang="en-AU" dirty="0" smtClean="0"/>
              <a:t>802.5 based ISO/IEC standards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en-AU" dirty="0" smtClean="0"/>
              <a:t>According to ISO, ISO/IEC 8802-5:1998 (Token Ring) is still “current”</a:t>
            </a:r>
          </a:p>
          <a:p>
            <a:pPr lvl="2"/>
            <a:r>
              <a:rPr lang="en-AU" dirty="0"/>
              <a:t>See </a:t>
            </a:r>
            <a:r>
              <a:rPr lang="en-AU" dirty="0">
                <a:hlinkClick r:id="rId2"/>
              </a:rPr>
              <a:t>https://</a:t>
            </a:r>
            <a:r>
              <a:rPr lang="en-AU" dirty="0" smtClean="0">
                <a:hlinkClick r:id="rId2"/>
              </a:rPr>
              <a:t>www.iso.org/standard/29923.html</a:t>
            </a:r>
            <a:endParaRPr lang="en-AU" dirty="0" smtClean="0"/>
          </a:p>
          <a:p>
            <a:pPr lvl="1"/>
            <a:r>
              <a:rPr lang="en-AU" dirty="0" smtClean="0"/>
              <a:t>However, IEEE 802 withdrew IEEE 802.5-1997 (reaffirmed 2003) and amendments in July 2008</a:t>
            </a:r>
          </a:p>
          <a:p>
            <a:pPr lvl="2"/>
            <a:r>
              <a:rPr lang="en-AU" dirty="0"/>
              <a:t>See </a:t>
            </a:r>
            <a:r>
              <a:rPr lang="en-AU" dirty="0">
                <a:hlinkClick r:id="rId3"/>
              </a:rPr>
              <a:t>http://</a:t>
            </a:r>
            <a:r>
              <a:rPr lang="en-AU" dirty="0" smtClean="0">
                <a:hlinkClick r:id="rId3"/>
              </a:rPr>
              <a:t>grouper.ieee.org/groups/802/minutes/jul2008/20080714-opening-minutes-v1.pdf</a:t>
            </a:r>
            <a:endParaRPr lang="en-AU" dirty="0" smtClean="0"/>
          </a:p>
          <a:p>
            <a:pPr lvl="1"/>
            <a:r>
              <a:rPr lang="en-AU" dirty="0" smtClean="0"/>
              <a:t>The IEEE 802 JTC1 SC agreed that IEEE 802 should notify SC6 and recommend withdrawal of </a:t>
            </a:r>
            <a:r>
              <a:rPr lang="en-AU" dirty="0"/>
              <a:t>ISO/IEC 8802-5:1998 </a:t>
            </a:r>
            <a:r>
              <a:rPr lang="en-AU" dirty="0" smtClean="0"/>
              <a:t>and any related standards (corrigenda and amendments)</a:t>
            </a:r>
          </a:p>
          <a:p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18920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/>
              <a:t>IEEE 802 </a:t>
            </a:r>
            <a:r>
              <a:rPr lang="en-AU" dirty="0" smtClean="0"/>
              <a:t>recommended </a:t>
            </a:r>
            <a:r>
              <a:rPr lang="en-AU" dirty="0"/>
              <a:t>that ISO withdraw 802.5 based </a:t>
            </a:r>
            <a:r>
              <a:rPr lang="en-AU" dirty="0" smtClean="0"/>
              <a:t>ISO/IEC standards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IEEE 802 JTC1 SC motion</a:t>
            </a:r>
          </a:p>
          <a:p>
            <a:pPr lvl="1"/>
            <a:r>
              <a:rPr lang="en-AU" i="1" dirty="0" smtClean="0"/>
              <a:t>IEEE 802 JTC1 SC recommends that the IEEE 802 EC send a LS to ISO/IEC JTC1/SC6 recommending that all ISO/IEC standards based on IEEE 802.5 standards be withdrawn</a:t>
            </a:r>
          </a:p>
          <a:p>
            <a:pPr lvl="1"/>
            <a:r>
              <a:rPr lang="en-AU" dirty="0" smtClean="0"/>
              <a:t>Moved: Ian Sherlock</a:t>
            </a:r>
          </a:p>
          <a:p>
            <a:pPr lvl="1"/>
            <a:r>
              <a:rPr lang="en-AU" dirty="0" smtClean="0"/>
              <a:t>Seconded: Dr James P K “</a:t>
            </a:r>
            <a:r>
              <a:rPr lang="en-AU" dirty="0" err="1" smtClean="0"/>
              <a:t>Trainwreck</a:t>
            </a:r>
            <a:r>
              <a:rPr lang="en-AU" dirty="0" smtClean="0"/>
              <a:t>” Gilb</a:t>
            </a:r>
          </a:p>
          <a:p>
            <a:pPr lvl="1"/>
            <a:r>
              <a:rPr lang="en-AU" dirty="0" smtClean="0"/>
              <a:t>Result: 11/1/0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810010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8458200" cy="1066800"/>
          </a:xfrm>
        </p:spPr>
        <p:txBody>
          <a:bodyPr/>
          <a:lstStyle/>
          <a:p>
            <a:r>
              <a:rPr lang="en-AU" dirty="0" smtClean="0"/>
              <a:t>The IEEE 802 SC is requested to approve execution of processes for withdrawal of 802.5 based ISO/IEC </a:t>
            </a:r>
            <a:r>
              <a:rPr lang="en-AU" dirty="0" err="1" smtClean="0"/>
              <a:t>stds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Proposed IEEE 802 EC motion</a:t>
            </a:r>
          </a:p>
          <a:p>
            <a:pPr lvl="1"/>
            <a:r>
              <a:rPr lang="en-AU" i="1" dirty="0" smtClean="0"/>
              <a:t>The IEEE 802 EC approves the execution of necessary processes that result in the withdrawal 802.5 based ISO/IEC standards</a:t>
            </a:r>
          </a:p>
          <a:p>
            <a:pPr lvl="1"/>
            <a:r>
              <a:rPr lang="en-AU" dirty="0" smtClean="0"/>
              <a:t>Moved</a:t>
            </a:r>
          </a:p>
          <a:p>
            <a:pPr lvl="1"/>
            <a:r>
              <a:rPr lang="en-AU" dirty="0" smtClean="0"/>
              <a:t>Seconded</a:t>
            </a:r>
          </a:p>
          <a:p>
            <a:pPr lvl="1"/>
            <a:r>
              <a:rPr lang="en-AU" dirty="0" smtClean="0"/>
              <a:t>Result</a:t>
            </a:r>
            <a:endParaRPr lang="en-AU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Andrew Myles, Cisco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Slide </a:t>
            </a:r>
            <a:fld id="{EF4002E7-DB4D-4CC3-8382-1939D19420D8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2727800"/>
      </p:ext>
    </p:extLst>
  </p:cSld>
  <p:clrMapOvr>
    <a:masterClrMapping/>
  </p:clrMapOvr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C:\Documents and Settings\dstanley\My Documents\2005Jan\802-11-Submission.pot</Template>
  <TotalTime>0</TotalTime>
  <Words>527</Words>
  <Application>Microsoft Office PowerPoint</Application>
  <PresentationFormat>On-screen Show (4:3)</PresentationFormat>
  <Paragraphs>74</Paragraphs>
  <Slides>7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0" baseType="lpstr">
      <vt:lpstr>Arial</vt:lpstr>
      <vt:lpstr>Times New Roman</vt:lpstr>
      <vt:lpstr>802-11-Submission</vt:lpstr>
      <vt:lpstr>IEEE 802 JTC1 Standing Committee Nov 2017 motions for EC</vt:lpstr>
      <vt:lpstr>The IEEE 802 JTC1 SC has recommended the withdrawal of three ISO/IEC documents</vt:lpstr>
      <vt:lpstr>A IEEE 802 JTC1 SC motion recommended a LS to SC6 related to the withdrawal of three ISO/IEC documents</vt:lpstr>
      <vt:lpstr>The IEEE 802 SC is requested to approve execution of processes for withdrawal of three ISO/IEC documents</vt:lpstr>
      <vt:lpstr>The IEEE 802 JTC1 SC has recommended the withdrawal of 802.5 based ISO/IEC standards</vt:lpstr>
      <vt:lpstr>IEEE 802 recommended that ISO withdraw 802.5 based ISO/IEC standards</vt:lpstr>
      <vt:lpstr>The IEEE 802 SC is requested to approve execution of processes for withdrawal of 802.5 based ISO/IEC stds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2011-09-19T06:02:14Z</dcterms:created>
  <dcterms:modified xsi:type="dcterms:W3CDTF">2017-11-09T15:00:22Z</dcterms:modified>
</cp:coreProperties>
</file>