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bookmarkIdSeed="2">
  <p:sldMasterIdLst>
    <p:sldMasterId id="2147483648" r:id="rId1"/>
    <p:sldMasterId id="2147483652" r:id="rId2"/>
  </p:sldMasterIdLst>
  <p:notesMasterIdLst>
    <p:notesMasterId r:id="rId13"/>
  </p:notesMasterIdLst>
  <p:handoutMasterIdLst>
    <p:handoutMasterId r:id="rId14"/>
  </p:handoutMasterIdLst>
  <p:sldIdLst>
    <p:sldId id="269" r:id="rId3"/>
    <p:sldId id="642" r:id="rId4"/>
    <p:sldId id="628" r:id="rId5"/>
    <p:sldId id="629" r:id="rId6"/>
    <p:sldId id="630" r:id="rId7"/>
    <p:sldId id="739" r:id="rId8"/>
    <p:sldId id="740" r:id="rId9"/>
    <p:sldId id="741" r:id="rId10"/>
    <p:sldId id="742" r:id="rId11"/>
    <p:sldId id="743" r:id="rId12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D2DB9"/>
    <a:srgbClr val="B2B2B2"/>
    <a:srgbClr val="FF9999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71403" autoAdjust="0"/>
  </p:normalViewPr>
  <p:slideViewPr>
    <p:cSldViewPr>
      <p:cViewPr varScale="1">
        <p:scale>
          <a:sx n="84" d="100"/>
          <a:sy n="84" d="100"/>
        </p:scale>
        <p:origin x="802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84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24349" y="177284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</a:t>
            </a:r>
            <a:r>
              <a:rPr lang="en-US" dirty="0" smtClean="0"/>
              <a:t>802.11-17/0291r0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6556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Mar 2017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AC92585-5460-48EC-A28F-298482A0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/>
              <a:t>Submission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494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67212" y="97909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doc.: IEEE 802.11-17/0291r0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6556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Mar 2017</a:t>
            </a:r>
            <a:endParaRPr lang="en-US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8D10512-F400-46E6-9813-0191A717D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Submission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411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81200"/>
          </a:xfrm>
        </p:spPr>
        <p:txBody>
          <a:bodyPr anchor="ctr" anchorCtr="0"/>
          <a:lstStyle>
            <a:lvl1pPr algn="ctr"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1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7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9144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690007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0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6"/>
            <a:ext cx="78867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8912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8546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6"/>
            <a:ext cx="3886200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7498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2"/>
            <a:ext cx="3886200" cy="182557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6"/>
            <a:ext cx="3886200" cy="182557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4275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04970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8"/>
            <a:ext cx="3886200" cy="3802265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9"/>
            <a:ext cx="38862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859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4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6"/>
            <a:ext cx="38862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6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4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9445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2" y="1825625"/>
            <a:ext cx="3019523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7" y="1825625"/>
            <a:ext cx="4725775" cy="3792539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66145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7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6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2506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2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1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94026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2"/>
            <a:ext cx="38862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82262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4970872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2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4" y="1825625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13949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E5288C-F87B-4810-A6B2-740CE13BD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1"/>
            <a:ext cx="7772400" cy="697311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67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690007"/>
            <a:ext cx="1215715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26176"/>
            <a:ext cx="1456944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26176"/>
            <a:ext cx="1944624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26176"/>
            <a:ext cx="2365248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26176"/>
            <a:ext cx="1956816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26176"/>
            <a:ext cx="1499616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690007"/>
            <a:ext cx="1215715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18288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870069"/>
            <a:ext cx="18288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870069"/>
            <a:ext cx="18288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870069"/>
            <a:ext cx="18288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870069"/>
            <a:ext cx="18288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1"/>
            <a:ext cx="7772400" cy="697311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67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71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1"/>
            <a:ext cx="7772400" cy="697311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67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26176"/>
            <a:ext cx="1456944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26176"/>
            <a:ext cx="1944624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26176"/>
            <a:ext cx="2365248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26176"/>
            <a:ext cx="1956816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26176"/>
            <a:ext cx="1499616" cy="3218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508531"/>
            <a:ext cx="1221339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1828800" cy="24384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870069"/>
            <a:ext cx="18288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870069"/>
            <a:ext cx="18288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870069"/>
            <a:ext cx="18288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870069"/>
            <a:ext cx="18288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1"/>
            <a:ext cx="7772400" cy="697311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67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508531"/>
            <a:ext cx="1221339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7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7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9144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690007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8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7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9144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690007"/>
            <a:ext cx="1215715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7" y="470090"/>
            <a:ext cx="906997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9" y="1095103"/>
            <a:ext cx="1343053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4064"/>
            <a:ext cx="2334535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785395"/>
            <a:ext cx="1643932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2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53388" y="6475413"/>
            <a:ext cx="490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7525" y="6475413"/>
            <a:ext cx="565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469A3A6-7083-48BA-9D7E-342D6AB9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258858" y="363379"/>
            <a:ext cx="31866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600" b="1" dirty="0">
                <a:latin typeface="Arial" pitchFamily="34" charset="0"/>
              </a:rPr>
              <a:t>doc.: IEEE </a:t>
            </a:r>
            <a:r>
              <a:rPr lang="en-US" sz="1600" b="1" dirty="0" smtClean="0">
                <a:latin typeface="Arial" pitchFamily="34" charset="0"/>
              </a:rPr>
              <a:t>802.11-17/157801</a:t>
            </a:r>
            <a:endParaRPr lang="en-US" sz="1600" b="1" dirty="0" smtClean="0">
              <a:latin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784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dirty="0">
                <a:latin typeface="Arial" pitchFamily="34" charset="0"/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685800" y="380842"/>
            <a:ext cx="899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 smtClean="0">
                <a:latin typeface="Arial" pitchFamily="34" charset="0"/>
              </a:rPr>
              <a:t>Nov 2017</a:t>
            </a:r>
            <a:endParaRPr lang="en-US" sz="1600" b="1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2" y="6205392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690007"/>
            <a:ext cx="1215715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9144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6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r.shahid.mumtaz@ieee.org" TargetMode="External"/><Relationship Id="rId2" Type="http://schemas.openxmlformats.org/officeDocument/2006/relationships/hyperlink" Target="mailto:anwer.aldulaimi@ieee.org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n.orlando@ieee.org" TargetMode="External"/><Relationship Id="rId4" Type="http://schemas.openxmlformats.org/officeDocument/2006/relationships/hyperlink" Target="mailto:q.ni@lancaster.ac.u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AU" dirty="0" smtClean="0">
                <a:solidFill>
                  <a:schemeClr val="accent6"/>
                </a:solidFill>
              </a:rPr>
              <a:t>Summary of 1932.1 WG activities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16 </a:t>
            </a: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October 2017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27513"/>
              </p:ext>
            </p:extLst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+</a:t>
                      </a:r>
                      <a:r>
                        <a:rPr lang="en-US" sz="1200" dirty="0">
                          <a:effectLst/>
                        </a:rPr>
                        <a:t>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this Standard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New Controller that can: </a:t>
            </a:r>
          </a:p>
          <a:p>
            <a:pPr lvl="1"/>
            <a:r>
              <a:rPr lang="en-US" sz="1800" dirty="0"/>
              <a:t>Provide time references for aligning multi-transmissions conducted by multi-radio interfaces with different </a:t>
            </a:r>
            <a:r>
              <a:rPr lang="en-US" sz="1800" dirty="0" err="1"/>
              <a:t>QoS</a:t>
            </a:r>
            <a:r>
              <a:rPr lang="en-US" sz="1800" dirty="0"/>
              <a:t>/channel availability</a:t>
            </a:r>
          </a:p>
          <a:p>
            <a:pPr lvl="1"/>
            <a:r>
              <a:rPr lang="en-US" sz="1800" dirty="0"/>
              <a:t>Retrieve no transmitted packets from the unlicensed band (</a:t>
            </a:r>
            <a:r>
              <a:rPr lang="en-US" sz="1800" dirty="0" err="1"/>
              <a:t>WiFi</a:t>
            </a:r>
            <a:r>
              <a:rPr lang="en-US" sz="1800" dirty="0"/>
              <a:t>) and re-direct them to the licensed interface (LTE) for potential transmission</a:t>
            </a:r>
          </a:p>
          <a:p>
            <a:r>
              <a:rPr lang="en-US" sz="2000" dirty="0"/>
              <a:t>New scheme that can decide how much packets should be diverted from the licensed interface (LTE) to unlicensed interfaces (</a:t>
            </a:r>
            <a:r>
              <a:rPr lang="en-US" sz="2000" dirty="0" err="1"/>
              <a:t>WiFi</a:t>
            </a:r>
            <a:r>
              <a:rPr lang="en-US" sz="2000" dirty="0"/>
              <a:t> APs)</a:t>
            </a:r>
          </a:p>
          <a:p>
            <a:pPr lvl="1"/>
            <a:r>
              <a:rPr lang="en-GB" sz="1500" dirty="0"/>
              <a:t>Provide a functional design of a new MAC scheme  LTE/</a:t>
            </a:r>
            <a:r>
              <a:rPr lang="en-GB" sz="1500" dirty="0" err="1"/>
              <a:t>WiFi</a:t>
            </a:r>
            <a:endParaRPr lang="en-GB" sz="1500" dirty="0"/>
          </a:p>
          <a:p>
            <a:pPr marL="1778000" lvl="2"/>
            <a:endParaRPr lang="en-GB" sz="400" dirty="0"/>
          </a:p>
          <a:p>
            <a:pPr lvl="1"/>
            <a:r>
              <a:rPr lang="en-GB" sz="1500" dirty="0"/>
              <a:t>Provide a functional design of a new MAC protocol for UEs</a:t>
            </a:r>
            <a:endParaRPr lang="en-GB" sz="100" dirty="0"/>
          </a:p>
          <a:p>
            <a:pPr marL="1778000" lvl="2"/>
            <a:endParaRPr lang="en-GB" sz="400" dirty="0"/>
          </a:p>
          <a:p>
            <a:pPr lvl="1"/>
            <a:r>
              <a:rPr lang="en-GB" sz="1500" dirty="0"/>
              <a:t>Define the MAC level control plane to enable licensed/unlicensed procedures</a:t>
            </a:r>
            <a:endParaRPr lang="en-GB" sz="100" dirty="0"/>
          </a:p>
          <a:p>
            <a:pPr marL="1778000" lvl="2" algn="just"/>
            <a:endParaRPr lang="en-GB" sz="400" dirty="0"/>
          </a:p>
          <a:p>
            <a:pPr lvl="1"/>
            <a:r>
              <a:rPr lang="en-GB" sz="1500" dirty="0"/>
              <a:t>Define the MAC level sensing plane to enable licensed/unlicensed operation</a:t>
            </a:r>
            <a:endParaRPr lang="en-GB" sz="100" dirty="0"/>
          </a:p>
          <a:p>
            <a:pPr marL="1778000" lvl="2"/>
            <a:endParaRPr lang="en-GB" sz="400" dirty="0"/>
          </a:p>
          <a:p>
            <a:pPr lvl="1"/>
            <a:r>
              <a:rPr lang="en-GB" sz="1500" dirty="0"/>
              <a:t>Produce the specifications of the MAC layer</a:t>
            </a:r>
            <a:endParaRPr lang="en-GB" sz="100" dirty="0"/>
          </a:p>
          <a:p>
            <a:pPr marL="1778000" lvl="2"/>
            <a:endParaRPr lang="en-GB" sz="400" dirty="0"/>
          </a:p>
          <a:p>
            <a:pPr lvl="1"/>
            <a:r>
              <a:rPr lang="en-GB" sz="1500" dirty="0"/>
              <a:t>Trails to identify KPIs </a:t>
            </a:r>
            <a:endParaRPr lang="en-US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DD97BEB-BAEF-0344-9D5C-EC73E478698A}" type="slidenum">
              <a:rPr lang="en-US"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>
              <a:latin typeface="Calibri" panose="020F0502020204030204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Developments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5085" y="5141962"/>
            <a:ext cx="66163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WG Goal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: To achieve Initial Standard Draft in the next 18 months </a:t>
            </a:r>
          </a:p>
        </p:txBody>
      </p:sp>
    </p:spTree>
    <p:extLst>
      <p:ext uri="{BB962C8B-B14F-4D97-AF65-F5344CB8AC3E}">
        <p14:creationId xmlns:p14="http://schemas.microsoft.com/office/powerpoint/2010/main" val="40784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10"/>
          <p:cNvSpPr/>
          <p:nvPr/>
        </p:nvSpPr>
        <p:spPr bwMode="auto">
          <a:xfrm>
            <a:off x="3886200" y="4572000"/>
            <a:ext cx="1295400" cy="685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886200" y="2971800"/>
            <a:ext cx="1295400" cy="685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It appears there is limited overlap between IEEE 1932.1 WG and the </a:t>
            </a:r>
            <a:r>
              <a:rPr lang="en-AU" dirty="0" err="1" smtClean="0"/>
              <a:t>Coex</a:t>
            </a:r>
            <a:r>
              <a:rPr lang="en-AU" dirty="0" smtClean="0"/>
              <a:t> SC’s work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71600" y="2057400"/>
            <a:ext cx="63246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1600" dirty="0" smtClean="0">
                <a:latin typeface="+mj-lt"/>
              </a:rPr>
              <a:t>IEEE </a:t>
            </a:r>
            <a:r>
              <a:rPr lang="en-AU" sz="1600" dirty="0">
                <a:latin typeface="+mj-lt"/>
              </a:rPr>
              <a:t>1932.1 PAR on </a:t>
            </a:r>
            <a:r>
              <a:rPr lang="en-AU" sz="1600" i="1" dirty="0">
                <a:latin typeface="+mj-lt"/>
              </a:rPr>
              <a:t>licensed/unlicensed spectrum interoperability</a:t>
            </a:r>
            <a:r>
              <a:rPr lang="en-AU" sz="1600" dirty="0">
                <a:latin typeface="+mj-lt"/>
              </a:rPr>
              <a:t> was approved earlier this </a:t>
            </a:r>
            <a:r>
              <a:rPr lang="en-AU" sz="1600" dirty="0" smtClean="0">
                <a:latin typeface="+mj-lt"/>
              </a:rPr>
              <a:t>year</a:t>
            </a:r>
            <a:endParaRPr lang="en-AU" sz="1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3657600"/>
            <a:ext cx="63246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1600" dirty="0" smtClean="0">
                <a:latin typeface="+mj-lt"/>
              </a:rPr>
              <a:t>Despite </a:t>
            </a:r>
            <a:r>
              <a:rPr lang="en-AU" sz="1600" dirty="0">
                <a:latin typeface="+mj-lt"/>
              </a:rPr>
              <a:t>concerns, it appears there is not much overlap between IEEE 1932.1 WG &amp;  our </a:t>
            </a:r>
            <a:r>
              <a:rPr lang="en-AU" sz="1600" dirty="0" err="1">
                <a:latin typeface="+mj-lt"/>
              </a:rPr>
              <a:t>Coex</a:t>
            </a:r>
            <a:r>
              <a:rPr lang="en-AU" sz="1600" dirty="0">
                <a:latin typeface="+mj-lt"/>
              </a:rPr>
              <a:t> SC </a:t>
            </a:r>
            <a:r>
              <a:rPr lang="en-AU" sz="1600" dirty="0" smtClean="0">
                <a:latin typeface="+mj-lt"/>
              </a:rPr>
              <a:t>activities</a:t>
            </a:r>
            <a:endParaRPr lang="en-AU" sz="1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5257800"/>
            <a:ext cx="63246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1600" dirty="0" smtClean="0">
                <a:latin typeface="+mj-lt"/>
              </a:rPr>
              <a:t>IEEE </a:t>
            </a:r>
            <a:r>
              <a:rPr lang="en-AU" sz="1600" dirty="0">
                <a:latin typeface="+mj-lt"/>
              </a:rPr>
              <a:t>1932.1 WG Chair is planning to provide a summary of the WG’s plans to the </a:t>
            </a:r>
            <a:r>
              <a:rPr lang="en-AU" sz="1600" dirty="0" err="1">
                <a:latin typeface="+mj-lt"/>
              </a:rPr>
              <a:t>Coex</a:t>
            </a:r>
            <a:r>
              <a:rPr lang="en-AU" sz="1600" dirty="0">
                <a:latin typeface="+mj-lt"/>
              </a:rPr>
              <a:t> SC</a:t>
            </a:r>
          </a:p>
        </p:txBody>
      </p:sp>
    </p:spTree>
    <p:extLst>
      <p:ext uri="{BB962C8B-B14F-4D97-AF65-F5344CB8AC3E}">
        <p14:creationId xmlns:p14="http://schemas.microsoft.com/office/powerpoint/2010/main" val="4486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1932.1 PAR on </a:t>
            </a:r>
            <a:r>
              <a:rPr lang="en-AU" i="1" dirty="0" smtClean="0"/>
              <a:t>licensed/unlicensed </a:t>
            </a:r>
            <a:r>
              <a:rPr lang="en-AU" i="1" dirty="0"/>
              <a:t>s</a:t>
            </a:r>
            <a:r>
              <a:rPr lang="en-AU" i="1" dirty="0" smtClean="0"/>
              <a:t>pectrum </a:t>
            </a:r>
            <a:r>
              <a:rPr lang="en-AU" i="1" dirty="0"/>
              <a:t>i</a:t>
            </a:r>
            <a:r>
              <a:rPr lang="en-AU" i="1" dirty="0" smtClean="0"/>
              <a:t>nteroperability</a:t>
            </a:r>
            <a:r>
              <a:rPr lang="en-AU" dirty="0" smtClean="0"/>
              <a:t> was approved earlier this year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IEEE 1932.1 PAR summary</a:t>
            </a:r>
          </a:p>
          <a:p>
            <a:pPr lvl="1"/>
            <a:r>
              <a:rPr lang="en-AU" smtClean="0"/>
              <a:t>Standard Title</a:t>
            </a:r>
          </a:p>
          <a:p>
            <a:pPr lvl="2"/>
            <a:r>
              <a:rPr lang="en-AU" smtClean="0"/>
              <a:t>Standard for Licensed/Unlicensed Spectrum Interoperability in Wireless Mobile Networks</a:t>
            </a:r>
          </a:p>
          <a:p>
            <a:pPr lvl="1"/>
            <a:r>
              <a:rPr lang="en-AU" smtClean="0"/>
              <a:t>Standard Scope</a:t>
            </a:r>
          </a:p>
          <a:p>
            <a:pPr lvl="2"/>
            <a:r>
              <a:rPr lang="en-AU" smtClean="0"/>
              <a:t>This standard defines a mechanism for communications among entities operating in licensed and unlicensed spectrum</a:t>
            </a:r>
          </a:p>
          <a:p>
            <a:pPr lvl="2"/>
            <a:r>
              <a:rPr lang="en-AU" smtClean="0"/>
              <a:t>The mechanism includes interoperation among MAC/PHY protocols designed for unlicensed and licensed spectrum operations and a controller for coordination among communicating entities.</a:t>
            </a:r>
          </a:p>
          <a:p>
            <a:pPr lvl="1"/>
            <a:r>
              <a:rPr lang="en-AU" smtClean="0"/>
              <a:t>Need for this Standard</a:t>
            </a:r>
          </a:p>
          <a:p>
            <a:pPr lvl="2"/>
            <a:r>
              <a:rPr lang="en-AU" smtClean="0"/>
              <a:t>This standard is needed to enable interoperability among devices designed for licensed and unlicensed frequency spectrum, including WiFi and LTE devices, which currently there is no such mechanisms.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066800"/>
          </a:xfrm>
        </p:spPr>
        <p:txBody>
          <a:bodyPr/>
          <a:lstStyle/>
          <a:p>
            <a:pPr lvl="1"/>
            <a:r>
              <a:rPr lang="en-AU" dirty="0"/>
              <a:t>Despite concerns, it appears there is not much overlap between </a:t>
            </a:r>
            <a:r>
              <a:rPr lang="en-AU" dirty="0" smtClean="0"/>
              <a:t>IEEE 1932.1 WG &amp; our </a:t>
            </a:r>
            <a:r>
              <a:rPr lang="en-AU" dirty="0" err="1" smtClean="0"/>
              <a:t>Coex</a:t>
            </a:r>
            <a:r>
              <a:rPr lang="en-AU" dirty="0" smtClean="0"/>
              <a:t> </a:t>
            </a:r>
            <a:r>
              <a:rPr lang="en-AU" dirty="0"/>
              <a:t>SC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There has been concern expressed that the IEEE 1932.1 activity overlapped with the interests of IEEE 802.11 WG (and 3GPP for LAA, MulteFire Alliance for MulteFire, …), and particularly the </a:t>
            </a:r>
            <a:r>
              <a:rPr lang="en-AU" dirty="0" err="1" smtClean="0"/>
              <a:t>Coex</a:t>
            </a:r>
            <a:r>
              <a:rPr lang="en-AU" dirty="0" smtClean="0"/>
              <a:t> SC</a:t>
            </a:r>
          </a:p>
          <a:p>
            <a:pPr lvl="1"/>
            <a:r>
              <a:rPr lang="en-AU" dirty="0" smtClean="0"/>
              <a:t>A discussion between Andrew Myles and </a:t>
            </a:r>
            <a:r>
              <a:rPr lang="en-AU" dirty="0"/>
              <a:t>the Chair of IEEE 1932.1 WG (</a:t>
            </a:r>
            <a:r>
              <a:rPr lang="en-AU" dirty="0" err="1"/>
              <a:t>Anwer</a:t>
            </a:r>
            <a:r>
              <a:rPr lang="en-AU" dirty="0"/>
              <a:t> </a:t>
            </a:r>
            <a:r>
              <a:rPr lang="en-AU" dirty="0" smtClean="0"/>
              <a:t>Al-</a:t>
            </a:r>
            <a:r>
              <a:rPr lang="en-AU" dirty="0" err="1" smtClean="0"/>
              <a:t>Dulaimi</a:t>
            </a:r>
            <a:r>
              <a:rPr lang="en-AU" dirty="0" smtClean="0"/>
              <a:t>) </a:t>
            </a:r>
            <a:r>
              <a:rPr lang="en-AU" dirty="0" smtClean="0"/>
              <a:t>in September 2017 indicates </a:t>
            </a:r>
            <a:r>
              <a:rPr lang="en-AU" dirty="0" smtClean="0"/>
              <a:t>there is probably not (much) overlap with the work of </a:t>
            </a:r>
            <a:r>
              <a:rPr lang="en-AU" dirty="0"/>
              <a:t>the </a:t>
            </a:r>
            <a:r>
              <a:rPr lang="en-AU" dirty="0" err="1"/>
              <a:t>Coex</a:t>
            </a:r>
            <a:r>
              <a:rPr lang="en-AU" dirty="0"/>
              <a:t> </a:t>
            </a:r>
            <a:r>
              <a:rPr lang="en-AU" dirty="0" smtClean="0"/>
              <a:t>SC:</a:t>
            </a:r>
          </a:p>
          <a:p>
            <a:pPr lvl="2"/>
            <a:r>
              <a:rPr lang="en-AU" dirty="0" smtClean="0"/>
              <a:t>The work was inspired by a problem highlighted by Ericsson</a:t>
            </a:r>
          </a:p>
          <a:p>
            <a:pPr lvl="2"/>
            <a:r>
              <a:rPr lang="en-AU" dirty="0" smtClean="0"/>
              <a:t>The idea of the work is to allow LTE in licensed to work with Wi-Fi (or other systems) in unlicensed </a:t>
            </a:r>
          </a:p>
          <a:p>
            <a:pPr lvl="3"/>
            <a:r>
              <a:rPr lang="en-AU" dirty="0" err="1" smtClean="0"/>
              <a:t>eg</a:t>
            </a:r>
            <a:r>
              <a:rPr lang="en-AU" dirty="0" smtClean="0"/>
              <a:t>, </a:t>
            </a:r>
            <a:r>
              <a:rPr lang="en-AU" dirty="0"/>
              <a:t>i</a:t>
            </a:r>
            <a:r>
              <a:rPr lang="en-AU" dirty="0" smtClean="0"/>
              <a:t>f the Wi-Fi system cannot transmit a packet by a certain time then it is returned to the controller for transmission over licensed LTE</a:t>
            </a:r>
          </a:p>
          <a:p>
            <a:pPr lvl="2"/>
            <a:r>
              <a:rPr lang="en-AU" dirty="0" smtClean="0"/>
              <a:t>The work is not related to coexistence at the PHY level</a:t>
            </a:r>
          </a:p>
          <a:p>
            <a:pPr lvl="3"/>
            <a:r>
              <a:rPr lang="en-AU" dirty="0" err="1" smtClean="0"/>
              <a:t>eg</a:t>
            </a:r>
            <a:r>
              <a:rPr lang="en-AU" dirty="0" smtClean="0"/>
              <a:t> IEEE 1932.1 has no interest in PD or ED thresholds </a:t>
            </a:r>
          </a:p>
          <a:p>
            <a:pPr lvl="2"/>
            <a:r>
              <a:rPr lang="en-AU" dirty="0" smtClean="0"/>
              <a:t>It is likely that IEEE 802.11 will need some sort of new interface to control this functionality</a:t>
            </a:r>
          </a:p>
          <a:p>
            <a:pPr lvl="3"/>
            <a:r>
              <a:rPr lang="en-AU" dirty="0" smtClean="0"/>
              <a:t>It is not yet clear </a:t>
            </a:r>
            <a:r>
              <a:rPr lang="en-AU" dirty="0" smtClean="0"/>
              <a:t>who will define/specify this interface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1932.1 WG Chair is planning to provide a summary of the WG’s plans to the </a:t>
            </a:r>
            <a:r>
              <a:rPr lang="en-AU" dirty="0" err="1" smtClean="0"/>
              <a:t>Coex</a:t>
            </a:r>
            <a:r>
              <a:rPr lang="en-AU" dirty="0" smtClean="0"/>
              <a:t> SC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IEEE 1932.1 WG has a kick-off meeting on 25 July 2017, with </a:t>
            </a:r>
            <a:r>
              <a:rPr lang="en-AU" dirty="0" smtClean="0"/>
              <a:t>its next </a:t>
            </a:r>
            <a:r>
              <a:rPr lang="en-AU" dirty="0" smtClean="0"/>
              <a:t>meeting planned for first week of September 2017</a:t>
            </a:r>
          </a:p>
          <a:p>
            <a:pPr lvl="2"/>
            <a:r>
              <a:rPr lang="en-AU" dirty="0" smtClean="0"/>
              <a:t>45 members listed, but at least some of then did not actually attend the kick-of meeting</a:t>
            </a:r>
          </a:p>
          <a:p>
            <a:pPr lvl="1"/>
            <a:r>
              <a:rPr lang="en-AU" dirty="0" smtClean="0"/>
              <a:t>The </a:t>
            </a:r>
            <a:r>
              <a:rPr lang="en-AU" dirty="0"/>
              <a:t>IEEE 1932.1 WG </a:t>
            </a:r>
            <a:r>
              <a:rPr lang="en-AU" dirty="0" smtClean="0"/>
              <a:t>Chair indicated that he would provide some slides to explain the activity better</a:t>
            </a:r>
          </a:p>
          <a:p>
            <a:pPr lvl="2"/>
            <a:r>
              <a:rPr lang="en-AU" dirty="0" smtClean="0"/>
              <a:t>See following slides</a:t>
            </a:r>
            <a:endParaRPr lang="en-AU" dirty="0" smtClean="0">
              <a:solidFill>
                <a:srgbClr val="FF0000"/>
              </a:solidFill>
            </a:endParaRPr>
          </a:p>
          <a:p>
            <a:pPr lvl="1"/>
            <a:r>
              <a:rPr lang="en-AU" dirty="0" smtClean="0"/>
              <a:t>The IEEE 1932.1 WG Chair was non committal on the need to liaise with IEEE 802.11 WG</a:t>
            </a:r>
          </a:p>
          <a:p>
            <a:pPr lvl="2"/>
            <a:r>
              <a:rPr lang="en-AU" dirty="0" smtClean="0"/>
              <a:t>Although he did say a new 802.11 interface would be needed; it was not clear how that would be defined, but maybe it is just too early!</a:t>
            </a:r>
          </a:p>
          <a:p>
            <a:pPr lvl="1"/>
            <a:r>
              <a:rPr lang="en-AU" dirty="0"/>
              <a:t>The IEEE 1932.1 WG </a:t>
            </a:r>
            <a:r>
              <a:rPr lang="en-AU" dirty="0" smtClean="0"/>
              <a:t>Chair has also spoken to:</a:t>
            </a:r>
          </a:p>
          <a:p>
            <a:pPr lvl="2"/>
            <a:r>
              <a:rPr lang="en-AU" dirty="0" smtClean="0"/>
              <a:t>Adrian Stephens (IEEE 802.11 WG Chair)</a:t>
            </a:r>
          </a:p>
          <a:p>
            <a:pPr lvl="2"/>
            <a:r>
              <a:rPr lang="en-AU" dirty="0" smtClean="0"/>
              <a:t>Jim </a:t>
            </a:r>
            <a:r>
              <a:rPr lang="en-AU" dirty="0" err="1" smtClean="0"/>
              <a:t>Landsford</a:t>
            </a:r>
            <a:r>
              <a:rPr lang="en-AU" dirty="0" smtClean="0"/>
              <a:t> (Qualcomm)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685800" y="3849104"/>
            <a:ext cx="7772400" cy="874293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IEEE 1932.1 Project: Standard for Licensed/Unlicensed Spectrum Interoperability in Wireless Mobile Networks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85800" y="4811629"/>
            <a:ext cx="7772400" cy="7325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Objectives and Work Plan</a:t>
            </a:r>
          </a:p>
          <a:p>
            <a:pPr algn="ctr"/>
            <a:r>
              <a:rPr lang="en-US" sz="1600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Dr Anwer </a:t>
            </a:r>
            <a:r>
              <a:rPr lang="en-US" sz="1600" i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Al-dulaimi</a:t>
            </a:r>
            <a:r>
              <a:rPr lang="en-US" sz="1600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Dr Shahid Mumtaz, Prof Qiang 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DD97BEB-BAEF-0344-9D5C-EC73E478698A}" type="slidenum">
              <a:rPr lang="en-US"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9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WG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2101901"/>
            <a:ext cx="7886700" cy="3319329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 Request Date:     </a:t>
            </a:r>
            <a:r>
              <a:rPr lang="en-US" sz="1600" dirty="0"/>
              <a:t>10-Feb-2017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 Approval Date:   </a:t>
            </a:r>
            <a:r>
              <a:rPr lang="en-US" sz="1600" dirty="0"/>
              <a:t>23-Mar-2017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 Expiration Date: </a:t>
            </a:r>
            <a:r>
              <a:rPr lang="en-US" sz="1600" dirty="0"/>
              <a:t>31-Dec-2021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Working Group Name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: Standard for Licensed/Unlicensed Spectrum Interoperability in Wireless Mobile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WG Officers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1400" b="1" dirty="0">
                <a:ea typeface="Verdana" panose="020B0604030504040204" pitchFamily="34" charset="0"/>
                <a:cs typeface="Verdana" panose="020B0604030504040204" pitchFamily="34" charset="0"/>
              </a:rPr>
              <a:t>Chair</a:t>
            </a: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  <a:t>Dr Anwer Al-Dulaimi (</a:t>
            </a: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anwer.aldulaimi@ieee.org</a:t>
            </a: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1400" b="1" dirty="0">
                <a:ea typeface="Verdana" panose="020B0604030504040204" pitchFamily="34" charset="0"/>
                <a:cs typeface="Verdana" panose="020B0604030504040204" pitchFamily="34" charset="0"/>
              </a:rPr>
              <a:t>Vice Chair</a:t>
            </a: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  <a:t>Dr Shahid Mumtaz (</a:t>
            </a: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dr.shahid.mumtaz@ieee.org</a:t>
            </a: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1400" b="1" dirty="0">
                <a:ea typeface="Verdana" panose="020B0604030504040204" pitchFamily="34" charset="0"/>
                <a:cs typeface="Verdana" panose="020B0604030504040204" pitchFamily="34" charset="0"/>
              </a:rPr>
              <a:t>Secretary</a:t>
            </a: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  <a:t>Prof Qiang Ni (</a:t>
            </a: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q.ni@lancaster.ac.uk</a:t>
            </a: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1400" b="1" dirty="0">
                <a:ea typeface="Verdana" panose="020B0604030504040204" pitchFamily="34" charset="0"/>
                <a:cs typeface="Verdana" panose="020B0604030504040204" pitchFamily="34" charset="0"/>
              </a:rPr>
              <a:t>Staff Liason</a:t>
            </a: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  <a:t>Nicholas Orlando (</a:t>
            </a: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n.orlando@ieee.org</a:t>
            </a:r>
            <a:r>
              <a:rPr lang="pt-PT" sz="1400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DD97BEB-BAEF-0344-9D5C-EC73E478698A}" type="slidenum">
              <a:rPr lang="en-US"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>
              <a:latin typeface="Calibri" panose="020F0502020204030204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WG Dates and Officers</a:t>
            </a:r>
          </a:p>
        </p:txBody>
      </p:sp>
    </p:spTree>
    <p:extLst>
      <p:ext uri="{BB962C8B-B14F-4D97-AF65-F5344CB8AC3E}">
        <p14:creationId xmlns:p14="http://schemas.microsoft.com/office/powerpoint/2010/main" val="14916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Working Group Membership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1787635"/>
            <a:ext cx="3886200" cy="3649636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Status of membership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45 Members from 37 institutes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22 Voting members </a:t>
            </a:r>
          </a:p>
          <a:p>
            <a:r>
              <a:rPr lang="en-US" sz="1800" dirty="0"/>
              <a:t>Member institutes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21 Industry members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3 Government regulating Authorities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6 Universities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1 self</a:t>
            </a:r>
          </a:p>
          <a:p>
            <a:r>
              <a:rPr lang="en-US" sz="1800" dirty="0"/>
              <a:t>Regional Membership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22 North America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13 Asia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8 Europe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1 South America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1 Africa</a:t>
            </a:r>
            <a:endParaRPr lang="en-US" sz="1800" dirty="0"/>
          </a:p>
          <a:p>
            <a:r>
              <a:rPr lang="en-US" sz="1800" dirty="0"/>
              <a:t>IEEE Society and Committee</a:t>
            </a:r>
          </a:p>
          <a:p>
            <a:pPr marL="342900" lvl="1" indent="0">
              <a:buNone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IEEE Communications Society</a:t>
            </a:r>
          </a:p>
          <a:p>
            <a:pPr lvl="1"/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Standards Development Board (COM/SDB)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758491" y="2263001"/>
            <a:ext cx="3887201" cy="1676399"/>
          </a:xfrm>
        </p:spPr>
        <p:txBody>
          <a:bodyPr>
            <a:normAutofit fontScale="77500" lnSpcReduction="20000"/>
          </a:bodyPr>
          <a:lstStyle/>
          <a:p>
            <a:pPr marL="171450">
              <a:buFont typeface="Wingdings" panose="05000000000000000000" pitchFamily="2" charset="2"/>
              <a:buChar char="Ø"/>
            </a:pPr>
            <a:r>
              <a:rPr lang="en-US" sz="1300" dirty="0"/>
              <a:t> Nokia</a:t>
            </a:r>
          </a:p>
          <a:p>
            <a:pPr marL="171450">
              <a:buFont typeface="Wingdings" panose="05000000000000000000" pitchFamily="2" charset="2"/>
              <a:buChar char="Ø"/>
            </a:pPr>
            <a:r>
              <a:rPr lang="en-US" sz="1300" dirty="0"/>
              <a:t> Huawei</a:t>
            </a:r>
          </a:p>
          <a:p>
            <a:pPr marL="171450">
              <a:buFont typeface="Wingdings" panose="05000000000000000000" pitchFamily="2" charset="2"/>
              <a:buChar char="Ø"/>
            </a:pPr>
            <a:r>
              <a:rPr lang="en-US" sz="1300" dirty="0"/>
              <a:t> Ericsson </a:t>
            </a:r>
          </a:p>
          <a:p>
            <a:pPr marL="171450">
              <a:buFont typeface="Wingdings" panose="05000000000000000000" pitchFamily="2" charset="2"/>
              <a:buChar char="Ø"/>
            </a:pPr>
            <a:r>
              <a:rPr lang="en-US" sz="1300" dirty="0"/>
              <a:t> AT&amp;T</a:t>
            </a:r>
          </a:p>
          <a:p>
            <a:pPr marL="171450">
              <a:buFont typeface="Wingdings" panose="05000000000000000000" pitchFamily="2" charset="2"/>
              <a:buChar char="Ø"/>
            </a:pPr>
            <a:r>
              <a:rPr lang="en-US" sz="1300" dirty="0"/>
              <a:t> Qualcomm</a:t>
            </a:r>
          </a:p>
          <a:p>
            <a:pPr marL="171450">
              <a:buFont typeface="Wingdings" panose="05000000000000000000" pitchFamily="2" charset="2"/>
              <a:buChar char="Ø"/>
            </a:pPr>
            <a:r>
              <a:rPr lang="en-US" sz="1300" dirty="0"/>
              <a:t> Toyota </a:t>
            </a:r>
          </a:p>
          <a:p>
            <a:pPr marL="171450">
              <a:buFont typeface="Wingdings" panose="05000000000000000000" pitchFamily="2" charset="2"/>
              <a:buChar char="Ø"/>
            </a:pPr>
            <a:r>
              <a:rPr lang="en-US" sz="1300" dirty="0"/>
              <a:t> Rohde Schwarz </a:t>
            </a:r>
          </a:p>
          <a:p>
            <a:pPr marL="171450">
              <a:buFont typeface="Wingdings" panose="05000000000000000000" pitchFamily="2" charset="2"/>
              <a:buChar char="Ø"/>
            </a:pPr>
            <a:r>
              <a:rPr lang="en-US" sz="1300" dirty="0"/>
              <a:t> Cisco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73528" y="1918692"/>
            <a:ext cx="38571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Sample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Industrial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Members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: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58490" y="4169947"/>
            <a:ext cx="3857126" cy="30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Industrial Sponsorship </a:t>
            </a:r>
            <a:endParaRPr lang="en-US" sz="1400" b="1" i="0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758490" y="4498309"/>
            <a:ext cx="3872164" cy="42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prstClr val="black"/>
                </a:solidFill>
                <a:latin typeface="Calibri" panose="020F0502020204030204"/>
              </a:rPr>
              <a:t> Open opportunities!! </a:t>
            </a:r>
          </a:p>
        </p:txBody>
      </p:sp>
    </p:spTree>
    <p:extLst>
      <p:ext uri="{BB962C8B-B14F-4D97-AF65-F5344CB8AC3E}">
        <p14:creationId xmlns:p14="http://schemas.microsoft.com/office/powerpoint/2010/main" val="31290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this Standard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PAR Statement </a:t>
            </a:r>
          </a:p>
          <a:p>
            <a:pPr lvl="1"/>
            <a:r>
              <a:rPr lang="en-US" dirty="0"/>
              <a:t>This standard is needed to enable interoperability among devices designed for licensed and unlicensed frequency spectrum, including </a:t>
            </a:r>
            <a:r>
              <a:rPr lang="en-US" dirty="0" err="1"/>
              <a:t>WiFi</a:t>
            </a:r>
            <a:r>
              <a:rPr lang="en-US" dirty="0"/>
              <a:t> and LTE devices, which currently there is no such mechanisms</a:t>
            </a:r>
          </a:p>
          <a:p>
            <a:r>
              <a:rPr lang="en-US" dirty="0"/>
              <a:t>Rationale Behind </a:t>
            </a:r>
          </a:p>
          <a:p>
            <a:pPr lvl="1"/>
            <a:r>
              <a:rPr lang="en-US" dirty="0"/>
              <a:t>The proposals for providing multi-connectivity to end users for improved throughput have only considered </a:t>
            </a:r>
            <a:r>
              <a:rPr lang="en-US" dirty="0" err="1"/>
              <a:t>colocated</a:t>
            </a:r>
            <a:r>
              <a:rPr lang="en-US" dirty="0"/>
              <a:t> base station with dual-interfaces of LTE and </a:t>
            </a:r>
            <a:r>
              <a:rPr lang="en-US" dirty="0" err="1"/>
              <a:t>WiFi</a:t>
            </a:r>
            <a:r>
              <a:rPr lang="en-US" dirty="0"/>
              <a:t>, however: </a:t>
            </a:r>
          </a:p>
          <a:p>
            <a:pPr lvl="2"/>
            <a:r>
              <a:rPr lang="en-US" dirty="0"/>
              <a:t>NO consideration or studies were made to standardize multi-transmissions connecting a user equipment to multi-radio interfaces (LTE and </a:t>
            </a:r>
            <a:r>
              <a:rPr lang="en-US" dirty="0" err="1"/>
              <a:t>WiFi</a:t>
            </a:r>
            <a:r>
              <a:rPr lang="en-US" dirty="0"/>
              <a:t>) in a distributed model  </a:t>
            </a:r>
          </a:p>
          <a:p>
            <a:pPr lvl="2"/>
            <a:r>
              <a:rPr lang="en-US" dirty="0"/>
              <a:t>NO solution is available to coordinate transmissions conducted by an operator </a:t>
            </a:r>
            <a:r>
              <a:rPr lang="en-US" dirty="0" err="1"/>
              <a:t>macrocell</a:t>
            </a:r>
            <a:r>
              <a:rPr lang="en-US" dirty="0"/>
              <a:t> (LTE) and open space </a:t>
            </a:r>
            <a:r>
              <a:rPr lang="en-US" dirty="0" err="1"/>
              <a:t>WiFi</a:t>
            </a:r>
            <a:r>
              <a:rPr lang="en-US" dirty="0"/>
              <a:t> access points or even </a:t>
            </a:r>
            <a:r>
              <a:rPr lang="en-US" dirty="0" err="1"/>
              <a:t>WiFi</a:t>
            </a:r>
            <a:r>
              <a:rPr lang="en-US" dirty="0"/>
              <a:t> at client premises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DD97BEB-BAEF-0344-9D5C-EC73E478698A}" type="slidenum">
              <a:rPr lang="en-US"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>
              <a:latin typeface="Calibri" panose="020F0502020204030204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for this Project  </a:t>
            </a:r>
          </a:p>
        </p:txBody>
      </p:sp>
    </p:spTree>
    <p:extLst>
      <p:ext uri="{BB962C8B-B14F-4D97-AF65-F5344CB8AC3E}">
        <p14:creationId xmlns:p14="http://schemas.microsoft.com/office/powerpoint/2010/main" val="21293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0</TotalTime>
  <Words>928</Words>
  <Application>Microsoft Office PowerPoint</Application>
  <PresentationFormat>On-screen Show (4:3)</PresentationFormat>
  <Paragraphs>131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LucidaGrande</vt:lpstr>
      <vt:lpstr>Times New Roman</vt:lpstr>
      <vt:lpstr>Verdana</vt:lpstr>
      <vt:lpstr>Wingdings</vt:lpstr>
      <vt:lpstr>802-11-Submission</vt:lpstr>
      <vt:lpstr>Theme 1</vt:lpstr>
      <vt:lpstr>Summary of 1932.1 WG activities</vt:lpstr>
      <vt:lpstr>It appears there is limited overlap between IEEE 1932.1 WG and the Coex SC’s work</vt:lpstr>
      <vt:lpstr>IEEE 1932.1 PAR on licensed/unlicensed spectrum interoperability was approved earlier this year</vt:lpstr>
      <vt:lpstr>Despite concerns, it appears there is not much overlap between IEEE 1932.1 WG &amp; our Coex SC activities</vt:lpstr>
      <vt:lpstr>IEEE 1932.1 WG Chair is planning to provide a summary of the WG’s plans to the Coex SC</vt:lpstr>
      <vt:lpstr>IEEE 1932.1 Project: Standard for Licensed/Unlicensed Spectrum Interoperability in Wireless Mobile Networks</vt:lpstr>
      <vt:lpstr>Introduction to WG</vt:lpstr>
      <vt:lpstr>Working Group Membership</vt:lpstr>
      <vt:lpstr>Need for this Standard </vt:lpstr>
      <vt:lpstr>Scope of this Standard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2011-09-19T06:02:14Z</dcterms:created>
  <dcterms:modified xsi:type="dcterms:W3CDTF">2017-10-16T03:03:56Z</dcterms:modified>
</cp:coreProperties>
</file>