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18"/>
  </p:notesMasterIdLst>
  <p:handoutMasterIdLst>
    <p:handoutMasterId r:id="rId119"/>
  </p:handoutMasterIdLst>
  <p:sldIdLst>
    <p:sldId id="269" r:id="rId2"/>
    <p:sldId id="270" r:id="rId3"/>
    <p:sldId id="271" r:id="rId4"/>
    <p:sldId id="272" r:id="rId5"/>
    <p:sldId id="273" r:id="rId6"/>
    <p:sldId id="274" r:id="rId7"/>
    <p:sldId id="275" r:id="rId8"/>
    <p:sldId id="276" r:id="rId9"/>
    <p:sldId id="277" r:id="rId10"/>
    <p:sldId id="278" r:id="rId11"/>
    <p:sldId id="279" r:id="rId12"/>
    <p:sldId id="280" r:id="rId13"/>
    <p:sldId id="281" r:id="rId14"/>
    <p:sldId id="282" r:id="rId15"/>
    <p:sldId id="283" r:id="rId16"/>
    <p:sldId id="284" r:id="rId17"/>
    <p:sldId id="285" r:id="rId18"/>
    <p:sldId id="286" r:id="rId19"/>
    <p:sldId id="287" r:id="rId20"/>
    <p:sldId id="288" r:id="rId21"/>
    <p:sldId id="289" r:id="rId22"/>
    <p:sldId id="290" r:id="rId23"/>
    <p:sldId id="291" r:id="rId24"/>
    <p:sldId id="292" r:id="rId25"/>
    <p:sldId id="293" r:id="rId26"/>
    <p:sldId id="294" r:id="rId27"/>
    <p:sldId id="307" r:id="rId28"/>
    <p:sldId id="308" r:id="rId29"/>
    <p:sldId id="309" r:id="rId30"/>
    <p:sldId id="310" r:id="rId31"/>
    <p:sldId id="311" r:id="rId32"/>
    <p:sldId id="312" r:id="rId33"/>
    <p:sldId id="313" r:id="rId34"/>
    <p:sldId id="314" r:id="rId35"/>
    <p:sldId id="315" r:id="rId36"/>
    <p:sldId id="316" r:id="rId37"/>
    <p:sldId id="317" r:id="rId38"/>
    <p:sldId id="318" r:id="rId39"/>
    <p:sldId id="319" r:id="rId40"/>
    <p:sldId id="320" r:id="rId41"/>
    <p:sldId id="321" r:id="rId42"/>
    <p:sldId id="322" r:id="rId43"/>
    <p:sldId id="323" r:id="rId44"/>
    <p:sldId id="324" r:id="rId45"/>
    <p:sldId id="325" r:id="rId46"/>
    <p:sldId id="326" r:id="rId47"/>
    <p:sldId id="327" r:id="rId48"/>
    <p:sldId id="328" r:id="rId49"/>
    <p:sldId id="329" r:id="rId50"/>
    <p:sldId id="330" r:id="rId51"/>
    <p:sldId id="331" r:id="rId52"/>
    <p:sldId id="332" r:id="rId53"/>
    <p:sldId id="333" r:id="rId54"/>
    <p:sldId id="334" r:id="rId55"/>
    <p:sldId id="335" r:id="rId56"/>
    <p:sldId id="336" r:id="rId57"/>
    <p:sldId id="337" r:id="rId58"/>
    <p:sldId id="338" r:id="rId59"/>
    <p:sldId id="339" r:id="rId60"/>
    <p:sldId id="340" r:id="rId61"/>
    <p:sldId id="341" r:id="rId62"/>
    <p:sldId id="342" r:id="rId63"/>
    <p:sldId id="343" r:id="rId64"/>
    <p:sldId id="344" r:id="rId65"/>
    <p:sldId id="345" r:id="rId66"/>
    <p:sldId id="346" r:id="rId67"/>
    <p:sldId id="347" r:id="rId68"/>
    <p:sldId id="348" r:id="rId69"/>
    <p:sldId id="349" r:id="rId70"/>
    <p:sldId id="350" r:id="rId71"/>
    <p:sldId id="351" r:id="rId72"/>
    <p:sldId id="352" r:id="rId73"/>
    <p:sldId id="353" r:id="rId74"/>
    <p:sldId id="354" r:id="rId75"/>
    <p:sldId id="355" r:id="rId76"/>
    <p:sldId id="356" r:id="rId77"/>
    <p:sldId id="357" r:id="rId78"/>
    <p:sldId id="358" r:id="rId79"/>
    <p:sldId id="359" r:id="rId80"/>
    <p:sldId id="360" r:id="rId81"/>
    <p:sldId id="361" r:id="rId82"/>
    <p:sldId id="362" r:id="rId83"/>
    <p:sldId id="363" r:id="rId84"/>
    <p:sldId id="364" r:id="rId85"/>
    <p:sldId id="365" r:id="rId86"/>
    <p:sldId id="366" r:id="rId87"/>
    <p:sldId id="367" r:id="rId88"/>
    <p:sldId id="368" r:id="rId89"/>
    <p:sldId id="369" r:id="rId90"/>
    <p:sldId id="370" r:id="rId91"/>
    <p:sldId id="371" r:id="rId92"/>
    <p:sldId id="372" r:id="rId93"/>
    <p:sldId id="373" r:id="rId94"/>
    <p:sldId id="374" r:id="rId95"/>
    <p:sldId id="375" r:id="rId96"/>
    <p:sldId id="376" r:id="rId97"/>
    <p:sldId id="377" r:id="rId98"/>
    <p:sldId id="378" r:id="rId99"/>
    <p:sldId id="379" r:id="rId100"/>
    <p:sldId id="380" r:id="rId101"/>
    <p:sldId id="381" r:id="rId102"/>
    <p:sldId id="382" r:id="rId103"/>
    <p:sldId id="383" r:id="rId104"/>
    <p:sldId id="384" r:id="rId105"/>
    <p:sldId id="385" r:id="rId106"/>
    <p:sldId id="386" r:id="rId107"/>
    <p:sldId id="387" r:id="rId108"/>
    <p:sldId id="388" r:id="rId109"/>
    <p:sldId id="389" r:id="rId110"/>
    <p:sldId id="390" r:id="rId111"/>
    <p:sldId id="391" r:id="rId112"/>
    <p:sldId id="392" r:id="rId113"/>
    <p:sldId id="393" r:id="rId114"/>
    <p:sldId id="394" r:id="rId115"/>
    <p:sldId id="395" r:id="rId116"/>
    <p:sldId id="396" r:id="rId117"/>
  </p:sldIdLst>
  <p:sldSz cx="9144000" cy="6858000" type="screen4x3"/>
  <p:notesSz cx="6858000" cy="9296400"/>
  <p:defaultTextStyle>
    <a:defPPr>
      <a:defRPr lang="en-US"/>
    </a:defPPr>
    <a:lvl1pPr algn="l" rtl="0" eaLnBrk="0" fontAlgn="base" hangingPunct="0">
      <a:spcBef>
        <a:spcPct val="0"/>
      </a:spcBef>
      <a:spcAft>
        <a:spcPct val="0"/>
      </a:spcAft>
      <a:defRPr sz="24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3">
          <p15:clr>
            <a:srgbClr val="A4A3A4"/>
          </p15:clr>
        </p15:guide>
        <p15:guide id="2" pos="284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99"/>
    <a:srgbClr val="FF9966"/>
    <a:srgbClr val="FF9933"/>
    <a:srgbClr val="FFFF00"/>
    <a:srgbClr val="66FFFF"/>
    <a:srgbClr val="FF33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9" autoAdjust="0"/>
    <p:restoredTop sz="86410" autoAdjust="0"/>
  </p:normalViewPr>
  <p:slideViewPr>
    <p:cSldViewPr>
      <p:cViewPr varScale="1">
        <p:scale>
          <a:sx n="70" d="100"/>
          <a:sy n="70" d="100"/>
        </p:scale>
        <p:origin x="1180"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29892"/>
    </p:cViewPr>
  </p:sorterViewPr>
  <p:notesViewPr>
    <p:cSldViewPr>
      <p:cViewPr>
        <p:scale>
          <a:sx n="100" d="100"/>
          <a:sy n="100" d="100"/>
        </p:scale>
        <p:origin x="3054" y="66"/>
      </p:cViewPr>
      <p:guideLst>
        <p:guide orient="horz" pos="2163"/>
        <p:guide pos="284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[attendees plus country.xlsx]Pie by country!PivotTable1</c:name>
    <c:fmtId val="-1"/>
  </c:pivotSource>
  <c:chart>
    <c:title>
      <c:layout/>
      <c:overlay val="0"/>
      <c:spPr>
        <a:noFill/>
        <a:ln>
          <a:noFill/>
        </a:ln>
        <a:effectLst/>
      </c:spPr>
      <c:txPr>
        <a:bodyPr rot="0" spcFirstLastPara="1" vertOverflow="ellipsis" vert="horz" wrap="square" anchor="ctr" anchorCtr="1"/>
        <a:lstStyle/>
        <a:p>
          <a:pPr>
            <a:defRPr sz="1400" b="0" i="0" u="none" strike="noStrike" kern="1200" cap="none" spc="20" baseline="0">
              <a:solidFill>
                <a:schemeClr val="tx1">
                  <a:lumMod val="50000"/>
                  <a:lumOff val="50000"/>
                </a:schemeClr>
              </a:solidFill>
              <a:latin typeface="+mn-lt"/>
              <a:ea typeface="+mn-ea"/>
              <a:cs typeface="+mn-cs"/>
            </a:defRPr>
          </a:pPr>
          <a:endParaRPr lang="en-US"/>
        </a:p>
      </c:txPr>
    </c:title>
    <c:autoTitleDeleted val="0"/>
    <c:pivotFmts>
      <c:pivotFmt>
        <c:idx val="0"/>
      </c:pivotFmt>
      <c:pivotFmt>
        <c:idx val="1"/>
      </c:pivotFmt>
      <c:pivotFmt>
        <c:idx val="2"/>
      </c:pivotFmt>
      <c:pivotFmt>
        <c:idx val="3"/>
      </c:pivotFmt>
      <c:pivotFmt>
        <c:idx val="4"/>
      </c:pivotFmt>
      <c:pivotFmt>
        <c:idx val="5"/>
      </c:pivotFmt>
      <c:pivotFmt>
        <c:idx val="6"/>
      </c:pivotFmt>
      <c:pivotFmt>
        <c:idx val="7"/>
      </c:pivotFmt>
      <c:pivotFmt>
        <c:idx val="8"/>
      </c:pivotFmt>
      <c:pivotFmt>
        <c:idx val="9"/>
      </c:pivotFmt>
      <c:pivotFmt>
        <c:idx val="10"/>
      </c:pivotFmt>
      <c:pivotFmt>
        <c:idx val="11"/>
      </c:pivotFmt>
      <c:pivotFmt>
        <c:idx val="12"/>
      </c:pivotFmt>
      <c:pivotFmt>
        <c:idx val="13"/>
      </c:pivotFmt>
      <c:pivotFmt>
        <c:idx val="14"/>
      </c:pivotFmt>
      <c:pivotFmt>
        <c:idx val="15"/>
      </c:pivotFmt>
      <c:pivotFmt>
        <c:idx val="16"/>
      </c:pivotFmt>
      <c:pivotFmt>
        <c:idx val="17"/>
      </c:pivotFmt>
      <c:pivotFmt>
        <c:idx val="18"/>
      </c:pivotFmt>
      <c:pivotFmt>
        <c:idx val="19"/>
      </c:pivotFmt>
      <c:pivotFmt>
        <c:idx val="20"/>
      </c:pivotFmt>
      <c:pivotFmt>
        <c:idx val="21"/>
      </c:pivotFmt>
      <c:pivotFmt>
        <c:idx val="22"/>
      </c:pivotFmt>
      <c:pivotFmt>
        <c:idx val="23"/>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24"/>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25"/>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26"/>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27"/>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28"/>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29"/>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3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31"/>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32"/>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33"/>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34"/>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35"/>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36"/>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37"/>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38"/>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39"/>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4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41"/>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42"/>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43"/>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44"/>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45"/>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46"/>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47"/>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48"/>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49"/>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5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51"/>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52"/>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53"/>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54"/>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55"/>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56"/>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57"/>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58"/>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59"/>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6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61"/>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62"/>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63"/>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64"/>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65"/>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66"/>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67"/>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68"/>
        <c:spPr>
          <a:gradFill rotWithShape="1">
            <a:gsLst>
              <a:gs pos="0">
                <a:schemeClr val="accent6">
                  <a:lumMod val="80000"/>
                  <a:tint val="50000"/>
                  <a:satMod val="300000"/>
                </a:schemeClr>
              </a:gs>
              <a:gs pos="35000">
                <a:schemeClr val="accent6">
                  <a:lumMod val="80000"/>
                  <a:tint val="37000"/>
                  <a:satMod val="300000"/>
                </a:schemeClr>
              </a:gs>
              <a:gs pos="100000">
                <a:schemeClr val="accent6">
                  <a:lumMod val="80000"/>
                  <a:tint val="15000"/>
                  <a:satMod val="350000"/>
                </a:schemeClr>
              </a:gs>
            </a:gsLst>
            <a:lin ang="16200000" scaled="1"/>
          </a:gradFill>
          <a:ln w="9525" cap="flat" cmpd="sng" algn="ctr">
            <a:solidFill>
              <a:schemeClr val="accent6">
                <a:lumMod val="80000"/>
                <a:shade val="95000"/>
              </a:schemeClr>
            </a:solidFill>
            <a:round/>
          </a:ln>
          <a:effectLst>
            <a:outerShdw blurRad="40000" dist="20000" dir="5400000" rotWithShape="0">
              <a:srgbClr val="000000">
                <a:alpha val="38000"/>
              </a:srgbClr>
            </a:outerShdw>
          </a:effectLst>
        </c:spPr>
      </c:pivotFmt>
      <c:pivotFmt>
        <c:idx val="69"/>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7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71"/>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72"/>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73"/>
        <c:spPr>
          <a:gradFill rotWithShape="1">
            <a:gsLst>
              <a:gs pos="0">
                <a:schemeClr val="accent6">
                  <a:lumMod val="80000"/>
                  <a:tint val="50000"/>
                  <a:satMod val="300000"/>
                </a:schemeClr>
              </a:gs>
              <a:gs pos="35000">
                <a:schemeClr val="accent6">
                  <a:lumMod val="80000"/>
                  <a:tint val="37000"/>
                  <a:satMod val="300000"/>
                </a:schemeClr>
              </a:gs>
              <a:gs pos="100000">
                <a:schemeClr val="accent6">
                  <a:lumMod val="80000"/>
                  <a:tint val="15000"/>
                  <a:satMod val="350000"/>
                </a:schemeClr>
              </a:gs>
            </a:gsLst>
            <a:lin ang="16200000" scaled="1"/>
          </a:gradFill>
          <a:ln w="9525" cap="flat" cmpd="sng" algn="ctr">
            <a:solidFill>
              <a:schemeClr val="accent6">
                <a:lumMod val="80000"/>
                <a:shade val="95000"/>
              </a:schemeClr>
            </a:solidFill>
            <a:round/>
          </a:ln>
          <a:effectLst>
            <a:outerShdw blurRad="40000" dist="20000" dir="5400000" rotWithShape="0">
              <a:srgbClr val="000000">
                <a:alpha val="38000"/>
              </a:srgbClr>
            </a:outerShdw>
          </a:effectLst>
        </c:spPr>
      </c:pivotFmt>
      <c:pivotFmt>
        <c:idx val="74"/>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75"/>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76"/>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77"/>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78"/>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79"/>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8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81"/>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82"/>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83"/>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84"/>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85"/>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86"/>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87"/>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88"/>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89"/>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9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91"/>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92"/>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93"/>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94"/>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95"/>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96"/>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97"/>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98"/>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99"/>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10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101"/>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102"/>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103"/>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104"/>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105"/>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106"/>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107"/>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108"/>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109"/>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11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111"/>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112"/>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113"/>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114"/>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115"/>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116"/>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117"/>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118"/>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119"/>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12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121"/>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s>
    <c:plotArea>
      <c:layout/>
      <c:pieChart>
        <c:varyColors val="1"/>
        <c:ser>
          <c:idx val="0"/>
          <c:order val="0"/>
          <c:tx>
            <c:strRef>
              <c:f>'Pie by country'!$B$1</c:f>
              <c:strCache>
                <c:ptCount val="1"/>
                <c:pt idx="0">
                  <c:v>Total</c:v>
                </c:pt>
              </c:strCache>
            </c:strRef>
          </c:tx>
          <c:dPt>
            <c:idx val="0"/>
            <c:bubble3D val="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dPt>
          <c:dPt>
            <c:idx val="1"/>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chemeClr>
                </a:solidFill>
                <a:round/>
              </a:ln>
              <a:effectLst>
                <a:outerShdw blurRad="40000" dist="20000" dir="5400000" rotWithShape="0">
                  <a:srgbClr val="000000">
                    <a:alpha val="38000"/>
                  </a:srgbClr>
                </a:outerShdw>
              </a:effectLst>
            </c:spPr>
          </c:dPt>
          <c:dPt>
            <c:idx val="2"/>
            <c:bubble3D val="0"/>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chemeClr>
                </a:solidFill>
                <a:round/>
              </a:ln>
              <a:effectLst>
                <a:outerShdw blurRad="40000" dist="20000" dir="5400000" rotWithShape="0">
                  <a:srgbClr val="000000">
                    <a:alpha val="38000"/>
                  </a:srgbClr>
                </a:outerShdw>
              </a:effectLst>
            </c:spPr>
          </c:dPt>
          <c:dPt>
            <c:idx val="3"/>
            <c:bubble3D val="0"/>
            <c:spPr>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chemeClr>
                </a:solidFill>
                <a:round/>
              </a:ln>
              <a:effectLst>
                <a:outerShdw blurRad="40000" dist="20000" dir="5400000" rotWithShape="0">
                  <a:srgbClr val="000000">
                    <a:alpha val="38000"/>
                  </a:srgbClr>
                </a:outerShdw>
              </a:effectLst>
            </c:spPr>
          </c:dPt>
          <c:dPt>
            <c:idx val="4"/>
            <c:bubble3D val="0"/>
            <c:spPr>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chemeClr>
                </a:solidFill>
                <a:round/>
              </a:ln>
              <a:effectLst>
                <a:outerShdw blurRad="40000" dist="20000" dir="5400000" rotWithShape="0">
                  <a:srgbClr val="000000">
                    <a:alpha val="38000"/>
                  </a:srgbClr>
                </a:outerShdw>
              </a:effectLst>
            </c:spPr>
          </c:dPt>
          <c:dPt>
            <c:idx val="5"/>
            <c:bubble3D val="0"/>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chemeClr>
                </a:solidFill>
                <a:round/>
              </a:ln>
              <a:effectLst>
                <a:outerShdw blurRad="40000" dist="20000" dir="5400000" rotWithShape="0">
                  <a:srgbClr val="000000">
                    <a:alpha val="38000"/>
                  </a:srgbClr>
                </a:outerShdw>
              </a:effectLst>
            </c:spPr>
          </c:dPt>
          <c:dPt>
            <c:idx val="6"/>
            <c:bubble3D val="0"/>
            <c:spPr>
              <a:gradFill rotWithShape="1">
                <a:gsLst>
                  <a:gs pos="0">
                    <a:schemeClr val="accent1">
                      <a:lumMod val="60000"/>
                      <a:tint val="50000"/>
                      <a:satMod val="300000"/>
                    </a:schemeClr>
                  </a:gs>
                  <a:gs pos="35000">
                    <a:schemeClr val="accent1">
                      <a:lumMod val="60000"/>
                      <a:tint val="37000"/>
                      <a:satMod val="300000"/>
                    </a:schemeClr>
                  </a:gs>
                  <a:gs pos="100000">
                    <a:schemeClr val="accent1">
                      <a:lumMod val="60000"/>
                      <a:tint val="15000"/>
                      <a:satMod val="350000"/>
                    </a:schemeClr>
                  </a:gs>
                </a:gsLst>
                <a:lin ang="16200000" scaled="1"/>
              </a:gradFill>
              <a:ln w="9525" cap="flat" cmpd="sng" algn="ctr">
                <a:solidFill>
                  <a:schemeClr val="accent1">
                    <a:lumMod val="60000"/>
                    <a:shade val="95000"/>
                  </a:schemeClr>
                </a:solidFill>
                <a:round/>
              </a:ln>
              <a:effectLst>
                <a:outerShdw blurRad="40000" dist="20000" dir="5400000" rotWithShape="0">
                  <a:srgbClr val="000000">
                    <a:alpha val="38000"/>
                  </a:srgbClr>
                </a:outerShdw>
              </a:effectLst>
            </c:spPr>
          </c:dPt>
          <c:dPt>
            <c:idx val="7"/>
            <c:bubble3D val="0"/>
            <c:spPr>
              <a:gradFill rotWithShape="1">
                <a:gsLst>
                  <a:gs pos="0">
                    <a:schemeClr val="accent2">
                      <a:lumMod val="60000"/>
                      <a:tint val="50000"/>
                      <a:satMod val="300000"/>
                    </a:schemeClr>
                  </a:gs>
                  <a:gs pos="35000">
                    <a:schemeClr val="accent2">
                      <a:lumMod val="60000"/>
                      <a:tint val="37000"/>
                      <a:satMod val="300000"/>
                    </a:schemeClr>
                  </a:gs>
                  <a:gs pos="100000">
                    <a:schemeClr val="accent2">
                      <a:lumMod val="60000"/>
                      <a:tint val="15000"/>
                      <a:satMod val="350000"/>
                    </a:schemeClr>
                  </a:gs>
                </a:gsLst>
                <a:lin ang="16200000" scaled="1"/>
              </a:gradFill>
              <a:ln w="9525" cap="flat" cmpd="sng" algn="ctr">
                <a:solidFill>
                  <a:schemeClr val="accent2">
                    <a:lumMod val="60000"/>
                    <a:shade val="95000"/>
                  </a:schemeClr>
                </a:solidFill>
                <a:round/>
              </a:ln>
              <a:effectLst>
                <a:outerShdw blurRad="40000" dist="20000" dir="5400000" rotWithShape="0">
                  <a:srgbClr val="000000">
                    <a:alpha val="38000"/>
                  </a:srgbClr>
                </a:outerShdw>
              </a:effectLst>
            </c:spPr>
          </c:dPt>
          <c:dPt>
            <c:idx val="8"/>
            <c:bubble3D val="0"/>
            <c:spPr>
              <a:gradFill rotWithShape="1">
                <a:gsLst>
                  <a:gs pos="0">
                    <a:schemeClr val="accent3">
                      <a:lumMod val="60000"/>
                      <a:tint val="50000"/>
                      <a:satMod val="300000"/>
                    </a:schemeClr>
                  </a:gs>
                  <a:gs pos="35000">
                    <a:schemeClr val="accent3">
                      <a:lumMod val="60000"/>
                      <a:tint val="37000"/>
                      <a:satMod val="300000"/>
                    </a:schemeClr>
                  </a:gs>
                  <a:gs pos="100000">
                    <a:schemeClr val="accent3">
                      <a:lumMod val="60000"/>
                      <a:tint val="15000"/>
                      <a:satMod val="350000"/>
                    </a:schemeClr>
                  </a:gs>
                </a:gsLst>
                <a:lin ang="16200000" scaled="1"/>
              </a:gradFill>
              <a:ln w="9525" cap="flat" cmpd="sng" algn="ctr">
                <a:solidFill>
                  <a:schemeClr val="accent3">
                    <a:lumMod val="60000"/>
                    <a:shade val="95000"/>
                  </a:schemeClr>
                </a:solidFill>
                <a:round/>
              </a:ln>
              <a:effectLst>
                <a:outerShdw blurRad="40000" dist="20000" dir="5400000" rotWithShape="0">
                  <a:srgbClr val="000000">
                    <a:alpha val="38000"/>
                  </a:srgbClr>
                </a:outerShdw>
              </a:effectLst>
            </c:spPr>
          </c:dPt>
          <c:dPt>
            <c:idx val="9"/>
            <c:bubble3D val="0"/>
            <c:spPr>
              <a:gradFill rotWithShape="1">
                <a:gsLst>
                  <a:gs pos="0">
                    <a:schemeClr val="accent4">
                      <a:lumMod val="60000"/>
                      <a:tint val="50000"/>
                      <a:satMod val="300000"/>
                    </a:schemeClr>
                  </a:gs>
                  <a:gs pos="35000">
                    <a:schemeClr val="accent4">
                      <a:lumMod val="60000"/>
                      <a:tint val="37000"/>
                      <a:satMod val="300000"/>
                    </a:schemeClr>
                  </a:gs>
                  <a:gs pos="100000">
                    <a:schemeClr val="accent4">
                      <a:lumMod val="60000"/>
                      <a:tint val="15000"/>
                      <a:satMod val="350000"/>
                    </a:schemeClr>
                  </a:gs>
                </a:gsLst>
                <a:lin ang="16200000" scaled="1"/>
              </a:gradFill>
              <a:ln w="9525" cap="flat" cmpd="sng" algn="ctr">
                <a:solidFill>
                  <a:schemeClr val="accent4">
                    <a:lumMod val="60000"/>
                    <a:shade val="95000"/>
                  </a:schemeClr>
                </a:solidFill>
                <a:round/>
              </a:ln>
              <a:effectLst>
                <a:outerShdw blurRad="40000" dist="20000" dir="5400000" rotWithShape="0">
                  <a:srgbClr val="000000">
                    <a:alpha val="38000"/>
                  </a:srgbClr>
                </a:outerShdw>
              </a:effectLst>
            </c:spPr>
          </c:dPt>
          <c:dPt>
            <c:idx val="10"/>
            <c:bubble3D val="0"/>
            <c:spPr>
              <a:gradFill rotWithShape="1">
                <a:gsLst>
                  <a:gs pos="0">
                    <a:schemeClr val="accent5">
                      <a:lumMod val="60000"/>
                      <a:tint val="50000"/>
                      <a:satMod val="300000"/>
                    </a:schemeClr>
                  </a:gs>
                  <a:gs pos="35000">
                    <a:schemeClr val="accent5">
                      <a:lumMod val="60000"/>
                      <a:tint val="37000"/>
                      <a:satMod val="300000"/>
                    </a:schemeClr>
                  </a:gs>
                  <a:gs pos="100000">
                    <a:schemeClr val="accent5">
                      <a:lumMod val="60000"/>
                      <a:tint val="15000"/>
                      <a:satMod val="350000"/>
                    </a:schemeClr>
                  </a:gs>
                </a:gsLst>
                <a:lin ang="16200000" scaled="1"/>
              </a:gradFill>
              <a:ln w="9525" cap="flat" cmpd="sng" algn="ctr">
                <a:solidFill>
                  <a:schemeClr val="accent5">
                    <a:lumMod val="60000"/>
                    <a:shade val="95000"/>
                  </a:schemeClr>
                </a:solidFill>
                <a:round/>
              </a:ln>
              <a:effectLst>
                <a:outerShdw blurRad="40000" dist="20000" dir="5400000" rotWithShape="0">
                  <a:srgbClr val="000000">
                    <a:alpha val="38000"/>
                  </a:srgbClr>
                </a:outerShdw>
              </a:effectLst>
            </c:spPr>
          </c:dPt>
          <c:dPt>
            <c:idx val="11"/>
            <c:bubble3D val="0"/>
            <c:spPr>
              <a:gradFill rotWithShape="1">
                <a:gsLst>
                  <a:gs pos="0">
                    <a:schemeClr val="accent6">
                      <a:lumMod val="60000"/>
                      <a:tint val="50000"/>
                      <a:satMod val="300000"/>
                    </a:schemeClr>
                  </a:gs>
                  <a:gs pos="35000">
                    <a:schemeClr val="accent6">
                      <a:lumMod val="60000"/>
                      <a:tint val="37000"/>
                      <a:satMod val="300000"/>
                    </a:schemeClr>
                  </a:gs>
                  <a:gs pos="100000">
                    <a:schemeClr val="accent6">
                      <a:lumMod val="60000"/>
                      <a:tint val="15000"/>
                      <a:satMod val="350000"/>
                    </a:schemeClr>
                  </a:gs>
                </a:gsLst>
                <a:lin ang="16200000" scaled="1"/>
              </a:gradFill>
              <a:ln w="9525" cap="flat" cmpd="sng" algn="ctr">
                <a:solidFill>
                  <a:schemeClr val="accent6">
                    <a:lumMod val="60000"/>
                    <a:shade val="95000"/>
                  </a:schemeClr>
                </a:solidFill>
                <a:round/>
              </a:ln>
              <a:effectLst>
                <a:outerShdw blurRad="40000" dist="20000" dir="5400000" rotWithShape="0">
                  <a:srgbClr val="000000">
                    <a:alpha val="38000"/>
                  </a:srgbClr>
                </a:outerShdw>
              </a:effectLst>
            </c:spPr>
          </c:dPt>
          <c:dPt>
            <c:idx val="12"/>
            <c:bubble3D val="0"/>
            <c:spPr>
              <a:gradFill rotWithShape="1">
                <a:gsLst>
                  <a:gs pos="0">
                    <a:schemeClr val="accent1">
                      <a:lumMod val="80000"/>
                      <a:lumOff val="20000"/>
                      <a:tint val="50000"/>
                      <a:satMod val="300000"/>
                    </a:schemeClr>
                  </a:gs>
                  <a:gs pos="35000">
                    <a:schemeClr val="accent1">
                      <a:lumMod val="80000"/>
                      <a:lumOff val="20000"/>
                      <a:tint val="37000"/>
                      <a:satMod val="300000"/>
                    </a:schemeClr>
                  </a:gs>
                  <a:gs pos="100000">
                    <a:schemeClr val="accent1">
                      <a:lumMod val="80000"/>
                      <a:lumOff val="20000"/>
                      <a:tint val="15000"/>
                      <a:satMod val="350000"/>
                    </a:schemeClr>
                  </a:gs>
                </a:gsLst>
                <a:lin ang="16200000" scaled="1"/>
              </a:gradFill>
              <a:ln w="9525" cap="flat" cmpd="sng" algn="ctr">
                <a:solidFill>
                  <a:schemeClr val="accent1">
                    <a:lumMod val="80000"/>
                    <a:lumOff val="20000"/>
                    <a:shade val="95000"/>
                  </a:schemeClr>
                </a:solidFill>
                <a:round/>
              </a:ln>
              <a:effectLst>
                <a:outerShdw blurRad="40000" dist="20000" dir="5400000" rotWithShape="0">
                  <a:srgbClr val="000000">
                    <a:alpha val="38000"/>
                  </a:srgbClr>
                </a:outerShdw>
              </a:effectLst>
            </c:spPr>
          </c:dPt>
          <c:dPt>
            <c:idx val="13"/>
            <c:bubble3D val="0"/>
            <c:spPr>
              <a:gradFill rotWithShape="1">
                <a:gsLst>
                  <a:gs pos="0">
                    <a:schemeClr val="accent2">
                      <a:lumMod val="80000"/>
                      <a:lumOff val="20000"/>
                      <a:tint val="50000"/>
                      <a:satMod val="300000"/>
                    </a:schemeClr>
                  </a:gs>
                  <a:gs pos="35000">
                    <a:schemeClr val="accent2">
                      <a:lumMod val="80000"/>
                      <a:lumOff val="20000"/>
                      <a:tint val="37000"/>
                      <a:satMod val="300000"/>
                    </a:schemeClr>
                  </a:gs>
                  <a:gs pos="100000">
                    <a:schemeClr val="accent2">
                      <a:lumMod val="80000"/>
                      <a:lumOff val="20000"/>
                      <a:tint val="15000"/>
                      <a:satMod val="350000"/>
                    </a:schemeClr>
                  </a:gs>
                </a:gsLst>
                <a:lin ang="16200000" scaled="1"/>
              </a:gradFill>
              <a:ln w="9525" cap="flat" cmpd="sng" algn="ctr">
                <a:solidFill>
                  <a:schemeClr val="accent2">
                    <a:lumMod val="80000"/>
                    <a:lumOff val="20000"/>
                    <a:shade val="95000"/>
                  </a:schemeClr>
                </a:solidFill>
                <a:round/>
              </a:ln>
              <a:effectLst>
                <a:outerShdw blurRad="40000" dist="20000" dir="5400000" rotWithShape="0">
                  <a:srgbClr val="000000">
                    <a:alpha val="38000"/>
                  </a:srgbClr>
                </a:outerShdw>
              </a:effectLst>
            </c:spPr>
          </c:dPt>
          <c:dPt>
            <c:idx val="14"/>
            <c:bubble3D val="0"/>
            <c:spPr>
              <a:gradFill rotWithShape="1">
                <a:gsLst>
                  <a:gs pos="0">
                    <a:schemeClr val="accent3">
                      <a:lumMod val="80000"/>
                      <a:lumOff val="20000"/>
                      <a:tint val="50000"/>
                      <a:satMod val="300000"/>
                    </a:schemeClr>
                  </a:gs>
                  <a:gs pos="35000">
                    <a:schemeClr val="accent3">
                      <a:lumMod val="80000"/>
                      <a:lumOff val="20000"/>
                      <a:tint val="37000"/>
                      <a:satMod val="300000"/>
                    </a:schemeClr>
                  </a:gs>
                  <a:gs pos="100000">
                    <a:schemeClr val="accent3">
                      <a:lumMod val="80000"/>
                      <a:lumOff val="20000"/>
                      <a:tint val="15000"/>
                      <a:satMod val="350000"/>
                    </a:schemeClr>
                  </a:gs>
                </a:gsLst>
                <a:lin ang="16200000" scaled="1"/>
              </a:gradFill>
              <a:ln w="9525" cap="flat" cmpd="sng" algn="ctr">
                <a:solidFill>
                  <a:schemeClr val="accent3">
                    <a:lumMod val="80000"/>
                    <a:lumOff val="20000"/>
                    <a:shade val="95000"/>
                  </a:schemeClr>
                </a:solidFill>
                <a:round/>
              </a:ln>
              <a:effectLst>
                <a:outerShdw blurRad="40000" dist="20000" dir="5400000" rotWithShape="0">
                  <a:srgbClr val="000000">
                    <a:alpha val="38000"/>
                  </a:srgbClr>
                </a:outerShdw>
              </a:effectLst>
            </c:spPr>
          </c:dPt>
          <c:dPt>
            <c:idx val="15"/>
            <c:bubble3D val="0"/>
            <c:spPr>
              <a:gradFill rotWithShape="1">
                <a:gsLst>
                  <a:gs pos="0">
                    <a:schemeClr val="accent4">
                      <a:lumMod val="80000"/>
                      <a:lumOff val="20000"/>
                      <a:tint val="50000"/>
                      <a:satMod val="300000"/>
                    </a:schemeClr>
                  </a:gs>
                  <a:gs pos="35000">
                    <a:schemeClr val="accent4">
                      <a:lumMod val="80000"/>
                      <a:lumOff val="20000"/>
                      <a:tint val="37000"/>
                      <a:satMod val="300000"/>
                    </a:schemeClr>
                  </a:gs>
                  <a:gs pos="100000">
                    <a:schemeClr val="accent4">
                      <a:lumMod val="80000"/>
                      <a:lumOff val="20000"/>
                      <a:tint val="15000"/>
                      <a:satMod val="350000"/>
                    </a:schemeClr>
                  </a:gs>
                </a:gsLst>
                <a:lin ang="16200000" scaled="1"/>
              </a:gradFill>
              <a:ln w="9525" cap="flat" cmpd="sng" algn="ctr">
                <a:solidFill>
                  <a:schemeClr val="accent4">
                    <a:lumMod val="80000"/>
                    <a:lumOff val="20000"/>
                    <a:shade val="95000"/>
                  </a:schemeClr>
                </a:solidFill>
                <a:round/>
              </a:ln>
              <a:effectLst>
                <a:outerShdw blurRad="40000" dist="20000" dir="5400000" rotWithShape="0">
                  <a:srgbClr val="000000">
                    <a:alpha val="38000"/>
                  </a:srgbClr>
                </a:outerShdw>
              </a:effectLst>
            </c:spPr>
          </c:dPt>
          <c:dPt>
            <c:idx val="16"/>
            <c:bubble3D val="0"/>
            <c:spPr>
              <a:gradFill rotWithShape="1">
                <a:gsLst>
                  <a:gs pos="0">
                    <a:schemeClr val="accent5">
                      <a:lumMod val="80000"/>
                      <a:lumOff val="20000"/>
                      <a:tint val="50000"/>
                      <a:satMod val="300000"/>
                    </a:schemeClr>
                  </a:gs>
                  <a:gs pos="35000">
                    <a:schemeClr val="accent5">
                      <a:lumMod val="80000"/>
                      <a:lumOff val="20000"/>
                      <a:tint val="37000"/>
                      <a:satMod val="300000"/>
                    </a:schemeClr>
                  </a:gs>
                  <a:gs pos="100000">
                    <a:schemeClr val="accent5">
                      <a:lumMod val="80000"/>
                      <a:lumOff val="20000"/>
                      <a:tint val="15000"/>
                      <a:satMod val="350000"/>
                    </a:schemeClr>
                  </a:gs>
                </a:gsLst>
                <a:lin ang="16200000" scaled="1"/>
              </a:gradFill>
              <a:ln w="9525" cap="flat" cmpd="sng" algn="ctr">
                <a:solidFill>
                  <a:schemeClr val="accent5">
                    <a:lumMod val="80000"/>
                    <a:lumOff val="20000"/>
                    <a:shade val="95000"/>
                  </a:schemeClr>
                </a:solidFill>
                <a:round/>
              </a:ln>
              <a:effectLst>
                <a:outerShdw blurRad="40000" dist="20000" dir="5400000" rotWithShape="0">
                  <a:srgbClr val="000000">
                    <a:alpha val="38000"/>
                  </a:srgbClr>
                </a:outerShdw>
              </a:effectLst>
            </c:spPr>
          </c:dPt>
          <c:dPt>
            <c:idx val="17"/>
            <c:bubble3D val="0"/>
            <c:spPr>
              <a:gradFill rotWithShape="1">
                <a:gsLst>
                  <a:gs pos="0">
                    <a:schemeClr val="accent6">
                      <a:lumMod val="80000"/>
                      <a:lumOff val="20000"/>
                      <a:tint val="50000"/>
                      <a:satMod val="300000"/>
                    </a:schemeClr>
                  </a:gs>
                  <a:gs pos="35000">
                    <a:schemeClr val="accent6">
                      <a:lumMod val="80000"/>
                      <a:lumOff val="20000"/>
                      <a:tint val="37000"/>
                      <a:satMod val="300000"/>
                    </a:schemeClr>
                  </a:gs>
                  <a:gs pos="100000">
                    <a:schemeClr val="accent6">
                      <a:lumMod val="80000"/>
                      <a:lumOff val="20000"/>
                      <a:tint val="15000"/>
                      <a:satMod val="350000"/>
                    </a:schemeClr>
                  </a:gs>
                </a:gsLst>
                <a:lin ang="16200000" scaled="1"/>
              </a:gradFill>
              <a:ln w="9525" cap="flat" cmpd="sng" algn="ctr">
                <a:solidFill>
                  <a:schemeClr val="accent6">
                    <a:lumMod val="80000"/>
                    <a:lumOff val="20000"/>
                    <a:shade val="95000"/>
                  </a:schemeClr>
                </a:solidFill>
                <a:round/>
              </a:ln>
              <a:effectLst>
                <a:outerShdw blurRad="40000" dist="20000" dir="5400000" rotWithShape="0">
                  <a:srgbClr val="000000">
                    <a:alpha val="38000"/>
                  </a:srgbClr>
                </a:outerShdw>
              </a:effectLst>
            </c:spPr>
          </c:dPt>
          <c:dPt>
            <c:idx val="18"/>
            <c:bubble3D val="0"/>
            <c:spPr>
              <a:gradFill rotWithShape="1">
                <a:gsLst>
                  <a:gs pos="0">
                    <a:schemeClr val="accent1">
                      <a:lumMod val="80000"/>
                      <a:tint val="50000"/>
                      <a:satMod val="300000"/>
                    </a:schemeClr>
                  </a:gs>
                  <a:gs pos="35000">
                    <a:schemeClr val="accent1">
                      <a:lumMod val="80000"/>
                      <a:tint val="37000"/>
                      <a:satMod val="300000"/>
                    </a:schemeClr>
                  </a:gs>
                  <a:gs pos="100000">
                    <a:schemeClr val="accent1">
                      <a:lumMod val="80000"/>
                      <a:tint val="15000"/>
                      <a:satMod val="350000"/>
                    </a:schemeClr>
                  </a:gs>
                </a:gsLst>
                <a:lin ang="16200000" scaled="1"/>
              </a:gradFill>
              <a:ln w="9525" cap="flat" cmpd="sng" algn="ctr">
                <a:solidFill>
                  <a:schemeClr val="accent1">
                    <a:lumMod val="80000"/>
                    <a:shade val="95000"/>
                  </a:schemeClr>
                </a:solidFill>
                <a:round/>
              </a:ln>
              <a:effectLst>
                <a:outerShdw blurRad="40000" dist="20000" dir="5400000" rotWithShape="0">
                  <a:srgbClr val="000000">
                    <a:alpha val="38000"/>
                  </a:srgbClr>
                </a:outerShdw>
              </a:effectLst>
            </c:spPr>
          </c:dPt>
          <c:dPt>
            <c:idx val="19"/>
            <c:bubble3D val="0"/>
            <c:spPr>
              <a:gradFill rotWithShape="1">
                <a:gsLst>
                  <a:gs pos="0">
                    <a:schemeClr val="accent2">
                      <a:lumMod val="80000"/>
                      <a:tint val="50000"/>
                      <a:satMod val="300000"/>
                    </a:schemeClr>
                  </a:gs>
                  <a:gs pos="35000">
                    <a:schemeClr val="accent2">
                      <a:lumMod val="80000"/>
                      <a:tint val="37000"/>
                      <a:satMod val="300000"/>
                    </a:schemeClr>
                  </a:gs>
                  <a:gs pos="100000">
                    <a:schemeClr val="accent2">
                      <a:lumMod val="80000"/>
                      <a:tint val="15000"/>
                      <a:satMod val="350000"/>
                    </a:schemeClr>
                  </a:gs>
                </a:gsLst>
                <a:lin ang="16200000" scaled="1"/>
              </a:gradFill>
              <a:ln w="9525" cap="flat" cmpd="sng" algn="ctr">
                <a:solidFill>
                  <a:schemeClr val="accent2">
                    <a:lumMod val="80000"/>
                    <a:shade val="95000"/>
                  </a:schemeClr>
                </a:solidFill>
                <a:round/>
              </a:ln>
              <a:effectLst>
                <a:outerShdw blurRad="40000" dist="20000" dir="5400000" rotWithShape="0">
                  <a:srgbClr val="000000">
                    <a:alpha val="38000"/>
                  </a:srgbClr>
                </a:outerShdw>
              </a:effectLst>
            </c:spPr>
          </c:dPt>
          <c:dPt>
            <c:idx val="20"/>
            <c:bubble3D val="0"/>
            <c:spPr>
              <a:gradFill rotWithShape="1">
                <a:gsLst>
                  <a:gs pos="0">
                    <a:schemeClr val="accent3">
                      <a:lumMod val="80000"/>
                      <a:tint val="50000"/>
                      <a:satMod val="300000"/>
                    </a:schemeClr>
                  </a:gs>
                  <a:gs pos="35000">
                    <a:schemeClr val="accent3">
                      <a:lumMod val="80000"/>
                      <a:tint val="37000"/>
                      <a:satMod val="300000"/>
                    </a:schemeClr>
                  </a:gs>
                  <a:gs pos="100000">
                    <a:schemeClr val="accent3">
                      <a:lumMod val="80000"/>
                      <a:tint val="15000"/>
                      <a:satMod val="350000"/>
                    </a:schemeClr>
                  </a:gs>
                </a:gsLst>
                <a:lin ang="16200000" scaled="1"/>
              </a:gradFill>
              <a:ln w="9525" cap="flat" cmpd="sng" algn="ctr">
                <a:solidFill>
                  <a:schemeClr val="accent3">
                    <a:lumMod val="80000"/>
                    <a:shade val="95000"/>
                  </a:schemeClr>
                </a:solidFill>
                <a:round/>
              </a:ln>
              <a:effectLst>
                <a:outerShdw blurRad="40000" dist="20000" dir="5400000" rotWithShape="0">
                  <a:srgbClr val="000000">
                    <a:alpha val="38000"/>
                  </a:srgbClr>
                </a:outerShdw>
              </a:effectLst>
            </c:spPr>
          </c:dPt>
          <c:dPt>
            <c:idx val="21"/>
            <c:bubble3D val="0"/>
            <c:spPr>
              <a:gradFill rotWithShape="1">
                <a:gsLst>
                  <a:gs pos="0">
                    <a:schemeClr val="accent4">
                      <a:lumMod val="80000"/>
                      <a:tint val="50000"/>
                      <a:satMod val="300000"/>
                    </a:schemeClr>
                  </a:gs>
                  <a:gs pos="35000">
                    <a:schemeClr val="accent4">
                      <a:lumMod val="80000"/>
                      <a:tint val="37000"/>
                      <a:satMod val="300000"/>
                    </a:schemeClr>
                  </a:gs>
                  <a:gs pos="100000">
                    <a:schemeClr val="accent4">
                      <a:lumMod val="80000"/>
                      <a:tint val="15000"/>
                      <a:satMod val="350000"/>
                    </a:schemeClr>
                  </a:gs>
                </a:gsLst>
                <a:lin ang="16200000" scaled="1"/>
              </a:gradFill>
              <a:ln w="9525" cap="flat" cmpd="sng" algn="ctr">
                <a:solidFill>
                  <a:schemeClr val="accent4">
                    <a:lumMod val="80000"/>
                    <a:shade val="95000"/>
                  </a:schemeClr>
                </a:solidFill>
                <a:round/>
              </a:ln>
              <a:effectLst>
                <a:outerShdw blurRad="40000" dist="20000" dir="5400000" rotWithShape="0">
                  <a:srgbClr val="000000">
                    <a:alpha val="38000"/>
                  </a:srgbClr>
                </a:outerShdw>
              </a:effectLst>
            </c:spPr>
          </c:dPt>
          <c:dPt>
            <c:idx val="22"/>
            <c:bubble3D val="0"/>
            <c:spPr>
              <a:gradFill rotWithShape="1">
                <a:gsLst>
                  <a:gs pos="0">
                    <a:schemeClr val="accent5">
                      <a:lumMod val="80000"/>
                      <a:tint val="50000"/>
                      <a:satMod val="300000"/>
                    </a:schemeClr>
                  </a:gs>
                  <a:gs pos="35000">
                    <a:schemeClr val="accent5">
                      <a:lumMod val="80000"/>
                      <a:tint val="37000"/>
                      <a:satMod val="300000"/>
                    </a:schemeClr>
                  </a:gs>
                  <a:gs pos="100000">
                    <a:schemeClr val="accent5">
                      <a:lumMod val="80000"/>
                      <a:tint val="15000"/>
                      <a:satMod val="350000"/>
                    </a:schemeClr>
                  </a:gs>
                </a:gsLst>
                <a:lin ang="16200000" scaled="1"/>
              </a:gradFill>
              <a:ln w="9525" cap="flat" cmpd="sng" algn="ctr">
                <a:solidFill>
                  <a:schemeClr val="accent5">
                    <a:lumMod val="80000"/>
                    <a:shade val="95000"/>
                  </a:schemeClr>
                </a:solidFill>
                <a:round/>
              </a:ln>
              <a:effectLst>
                <a:outerShdw blurRad="40000" dist="20000" dir="5400000" rotWithShape="0">
                  <a:srgbClr val="000000">
                    <a:alpha val="38000"/>
                  </a:srgbClr>
                </a:outerShdw>
              </a:effectLst>
            </c:spPr>
          </c:dPt>
          <c:dPt>
            <c:idx val="23"/>
            <c:bubble3D val="0"/>
            <c:spPr>
              <a:gradFill rotWithShape="1">
                <a:gsLst>
                  <a:gs pos="0">
                    <a:schemeClr val="accent6">
                      <a:lumMod val="80000"/>
                      <a:tint val="50000"/>
                      <a:satMod val="300000"/>
                    </a:schemeClr>
                  </a:gs>
                  <a:gs pos="35000">
                    <a:schemeClr val="accent6">
                      <a:lumMod val="80000"/>
                      <a:tint val="37000"/>
                      <a:satMod val="300000"/>
                    </a:schemeClr>
                  </a:gs>
                  <a:gs pos="100000">
                    <a:schemeClr val="accent6">
                      <a:lumMod val="80000"/>
                      <a:tint val="15000"/>
                      <a:satMod val="350000"/>
                    </a:schemeClr>
                  </a:gs>
                </a:gsLst>
                <a:lin ang="16200000" scaled="1"/>
              </a:gradFill>
              <a:ln w="9525" cap="flat" cmpd="sng" algn="ctr">
                <a:solidFill>
                  <a:schemeClr val="accent6">
                    <a:lumMod val="80000"/>
                    <a:shade val="95000"/>
                  </a:schemeClr>
                </a:solidFill>
                <a:round/>
              </a:ln>
              <a:effectLst>
                <a:outerShdw blurRad="40000" dist="20000" dir="5400000" rotWithShape="0">
                  <a:srgbClr val="000000">
                    <a:alpha val="38000"/>
                  </a:srgbClr>
                </a:outerShdw>
              </a:effectLst>
            </c:spPr>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15:layout/>
              </c:ext>
            </c:extLst>
          </c:dLbls>
          <c:cat>
            <c:strRef>
              <c:f>'Pie by country'!$A$2:$A$21</c:f>
              <c:strCache>
                <c:ptCount val="19"/>
                <c:pt idx="0">
                  <c:v>US</c:v>
                </c:pt>
                <c:pt idx="1">
                  <c:v>(blank)</c:v>
                </c:pt>
                <c:pt idx="2">
                  <c:v>CN</c:v>
                </c:pt>
                <c:pt idx="3">
                  <c:v>JP</c:v>
                </c:pt>
                <c:pt idx="4">
                  <c:v>KR</c:v>
                </c:pt>
                <c:pt idx="5">
                  <c:v>CA</c:v>
                </c:pt>
                <c:pt idx="6">
                  <c:v>DE</c:v>
                </c:pt>
                <c:pt idx="7">
                  <c:v>GB</c:v>
                </c:pt>
                <c:pt idx="8">
                  <c:v>IL</c:v>
                </c:pt>
                <c:pt idx="9">
                  <c:v>FR</c:v>
                </c:pt>
                <c:pt idx="10">
                  <c:v>SE</c:v>
                </c:pt>
                <c:pt idx="11">
                  <c:v>RU</c:v>
                </c:pt>
                <c:pt idx="12">
                  <c:v>SG</c:v>
                </c:pt>
                <c:pt idx="13">
                  <c:v>TW</c:v>
                </c:pt>
                <c:pt idx="14">
                  <c:v>NL</c:v>
                </c:pt>
                <c:pt idx="15">
                  <c:v>PK</c:v>
                </c:pt>
                <c:pt idx="16">
                  <c:v>ZW</c:v>
                </c:pt>
                <c:pt idx="17">
                  <c:v>AU</c:v>
                </c:pt>
                <c:pt idx="18">
                  <c:v>ES</c:v>
                </c:pt>
              </c:strCache>
            </c:strRef>
          </c:cat>
          <c:val>
            <c:numRef>
              <c:f>'Pie by country'!$B$2:$B$21</c:f>
              <c:numCache>
                <c:formatCode>General</c:formatCode>
                <c:ptCount val="19"/>
                <c:pt idx="0">
                  <c:v>128</c:v>
                </c:pt>
                <c:pt idx="1">
                  <c:v>57</c:v>
                </c:pt>
                <c:pt idx="2">
                  <c:v>24</c:v>
                </c:pt>
                <c:pt idx="3">
                  <c:v>23</c:v>
                </c:pt>
                <c:pt idx="4">
                  <c:v>20</c:v>
                </c:pt>
                <c:pt idx="5">
                  <c:v>7</c:v>
                </c:pt>
                <c:pt idx="6">
                  <c:v>7</c:v>
                </c:pt>
                <c:pt idx="7">
                  <c:v>6</c:v>
                </c:pt>
                <c:pt idx="8">
                  <c:v>5</c:v>
                </c:pt>
                <c:pt idx="9">
                  <c:v>4</c:v>
                </c:pt>
                <c:pt idx="10">
                  <c:v>3</c:v>
                </c:pt>
                <c:pt idx="11">
                  <c:v>3</c:v>
                </c:pt>
                <c:pt idx="12">
                  <c:v>2</c:v>
                </c:pt>
                <c:pt idx="13">
                  <c:v>2</c:v>
                </c:pt>
                <c:pt idx="14">
                  <c:v>2</c:v>
                </c:pt>
                <c:pt idx="15">
                  <c:v>1</c:v>
                </c:pt>
                <c:pt idx="16">
                  <c:v>1</c:v>
                </c:pt>
                <c:pt idx="17">
                  <c:v>1</c:v>
                </c:pt>
                <c:pt idx="18">
                  <c:v>1</c:v>
                </c:pt>
              </c:numCache>
            </c:numRef>
          </c:val>
        </c:ser>
        <c:dLbls>
          <c:showLegendKey val="0"/>
          <c:showVal val="0"/>
          <c:showCatName val="1"/>
          <c:showSerName val="0"/>
          <c:showPercent val="1"/>
          <c:showBubbleSize val="0"/>
          <c:showLeaderLines val="1"/>
        </c:dLbls>
        <c:firstSliceAng val="0"/>
      </c:pieChart>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pivotOptions>
    </c:ext>
  </c:extLst>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[attendees plus country.xlsx]Sheet1!PivotTable1</c:name>
    <c:fmtId val="-1"/>
  </c:pivotSource>
  <c:chart>
    <c:title>
      <c:layout/>
      <c:overlay val="0"/>
      <c:spPr>
        <a:noFill/>
        <a:ln>
          <a:noFill/>
        </a:ln>
        <a:effectLst/>
      </c:spPr>
      <c:txPr>
        <a:bodyPr rot="0" spcFirstLastPara="1" vertOverflow="ellipsis" vert="horz" wrap="square" anchor="ctr" anchorCtr="1"/>
        <a:lstStyle/>
        <a:p>
          <a:pPr>
            <a:defRPr sz="1920" b="0" i="0" u="none" strike="noStrike" kern="1200" cap="none" spc="20" baseline="0">
              <a:solidFill>
                <a:schemeClr val="tx1">
                  <a:lumMod val="50000"/>
                  <a:lumOff val="50000"/>
                </a:schemeClr>
              </a:solidFill>
              <a:latin typeface="+mn-lt"/>
              <a:ea typeface="+mn-ea"/>
              <a:cs typeface="+mn-cs"/>
            </a:defRPr>
          </a:pPr>
          <a:endParaRPr lang="en-US"/>
        </a:p>
      </c:txPr>
    </c:title>
    <c:autoTitleDeleted val="0"/>
    <c:pivotFmts>
      <c:pivotFmt>
        <c:idx val="0"/>
      </c:pivotFmt>
      <c:pivotFmt>
        <c:idx val="1"/>
      </c:pivotFmt>
      <c:pivotFmt>
        <c:idx val="2"/>
      </c:pivotFmt>
      <c:pivotFmt>
        <c:idx val="3"/>
      </c:pivotFmt>
      <c:pivotFmt>
        <c:idx val="4"/>
      </c:pivotFmt>
      <c:pivotFmt>
        <c:idx val="5"/>
      </c:pivotFmt>
      <c:pivotFmt>
        <c:idx val="6"/>
      </c:pivotFmt>
      <c:pivotFmt>
        <c:idx val="7"/>
      </c:pivotFmt>
      <c:pivotFmt>
        <c:idx val="8"/>
      </c:pivotFmt>
      <c:pivotFmt>
        <c:idx val="9"/>
      </c:pivotFmt>
      <c:pivotFmt>
        <c:idx val="10"/>
      </c:pivotFmt>
      <c:pivotFmt>
        <c:idx val="11"/>
      </c:pivotFmt>
      <c:pivotFmt>
        <c:idx val="12"/>
      </c:pivotFmt>
      <c:pivotFmt>
        <c:idx val="13"/>
      </c:pivotFmt>
      <c:pivotFmt>
        <c:idx val="14"/>
      </c:pivotFmt>
      <c:pivotFmt>
        <c:idx val="15"/>
      </c:pivotFmt>
      <c:pivotFmt>
        <c:idx val="16"/>
      </c:pivotFmt>
      <c:pivotFmt>
        <c:idx val="17"/>
      </c:pivotFmt>
      <c:pivotFmt>
        <c:idx val="18"/>
      </c:pivotFmt>
      <c:pivotFmt>
        <c:idx val="19"/>
      </c:pivotFmt>
      <c:pivotFmt>
        <c:idx val="20"/>
      </c:pivotFmt>
      <c:pivotFmt>
        <c:idx val="21"/>
      </c:pivotFmt>
      <c:pivotFmt>
        <c:idx val="22"/>
      </c:pivotFmt>
      <c:pivotFmt>
        <c:idx val="23"/>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marker>
          <c:symbol val="none"/>
        </c:marker>
        <c:dLbl>
          <c:idx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24"/>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25"/>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26"/>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27"/>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28"/>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29"/>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3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31"/>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32"/>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33"/>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34"/>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35"/>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36"/>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37"/>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38"/>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39"/>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4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41"/>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42"/>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43"/>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44"/>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45"/>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46"/>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47"/>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48"/>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49"/>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5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51"/>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52"/>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53"/>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54"/>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55"/>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56"/>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marker>
          <c:symbol val="none"/>
        </c:marker>
        <c:dLbl>
          <c:idx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57"/>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58"/>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59"/>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6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61"/>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marker>
          <c:symbol val="none"/>
        </c:marker>
        <c:dLbl>
          <c:idx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62"/>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63"/>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64"/>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65"/>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s>
    <c:plotArea>
      <c:layout/>
      <c:pieChart>
        <c:varyColors val="1"/>
        <c:ser>
          <c:idx val="0"/>
          <c:order val="0"/>
          <c:tx>
            <c:strRef>
              <c:f>Sheet1!$B$1</c:f>
              <c:strCache>
                <c:ptCount val="1"/>
                <c:pt idx="0">
                  <c:v>Total</c:v>
                </c:pt>
              </c:strCache>
            </c:strRef>
          </c:tx>
          <c:dPt>
            <c:idx val="0"/>
            <c:bubble3D val="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dPt>
          <c:dPt>
            <c:idx val="1"/>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chemeClr>
                </a:solidFill>
                <a:round/>
              </a:ln>
              <a:effectLst>
                <a:outerShdw blurRad="40000" dist="20000" dir="5400000" rotWithShape="0">
                  <a:srgbClr val="000000">
                    <a:alpha val="38000"/>
                  </a:srgbClr>
                </a:outerShdw>
              </a:effectLst>
            </c:spPr>
          </c:dPt>
          <c:dPt>
            <c:idx val="2"/>
            <c:bubble3D val="0"/>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chemeClr>
                </a:solidFill>
                <a:round/>
              </a:ln>
              <a:effectLst>
                <a:outerShdw blurRad="40000" dist="20000" dir="5400000" rotWithShape="0">
                  <a:srgbClr val="000000">
                    <a:alpha val="38000"/>
                  </a:srgbClr>
                </a:outerShdw>
              </a:effectLst>
            </c:spPr>
          </c:dPt>
          <c:dPt>
            <c:idx val="3"/>
            <c:bubble3D val="0"/>
            <c:spPr>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chemeClr>
                </a:solidFill>
                <a:round/>
              </a:ln>
              <a:effectLst>
                <a:outerShdw blurRad="40000" dist="20000" dir="5400000" rotWithShape="0">
                  <a:srgbClr val="000000">
                    <a:alpha val="38000"/>
                  </a:srgbClr>
                </a:outerShdw>
              </a:effectLst>
            </c:spPr>
          </c:dPt>
          <c:dPt>
            <c:idx val="4"/>
            <c:bubble3D val="0"/>
            <c:spPr>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chemeClr>
                </a:solidFill>
                <a:round/>
              </a:ln>
              <a:effectLst>
                <a:outerShdw blurRad="40000" dist="20000" dir="5400000" rotWithShape="0">
                  <a:srgbClr val="000000">
                    <a:alpha val="38000"/>
                  </a:srgbClr>
                </a:outerShdw>
              </a:effectLst>
            </c:spPr>
          </c:dPt>
          <c:dPt>
            <c:idx val="5"/>
            <c:bubble3D val="0"/>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chemeClr>
                </a:solidFill>
                <a:round/>
              </a:ln>
              <a:effectLst>
                <a:outerShdw blurRad="40000" dist="20000" dir="5400000" rotWithShape="0">
                  <a:srgbClr val="000000">
                    <a:alpha val="38000"/>
                  </a:srgbClr>
                </a:outerShdw>
              </a:effectLst>
            </c:spPr>
          </c:dPt>
          <c:dPt>
            <c:idx val="6"/>
            <c:bubble3D val="0"/>
            <c:spPr>
              <a:gradFill rotWithShape="1">
                <a:gsLst>
                  <a:gs pos="0">
                    <a:schemeClr val="accent1">
                      <a:lumMod val="60000"/>
                      <a:tint val="50000"/>
                      <a:satMod val="300000"/>
                    </a:schemeClr>
                  </a:gs>
                  <a:gs pos="35000">
                    <a:schemeClr val="accent1">
                      <a:lumMod val="60000"/>
                      <a:tint val="37000"/>
                      <a:satMod val="300000"/>
                    </a:schemeClr>
                  </a:gs>
                  <a:gs pos="100000">
                    <a:schemeClr val="accent1">
                      <a:lumMod val="60000"/>
                      <a:tint val="15000"/>
                      <a:satMod val="350000"/>
                    </a:schemeClr>
                  </a:gs>
                </a:gsLst>
                <a:lin ang="16200000" scaled="1"/>
              </a:gradFill>
              <a:ln w="9525" cap="flat" cmpd="sng" algn="ctr">
                <a:solidFill>
                  <a:schemeClr val="accent1">
                    <a:lumMod val="60000"/>
                    <a:shade val="95000"/>
                  </a:schemeClr>
                </a:solidFill>
                <a:round/>
              </a:ln>
              <a:effectLst>
                <a:outerShdw blurRad="40000" dist="20000" dir="5400000" rotWithShape="0">
                  <a:srgbClr val="000000">
                    <a:alpha val="38000"/>
                  </a:srgbClr>
                </a:outerShdw>
              </a:effectLst>
            </c:spPr>
          </c:dPt>
          <c:dPt>
            <c:idx val="7"/>
            <c:bubble3D val="0"/>
            <c:spPr>
              <a:gradFill rotWithShape="1">
                <a:gsLst>
                  <a:gs pos="0">
                    <a:schemeClr val="accent2">
                      <a:lumMod val="60000"/>
                      <a:tint val="50000"/>
                      <a:satMod val="300000"/>
                    </a:schemeClr>
                  </a:gs>
                  <a:gs pos="35000">
                    <a:schemeClr val="accent2">
                      <a:lumMod val="60000"/>
                      <a:tint val="37000"/>
                      <a:satMod val="300000"/>
                    </a:schemeClr>
                  </a:gs>
                  <a:gs pos="100000">
                    <a:schemeClr val="accent2">
                      <a:lumMod val="60000"/>
                      <a:tint val="15000"/>
                      <a:satMod val="350000"/>
                    </a:schemeClr>
                  </a:gs>
                </a:gsLst>
                <a:lin ang="16200000" scaled="1"/>
              </a:gradFill>
              <a:ln w="9525" cap="flat" cmpd="sng" algn="ctr">
                <a:solidFill>
                  <a:schemeClr val="accent2">
                    <a:lumMod val="60000"/>
                    <a:shade val="95000"/>
                  </a:schemeClr>
                </a:solidFill>
                <a:round/>
              </a:ln>
              <a:effectLst>
                <a:outerShdw blurRad="40000" dist="20000" dir="5400000" rotWithShape="0">
                  <a:srgbClr val="000000">
                    <a:alpha val="38000"/>
                  </a:srgbClr>
                </a:outerShdw>
              </a:effectLst>
            </c:spPr>
          </c:dPt>
          <c:dPt>
            <c:idx val="8"/>
            <c:bubble3D val="0"/>
            <c:spPr>
              <a:gradFill rotWithShape="1">
                <a:gsLst>
                  <a:gs pos="0">
                    <a:schemeClr val="accent3">
                      <a:lumMod val="60000"/>
                      <a:tint val="50000"/>
                      <a:satMod val="300000"/>
                    </a:schemeClr>
                  </a:gs>
                  <a:gs pos="35000">
                    <a:schemeClr val="accent3">
                      <a:lumMod val="60000"/>
                      <a:tint val="37000"/>
                      <a:satMod val="300000"/>
                    </a:schemeClr>
                  </a:gs>
                  <a:gs pos="100000">
                    <a:schemeClr val="accent3">
                      <a:lumMod val="60000"/>
                      <a:tint val="15000"/>
                      <a:satMod val="350000"/>
                    </a:schemeClr>
                  </a:gs>
                </a:gsLst>
                <a:lin ang="16200000" scaled="1"/>
              </a:gradFill>
              <a:ln w="9525" cap="flat" cmpd="sng" algn="ctr">
                <a:solidFill>
                  <a:schemeClr val="accent3">
                    <a:lumMod val="60000"/>
                    <a:shade val="95000"/>
                  </a:schemeClr>
                </a:solidFill>
                <a:round/>
              </a:ln>
              <a:effectLst>
                <a:outerShdw blurRad="40000" dist="20000" dir="5400000" rotWithShape="0">
                  <a:srgbClr val="000000">
                    <a:alpha val="38000"/>
                  </a:srgbClr>
                </a:outerShdw>
              </a:effectLst>
            </c:spPr>
          </c:dPt>
          <c:dPt>
            <c:idx val="9"/>
            <c:bubble3D val="0"/>
            <c:spPr>
              <a:gradFill rotWithShape="1">
                <a:gsLst>
                  <a:gs pos="0">
                    <a:schemeClr val="accent4">
                      <a:lumMod val="60000"/>
                      <a:tint val="50000"/>
                      <a:satMod val="300000"/>
                    </a:schemeClr>
                  </a:gs>
                  <a:gs pos="35000">
                    <a:schemeClr val="accent4">
                      <a:lumMod val="60000"/>
                      <a:tint val="37000"/>
                      <a:satMod val="300000"/>
                    </a:schemeClr>
                  </a:gs>
                  <a:gs pos="100000">
                    <a:schemeClr val="accent4">
                      <a:lumMod val="60000"/>
                      <a:tint val="15000"/>
                      <a:satMod val="350000"/>
                    </a:schemeClr>
                  </a:gs>
                </a:gsLst>
                <a:lin ang="16200000" scaled="1"/>
              </a:gradFill>
              <a:ln w="9525" cap="flat" cmpd="sng" algn="ctr">
                <a:solidFill>
                  <a:schemeClr val="accent4">
                    <a:lumMod val="60000"/>
                    <a:shade val="95000"/>
                  </a:schemeClr>
                </a:solidFill>
                <a:round/>
              </a:ln>
              <a:effectLst>
                <a:outerShdw blurRad="40000" dist="20000" dir="5400000" rotWithShape="0">
                  <a:srgbClr val="000000">
                    <a:alpha val="38000"/>
                  </a:srgbClr>
                </a:outerShdw>
              </a:effectLst>
            </c:spPr>
          </c:dPt>
          <c:dPt>
            <c:idx val="10"/>
            <c:bubble3D val="0"/>
            <c:spPr>
              <a:gradFill rotWithShape="1">
                <a:gsLst>
                  <a:gs pos="0">
                    <a:schemeClr val="accent5">
                      <a:lumMod val="60000"/>
                      <a:tint val="50000"/>
                      <a:satMod val="300000"/>
                    </a:schemeClr>
                  </a:gs>
                  <a:gs pos="35000">
                    <a:schemeClr val="accent5">
                      <a:lumMod val="60000"/>
                      <a:tint val="37000"/>
                      <a:satMod val="300000"/>
                    </a:schemeClr>
                  </a:gs>
                  <a:gs pos="100000">
                    <a:schemeClr val="accent5">
                      <a:lumMod val="60000"/>
                      <a:tint val="15000"/>
                      <a:satMod val="350000"/>
                    </a:schemeClr>
                  </a:gs>
                </a:gsLst>
                <a:lin ang="16200000" scaled="1"/>
              </a:gradFill>
              <a:ln w="9525" cap="flat" cmpd="sng" algn="ctr">
                <a:solidFill>
                  <a:schemeClr val="accent5">
                    <a:lumMod val="60000"/>
                    <a:shade val="95000"/>
                  </a:schemeClr>
                </a:solidFill>
                <a:round/>
              </a:ln>
              <a:effectLst>
                <a:outerShdw blurRad="40000" dist="20000" dir="5400000" rotWithShape="0">
                  <a:srgbClr val="000000">
                    <a:alpha val="38000"/>
                  </a:srgbClr>
                </a:outerShdw>
              </a:effectLst>
            </c:spPr>
          </c:dPt>
          <c:dPt>
            <c:idx val="11"/>
            <c:bubble3D val="0"/>
            <c:spPr>
              <a:gradFill rotWithShape="1">
                <a:gsLst>
                  <a:gs pos="0">
                    <a:schemeClr val="accent6">
                      <a:lumMod val="60000"/>
                      <a:tint val="50000"/>
                      <a:satMod val="300000"/>
                    </a:schemeClr>
                  </a:gs>
                  <a:gs pos="35000">
                    <a:schemeClr val="accent6">
                      <a:lumMod val="60000"/>
                      <a:tint val="37000"/>
                      <a:satMod val="300000"/>
                    </a:schemeClr>
                  </a:gs>
                  <a:gs pos="100000">
                    <a:schemeClr val="accent6">
                      <a:lumMod val="60000"/>
                      <a:tint val="15000"/>
                      <a:satMod val="350000"/>
                    </a:schemeClr>
                  </a:gs>
                </a:gsLst>
                <a:lin ang="16200000" scaled="1"/>
              </a:gradFill>
              <a:ln w="9525" cap="flat" cmpd="sng" algn="ctr">
                <a:solidFill>
                  <a:schemeClr val="accent6">
                    <a:lumMod val="60000"/>
                    <a:shade val="95000"/>
                  </a:schemeClr>
                </a:solidFill>
                <a:round/>
              </a:ln>
              <a:effectLst>
                <a:outerShdw blurRad="40000" dist="20000" dir="5400000" rotWithShape="0">
                  <a:srgbClr val="000000">
                    <a:alpha val="38000"/>
                  </a:srgbClr>
                </a:outerShdw>
              </a:effectLst>
            </c:spPr>
          </c:dPt>
          <c:dPt>
            <c:idx val="12"/>
            <c:bubble3D val="0"/>
            <c:spPr>
              <a:gradFill rotWithShape="1">
                <a:gsLst>
                  <a:gs pos="0">
                    <a:schemeClr val="accent1">
                      <a:lumMod val="80000"/>
                      <a:lumOff val="20000"/>
                      <a:tint val="50000"/>
                      <a:satMod val="300000"/>
                    </a:schemeClr>
                  </a:gs>
                  <a:gs pos="35000">
                    <a:schemeClr val="accent1">
                      <a:lumMod val="80000"/>
                      <a:lumOff val="20000"/>
                      <a:tint val="37000"/>
                      <a:satMod val="300000"/>
                    </a:schemeClr>
                  </a:gs>
                  <a:gs pos="100000">
                    <a:schemeClr val="accent1">
                      <a:lumMod val="80000"/>
                      <a:lumOff val="20000"/>
                      <a:tint val="15000"/>
                      <a:satMod val="350000"/>
                    </a:schemeClr>
                  </a:gs>
                </a:gsLst>
                <a:lin ang="16200000" scaled="1"/>
              </a:gradFill>
              <a:ln w="9525" cap="flat" cmpd="sng" algn="ctr">
                <a:solidFill>
                  <a:schemeClr val="accent1">
                    <a:lumMod val="80000"/>
                    <a:lumOff val="20000"/>
                    <a:shade val="95000"/>
                  </a:schemeClr>
                </a:solidFill>
                <a:round/>
              </a:ln>
              <a:effectLst>
                <a:outerShdw blurRad="40000" dist="20000" dir="5400000" rotWithShape="0">
                  <a:srgbClr val="000000">
                    <a:alpha val="38000"/>
                  </a:srgbClr>
                </a:outerShdw>
              </a:effectLst>
            </c:spPr>
          </c:dPt>
          <c:dPt>
            <c:idx val="13"/>
            <c:bubble3D val="0"/>
            <c:spPr>
              <a:gradFill rotWithShape="1">
                <a:gsLst>
                  <a:gs pos="0">
                    <a:schemeClr val="accent2">
                      <a:lumMod val="80000"/>
                      <a:lumOff val="20000"/>
                      <a:tint val="50000"/>
                      <a:satMod val="300000"/>
                    </a:schemeClr>
                  </a:gs>
                  <a:gs pos="35000">
                    <a:schemeClr val="accent2">
                      <a:lumMod val="80000"/>
                      <a:lumOff val="20000"/>
                      <a:tint val="37000"/>
                      <a:satMod val="300000"/>
                    </a:schemeClr>
                  </a:gs>
                  <a:gs pos="100000">
                    <a:schemeClr val="accent2">
                      <a:lumMod val="80000"/>
                      <a:lumOff val="20000"/>
                      <a:tint val="15000"/>
                      <a:satMod val="350000"/>
                    </a:schemeClr>
                  </a:gs>
                </a:gsLst>
                <a:lin ang="16200000" scaled="1"/>
              </a:gradFill>
              <a:ln w="9525" cap="flat" cmpd="sng" algn="ctr">
                <a:solidFill>
                  <a:schemeClr val="accent2">
                    <a:lumMod val="80000"/>
                    <a:lumOff val="20000"/>
                    <a:shade val="95000"/>
                  </a:schemeClr>
                </a:solidFill>
                <a:round/>
              </a:ln>
              <a:effectLst>
                <a:outerShdw blurRad="40000" dist="20000" dir="5400000" rotWithShape="0">
                  <a:srgbClr val="000000">
                    <a:alpha val="38000"/>
                  </a:srgbClr>
                </a:outerShdw>
              </a:effectLst>
            </c:spPr>
          </c:dPt>
          <c:dPt>
            <c:idx val="14"/>
            <c:bubble3D val="0"/>
            <c:spPr>
              <a:gradFill rotWithShape="1">
                <a:gsLst>
                  <a:gs pos="0">
                    <a:schemeClr val="accent3">
                      <a:lumMod val="80000"/>
                      <a:lumOff val="20000"/>
                      <a:tint val="50000"/>
                      <a:satMod val="300000"/>
                    </a:schemeClr>
                  </a:gs>
                  <a:gs pos="35000">
                    <a:schemeClr val="accent3">
                      <a:lumMod val="80000"/>
                      <a:lumOff val="20000"/>
                      <a:tint val="37000"/>
                      <a:satMod val="300000"/>
                    </a:schemeClr>
                  </a:gs>
                  <a:gs pos="100000">
                    <a:schemeClr val="accent3">
                      <a:lumMod val="80000"/>
                      <a:lumOff val="20000"/>
                      <a:tint val="15000"/>
                      <a:satMod val="350000"/>
                    </a:schemeClr>
                  </a:gs>
                </a:gsLst>
                <a:lin ang="16200000" scaled="1"/>
              </a:gradFill>
              <a:ln w="9525" cap="flat" cmpd="sng" algn="ctr">
                <a:solidFill>
                  <a:schemeClr val="accent3">
                    <a:lumMod val="80000"/>
                    <a:lumOff val="20000"/>
                    <a:shade val="95000"/>
                  </a:schemeClr>
                </a:solidFill>
                <a:round/>
              </a:ln>
              <a:effectLst>
                <a:outerShdw blurRad="40000" dist="20000" dir="5400000" rotWithShape="0">
                  <a:srgbClr val="000000">
                    <a:alpha val="38000"/>
                  </a:srgbClr>
                </a:outerShdw>
              </a:effectLst>
            </c:spPr>
          </c:dPt>
          <c:dPt>
            <c:idx val="15"/>
            <c:bubble3D val="0"/>
            <c:spPr>
              <a:gradFill rotWithShape="1">
                <a:gsLst>
                  <a:gs pos="0">
                    <a:schemeClr val="accent4">
                      <a:lumMod val="80000"/>
                      <a:lumOff val="20000"/>
                      <a:tint val="50000"/>
                      <a:satMod val="300000"/>
                    </a:schemeClr>
                  </a:gs>
                  <a:gs pos="35000">
                    <a:schemeClr val="accent4">
                      <a:lumMod val="80000"/>
                      <a:lumOff val="20000"/>
                      <a:tint val="37000"/>
                      <a:satMod val="300000"/>
                    </a:schemeClr>
                  </a:gs>
                  <a:gs pos="100000">
                    <a:schemeClr val="accent4">
                      <a:lumMod val="80000"/>
                      <a:lumOff val="20000"/>
                      <a:tint val="15000"/>
                      <a:satMod val="350000"/>
                    </a:schemeClr>
                  </a:gs>
                </a:gsLst>
                <a:lin ang="16200000" scaled="1"/>
              </a:gradFill>
              <a:ln w="9525" cap="flat" cmpd="sng" algn="ctr">
                <a:solidFill>
                  <a:schemeClr val="accent4">
                    <a:lumMod val="80000"/>
                    <a:lumOff val="20000"/>
                    <a:shade val="95000"/>
                  </a:schemeClr>
                </a:solidFill>
                <a:round/>
              </a:ln>
              <a:effectLst>
                <a:outerShdw blurRad="40000" dist="20000" dir="5400000" rotWithShape="0">
                  <a:srgbClr val="000000">
                    <a:alpha val="38000"/>
                  </a:srgbClr>
                </a:outerShdw>
              </a:effectLst>
            </c:spPr>
          </c:dPt>
          <c:dPt>
            <c:idx val="16"/>
            <c:bubble3D val="0"/>
            <c:spPr>
              <a:gradFill rotWithShape="1">
                <a:gsLst>
                  <a:gs pos="0">
                    <a:schemeClr val="accent5">
                      <a:lumMod val="80000"/>
                      <a:lumOff val="20000"/>
                      <a:tint val="50000"/>
                      <a:satMod val="300000"/>
                    </a:schemeClr>
                  </a:gs>
                  <a:gs pos="35000">
                    <a:schemeClr val="accent5">
                      <a:lumMod val="80000"/>
                      <a:lumOff val="20000"/>
                      <a:tint val="37000"/>
                      <a:satMod val="300000"/>
                    </a:schemeClr>
                  </a:gs>
                  <a:gs pos="100000">
                    <a:schemeClr val="accent5">
                      <a:lumMod val="80000"/>
                      <a:lumOff val="20000"/>
                      <a:tint val="15000"/>
                      <a:satMod val="350000"/>
                    </a:schemeClr>
                  </a:gs>
                </a:gsLst>
                <a:lin ang="16200000" scaled="1"/>
              </a:gradFill>
              <a:ln w="9525" cap="flat" cmpd="sng" algn="ctr">
                <a:solidFill>
                  <a:schemeClr val="accent5">
                    <a:lumMod val="80000"/>
                    <a:lumOff val="20000"/>
                    <a:shade val="95000"/>
                  </a:schemeClr>
                </a:solidFill>
                <a:round/>
              </a:ln>
              <a:effectLst>
                <a:outerShdw blurRad="40000" dist="20000" dir="5400000" rotWithShape="0">
                  <a:srgbClr val="000000">
                    <a:alpha val="38000"/>
                  </a:srgbClr>
                </a:outerShdw>
              </a:effectLst>
            </c:spPr>
          </c:dPt>
          <c:dPt>
            <c:idx val="17"/>
            <c:bubble3D val="0"/>
            <c:spPr>
              <a:gradFill rotWithShape="1">
                <a:gsLst>
                  <a:gs pos="0">
                    <a:schemeClr val="accent6">
                      <a:lumMod val="80000"/>
                      <a:lumOff val="20000"/>
                      <a:tint val="50000"/>
                      <a:satMod val="300000"/>
                    </a:schemeClr>
                  </a:gs>
                  <a:gs pos="35000">
                    <a:schemeClr val="accent6">
                      <a:lumMod val="80000"/>
                      <a:lumOff val="20000"/>
                      <a:tint val="37000"/>
                      <a:satMod val="300000"/>
                    </a:schemeClr>
                  </a:gs>
                  <a:gs pos="100000">
                    <a:schemeClr val="accent6">
                      <a:lumMod val="80000"/>
                      <a:lumOff val="20000"/>
                      <a:tint val="15000"/>
                      <a:satMod val="350000"/>
                    </a:schemeClr>
                  </a:gs>
                </a:gsLst>
                <a:lin ang="16200000" scaled="1"/>
              </a:gradFill>
              <a:ln w="9525" cap="flat" cmpd="sng" algn="ctr">
                <a:solidFill>
                  <a:schemeClr val="accent6">
                    <a:lumMod val="80000"/>
                    <a:lumOff val="20000"/>
                    <a:shade val="95000"/>
                  </a:schemeClr>
                </a:solidFill>
                <a:round/>
              </a:ln>
              <a:effectLst>
                <a:outerShdw blurRad="40000" dist="20000" dir="5400000" rotWithShape="0">
                  <a:srgbClr val="000000">
                    <a:alpha val="38000"/>
                  </a:srgbClr>
                </a:outerShdw>
              </a:effectLst>
            </c:spPr>
          </c:dPt>
          <c:dPt>
            <c:idx val="18"/>
            <c:bubble3D val="0"/>
            <c:spPr>
              <a:gradFill rotWithShape="1">
                <a:gsLst>
                  <a:gs pos="0">
                    <a:schemeClr val="accent1">
                      <a:lumMod val="80000"/>
                      <a:tint val="50000"/>
                      <a:satMod val="300000"/>
                    </a:schemeClr>
                  </a:gs>
                  <a:gs pos="35000">
                    <a:schemeClr val="accent1">
                      <a:lumMod val="80000"/>
                      <a:tint val="37000"/>
                      <a:satMod val="300000"/>
                    </a:schemeClr>
                  </a:gs>
                  <a:gs pos="100000">
                    <a:schemeClr val="accent1">
                      <a:lumMod val="80000"/>
                      <a:tint val="15000"/>
                      <a:satMod val="350000"/>
                    </a:schemeClr>
                  </a:gs>
                </a:gsLst>
                <a:lin ang="16200000" scaled="1"/>
              </a:gradFill>
              <a:ln w="9525" cap="flat" cmpd="sng" algn="ctr">
                <a:solidFill>
                  <a:schemeClr val="accent1">
                    <a:lumMod val="80000"/>
                    <a:shade val="95000"/>
                  </a:schemeClr>
                </a:solidFill>
                <a:round/>
              </a:ln>
              <a:effectLst>
                <a:outerShdw blurRad="40000" dist="20000" dir="5400000" rotWithShape="0">
                  <a:srgbClr val="000000">
                    <a:alpha val="38000"/>
                  </a:srgbClr>
                </a:outerShdw>
              </a:effectLst>
            </c:spPr>
          </c:dPt>
          <c:dPt>
            <c:idx val="19"/>
            <c:bubble3D val="0"/>
            <c:spPr>
              <a:gradFill rotWithShape="1">
                <a:gsLst>
                  <a:gs pos="0">
                    <a:schemeClr val="accent2">
                      <a:lumMod val="80000"/>
                      <a:tint val="50000"/>
                      <a:satMod val="300000"/>
                    </a:schemeClr>
                  </a:gs>
                  <a:gs pos="35000">
                    <a:schemeClr val="accent2">
                      <a:lumMod val="80000"/>
                      <a:tint val="37000"/>
                      <a:satMod val="300000"/>
                    </a:schemeClr>
                  </a:gs>
                  <a:gs pos="100000">
                    <a:schemeClr val="accent2">
                      <a:lumMod val="80000"/>
                      <a:tint val="15000"/>
                      <a:satMod val="350000"/>
                    </a:schemeClr>
                  </a:gs>
                </a:gsLst>
                <a:lin ang="16200000" scaled="1"/>
              </a:gradFill>
              <a:ln w="9525" cap="flat" cmpd="sng" algn="ctr">
                <a:solidFill>
                  <a:schemeClr val="accent2">
                    <a:lumMod val="80000"/>
                    <a:shade val="95000"/>
                  </a:schemeClr>
                </a:solidFill>
                <a:round/>
              </a:ln>
              <a:effectLst>
                <a:outerShdw blurRad="40000" dist="20000" dir="5400000" rotWithShape="0">
                  <a:srgbClr val="000000">
                    <a:alpha val="38000"/>
                  </a:srgbClr>
                </a:outerShdw>
              </a:effectLst>
            </c:spPr>
          </c:dPt>
          <c:dPt>
            <c:idx val="20"/>
            <c:bubble3D val="0"/>
            <c:spPr>
              <a:gradFill rotWithShape="1">
                <a:gsLst>
                  <a:gs pos="0">
                    <a:schemeClr val="accent3">
                      <a:lumMod val="80000"/>
                      <a:tint val="50000"/>
                      <a:satMod val="300000"/>
                    </a:schemeClr>
                  </a:gs>
                  <a:gs pos="35000">
                    <a:schemeClr val="accent3">
                      <a:lumMod val="80000"/>
                      <a:tint val="37000"/>
                      <a:satMod val="300000"/>
                    </a:schemeClr>
                  </a:gs>
                  <a:gs pos="100000">
                    <a:schemeClr val="accent3">
                      <a:lumMod val="80000"/>
                      <a:tint val="15000"/>
                      <a:satMod val="350000"/>
                    </a:schemeClr>
                  </a:gs>
                </a:gsLst>
                <a:lin ang="16200000" scaled="1"/>
              </a:gradFill>
              <a:ln w="9525" cap="flat" cmpd="sng" algn="ctr">
                <a:solidFill>
                  <a:schemeClr val="accent3">
                    <a:lumMod val="80000"/>
                    <a:shade val="95000"/>
                  </a:schemeClr>
                </a:solidFill>
                <a:round/>
              </a:ln>
              <a:effectLst>
                <a:outerShdw blurRad="40000" dist="20000" dir="5400000" rotWithShape="0">
                  <a:srgbClr val="000000">
                    <a:alpha val="38000"/>
                  </a:srgbClr>
                </a:outerShdw>
              </a:effectLst>
            </c:spPr>
          </c:dPt>
          <c:dPt>
            <c:idx val="21"/>
            <c:bubble3D val="0"/>
            <c:spPr>
              <a:gradFill rotWithShape="1">
                <a:gsLst>
                  <a:gs pos="0">
                    <a:schemeClr val="accent4">
                      <a:lumMod val="80000"/>
                      <a:tint val="50000"/>
                      <a:satMod val="300000"/>
                    </a:schemeClr>
                  </a:gs>
                  <a:gs pos="35000">
                    <a:schemeClr val="accent4">
                      <a:lumMod val="80000"/>
                      <a:tint val="37000"/>
                      <a:satMod val="300000"/>
                    </a:schemeClr>
                  </a:gs>
                  <a:gs pos="100000">
                    <a:schemeClr val="accent4">
                      <a:lumMod val="80000"/>
                      <a:tint val="15000"/>
                      <a:satMod val="350000"/>
                    </a:schemeClr>
                  </a:gs>
                </a:gsLst>
                <a:lin ang="16200000" scaled="1"/>
              </a:gradFill>
              <a:ln w="9525" cap="flat" cmpd="sng" algn="ctr">
                <a:solidFill>
                  <a:schemeClr val="accent4">
                    <a:lumMod val="80000"/>
                    <a:shade val="95000"/>
                  </a:schemeClr>
                </a:solidFill>
                <a:round/>
              </a:ln>
              <a:effectLst>
                <a:outerShdw blurRad="40000" dist="20000" dir="5400000" rotWithShape="0">
                  <a:srgbClr val="000000">
                    <a:alpha val="38000"/>
                  </a:srgbClr>
                </a:outerShdw>
              </a:effectLst>
            </c:spPr>
          </c:dPt>
          <c:dPt>
            <c:idx val="22"/>
            <c:bubble3D val="0"/>
            <c:spPr>
              <a:gradFill rotWithShape="1">
                <a:gsLst>
                  <a:gs pos="0">
                    <a:schemeClr val="accent5">
                      <a:lumMod val="80000"/>
                      <a:tint val="50000"/>
                      <a:satMod val="300000"/>
                    </a:schemeClr>
                  </a:gs>
                  <a:gs pos="35000">
                    <a:schemeClr val="accent5">
                      <a:lumMod val="80000"/>
                      <a:tint val="37000"/>
                      <a:satMod val="300000"/>
                    </a:schemeClr>
                  </a:gs>
                  <a:gs pos="100000">
                    <a:schemeClr val="accent5">
                      <a:lumMod val="80000"/>
                      <a:tint val="15000"/>
                      <a:satMod val="350000"/>
                    </a:schemeClr>
                  </a:gs>
                </a:gsLst>
                <a:lin ang="16200000" scaled="1"/>
              </a:gradFill>
              <a:ln w="9525" cap="flat" cmpd="sng" algn="ctr">
                <a:solidFill>
                  <a:schemeClr val="accent5">
                    <a:lumMod val="80000"/>
                    <a:shade val="95000"/>
                  </a:schemeClr>
                </a:solidFill>
                <a:round/>
              </a:ln>
              <a:effectLst>
                <a:outerShdw blurRad="40000" dist="20000" dir="5400000" rotWithShape="0">
                  <a:srgbClr val="000000">
                    <a:alpha val="38000"/>
                  </a:srgbClr>
                </a:outerShdw>
              </a:effectLst>
            </c:spPr>
          </c:dPt>
          <c:dLbls>
            <c:dLbl>
              <c:idx val="2"/>
              <c:layout>
                <c:manualLayout>
                  <c:x val="0.15418815476052819"/>
                  <c:y val="-0.15052517415736619"/>
                </c:manualLayout>
              </c:layout>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15:layout/>
              </c:ext>
            </c:extLst>
          </c:dLbls>
          <c:cat>
            <c:strRef>
              <c:f>Sheet1!$A$2:$A$6</c:f>
              <c:strCache>
                <c:ptCount val="4"/>
                <c:pt idx="0">
                  <c:v>APAC</c:v>
                </c:pt>
                <c:pt idx="1">
                  <c:v>EMEA</c:v>
                </c:pt>
                <c:pt idx="2">
                  <c:v>GAR</c:v>
                </c:pt>
                <c:pt idx="3">
                  <c:v>(blank)</c:v>
                </c:pt>
              </c:strCache>
            </c:strRef>
          </c:cat>
          <c:val>
            <c:numRef>
              <c:f>Sheet1!$B$2:$B$6</c:f>
              <c:numCache>
                <c:formatCode>General</c:formatCode>
                <c:ptCount val="4"/>
                <c:pt idx="0">
                  <c:v>72</c:v>
                </c:pt>
                <c:pt idx="1">
                  <c:v>31</c:v>
                </c:pt>
                <c:pt idx="2">
                  <c:v>135</c:v>
                </c:pt>
                <c:pt idx="3">
                  <c:v>59</c:v>
                </c:pt>
              </c:numCache>
            </c:numRef>
          </c:val>
        </c:ser>
        <c:dLbls>
          <c:showLegendKey val="0"/>
          <c:showVal val="0"/>
          <c:showCatName val="1"/>
          <c:showSerName val="0"/>
          <c:showPercent val="1"/>
          <c:showBubbleSize val="0"/>
          <c:showLeaderLines val="1"/>
        </c:dLbls>
        <c:firstSliceAng val="0"/>
      </c:pieChart>
      <c:spPr>
        <a:noFill/>
        <a:ln>
          <a:noFill/>
        </a:ln>
        <a:effectLst/>
      </c:spPr>
    </c:plotArea>
    <c:legend>
      <c:legendPos val="r"/>
      <c:layout>
        <c:manualLayout>
          <c:xMode val="edge"/>
          <c:yMode val="edge"/>
          <c:x val="1.2572041802328043E-2"/>
          <c:y val="0.68493248866640422"/>
          <c:w val="0.22043278468474806"/>
          <c:h val="0.3150676266039734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50000"/>
                  <a:lumOff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pivotOptions>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5529263" y="177800"/>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8213">
              <a:defRPr sz="1400"/>
            </a:lvl1pPr>
          </a:lstStyle>
          <a:p>
            <a:pPr>
              <a:defRPr/>
            </a:pPr>
            <a:r>
              <a:rPr lang="en-US" smtClean="0"/>
              <a:t>doc.: IEEE 802.11-17/1561r1</a:t>
            </a:r>
            <a:endParaRPr lang="en-US"/>
          </a:p>
        </p:txBody>
      </p:sp>
      <p:sp>
        <p:nvSpPr>
          <p:cNvPr id="3075" name="Rectangle 3"/>
          <p:cNvSpPr>
            <a:spLocks noGrp="1" noChangeArrowheads="1"/>
          </p:cNvSpPr>
          <p:nvPr>
            <p:ph type="dt" sz="quarter" idx="1"/>
          </p:nvPr>
        </p:nvSpPr>
        <p:spPr bwMode="auto">
          <a:xfrm>
            <a:off x="687388" y="177800"/>
            <a:ext cx="827087"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8213">
              <a:defRPr sz="1400"/>
            </a:lvl1pPr>
          </a:lstStyle>
          <a:p>
            <a:pPr>
              <a:defRPr/>
            </a:pPr>
            <a:r>
              <a:rPr lang="en-US" smtClean="0"/>
              <a:t>November 2017</a:t>
            </a:r>
            <a:endParaRPr lang="en-US"/>
          </a:p>
        </p:txBody>
      </p:sp>
      <p:sp>
        <p:nvSpPr>
          <p:cNvPr id="3076" name="Rectangle 4"/>
          <p:cNvSpPr>
            <a:spLocks noGrp="1" noChangeArrowheads="1"/>
          </p:cNvSpPr>
          <p:nvPr>
            <p:ph type="ftr" sz="quarter" idx="2"/>
          </p:nvPr>
        </p:nvSpPr>
        <p:spPr bwMode="auto">
          <a:xfrm>
            <a:off x="5781675" y="8997950"/>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8213">
              <a:defRPr sz="1200" b="0"/>
            </a:lvl1pPr>
          </a:lstStyle>
          <a:p>
            <a:pPr>
              <a:defRPr/>
            </a:pPr>
            <a:r>
              <a:rPr lang="en-US" smtClean="0"/>
              <a:t>Adrian Stephens, Intel Corporation</a:t>
            </a:r>
            <a:endParaRPr lang="en-US"/>
          </a:p>
        </p:txBody>
      </p:sp>
      <p:sp>
        <p:nvSpPr>
          <p:cNvPr id="3077" name="Rectangle 5"/>
          <p:cNvSpPr>
            <a:spLocks noGrp="1" noChangeArrowheads="1"/>
          </p:cNvSpPr>
          <p:nvPr>
            <p:ph type="sldNum" sz="quarter" idx="3"/>
          </p:nvPr>
        </p:nvSpPr>
        <p:spPr bwMode="auto">
          <a:xfrm>
            <a:off x="3095625" y="89979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8213">
              <a:defRPr sz="1200" b="0"/>
            </a:lvl1pPr>
          </a:lstStyle>
          <a:p>
            <a:pPr>
              <a:defRPr/>
            </a:pPr>
            <a:r>
              <a:rPr lang="en-US"/>
              <a:t>Page </a:t>
            </a:r>
            <a:fld id="{38CC2637-1985-412C-994C-3901D4FC1647}" type="slidenum">
              <a:rPr lang="en-US"/>
              <a:pPr>
                <a:defRPr/>
              </a:pPr>
              <a:t>‹#›</a:t>
            </a:fld>
            <a:endParaRPr lang="en-US"/>
          </a:p>
        </p:txBody>
      </p:sp>
      <p:sp>
        <p:nvSpPr>
          <p:cNvPr id="151558" name="Line 6"/>
          <p:cNvSpPr>
            <a:spLocks noChangeShapeType="1"/>
          </p:cNvSpPr>
          <p:nvPr/>
        </p:nvSpPr>
        <p:spPr bwMode="auto">
          <a:xfrm>
            <a:off x="685800" y="387350"/>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151559" name="Rectangle 7"/>
          <p:cNvSpPr>
            <a:spLocks noChangeArrowheads="1"/>
          </p:cNvSpPr>
          <p:nvPr/>
        </p:nvSpPr>
        <p:spPr bwMode="auto">
          <a:xfrm>
            <a:off x="685800" y="8997950"/>
            <a:ext cx="41998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8213"/>
            <a:r>
              <a:rPr lang="en-US" sz="1200" b="0" dirty="0" smtClean="0"/>
              <a:t>Report</a:t>
            </a:r>
            <a:endParaRPr lang="en-US" sz="1200" b="0" dirty="0"/>
          </a:p>
        </p:txBody>
      </p:sp>
      <p:sp>
        <p:nvSpPr>
          <p:cNvPr id="151560" name="Line 8"/>
          <p:cNvSpPr>
            <a:spLocks noChangeShapeType="1"/>
          </p:cNvSpPr>
          <p:nvPr/>
        </p:nvSpPr>
        <p:spPr bwMode="auto">
          <a:xfrm>
            <a:off x="685800" y="8986838"/>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Tree>
    <p:extLst>
      <p:ext uri="{BB962C8B-B14F-4D97-AF65-F5344CB8AC3E}">
        <p14:creationId xmlns:p14="http://schemas.microsoft.com/office/powerpoint/2010/main" val="21882248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5572125" y="98425"/>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8213">
              <a:defRPr sz="1400"/>
            </a:lvl1pPr>
          </a:lstStyle>
          <a:p>
            <a:pPr>
              <a:defRPr/>
            </a:pPr>
            <a:r>
              <a:rPr lang="en-US" smtClean="0"/>
              <a:t>doc.: IEEE 802.11-17/1561r1</a:t>
            </a:r>
            <a:endParaRPr lang="en-US"/>
          </a:p>
        </p:txBody>
      </p:sp>
      <p:sp>
        <p:nvSpPr>
          <p:cNvPr id="2051" name="Rectangle 3"/>
          <p:cNvSpPr>
            <a:spLocks noGrp="1" noChangeArrowheads="1"/>
          </p:cNvSpPr>
          <p:nvPr>
            <p:ph type="dt" idx="1"/>
          </p:nvPr>
        </p:nvSpPr>
        <p:spPr bwMode="auto">
          <a:xfrm>
            <a:off x="646113" y="98425"/>
            <a:ext cx="827087"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8213">
              <a:defRPr sz="1400"/>
            </a:lvl1pPr>
          </a:lstStyle>
          <a:p>
            <a:pPr>
              <a:defRPr/>
            </a:pPr>
            <a:r>
              <a:rPr lang="en-US" smtClean="0"/>
              <a:t>November 2017</a:t>
            </a:r>
            <a:endParaRPr lang="en-US"/>
          </a:p>
        </p:txBody>
      </p:sp>
      <p:sp>
        <p:nvSpPr>
          <p:cNvPr id="97284" name="Rectangle 4"/>
          <p:cNvSpPr>
            <a:spLocks noGrp="1" noRot="1" noChangeAspect="1" noChangeArrowheads="1" noTextEdit="1"/>
          </p:cNvSpPr>
          <p:nvPr>
            <p:ph type="sldImg" idx="2"/>
          </p:nvPr>
        </p:nvSpPr>
        <p:spPr bwMode="auto">
          <a:xfrm>
            <a:off x="1112838" y="701675"/>
            <a:ext cx="4635500" cy="34766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14400" y="4416425"/>
            <a:ext cx="5029200" cy="4184650"/>
          </a:xfrm>
          <a:prstGeom prst="rect">
            <a:avLst/>
          </a:prstGeom>
          <a:noFill/>
          <a:ln w="9525">
            <a:noFill/>
            <a:miter lim="800000"/>
            <a:headEnd/>
            <a:tailEnd/>
          </a:ln>
          <a:effectLst/>
        </p:spPr>
        <p:txBody>
          <a:bodyPr vert="horz" wrap="square" lIns="94112" tIns="46259" rIns="94112" bIns="4625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287963" y="9001125"/>
            <a:ext cx="925512"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8788" lvl="4" algn="r" defTabSz="938213">
              <a:defRPr sz="1200" b="0"/>
            </a:lvl5pPr>
          </a:lstStyle>
          <a:p>
            <a:pPr lvl="4">
              <a:defRPr/>
            </a:pPr>
            <a:r>
              <a:rPr lang="en-US" smtClean="0"/>
              <a:t>Adrian Stephens, Intel Corporation</a:t>
            </a:r>
            <a:endParaRPr lang="en-US"/>
          </a:p>
        </p:txBody>
      </p:sp>
      <p:sp>
        <p:nvSpPr>
          <p:cNvPr id="2055" name="Rectangle 7"/>
          <p:cNvSpPr>
            <a:spLocks noGrp="1" noChangeArrowheads="1"/>
          </p:cNvSpPr>
          <p:nvPr>
            <p:ph type="sldNum" sz="quarter" idx="5"/>
          </p:nvPr>
        </p:nvSpPr>
        <p:spPr bwMode="auto">
          <a:xfrm>
            <a:off x="3181350" y="900112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8213">
              <a:defRPr sz="1200" b="0"/>
            </a:lvl1pPr>
          </a:lstStyle>
          <a:p>
            <a:pPr>
              <a:defRPr/>
            </a:pPr>
            <a:r>
              <a:rPr lang="en-US"/>
              <a:t>Page </a:t>
            </a:r>
            <a:fld id="{0C4CDFAE-F895-48F6-BF6B-C54B41AC9E6C}" type="slidenum">
              <a:rPr lang="en-US"/>
              <a:pPr>
                <a:defRPr/>
              </a:pPr>
              <a:t>‹#›</a:t>
            </a:fld>
            <a:endParaRPr lang="en-US"/>
          </a:p>
        </p:txBody>
      </p:sp>
      <p:sp>
        <p:nvSpPr>
          <p:cNvPr id="97288" name="Rectangle 8"/>
          <p:cNvSpPr>
            <a:spLocks noChangeArrowheads="1"/>
          </p:cNvSpPr>
          <p:nvPr/>
        </p:nvSpPr>
        <p:spPr bwMode="auto">
          <a:xfrm>
            <a:off x="715963" y="9001125"/>
            <a:ext cx="41998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9163"/>
            <a:r>
              <a:rPr lang="en-US" sz="1200" b="0" dirty="0" smtClean="0"/>
              <a:t>Report</a:t>
            </a:r>
            <a:endParaRPr lang="en-US" sz="1200" b="0" dirty="0"/>
          </a:p>
        </p:txBody>
      </p:sp>
      <p:sp>
        <p:nvSpPr>
          <p:cNvPr id="97289" name="Line 9"/>
          <p:cNvSpPr>
            <a:spLocks noChangeShapeType="1"/>
          </p:cNvSpPr>
          <p:nvPr/>
        </p:nvSpPr>
        <p:spPr bwMode="auto">
          <a:xfrm>
            <a:off x="715963" y="8999538"/>
            <a:ext cx="54260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97290" name="Line 10"/>
          <p:cNvSpPr>
            <a:spLocks noChangeShapeType="1"/>
          </p:cNvSpPr>
          <p:nvPr/>
        </p:nvSpPr>
        <p:spPr bwMode="auto">
          <a:xfrm>
            <a:off x="639763" y="296863"/>
            <a:ext cx="55784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Tree>
    <p:extLst>
      <p:ext uri="{BB962C8B-B14F-4D97-AF65-F5344CB8AC3E}">
        <p14:creationId xmlns:p14="http://schemas.microsoft.com/office/powerpoint/2010/main" val="2933068165"/>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sz="1400" smtClean="0"/>
              <a:t>doc.: IEEE 802.11-17/1561r1</a:t>
            </a:r>
            <a:endParaRPr lang="en-US" sz="1400" smtClean="0"/>
          </a:p>
        </p:txBody>
      </p:sp>
      <p:sp>
        <p:nvSpPr>
          <p:cNvPr id="9830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sz="1400" smtClean="0"/>
              <a:t>November 2017</a:t>
            </a:r>
          </a:p>
        </p:txBody>
      </p:sp>
      <p:sp>
        <p:nvSpPr>
          <p:cNvPr id="9830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458788" defTabSz="938213">
              <a:defRPr sz="2400" b="1">
                <a:solidFill>
                  <a:schemeClr val="tx1"/>
                </a:solidFill>
                <a:latin typeface="Times New Roman" pitchFamily="18" charset="0"/>
              </a:defRPr>
            </a:lvl5pPr>
            <a:lvl6pPr marL="915988" defTabSz="938213" eaLnBrk="0" fontAlgn="base" hangingPunct="0">
              <a:spcBef>
                <a:spcPct val="0"/>
              </a:spcBef>
              <a:spcAft>
                <a:spcPct val="0"/>
              </a:spcAft>
              <a:defRPr sz="2400" b="1">
                <a:solidFill>
                  <a:schemeClr val="tx1"/>
                </a:solidFill>
                <a:latin typeface="Times New Roman" pitchFamily="18" charset="0"/>
              </a:defRPr>
            </a:lvl6pPr>
            <a:lvl7pPr marL="1373188" defTabSz="938213" eaLnBrk="0" fontAlgn="base" hangingPunct="0">
              <a:spcBef>
                <a:spcPct val="0"/>
              </a:spcBef>
              <a:spcAft>
                <a:spcPct val="0"/>
              </a:spcAft>
              <a:defRPr sz="2400" b="1">
                <a:solidFill>
                  <a:schemeClr val="tx1"/>
                </a:solidFill>
                <a:latin typeface="Times New Roman" pitchFamily="18" charset="0"/>
              </a:defRPr>
            </a:lvl7pPr>
            <a:lvl8pPr marL="1830388" defTabSz="938213" eaLnBrk="0" fontAlgn="base" hangingPunct="0">
              <a:spcBef>
                <a:spcPct val="0"/>
              </a:spcBef>
              <a:spcAft>
                <a:spcPct val="0"/>
              </a:spcAft>
              <a:defRPr sz="2400" b="1">
                <a:solidFill>
                  <a:schemeClr val="tx1"/>
                </a:solidFill>
                <a:latin typeface="Times New Roman" pitchFamily="18" charset="0"/>
              </a:defRPr>
            </a:lvl8pPr>
            <a:lvl9pPr marL="2287588" defTabSz="938213" eaLnBrk="0" fontAlgn="base" hangingPunct="0">
              <a:spcBef>
                <a:spcPct val="0"/>
              </a:spcBef>
              <a:spcAft>
                <a:spcPct val="0"/>
              </a:spcAft>
              <a:defRPr sz="2400" b="1">
                <a:solidFill>
                  <a:schemeClr val="tx1"/>
                </a:solidFill>
                <a:latin typeface="Times New Roman" pitchFamily="18" charset="0"/>
              </a:defRPr>
            </a:lvl9pPr>
          </a:lstStyle>
          <a:p>
            <a:pPr lvl="4"/>
            <a:r>
              <a:rPr lang="en-US" sz="1200" b="0" smtClean="0"/>
              <a:t>Adrian Stephens, Intel Corporation</a:t>
            </a:r>
          </a:p>
        </p:txBody>
      </p:sp>
      <p:sp>
        <p:nvSpPr>
          <p:cNvPr id="983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sz="1200" b="0" smtClean="0"/>
              <a:t>Page </a:t>
            </a:r>
            <a:fld id="{193729FD-A0E3-43F9-BAB1-A5241DF7C04C}" type="slidenum">
              <a:rPr lang="en-US" sz="1200" b="0" smtClean="0"/>
              <a:pPr/>
              <a:t>1</a:t>
            </a:fld>
            <a:endParaRPr lang="en-US" sz="1200" b="0" smtClean="0"/>
          </a:p>
        </p:txBody>
      </p:sp>
      <p:sp>
        <p:nvSpPr>
          <p:cNvPr id="98310" name="Rectangle 2"/>
          <p:cNvSpPr>
            <a:spLocks noGrp="1" noRot="1" noChangeAspect="1" noChangeArrowheads="1" noTextEdit="1"/>
          </p:cNvSpPr>
          <p:nvPr>
            <p:ph type="sldImg"/>
          </p:nvPr>
        </p:nvSpPr>
        <p:spPr>
          <a:ln/>
        </p:spPr>
      </p:sp>
      <p:sp>
        <p:nvSpPr>
          <p:cNvPr id="983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extLst>
      <p:ext uri="{BB962C8B-B14F-4D97-AF65-F5344CB8AC3E}">
        <p14:creationId xmlns:p14="http://schemas.microsoft.com/office/powerpoint/2010/main" val="28607560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1154113" y="701675"/>
            <a:ext cx="4625975" cy="3468688"/>
          </a:xfrm>
          <a:ln/>
        </p:spPr>
      </p:sp>
      <p:sp>
        <p:nvSpPr>
          <p:cNvPr id="58371" name="Rectangle 3"/>
          <p:cNvSpPr>
            <a:spLocks noGrp="1" noChangeArrowheads="1"/>
          </p:cNvSpPr>
          <p:nvPr>
            <p:ph type="body" idx="1"/>
          </p:nvPr>
        </p:nvSpPr>
        <p:spPr>
          <a:noFill/>
          <a:ln/>
        </p:spPr>
        <p:txBody>
          <a:bodyPr/>
          <a:lstStyle/>
          <a:p>
            <a:endParaRPr lang="en-GB"/>
          </a:p>
        </p:txBody>
      </p:sp>
    </p:spTree>
    <p:extLst>
      <p:ext uri="{BB962C8B-B14F-4D97-AF65-F5344CB8AC3E}">
        <p14:creationId xmlns:p14="http://schemas.microsoft.com/office/powerpoint/2010/main" val="2831629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dt" sz="quarter" idx="1"/>
          </p:nvPr>
        </p:nvSpPr>
        <p:spPr>
          <a:noFill/>
        </p:spPr>
        <p:txBody>
          <a:bodyPr/>
          <a:lstStyle/>
          <a:p>
            <a:r>
              <a:rPr lang="en-US" smtClean="0"/>
              <a:t>May 2017</a:t>
            </a:r>
            <a:endParaRPr lang="en-US"/>
          </a:p>
        </p:txBody>
      </p:sp>
      <p:sp>
        <p:nvSpPr>
          <p:cNvPr id="59395" name="Slide Image Placeholder 1"/>
          <p:cNvSpPr>
            <a:spLocks noGrp="1" noRot="1" noChangeAspect="1" noTextEdit="1"/>
          </p:cNvSpPr>
          <p:nvPr>
            <p:ph type="sldImg"/>
          </p:nvPr>
        </p:nvSpPr>
        <p:spPr>
          <a:xfrm>
            <a:off x="1154113" y="701675"/>
            <a:ext cx="4625975" cy="3468688"/>
          </a:xfrm>
          <a:ln/>
        </p:spPr>
      </p:sp>
      <p:sp>
        <p:nvSpPr>
          <p:cNvPr id="59396" name="Notes Placeholder 2"/>
          <p:cNvSpPr>
            <a:spLocks noGrp="1"/>
          </p:cNvSpPr>
          <p:nvPr>
            <p:ph type="body" idx="1"/>
          </p:nvPr>
        </p:nvSpPr>
        <p:spPr>
          <a:noFill/>
          <a:ln/>
        </p:spPr>
        <p:txBody>
          <a:bodyPr/>
          <a:lstStyle/>
          <a:p>
            <a:endParaRPr lang="en-GB" dirty="0"/>
          </a:p>
        </p:txBody>
      </p:sp>
      <p:sp>
        <p:nvSpPr>
          <p:cNvPr id="59397" name="Date Placeholder 3"/>
          <p:cNvSpPr txBox="1">
            <a:spLocks noGrp="1"/>
          </p:cNvSpPr>
          <p:nvPr/>
        </p:nvSpPr>
        <p:spPr bwMode="auto">
          <a:xfrm>
            <a:off x="654050" y="98425"/>
            <a:ext cx="827088" cy="212725"/>
          </a:xfrm>
          <a:prstGeom prst="rect">
            <a:avLst/>
          </a:prstGeom>
          <a:noFill/>
          <a:ln w="9525">
            <a:noFill/>
            <a:miter lim="800000"/>
            <a:headEnd/>
            <a:tailEnd/>
          </a:ln>
        </p:spPr>
        <p:txBody>
          <a:bodyPr wrap="none" lIns="0" tIns="0" rIns="0" bIns="0" anchor="b">
            <a:spAutoFit/>
          </a:bodyPr>
          <a:lstStyle/>
          <a:p>
            <a:pPr defTabSz="933450"/>
            <a:r>
              <a:rPr lang="en-US" sz="1400" b="1"/>
              <a:t>July 2007</a:t>
            </a:r>
          </a:p>
        </p:txBody>
      </p:sp>
      <p:sp>
        <p:nvSpPr>
          <p:cNvPr id="59398" name="Footer Placeholder 4"/>
          <p:cNvSpPr>
            <a:spLocks noGrp="1"/>
          </p:cNvSpPr>
          <p:nvPr>
            <p:ph type="ftr" sz="quarter" idx="4"/>
          </p:nvPr>
        </p:nvSpPr>
        <p:spPr>
          <a:xfrm>
            <a:off x="5357813" y="8985250"/>
            <a:ext cx="923925" cy="182563"/>
          </a:xfrm>
          <a:noFill/>
        </p:spPr>
        <p:txBody>
          <a:bodyPr/>
          <a:lstStyle/>
          <a:p>
            <a:pPr lvl="4"/>
            <a:r>
              <a:rPr lang="en-US" smtClean="0"/>
              <a:t>Robert Stacey, Intel</a:t>
            </a:r>
            <a:endParaRPr lang="en-US"/>
          </a:p>
        </p:txBody>
      </p:sp>
      <p:sp>
        <p:nvSpPr>
          <p:cNvPr id="59399" name="Slide Number Placeholder 5"/>
          <p:cNvSpPr>
            <a:spLocks noGrp="1"/>
          </p:cNvSpPr>
          <p:nvPr>
            <p:ph type="sldNum" sz="quarter" idx="5"/>
          </p:nvPr>
        </p:nvSpPr>
        <p:spPr>
          <a:noFill/>
        </p:spPr>
        <p:txBody>
          <a:bodyPr/>
          <a:lstStyle/>
          <a:p>
            <a:r>
              <a:rPr lang="en-US"/>
              <a:t>Page </a:t>
            </a:r>
            <a:fld id="{617E4734-E93D-4119-AD53-64F2B1E3BFF1}" type="slidenum">
              <a:rPr lang="en-US" smtClean="0"/>
              <a:pPr/>
              <a:t>11</a:t>
            </a:fld>
            <a:endParaRPr lang="en-US"/>
          </a:p>
        </p:txBody>
      </p:sp>
    </p:spTree>
    <p:extLst>
      <p:ext uri="{BB962C8B-B14F-4D97-AF65-F5344CB8AC3E}">
        <p14:creationId xmlns:p14="http://schemas.microsoft.com/office/powerpoint/2010/main" val="10225899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txBox="1">
            <a:spLocks noGrp="1" noChangeArrowheads="1"/>
          </p:cNvSpPr>
          <p:nvPr/>
        </p:nvSpPr>
        <p:spPr bwMode="auto">
          <a:xfrm>
            <a:off x="654050" y="98425"/>
            <a:ext cx="1552575" cy="212725"/>
          </a:xfrm>
          <a:prstGeom prst="rect">
            <a:avLst/>
          </a:prstGeom>
          <a:noFill/>
          <a:ln w="9525">
            <a:noFill/>
            <a:miter lim="800000"/>
            <a:headEnd/>
            <a:tailEnd/>
          </a:ln>
        </p:spPr>
        <p:txBody>
          <a:bodyPr wrap="none" lIns="0" tIns="0" rIns="0" bIns="0" anchor="b">
            <a:spAutoFit/>
          </a:bodyPr>
          <a:lstStyle/>
          <a:p>
            <a:pPr defTabSz="933450"/>
            <a:r>
              <a:rPr lang="en-US" sz="1400" b="1"/>
              <a:t>July 2009</a:t>
            </a:r>
          </a:p>
        </p:txBody>
      </p:sp>
      <p:sp>
        <p:nvSpPr>
          <p:cNvPr id="61443" name="Slide Image Placeholder 1"/>
          <p:cNvSpPr>
            <a:spLocks noGrp="1" noRot="1" noChangeAspect="1" noTextEdit="1"/>
          </p:cNvSpPr>
          <p:nvPr>
            <p:ph type="sldImg"/>
          </p:nvPr>
        </p:nvSpPr>
        <p:spPr>
          <a:xfrm>
            <a:off x="1154113" y="700088"/>
            <a:ext cx="4627562" cy="3470275"/>
          </a:xfrm>
          <a:ln/>
        </p:spPr>
      </p:sp>
      <p:sp>
        <p:nvSpPr>
          <p:cNvPr id="61444" name="Notes Placeholder 2"/>
          <p:cNvSpPr>
            <a:spLocks noGrp="1"/>
          </p:cNvSpPr>
          <p:nvPr>
            <p:ph type="body" idx="1"/>
          </p:nvPr>
        </p:nvSpPr>
        <p:spPr>
          <a:noFill/>
          <a:ln/>
        </p:spPr>
        <p:txBody>
          <a:bodyPr lIns="93646" tIns="46030" rIns="93646" bIns="46030"/>
          <a:lstStyle/>
          <a:p>
            <a:endParaRPr lang="en-GB"/>
          </a:p>
        </p:txBody>
      </p:sp>
      <p:sp>
        <p:nvSpPr>
          <p:cNvPr id="61445" name="Date Placeholder 3"/>
          <p:cNvSpPr txBox="1">
            <a:spLocks noGrp="1"/>
          </p:cNvSpPr>
          <p:nvPr/>
        </p:nvSpPr>
        <p:spPr bwMode="auto">
          <a:xfrm>
            <a:off x="654050" y="98425"/>
            <a:ext cx="827088" cy="212725"/>
          </a:xfrm>
          <a:prstGeom prst="rect">
            <a:avLst/>
          </a:prstGeom>
          <a:noFill/>
          <a:ln w="9525">
            <a:noFill/>
            <a:miter lim="800000"/>
            <a:headEnd/>
            <a:tailEnd/>
          </a:ln>
        </p:spPr>
        <p:txBody>
          <a:bodyPr wrap="none" lIns="0" tIns="0" rIns="0" bIns="0" anchor="b">
            <a:spAutoFit/>
          </a:bodyPr>
          <a:lstStyle/>
          <a:p>
            <a:pPr defTabSz="933450"/>
            <a:r>
              <a:rPr lang="en-US" sz="1400" b="1"/>
              <a:t>July 2007</a:t>
            </a:r>
          </a:p>
        </p:txBody>
      </p:sp>
      <p:sp>
        <p:nvSpPr>
          <p:cNvPr id="61446" name="Footer Placeholder 4"/>
          <p:cNvSpPr txBox="1">
            <a:spLocks noGrp="1"/>
          </p:cNvSpPr>
          <p:nvPr/>
        </p:nvSpPr>
        <p:spPr bwMode="auto">
          <a:xfrm>
            <a:off x="5357813" y="8985250"/>
            <a:ext cx="923925" cy="182563"/>
          </a:xfrm>
          <a:prstGeom prst="rect">
            <a:avLst/>
          </a:prstGeom>
          <a:noFill/>
          <a:ln w="9525">
            <a:noFill/>
            <a:miter lim="800000"/>
            <a:headEnd/>
            <a:tailEnd/>
          </a:ln>
        </p:spPr>
        <p:txBody>
          <a:bodyPr wrap="none" lIns="0" tIns="0" rIns="0" bIns="0">
            <a:spAutoFit/>
          </a:bodyPr>
          <a:lstStyle/>
          <a:p>
            <a:pPr marL="457200" lvl="4" algn="r" defTabSz="933450"/>
            <a:r>
              <a:rPr lang="en-US"/>
              <a:t>Peter Ecclesine (Cisco Systems)</a:t>
            </a:r>
          </a:p>
        </p:txBody>
      </p:sp>
      <p:sp>
        <p:nvSpPr>
          <p:cNvPr id="61447" name="Slide Number Placeholder 5"/>
          <p:cNvSpPr txBox="1">
            <a:spLocks noGrp="1"/>
          </p:cNvSpPr>
          <p:nvPr/>
        </p:nvSpPr>
        <p:spPr bwMode="auto">
          <a:xfrm>
            <a:off x="3222625" y="8985250"/>
            <a:ext cx="512763" cy="182563"/>
          </a:xfrm>
          <a:prstGeom prst="rect">
            <a:avLst/>
          </a:prstGeom>
          <a:noFill/>
          <a:ln w="9525">
            <a:noFill/>
            <a:miter lim="800000"/>
            <a:headEnd/>
            <a:tailEnd/>
          </a:ln>
        </p:spPr>
        <p:txBody>
          <a:bodyPr wrap="none" lIns="0" tIns="0" rIns="0" bIns="0">
            <a:spAutoFit/>
          </a:bodyPr>
          <a:lstStyle/>
          <a:p>
            <a:pPr algn="r" defTabSz="933450"/>
            <a:r>
              <a:rPr lang="en-US"/>
              <a:t>Page </a:t>
            </a:r>
            <a:fld id="{21B25F91-49BD-4174-ABE5-DAB1B1B7A3E6}" type="slidenum">
              <a:rPr lang="en-US"/>
              <a:pPr algn="r" defTabSz="933450"/>
              <a:t>12</a:t>
            </a:fld>
            <a:endParaRPr lang="en-US"/>
          </a:p>
        </p:txBody>
      </p:sp>
    </p:spTree>
    <p:extLst>
      <p:ext uri="{BB962C8B-B14F-4D97-AF65-F5344CB8AC3E}">
        <p14:creationId xmlns:p14="http://schemas.microsoft.com/office/powerpoint/2010/main" val="39107971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smtClean="0"/>
              <a:t>doc.: IEEE 802.11-17/1561r1</a:t>
            </a:r>
            <a:endParaRPr lang="en-US"/>
          </a:p>
        </p:txBody>
      </p:sp>
      <p:sp>
        <p:nvSpPr>
          <p:cNvPr id="19459" name="Rectangle 3"/>
          <p:cNvSpPr>
            <a:spLocks noGrp="1" noChangeArrowheads="1"/>
          </p:cNvSpPr>
          <p:nvPr>
            <p:ph type="dt" sz="quarter" idx="1"/>
          </p:nvPr>
        </p:nvSpPr>
        <p:spPr>
          <a:noFill/>
        </p:spPr>
        <p:txBody>
          <a:bodyPr/>
          <a:lstStyle/>
          <a:p>
            <a:r>
              <a:rPr lang="en-US"/>
              <a:t>January 2016</a:t>
            </a:r>
          </a:p>
        </p:txBody>
      </p:sp>
      <p:sp>
        <p:nvSpPr>
          <p:cNvPr id="19460" name="Rectangle 6"/>
          <p:cNvSpPr>
            <a:spLocks noGrp="1" noChangeArrowheads="1"/>
          </p:cNvSpPr>
          <p:nvPr>
            <p:ph type="ftr" sz="quarter" idx="4"/>
          </p:nvPr>
        </p:nvSpPr>
        <p:spPr>
          <a:noFill/>
        </p:spPr>
        <p:txBody>
          <a:bodyPr/>
          <a:lstStyle/>
          <a:p>
            <a:pPr lvl="4"/>
            <a:r>
              <a:rPr lang="en-US"/>
              <a:t>Joseph Levy (InterDigital)</a:t>
            </a:r>
          </a:p>
        </p:txBody>
      </p:sp>
      <p:sp>
        <p:nvSpPr>
          <p:cNvPr id="19461" name="Rectangle 7"/>
          <p:cNvSpPr>
            <a:spLocks noGrp="1" noChangeArrowheads="1"/>
          </p:cNvSpPr>
          <p:nvPr>
            <p:ph type="sldNum" sz="quarter" idx="5"/>
          </p:nvPr>
        </p:nvSpPr>
        <p:spPr>
          <a:noFill/>
        </p:spPr>
        <p:txBody>
          <a:bodyPr/>
          <a:lstStyle/>
          <a:p>
            <a:r>
              <a:rPr lang="en-US"/>
              <a:t>Page </a:t>
            </a:r>
            <a:fld id="{7441BA8B-EA44-4BCB-8894-4A698C9D9ECD}" type="slidenum">
              <a:rPr lang="en-US" smtClean="0"/>
              <a:pPr/>
              <a:t>19</a:t>
            </a:fld>
            <a:endParaRPr lang="en-US"/>
          </a:p>
        </p:txBody>
      </p:sp>
      <p:sp>
        <p:nvSpPr>
          <p:cNvPr id="19462" name="Rectangle 2"/>
          <p:cNvSpPr>
            <a:spLocks noGrp="1" noRot="1" noChangeAspect="1" noChangeArrowheads="1" noTextEdit="1"/>
          </p:cNvSpPr>
          <p:nvPr>
            <p:ph type="sldImg"/>
          </p:nvPr>
        </p:nvSpPr>
        <p:spPr>
          <a:xfrm>
            <a:off x="1154113" y="701675"/>
            <a:ext cx="4625975" cy="3468688"/>
          </a:xfrm>
          <a:ln/>
        </p:spPr>
      </p:sp>
      <p:sp>
        <p:nvSpPr>
          <p:cNvPr id="1946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2572822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p:spPr>
        <p:txBody>
          <a:bodyPr/>
          <a:lstStyle/>
          <a:p>
            <a:r>
              <a:rPr lang="en-US" smtClean="0"/>
              <a:t>doc.: IEEE 802.11-17/1561r1</a:t>
            </a:r>
            <a:endParaRPr lang="en-US"/>
          </a:p>
        </p:txBody>
      </p:sp>
      <p:sp>
        <p:nvSpPr>
          <p:cNvPr id="20483" name="Rectangle 3"/>
          <p:cNvSpPr>
            <a:spLocks noGrp="1" noChangeArrowheads="1"/>
          </p:cNvSpPr>
          <p:nvPr>
            <p:ph type="dt" sz="quarter" idx="1"/>
          </p:nvPr>
        </p:nvSpPr>
        <p:spPr>
          <a:noFill/>
        </p:spPr>
        <p:txBody>
          <a:bodyPr/>
          <a:lstStyle/>
          <a:p>
            <a:r>
              <a:rPr lang="en-US"/>
              <a:t>January 2016</a:t>
            </a:r>
          </a:p>
        </p:txBody>
      </p:sp>
      <p:sp>
        <p:nvSpPr>
          <p:cNvPr id="20484" name="Rectangle 6"/>
          <p:cNvSpPr>
            <a:spLocks noGrp="1" noChangeArrowheads="1"/>
          </p:cNvSpPr>
          <p:nvPr>
            <p:ph type="ftr" sz="quarter" idx="4"/>
          </p:nvPr>
        </p:nvSpPr>
        <p:spPr>
          <a:noFill/>
        </p:spPr>
        <p:txBody>
          <a:bodyPr/>
          <a:lstStyle/>
          <a:p>
            <a:pPr lvl="4"/>
            <a:r>
              <a:rPr lang="en-US"/>
              <a:t>Joseph Levy (InterDigital)</a:t>
            </a:r>
          </a:p>
        </p:txBody>
      </p:sp>
      <p:sp>
        <p:nvSpPr>
          <p:cNvPr id="20485" name="Rectangle 7"/>
          <p:cNvSpPr>
            <a:spLocks noGrp="1" noChangeArrowheads="1"/>
          </p:cNvSpPr>
          <p:nvPr>
            <p:ph type="sldNum" sz="quarter" idx="5"/>
          </p:nvPr>
        </p:nvSpPr>
        <p:spPr>
          <a:noFill/>
        </p:spPr>
        <p:txBody>
          <a:bodyPr/>
          <a:lstStyle/>
          <a:p>
            <a:r>
              <a:rPr lang="en-US"/>
              <a:t>Page </a:t>
            </a:r>
            <a:fld id="{F12C820A-A132-4231-BE0A-AC79B82FD720}" type="slidenum">
              <a:rPr lang="en-US" smtClean="0"/>
              <a:pPr/>
              <a:t>20</a:t>
            </a:fld>
            <a:endParaRPr lang="en-US"/>
          </a:p>
        </p:txBody>
      </p:sp>
      <p:sp>
        <p:nvSpPr>
          <p:cNvPr id="20486" name="Rectangle 2"/>
          <p:cNvSpPr>
            <a:spLocks noGrp="1" noRot="1" noChangeAspect="1" noChangeArrowheads="1" noTextEdit="1"/>
          </p:cNvSpPr>
          <p:nvPr>
            <p:ph type="sldImg"/>
          </p:nvPr>
        </p:nvSpPr>
        <p:spPr>
          <a:xfrm>
            <a:off x="1154113" y="701675"/>
            <a:ext cx="4625975" cy="3468688"/>
          </a:xfrm>
          <a:ln cap="flat"/>
        </p:spPr>
      </p:sp>
      <p:sp>
        <p:nvSpPr>
          <p:cNvPr id="20487" name="Rectangle 3"/>
          <p:cNvSpPr>
            <a:spLocks noGrp="1" noChangeArrowheads="1"/>
          </p:cNvSpPr>
          <p:nvPr>
            <p:ph type="body" idx="1"/>
          </p:nvPr>
        </p:nvSpPr>
        <p:spPr>
          <a:noFill/>
          <a:ln/>
        </p:spPr>
        <p:txBody>
          <a:bodyPr lIns="95250" rIns="95250"/>
          <a:lstStyle/>
          <a:p>
            <a:endParaRPr lang="en-US"/>
          </a:p>
        </p:txBody>
      </p:sp>
    </p:spTree>
    <p:extLst>
      <p:ext uri="{BB962C8B-B14F-4D97-AF65-F5344CB8AC3E}">
        <p14:creationId xmlns:p14="http://schemas.microsoft.com/office/powerpoint/2010/main" val="29356735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1154113" y="701675"/>
            <a:ext cx="4625975"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smtClean="0"/>
              <a:t>doc.: IEEE 802.11-17/1561r1</a:t>
            </a:r>
            <a:endParaRPr lang="en-US"/>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21</a:t>
            </a:fld>
            <a:endParaRPr lang="en-US"/>
          </a:p>
        </p:txBody>
      </p:sp>
    </p:spTree>
    <p:extLst>
      <p:ext uri="{BB962C8B-B14F-4D97-AF65-F5344CB8AC3E}">
        <p14:creationId xmlns:p14="http://schemas.microsoft.com/office/powerpoint/2010/main" val="16813215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1154113" y="701675"/>
            <a:ext cx="4625975"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smtClean="0"/>
              <a:t>doc.: IEEE 802.11-17/1561r1</a:t>
            </a:r>
            <a:endParaRPr lang="en-US"/>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22</a:t>
            </a:fld>
            <a:endParaRPr lang="en-US"/>
          </a:p>
        </p:txBody>
      </p:sp>
    </p:spTree>
    <p:extLst>
      <p:ext uri="{BB962C8B-B14F-4D97-AF65-F5344CB8AC3E}">
        <p14:creationId xmlns:p14="http://schemas.microsoft.com/office/powerpoint/2010/main" val="34970748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1154113" y="701675"/>
            <a:ext cx="4625975"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smtClean="0"/>
              <a:t>doc.: IEEE 802.11-17/1561r1</a:t>
            </a:r>
            <a:endParaRPr lang="en-US"/>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23</a:t>
            </a:fld>
            <a:endParaRPr lang="en-US"/>
          </a:p>
        </p:txBody>
      </p:sp>
    </p:spTree>
    <p:extLst>
      <p:ext uri="{BB962C8B-B14F-4D97-AF65-F5344CB8AC3E}">
        <p14:creationId xmlns:p14="http://schemas.microsoft.com/office/powerpoint/2010/main" val="24906187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1154113" y="701675"/>
            <a:ext cx="4625975"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smtClean="0"/>
              <a:t>doc.: IEEE 802.11-17/1561r1</a:t>
            </a:r>
            <a:endParaRPr lang="en-US"/>
          </a:p>
        </p:txBody>
      </p:sp>
      <p:sp>
        <p:nvSpPr>
          <p:cNvPr id="23557" name="Date Placeholder 4"/>
          <p:cNvSpPr>
            <a:spLocks noGrp="1"/>
          </p:cNvSpPr>
          <p:nvPr>
            <p:ph type="dt" sz="quarter" idx="1"/>
          </p:nvPr>
        </p:nvSpPr>
        <p:spPr>
          <a:noFill/>
        </p:spPr>
        <p:txBody>
          <a:bodyPr/>
          <a:lstStyle/>
          <a:p>
            <a:r>
              <a:rPr lang="en-US"/>
              <a:t>January 2016</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24</a:t>
            </a:fld>
            <a:endParaRPr lang="en-US"/>
          </a:p>
        </p:txBody>
      </p:sp>
    </p:spTree>
    <p:extLst>
      <p:ext uri="{BB962C8B-B14F-4D97-AF65-F5344CB8AC3E}">
        <p14:creationId xmlns:p14="http://schemas.microsoft.com/office/powerpoint/2010/main" val="1090363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1154113" y="701675"/>
            <a:ext cx="4625975"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smtClean="0"/>
              <a:t>doc.: IEEE 802.11-17/1561r1</a:t>
            </a:r>
            <a:endParaRPr lang="en-US"/>
          </a:p>
        </p:txBody>
      </p:sp>
      <p:sp>
        <p:nvSpPr>
          <p:cNvPr id="23557" name="Date Placeholder 4"/>
          <p:cNvSpPr>
            <a:spLocks noGrp="1"/>
          </p:cNvSpPr>
          <p:nvPr>
            <p:ph type="dt" sz="quarter" idx="1"/>
          </p:nvPr>
        </p:nvSpPr>
        <p:spPr>
          <a:noFill/>
        </p:spPr>
        <p:txBody>
          <a:bodyPr/>
          <a:lstStyle/>
          <a:p>
            <a:r>
              <a:rPr lang="en-US"/>
              <a:t>January 2016</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25</a:t>
            </a:fld>
            <a:endParaRPr lang="en-US"/>
          </a:p>
        </p:txBody>
      </p:sp>
    </p:spTree>
    <p:extLst>
      <p:ext uri="{BB962C8B-B14F-4D97-AF65-F5344CB8AC3E}">
        <p14:creationId xmlns:p14="http://schemas.microsoft.com/office/powerpoint/2010/main" val="2565308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sz="1400" smtClean="0"/>
              <a:t>doc.: IEEE 802.11-17/1561r1</a:t>
            </a:r>
            <a:endParaRPr lang="en-US" sz="1400" smtClean="0"/>
          </a:p>
        </p:txBody>
      </p:sp>
      <p:sp>
        <p:nvSpPr>
          <p:cNvPr id="9933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sz="1400" smtClean="0"/>
              <a:t>November 2017</a:t>
            </a:r>
          </a:p>
        </p:txBody>
      </p:sp>
      <p:sp>
        <p:nvSpPr>
          <p:cNvPr id="9933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458788" defTabSz="938213">
              <a:defRPr sz="2400" b="1">
                <a:solidFill>
                  <a:schemeClr val="tx1"/>
                </a:solidFill>
                <a:latin typeface="Times New Roman" pitchFamily="18" charset="0"/>
              </a:defRPr>
            </a:lvl5pPr>
            <a:lvl6pPr marL="915988" defTabSz="938213" eaLnBrk="0" fontAlgn="base" hangingPunct="0">
              <a:spcBef>
                <a:spcPct val="0"/>
              </a:spcBef>
              <a:spcAft>
                <a:spcPct val="0"/>
              </a:spcAft>
              <a:defRPr sz="2400" b="1">
                <a:solidFill>
                  <a:schemeClr val="tx1"/>
                </a:solidFill>
                <a:latin typeface="Times New Roman" pitchFamily="18" charset="0"/>
              </a:defRPr>
            </a:lvl6pPr>
            <a:lvl7pPr marL="1373188" defTabSz="938213" eaLnBrk="0" fontAlgn="base" hangingPunct="0">
              <a:spcBef>
                <a:spcPct val="0"/>
              </a:spcBef>
              <a:spcAft>
                <a:spcPct val="0"/>
              </a:spcAft>
              <a:defRPr sz="2400" b="1">
                <a:solidFill>
                  <a:schemeClr val="tx1"/>
                </a:solidFill>
                <a:latin typeface="Times New Roman" pitchFamily="18" charset="0"/>
              </a:defRPr>
            </a:lvl7pPr>
            <a:lvl8pPr marL="1830388" defTabSz="938213" eaLnBrk="0" fontAlgn="base" hangingPunct="0">
              <a:spcBef>
                <a:spcPct val="0"/>
              </a:spcBef>
              <a:spcAft>
                <a:spcPct val="0"/>
              </a:spcAft>
              <a:defRPr sz="2400" b="1">
                <a:solidFill>
                  <a:schemeClr val="tx1"/>
                </a:solidFill>
                <a:latin typeface="Times New Roman" pitchFamily="18" charset="0"/>
              </a:defRPr>
            </a:lvl8pPr>
            <a:lvl9pPr marL="2287588" defTabSz="938213" eaLnBrk="0" fontAlgn="base" hangingPunct="0">
              <a:spcBef>
                <a:spcPct val="0"/>
              </a:spcBef>
              <a:spcAft>
                <a:spcPct val="0"/>
              </a:spcAft>
              <a:defRPr sz="2400" b="1">
                <a:solidFill>
                  <a:schemeClr val="tx1"/>
                </a:solidFill>
                <a:latin typeface="Times New Roman" pitchFamily="18" charset="0"/>
              </a:defRPr>
            </a:lvl9pPr>
          </a:lstStyle>
          <a:p>
            <a:pPr lvl="4"/>
            <a:r>
              <a:rPr lang="en-US" sz="1200" b="0" smtClean="0"/>
              <a:t>Adrian Stephens, Intel Corporation</a:t>
            </a:r>
          </a:p>
        </p:txBody>
      </p:sp>
      <p:sp>
        <p:nvSpPr>
          <p:cNvPr id="993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sz="1200" b="0" smtClean="0"/>
              <a:t>Page </a:t>
            </a:r>
            <a:fld id="{D682FE07-470C-4031-9E56-D8466BE2566B}" type="slidenum">
              <a:rPr lang="en-US" sz="1200" b="0" smtClean="0"/>
              <a:pPr/>
              <a:t>2</a:t>
            </a:fld>
            <a:endParaRPr lang="en-US" sz="1200" b="0" smtClean="0"/>
          </a:p>
        </p:txBody>
      </p:sp>
      <p:sp>
        <p:nvSpPr>
          <p:cNvPr id="99334" name="Rectangle 2"/>
          <p:cNvSpPr>
            <a:spLocks noGrp="1" noRot="1" noChangeAspect="1" noChangeArrowheads="1" noTextEdit="1"/>
          </p:cNvSpPr>
          <p:nvPr>
            <p:ph type="sldImg"/>
          </p:nvPr>
        </p:nvSpPr>
        <p:spPr>
          <a:ln/>
        </p:spPr>
      </p:sp>
      <p:sp>
        <p:nvSpPr>
          <p:cNvPr id="993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extLst>
      <p:ext uri="{BB962C8B-B14F-4D97-AF65-F5344CB8AC3E}">
        <p14:creationId xmlns:p14="http://schemas.microsoft.com/office/powerpoint/2010/main" val="15000833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802.11-17/1561r1</a:t>
            </a:r>
            <a:endParaRPr lang="en-US"/>
          </a:p>
        </p:txBody>
      </p:sp>
      <p:sp>
        <p:nvSpPr>
          <p:cNvPr id="5" name="Rectangle 3"/>
          <p:cNvSpPr>
            <a:spLocks noGrp="1" noChangeArrowheads="1"/>
          </p:cNvSpPr>
          <p:nvPr>
            <p:ph type="dt"/>
          </p:nvPr>
        </p:nvSpPr>
        <p:spPr>
          <a:ln/>
        </p:spPr>
        <p:txBody>
          <a:bodyPr/>
          <a:lstStyle/>
          <a:p>
            <a:r>
              <a:rPr lang="en-US"/>
              <a:t>November 2017</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26</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5300621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r>
              <a:rPr lang="en-US" dirty="0"/>
              <a:t>This Document</a:t>
            </a:r>
          </a:p>
        </p:txBody>
      </p:sp>
      <p:sp>
        <p:nvSpPr>
          <p:cNvPr id="4" name="Header Placeholder 3"/>
          <p:cNvSpPr>
            <a:spLocks noGrp="1"/>
          </p:cNvSpPr>
          <p:nvPr>
            <p:ph type="hdr" idx="10"/>
          </p:nvPr>
        </p:nvSpPr>
        <p:spPr/>
        <p:txBody>
          <a:bodyPr/>
          <a:lstStyle/>
          <a:p>
            <a:r>
              <a:rPr lang="en-US" smtClean="0"/>
              <a:t>doc.: IEEE 802.11-17/1561r1</a:t>
            </a:r>
            <a:endParaRPr lang="en-US"/>
          </a:p>
        </p:txBody>
      </p:sp>
      <p:sp>
        <p:nvSpPr>
          <p:cNvPr id="5" name="Date Placeholder 4"/>
          <p:cNvSpPr>
            <a:spLocks noGrp="1"/>
          </p:cNvSpPr>
          <p:nvPr>
            <p:ph type="dt" idx="11"/>
          </p:nvPr>
        </p:nvSpPr>
        <p:spPr/>
        <p:txBody>
          <a:bodyPr/>
          <a:lstStyle/>
          <a:p>
            <a:r>
              <a:rPr lang="en-US"/>
              <a:t>November 2017</a:t>
            </a:r>
          </a:p>
        </p:txBody>
      </p:sp>
      <p:sp>
        <p:nvSpPr>
          <p:cNvPr id="6" name="Footer Placeholder 5"/>
          <p:cNvSpPr>
            <a:spLocks noGrp="1"/>
          </p:cNvSpPr>
          <p:nvPr>
            <p:ph type="ftr" idx="12"/>
          </p:nvPr>
        </p:nvSpPr>
        <p:spPr/>
        <p:txBody>
          <a:bodyPr/>
          <a:lstStyle/>
          <a:p>
            <a:r>
              <a:rPr lang="en-US"/>
              <a:t>Jon Rosdahl (Qualcomm)</a:t>
            </a:r>
          </a:p>
        </p:txBody>
      </p:sp>
      <p:sp>
        <p:nvSpPr>
          <p:cNvPr id="7" name="Slide Number Placeholder 6"/>
          <p:cNvSpPr>
            <a:spLocks noGrp="1"/>
          </p:cNvSpPr>
          <p:nvPr>
            <p:ph type="sldNum" idx="13"/>
          </p:nvPr>
        </p:nvSpPr>
        <p:spPr/>
        <p:txBody>
          <a:bodyPr/>
          <a:lstStyle/>
          <a:p>
            <a:r>
              <a:rPr lang="en-US"/>
              <a:t>Page </a:t>
            </a:r>
            <a:fld id="{47A7FEEB-9CD2-43FE-843C-C5350BEACB45}" type="slidenum">
              <a:rPr lang="en-US" smtClean="0"/>
              <a:pPr/>
              <a:t>35</a:t>
            </a:fld>
            <a:endParaRPr lang="en-US"/>
          </a:p>
        </p:txBody>
      </p:sp>
    </p:spTree>
    <p:extLst>
      <p:ext uri="{BB962C8B-B14F-4D97-AF65-F5344CB8AC3E}">
        <p14:creationId xmlns:p14="http://schemas.microsoft.com/office/powerpoint/2010/main" val="13553833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802.11-17/1561r1</a:t>
            </a:r>
            <a:endParaRPr lang="en-US"/>
          </a:p>
        </p:txBody>
      </p:sp>
      <p:sp>
        <p:nvSpPr>
          <p:cNvPr id="5" name="Rectangle 3"/>
          <p:cNvSpPr>
            <a:spLocks noGrp="1" noChangeArrowheads="1"/>
          </p:cNvSpPr>
          <p:nvPr>
            <p:ph type="dt"/>
          </p:nvPr>
        </p:nvSpPr>
        <p:spPr>
          <a:ln/>
        </p:spPr>
        <p:txBody>
          <a:bodyPr/>
          <a:lstStyle/>
          <a:p>
            <a:r>
              <a:rPr lang="en-US"/>
              <a:t>November 2017</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36</a:t>
            </a:fld>
            <a:endParaRPr lang="en-US"/>
          </a:p>
        </p:txBody>
      </p:sp>
      <p:sp>
        <p:nvSpPr>
          <p:cNvPr id="20481"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80961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doc.: IEEE 802.11-17/1561r1</a:t>
            </a:r>
            <a:endParaRPr lang="en-US">
              <a:latin typeface="Arial" pitchFamily="34" charset="0"/>
            </a:endParaRP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smtClean="0"/>
              <a:t>Andrew Myles, Cisco</a:t>
            </a:r>
          </a:p>
        </p:txBody>
      </p:sp>
      <p:sp>
        <p:nvSpPr>
          <p:cNvPr id="51205" name="Rectangle 7"/>
          <p:cNvSpPr>
            <a:spLocks noGrp="1" noChangeArrowheads="1"/>
          </p:cNvSpPr>
          <p:nvPr>
            <p:ph type="sldNum" sz="quarter" idx="5"/>
          </p:nvPr>
        </p:nvSpPr>
        <p:spPr/>
        <p:txBody>
          <a:bodyPr/>
          <a:lstStyle/>
          <a:p>
            <a:pPr>
              <a:defRPr/>
            </a:pPr>
            <a:r>
              <a:rPr lang="en-US" smtClean="0"/>
              <a:t>Page </a:t>
            </a:r>
            <a:fld id="{BFD8823A-E707-449B-AE25-47FA80230A05}" type="slidenum">
              <a:rPr lang="en-US" smtClean="0"/>
              <a:pPr>
                <a:defRPr/>
              </a:pPr>
              <a:t>37</a:t>
            </a:fld>
            <a:endParaRPr lang="en-US"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extLst>
      <p:ext uri="{BB962C8B-B14F-4D97-AF65-F5344CB8AC3E}">
        <p14:creationId xmlns:p14="http://schemas.microsoft.com/office/powerpoint/2010/main" val="31120404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US" smtClean="0"/>
              <a:t>doc.: IEEE 802.11-17/1561r1</a:t>
            </a:r>
            <a:endParaRPr lang="en-US"/>
          </a:p>
        </p:txBody>
      </p:sp>
      <p:sp>
        <p:nvSpPr>
          <p:cNvPr id="5" name="Date Placeholder 4"/>
          <p:cNvSpPr>
            <a:spLocks noGrp="1"/>
          </p:cNvSpPr>
          <p:nvPr>
            <p:ph type="dt" idx="11"/>
          </p:nvPr>
        </p:nvSpPr>
        <p:spPr/>
        <p:txBody>
          <a:bodyPr/>
          <a:lstStyle/>
          <a:p>
            <a:pPr>
              <a:defRPr/>
            </a:pPr>
            <a:r>
              <a:rPr lang="en-US" smtClean="0"/>
              <a:t>November 2017</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38</a:t>
            </a:fld>
            <a:endParaRPr lang="en-US"/>
          </a:p>
        </p:txBody>
      </p:sp>
    </p:spTree>
    <p:extLst>
      <p:ext uri="{BB962C8B-B14F-4D97-AF65-F5344CB8AC3E}">
        <p14:creationId xmlns:p14="http://schemas.microsoft.com/office/powerpoint/2010/main" val="15119056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US" smtClean="0"/>
              <a:t>doc.: IEEE 802.11-17/1561r1</a:t>
            </a:r>
            <a:endParaRPr lang="en-US"/>
          </a:p>
        </p:txBody>
      </p:sp>
      <p:sp>
        <p:nvSpPr>
          <p:cNvPr id="5" name="Date Placeholder 4"/>
          <p:cNvSpPr>
            <a:spLocks noGrp="1"/>
          </p:cNvSpPr>
          <p:nvPr>
            <p:ph type="dt" idx="11"/>
          </p:nvPr>
        </p:nvSpPr>
        <p:spPr/>
        <p:txBody>
          <a:bodyPr/>
          <a:lstStyle/>
          <a:p>
            <a:pPr>
              <a:defRPr/>
            </a:pPr>
            <a:r>
              <a:rPr lang="en-US" smtClean="0"/>
              <a:t>November 2017</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39</a:t>
            </a:fld>
            <a:endParaRPr lang="en-US"/>
          </a:p>
        </p:txBody>
      </p:sp>
    </p:spTree>
    <p:extLst>
      <p:ext uri="{BB962C8B-B14F-4D97-AF65-F5344CB8AC3E}">
        <p14:creationId xmlns:p14="http://schemas.microsoft.com/office/powerpoint/2010/main" val="37751681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smtClean="0"/>
              <a:t>doc.: IEEE 802.11-17/1561r1</a:t>
            </a:r>
            <a:endParaRPr lang="en-GB" altLang="en-US" sz="1400"/>
          </a:p>
        </p:txBody>
      </p:sp>
      <p:sp>
        <p:nvSpPr>
          <p:cNvPr id="17411"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7412"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7413"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B6A31C27-B09A-4880-B9CE-D62100860083}" type="slidenum">
              <a:rPr lang="en-GB" altLang="en-US"/>
              <a:pPr>
                <a:spcBef>
                  <a:spcPct val="0"/>
                </a:spcBef>
              </a:pPr>
              <a:t>40</a:t>
            </a:fld>
            <a:endParaRPr lang="en-GB" altLang="en-US"/>
          </a:p>
        </p:txBody>
      </p:sp>
      <p:sp>
        <p:nvSpPr>
          <p:cNvPr id="17414" name="Rectangle 2"/>
          <p:cNvSpPr>
            <a:spLocks noGrp="1" noRot="1" noChangeAspect="1" noChangeArrowheads="1" noTextEdit="1"/>
          </p:cNvSpPr>
          <p:nvPr>
            <p:ph type="sldImg"/>
          </p:nvPr>
        </p:nvSpPr>
        <p:spPr>
          <a:xfrm>
            <a:off x="922338" y="750888"/>
            <a:ext cx="4949825" cy="3711575"/>
          </a:xfrm>
          <a:ln/>
        </p:spPr>
      </p:sp>
      <p:sp>
        <p:nvSpPr>
          <p:cNvPr id="17415"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27916012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smtClean="0"/>
              <a:t>doc.: IEEE 802.11-17/1561r1</a:t>
            </a:r>
            <a:endParaRPr lang="en-GB" altLang="en-US" sz="1400"/>
          </a:p>
        </p:txBody>
      </p:sp>
      <p:sp>
        <p:nvSpPr>
          <p:cNvPr id="18435"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8436"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8437"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60D2CC4C-3E45-403F-B1FF-28CA88101F17}" type="slidenum">
              <a:rPr lang="en-GB" altLang="en-US"/>
              <a:pPr>
                <a:spcBef>
                  <a:spcPct val="0"/>
                </a:spcBef>
              </a:pPr>
              <a:t>41</a:t>
            </a:fld>
            <a:endParaRPr lang="en-GB" altLang="en-US"/>
          </a:p>
        </p:txBody>
      </p:sp>
      <p:sp>
        <p:nvSpPr>
          <p:cNvPr id="18438" name="Rectangle 2"/>
          <p:cNvSpPr>
            <a:spLocks noGrp="1" noRot="1" noChangeAspect="1" noChangeArrowheads="1" noTextEdit="1"/>
          </p:cNvSpPr>
          <p:nvPr>
            <p:ph type="sldImg"/>
          </p:nvPr>
        </p:nvSpPr>
        <p:spPr>
          <a:xfrm>
            <a:off x="922338" y="750888"/>
            <a:ext cx="4949825" cy="3711575"/>
          </a:xfrm>
          <a:ln cap="flat"/>
        </p:spPr>
      </p:sp>
      <p:sp>
        <p:nvSpPr>
          <p:cNvPr id="18439" name="Rectangle 3"/>
          <p:cNvSpPr>
            <a:spLocks noGrp="1" noChangeArrowheads="1"/>
          </p:cNvSpPr>
          <p:nvPr>
            <p:ph type="body" idx="1"/>
          </p:nvPr>
        </p:nvSpPr>
        <p:spPr>
          <a:noFill/>
        </p:spPr>
        <p:txBody>
          <a:bodyPr lIns="95335" rIns="95335"/>
          <a:lstStyle/>
          <a:p>
            <a:endParaRPr lang="en-US" altLang="en-US"/>
          </a:p>
        </p:txBody>
      </p:sp>
    </p:spTree>
    <p:extLst>
      <p:ext uri="{BB962C8B-B14F-4D97-AF65-F5344CB8AC3E}">
        <p14:creationId xmlns:p14="http://schemas.microsoft.com/office/powerpoint/2010/main" val="1593996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smtClean="0"/>
              <a:t>doc.: IEEE 802.11-17/1561r1</a:t>
            </a:r>
            <a:endParaRPr lang="en-GB" altLang="en-US" sz="1400"/>
          </a:p>
        </p:txBody>
      </p:sp>
      <p:sp>
        <p:nvSpPr>
          <p:cNvPr id="19459"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9460"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9461"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CE31C515-4596-4B3E-8972-F5FD6C34C3AA}" type="slidenum">
              <a:rPr lang="en-GB" altLang="en-US"/>
              <a:pPr>
                <a:spcBef>
                  <a:spcPct val="0"/>
                </a:spcBef>
              </a:pPr>
              <a:t>42</a:t>
            </a:fld>
            <a:endParaRPr lang="en-GB" altLang="en-US"/>
          </a:p>
        </p:txBody>
      </p:sp>
      <p:sp>
        <p:nvSpPr>
          <p:cNvPr id="19462" name="Rectangle 2"/>
          <p:cNvSpPr>
            <a:spLocks noGrp="1" noRot="1" noChangeAspect="1" noChangeArrowheads="1" noTextEdit="1"/>
          </p:cNvSpPr>
          <p:nvPr>
            <p:ph type="sldImg"/>
          </p:nvPr>
        </p:nvSpPr>
        <p:spPr>
          <a:ln cap="flat"/>
        </p:spPr>
      </p:sp>
      <p:sp>
        <p:nvSpPr>
          <p:cNvPr id="19463" name="Rectangle 3"/>
          <p:cNvSpPr>
            <a:spLocks noGrp="1" noChangeArrowheads="1"/>
          </p:cNvSpPr>
          <p:nvPr>
            <p:ph type="body" idx="1"/>
          </p:nvPr>
        </p:nvSpPr>
        <p:spPr>
          <a:xfrm>
            <a:off x="904875" y="4718050"/>
            <a:ext cx="4984750" cy="4468813"/>
          </a:xfrm>
          <a:noFill/>
        </p:spPr>
        <p:txBody>
          <a:bodyPr lIns="95230" tIns="46028" rIns="95230" bIns="46028"/>
          <a:lstStyle/>
          <a:p>
            <a:endParaRPr lang="en-US" altLang="en-US"/>
          </a:p>
        </p:txBody>
      </p:sp>
    </p:spTree>
    <p:extLst>
      <p:ext uri="{BB962C8B-B14F-4D97-AF65-F5344CB8AC3E}">
        <p14:creationId xmlns:p14="http://schemas.microsoft.com/office/powerpoint/2010/main" val="35597930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doc.: IEEE 802.11-17/1561r1</a:t>
            </a:r>
            <a:endParaRPr lang="en-US" dirty="0">
              <a:latin typeface="Arial" pitchFamily="34" charset="0"/>
            </a:endParaRP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1204" name="Rectangle 6"/>
          <p:cNvSpPr>
            <a:spLocks noGrp="1" noChangeArrowheads="1"/>
          </p:cNvSpPr>
          <p:nvPr>
            <p:ph type="ftr" sz="quarter" idx="4"/>
          </p:nvPr>
        </p:nvSpPr>
        <p:spPr>
          <a:xfrm>
            <a:off x="4986512" y="8985250"/>
            <a:ext cx="1295226" cy="184666"/>
          </a:xfrm>
        </p:spPr>
        <p:txBody>
          <a:bodyPr/>
          <a:lstStyle/>
          <a:p>
            <a:pPr lvl="4">
              <a:defRPr/>
            </a:pPr>
            <a:r>
              <a:rPr lang="en-US" dirty="0" smtClean="0"/>
              <a:t>Peter Yee, AKAYLA</a:t>
            </a:r>
          </a:p>
        </p:txBody>
      </p:sp>
      <p:sp>
        <p:nvSpPr>
          <p:cNvPr id="51205" name="Rectangle 7"/>
          <p:cNvSpPr>
            <a:spLocks noGrp="1" noChangeArrowheads="1"/>
          </p:cNvSpPr>
          <p:nvPr>
            <p:ph type="sldNum" sz="quarter" idx="5"/>
          </p:nvPr>
        </p:nvSpPr>
        <p:spPr/>
        <p:txBody>
          <a:bodyPr/>
          <a:lstStyle/>
          <a:p>
            <a:pPr>
              <a:defRPr/>
            </a:pPr>
            <a:r>
              <a:rPr lang="en-US" dirty="0" smtClean="0"/>
              <a:t>Page </a:t>
            </a:r>
            <a:fld id="{BFD8823A-E707-449B-AE25-47FA80230A05}" type="slidenum">
              <a:rPr lang="en-US" smtClean="0"/>
              <a:pPr>
                <a:defRPr/>
              </a:pPr>
              <a:t>43</a:t>
            </a:fld>
            <a:endParaRPr lang="en-US" dirty="0"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smtClean="0"/>
          </a:p>
        </p:txBody>
      </p:sp>
    </p:spTree>
    <p:extLst>
      <p:ext uri="{BB962C8B-B14F-4D97-AF65-F5344CB8AC3E}">
        <p14:creationId xmlns:p14="http://schemas.microsoft.com/office/powerpoint/2010/main" val="2397624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802.11-17/1561r1</a:t>
            </a:r>
            <a:endParaRPr lang="en-US"/>
          </a:p>
        </p:txBody>
      </p:sp>
      <p:sp>
        <p:nvSpPr>
          <p:cNvPr id="5" name="Date Placeholder 4"/>
          <p:cNvSpPr>
            <a:spLocks noGrp="1"/>
          </p:cNvSpPr>
          <p:nvPr>
            <p:ph type="dt" idx="11"/>
          </p:nvPr>
        </p:nvSpPr>
        <p:spPr/>
        <p:txBody>
          <a:bodyPr/>
          <a:lstStyle/>
          <a:p>
            <a:pPr>
              <a:defRPr/>
            </a:pPr>
            <a:r>
              <a:rPr lang="en-US" smtClean="0"/>
              <a:t>May 2006</a:t>
            </a:r>
            <a:endParaRPr lang="en-US"/>
          </a:p>
        </p:txBody>
      </p:sp>
      <p:sp>
        <p:nvSpPr>
          <p:cNvPr id="6" name="Footer Placeholder 5"/>
          <p:cNvSpPr>
            <a:spLocks noGrp="1"/>
          </p:cNvSpPr>
          <p:nvPr>
            <p:ph type="ftr" sz="quarter" idx="12"/>
          </p:nvPr>
        </p:nvSpPr>
        <p:spPr/>
        <p:txBody>
          <a:bodyPr/>
          <a:lstStyle/>
          <a:p>
            <a:pPr lvl="4">
              <a:defRPr/>
            </a:pPr>
            <a:r>
              <a:rPr lang="en-US" smtClean="0"/>
              <a:t>Bruce Kraemer, Marvell</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3</a:t>
            </a:fld>
            <a:endParaRPr lang="en-US"/>
          </a:p>
        </p:txBody>
      </p:sp>
    </p:spTree>
    <p:extLst>
      <p:ext uri="{BB962C8B-B14F-4D97-AF65-F5344CB8AC3E}">
        <p14:creationId xmlns:p14="http://schemas.microsoft.com/office/powerpoint/2010/main" val="26833318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US" smtClean="0"/>
              <a:t>doc.: IEEE 802.11-17/1561r1</a:t>
            </a:r>
            <a:endParaRPr lang="en-US"/>
          </a:p>
        </p:txBody>
      </p:sp>
      <p:sp>
        <p:nvSpPr>
          <p:cNvPr id="5" name="Date Placeholder 4"/>
          <p:cNvSpPr>
            <a:spLocks noGrp="1"/>
          </p:cNvSpPr>
          <p:nvPr>
            <p:ph type="dt" idx="11"/>
          </p:nvPr>
        </p:nvSpPr>
        <p:spPr/>
        <p:txBody>
          <a:bodyPr/>
          <a:lstStyle/>
          <a:p>
            <a:pPr>
              <a:defRPr/>
            </a:pPr>
            <a:r>
              <a:rPr lang="en-US" smtClean="0"/>
              <a:t>November 2017</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44</a:t>
            </a:fld>
            <a:endParaRPr lang="en-US"/>
          </a:p>
        </p:txBody>
      </p:sp>
    </p:spTree>
    <p:extLst>
      <p:ext uri="{BB962C8B-B14F-4D97-AF65-F5344CB8AC3E}">
        <p14:creationId xmlns:p14="http://schemas.microsoft.com/office/powerpoint/2010/main" val="251171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US" smtClean="0"/>
              <a:t>doc.: IEEE 802.11-17/1561r1</a:t>
            </a:r>
            <a:endParaRPr lang="en-US"/>
          </a:p>
        </p:txBody>
      </p:sp>
      <p:sp>
        <p:nvSpPr>
          <p:cNvPr id="5" name="Date Placeholder 4"/>
          <p:cNvSpPr>
            <a:spLocks noGrp="1"/>
          </p:cNvSpPr>
          <p:nvPr>
            <p:ph type="dt" idx="11"/>
          </p:nvPr>
        </p:nvSpPr>
        <p:spPr/>
        <p:txBody>
          <a:bodyPr/>
          <a:lstStyle/>
          <a:p>
            <a:pPr>
              <a:defRPr/>
            </a:pPr>
            <a:r>
              <a:rPr lang="en-US" smtClean="0"/>
              <a:t>November 2017</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45</a:t>
            </a:fld>
            <a:endParaRPr lang="en-US"/>
          </a:p>
        </p:txBody>
      </p:sp>
    </p:spTree>
    <p:extLst>
      <p:ext uri="{BB962C8B-B14F-4D97-AF65-F5344CB8AC3E}">
        <p14:creationId xmlns:p14="http://schemas.microsoft.com/office/powerpoint/2010/main" val="37788796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smtClean="0"/>
              <a:t>doc.: IEEE 802.11-17/1561r1</a:t>
            </a:r>
            <a:endParaRPr lang="en-US" sz="1400" smtClean="0"/>
          </a:p>
        </p:txBody>
      </p:sp>
      <p:sp>
        <p:nvSpPr>
          <p:cNvPr id="17411" name="Rectangle 3"/>
          <p:cNvSpPr>
            <a:spLocks noGrp="1" noChangeArrowheads="1"/>
          </p:cNvSpPr>
          <p:nvPr>
            <p:ph type="dt" sz="quarter" idx="1"/>
          </p:nvPr>
        </p:nvSpPr>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smtClean="0"/>
              <a:t>November 2017</a:t>
            </a:r>
          </a:p>
        </p:txBody>
      </p:sp>
      <p:sp>
        <p:nvSpPr>
          <p:cNvPr id="17412" name="Rectangle 6"/>
          <p:cNvSpPr>
            <a:spLocks noGrp="1" noChangeArrowheads="1"/>
          </p:cNvSpPr>
          <p:nvPr>
            <p:ph type="ftr" sz="quarter" idx="4"/>
          </p:nvPr>
        </p:nvSpPr>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smtClean="0"/>
              <a:t>Dorothy Stanley, HP Enterprise</a:t>
            </a:r>
          </a:p>
        </p:txBody>
      </p:sp>
      <p:sp>
        <p:nvSpPr>
          <p:cNvPr id="17413" name="Rectangle 7"/>
          <p:cNvSpPr>
            <a:spLocks noGrp="1" noChangeArrowheads="1"/>
          </p:cNvSpPr>
          <p:nvPr>
            <p:ph type="sldNum" sz="quarter" idx="5"/>
          </p:nvPr>
        </p:nvSpPr>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mtClean="0"/>
              <a:t>Page </a:t>
            </a:r>
            <a:fld id="{D46EC899-E8EF-4388-8D00-29F049B3F004}" type="slidenum">
              <a:rPr lang="en-US" smtClean="0"/>
              <a:pPr>
                <a:defRPr/>
              </a:pPr>
              <a:t>46</a:t>
            </a:fld>
            <a:endParaRPr lang="en-US" smtClean="0"/>
          </a:p>
        </p:txBody>
      </p:sp>
      <p:sp>
        <p:nvSpPr>
          <p:cNvPr id="29702" name="Rectangle 2"/>
          <p:cNvSpPr>
            <a:spLocks noGrp="1" noRot="1" noChangeAspect="1" noChangeArrowheads="1" noTextEdit="1"/>
          </p:cNvSpPr>
          <p:nvPr>
            <p:ph type="sldImg"/>
          </p:nvPr>
        </p:nvSpPr>
        <p:spPr>
          <a:ln/>
        </p:spPr>
      </p:sp>
      <p:sp>
        <p:nvSpPr>
          <p:cNvPr id="29703"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31306626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smtClean="0"/>
              <a:t>doc.: IEEE 802.11-17/1561r1</a:t>
            </a:r>
            <a:endParaRPr lang="en-US" sz="1400" smtClean="0"/>
          </a:p>
        </p:txBody>
      </p:sp>
      <p:sp>
        <p:nvSpPr>
          <p:cNvPr id="18435" name="Rectangle 3"/>
          <p:cNvSpPr>
            <a:spLocks noGrp="1" noChangeArrowheads="1"/>
          </p:cNvSpPr>
          <p:nvPr>
            <p:ph type="dt" sz="quarter" idx="1"/>
          </p:nvPr>
        </p:nvSpPr>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smtClean="0"/>
              <a:t>November 2017</a:t>
            </a:r>
          </a:p>
        </p:txBody>
      </p:sp>
      <p:sp>
        <p:nvSpPr>
          <p:cNvPr id="18436" name="Rectangle 6"/>
          <p:cNvSpPr>
            <a:spLocks noGrp="1" noChangeArrowheads="1"/>
          </p:cNvSpPr>
          <p:nvPr>
            <p:ph type="ftr" sz="quarter" idx="4"/>
          </p:nvPr>
        </p:nvSpPr>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smtClean="0"/>
              <a:t>Dorothy Stanley, HP Enterprise</a:t>
            </a:r>
          </a:p>
        </p:txBody>
      </p:sp>
      <p:sp>
        <p:nvSpPr>
          <p:cNvPr id="18437" name="Rectangle 7"/>
          <p:cNvSpPr>
            <a:spLocks noGrp="1" noChangeArrowheads="1"/>
          </p:cNvSpPr>
          <p:nvPr>
            <p:ph type="sldNum" sz="quarter" idx="5"/>
          </p:nvPr>
        </p:nvSpPr>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mtClean="0"/>
              <a:t>Page </a:t>
            </a:r>
            <a:fld id="{D46985A7-CD46-43FB-959E-263D01CC9381}" type="slidenum">
              <a:rPr lang="en-US" smtClean="0"/>
              <a:pPr>
                <a:defRPr/>
              </a:pPr>
              <a:t>47</a:t>
            </a:fld>
            <a:endParaRPr lang="en-US" smtClean="0"/>
          </a:p>
        </p:txBody>
      </p:sp>
      <p:sp>
        <p:nvSpPr>
          <p:cNvPr id="30726" name="Rectangle 2"/>
          <p:cNvSpPr>
            <a:spLocks noGrp="1" noRot="1" noChangeAspect="1" noChangeArrowheads="1" noTextEdit="1"/>
          </p:cNvSpPr>
          <p:nvPr>
            <p:ph type="sldImg"/>
          </p:nvPr>
        </p:nvSpPr>
        <p:spPr>
          <a:ln cap="flat"/>
        </p:spPr>
      </p:sp>
      <p:sp>
        <p:nvSpPr>
          <p:cNvPr id="3072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250" rIns="95250"/>
          <a:lstStyle/>
          <a:p>
            <a:endParaRPr lang="en-US" altLang="en-US" smtClean="0"/>
          </a:p>
        </p:txBody>
      </p:sp>
    </p:spTree>
    <p:extLst>
      <p:ext uri="{BB962C8B-B14F-4D97-AF65-F5344CB8AC3E}">
        <p14:creationId xmlns:p14="http://schemas.microsoft.com/office/powerpoint/2010/main" val="38932517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doc.: IEEE 802.11-17/1561r1</a:t>
            </a:r>
            <a:endParaRPr lang="en-US"/>
          </a:p>
        </p:txBody>
      </p:sp>
      <p:sp>
        <p:nvSpPr>
          <p:cNvPr id="5" name="Date Placeholder 4"/>
          <p:cNvSpPr>
            <a:spLocks noGrp="1"/>
          </p:cNvSpPr>
          <p:nvPr>
            <p:ph type="dt" idx="11"/>
          </p:nvPr>
        </p:nvSpPr>
        <p:spPr/>
        <p:txBody>
          <a:bodyPr/>
          <a:lstStyle/>
          <a:p>
            <a:pPr>
              <a:defRPr/>
            </a:pPr>
            <a:r>
              <a:rPr lang="en-US" smtClean="0"/>
              <a:t>November 2017</a:t>
            </a:r>
            <a:endParaRPr lang="en-US"/>
          </a:p>
        </p:txBody>
      </p:sp>
      <p:sp>
        <p:nvSpPr>
          <p:cNvPr id="6" name="Footer Placeholder 5"/>
          <p:cNvSpPr>
            <a:spLocks noGrp="1"/>
          </p:cNvSpPr>
          <p:nvPr>
            <p:ph type="ftr" sz="quarter" idx="12"/>
          </p:nvPr>
        </p:nvSpPr>
        <p:spPr/>
        <p:txBody>
          <a:bodyPr/>
          <a:lstStyle/>
          <a:p>
            <a:pPr lvl="4">
              <a:defRPr/>
            </a:pPr>
            <a:r>
              <a:rPr lang="en-US" smtClean="0"/>
              <a:t>Dorothy Stanley, HPE</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7797EB75-BD9E-45DB-A35F-6C321BEA61EF}" type="slidenum">
              <a:rPr lang="en-US" smtClean="0"/>
              <a:pPr>
                <a:defRPr/>
              </a:pPr>
              <a:t>48</a:t>
            </a:fld>
            <a:endParaRPr lang="en-US"/>
          </a:p>
        </p:txBody>
      </p:sp>
    </p:spTree>
    <p:extLst>
      <p:ext uri="{BB962C8B-B14F-4D97-AF65-F5344CB8AC3E}">
        <p14:creationId xmlns:p14="http://schemas.microsoft.com/office/powerpoint/2010/main" val="6140799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doc.: IEEE 802.11-17/1561r1</a:t>
            </a:r>
            <a:endParaRPr lang="en-US"/>
          </a:p>
        </p:txBody>
      </p:sp>
      <p:sp>
        <p:nvSpPr>
          <p:cNvPr id="5" name="Date Placeholder 4"/>
          <p:cNvSpPr>
            <a:spLocks noGrp="1"/>
          </p:cNvSpPr>
          <p:nvPr>
            <p:ph type="dt" idx="11"/>
          </p:nvPr>
        </p:nvSpPr>
        <p:spPr/>
        <p:txBody>
          <a:bodyPr/>
          <a:lstStyle/>
          <a:p>
            <a:pPr>
              <a:defRPr/>
            </a:pPr>
            <a:r>
              <a:rPr lang="en-US" smtClean="0"/>
              <a:t>November 2017</a:t>
            </a:r>
            <a:endParaRPr lang="en-US"/>
          </a:p>
        </p:txBody>
      </p:sp>
      <p:sp>
        <p:nvSpPr>
          <p:cNvPr id="6" name="Footer Placeholder 5"/>
          <p:cNvSpPr>
            <a:spLocks noGrp="1"/>
          </p:cNvSpPr>
          <p:nvPr>
            <p:ph type="ftr" sz="quarter" idx="12"/>
          </p:nvPr>
        </p:nvSpPr>
        <p:spPr/>
        <p:txBody>
          <a:bodyPr/>
          <a:lstStyle/>
          <a:p>
            <a:pPr lvl="4">
              <a:defRPr/>
            </a:pPr>
            <a:r>
              <a:rPr lang="en-US" smtClean="0"/>
              <a:t>Dorothy Stanley, HPE</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7797EB75-BD9E-45DB-A35F-6C321BEA61EF}" type="slidenum">
              <a:rPr lang="en-US" smtClean="0"/>
              <a:pPr>
                <a:defRPr/>
              </a:pPr>
              <a:t>49</a:t>
            </a:fld>
            <a:endParaRPr lang="en-US"/>
          </a:p>
        </p:txBody>
      </p:sp>
    </p:spTree>
    <p:extLst>
      <p:ext uri="{BB962C8B-B14F-4D97-AF65-F5344CB8AC3E}">
        <p14:creationId xmlns:p14="http://schemas.microsoft.com/office/powerpoint/2010/main" val="32247731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doc.: IEEE 802.11-17/1561r1</a:t>
            </a:r>
            <a:endParaRPr lang="en-US"/>
          </a:p>
        </p:txBody>
      </p:sp>
      <p:sp>
        <p:nvSpPr>
          <p:cNvPr id="5" name="Date Placeholder 4"/>
          <p:cNvSpPr>
            <a:spLocks noGrp="1"/>
          </p:cNvSpPr>
          <p:nvPr>
            <p:ph type="dt" idx="11"/>
          </p:nvPr>
        </p:nvSpPr>
        <p:spPr/>
        <p:txBody>
          <a:bodyPr/>
          <a:lstStyle/>
          <a:p>
            <a:pPr>
              <a:defRPr/>
            </a:pPr>
            <a:r>
              <a:rPr lang="en-US" smtClean="0"/>
              <a:t>November 2017</a:t>
            </a:r>
            <a:endParaRPr lang="en-US"/>
          </a:p>
        </p:txBody>
      </p:sp>
      <p:sp>
        <p:nvSpPr>
          <p:cNvPr id="6" name="Footer Placeholder 5"/>
          <p:cNvSpPr>
            <a:spLocks noGrp="1"/>
          </p:cNvSpPr>
          <p:nvPr>
            <p:ph type="ftr" sz="quarter" idx="12"/>
          </p:nvPr>
        </p:nvSpPr>
        <p:spPr/>
        <p:txBody>
          <a:bodyPr/>
          <a:lstStyle/>
          <a:p>
            <a:pPr lvl="4">
              <a:defRPr/>
            </a:pPr>
            <a:r>
              <a:rPr lang="en-US" smtClean="0"/>
              <a:t>Dorothy Stanley, HPE</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7797EB75-BD9E-45DB-A35F-6C321BEA61EF}" type="slidenum">
              <a:rPr lang="en-US" smtClean="0"/>
              <a:pPr>
                <a:defRPr/>
              </a:pPr>
              <a:t>50</a:t>
            </a:fld>
            <a:endParaRPr lang="en-US"/>
          </a:p>
        </p:txBody>
      </p:sp>
    </p:spTree>
    <p:extLst>
      <p:ext uri="{BB962C8B-B14F-4D97-AF65-F5344CB8AC3E}">
        <p14:creationId xmlns:p14="http://schemas.microsoft.com/office/powerpoint/2010/main" val="38249520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smtClean="0"/>
              <a:t>doc.: IEEE 802.11-17/1561r1</a:t>
            </a:r>
            <a:endParaRPr lang="en-US" sz="1400" smtClean="0"/>
          </a:p>
        </p:txBody>
      </p:sp>
      <p:sp>
        <p:nvSpPr>
          <p:cNvPr id="29699" name="Rectangle 3"/>
          <p:cNvSpPr>
            <a:spLocks noGrp="1" noChangeArrowheads="1"/>
          </p:cNvSpPr>
          <p:nvPr>
            <p:ph type="dt" sz="quarter" idx="1"/>
          </p:nvPr>
        </p:nvSpPr>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smtClean="0"/>
              <a:t>November 2017</a:t>
            </a:r>
          </a:p>
        </p:txBody>
      </p:sp>
      <p:sp>
        <p:nvSpPr>
          <p:cNvPr id="29700" name="Rectangle 6"/>
          <p:cNvSpPr>
            <a:spLocks noGrp="1" noChangeArrowheads="1"/>
          </p:cNvSpPr>
          <p:nvPr>
            <p:ph type="ftr" sz="quarter" idx="4"/>
          </p:nvPr>
        </p:nvSpPr>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smtClean="0"/>
              <a:t>Dorothy Stanley, HP Enterprise</a:t>
            </a:r>
          </a:p>
        </p:txBody>
      </p:sp>
      <p:sp>
        <p:nvSpPr>
          <p:cNvPr id="29701" name="Rectangle 7"/>
          <p:cNvSpPr>
            <a:spLocks noGrp="1" noChangeArrowheads="1"/>
          </p:cNvSpPr>
          <p:nvPr>
            <p:ph type="sldNum" sz="quarter" idx="5"/>
          </p:nvPr>
        </p:nvSpPr>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mtClean="0"/>
              <a:t>Page </a:t>
            </a:r>
            <a:fld id="{52DBA12B-7CE2-47B2-8A3A-C8330940ACFD}" type="slidenum">
              <a:rPr lang="en-US" smtClean="0"/>
              <a:pPr>
                <a:defRPr/>
              </a:pPr>
              <a:t>51</a:t>
            </a:fld>
            <a:endParaRPr lang="en-US" smtClean="0"/>
          </a:p>
        </p:txBody>
      </p:sp>
      <p:sp>
        <p:nvSpPr>
          <p:cNvPr id="55302" name="Rectangle 2"/>
          <p:cNvSpPr>
            <a:spLocks noGrp="1" noRot="1" noChangeAspect="1" noChangeArrowheads="1" noTextEdit="1"/>
          </p:cNvSpPr>
          <p:nvPr>
            <p:ph type="sldImg"/>
          </p:nvPr>
        </p:nvSpPr>
        <p:spPr>
          <a:ln/>
        </p:spPr>
      </p:sp>
      <p:sp>
        <p:nvSpPr>
          <p:cNvPr id="55303"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17956626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a:xfrm>
            <a:off x="1154113" y="701675"/>
            <a:ext cx="4625975" cy="3468688"/>
          </a:xfrm>
          <a:ln/>
        </p:spPr>
      </p:sp>
      <p:sp>
        <p:nvSpPr>
          <p:cNvPr id="40962"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zh-CN" dirty="0" smtClean="0"/>
          </a:p>
        </p:txBody>
      </p:sp>
      <p:sp>
        <p:nvSpPr>
          <p:cNvPr id="4" name="Header Placeholder 3"/>
          <p:cNvSpPr>
            <a:spLocks noGrp="1"/>
          </p:cNvSpPr>
          <p:nvPr>
            <p:ph type="hdr" sz="quarter"/>
          </p:nvPr>
        </p:nvSpPr>
        <p:spPr/>
        <p:txBody>
          <a:bodyPr/>
          <a:lstStyle/>
          <a:p>
            <a:pPr>
              <a:defRPr/>
            </a:pPr>
            <a:r>
              <a:rPr lang="en-US" smtClean="0"/>
              <a:t>doc.: IEEE 802.11-17/1561r1</a:t>
            </a:r>
            <a:endParaRPr lang="en-US"/>
          </a:p>
        </p:txBody>
      </p:sp>
      <p:sp>
        <p:nvSpPr>
          <p:cNvPr id="5" name="Date Placeholder 4"/>
          <p:cNvSpPr>
            <a:spLocks noGrp="1"/>
          </p:cNvSpPr>
          <p:nvPr>
            <p:ph type="dt" sz="quarter" idx="1"/>
          </p:nvPr>
        </p:nvSpPr>
        <p:spPr>
          <a:xfrm>
            <a:off x="654050" y="95706"/>
            <a:ext cx="269304" cy="215444"/>
          </a:xfrm>
        </p:spPr>
        <p:txBody>
          <a:bodyPr/>
          <a:lstStyle/>
          <a:p>
            <a:pPr>
              <a:defRPr/>
            </a:pPr>
            <a:r>
              <a:rPr lang="en-US" dirty="0" smtClean="0"/>
              <a:t>xxx</a:t>
            </a:r>
            <a:endParaRPr lang="en-US" dirty="0"/>
          </a:p>
        </p:txBody>
      </p:sp>
      <p:sp>
        <p:nvSpPr>
          <p:cNvPr id="6" name="Footer Placeholder 5"/>
          <p:cNvSpPr>
            <a:spLocks noGrp="1"/>
          </p:cNvSpPr>
          <p:nvPr>
            <p:ph type="ftr" sz="quarter" idx="4"/>
          </p:nvPr>
        </p:nvSpPr>
        <p:spPr/>
        <p:txBody>
          <a:bodyPr/>
          <a:lstStyle/>
          <a:p>
            <a:pPr>
              <a:defRPr/>
            </a:pPr>
            <a:r>
              <a:rPr lang="en-US" altLang="zh-CN" dirty="0" smtClean="0"/>
              <a:t>Jiamin Chen /Huawei</a:t>
            </a:r>
            <a:endParaRPr lang="en-US" altLang="zh-CN" dirty="0"/>
          </a:p>
        </p:txBody>
      </p:sp>
      <p:sp>
        <p:nvSpPr>
          <p:cNvPr id="40966" name="Slide Number Placeholder 6"/>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anose="02020603050405020304" pitchFamily="18" charset="0"/>
                <a:ea typeface="MS PGothic" panose="020B0600070205080204" pitchFamily="34" charset="-128"/>
              </a:defRPr>
            </a:lvl1pPr>
            <a:lvl2pPr marL="742950" indent="-285750" defTabSz="933450" eaLnBrk="0" hangingPunct="0">
              <a:defRPr sz="1200">
                <a:solidFill>
                  <a:schemeClr val="tx1"/>
                </a:solidFill>
                <a:latin typeface="Times New Roman" panose="02020603050405020304" pitchFamily="18" charset="0"/>
                <a:ea typeface="MS PGothic" panose="020B0600070205080204" pitchFamily="34" charset="-128"/>
              </a:defRPr>
            </a:lvl2pPr>
            <a:lvl3pPr marL="1143000" indent="-228600" defTabSz="933450" eaLnBrk="0" hangingPunct="0">
              <a:defRPr sz="1200">
                <a:solidFill>
                  <a:schemeClr val="tx1"/>
                </a:solidFill>
                <a:latin typeface="Times New Roman" panose="02020603050405020304" pitchFamily="18" charset="0"/>
                <a:ea typeface="MS PGothic" panose="020B0600070205080204" pitchFamily="34" charset="-128"/>
              </a:defRPr>
            </a:lvl3pPr>
            <a:lvl4pPr marL="1600200" indent="-228600" defTabSz="933450" eaLnBrk="0" hangingPunct="0">
              <a:defRPr sz="1200">
                <a:solidFill>
                  <a:schemeClr val="tx1"/>
                </a:solidFill>
                <a:latin typeface="Times New Roman" panose="02020603050405020304" pitchFamily="18" charset="0"/>
                <a:ea typeface="MS PGothic" panose="020B0600070205080204" pitchFamily="34" charset="-128"/>
              </a:defRPr>
            </a:lvl4pPr>
            <a:lvl5pPr marL="2057400" indent="-228600" defTabSz="933450" eaLnBrk="0" hangingPunct="0">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zh-CN"/>
              <a:t>Page </a:t>
            </a:r>
            <a:fld id="{F987B7FB-8B19-4B5A-9115-18EF8B923B2C}" type="slidenum">
              <a:rPr lang="en-US" altLang="zh-CN"/>
              <a:pPr/>
              <a:t>52</a:t>
            </a:fld>
            <a:endParaRPr lang="en-US" altLang="zh-CN"/>
          </a:p>
        </p:txBody>
      </p:sp>
    </p:spTree>
    <p:extLst>
      <p:ext uri="{BB962C8B-B14F-4D97-AF65-F5344CB8AC3E}">
        <p14:creationId xmlns:p14="http://schemas.microsoft.com/office/powerpoint/2010/main" val="15126267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GB" smtClean="0"/>
              <a:t>doc.: IEEE 802.11-17/1561r1</a:t>
            </a:r>
            <a:endParaRPr lang="en-US"/>
          </a:p>
        </p:txBody>
      </p:sp>
      <p:sp>
        <p:nvSpPr>
          <p:cNvPr id="5" name="Rectangle 3"/>
          <p:cNvSpPr>
            <a:spLocks noGrp="1" noChangeArrowheads="1"/>
          </p:cNvSpPr>
          <p:nvPr>
            <p:ph type="dt"/>
          </p:nvPr>
        </p:nvSpPr>
        <p:spPr>
          <a:ln/>
        </p:spPr>
        <p:txBody>
          <a:bodyPr/>
          <a:lstStyle/>
          <a:p>
            <a:r>
              <a:rPr lang="en-US"/>
              <a:t>September 2017</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53</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42379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802.11-17/1561r1</a:t>
            </a:r>
            <a:endParaRPr lang="en-US"/>
          </a:p>
        </p:txBody>
      </p:sp>
      <p:sp>
        <p:nvSpPr>
          <p:cNvPr id="5" name="Date Placeholder 4"/>
          <p:cNvSpPr>
            <a:spLocks noGrp="1"/>
          </p:cNvSpPr>
          <p:nvPr>
            <p:ph type="dt" idx="11"/>
          </p:nvPr>
        </p:nvSpPr>
        <p:spPr/>
        <p:txBody>
          <a:bodyPr/>
          <a:lstStyle/>
          <a:p>
            <a:pPr>
              <a:defRPr/>
            </a:pPr>
            <a:r>
              <a:rPr lang="en-US" smtClean="0"/>
              <a:t>May 2006</a:t>
            </a:r>
            <a:endParaRPr lang="en-US"/>
          </a:p>
        </p:txBody>
      </p:sp>
      <p:sp>
        <p:nvSpPr>
          <p:cNvPr id="6" name="Footer Placeholder 5"/>
          <p:cNvSpPr>
            <a:spLocks noGrp="1"/>
          </p:cNvSpPr>
          <p:nvPr>
            <p:ph type="ftr" sz="quarter" idx="12"/>
          </p:nvPr>
        </p:nvSpPr>
        <p:spPr/>
        <p:txBody>
          <a:bodyPr/>
          <a:lstStyle/>
          <a:p>
            <a:pPr lvl="4">
              <a:defRPr/>
            </a:pPr>
            <a:r>
              <a:rPr lang="en-US" smtClean="0"/>
              <a:t>Bruce Kraemer, Marvell</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4</a:t>
            </a:fld>
            <a:endParaRPr lang="en-US"/>
          </a:p>
        </p:txBody>
      </p:sp>
    </p:spTree>
    <p:extLst>
      <p:ext uri="{BB962C8B-B14F-4D97-AF65-F5344CB8AC3E}">
        <p14:creationId xmlns:p14="http://schemas.microsoft.com/office/powerpoint/2010/main" val="35585820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GB" smtClean="0"/>
              <a:t>doc.: IEEE 802.11-17/1561r1</a:t>
            </a:r>
            <a:endParaRPr lang="en-US"/>
          </a:p>
        </p:txBody>
      </p:sp>
      <p:sp>
        <p:nvSpPr>
          <p:cNvPr id="5" name="Rectangle 3"/>
          <p:cNvSpPr>
            <a:spLocks noGrp="1" noChangeArrowheads="1"/>
          </p:cNvSpPr>
          <p:nvPr>
            <p:ph type="dt"/>
          </p:nvPr>
        </p:nvSpPr>
        <p:spPr>
          <a:ln/>
        </p:spPr>
        <p:txBody>
          <a:bodyPr/>
          <a:lstStyle/>
          <a:p>
            <a:r>
              <a:rPr lang="en-US"/>
              <a:t>September 2017</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A25EADA-8DDC-4EE3-B5F1-3BBBDDDD6BEC}" type="slidenum">
              <a:rPr lang="en-US"/>
              <a:pPr/>
              <a:t>54</a:t>
            </a:fld>
            <a:endParaRPr lang="en-US"/>
          </a:p>
        </p:txBody>
      </p:sp>
      <p:sp>
        <p:nvSpPr>
          <p:cNvPr id="1433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433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9241389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GB" smtClean="0"/>
              <a:t>doc.: IEEE 802.11-17/1561r1</a:t>
            </a:r>
            <a:endParaRPr lang="en-US"/>
          </a:p>
        </p:txBody>
      </p:sp>
      <p:sp>
        <p:nvSpPr>
          <p:cNvPr id="5" name="Rectangle 3"/>
          <p:cNvSpPr>
            <a:spLocks noGrp="1" noChangeArrowheads="1"/>
          </p:cNvSpPr>
          <p:nvPr>
            <p:ph type="dt"/>
          </p:nvPr>
        </p:nvSpPr>
        <p:spPr>
          <a:ln/>
        </p:spPr>
        <p:txBody>
          <a:bodyPr/>
          <a:lstStyle/>
          <a:p>
            <a:r>
              <a:rPr lang="en-US"/>
              <a:t>September 2017</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0D310956-CE0F-4B68-9CE0-7A7604BB42D7}" type="slidenum">
              <a:rPr lang="en-US"/>
              <a:pPr/>
              <a:t>55</a:t>
            </a:fld>
            <a:endParaRPr lang="en-US"/>
          </a:p>
        </p:txBody>
      </p:sp>
      <p:sp>
        <p:nvSpPr>
          <p:cNvPr id="16385"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6386"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2462318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GB" sz="1400" smtClean="0"/>
              <a:t>doc.: IEEE 802.11-17/1561r1</a:t>
            </a:r>
            <a:endParaRPr lang="en-GB" sz="1400"/>
          </a:p>
        </p:txBody>
      </p:sp>
      <p:sp>
        <p:nvSpPr>
          <p:cNvPr id="6147" name="Rectangle 3"/>
          <p:cNvSpPr>
            <a:spLocks noGrp="1" noChangeArrowheads="1"/>
          </p:cNvSpPr>
          <p:nvPr>
            <p:ph type="dt" sz="quarter" idx="1"/>
          </p:nvPr>
        </p:nvSpPr>
        <p:spPr>
          <a:xfrm>
            <a:off x="641350" y="117931"/>
            <a:ext cx="1198983"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2017</a:t>
            </a:r>
            <a:endParaRPr lang="en-GB" sz="1400" dirty="0"/>
          </a:p>
        </p:txBody>
      </p:sp>
      <p:sp>
        <p:nvSpPr>
          <p:cNvPr id="614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8788" defTabSz="933450">
              <a:defRPr sz="1200">
                <a:solidFill>
                  <a:schemeClr val="tx1"/>
                </a:solidFill>
                <a:latin typeface="Times New Roman" pitchFamily="18" charset="0"/>
              </a:defRPr>
            </a:lvl5pPr>
            <a:lvl6pPr marL="915988" defTabSz="933450" eaLnBrk="0" fontAlgn="base" hangingPunct="0">
              <a:spcBef>
                <a:spcPct val="0"/>
              </a:spcBef>
              <a:spcAft>
                <a:spcPct val="0"/>
              </a:spcAft>
              <a:defRPr sz="1200">
                <a:solidFill>
                  <a:schemeClr val="tx1"/>
                </a:solidFill>
                <a:latin typeface="Times New Roman" pitchFamily="18" charset="0"/>
              </a:defRPr>
            </a:lvl6pPr>
            <a:lvl7pPr marL="1373188" defTabSz="933450" eaLnBrk="0" fontAlgn="base" hangingPunct="0">
              <a:spcBef>
                <a:spcPct val="0"/>
              </a:spcBef>
              <a:spcAft>
                <a:spcPct val="0"/>
              </a:spcAft>
              <a:defRPr sz="1200">
                <a:solidFill>
                  <a:schemeClr val="tx1"/>
                </a:solidFill>
                <a:latin typeface="Times New Roman" pitchFamily="18" charset="0"/>
              </a:defRPr>
            </a:lvl7pPr>
            <a:lvl8pPr marL="1830388" defTabSz="933450" eaLnBrk="0" fontAlgn="base" hangingPunct="0">
              <a:spcBef>
                <a:spcPct val="0"/>
              </a:spcBef>
              <a:spcAft>
                <a:spcPct val="0"/>
              </a:spcAft>
              <a:defRPr sz="1200">
                <a:solidFill>
                  <a:schemeClr val="tx1"/>
                </a:solidFill>
                <a:latin typeface="Times New Roman" pitchFamily="18" charset="0"/>
              </a:defRPr>
            </a:lvl8pPr>
            <a:lvl9pPr marL="2287588" defTabSz="933450" eaLnBrk="0" fontAlgn="base" hangingPunct="0">
              <a:spcBef>
                <a:spcPct val="0"/>
              </a:spcBef>
              <a:spcAft>
                <a:spcPct val="0"/>
              </a:spcAft>
              <a:defRPr sz="1200">
                <a:solidFill>
                  <a:schemeClr val="tx1"/>
                </a:solidFill>
                <a:latin typeface="Times New Roman" pitchFamily="18" charset="0"/>
              </a:defRPr>
            </a:lvl9pPr>
          </a:lstStyle>
          <a:p>
            <a:pPr lvl="4"/>
            <a:r>
              <a:rPr lang="en-GB"/>
              <a:t>Stephen McCann, BlackBerry</a:t>
            </a:r>
          </a:p>
        </p:txBody>
      </p:sp>
      <p:sp>
        <p:nvSpPr>
          <p:cNvPr id="61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GB"/>
              <a:t>Page </a:t>
            </a:r>
            <a:fld id="{1FA0DF2A-4090-463A-968B-4ABD6F561DCD}" type="slidenum">
              <a:rPr lang="en-GB" smtClean="0"/>
              <a:pPr/>
              <a:t>56</a:t>
            </a:fld>
            <a:endParaRPr lang="en-GB"/>
          </a:p>
        </p:txBody>
      </p:sp>
      <p:sp>
        <p:nvSpPr>
          <p:cNvPr id="6150" name="Rectangle 2"/>
          <p:cNvSpPr>
            <a:spLocks noGrp="1" noRot="1" noChangeAspect="1" noChangeArrowheads="1" noTextEdit="1"/>
          </p:cNvSpPr>
          <p:nvPr>
            <p:ph type="sldImg"/>
          </p:nvPr>
        </p:nvSpPr>
        <p:spPr>
          <a:xfrm>
            <a:off x="922338" y="750888"/>
            <a:ext cx="4949825" cy="3711575"/>
          </a:xfrm>
          <a:ln/>
        </p:spPr>
      </p:sp>
      <p:sp>
        <p:nvSpPr>
          <p:cNvPr id="61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26670640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GB" sz="1400" smtClean="0"/>
              <a:t>doc.: IEEE 802.11-17/1561r1</a:t>
            </a:r>
            <a:endParaRPr lang="en-GB" sz="1400"/>
          </a:p>
        </p:txBody>
      </p:sp>
      <p:sp>
        <p:nvSpPr>
          <p:cNvPr id="7171" name="Rectangle 3"/>
          <p:cNvSpPr>
            <a:spLocks noGrp="1" noChangeArrowheads="1"/>
          </p:cNvSpPr>
          <p:nvPr>
            <p:ph type="dt" sz="quarter" idx="1"/>
          </p:nvPr>
        </p:nvSpPr>
        <p:spPr>
          <a:xfrm>
            <a:off x="641350" y="117931"/>
            <a:ext cx="1198983"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2017</a:t>
            </a:r>
            <a:endParaRPr lang="en-GB" sz="1400" dirty="0"/>
          </a:p>
        </p:txBody>
      </p:sp>
      <p:sp>
        <p:nvSpPr>
          <p:cNvPr id="717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8788" defTabSz="933450">
              <a:defRPr sz="1200">
                <a:solidFill>
                  <a:schemeClr val="tx1"/>
                </a:solidFill>
                <a:latin typeface="Times New Roman" pitchFamily="18" charset="0"/>
              </a:defRPr>
            </a:lvl5pPr>
            <a:lvl6pPr marL="915988" defTabSz="933450" eaLnBrk="0" fontAlgn="base" hangingPunct="0">
              <a:spcBef>
                <a:spcPct val="0"/>
              </a:spcBef>
              <a:spcAft>
                <a:spcPct val="0"/>
              </a:spcAft>
              <a:defRPr sz="1200">
                <a:solidFill>
                  <a:schemeClr val="tx1"/>
                </a:solidFill>
                <a:latin typeface="Times New Roman" pitchFamily="18" charset="0"/>
              </a:defRPr>
            </a:lvl6pPr>
            <a:lvl7pPr marL="1373188" defTabSz="933450" eaLnBrk="0" fontAlgn="base" hangingPunct="0">
              <a:spcBef>
                <a:spcPct val="0"/>
              </a:spcBef>
              <a:spcAft>
                <a:spcPct val="0"/>
              </a:spcAft>
              <a:defRPr sz="1200">
                <a:solidFill>
                  <a:schemeClr val="tx1"/>
                </a:solidFill>
                <a:latin typeface="Times New Roman" pitchFamily="18" charset="0"/>
              </a:defRPr>
            </a:lvl7pPr>
            <a:lvl8pPr marL="1830388" defTabSz="933450" eaLnBrk="0" fontAlgn="base" hangingPunct="0">
              <a:spcBef>
                <a:spcPct val="0"/>
              </a:spcBef>
              <a:spcAft>
                <a:spcPct val="0"/>
              </a:spcAft>
              <a:defRPr sz="1200">
                <a:solidFill>
                  <a:schemeClr val="tx1"/>
                </a:solidFill>
                <a:latin typeface="Times New Roman" pitchFamily="18" charset="0"/>
              </a:defRPr>
            </a:lvl8pPr>
            <a:lvl9pPr marL="2287588" defTabSz="933450" eaLnBrk="0" fontAlgn="base" hangingPunct="0">
              <a:spcBef>
                <a:spcPct val="0"/>
              </a:spcBef>
              <a:spcAft>
                <a:spcPct val="0"/>
              </a:spcAft>
              <a:defRPr sz="1200">
                <a:solidFill>
                  <a:schemeClr val="tx1"/>
                </a:solidFill>
                <a:latin typeface="Times New Roman" pitchFamily="18" charset="0"/>
              </a:defRPr>
            </a:lvl9pPr>
          </a:lstStyle>
          <a:p>
            <a:pPr lvl="4"/>
            <a:r>
              <a:rPr lang="en-GB"/>
              <a:t>Stephen McCann, BlackBerry</a:t>
            </a:r>
          </a:p>
        </p:txBody>
      </p:sp>
      <p:sp>
        <p:nvSpPr>
          <p:cNvPr id="71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GB"/>
              <a:t>Page </a:t>
            </a:r>
            <a:fld id="{FC90757E-C0E7-4B96-A93C-95E1D9823341}" type="slidenum">
              <a:rPr lang="en-GB" smtClean="0"/>
              <a:pPr/>
              <a:t>57</a:t>
            </a:fld>
            <a:endParaRPr lang="en-GB"/>
          </a:p>
        </p:txBody>
      </p:sp>
      <p:sp>
        <p:nvSpPr>
          <p:cNvPr id="7174" name="Rectangle 2"/>
          <p:cNvSpPr>
            <a:spLocks noGrp="1" noRot="1" noChangeAspect="1" noChangeArrowheads="1" noTextEdit="1"/>
          </p:cNvSpPr>
          <p:nvPr>
            <p:ph type="sldImg"/>
          </p:nvPr>
        </p:nvSpPr>
        <p:spPr>
          <a:xfrm>
            <a:off x="922338" y="750888"/>
            <a:ext cx="4949825" cy="3711575"/>
          </a:xfrm>
          <a:ln cap="flat"/>
        </p:spPr>
      </p:sp>
      <p:sp>
        <p:nvSpPr>
          <p:cNvPr id="71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335" rIns="95335"/>
          <a:lstStyle/>
          <a:p>
            <a:endParaRPr lang="en-US"/>
          </a:p>
        </p:txBody>
      </p:sp>
    </p:spTree>
    <p:extLst>
      <p:ext uri="{BB962C8B-B14F-4D97-AF65-F5344CB8AC3E}">
        <p14:creationId xmlns:p14="http://schemas.microsoft.com/office/powerpoint/2010/main" val="4562324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GB" sz="1400" smtClean="0"/>
              <a:t>doc.: IEEE 802.11-17/1561r1</a:t>
            </a:r>
            <a:endParaRPr lang="en-GB" sz="1400"/>
          </a:p>
        </p:txBody>
      </p:sp>
      <p:sp>
        <p:nvSpPr>
          <p:cNvPr id="8195" name="Rectangle 3"/>
          <p:cNvSpPr>
            <a:spLocks noGrp="1" noChangeArrowheads="1"/>
          </p:cNvSpPr>
          <p:nvPr>
            <p:ph type="dt" sz="quarter" idx="1"/>
          </p:nvPr>
        </p:nvSpPr>
        <p:spPr>
          <a:xfrm>
            <a:off x="641350" y="117931"/>
            <a:ext cx="1198983"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2017</a:t>
            </a:r>
            <a:endParaRPr lang="en-GB" sz="1400" dirty="0"/>
          </a:p>
        </p:txBody>
      </p:sp>
      <p:sp>
        <p:nvSpPr>
          <p:cNvPr id="819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8788" defTabSz="933450">
              <a:defRPr sz="1200">
                <a:solidFill>
                  <a:schemeClr val="tx1"/>
                </a:solidFill>
                <a:latin typeface="Times New Roman" pitchFamily="18" charset="0"/>
              </a:defRPr>
            </a:lvl5pPr>
            <a:lvl6pPr marL="915988" defTabSz="933450" eaLnBrk="0" fontAlgn="base" hangingPunct="0">
              <a:spcBef>
                <a:spcPct val="0"/>
              </a:spcBef>
              <a:spcAft>
                <a:spcPct val="0"/>
              </a:spcAft>
              <a:defRPr sz="1200">
                <a:solidFill>
                  <a:schemeClr val="tx1"/>
                </a:solidFill>
                <a:latin typeface="Times New Roman" pitchFamily="18" charset="0"/>
              </a:defRPr>
            </a:lvl6pPr>
            <a:lvl7pPr marL="1373188" defTabSz="933450" eaLnBrk="0" fontAlgn="base" hangingPunct="0">
              <a:spcBef>
                <a:spcPct val="0"/>
              </a:spcBef>
              <a:spcAft>
                <a:spcPct val="0"/>
              </a:spcAft>
              <a:defRPr sz="1200">
                <a:solidFill>
                  <a:schemeClr val="tx1"/>
                </a:solidFill>
                <a:latin typeface="Times New Roman" pitchFamily="18" charset="0"/>
              </a:defRPr>
            </a:lvl7pPr>
            <a:lvl8pPr marL="1830388" defTabSz="933450" eaLnBrk="0" fontAlgn="base" hangingPunct="0">
              <a:spcBef>
                <a:spcPct val="0"/>
              </a:spcBef>
              <a:spcAft>
                <a:spcPct val="0"/>
              </a:spcAft>
              <a:defRPr sz="1200">
                <a:solidFill>
                  <a:schemeClr val="tx1"/>
                </a:solidFill>
                <a:latin typeface="Times New Roman" pitchFamily="18" charset="0"/>
              </a:defRPr>
            </a:lvl8pPr>
            <a:lvl9pPr marL="2287588" defTabSz="933450" eaLnBrk="0" fontAlgn="base" hangingPunct="0">
              <a:spcBef>
                <a:spcPct val="0"/>
              </a:spcBef>
              <a:spcAft>
                <a:spcPct val="0"/>
              </a:spcAft>
              <a:defRPr sz="1200">
                <a:solidFill>
                  <a:schemeClr val="tx1"/>
                </a:solidFill>
                <a:latin typeface="Times New Roman" pitchFamily="18" charset="0"/>
              </a:defRPr>
            </a:lvl9pPr>
          </a:lstStyle>
          <a:p>
            <a:pPr lvl="4"/>
            <a:r>
              <a:rPr lang="en-GB"/>
              <a:t>Stephen McCann, BlackBerry</a:t>
            </a:r>
          </a:p>
        </p:txBody>
      </p:sp>
      <p:sp>
        <p:nvSpPr>
          <p:cNvPr id="81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GB"/>
              <a:t>Page </a:t>
            </a:r>
            <a:fld id="{A7B95730-A268-494D-91A1-2AFF9480B191}" type="slidenum">
              <a:rPr lang="en-GB" smtClean="0"/>
              <a:pPr/>
              <a:t>58</a:t>
            </a:fld>
            <a:endParaRPr lang="en-GB"/>
          </a:p>
        </p:txBody>
      </p:sp>
      <p:sp>
        <p:nvSpPr>
          <p:cNvPr id="8198" name="Rectangle 2"/>
          <p:cNvSpPr>
            <a:spLocks noGrp="1" noRot="1" noChangeAspect="1" noChangeArrowheads="1" noTextEdit="1"/>
          </p:cNvSpPr>
          <p:nvPr>
            <p:ph type="sldImg"/>
          </p:nvPr>
        </p:nvSpPr>
        <p:spPr>
          <a:ln cap="flat"/>
        </p:spPr>
      </p:sp>
      <p:sp>
        <p:nvSpPr>
          <p:cNvPr id="8199" name="Rectangle 3"/>
          <p:cNvSpPr>
            <a:spLocks noGrp="1" noChangeArrowheads="1"/>
          </p:cNvSpPr>
          <p:nvPr>
            <p:ph type="body" idx="1"/>
          </p:nvPr>
        </p:nvSpPr>
        <p:spPr>
          <a:xfrm>
            <a:off x="904875" y="4718050"/>
            <a:ext cx="4984750" cy="44688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30" tIns="46028" rIns="95230" bIns="46028"/>
          <a:lstStyle/>
          <a:p>
            <a:endParaRPr lang="en-US"/>
          </a:p>
        </p:txBody>
      </p:sp>
    </p:spTree>
    <p:extLst>
      <p:ext uri="{BB962C8B-B14F-4D97-AF65-F5344CB8AC3E}">
        <p14:creationId xmlns:p14="http://schemas.microsoft.com/office/powerpoint/2010/main" val="21893529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GB" sz="1400" smtClean="0"/>
              <a:t>doc.: IEEE 802.11-17/1561r1</a:t>
            </a:r>
            <a:endParaRPr lang="en-GB" sz="1400"/>
          </a:p>
        </p:txBody>
      </p:sp>
      <p:sp>
        <p:nvSpPr>
          <p:cNvPr id="8195" name="Rectangle 3"/>
          <p:cNvSpPr>
            <a:spLocks noGrp="1" noChangeArrowheads="1"/>
          </p:cNvSpPr>
          <p:nvPr>
            <p:ph type="dt" sz="quarter" idx="1"/>
          </p:nvPr>
        </p:nvSpPr>
        <p:spPr>
          <a:xfrm>
            <a:off x="641350" y="117931"/>
            <a:ext cx="1198983"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2017</a:t>
            </a:r>
            <a:endParaRPr lang="en-GB" sz="1400" dirty="0"/>
          </a:p>
        </p:txBody>
      </p:sp>
      <p:sp>
        <p:nvSpPr>
          <p:cNvPr id="819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8788" defTabSz="933450">
              <a:defRPr sz="1200">
                <a:solidFill>
                  <a:schemeClr val="tx1"/>
                </a:solidFill>
                <a:latin typeface="Times New Roman" pitchFamily="18" charset="0"/>
              </a:defRPr>
            </a:lvl5pPr>
            <a:lvl6pPr marL="915988" defTabSz="933450" eaLnBrk="0" fontAlgn="base" hangingPunct="0">
              <a:spcBef>
                <a:spcPct val="0"/>
              </a:spcBef>
              <a:spcAft>
                <a:spcPct val="0"/>
              </a:spcAft>
              <a:defRPr sz="1200">
                <a:solidFill>
                  <a:schemeClr val="tx1"/>
                </a:solidFill>
                <a:latin typeface="Times New Roman" pitchFamily="18" charset="0"/>
              </a:defRPr>
            </a:lvl6pPr>
            <a:lvl7pPr marL="1373188" defTabSz="933450" eaLnBrk="0" fontAlgn="base" hangingPunct="0">
              <a:spcBef>
                <a:spcPct val="0"/>
              </a:spcBef>
              <a:spcAft>
                <a:spcPct val="0"/>
              </a:spcAft>
              <a:defRPr sz="1200">
                <a:solidFill>
                  <a:schemeClr val="tx1"/>
                </a:solidFill>
                <a:latin typeface="Times New Roman" pitchFamily="18" charset="0"/>
              </a:defRPr>
            </a:lvl7pPr>
            <a:lvl8pPr marL="1830388" defTabSz="933450" eaLnBrk="0" fontAlgn="base" hangingPunct="0">
              <a:spcBef>
                <a:spcPct val="0"/>
              </a:spcBef>
              <a:spcAft>
                <a:spcPct val="0"/>
              </a:spcAft>
              <a:defRPr sz="1200">
                <a:solidFill>
                  <a:schemeClr val="tx1"/>
                </a:solidFill>
                <a:latin typeface="Times New Roman" pitchFamily="18" charset="0"/>
              </a:defRPr>
            </a:lvl8pPr>
            <a:lvl9pPr marL="2287588" defTabSz="933450" eaLnBrk="0" fontAlgn="base" hangingPunct="0">
              <a:spcBef>
                <a:spcPct val="0"/>
              </a:spcBef>
              <a:spcAft>
                <a:spcPct val="0"/>
              </a:spcAft>
              <a:defRPr sz="1200">
                <a:solidFill>
                  <a:schemeClr val="tx1"/>
                </a:solidFill>
                <a:latin typeface="Times New Roman" pitchFamily="18" charset="0"/>
              </a:defRPr>
            </a:lvl9pPr>
          </a:lstStyle>
          <a:p>
            <a:pPr lvl="4"/>
            <a:r>
              <a:rPr lang="en-GB"/>
              <a:t>Stephen McCann, BlackBerry</a:t>
            </a:r>
          </a:p>
        </p:txBody>
      </p:sp>
      <p:sp>
        <p:nvSpPr>
          <p:cNvPr id="81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GB"/>
              <a:t>Page </a:t>
            </a:r>
            <a:fld id="{A7B95730-A268-494D-91A1-2AFF9480B191}" type="slidenum">
              <a:rPr lang="en-GB" smtClean="0"/>
              <a:pPr/>
              <a:t>59</a:t>
            </a:fld>
            <a:endParaRPr lang="en-GB"/>
          </a:p>
        </p:txBody>
      </p:sp>
      <p:sp>
        <p:nvSpPr>
          <p:cNvPr id="8198" name="Rectangle 2"/>
          <p:cNvSpPr>
            <a:spLocks noGrp="1" noRot="1" noChangeAspect="1" noChangeArrowheads="1" noTextEdit="1"/>
          </p:cNvSpPr>
          <p:nvPr>
            <p:ph type="sldImg"/>
          </p:nvPr>
        </p:nvSpPr>
        <p:spPr>
          <a:ln cap="flat"/>
        </p:spPr>
      </p:sp>
      <p:sp>
        <p:nvSpPr>
          <p:cNvPr id="8199" name="Rectangle 3"/>
          <p:cNvSpPr>
            <a:spLocks noGrp="1" noChangeArrowheads="1"/>
          </p:cNvSpPr>
          <p:nvPr>
            <p:ph type="body" idx="1"/>
          </p:nvPr>
        </p:nvSpPr>
        <p:spPr>
          <a:xfrm>
            <a:off x="904875" y="4718050"/>
            <a:ext cx="4984750" cy="44688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30" tIns="46028" rIns="95230" bIns="46028"/>
          <a:lstStyle/>
          <a:p>
            <a:endParaRPr lang="en-US"/>
          </a:p>
        </p:txBody>
      </p:sp>
    </p:spTree>
    <p:extLst>
      <p:ext uri="{BB962C8B-B14F-4D97-AF65-F5344CB8AC3E}">
        <p14:creationId xmlns:p14="http://schemas.microsoft.com/office/powerpoint/2010/main" val="38702067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a:noFill/>
        </p:spPr>
        <p:txBody>
          <a:bodyPr/>
          <a:lstStyle/>
          <a:p>
            <a:r>
              <a:rPr lang="en-US" smtClean="0"/>
              <a:t>doc.: IEEE 802.11-17/1561r1</a:t>
            </a:r>
            <a:endParaRPr lang="en-US" smtClean="0"/>
          </a:p>
        </p:txBody>
      </p:sp>
      <p:sp>
        <p:nvSpPr>
          <p:cNvPr id="13315" name="Rectangle 3"/>
          <p:cNvSpPr>
            <a:spLocks noGrp="1" noChangeArrowheads="1"/>
          </p:cNvSpPr>
          <p:nvPr>
            <p:ph type="dt" sz="quarter" idx="1"/>
          </p:nvPr>
        </p:nvSpPr>
        <p:spPr>
          <a:noFill/>
        </p:spPr>
        <p:txBody>
          <a:bodyPr/>
          <a:lstStyle/>
          <a:p>
            <a:r>
              <a:rPr lang="en-US" smtClean="0"/>
              <a:t>November 2011</a:t>
            </a:r>
          </a:p>
        </p:txBody>
      </p:sp>
      <p:sp>
        <p:nvSpPr>
          <p:cNvPr id="13316" name="Rectangle 6"/>
          <p:cNvSpPr>
            <a:spLocks noGrp="1" noChangeArrowheads="1"/>
          </p:cNvSpPr>
          <p:nvPr>
            <p:ph type="ftr" sz="quarter" idx="4"/>
          </p:nvPr>
        </p:nvSpPr>
        <p:spPr>
          <a:noFill/>
        </p:spPr>
        <p:txBody>
          <a:bodyPr/>
          <a:lstStyle/>
          <a:p>
            <a:pPr lvl="4"/>
            <a:r>
              <a:rPr lang="en-US" smtClean="0"/>
              <a:t>Osama Aboul-Magd (Samsung)</a:t>
            </a:r>
          </a:p>
        </p:txBody>
      </p:sp>
      <p:sp>
        <p:nvSpPr>
          <p:cNvPr id="13317" name="Rectangle 7"/>
          <p:cNvSpPr>
            <a:spLocks noGrp="1" noChangeArrowheads="1"/>
          </p:cNvSpPr>
          <p:nvPr>
            <p:ph type="sldNum" sz="quarter" idx="5"/>
          </p:nvPr>
        </p:nvSpPr>
        <p:spPr>
          <a:noFill/>
        </p:spPr>
        <p:txBody>
          <a:bodyPr/>
          <a:lstStyle/>
          <a:p>
            <a:r>
              <a:rPr lang="en-US" smtClean="0"/>
              <a:t>Page </a:t>
            </a:r>
            <a:fld id="{CC47AE6E-6830-4D66-A48E-1AB33BF56CB8}" type="slidenum">
              <a:rPr lang="en-US" smtClean="0"/>
              <a:pPr/>
              <a:t>60</a:t>
            </a:fld>
            <a:endParaRPr lang="en-US" smtClean="0"/>
          </a:p>
        </p:txBody>
      </p:sp>
      <p:sp>
        <p:nvSpPr>
          <p:cNvPr id="13318" name="Rectangle 2"/>
          <p:cNvSpPr>
            <a:spLocks noGrp="1" noRot="1" noChangeAspect="1" noChangeArrowheads="1" noTextEdit="1"/>
          </p:cNvSpPr>
          <p:nvPr>
            <p:ph type="sldImg"/>
          </p:nvPr>
        </p:nvSpPr>
        <p:spPr>
          <a:xfrm>
            <a:off x="1154113" y="701675"/>
            <a:ext cx="4625975" cy="3468688"/>
          </a:xfrm>
          <a:ln/>
        </p:spPr>
      </p:sp>
      <p:sp>
        <p:nvSpPr>
          <p:cNvPr id="13319"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40861017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a:noFill/>
        </p:spPr>
        <p:txBody>
          <a:bodyPr/>
          <a:lstStyle/>
          <a:p>
            <a:r>
              <a:rPr lang="en-US" smtClean="0"/>
              <a:t>doc.: IEEE 802.11-17/1561r1</a:t>
            </a:r>
            <a:endParaRPr lang="en-US" smtClean="0"/>
          </a:p>
        </p:txBody>
      </p:sp>
      <p:sp>
        <p:nvSpPr>
          <p:cNvPr id="14339" name="Rectangle 3"/>
          <p:cNvSpPr>
            <a:spLocks noGrp="1" noChangeArrowheads="1"/>
          </p:cNvSpPr>
          <p:nvPr>
            <p:ph type="dt" sz="quarter" idx="1"/>
          </p:nvPr>
        </p:nvSpPr>
        <p:spPr>
          <a:noFill/>
        </p:spPr>
        <p:txBody>
          <a:bodyPr/>
          <a:lstStyle/>
          <a:p>
            <a:r>
              <a:rPr lang="en-US" smtClean="0"/>
              <a:t>November 2011</a:t>
            </a:r>
          </a:p>
        </p:txBody>
      </p:sp>
      <p:sp>
        <p:nvSpPr>
          <p:cNvPr id="14340" name="Rectangle 6"/>
          <p:cNvSpPr>
            <a:spLocks noGrp="1" noChangeArrowheads="1"/>
          </p:cNvSpPr>
          <p:nvPr>
            <p:ph type="ftr" sz="quarter" idx="4"/>
          </p:nvPr>
        </p:nvSpPr>
        <p:spPr>
          <a:noFill/>
        </p:spPr>
        <p:txBody>
          <a:bodyPr/>
          <a:lstStyle/>
          <a:p>
            <a:pPr lvl="4"/>
            <a:r>
              <a:rPr lang="en-US" smtClean="0"/>
              <a:t>Osama Aboul-Magd (Samsung)</a:t>
            </a:r>
          </a:p>
        </p:txBody>
      </p:sp>
      <p:sp>
        <p:nvSpPr>
          <p:cNvPr id="14341" name="Rectangle 7"/>
          <p:cNvSpPr>
            <a:spLocks noGrp="1" noChangeArrowheads="1"/>
          </p:cNvSpPr>
          <p:nvPr>
            <p:ph type="sldNum" sz="quarter" idx="5"/>
          </p:nvPr>
        </p:nvSpPr>
        <p:spPr>
          <a:noFill/>
        </p:spPr>
        <p:txBody>
          <a:bodyPr/>
          <a:lstStyle/>
          <a:p>
            <a:r>
              <a:rPr lang="en-US" smtClean="0"/>
              <a:t>Page </a:t>
            </a:r>
            <a:fld id="{E45B7B12-CE07-4A54-96EB-35A50D49DB14}" type="slidenum">
              <a:rPr lang="en-US" smtClean="0"/>
              <a:pPr/>
              <a:t>61</a:t>
            </a:fld>
            <a:endParaRPr lang="en-US" smtClean="0"/>
          </a:p>
        </p:txBody>
      </p:sp>
      <p:sp>
        <p:nvSpPr>
          <p:cNvPr id="14342" name="Rectangle 2"/>
          <p:cNvSpPr>
            <a:spLocks noGrp="1" noRot="1" noChangeAspect="1" noChangeArrowheads="1" noTextEdit="1"/>
          </p:cNvSpPr>
          <p:nvPr>
            <p:ph type="sldImg"/>
          </p:nvPr>
        </p:nvSpPr>
        <p:spPr>
          <a:xfrm>
            <a:off x="1154113" y="701675"/>
            <a:ext cx="4625975" cy="3468688"/>
          </a:xfrm>
          <a:ln cap="flat"/>
        </p:spPr>
      </p:sp>
      <p:sp>
        <p:nvSpPr>
          <p:cNvPr id="14343" name="Rectangle 3"/>
          <p:cNvSpPr>
            <a:spLocks noGrp="1" noChangeArrowheads="1"/>
          </p:cNvSpPr>
          <p:nvPr>
            <p:ph type="body" idx="1"/>
          </p:nvPr>
        </p:nvSpPr>
        <p:spPr>
          <a:noFill/>
          <a:ln/>
        </p:spPr>
        <p:txBody>
          <a:bodyPr lIns="95250" rIns="95250"/>
          <a:lstStyle/>
          <a:p>
            <a:endParaRPr lang="en-US" smtClean="0"/>
          </a:p>
        </p:txBody>
      </p:sp>
    </p:spTree>
    <p:extLst>
      <p:ext uri="{BB962C8B-B14F-4D97-AF65-F5344CB8AC3E}">
        <p14:creationId xmlns:p14="http://schemas.microsoft.com/office/powerpoint/2010/main" val="107601939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doc.: IEEE 802.11-17/1561r1</a:t>
            </a:r>
            <a:endParaRPr lang="en-US"/>
          </a:p>
        </p:txBody>
      </p:sp>
      <p:sp>
        <p:nvSpPr>
          <p:cNvPr id="5" name="Date Placeholder 4"/>
          <p:cNvSpPr>
            <a:spLocks noGrp="1"/>
          </p:cNvSpPr>
          <p:nvPr>
            <p:ph type="dt" idx="11"/>
          </p:nvPr>
        </p:nvSpPr>
        <p:spPr/>
        <p:txBody>
          <a:bodyPr/>
          <a:lstStyle/>
          <a:p>
            <a:pPr>
              <a:defRPr/>
            </a:pPr>
            <a:r>
              <a:rPr lang="en-US" smtClean="0"/>
              <a:t>November 2011</a:t>
            </a:r>
            <a:endParaRPr lang="en-US"/>
          </a:p>
        </p:txBody>
      </p:sp>
      <p:sp>
        <p:nvSpPr>
          <p:cNvPr id="6" name="Footer Placeholder 5"/>
          <p:cNvSpPr>
            <a:spLocks noGrp="1"/>
          </p:cNvSpPr>
          <p:nvPr>
            <p:ph type="ftr" sz="quarter" idx="12"/>
          </p:nvPr>
        </p:nvSpPr>
        <p:spPr/>
        <p:txBody>
          <a:bodyPr/>
          <a:lstStyle/>
          <a:p>
            <a:pPr lvl="4">
              <a:defRPr/>
            </a:pPr>
            <a:r>
              <a:rPr lang="en-US" smtClean="0"/>
              <a:t>Osama Aboul-Magd (Samsung)</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8494B09C-02D3-414B-B0EE-19148CC64A93}" type="slidenum">
              <a:rPr lang="en-US" smtClean="0"/>
              <a:pPr>
                <a:defRPr/>
              </a:pPr>
              <a:t>62</a:t>
            </a:fld>
            <a:endParaRPr lang="en-US"/>
          </a:p>
        </p:txBody>
      </p:sp>
    </p:spTree>
    <p:extLst>
      <p:ext uri="{BB962C8B-B14F-4D97-AF65-F5344CB8AC3E}">
        <p14:creationId xmlns:p14="http://schemas.microsoft.com/office/powerpoint/2010/main" val="83123055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xfrm>
            <a:off x="1154113" y="701675"/>
            <a:ext cx="4625975" cy="3468688"/>
          </a:xfrm>
          <a:ln/>
        </p:spPr>
      </p:sp>
      <p:sp>
        <p:nvSpPr>
          <p:cNvPr id="16387" name="Notes Placeholder 2"/>
          <p:cNvSpPr>
            <a:spLocks noGrp="1"/>
          </p:cNvSpPr>
          <p:nvPr>
            <p:ph type="body" idx="1"/>
          </p:nvPr>
        </p:nvSpPr>
        <p:spPr>
          <a:noFill/>
          <a:ln/>
        </p:spPr>
        <p:txBody>
          <a:bodyPr/>
          <a:lstStyle/>
          <a:p>
            <a:endParaRPr lang="en-US" smtClean="0"/>
          </a:p>
        </p:txBody>
      </p:sp>
      <p:sp>
        <p:nvSpPr>
          <p:cNvPr id="16388" name="Header Placeholder 3"/>
          <p:cNvSpPr>
            <a:spLocks noGrp="1"/>
          </p:cNvSpPr>
          <p:nvPr>
            <p:ph type="hdr" sz="quarter"/>
          </p:nvPr>
        </p:nvSpPr>
        <p:spPr>
          <a:noFill/>
        </p:spPr>
        <p:txBody>
          <a:bodyPr/>
          <a:lstStyle/>
          <a:p>
            <a:r>
              <a:rPr lang="en-US" smtClean="0"/>
              <a:t>doc.: IEEE 802.11-17/1561r1</a:t>
            </a:r>
            <a:endParaRPr lang="en-US" smtClean="0"/>
          </a:p>
        </p:txBody>
      </p:sp>
      <p:sp>
        <p:nvSpPr>
          <p:cNvPr id="16389" name="Date Placeholder 4"/>
          <p:cNvSpPr>
            <a:spLocks noGrp="1"/>
          </p:cNvSpPr>
          <p:nvPr>
            <p:ph type="dt" sz="quarter" idx="1"/>
          </p:nvPr>
        </p:nvSpPr>
        <p:spPr>
          <a:noFill/>
        </p:spPr>
        <p:txBody>
          <a:bodyPr/>
          <a:lstStyle/>
          <a:p>
            <a:r>
              <a:rPr lang="en-US" smtClean="0"/>
              <a:t>November 2011</a:t>
            </a:r>
          </a:p>
        </p:txBody>
      </p:sp>
      <p:sp>
        <p:nvSpPr>
          <p:cNvPr id="16390" name="Footer Placeholder 5"/>
          <p:cNvSpPr>
            <a:spLocks noGrp="1"/>
          </p:cNvSpPr>
          <p:nvPr>
            <p:ph type="ftr" sz="quarter" idx="4"/>
          </p:nvPr>
        </p:nvSpPr>
        <p:spPr>
          <a:noFill/>
        </p:spPr>
        <p:txBody>
          <a:bodyPr/>
          <a:lstStyle/>
          <a:p>
            <a:pPr lvl="4"/>
            <a:r>
              <a:rPr lang="en-US" smtClean="0"/>
              <a:t>Osama Aboul-Magd (Samsung)</a:t>
            </a:r>
          </a:p>
        </p:txBody>
      </p:sp>
      <p:sp>
        <p:nvSpPr>
          <p:cNvPr id="16391" name="Slide Number Placeholder 6"/>
          <p:cNvSpPr>
            <a:spLocks noGrp="1"/>
          </p:cNvSpPr>
          <p:nvPr>
            <p:ph type="sldNum" sz="quarter" idx="5"/>
          </p:nvPr>
        </p:nvSpPr>
        <p:spPr>
          <a:noFill/>
        </p:spPr>
        <p:txBody>
          <a:bodyPr/>
          <a:lstStyle/>
          <a:p>
            <a:r>
              <a:rPr lang="en-US" smtClean="0"/>
              <a:t>Page </a:t>
            </a:r>
            <a:fld id="{C0FE0FD1-4DD9-4FB0-9C7C-C209A0639D2E}" type="slidenum">
              <a:rPr lang="en-US" smtClean="0"/>
              <a:pPr/>
              <a:t>64</a:t>
            </a:fld>
            <a:endParaRPr lang="en-US" smtClean="0"/>
          </a:p>
        </p:txBody>
      </p:sp>
    </p:spTree>
    <p:extLst>
      <p:ext uri="{BB962C8B-B14F-4D97-AF65-F5344CB8AC3E}">
        <p14:creationId xmlns:p14="http://schemas.microsoft.com/office/powerpoint/2010/main" val="162898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802.11-17/1561r1</a:t>
            </a:r>
            <a:endParaRPr lang="en-US"/>
          </a:p>
        </p:txBody>
      </p:sp>
      <p:sp>
        <p:nvSpPr>
          <p:cNvPr id="5" name="Date Placeholder 4"/>
          <p:cNvSpPr>
            <a:spLocks noGrp="1"/>
          </p:cNvSpPr>
          <p:nvPr>
            <p:ph type="dt" idx="11"/>
          </p:nvPr>
        </p:nvSpPr>
        <p:spPr/>
        <p:txBody>
          <a:bodyPr/>
          <a:lstStyle/>
          <a:p>
            <a:pPr>
              <a:defRPr/>
            </a:pPr>
            <a:r>
              <a:rPr lang="en-US" smtClean="0"/>
              <a:t>May 2006</a:t>
            </a:r>
            <a:endParaRPr lang="en-US"/>
          </a:p>
        </p:txBody>
      </p:sp>
      <p:sp>
        <p:nvSpPr>
          <p:cNvPr id="6" name="Footer Placeholder 5"/>
          <p:cNvSpPr>
            <a:spLocks noGrp="1"/>
          </p:cNvSpPr>
          <p:nvPr>
            <p:ph type="ftr" sz="quarter" idx="12"/>
          </p:nvPr>
        </p:nvSpPr>
        <p:spPr/>
        <p:txBody>
          <a:bodyPr/>
          <a:lstStyle/>
          <a:p>
            <a:pPr lvl="4">
              <a:defRPr/>
            </a:pPr>
            <a:r>
              <a:rPr lang="en-US" smtClean="0"/>
              <a:t>Bruce Kraemer, Marvell</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5</a:t>
            </a:fld>
            <a:endParaRPr lang="en-US"/>
          </a:p>
        </p:txBody>
      </p:sp>
    </p:spTree>
    <p:extLst>
      <p:ext uri="{BB962C8B-B14F-4D97-AF65-F5344CB8AC3E}">
        <p14:creationId xmlns:p14="http://schemas.microsoft.com/office/powerpoint/2010/main" val="252960941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xfrm>
            <a:off x="1154113" y="701675"/>
            <a:ext cx="4625975" cy="3468688"/>
          </a:xfrm>
          <a:ln/>
        </p:spPr>
      </p:sp>
      <p:sp>
        <p:nvSpPr>
          <p:cNvPr id="17411" name="Notes Placeholder 2"/>
          <p:cNvSpPr>
            <a:spLocks noGrp="1"/>
          </p:cNvSpPr>
          <p:nvPr>
            <p:ph type="body" idx="1"/>
          </p:nvPr>
        </p:nvSpPr>
        <p:spPr>
          <a:noFill/>
          <a:ln/>
        </p:spPr>
        <p:txBody>
          <a:bodyPr/>
          <a:lstStyle/>
          <a:p>
            <a:endParaRPr lang="en-US" smtClean="0"/>
          </a:p>
        </p:txBody>
      </p:sp>
      <p:sp>
        <p:nvSpPr>
          <p:cNvPr id="17412" name="Header Placeholder 3"/>
          <p:cNvSpPr>
            <a:spLocks noGrp="1"/>
          </p:cNvSpPr>
          <p:nvPr>
            <p:ph type="hdr" sz="quarter"/>
          </p:nvPr>
        </p:nvSpPr>
        <p:spPr>
          <a:noFill/>
        </p:spPr>
        <p:txBody>
          <a:bodyPr/>
          <a:lstStyle/>
          <a:p>
            <a:r>
              <a:rPr lang="en-US" smtClean="0"/>
              <a:t>doc.: IEEE 802.11-17/1561r1</a:t>
            </a:r>
            <a:endParaRPr lang="en-US" smtClean="0"/>
          </a:p>
        </p:txBody>
      </p:sp>
      <p:sp>
        <p:nvSpPr>
          <p:cNvPr id="17413" name="Date Placeholder 4"/>
          <p:cNvSpPr>
            <a:spLocks noGrp="1"/>
          </p:cNvSpPr>
          <p:nvPr>
            <p:ph type="dt" sz="quarter" idx="1"/>
          </p:nvPr>
        </p:nvSpPr>
        <p:spPr>
          <a:noFill/>
        </p:spPr>
        <p:txBody>
          <a:bodyPr/>
          <a:lstStyle/>
          <a:p>
            <a:r>
              <a:rPr lang="en-US" smtClean="0"/>
              <a:t>November 2011</a:t>
            </a:r>
          </a:p>
        </p:txBody>
      </p:sp>
      <p:sp>
        <p:nvSpPr>
          <p:cNvPr id="17414" name="Footer Placeholder 5"/>
          <p:cNvSpPr>
            <a:spLocks noGrp="1"/>
          </p:cNvSpPr>
          <p:nvPr>
            <p:ph type="ftr" sz="quarter" idx="4"/>
          </p:nvPr>
        </p:nvSpPr>
        <p:spPr>
          <a:noFill/>
        </p:spPr>
        <p:txBody>
          <a:bodyPr/>
          <a:lstStyle/>
          <a:p>
            <a:pPr lvl="4"/>
            <a:r>
              <a:rPr lang="en-US" smtClean="0"/>
              <a:t>Osama Aboul-Magd (Samsung)</a:t>
            </a:r>
          </a:p>
        </p:txBody>
      </p:sp>
      <p:sp>
        <p:nvSpPr>
          <p:cNvPr id="17415" name="Slide Number Placeholder 6"/>
          <p:cNvSpPr>
            <a:spLocks noGrp="1"/>
          </p:cNvSpPr>
          <p:nvPr>
            <p:ph type="sldNum" sz="quarter" idx="5"/>
          </p:nvPr>
        </p:nvSpPr>
        <p:spPr>
          <a:noFill/>
        </p:spPr>
        <p:txBody>
          <a:bodyPr/>
          <a:lstStyle/>
          <a:p>
            <a:r>
              <a:rPr lang="en-US" smtClean="0"/>
              <a:t>Page </a:t>
            </a:r>
            <a:fld id="{B3F56AF8-3022-4909-9742-70455232F6CE}" type="slidenum">
              <a:rPr lang="en-US" smtClean="0"/>
              <a:pPr/>
              <a:t>65</a:t>
            </a:fld>
            <a:endParaRPr lang="en-US" smtClean="0"/>
          </a:p>
        </p:txBody>
      </p:sp>
    </p:spTree>
    <p:extLst>
      <p:ext uri="{BB962C8B-B14F-4D97-AF65-F5344CB8AC3E}">
        <p14:creationId xmlns:p14="http://schemas.microsoft.com/office/powerpoint/2010/main" val="24425508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z="1400" smtClean="0"/>
              <a:t>doc.: IEEE 802.11-17/1561r1</a:t>
            </a:r>
            <a:endParaRPr lang="en-US" altLang="en-US" sz="1400" smtClean="0"/>
          </a:p>
        </p:txBody>
      </p:sp>
      <p:sp>
        <p:nvSpPr>
          <p:cNvPr id="1638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z="1400" smtClean="0"/>
              <a:t>May 2015</a:t>
            </a:r>
          </a:p>
        </p:txBody>
      </p:sp>
      <p:sp>
        <p:nvSpPr>
          <p:cNvPr id="1638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4572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spcBef>
                <a:spcPct val="0"/>
              </a:spcBef>
            </a:pPr>
            <a:r>
              <a:rPr lang="en-US" altLang="en-US" smtClean="0"/>
              <a:t>Edward Au (Marvell Semiconductor)</a:t>
            </a:r>
          </a:p>
        </p:txBody>
      </p:sp>
      <p:sp>
        <p:nvSpPr>
          <p:cNvPr id="163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0727E112-EE32-4FBA-8142-B14FD5805A6F}" type="slidenum">
              <a:rPr lang="en-US" altLang="en-US" smtClean="0"/>
              <a:pPr>
                <a:spcBef>
                  <a:spcPct val="0"/>
                </a:spcBef>
              </a:pPr>
              <a:t>66</a:t>
            </a:fld>
            <a:endParaRPr lang="en-US" altLang="en-US" smtClean="0"/>
          </a:p>
        </p:txBody>
      </p:sp>
      <p:sp>
        <p:nvSpPr>
          <p:cNvPr id="16390" name="Rectangle 2"/>
          <p:cNvSpPr>
            <a:spLocks noGrp="1" noRot="1" noChangeAspect="1" noChangeArrowheads="1" noTextEdit="1"/>
          </p:cNvSpPr>
          <p:nvPr>
            <p:ph type="sldImg"/>
          </p:nvPr>
        </p:nvSpPr>
        <p:spPr>
          <a:xfrm>
            <a:off x="1154113" y="701675"/>
            <a:ext cx="4625975" cy="3468688"/>
          </a:xfrm>
          <a:ln/>
        </p:spPr>
      </p:sp>
      <p:sp>
        <p:nvSpPr>
          <p:cNvPr id="163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1112600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p:txBody>
          <a:bodyPr/>
          <a:lstStyle/>
          <a:p>
            <a:pPr>
              <a:defRPr/>
            </a:pPr>
            <a:r>
              <a:rPr lang="en-US" smtClean="0"/>
              <a:t>doc.: IEEE 802.11-17/1561r1</a:t>
            </a:r>
            <a:endParaRPr lang="en-US" smtClean="0"/>
          </a:p>
        </p:txBody>
      </p:sp>
      <p:sp>
        <p:nvSpPr>
          <p:cNvPr id="14339" name="Rectangle 3"/>
          <p:cNvSpPr>
            <a:spLocks noGrp="1" noChangeArrowheads="1"/>
          </p:cNvSpPr>
          <p:nvPr>
            <p:ph type="dt" sz="quarter" idx="1"/>
          </p:nvPr>
        </p:nvSpPr>
        <p:spPr/>
        <p:txBody>
          <a:bodyPr/>
          <a:lstStyle/>
          <a:p>
            <a:pPr>
              <a:defRPr/>
            </a:pPr>
            <a:r>
              <a:rPr lang="en-US" smtClean="0"/>
              <a:t>November 2011</a:t>
            </a:r>
          </a:p>
        </p:txBody>
      </p:sp>
      <p:sp>
        <p:nvSpPr>
          <p:cNvPr id="14340" name="Rectangle 6"/>
          <p:cNvSpPr>
            <a:spLocks noGrp="1" noChangeArrowheads="1"/>
          </p:cNvSpPr>
          <p:nvPr>
            <p:ph type="ftr" sz="quarter" idx="4"/>
          </p:nvPr>
        </p:nvSpPr>
        <p:spPr/>
        <p:txBody>
          <a:bodyPr/>
          <a:lstStyle/>
          <a:p>
            <a:pPr lvl="4">
              <a:defRPr/>
            </a:pPr>
            <a:r>
              <a:rPr lang="en-US" smtClean="0"/>
              <a:t>Osama Aboul-Magd (Samsung)</a:t>
            </a:r>
          </a:p>
        </p:txBody>
      </p:sp>
      <p:sp>
        <p:nvSpPr>
          <p:cNvPr id="184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A0F9F83E-0C0D-47BB-AE02-9B6965C3BC55}" type="slidenum">
              <a:rPr lang="en-US" altLang="en-US" smtClean="0"/>
              <a:pPr>
                <a:spcBef>
                  <a:spcPct val="0"/>
                </a:spcBef>
              </a:pPr>
              <a:t>67</a:t>
            </a:fld>
            <a:endParaRPr lang="en-US" altLang="en-US" smtClean="0"/>
          </a:p>
        </p:txBody>
      </p:sp>
      <p:sp>
        <p:nvSpPr>
          <p:cNvPr id="18438" name="Rectangle 2"/>
          <p:cNvSpPr>
            <a:spLocks noGrp="1" noRot="1" noChangeAspect="1" noChangeArrowheads="1" noTextEdit="1"/>
          </p:cNvSpPr>
          <p:nvPr>
            <p:ph type="sldImg"/>
          </p:nvPr>
        </p:nvSpPr>
        <p:spPr>
          <a:xfrm>
            <a:off x="1154113" y="701675"/>
            <a:ext cx="4625975" cy="3468688"/>
          </a:xfrm>
          <a:ln cap="flat"/>
        </p:spPr>
      </p:sp>
      <p:sp>
        <p:nvSpPr>
          <p:cNvPr id="184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US" altLang="en-US" smtClean="0"/>
          </a:p>
        </p:txBody>
      </p:sp>
    </p:spTree>
    <p:extLst>
      <p:ext uri="{BB962C8B-B14F-4D97-AF65-F5344CB8AC3E}">
        <p14:creationId xmlns:p14="http://schemas.microsoft.com/office/powerpoint/2010/main" val="8578182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xfrm>
            <a:off x="1154113" y="701675"/>
            <a:ext cx="4625975" cy="3468688"/>
          </a:xfrm>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Header Placeholder 3"/>
          <p:cNvSpPr>
            <a:spLocks noGrp="1"/>
          </p:cNvSpPr>
          <p:nvPr>
            <p:ph type="hdr" sz="quarter"/>
          </p:nvPr>
        </p:nvSpPr>
        <p:spPr/>
        <p:txBody>
          <a:bodyPr/>
          <a:lstStyle/>
          <a:p>
            <a:pPr>
              <a:defRPr/>
            </a:pPr>
            <a:r>
              <a:rPr lang="en-US" smtClean="0"/>
              <a:t>doc.: IEEE 802.11-17/1561r1</a:t>
            </a:r>
            <a:endParaRPr lang="en-US"/>
          </a:p>
        </p:txBody>
      </p:sp>
      <p:sp>
        <p:nvSpPr>
          <p:cNvPr id="5" name="Date Placeholder 4"/>
          <p:cNvSpPr>
            <a:spLocks noGrp="1"/>
          </p:cNvSpPr>
          <p:nvPr>
            <p:ph type="dt" sz="quarter" idx="1"/>
          </p:nvPr>
        </p:nvSpPr>
        <p:spPr/>
        <p:txBody>
          <a:bodyPr/>
          <a:lstStyle/>
          <a:p>
            <a:pPr>
              <a:defRPr/>
            </a:pPr>
            <a:r>
              <a:rPr lang="en-US"/>
              <a:t>May 2015</a:t>
            </a:r>
          </a:p>
        </p:txBody>
      </p:sp>
      <p:sp>
        <p:nvSpPr>
          <p:cNvPr id="6" name="Footer Placeholder 5"/>
          <p:cNvSpPr>
            <a:spLocks noGrp="1"/>
          </p:cNvSpPr>
          <p:nvPr>
            <p:ph type="ftr" sz="quarter" idx="4"/>
          </p:nvPr>
        </p:nvSpPr>
        <p:spPr/>
        <p:txBody>
          <a:bodyPr/>
          <a:lstStyle/>
          <a:p>
            <a:pPr lvl="4">
              <a:defRPr/>
            </a:pPr>
            <a:r>
              <a:rPr lang="en-US"/>
              <a:t>Edward Au (Marvell Semiconductor)</a:t>
            </a:r>
          </a:p>
        </p:txBody>
      </p:sp>
      <p:sp>
        <p:nvSpPr>
          <p:cNvPr id="20487"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D81BA134-A84D-4E86-AEBB-A607277281BA}" type="slidenum">
              <a:rPr lang="en-US" altLang="en-US" smtClean="0"/>
              <a:pPr>
                <a:spcBef>
                  <a:spcPct val="0"/>
                </a:spcBef>
              </a:pPr>
              <a:t>68</a:t>
            </a:fld>
            <a:endParaRPr lang="en-US" altLang="en-US" smtClean="0"/>
          </a:p>
        </p:txBody>
      </p:sp>
    </p:spTree>
    <p:extLst>
      <p:ext uri="{BB962C8B-B14F-4D97-AF65-F5344CB8AC3E}">
        <p14:creationId xmlns:p14="http://schemas.microsoft.com/office/powerpoint/2010/main" val="335364806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1154113" y="701675"/>
            <a:ext cx="4625975" cy="3468688"/>
          </a:xfrm>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Header Placeholder 3"/>
          <p:cNvSpPr>
            <a:spLocks noGrp="1"/>
          </p:cNvSpPr>
          <p:nvPr>
            <p:ph type="hdr" sz="quarter"/>
          </p:nvPr>
        </p:nvSpPr>
        <p:spPr/>
        <p:txBody>
          <a:bodyPr/>
          <a:lstStyle/>
          <a:p>
            <a:pPr>
              <a:defRPr/>
            </a:pPr>
            <a:r>
              <a:rPr lang="en-US" smtClean="0"/>
              <a:t>doc.: IEEE 802.11-17/1561r1</a:t>
            </a:r>
            <a:endParaRPr lang="en-US"/>
          </a:p>
        </p:txBody>
      </p:sp>
      <p:sp>
        <p:nvSpPr>
          <p:cNvPr id="5" name="Date Placeholder 4"/>
          <p:cNvSpPr>
            <a:spLocks noGrp="1"/>
          </p:cNvSpPr>
          <p:nvPr>
            <p:ph type="dt" sz="quarter" idx="1"/>
          </p:nvPr>
        </p:nvSpPr>
        <p:spPr/>
        <p:txBody>
          <a:bodyPr/>
          <a:lstStyle/>
          <a:p>
            <a:pPr>
              <a:defRPr/>
            </a:pPr>
            <a:r>
              <a:rPr lang="en-US"/>
              <a:t>May 2015</a:t>
            </a:r>
          </a:p>
        </p:txBody>
      </p:sp>
      <p:sp>
        <p:nvSpPr>
          <p:cNvPr id="6" name="Footer Placeholder 5"/>
          <p:cNvSpPr>
            <a:spLocks noGrp="1"/>
          </p:cNvSpPr>
          <p:nvPr>
            <p:ph type="ftr" sz="quarter" idx="4"/>
          </p:nvPr>
        </p:nvSpPr>
        <p:spPr/>
        <p:txBody>
          <a:bodyPr/>
          <a:lstStyle/>
          <a:p>
            <a:pPr lvl="4">
              <a:defRPr/>
            </a:pPr>
            <a:r>
              <a:rPr lang="en-US"/>
              <a:t>Edward Au (Marvell Semiconductor)</a:t>
            </a:r>
          </a:p>
        </p:txBody>
      </p:sp>
      <p:sp>
        <p:nvSpPr>
          <p:cNvPr id="22535"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B0CCB2BA-735A-4E28-A313-A1A85773A405}" type="slidenum">
              <a:rPr lang="en-US" altLang="en-US" smtClean="0"/>
              <a:pPr>
                <a:spcBef>
                  <a:spcPct val="0"/>
                </a:spcBef>
              </a:pPr>
              <a:t>69</a:t>
            </a:fld>
            <a:endParaRPr lang="en-US" altLang="en-US" smtClean="0"/>
          </a:p>
        </p:txBody>
      </p:sp>
    </p:spTree>
    <p:extLst>
      <p:ext uri="{BB962C8B-B14F-4D97-AF65-F5344CB8AC3E}">
        <p14:creationId xmlns:p14="http://schemas.microsoft.com/office/powerpoint/2010/main" val="117870960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xfrm>
            <a:off x="1154113" y="701675"/>
            <a:ext cx="4625975" cy="3468688"/>
          </a:xfrm>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Header Placeholder 3"/>
          <p:cNvSpPr>
            <a:spLocks noGrp="1"/>
          </p:cNvSpPr>
          <p:nvPr>
            <p:ph type="hdr" sz="quarter"/>
          </p:nvPr>
        </p:nvSpPr>
        <p:spPr/>
        <p:txBody>
          <a:bodyPr/>
          <a:lstStyle/>
          <a:p>
            <a:pPr>
              <a:defRPr/>
            </a:pPr>
            <a:r>
              <a:rPr lang="en-US" smtClean="0"/>
              <a:t>doc.: IEEE 802.11-17/1561r1</a:t>
            </a:r>
            <a:endParaRPr lang="en-US"/>
          </a:p>
        </p:txBody>
      </p:sp>
      <p:sp>
        <p:nvSpPr>
          <p:cNvPr id="5" name="Date Placeholder 4"/>
          <p:cNvSpPr>
            <a:spLocks noGrp="1"/>
          </p:cNvSpPr>
          <p:nvPr>
            <p:ph type="dt" sz="quarter" idx="1"/>
          </p:nvPr>
        </p:nvSpPr>
        <p:spPr/>
        <p:txBody>
          <a:bodyPr/>
          <a:lstStyle/>
          <a:p>
            <a:pPr>
              <a:defRPr/>
            </a:pPr>
            <a:r>
              <a:rPr lang="en-US"/>
              <a:t>May 2015</a:t>
            </a:r>
          </a:p>
        </p:txBody>
      </p:sp>
      <p:sp>
        <p:nvSpPr>
          <p:cNvPr id="6" name="Footer Placeholder 5"/>
          <p:cNvSpPr>
            <a:spLocks noGrp="1"/>
          </p:cNvSpPr>
          <p:nvPr>
            <p:ph type="ftr" sz="quarter" idx="4"/>
          </p:nvPr>
        </p:nvSpPr>
        <p:spPr/>
        <p:txBody>
          <a:bodyPr/>
          <a:lstStyle/>
          <a:p>
            <a:pPr lvl="4">
              <a:defRPr/>
            </a:pPr>
            <a:r>
              <a:rPr lang="en-US"/>
              <a:t>Edward Au (Marvell Semiconductor)</a:t>
            </a:r>
          </a:p>
        </p:txBody>
      </p:sp>
      <p:sp>
        <p:nvSpPr>
          <p:cNvPr id="24583"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544A77D7-46E5-4719-8302-DED37A4C9086}" type="slidenum">
              <a:rPr lang="en-US" altLang="en-US" smtClean="0"/>
              <a:pPr>
                <a:spcBef>
                  <a:spcPct val="0"/>
                </a:spcBef>
              </a:pPr>
              <a:t>70</a:t>
            </a:fld>
            <a:endParaRPr lang="en-US" altLang="en-US" smtClean="0"/>
          </a:p>
        </p:txBody>
      </p:sp>
    </p:spTree>
    <p:extLst>
      <p:ext uri="{BB962C8B-B14F-4D97-AF65-F5344CB8AC3E}">
        <p14:creationId xmlns:p14="http://schemas.microsoft.com/office/powerpoint/2010/main" val="251804249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802.11-17/1561r1</a:t>
            </a:r>
            <a:endParaRPr lang="en-US"/>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71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72986603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802.11-17/1561r1</a:t>
            </a:r>
            <a:endParaRPr lang="en-US"/>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72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39397193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a:xfrm>
            <a:off x="1154113" y="701675"/>
            <a:ext cx="4625975" cy="3468688"/>
          </a:xfrm>
          <a:ln/>
        </p:spPr>
      </p:sp>
      <p:sp>
        <p:nvSpPr>
          <p:cNvPr id="5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Header Placeholder 3"/>
          <p:cNvSpPr>
            <a:spLocks noGrp="1"/>
          </p:cNvSpPr>
          <p:nvPr>
            <p:ph type="hdr" sz="quarter"/>
          </p:nvPr>
        </p:nvSpPr>
        <p:spPr/>
        <p:txBody>
          <a:bodyPr/>
          <a:lstStyle/>
          <a:p>
            <a:pPr>
              <a:defRPr/>
            </a:pPr>
            <a:r>
              <a:rPr lang="en-US" smtClean="0"/>
              <a:t>doc.: IEEE 802.11-17/1561r1</a:t>
            </a:r>
            <a:endParaRPr lang="en-US"/>
          </a:p>
        </p:txBody>
      </p:sp>
      <p:sp>
        <p:nvSpPr>
          <p:cNvPr id="5" name="Date Placeholder 4"/>
          <p:cNvSpPr>
            <a:spLocks noGrp="1"/>
          </p:cNvSpPr>
          <p:nvPr>
            <p:ph type="dt" sz="quarter" idx="1"/>
          </p:nvPr>
        </p:nvSpPr>
        <p:spPr/>
        <p:txBody>
          <a:bodyPr/>
          <a:lstStyle/>
          <a:p>
            <a:pPr>
              <a:defRPr/>
            </a:pPr>
            <a:r>
              <a:rPr lang="en-US" smtClean="0"/>
              <a:t>January 2016</a:t>
            </a:r>
            <a:endParaRPr lang="en-US"/>
          </a:p>
        </p:txBody>
      </p:sp>
      <p:sp>
        <p:nvSpPr>
          <p:cNvPr id="6" name="Footer Placeholder 5"/>
          <p:cNvSpPr>
            <a:spLocks noGrp="1"/>
          </p:cNvSpPr>
          <p:nvPr>
            <p:ph type="ftr" sz="quarter" idx="4"/>
          </p:nvPr>
        </p:nvSpPr>
        <p:spPr/>
        <p:txBody>
          <a:bodyPr/>
          <a:lstStyle/>
          <a:p>
            <a:pPr lvl="4">
              <a:defRPr/>
            </a:pPr>
            <a:r>
              <a:rPr lang="en-US" smtClean="0"/>
              <a:t>Edward Au (Huawei Technologies)</a:t>
            </a:r>
            <a:endParaRPr lang="en-US"/>
          </a:p>
        </p:txBody>
      </p:sp>
      <p:sp>
        <p:nvSpPr>
          <p:cNvPr id="5127"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E98C2E29-D5EE-456A-9AC5-8095F8B44BF0}" type="slidenum">
              <a:rPr lang="en-US" altLang="en-US" smtClean="0"/>
              <a:pPr>
                <a:spcBef>
                  <a:spcPct val="0"/>
                </a:spcBef>
              </a:pPr>
              <a:t>76</a:t>
            </a:fld>
            <a:endParaRPr lang="en-US" altLang="en-US" smtClean="0"/>
          </a:p>
        </p:txBody>
      </p:sp>
    </p:spTree>
    <p:extLst>
      <p:ext uri="{BB962C8B-B14F-4D97-AF65-F5344CB8AC3E}">
        <p14:creationId xmlns:p14="http://schemas.microsoft.com/office/powerpoint/2010/main" val="101015640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xfrm>
            <a:off x="1154113" y="701675"/>
            <a:ext cx="4625975" cy="3468688"/>
          </a:xfrm>
          <a:ln/>
        </p:spPr>
      </p:sp>
      <p:sp>
        <p:nvSpPr>
          <p:cNvPr id="7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Header Placeholder 3"/>
          <p:cNvSpPr>
            <a:spLocks noGrp="1"/>
          </p:cNvSpPr>
          <p:nvPr>
            <p:ph type="hdr" sz="quarter"/>
          </p:nvPr>
        </p:nvSpPr>
        <p:spPr/>
        <p:txBody>
          <a:bodyPr/>
          <a:lstStyle/>
          <a:p>
            <a:pPr>
              <a:defRPr/>
            </a:pPr>
            <a:r>
              <a:rPr lang="en-US" smtClean="0"/>
              <a:t>doc.: IEEE 802.11-17/1561r1</a:t>
            </a:r>
            <a:endParaRPr lang="en-US"/>
          </a:p>
        </p:txBody>
      </p:sp>
      <p:sp>
        <p:nvSpPr>
          <p:cNvPr id="5" name="Date Placeholder 4"/>
          <p:cNvSpPr>
            <a:spLocks noGrp="1"/>
          </p:cNvSpPr>
          <p:nvPr>
            <p:ph type="dt" sz="quarter" idx="1"/>
          </p:nvPr>
        </p:nvSpPr>
        <p:spPr/>
        <p:txBody>
          <a:bodyPr/>
          <a:lstStyle/>
          <a:p>
            <a:pPr>
              <a:defRPr/>
            </a:pPr>
            <a:r>
              <a:rPr lang="en-US" smtClean="0"/>
              <a:t>January 2016</a:t>
            </a:r>
            <a:endParaRPr lang="en-US"/>
          </a:p>
        </p:txBody>
      </p:sp>
      <p:sp>
        <p:nvSpPr>
          <p:cNvPr id="6" name="Footer Placeholder 5"/>
          <p:cNvSpPr>
            <a:spLocks noGrp="1"/>
          </p:cNvSpPr>
          <p:nvPr>
            <p:ph type="ftr" sz="quarter" idx="4"/>
          </p:nvPr>
        </p:nvSpPr>
        <p:spPr/>
        <p:txBody>
          <a:bodyPr/>
          <a:lstStyle/>
          <a:p>
            <a:pPr lvl="4">
              <a:defRPr/>
            </a:pPr>
            <a:r>
              <a:rPr lang="en-US" smtClean="0"/>
              <a:t>Edward Au (Huawei Technologies)</a:t>
            </a:r>
            <a:endParaRPr lang="en-US"/>
          </a:p>
        </p:txBody>
      </p:sp>
      <p:sp>
        <p:nvSpPr>
          <p:cNvPr id="7175"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9A644E8B-8128-46DA-8674-BF4FC82E7417}" type="slidenum">
              <a:rPr lang="en-US" altLang="en-US" smtClean="0"/>
              <a:pPr>
                <a:spcBef>
                  <a:spcPct val="0"/>
                </a:spcBef>
              </a:pPr>
              <a:t>77</a:t>
            </a:fld>
            <a:endParaRPr lang="en-US" altLang="en-US" smtClean="0"/>
          </a:p>
        </p:txBody>
      </p:sp>
    </p:spTree>
    <p:extLst>
      <p:ext uri="{BB962C8B-B14F-4D97-AF65-F5344CB8AC3E}">
        <p14:creationId xmlns:p14="http://schemas.microsoft.com/office/powerpoint/2010/main" val="1604366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802.11-17/1561r1</a:t>
            </a:r>
            <a:endParaRPr lang="en-US"/>
          </a:p>
        </p:txBody>
      </p:sp>
      <p:sp>
        <p:nvSpPr>
          <p:cNvPr id="5" name="Date Placeholder 4"/>
          <p:cNvSpPr>
            <a:spLocks noGrp="1"/>
          </p:cNvSpPr>
          <p:nvPr>
            <p:ph type="dt" idx="11"/>
          </p:nvPr>
        </p:nvSpPr>
        <p:spPr/>
        <p:txBody>
          <a:bodyPr/>
          <a:lstStyle/>
          <a:p>
            <a:pPr>
              <a:defRPr/>
            </a:pPr>
            <a:r>
              <a:rPr lang="en-US" smtClean="0"/>
              <a:t>May 2006</a:t>
            </a:r>
            <a:endParaRPr lang="en-US"/>
          </a:p>
        </p:txBody>
      </p:sp>
      <p:sp>
        <p:nvSpPr>
          <p:cNvPr id="6" name="Footer Placeholder 5"/>
          <p:cNvSpPr>
            <a:spLocks noGrp="1"/>
          </p:cNvSpPr>
          <p:nvPr>
            <p:ph type="ftr" sz="quarter" idx="12"/>
          </p:nvPr>
        </p:nvSpPr>
        <p:spPr/>
        <p:txBody>
          <a:bodyPr/>
          <a:lstStyle/>
          <a:p>
            <a:pPr lvl="4">
              <a:defRPr/>
            </a:pPr>
            <a:r>
              <a:rPr lang="en-US" smtClean="0"/>
              <a:t>Bruce Kraemer, Marvell</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6</a:t>
            </a:fld>
            <a:endParaRPr lang="en-US"/>
          </a:p>
        </p:txBody>
      </p:sp>
    </p:spTree>
    <p:extLst>
      <p:ext uri="{BB962C8B-B14F-4D97-AF65-F5344CB8AC3E}">
        <p14:creationId xmlns:p14="http://schemas.microsoft.com/office/powerpoint/2010/main" val="245013642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z="1400" smtClean="0"/>
              <a:t>doc.: IEEE 802.11-17/1561r1</a:t>
            </a:r>
            <a:endParaRPr lang="en-US" altLang="en-US" sz="1400" smtClean="0"/>
          </a:p>
        </p:txBody>
      </p:sp>
      <p:sp>
        <p:nvSpPr>
          <p:cNvPr id="1638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z="1400" smtClean="0"/>
              <a:t>May 2015</a:t>
            </a:r>
          </a:p>
        </p:txBody>
      </p:sp>
      <p:sp>
        <p:nvSpPr>
          <p:cNvPr id="1638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4572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spcBef>
                <a:spcPct val="0"/>
              </a:spcBef>
            </a:pPr>
            <a:r>
              <a:rPr lang="en-US" altLang="en-US" smtClean="0"/>
              <a:t>Edward Au (Marvell Semiconductor)</a:t>
            </a:r>
          </a:p>
        </p:txBody>
      </p:sp>
      <p:sp>
        <p:nvSpPr>
          <p:cNvPr id="163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FD7B5098-D02F-4E94-9DED-601F28C323E5}" type="slidenum">
              <a:rPr lang="en-US" altLang="en-US" smtClean="0"/>
              <a:pPr>
                <a:spcBef>
                  <a:spcPct val="0"/>
                </a:spcBef>
              </a:pPr>
              <a:t>81</a:t>
            </a:fld>
            <a:endParaRPr lang="en-US" altLang="en-US" smtClean="0"/>
          </a:p>
        </p:txBody>
      </p:sp>
      <p:sp>
        <p:nvSpPr>
          <p:cNvPr id="16390" name="Rectangle 2"/>
          <p:cNvSpPr>
            <a:spLocks noGrp="1" noRot="1" noChangeAspect="1" noChangeArrowheads="1" noTextEdit="1"/>
          </p:cNvSpPr>
          <p:nvPr>
            <p:ph type="sldImg"/>
          </p:nvPr>
        </p:nvSpPr>
        <p:spPr>
          <a:xfrm>
            <a:off x="1154113" y="701675"/>
            <a:ext cx="4625975" cy="3468688"/>
          </a:xfrm>
          <a:ln/>
        </p:spPr>
      </p:sp>
      <p:sp>
        <p:nvSpPr>
          <p:cNvPr id="163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96620013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xmlns="" id="{E6BF45D7-01D8-48F4-ADE3-BB4576354FC0}"/>
              </a:ext>
            </a:extLst>
          </p:cNvPr>
          <p:cNvSpPr>
            <a:spLocks noGrp="1" noChangeArrowheads="1"/>
          </p:cNvSpPr>
          <p:nvPr>
            <p:ph type="hdr" sz="quarter"/>
          </p:nvPr>
        </p:nvSpPr>
        <p:spPr>
          <a:xfrm>
            <a:off x="4006850" y="95250"/>
            <a:ext cx="2274888"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smtClean="0"/>
              <a:t>doc.: IEEE 802.11-17/1561r1</a:t>
            </a:r>
            <a:endParaRPr lang="en-US" sz="1400"/>
          </a:p>
        </p:txBody>
      </p:sp>
      <p:sp>
        <p:nvSpPr>
          <p:cNvPr id="18435" name="Rectangle 3">
            <a:extLst>
              <a:ext uri="{FF2B5EF4-FFF2-40B4-BE49-F238E27FC236}">
                <a16:creationId xmlns:a16="http://schemas.microsoft.com/office/drawing/2014/main" xmlns="" id="{B5925FB8-8DEF-4978-A000-1CAA5CB98D4C}"/>
              </a:ext>
            </a:extLst>
          </p:cNvPr>
          <p:cNvSpPr>
            <a:spLocks noGrp="1" noChangeArrowheads="1"/>
          </p:cNvSpPr>
          <p:nvPr>
            <p:ph type="dt" sz="quarter" idx="1"/>
          </p:nvPr>
        </p:nvSpPr>
        <p:spPr>
          <a:xfrm>
            <a:off x="654050" y="95250"/>
            <a:ext cx="1187450"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May 2015</a:t>
            </a:r>
          </a:p>
        </p:txBody>
      </p:sp>
      <p:sp>
        <p:nvSpPr>
          <p:cNvPr id="18436" name="Rectangle 6">
            <a:extLst>
              <a:ext uri="{FF2B5EF4-FFF2-40B4-BE49-F238E27FC236}">
                <a16:creationId xmlns:a16="http://schemas.microsoft.com/office/drawing/2014/main" xmlns="" id="{BBAFA5AA-1ADE-4ADA-9DA5-60D9EBDA00B7}"/>
              </a:ext>
            </a:extLst>
          </p:cNvPr>
          <p:cNvSpPr>
            <a:spLocks noGrp="1" noChangeArrowheads="1"/>
          </p:cNvSpPr>
          <p:nvPr>
            <p:ph type="ftr" sz="quarter" idx="4"/>
          </p:nvPr>
        </p:nvSpPr>
        <p:spPr>
          <a:xfrm>
            <a:off x="4189413" y="8985250"/>
            <a:ext cx="2092325" cy="184150"/>
          </a:xfrm>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a:t>Edward Au (Marvell Semiconductor)</a:t>
            </a:r>
          </a:p>
        </p:txBody>
      </p:sp>
      <p:sp>
        <p:nvSpPr>
          <p:cNvPr id="18437" name="Rectangle 7"/>
          <p:cNvSpPr>
            <a:spLocks noGrp="1" noChangeArrowheads="1"/>
          </p:cNvSpPr>
          <p:nvPr>
            <p:ph type="sldNum" sz="quarter" idx="5"/>
          </p:nvPr>
        </p:nvSpPr>
        <p:spPr>
          <a:xfrm>
            <a:off x="3321050" y="8985250"/>
            <a:ext cx="4143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F6724FE4-E41C-4E84-978E-019D0A871A85}" type="slidenum">
              <a:rPr lang="en-US" altLang="en-US" smtClean="0"/>
              <a:pPr>
                <a:spcBef>
                  <a:spcPct val="0"/>
                </a:spcBef>
              </a:pPr>
              <a:t>82</a:t>
            </a:fld>
            <a:endParaRPr lang="en-US" altLang="en-US" smtClean="0"/>
          </a:p>
        </p:txBody>
      </p:sp>
      <p:sp>
        <p:nvSpPr>
          <p:cNvPr id="18438" name="Rectangle 2"/>
          <p:cNvSpPr>
            <a:spLocks noGrp="1" noRot="1" noChangeAspect="1" noChangeArrowheads="1" noTextEdit="1"/>
          </p:cNvSpPr>
          <p:nvPr>
            <p:ph type="sldImg"/>
          </p:nvPr>
        </p:nvSpPr>
        <p:spPr>
          <a:xfrm>
            <a:off x="1154113" y="701675"/>
            <a:ext cx="4625975" cy="3468688"/>
          </a:xfrm>
          <a:ln cap="flat"/>
        </p:spPr>
      </p:sp>
      <p:sp>
        <p:nvSpPr>
          <p:cNvPr id="184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US" altLang="en-US" smtClean="0"/>
          </a:p>
        </p:txBody>
      </p:sp>
    </p:spTree>
    <p:extLst>
      <p:ext uri="{BB962C8B-B14F-4D97-AF65-F5344CB8AC3E}">
        <p14:creationId xmlns:p14="http://schemas.microsoft.com/office/powerpoint/2010/main" val="100043616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xmlns="" id="{0ECDDB5B-2184-467E-9EDF-4BBE5E502611}"/>
              </a:ext>
            </a:extLst>
          </p:cNvPr>
          <p:cNvSpPr>
            <a:spLocks noGrp="1" noChangeArrowheads="1"/>
          </p:cNvSpPr>
          <p:nvPr>
            <p:ph type="hdr" sz="quarter"/>
          </p:nvPr>
        </p:nvSpPr>
        <p:spPr>
          <a:xfrm>
            <a:off x="4006850" y="95250"/>
            <a:ext cx="2274888"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smtClean="0"/>
              <a:t>doc.: IEEE 802.11-17/1561r1</a:t>
            </a:r>
            <a:endParaRPr lang="en-US" sz="1400"/>
          </a:p>
        </p:txBody>
      </p:sp>
      <p:sp>
        <p:nvSpPr>
          <p:cNvPr id="18435" name="Rectangle 3">
            <a:extLst>
              <a:ext uri="{FF2B5EF4-FFF2-40B4-BE49-F238E27FC236}">
                <a16:creationId xmlns:a16="http://schemas.microsoft.com/office/drawing/2014/main" xmlns="" id="{54EA5E75-4147-42C2-8687-F51A06FCE530}"/>
              </a:ext>
            </a:extLst>
          </p:cNvPr>
          <p:cNvSpPr>
            <a:spLocks noGrp="1" noChangeArrowheads="1"/>
          </p:cNvSpPr>
          <p:nvPr>
            <p:ph type="dt" sz="quarter" idx="1"/>
          </p:nvPr>
        </p:nvSpPr>
        <p:spPr>
          <a:xfrm>
            <a:off x="654050" y="95250"/>
            <a:ext cx="1187450"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May 2015</a:t>
            </a:r>
          </a:p>
        </p:txBody>
      </p:sp>
      <p:sp>
        <p:nvSpPr>
          <p:cNvPr id="18436" name="Rectangle 6">
            <a:extLst>
              <a:ext uri="{FF2B5EF4-FFF2-40B4-BE49-F238E27FC236}">
                <a16:creationId xmlns:a16="http://schemas.microsoft.com/office/drawing/2014/main" xmlns="" id="{7ACD49E1-45E3-4272-A9F4-670CD11EDCE5}"/>
              </a:ext>
            </a:extLst>
          </p:cNvPr>
          <p:cNvSpPr>
            <a:spLocks noGrp="1" noChangeArrowheads="1"/>
          </p:cNvSpPr>
          <p:nvPr>
            <p:ph type="ftr" sz="quarter" idx="4"/>
          </p:nvPr>
        </p:nvSpPr>
        <p:spPr>
          <a:xfrm>
            <a:off x="4189413" y="8985250"/>
            <a:ext cx="2092325" cy="184150"/>
          </a:xfrm>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a:t>Edward Au (Marvell Semiconductor)</a:t>
            </a:r>
          </a:p>
        </p:txBody>
      </p:sp>
      <p:sp>
        <p:nvSpPr>
          <p:cNvPr id="20485" name="Rectangle 7"/>
          <p:cNvSpPr>
            <a:spLocks noGrp="1" noChangeArrowheads="1"/>
          </p:cNvSpPr>
          <p:nvPr>
            <p:ph type="sldNum" sz="quarter" idx="5"/>
          </p:nvPr>
        </p:nvSpPr>
        <p:spPr>
          <a:xfrm>
            <a:off x="3321050" y="8985250"/>
            <a:ext cx="4143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E4DAD3A0-4A8E-4F8E-A593-EA7003AB681C}" type="slidenum">
              <a:rPr lang="en-US" altLang="en-US" smtClean="0"/>
              <a:pPr>
                <a:spcBef>
                  <a:spcPct val="0"/>
                </a:spcBef>
              </a:pPr>
              <a:t>83</a:t>
            </a:fld>
            <a:endParaRPr lang="en-US" altLang="en-US" smtClean="0"/>
          </a:p>
        </p:txBody>
      </p:sp>
      <p:sp>
        <p:nvSpPr>
          <p:cNvPr id="20486" name="Rectangle 2"/>
          <p:cNvSpPr>
            <a:spLocks noGrp="1" noRot="1" noChangeAspect="1" noChangeArrowheads="1" noTextEdit="1"/>
          </p:cNvSpPr>
          <p:nvPr>
            <p:ph type="sldImg"/>
          </p:nvPr>
        </p:nvSpPr>
        <p:spPr>
          <a:xfrm>
            <a:off x="1154113" y="701675"/>
            <a:ext cx="4625975" cy="3468688"/>
          </a:xfrm>
          <a:ln cap="flat"/>
        </p:spPr>
      </p:sp>
      <p:sp>
        <p:nvSpPr>
          <p:cNvPr id="204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US" altLang="en-US" smtClean="0"/>
          </a:p>
        </p:txBody>
      </p:sp>
    </p:spTree>
    <p:extLst>
      <p:ext uri="{BB962C8B-B14F-4D97-AF65-F5344CB8AC3E}">
        <p14:creationId xmlns:p14="http://schemas.microsoft.com/office/powerpoint/2010/main" val="197986728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doc.: IEEE 802.11-17/1561r1</a:t>
            </a:r>
            <a:endParaRPr lang="en-US"/>
          </a:p>
        </p:txBody>
      </p:sp>
      <p:sp>
        <p:nvSpPr>
          <p:cNvPr id="5" name="Date Placeholder 4"/>
          <p:cNvSpPr>
            <a:spLocks noGrp="1"/>
          </p:cNvSpPr>
          <p:nvPr>
            <p:ph type="dt" idx="11"/>
          </p:nvPr>
        </p:nvSpPr>
        <p:spPr/>
        <p:txBody>
          <a:bodyPr/>
          <a:lstStyle/>
          <a:p>
            <a:r>
              <a:rPr lang="en-US"/>
              <a:t>Month Year</a:t>
            </a:r>
          </a:p>
        </p:txBody>
      </p:sp>
      <p:sp>
        <p:nvSpPr>
          <p:cNvPr id="6" name="Footer Placeholder 5"/>
          <p:cNvSpPr>
            <a:spLocks noGrp="1"/>
          </p:cNvSpPr>
          <p:nvPr>
            <p:ph type="ftr" sz="quarter" idx="12"/>
          </p:nvPr>
        </p:nvSpPr>
        <p:spPr/>
        <p:txBody>
          <a:bodyPr/>
          <a:lstStyle/>
          <a:p>
            <a:pPr lvl="4"/>
            <a:r>
              <a:rPr lang="en-US"/>
              <a:t>John Doe, Some Company</a:t>
            </a:r>
          </a:p>
        </p:txBody>
      </p:sp>
      <p:sp>
        <p:nvSpPr>
          <p:cNvPr id="7" name="Slide Number Placeholder 6"/>
          <p:cNvSpPr>
            <a:spLocks noGrp="1"/>
          </p:cNvSpPr>
          <p:nvPr>
            <p:ph type="sldNum" sz="quarter" idx="13"/>
          </p:nvPr>
        </p:nvSpPr>
        <p:spPr/>
        <p:txBody>
          <a:bodyPr/>
          <a:lstStyle/>
          <a:p>
            <a:r>
              <a:rPr lang="en-US"/>
              <a:t>Page </a:t>
            </a:r>
            <a:fld id="{2474B621-0683-2C49-85C4-D962E663A1EC}" type="slidenum">
              <a:rPr lang="en-US" smtClean="0"/>
              <a:pPr/>
              <a:t>85</a:t>
            </a:fld>
            <a:endParaRPr lang="en-US"/>
          </a:p>
        </p:txBody>
      </p:sp>
    </p:spTree>
    <p:extLst>
      <p:ext uri="{BB962C8B-B14F-4D97-AF65-F5344CB8AC3E}">
        <p14:creationId xmlns:p14="http://schemas.microsoft.com/office/powerpoint/2010/main" val="210338444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doc.: IEEE 802.11-17/1561r1</a:t>
            </a:r>
            <a:endParaRPr lang="en-US"/>
          </a:p>
        </p:txBody>
      </p:sp>
      <p:sp>
        <p:nvSpPr>
          <p:cNvPr id="5" name="Date Placeholder 4"/>
          <p:cNvSpPr>
            <a:spLocks noGrp="1"/>
          </p:cNvSpPr>
          <p:nvPr>
            <p:ph type="dt" idx="11"/>
          </p:nvPr>
        </p:nvSpPr>
        <p:spPr/>
        <p:txBody>
          <a:bodyPr/>
          <a:lstStyle/>
          <a:p>
            <a:r>
              <a:rPr lang="en-US"/>
              <a:t>Month Year</a:t>
            </a:r>
          </a:p>
        </p:txBody>
      </p:sp>
      <p:sp>
        <p:nvSpPr>
          <p:cNvPr id="6" name="Footer Placeholder 5"/>
          <p:cNvSpPr>
            <a:spLocks noGrp="1"/>
          </p:cNvSpPr>
          <p:nvPr>
            <p:ph type="ftr" sz="quarter" idx="12"/>
          </p:nvPr>
        </p:nvSpPr>
        <p:spPr/>
        <p:txBody>
          <a:bodyPr/>
          <a:lstStyle/>
          <a:p>
            <a:pPr lvl="4"/>
            <a:r>
              <a:rPr lang="en-US"/>
              <a:t>John Doe, Some Company</a:t>
            </a:r>
          </a:p>
        </p:txBody>
      </p:sp>
      <p:sp>
        <p:nvSpPr>
          <p:cNvPr id="7" name="Slide Number Placeholder 6"/>
          <p:cNvSpPr>
            <a:spLocks noGrp="1"/>
          </p:cNvSpPr>
          <p:nvPr>
            <p:ph type="sldNum" sz="quarter" idx="13"/>
          </p:nvPr>
        </p:nvSpPr>
        <p:spPr/>
        <p:txBody>
          <a:bodyPr/>
          <a:lstStyle/>
          <a:p>
            <a:r>
              <a:rPr lang="en-US"/>
              <a:t>Page </a:t>
            </a:r>
            <a:fld id="{2474B621-0683-2C49-85C4-D962E663A1EC}" type="slidenum">
              <a:rPr lang="en-US" smtClean="0"/>
              <a:pPr/>
              <a:t>86</a:t>
            </a:fld>
            <a:endParaRPr lang="en-US"/>
          </a:p>
        </p:txBody>
      </p:sp>
    </p:spTree>
    <p:extLst>
      <p:ext uri="{BB962C8B-B14F-4D97-AF65-F5344CB8AC3E}">
        <p14:creationId xmlns:p14="http://schemas.microsoft.com/office/powerpoint/2010/main" val="211817623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dt" sz="quarter" idx="1"/>
          </p:nvPr>
        </p:nvSpPr>
        <p:spPr>
          <a:xfrm>
            <a:off x="641350" y="120650"/>
            <a:ext cx="732573" cy="215444"/>
          </a:xfrm>
          <a:noFill/>
        </p:spPr>
        <p:txBody>
          <a:bodyPr/>
          <a:lstStyle/>
          <a:p>
            <a:r>
              <a:rPr lang="en-US" dirty="0"/>
              <a:t>Nov 2015</a:t>
            </a:r>
            <a:endParaRPr lang="en-GB" dirty="0"/>
          </a:p>
        </p:txBody>
      </p:sp>
      <p:sp>
        <p:nvSpPr>
          <p:cNvPr id="11268" name="Rectangle 6"/>
          <p:cNvSpPr>
            <a:spLocks noGrp="1" noChangeArrowheads="1"/>
          </p:cNvSpPr>
          <p:nvPr>
            <p:ph type="ftr" sz="quarter" idx="4"/>
          </p:nvPr>
        </p:nvSpPr>
        <p:spPr>
          <a:noFill/>
        </p:spPr>
        <p:txBody>
          <a:bodyPr/>
          <a:lstStyle/>
          <a:p>
            <a:pPr lvl="4"/>
            <a:r>
              <a:rPr lang="en-GB" dirty="0"/>
              <a:t>Tim Godfrey (EPRI)</a:t>
            </a:r>
          </a:p>
        </p:txBody>
      </p:sp>
      <p:sp>
        <p:nvSpPr>
          <p:cNvPr id="11269" name="Rectangle 7"/>
          <p:cNvSpPr>
            <a:spLocks noGrp="1" noChangeArrowheads="1"/>
          </p:cNvSpPr>
          <p:nvPr>
            <p:ph type="sldNum" sz="quarter" idx="5"/>
          </p:nvPr>
        </p:nvSpPr>
        <p:spPr>
          <a:noFill/>
        </p:spPr>
        <p:txBody>
          <a:bodyPr/>
          <a:lstStyle/>
          <a:p>
            <a:r>
              <a:rPr lang="en-GB" dirty="0"/>
              <a:t>Page </a:t>
            </a:r>
            <a:fld id="{7F3AA8F3-0F4A-45BA-A64F-0DDB9B568E98}" type="slidenum">
              <a:rPr lang="en-GB" smtClean="0"/>
              <a:pPr/>
              <a:t>91</a:t>
            </a:fld>
            <a:endParaRPr lang="en-GB" dirty="0"/>
          </a:p>
        </p:txBody>
      </p:sp>
      <p:sp>
        <p:nvSpPr>
          <p:cNvPr id="11270" name="Rectangle 2"/>
          <p:cNvSpPr>
            <a:spLocks noGrp="1" noRot="1" noChangeAspect="1" noChangeArrowheads="1" noTextEdit="1"/>
          </p:cNvSpPr>
          <p:nvPr>
            <p:ph type="sldImg"/>
          </p:nvPr>
        </p:nvSpPr>
        <p:spPr>
          <a:xfrm>
            <a:off x="922338" y="750888"/>
            <a:ext cx="4949825" cy="3711575"/>
          </a:xfrm>
          <a:ln/>
        </p:spPr>
      </p:sp>
      <p:sp>
        <p:nvSpPr>
          <p:cNvPr id="11271"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401480439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802.11-17/1561r1</a:t>
            </a:r>
            <a:endParaRPr lang="en-US" sz="1400" smtClean="0"/>
          </a:p>
        </p:txBody>
      </p:sp>
      <p:sp>
        <p:nvSpPr>
          <p:cNvPr id="23555" name="Rectangle 3"/>
          <p:cNvSpPr>
            <a:spLocks noGrp="1" noChangeArrowheads="1"/>
          </p:cNvSpPr>
          <p:nvPr>
            <p:ph type="dt" sz="quarter" idx="1"/>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November 2017</a:t>
            </a:r>
          </a:p>
        </p:txBody>
      </p:sp>
      <p:sp>
        <p:nvSpPr>
          <p:cNvPr id="23556"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23557"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59DFE69E-7B67-423D-89E4-C946A1808069}" type="slidenum">
              <a:rPr lang="en-US" smtClean="0"/>
              <a:pPr/>
              <a:t>93</a:t>
            </a:fld>
            <a:endParaRPr lang="en-US" smtClean="0"/>
          </a:p>
        </p:txBody>
      </p:sp>
      <p:sp>
        <p:nvSpPr>
          <p:cNvPr id="23558" name="Rectangle 2"/>
          <p:cNvSpPr>
            <a:spLocks noGrp="1" noRot="1" noChangeAspect="1" noChangeArrowheads="1" noTextEdit="1"/>
          </p:cNvSpPr>
          <p:nvPr>
            <p:ph type="sldImg"/>
          </p:nvPr>
        </p:nvSpPr>
        <p:spPr>
          <a:xfrm>
            <a:off x="1154113" y="701675"/>
            <a:ext cx="4625975" cy="3468688"/>
          </a:xfrm>
          <a:ln/>
        </p:spPr>
      </p:sp>
      <p:sp>
        <p:nvSpPr>
          <p:cNvPr id="23559"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201049111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802.11-17/1561r1</a:t>
            </a:r>
            <a:endParaRPr lang="en-US" sz="1400" smtClean="0"/>
          </a:p>
        </p:txBody>
      </p:sp>
      <p:sp>
        <p:nvSpPr>
          <p:cNvPr id="24579" name="Rectangle 3"/>
          <p:cNvSpPr>
            <a:spLocks noGrp="1" noChangeArrowheads="1"/>
          </p:cNvSpPr>
          <p:nvPr>
            <p:ph type="dt" sz="quarter" idx="1"/>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November 2017</a:t>
            </a:r>
          </a:p>
        </p:txBody>
      </p:sp>
      <p:sp>
        <p:nvSpPr>
          <p:cNvPr id="24580"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24581"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C2B2D208-67FA-4E74-9755-1AF3509BEB51}" type="slidenum">
              <a:rPr lang="en-US" smtClean="0"/>
              <a:pPr/>
              <a:t>94</a:t>
            </a:fld>
            <a:endParaRPr lang="en-US" smtClean="0"/>
          </a:p>
        </p:txBody>
      </p:sp>
      <p:sp>
        <p:nvSpPr>
          <p:cNvPr id="24582" name="Rectangle 2"/>
          <p:cNvSpPr>
            <a:spLocks noGrp="1" noRot="1" noChangeAspect="1" noChangeArrowheads="1" noTextEdit="1"/>
          </p:cNvSpPr>
          <p:nvPr>
            <p:ph type="sldImg"/>
          </p:nvPr>
        </p:nvSpPr>
        <p:spPr>
          <a:xfrm>
            <a:off x="1154113" y="701675"/>
            <a:ext cx="4625975" cy="3468688"/>
          </a:xfrm>
          <a:noFill/>
          <a:ln cap="flat"/>
        </p:spPr>
      </p:sp>
      <p:sp>
        <p:nvSpPr>
          <p:cNvPr id="2458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250" rIns="95250"/>
          <a:lstStyle/>
          <a:p>
            <a:endParaRPr lang="en-US" smtClean="0"/>
          </a:p>
        </p:txBody>
      </p:sp>
    </p:spTree>
    <p:extLst>
      <p:ext uri="{BB962C8B-B14F-4D97-AF65-F5344CB8AC3E}">
        <p14:creationId xmlns:p14="http://schemas.microsoft.com/office/powerpoint/2010/main" val="12357893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802.11-17/1561r1</a:t>
            </a:r>
            <a:endParaRPr lang="en-US" sz="1400" smtClean="0"/>
          </a:p>
        </p:txBody>
      </p:sp>
      <p:sp>
        <p:nvSpPr>
          <p:cNvPr id="41987" name="Rectangle 3"/>
          <p:cNvSpPr>
            <a:spLocks noGrp="1" noChangeArrowheads="1"/>
          </p:cNvSpPr>
          <p:nvPr>
            <p:ph type="dt" sz="quarter" idx="1"/>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November 2017</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B0A0A058-61AE-463F-87ED-EACDF2E98EFB}" type="slidenum">
              <a:rPr lang="en-US" smtClean="0"/>
              <a:pPr/>
              <a:t>95</a:t>
            </a:fld>
            <a:endParaRPr lang="en-US" smtClean="0"/>
          </a:p>
        </p:txBody>
      </p:sp>
      <p:sp>
        <p:nvSpPr>
          <p:cNvPr id="41990" name="Rectangle 2"/>
          <p:cNvSpPr>
            <a:spLocks noGrp="1" noRot="1" noChangeAspect="1" noChangeArrowheads="1" noTextEdit="1"/>
          </p:cNvSpPr>
          <p:nvPr>
            <p:ph type="sldImg"/>
          </p:nvPr>
        </p:nvSpPr>
        <p:spPr>
          <a:xfrm>
            <a:off x="1154113" y="701675"/>
            <a:ext cx="4625975" cy="3468688"/>
          </a:xfrm>
          <a:ln/>
        </p:spPr>
      </p:sp>
      <p:sp>
        <p:nvSpPr>
          <p:cNvPr id="41991"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394815462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802.11-17/1561r1</a:t>
            </a:r>
            <a:endParaRPr lang="en-US" sz="1400" smtClean="0"/>
          </a:p>
        </p:txBody>
      </p:sp>
      <p:sp>
        <p:nvSpPr>
          <p:cNvPr id="26627" name="Rectangle 3"/>
          <p:cNvSpPr>
            <a:spLocks noGrp="1" noChangeArrowheads="1"/>
          </p:cNvSpPr>
          <p:nvPr>
            <p:ph type="dt" sz="quarter" idx="1"/>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November 2017</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E783FD9D-D6EB-47B8-935B-6BFFBD965035}" type="slidenum">
              <a:rPr lang="en-US" smtClean="0"/>
              <a:pPr/>
              <a:t>96</a:t>
            </a:fld>
            <a:endParaRPr lang="en-US" smtClean="0"/>
          </a:p>
        </p:txBody>
      </p:sp>
      <p:sp>
        <p:nvSpPr>
          <p:cNvPr id="26630" name="Rectangle 2"/>
          <p:cNvSpPr>
            <a:spLocks noGrp="1" noRot="1" noChangeAspect="1" noChangeArrowheads="1" noTextEdit="1"/>
          </p:cNvSpPr>
          <p:nvPr>
            <p:ph type="sldImg"/>
          </p:nvPr>
        </p:nvSpPr>
        <p:spPr>
          <a:xfrm>
            <a:off x="1154113" y="701675"/>
            <a:ext cx="4625975" cy="3468688"/>
          </a:xfrm>
          <a:ln/>
        </p:spPr>
      </p:sp>
      <p:sp>
        <p:nvSpPr>
          <p:cNvPr id="26631"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1276756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US" smtClean="0"/>
              <a:t>doc.: IEEE 802.11-17/1561r1</a:t>
            </a:r>
            <a:endParaRPr lang="en-US"/>
          </a:p>
        </p:txBody>
      </p:sp>
      <p:sp>
        <p:nvSpPr>
          <p:cNvPr id="5" name="Date Placeholder 4"/>
          <p:cNvSpPr>
            <a:spLocks noGrp="1"/>
          </p:cNvSpPr>
          <p:nvPr>
            <p:ph type="dt" idx="11"/>
          </p:nvPr>
        </p:nvSpPr>
        <p:spPr/>
        <p:txBody>
          <a:bodyPr/>
          <a:lstStyle/>
          <a:p>
            <a:pPr>
              <a:defRPr/>
            </a:pPr>
            <a:r>
              <a:rPr lang="en-US" smtClean="0"/>
              <a:t>January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7</a:t>
            </a:fld>
            <a:endParaRPr lang="en-US"/>
          </a:p>
        </p:txBody>
      </p:sp>
    </p:spTree>
    <p:extLst>
      <p:ext uri="{BB962C8B-B14F-4D97-AF65-F5344CB8AC3E}">
        <p14:creationId xmlns:p14="http://schemas.microsoft.com/office/powerpoint/2010/main" val="139543705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802.11-17/1561r1</a:t>
            </a:r>
            <a:endParaRPr lang="en-US" sz="1400" smtClean="0"/>
          </a:p>
        </p:txBody>
      </p:sp>
      <p:sp>
        <p:nvSpPr>
          <p:cNvPr id="26627" name="Rectangle 3"/>
          <p:cNvSpPr>
            <a:spLocks noGrp="1" noChangeArrowheads="1"/>
          </p:cNvSpPr>
          <p:nvPr>
            <p:ph type="dt" sz="quarter" idx="1"/>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November 2017</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E783FD9D-D6EB-47B8-935B-6BFFBD965035}" type="slidenum">
              <a:rPr lang="en-US" smtClean="0"/>
              <a:pPr/>
              <a:t>97</a:t>
            </a:fld>
            <a:endParaRPr lang="en-US" smtClean="0"/>
          </a:p>
        </p:txBody>
      </p:sp>
      <p:sp>
        <p:nvSpPr>
          <p:cNvPr id="26630" name="Rectangle 2"/>
          <p:cNvSpPr>
            <a:spLocks noGrp="1" noRot="1" noChangeAspect="1" noChangeArrowheads="1" noTextEdit="1"/>
          </p:cNvSpPr>
          <p:nvPr>
            <p:ph type="sldImg"/>
          </p:nvPr>
        </p:nvSpPr>
        <p:spPr>
          <a:xfrm>
            <a:off x="1154113" y="701675"/>
            <a:ext cx="4625975" cy="3468688"/>
          </a:xfrm>
          <a:ln/>
        </p:spPr>
      </p:sp>
      <p:sp>
        <p:nvSpPr>
          <p:cNvPr id="26631"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58336309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802.11-17/1561r1</a:t>
            </a:r>
            <a:endParaRPr lang="en-US" sz="1400" smtClean="0"/>
          </a:p>
        </p:txBody>
      </p:sp>
      <p:sp>
        <p:nvSpPr>
          <p:cNvPr id="41987" name="Rectangle 3"/>
          <p:cNvSpPr>
            <a:spLocks noGrp="1" noChangeArrowheads="1"/>
          </p:cNvSpPr>
          <p:nvPr>
            <p:ph type="dt" sz="quarter" idx="1"/>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November 2017</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B0A0A058-61AE-463F-87ED-EACDF2E98EFB}" type="slidenum">
              <a:rPr lang="en-US" smtClean="0"/>
              <a:pPr/>
              <a:t>98</a:t>
            </a:fld>
            <a:endParaRPr lang="en-US" smtClean="0"/>
          </a:p>
        </p:txBody>
      </p:sp>
      <p:sp>
        <p:nvSpPr>
          <p:cNvPr id="41990" name="Rectangle 2"/>
          <p:cNvSpPr>
            <a:spLocks noGrp="1" noRot="1" noChangeAspect="1" noChangeArrowheads="1" noTextEdit="1"/>
          </p:cNvSpPr>
          <p:nvPr>
            <p:ph type="sldImg"/>
          </p:nvPr>
        </p:nvSpPr>
        <p:spPr>
          <a:xfrm>
            <a:off x="1154113" y="701675"/>
            <a:ext cx="4625975" cy="3468688"/>
          </a:xfrm>
          <a:ln/>
        </p:spPr>
      </p:sp>
      <p:sp>
        <p:nvSpPr>
          <p:cNvPr id="41991"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54932021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802.11-17/1561r1</a:t>
            </a:r>
            <a:endParaRPr lang="en-US" sz="1400" smtClean="0"/>
          </a:p>
        </p:txBody>
      </p:sp>
      <p:sp>
        <p:nvSpPr>
          <p:cNvPr id="26627" name="Rectangle 3"/>
          <p:cNvSpPr>
            <a:spLocks noGrp="1" noChangeArrowheads="1"/>
          </p:cNvSpPr>
          <p:nvPr>
            <p:ph type="dt" sz="quarter" idx="1"/>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November 2017</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E783FD9D-D6EB-47B8-935B-6BFFBD965035}" type="slidenum">
              <a:rPr lang="en-US" smtClean="0"/>
              <a:pPr/>
              <a:t>99</a:t>
            </a:fld>
            <a:endParaRPr lang="en-US" smtClean="0"/>
          </a:p>
        </p:txBody>
      </p:sp>
      <p:sp>
        <p:nvSpPr>
          <p:cNvPr id="26630" name="Rectangle 2"/>
          <p:cNvSpPr>
            <a:spLocks noGrp="1" noRot="1" noChangeAspect="1" noChangeArrowheads="1" noTextEdit="1"/>
          </p:cNvSpPr>
          <p:nvPr>
            <p:ph type="sldImg"/>
          </p:nvPr>
        </p:nvSpPr>
        <p:spPr>
          <a:xfrm>
            <a:off x="1154113" y="701675"/>
            <a:ext cx="4625975" cy="3468688"/>
          </a:xfrm>
          <a:ln/>
        </p:spPr>
      </p:sp>
      <p:sp>
        <p:nvSpPr>
          <p:cNvPr id="26631"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319386570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802.11-17/1561r1</a:t>
            </a:r>
            <a:endParaRPr lang="en-US" sz="1400" smtClean="0"/>
          </a:p>
        </p:txBody>
      </p:sp>
      <p:sp>
        <p:nvSpPr>
          <p:cNvPr id="26627" name="Rectangle 3"/>
          <p:cNvSpPr>
            <a:spLocks noGrp="1" noChangeArrowheads="1"/>
          </p:cNvSpPr>
          <p:nvPr>
            <p:ph type="dt" sz="quarter" idx="1"/>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November 2017</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E783FD9D-D6EB-47B8-935B-6BFFBD965035}" type="slidenum">
              <a:rPr lang="en-US" smtClean="0"/>
              <a:pPr/>
              <a:t>100</a:t>
            </a:fld>
            <a:endParaRPr lang="en-US" smtClean="0"/>
          </a:p>
        </p:txBody>
      </p:sp>
      <p:sp>
        <p:nvSpPr>
          <p:cNvPr id="26630" name="Rectangle 2"/>
          <p:cNvSpPr>
            <a:spLocks noGrp="1" noRot="1" noChangeAspect="1" noChangeArrowheads="1" noTextEdit="1"/>
          </p:cNvSpPr>
          <p:nvPr>
            <p:ph type="sldImg"/>
          </p:nvPr>
        </p:nvSpPr>
        <p:spPr>
          <a:xfrm>
            <a:off x="1154113" y="701675"/>
            <a:ext cx="4625975" cy="3468688"/>
          </a:xfrm>
          <a:ln/>
        </p:spPr>
      </p:sp>
      <p:sp>
        <p:nvSpPr>
          <p:cNvPr id="26631"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142801149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802.11-17/1561r1</a:t>
            </a:r>
            <a:endParaRPr lang="en-US" sz="1400" smtClean="0"/>
          </a:p>
        </p:txBody>
      </p:sp>
      <p:sp>
        <p:nvSpPr>
          <p:cNvPr id="26627" name="Rectangle 3"/>
          <p:cNvSpPr>
            <a:spLocks noGrp="1" noChangeArrowheads="1"/>
          </p:cNvSpPr>
          <p:nvPr>
            <p:ph type="dt" sz="quarter" idx="1"/>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November 2017</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E783FD9D-D6EB-47B8-935B-6BFFBD965035}" type="slidenum">
              <a:rPr lang="en-US" smtClean="0"/>
              <a:pPr/>
              <a:t>101</a:t>
            </a:fld>
            <a:endParaRPr lang="en-US" smtClean="0"/>
          </a:p>
        </p:txBody>
      </p:sp>
      <p:sp>
        <p:nvSpPr>
          <p:cNvPr id="26630" name="Rectangle 2"/>
          <p:cNvSpPr>
            <a:spLocks noGrp="1" noRot="1" noChangeAspect="1" noChangeArrowheads="1" noTextEdit="1"/>
          </p:cNvSpPr>
          <p:nvPr>
            <p:ph type="sldImg"/>
          </p:nvPr>
        </p:nvSpPr>
        <p:spPr>
          <a:xfrm>
            <a:off x="1154113" y="701675"/>
            <a:ext cx="4625975" cy="3468688"/>
          </a:xfrm>
          <a:ln/>
        </p:spPr>
      </p:sp>
      <p:sp>
        <p:nvSpPr>
          <p:cNvPr id="26631"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155607250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802.11-17/1561r1</a:t>
            </a:r>
            <a:endParaRPr lang="en-US" sz="1400" smtClean="0"/>
          </a:p>
        </p:txBody>
      </p:sp>
      <p:sp>
        <p:nvSpPr>
          <p:cNvPr id="41987" name="Rectangle 3"/>
          <p:cNvSpPr>
            <a:spLocks noGrp="1" noChangeArrowheads="1"/>
          </p:cNvSpPr>
          <p:nvPr>
            <p:ph type="dt" sz="quarter" idx="1"/>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November 2017</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B0A0A058-61AE-463F-87ED-EACDF2E98EFB}" type="slidenum">
              <a:rPr lang="en-US" smtClean="0"/>
              <a:pPr/>
              <a:t>102</a:t>
            </a:fld>
            <a:endParaRPr lang="en-US" smtClean="0"/>
          </a:p>
        </p:txBody>
      </p:sp>
      <p:sp>
        <p:nvSpPr>
          <p:cNvPr id="41990" name="Rectangle 2"/>
          <p:cNvSpPr>
            <a:spLocks noGrp="1" noRot="1" noChangeAspect="1" noChangeArrowheads="1" noTextEdit="1"/>
          </p:cNvSpPr>
          <p:nvPr>
            <p:ph type="sldImg"/>
          </p:nvPr>
        </p:nvSpPr>
        <p:spPr>
          <a:xfrm>
            <a:off x="1154113" y="701675"/>
            <a:ext cx="4625975" cy="3468688"/>
          </a:xfrm>
          <a:ln/>
        </p:spPr>
      </p:sp>
      <p:sp>
        <p:nvSpPr>
          <p:cNvPr id="41991"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7769243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802.11-17/1561r1</a:t>
            </a:r>
            <a:endParaRPr lang="en-US" sz="1400" smtClean="0"/>
          </a:p>
        </p:txBody>
      </p:sp>
      <p:sp>
        <p:nvSpPr>
          <p:cNvPr id="40963" name="Rectangle 3"/>
          <p:cNvSpPr>
            <a:spLocks noGrp="1" noChangeArrowheads="1"/>
          </p:cNvSpPr>
          <p:nvPr>
            <p:ph type="dt" sz="quarter" idx="1"/>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November 2017</a:t>
            </a:r>
          </a:p>
        </p:txBody>
      </p:sp>
      <p:sp>
        <p:nvSpPr>
          <p:cNvPr id="40964"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40965"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93E5D11F-20FA-4889-9D94-08C3D54988E1}" type="slidenum">
              <a:rPr lang="en-US" smtClean="0"/>
              <a:pPr/>
              <a:t>103</a:t>
            </a:fld>
            <a:endParaRPr lang="en-US" smtClean="0"/>
          </a:p>
        </p:txBody>
      </p:sp>
      <p:sp>
        <p:nvSpPr>
          <p:cNvPr id="40966" name="Rectangle 2"/>
          <p:cNvSpPr>
            <a:spLocks noGrp="1" noRot="1" noChangeAspect="1" noChangeArrowheads="1" noTextEdit="1"/>
          </p:cNvSpPr>
          <p:nvPr>
            <p:ph type="sldImg"/>
          </p:nvPr>
        </p:nvSpPr>
        <p:spPr>
          <a:xfrm>
            <a:off x="1154113" y="701675"/>
            <a:ext cx="4625975" cy="3468688"/>
          </a:xfrm>
          <a:ln/>
        </p:spPr>
      </p:sp>
      <p:sp>
        <p:nvSpPr>
          <p:cNvPr id="40967"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418593952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802.11-17/1561r1</a:t>
            </a:r>
            <a:endParaRPr lang="en-US" sz="1400" smtClean="0"/>
          </a:p>
        </p:txBody>
      </p:sp>
      <p:sp>
        <p:nvSpPr>
          <p:cNvPr id="26627" name="Rectangle 3"/>
          <p:cNvSpPr>
            <a:spLocks noGrp="1" noChangeArrowheads="1"/>
          </p:cNvSpPr>
          <p:nvPr>
            <p:ph type="dt" sz="quarter" idx="1"/>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November 2017</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E783FD9D-D6EB-47B8-935B-6BFFBD965035}" type="slidenum">
              <a:rPr lang="en-US" smtClean="0"/>
              <a:pPr/>
              <a:t>104</a:t>
            </a:fld>
            <a:endParaRPr lang="en-US" smtClean="0"/>
          </a:p>
        </p:txBody>
      </p:sp>
      <p:sp>
        <p:nvSpPr>
          <p:cNvPr id="26630" name="Rectangle 2"/>
          <p:cNvSpPr>
            <a:spLocks noGrp="1" noRot="1" noChangeAspect="1" noChangeArrowheads="1" noTextEdit="1"/>
          </p:cNvSpPr>
          <p:nvPr>
            <p:ph type="sldImg"/>
          </p:nvPr>
        </p:nvSpPr>
        <p:spPr>
          <a:xfrm>
            <a:off x="1154113" y="701675"/>
            <a:ext cx="4625975" cy="3468688"/>
          </a:xfrm>
          <a:ln/>
        </p:spPr>
      </p:sp>
      <p:sp>
        <p:nvSpPr>
          <p:cNvPr id="26631"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301504413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802.11-17/1561r1</a:t>
            </a:r>
            <a:endParaRPr lang="en-US" sz="1400" smtClean="0"/>
          </a:p>
        </p:txBody>
      </p:sp>
      <p:sp>
        <p:nvSpPr>
          <p:cNvPr id="26627" name="Rectangle 3"/>
          <p:cNvSpPr>
            <a:spLocks noGrp="1" noChangeArrowheads="1"/>
          </p:cNvSpPr>
          <p:nvPr>
            <p:ph type="dt" sz="quarter" idx="1"/>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November 2017</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E783FD9D-D6EB-47B8-935B-6BFFBD965035}" type="slidenum">
              <a:rPr lang="en-US" smtClean="0"/>
              <a:pPr/>
              <a:t>105</a:t>
            </a:fld>
            <a:endParaRPr lang="en-US" smtClean="0"/>
          </a:p>
        </p:txBody>
      </p:sp>
      <p:sp>
        <p:nvSpPr>
          <p:cNvPr id="26630" name="Rectangle 2"/>
          <p:cNvSpPr>
            <a:spLocks noGrp="1" noRot="1" noChangeAspect="1" noChangeArrowheads="1" noTextEdit="1"/>
          </p:cNvSpPr>
          <p:nvPr>
            <p:ph type="sldImg"/>
          </p:nvPr>
        </p:nvSpPr>
        <p:spPr>
          <a:xfrm>
            <a:off x="1154113" y="701675"/>
            <a:ext cx="4625975" cy="3468688"/>
          </a:xfrm>
          <a:ln/>
        </p:spPr>
      </p:sp>
      <p:sp>
        <p:nvSpPr>
          <p:cNvPr id="26631"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40429587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802.11-17/1561r1</a:t>
            </a:r>
            <a:endParaRPr lang="en-US" sz="1400" smtClean="0"/>
          </a:p>
        </p:txBody>
      </p:sp>
      <p:sp>
        <p:nvSpPr>
          <p:cNvPr id="26627" name="Rectangle 3"/>
          <p:cNvSpPr>
            <a:spLocks noGrp="1" noChangeArrowheads="1"/>
          </p:cNvSpPr>
          <p:nvPr>
            <p:ph type="dt" sz="quarter" idx="1"/>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November 2017</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E783FD9D-D6EB-47B8-935B-6BFFBD965035}" type="slidenum">
              <a:rPr lang="en-US" smtClean="0"/>
              <a:pPr/>
              <a:t>106</a:t>
            </a:fld>
            <a:endParaRPr lang="en-US" smtClean="0"/>
          </a:p>
        </p:txBody>
      </p:sp>
      <p:sp>
        <p:nvSpPr>
          <p:cNvPr id="26630" name="Rectangle 2"/>
          <p:cNvSpPr>
            <a:spLocks noGrp="1" noRot="1" noChangeAspect="1" noChangeArrowheads="1" noTextEdit="1"/>
          </p:cNvSpPr>
          <p:nvPr>
            <p:ph type="sldImg"/>
          </p:nvPr>
        </p:nvSpPr>
        <p:spPr>
          <a:xfrm>
            <a:off x="1154113" y="701675"/>
            <a:ext cx="4625975" cy="3468688"/>
          </a:xfrm>
          <a:ln/>
        </p:spPr>
      </p:sp>
      <p:sp>
        <p:nvSpPr>
          <p:cNvPr id="26631"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1525924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type="dt" sz="quarter" idx="1"/>
          </p:nvPr>
        </p:nvSpPr>
        <p:spPr>
          <a:noFill/>
        </p:spPr>
        <p:txBody>
          <a:bodyPr/>
          <a:lstStyle/>
          <a:p>
            <a:r>
              <a:rPr lang="en-US" smtClean="0"/>
              <a:t>May 2017</a:t>
            </a:r>
            <a:endParaRPr lang="en-US"/>
          </a:p>
        </p:txBody>
      </p:sp>
      <p:sp>
        <p:nvSpPr>
          <p:cNvPr id="47107" name="Rectangle 3"/>
          <p:cNvSpPr txBox="1">
            <a:spLocks noGrp="1" noChangeArrowheads="1"/>
          </p:cNvSpPr>
          <p:nvPr/>
        </p:nvSpPr>
        <p:spPr bwMode="auto">
          <a:xfrm>
            <a:off x="654050" y="98425"/>
            <a:ext cx="827088" cy="212725"/>
          </a:xfrm>
          <a:prstGeom prst="rect">
            <a:avLst/>
          </a:prstGeom>
          <a:noFill/>
          <a:ln w="9525">
            <a:noFill/>
            <a:miter lim="800000"/>
            <a:headEnd/>
            <a:tailEnd/>
          </a:ln>
        </p:spPr>
        <p:txBody>
          <a:bodyPr wrap="none" lIns="0" tIns="0" rIns="0" bIns="0" anchor="b">
            <a:spAutoFit/>
          </a:bodyPr>
          <a:lstStyle/>
          <a:p>
            <a:pPr defTabSz="933450"/>
            <a:r>
              <a:rPr lang="en-US" sz="1400" b="1"/>
              <a:t>July 2007</a:t>
            </a:r>
          </a:p>
        </p:txBody>
      </p:sp>
      <p:sp>
        <p:nvSpPr>
          <p:cNvPr id="47108" name="Rectangle 6"/>
          <p:cNvSpPr>
            <a:spLocks noGrp="1" noChangeArrowheads="1"/>
          </p:cNvSpPr>
          <p:nvPr>
            <p:ph type="ftr" sz="quarter" idx="4"/>
          </p:nvPr>
        </p:nvSpPr>
        <p:spPr>
          <a:xfrm>
            <a:off x="5357813" y="8985250"/>
            <a:ext cx="923925" cy="182563"/>
          </a:xfrm>
          <a:noFill/>
        </p:spPr>
        <p:txBody>
          <a:bodyPr/>
          <a:lstStyle/>
          <a:p>
            <a:pPr lvl="4"/>
            <a:r>
              <a:rPr lang="en-US" smtClean="0"/>
              <a:t>Robert Stacey, Intel</a:t>
            </a:r>
            <a:endParaRPr lang="en-US"/>
          </a:p>
        </p:txBody>
      </p:sp>
      <p:sp>
        <p:nvSpPr>
          <p:cNvPr id="47109" name="Rectangle 7"/>
          <p:cNvSpPr>
            <a:spLocks noGrp="1" noChangeArrowheads="1"/>
          </p:cNvSpPr>
          <p:nvPr>
            <p:ph type="sldNum" sz="quarter" idx="5"/>
          </p:nvPr>
        </p:nvSpPr>
        <p:spPr>
          <a:noFill/>
        </p:spPr>
        <p:txBody>
          <a:bodyPr/>
          <a:lstStyle/>
          <a:p>
            <a:r>
              <a:rPr lang="en-US"/>
              <a:t>Page </a:t>
            </a:r>
            <a:fld id="{3554447F-A678-4ED9-8E54-D24F45F2B035}" type="slidenum">
              <a:rPr lang="en-US" smtClean="0"/>
              <a:pPr/>
              <a:t>8</a:t>
            </a:fld>
            <a:endParaRPr lang="en-US"/>
          </a:p>
        </p:txBody>
      </p:sp>
      <p:sp>
        <p:nvSpPr>
          <p:cNvPr id="47110" name="Rectangle 2"/>
          <p:cNvSpPr>
            <a:spLocks noGrp="1" noRot="1" noChangeAspect="1" noChangeArrowheads="1" noTextEdit="1"/>
          </p:cNvSpPr>
          <p:nvPr>
            <p:ph type="sldImg"/>
          </p:nvPr>
        </p:nvSpPr>
        <p:spPr>
          <a:xfrm>
            <a:off x="1154113" y="701675"/>
            <a:ext cx="4625975" cy="3468688"/>
          </a:xfrm>
          <a:ln/>
        </p:spPr>
      </p:sp>
      <p:sp>
        <p:nvSpPr>
          <p:cNvPr id="47111" name="Rectangle 3"/>
          <p:cNvSpPr>
            <a:spLocks noGrp="1" noChangeArrowheads="1"/>
          </p:cNvSpPr>
          <p:nvPr>
            <p:ph type="body" idx="1"/>
          </p:nvPr>
        </p:nvSpPr>
        <p:spPr>
          <a:noFill/>
          <a:ln/>
        </p:spPr>
        <p:txBody>
          <a:bodyPr/>
          <a:lstStyle/>
          <a:p>
            <a:endParaRPr lang="en-GB"/>
          </a:p>
        </p:txBody>
      </p:sp>
    </p:spTree>
    <p:extLst>
      <p:ext uri="{BB962C8B-B14F-4D97-AF65-F5344CB8AC3E}">
        <p14:creationId xmlns:p14="http://schemas.microsoft.com/office/powerpoint/2010/main" val="19816854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802.11-17/1561r1</a:t>
            </a:r>
            <a:endParaRPr lang="en-US" sz="1400" smtClean="0"/>
          </a:p>
        </p:txBody>
      </p:sp>
      <p:sp>
        <p:nvSpPr>
          <p:cNvPr id="26627" name="Rectangle 3"/>
          <p:cNvSpPr>
            <a:spLocks noGrp="1" noChangeArrowheads="1"/>
          </p:cNvSpPr>
          <p:nvPr>
            <p:ph type="dt" sz="quarter" idx="1"/>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November 2017</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E783FD9D-D6EB-47B8-935B-6BFFBD965035}" type="slidenum">
              <a:rPr lang="en-US" smtClean="0"/>
              <a:pPr/>
              <a:t>107</a:t>
            </a:fld>
            <a:endParaRPr lang="en-US" smtClean="0"/>
          </a:p>
        </p:txBody>
      </p:sp>
      <p:sp>
        <p:nvSpPr>
          <p:cNvPr id="26630" name="Rectangle 2"/>
          <p:cNvSpPr>
            <a:spLocks noGrp="1" noRot="1" noChangeAspect="1" noChangeArrowheads="1" noTextEdit="1"/>
          </p:cNvSpPr>
          <p:nvPr>
            <p:ph type="sldImg"/>
          </p:nvPr>
        </p:nvSpPr>
        <p:spPr>
          <a:xfrm>
            <a:off x="1154113" y="701675"/>
            <a:ext cx="4625975" cy="3468688"/>
          </a:xfrm>
          <a:ln/>
        </p:spPr>
      </p:sp>
      <p:sp>
        <p:nvSpPr>
          <p:cNvPr id="26631"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235451769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802.11-17/1561r1</a:t>
            </a:r>
            <a:endParaRPr lang="en-US" sz="1400" smtClean="0"/>
          </a:p>
        </p:txBody>
      </p:sp>
      <p:sp>
        <p:nvSpPr>
          <p:cNvPr id="26627" name="Rectangle 3"/>
          <p:cNvSpPr>
            <a:spLocks noGrp="1" noChangeArrowheads="1"/>
          </p:cNvSpPr>
          <p:nvPr>
            <p:ph type="dt" sz="quarter" idx="1"/>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November 2017</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E783FD9D-D6EB-47B8-935B-6BFFBD965035}" type="slidenum">
              <a:rPr lang="en-US" smtClean="0"/>
              <a:pPr/>
              <a:t>108</a:t>
            </a:fld>
            <a:endParaRPr lang="en-US" smtClean="0"/>
          </a:p>
        </p:txBody>
      </p:sp>
      <p:sp>
        <p:nvSpPr>
          <p:cNvPr id="26630" name="Rectangle 2"/>
          <p:cNvSpPr>
            <a:spLocks noGrp="1" noRot="1" noChangeAspect="1" noChangeArrowheads="1" noTextEdit="1"/>
          </p:cNvSpPr>
          <p:nvPr>
            <p:ph type="sldImg"/>
          </p:nvPr>
        </p:nvSpPr>
        <p:spPr>
          <a:xfrm>
            <a:off x="1154113" y="701675"/>
            <a:ext cx="4625975" cy="3468688"/>
          </a:xfrm>
          <a:ln/>
        </p:spPr>
      </p:sp>
      <p:sp>
        <p:nvSpPr>
          <p:cNvPr id="26631"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219337312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smtClean="0"/>
              <a:t>doc.: IEEE 802.11-17/1561r1</a:t>
            </a:r>
            <a:endParaRPr lang="en-GB" altLang="en-US" sz="1400" smtClean="0"/>
          </a:p>
        </p:txBody>
      </p:sp>
      <p:sp>
        <p:nvSpPr>
          <p:cNvPr id="921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March 2014</a:t>
            </a:r>
            <a:endParaRPr lang="en-GB" altLang="en-US" sz="1400" smtClean="0"/>
          </a:p>
        </p:txBody>
      </p:sp>
      <p:sp>
        <p:nvSpPr>
          <p:cNvPr id="922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GB" altLang="en-US" smtClean="0"/>
              <a:t>Stephen McCann, Blackberry</a:t>
            </a:r>
          </a:p>
        </p:txBody>
      </p:sp>
      <p:sp>
        <p:nvSpPr>
          <p:cNvPr id="92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a:t>Page </a:t>
            </a:r>
            <a:fld id="{D55620EA-3F44-4E94-8BEB-09EE72043127}" type="slidenum">
              <a:rPr lang="en-GB" altLang="en-US"/>
              <a:pPr>
                <a:spcBef>
                  <a:spcPct val="0"/>
                </a:spcBef>
              </a:pPr>
              <a:t>109</a:t>
            </a:fld>
            <a:endParaRPr lang="en-GB" altLang="en-US"/>
          </a:p>
        </p:txBody>
      </p:sp>
      <p:sp>
        <p:nvSpPr>
          <p:cNvPr id="9222" name="Rectangle 2"/>
          <p:cNvSpPr>
            <a:spLocks noGrp="1" noRot="1" noChangeAspect="1" noChangeArrowheads="1" noTextEdit="1"/>
          </p:cNvSpPr>
          <p:nvPr>
            <p:ph type="sldImg"/>
          </p:nvPr>
        </p:nvSpPr>
        <p:spPr>
          <a:xfrm>
            <a:off x="922338" y="750888"/>
            <a:ext cx="4949825" cy="3711575"/>
          </a:xfrm>
          <a:ln/>
        </p:spPr>
      </p:sp>
      <p:sp>
        <p:nvSpPr>
          <p:cNvPr id="92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87365510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ea typeface="ＭＳ Ｐゴシック" panose="020B0600070205080204" pitchFamily="34" charset="-128"/>
              </a:rPr>
              <a:t>doc.: IEEE 802.11-17/1561r1</a:t>
            </a:r>
            <a:endParaRPr lang="en-US" altLang="en-US" sz="1400" smtClean="0">
              <a:ea typeface="ＭＳ Ｐゴシック" panose="020B0600070205080204" pitchFamily="34" charset="-128"/>
            </a:endParaRPr>
          </a:p>
        </p:txBody>
      </p:sp>
      <p:sp>
        <p:nvSpPr>
          <p:cNvPr id="10243"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March 2014</a:t>
            </a:r>
          </a:p>
        </p:txBody>
      </p:sp>
      <p:sp>
        <p:nvSpPr>
          <p:cNvPr id="10244"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smtClean="0">
                <a:ea typeface="ＭＳ Ｐゴシック" panose="020B0600070205080204" pitchFamily="34" charset="-128"/>
              </a:rPr>
              <a:t>Stephen McCann, Blackberry</a:t>
            </a:r>
          </a:p>
        </p:txBody>
      </p:sp>
      <p:sp>
        <p:nvSpPr>
          <p:cNvPr id="10245"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FF711518-8A9C-49D7-8BC3-2A761B35C2E9}" type="slidenum">
              <a:rPr lang="en-US" altLang="en-US"/>
              <a:pPr>
                <a:spcBef>
                  <a:spcPct val="0"/>
                </a:spcBef>
              </a:pPr>
              <a:t>110</a:t>
            </a:fld>
            <a:endParaRPr lang="en-US" altLang="en-US"/>
          </a:p>
        </p:txBody>
      </p:sp>
      <p:sp>
        <p:nvSpPr>
          <p:cNvPr id="10246" name="Rectangle 2"/>
          <p:cNvSpPr>
            <a:spLocks noGrp="1" noRot="1" noChangeAspect="1" noChangeArrowheads="1" noTextEdit="1"/>
          </p:cNvSpPr>
          <p:nvPr>
            <p:ph type="sldImg"/>
          </p:nvPr>
        </p:nvSpPr>
        <p:spPr>
          <a:ln/>
        </p:spPr>
      </p:sp>
      <p:sp>
        <p:nvSpPr>
          <p:cNvPr id="102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65055288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ea typeface="ＭＳ Ｐゴシック" panose="020B0600070205080204" pitchFamily="34" charset="-128"/>
              </a:rPr>
              <a:t>doc.: IEEE 802.11-17/1561r1</a:t>
            </a:r>
            <a:endParaRPr lang="en-US" altLang="en-US" sz="1400" smtClean="0">
              <a:ea typeface="ＭＳ Ｐゴシック" panose="020B0600070205080204" pitchFamily="34" charset="-128"/>
            </a:endParaRPr>
          </a:p>
        </p:txBody>
      </p:sp>
      <p:sp>
        <p:nvSpPr>
          <p:cNvPr id="11267"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March 2014</a:t>
            </a:r>
          </a:p>
        </p:txBody>
      </p:sp>
      <p:sp>
        <p:nvSpPr>
          <p:cNvPr id="11268"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smtClean="0">
                <a:ea typeface="ＭＳ Ｐゴシック" panose="020B0600070205080204" pitchFamily="34" charset="-128"/>
              </a:rPr>
              <a:t>Stephen McCann, Blackberry</a:t>
            </a:r>
          </a:p>
        </p:txBody>
      </p:sp>
      <p:sp>
        <p:nvSpPr>
          <p:cNvPr id="11269"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9E01ADE7-4C11-4939-A951-A30C1E62FF68}" type="slidenum">
              <a:rPr lang="en-US" altLang="en-US"/>
              <a:pPr>
                <a:spcBef>
                  <a:spcPct val="0"/>
                </a:spcBef>
              </a:pPr>
              <a:t>111</a:t>
            </a:fld>
            <a:endParaRPr lang="en-US" altLang="en-US"/>
          </a:p>
        </p:txBody>
      </p:sp>
      <p:sp>
        <p:nvSpPr>
          <p:cNvPr id="11270" name="Rectangle 2"/>
          <p:cNvSpPr>
            <a:spLocks noGrp="1" noRot="1" noChangeAspect="1" noChangeArrowheads="1" noTextEdit="1"/>
          </p:cNvSpPr>
          <p:nvPr>
            <p:ph type="sldImg"/>
          </p:nvPr>
        </p:nvSpPr>
        <p:spPr>
          <a:ln/>
        </p:spPr>
      </p:sp>
      <p:sp>
        <p:nvSpPr>
          <p:cNvPr id="112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19681910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ea typeface="ＭＳ Ｐゴシック" panose="020B0600070205080204" pitchFamily="34" charset="-128"/>
              </a:rPr>
              <a:t>doc.: IEEE 802.11-17/1561r1</a:t>
            </a:r>
            <a:endParaRPr lang="en-US" altLang="en-US" sz="1400" smtClean="0">
              <a:ea typeface="ＭＳ Ｐゴシック" panose="020B0600070205080204" pitchFamily="34" charset="-128"/>
            </a:endParaRPr>
          </a:p>
        </p:txBody>
      </p:sp>
      <p:sp>
        <p:nvSpPr>
          <p:cNvPr id="12291"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March 2014</a:t>
            </a:r>
          </a:p>
        </p:txBody>
      </p:sp>
      <p:sp>
        <p:nvSpPr>
          <p:cNvPr id="12292"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smtClean="0">
                <a:ea typeface="ＭＳ Ｐゴシック" panose="020B0600070205080204" pitchFamily="34" charset="-128"/>
              </a:rPr>
              <a:t>Stephen McCann, Blackberry</a:t>
            </a:r>
          </a:p>
        </p:txBody>
      </p:sp>
      <p:sp>
        <p:nvSpPr>
          <p:cNvPr id="12293"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4567F9E1-F1ED-4416-AB33-F94FB6852DD4}" type="slidenum">
              <a:rPr lang="en-US" altLang="en-US"/>
              <a:pPr>
                <a:spcBef>
                  <a:spcPct val="0"/>
                </a:spcBef>
              </a:pPr>
              <a:t>112</a:t>
            </a:fld>
            <a:endParaRPr lang="en-US" altLang="en-US"/>
          </a:p>
        </p:txBody>
      </p:sp>
      <p:sp>
        <p:nvSpPr>
          <p:cNvPr id="12294" name="Rectangle 2"/>
          <p:cNvSpPr>
            <a:spLocks noGrp="1" noRot="1" noChangeAspect="1" noChangeArrowheads="1" noTextEdit="1"/>
          </p:cNvSpPr>
          <p:nvPr>
            <p:ph type="sldImg"/>
          </p:nvPr>
        </p:nvSpPr>
        <p:spPr>
          <a:ln/>
        </p:spPr>
      </p:sp>
      <p:sp>
        <p:nvSpPr>
          <p:cNvPr id="122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98632257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US" smtClean="0"/>
              <a:t>doc.: IEEE 802.11-17/1561r1</a:t>
            </a:r>
            <a:endParaRPr lang="en-US"/>
          </a:p>
        </p:txBody>
      </p:sp>
      <p:sp>
        <p:nvSpPr>
          <p:cNvPr id="5" name="Date Placeholder 4"/>
          <p:cNvSpPr>
            <a:spLocks noGrp="1"/>
          </p:cNvSpPr>
          <p:nvPr>
            <p:ph type="dt" idx="11"/>
          </p:nvPr>
        </p:nvSpPr>
        <p:spPr/>
        <p:txBody>
          <a:bodyPr/>
          <a:lstStyle/>
          <a:p>
            <a:pPr>
              <a:defRPr/>
            </a:pPr>
            <a:r>
              <a:rPr lang="en-US" smtClean="0"/>
              <a:t>November 2017</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113</a:t>
            </a:fld>
            <a:endParaRPr lang="en-US"/>
          </a:p>
        </p:txBody>
      </p:sp>
    </p:spTree>
    <p:extLst>
      <p:ext uri="{BB962C8B-B14F-4D97-AF65-F5344CB8AC3E}">
        <p14:creationId xmlns:p14="http://schemas.microsoft.com/office/powerpoint/2010/main" val="3713848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noFill/>
        </p:spPr>
        <p:txBody>
          <a:bodyPr/>
          <a:lstStyle/>
          <a:p>
            <a:r>
              <a:rPr lang="en-US" smtClean="0"/>
              <a:t>May 2017</a:t>
            </a:r>
            <a:endParaRPr lang="en-US"/>
          </a:p>
        </p:txBody>
      </p:sp>
      <p:sp>
        <p:nvSpPr>
          <p:cNvPr id="51203" name="Rectangle 3"/>
          <p:cNvSpPr txBox="1">
            <a:spLocks noGrp="1" noChangeArrowheads="1"/>
          </p:cNvSpPr>
          <p:nvPr/>
        </p:nvSpPr>
        <p:spPr bwMode="auto">
          <a:xfrm>
            <a:off x="654050" y="98425"/>
            <a:ext cx="827088" cy="212725"/>
          </a:xfrm>
          <a:prstGeom prst="rect">
            <a:avLst/>
          </a:prstGeom>
          <a:noFill/>
          <a:ln w="9525">
            <a:noFill/>
            <a:miter lim="800000"/>
            <a:headEnd/>
            <a:tailEnd/>
          </a:ln>
        </p:spPr>
        <p:txBody>
          <a:bodyPr wrap="none" lIns="0" tIns="0" rIns="0" bIns="0" anchor="b">
            <a:spAutoFit/>
          </a:bodyPr>
          <a:lstStyle/>
          <a:p>
            <a:pPr defTabSz="933450"/>
            <a:r>
              <a:rPr lang="en-US" sz="1400" b="1"/>
              <a:t>July 2007</a:t>
            </a:r>
          </a:p>
        </p:txBody>
      </p:sp>
      <p:sp>
        <p:nvSpPr>
          <p:cNvPr id="51204" name="Rectangle 6"/>
          <p:cNvSpPr>
            <a:spLocks noGrp="1" noChangeArrowheads="1"/>
          </p:cNvSpPr>
          <p:nvPr>
            <p:ph type="ftr" sz="quarter" idx="4"/>
          </p:nvPr>
        </p:nvSpPr>
        <p:spPr>
          <a:xfrm>
            <a:off x="5357813" y="8985250"/>
            <a:ext cx="923925" cy="182563"/>
          </a:xfrm>
          <a:noFill/>
        </p:spPr>
        <p:txBody>
          <a:bodyPr/>
          <a:lstStyle/>
          <a:p>
            <a:pPr lvl="4"/>
            <a:r>
              <a:rPr lang="en-US" smtClean="0"/>
              <a:t>Robert Stacey, Intel</a:t>
            </a:r>
            <a:endParaRPr lang="en-US"/>
          </a:p>
        </p:txBody>
      </p:sp>
      <p:sp>
        <p:nvSpPr>
          <p:cNvPr id="51205" name="Rectangle 7"/>
          <p:cNvSpPr>
            <a:spLocks noGrp="1" noChangeArrowheads="1"/>
          </p:cNvSpPr>
          <p:nvPr>
            <p:ph type="sldNum" sz="quarter" idx="5"/>
          </p:nvPr>
        </p:nvSpPr>
        <p:spPr>
          <a:noFill/>
        </p:spPr>
        <p:txBody>
          <a:bodyPr/>
          <a:lstStyle/>
          <a:p>
            <a:r>
              <a:rPr lang="en-US"/>
              <a:t>Page </a:t>
            </a:r>
            <a:fld id="{2A966BB1-2648-428D-89B2-DEE69CF444F7}" type="slidenum">
              <a:rPr lang="en-US" smtClean="0"/>
              <a:pPr/>
              <a:t>9</a:t>
            </a:fld>
            <a:endParaRPr lang="en-US"/>
          </a:p>
        </p:txBody>
      </p:sp>
      <p:sp>
        <p:nvSpPr>
          <p:cNvPr id="51206" name="Rectangle 2"/>
          <p:cNvSpPr>
            <a:spLocks noGrp="1" noRot="1" noChangeAspect="1" noChangeArrowheads="1" noTextEdit="1"/>
          </p:cNvSpPr>
          <p:nvPr>
            <p:ph type="sldImg"/>
          </p:nvPr>
        </p:nvSpPr>
        <p:spPr>
          <a:xfrm>
            <a:off x="1154113" y="701675"/>
            <a:ext cx="4625975" cy="3468688"/>
          </a:xfrm>
          <a:ln/>
        </p:spPr>
      </p:sp>
      <p:sp>
        <p:nvSpPr>
          <p:cNvPr id="51207" name="Rectangle 3"/>
          <p:cNvSpPr>
            <a:spLocks noGrp="1" noChangeArrowheads="1"/>
          </p:cNvSpPr>
          <p:nvPr>
            <p:ph type="body" idx="1"/>
          </p:nvPr>
        </p:nvSpPr>
        <p:spPr>
          <a:noFill/>
          <a:ln/>
        </p:spPr>
        <p:txBody>
          <a:bodyPr/>
          <a:lstStyle/>
          <a:p>
            <a:endParaRPr lang="en-GB"/>
          </a:p>
        </p:txBody>
      </p:sp>
    </p:spTree>
    <p:extLst>
      <p:ext uri="{BB962C8B-B14F-4D97-AF65-F5344CB8AC3E}">
        <p14:creationId xmlns:p14="http://schemas.microsoft.com/office/powerpoint/2010/main" val="15745181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November 2017</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Adrian Stephens, Intel Corporation</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CDFF75A2-6F5B-4D4B-A1CF-EDEEA4E4B5D9}" type="slidenum">
              <a:rPr lang="en-US"/>
              <a:pPr>
                <a:defRPr/>
              </a:pPr>
              <a:t>‹#›</a:t>
            </a:fld>
            <a:endParaRPr lang="en-US"/>
          </a:p>
        </p:txBody>
      </p:sp>
    </p:spTree>
    <p:extLst>
      <p:ext uri="{BB962C8B-B14F-4D97-AF65-F5344CB8AC3E}">
        <p14:creationId xmlns:p14="http://schemas.microsoft.com/office/powerpoint/2010/main" val="1451002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November 2017</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Adrian Stephens, Intel Corporation</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1AEE1C41-13CA-4068-AF87-F2963A445E35}" type="slidenum">
              <a:rPr lang="en-US"/>
              <a:pPr>
                <a:defRPr/>
              </a:pPr>
              <a:t>‹#›</a:t>
            </a:fld>
            <a:endParaRPr lang="en-US"/>
          </a:p>
        </p:txBody>
      </p:sp>
    </p:spTree>
    <p:extLst>
      <p:ext uri="{BB962C8B-B14F-4D97-AF65-F5344CB8AC3E}">
        <p14:creationId xmlns:p14="http://schemas.microsoft.com/office/powerpoint/2010/main" val="690707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November 2017</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Adrian Stephens, Intel Corporation</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36B1EE72-AEBD-4C27-8447-805D14E1A4F6}" type="slidenum">
              <a:rPr lang="en-US"/>
              <a:pPr>
                <a:defRPr/>
              </a:pPr>
              <a:t>‹#›</a:t>
            </a:fld>
            <a:endParaRPr lang="en-US"/>
          </a:p>
        </p:txBody>
      </p:sp>
    </p:spTree>
    <p:extLst>
      <p:ext uri="{BB962C8B-B14F-4D97-AF65-F5344CB8AC3E}">
        <p14:creationId xmlns:p14="http://schemas.microsoft.com/office/powerpoint/2010/main" val="499707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November 2017</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Adrian Stephens, Intel Corporation</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6AC10F9D-9D4C-4E46-A08D-B0355AB774B1}" type="slidenum">
              <a:rPr lang="en-US"/>
              <a:pPr>
                <a:defRPr/>
              </a:pPr>
              <a:t>‹#›</a:t>
            </a:fld>
            <a:endParaRPr lang="en-US"/>
          </a:p>
        </p:txBody>
      </p:sp>
    </p:spTree>
    <p:extLst>
      <p:ext uri="{BB962C8B-B14F-4D97-AF65-F5344CB8AC3E}">
        <p14:creationId xmlns:p14="http://schemas.microsoft.com/office/powerpoint/2010/main" val="21180144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Rectangle 4"/>
          <p:cNvSpPr>
            <a:spLocks noGrp="1" noChangeArrowheads="1"/>
          </p:cNvSpPr>
          <p:nvPr>
            <p:ph type="dt" sz="half" idx="10"/>
          </p:nvPr>
        </p:nvSpPr>
        <p:spPr/>
        <p:txBody>
          <a:bodyPr/>
          <a:lstStyle>
            <a:lvl1pPr>
              <a:defRPr/>
            </a:lvl1pPr>
          </a:lstStyle>
          <a:p>
            <a:pPr>
              <a:defRPr/>
            </a:pPr>
            <a:r>
              <a:rPr lang="en-US" smtClean="0"/>
              <a:t>November 2017</a:t>
            </a:r>
            <a:endParaRPr lang="en-US"/>
          </a:p>
        </p:txBody>
      </p:sp>
      <p:sp>
        <p:nvSpPr>
          <p:cNvPr id="5" name="Rectangle 5"/>
          <p:cNvSpPr>
            <a:spLocks noGrp="1" noChangeArrowheads="1"/>
          </p:cNvSpPr>
          <p:nvPr>
            <p:ph type="ftr" sz="quarter" idx="11"/>
          </p:nvPr>
        </p:nvSpPr>
        <p:spPr/>
        <p:txBody>
          <a:bodyPr/>
          <a:lstStyle>
            <a:lvl1pPr>
              <a:defRPr/>
            </a:lvl1pPr>
          </a:lstStyle>
          <a:p>
            <a:pPr>
              <a:defRPr/>
            </a:pPr>
            <a:r>
              <a:rPr lang="en-US" smtClean="0"/>
              <a:t>Adrian Stephens, Intel Corporation</a:t>
            </a:r>
            <a:endParaRPr lang="en-US"/>
          </a:p>
        </p:txBody>
      </p:sp>
      <p:sp>
        <p:nvSpPr>
          <p:cNvPr id="6" name="Rectangle 6"/>
          <p:cNvSpPr>
            <a:spLocks noGrp="1" noChangeArrowheads="1"/>
          </p:cNvSpPr>
          <p:nvPr>
            <p:ph type="sldNum" sz="quarter" idx="12"/>
          </p:nvPr>
        </p:nvSpPr>
        <p:spPr/>
        <p:txBody>
          <a:bodyPr/>
          <a:lstStyle>
            <a:lvl1pPr>
              <a:defRPr/>
            </a:lvl1pPr>
          </a:lstStyle>
          <a:p>
            <a:pPr>
              <a:defRPr/>
            </a:pPr>
            <a:r>
              <a:rPr lang="en-US"/>
              <a:t>Slide </a:t>
            </a:r>
            <a:fld id="{02BD51C0-984A-42EB-B1D1-D00F04D39060}" type="slidenum">
              <a:rPr lang="en-US"/>
              <a:pPr>
                <a:defRPr/>
              </a:pPr>
              <a:t>‹#›</a:t>
            </a:fld>
            <a:endParaRPr lang="en-US"/>
          </a:p>
        </p:txBody>
      </p:sp>
    </p:spTree>
    <p:extLst>
      <p:ext uri="{BB962C8B-B14F-4D97-AF65-F5344CB8AC3E}">
        <p14:creationId xmlns:p14="http://schemas.microsoft.com/office/powerpoint/2010/main" val="3294454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November 2017</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Adrian Stephens, Intel Corporation</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219CDBFA-76A2-4597-AA38-8543ED035B58}" type="slidenum">
              <a:rPr lang="en-US"/>
              <a:pPr>
                <a:defRPr/>
              </a:pPr>
              <a:t>‹#›</a:t>
            </a:fld>
            <a:endParaRPr lang="en-US"/>
          </a:p>
        </p:txBody>
      </p:sp>
    </p:spTree>
    <p:extLst>
      <p:ext uri="{BB962C8B-B14F-4D97-AF65-F5344CB8AC3E}">
        <p14:creationId xmlns:p14="http://schemas.microsoft.com/office/powerpoint/2010/main" val="117012867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November 2017</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Adrian Stephens, Intel Corporation</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181101DF-3CCF-4DBE-9F6F-C2C8287AACB7}" type="slidenum">
              <a:rPr lang="en-US"/>
              <a:pPr>
                <a:defRPr/>
              </a:pPr>
              <a:t>‹#›</a:t>
            </a:fld>
            <a:endParaRPr lang="en-US"/>
          </a:p>
        </p:txBody>
      </p:sp>
    </p:spTree>
    <p:extLst>
      <p:ext uri="{BB962C8B-B14F-4D97-AF65-F5344CB8AC3E}">
        <p14:creationId xmlns:p14="http://schemas.microsoft.com/office/powerpoint/2010/main" val="3143899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November 2017</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Adrian Stephens, Intel Corporation</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4EDB990D-5677-42C3-8409-B86316F68D9F}" type="slidenum">
              <a:rPr lang="en-US"/>
              <a:pPr>
                <a:defRPr/>
              </a:pPr>
              <a:t>‹#›</a:t>
            </a:fld>
            <a:endParaRPr lang="en-US"/>
          </a:p>
        </p:txBody>
      </p:sp>
    </p:spTree>
    <p:extLst>
      <p:ext uri="{BB962C8B-B14F-4D97-AF65-F5344CB8AC3E}">
        <p14:creationId xmlns:p14="http://schemas.microsoft.com/office/powerpoint/2010/main" val="1028492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November 2017</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Adrian Stephens, Intel Corporation</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16E0127D-EA26-47D7-BEDD-43594B1CA0D8}" type="slidenum">
              <a:rPr lang="en-US"/>
              <a:pPr>
                <a:defRPr/>
              </a:pPr>
              <a:t>‹#›</a:t>
            </a:fld>
            <a:endParaRPr lang="en-US"/>
          </a:p>
        </p:txBody>
      </p:sp>
    </p:spTree>
    <p:extLst>
      <p:ext uri="{BB962C8B-B14F-4D97-AF65-F5344CB8AC3E}">
        <p14:creationId xmlns:p14="http://schemas.microsoft.com/office/powerpoint/2010/main" val="3584928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November 2017</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Adrian Stephens, Intel Corporation</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AC8A6EB5-1BF3-4B79-A25A-A80C2579D0D2}" type="slidenum">
              <a:rPr lang="en-US"/>
              <a:pPr>
                <a:defRPr/>
              </a:pPr>
              <a:t>‹#›</a:t>
            </a:fld>
            <a:endParaRPr lang="en-US"/>
          </a:p>
        </p:txBody>
      </p:sp>
    </p:spTree>
    <p:extLst>
      <p:ext uri="{BB962C8B-B14F-4D97-AF65-F5344CB8AC3E}">
        <p14:creationId xmlns:p14="http://schemas.microsoft.com/office/powerpoint/2010/main" val="3363428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November 2017</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Adrian Stephens, Intel Corporation</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r>
              <a:rPr lang="en-US" dirty="0"/>
              <a:t>Slide </a:t>
            </a:r>
            <a:fld id="{0A3E2874-852B-40F2-A72B-30C3B22A2F27}" type="slidenum">
              <a:rPr lang="en-US"/>
              <a:pPr>
                <a:defRPr/>
              </a:pPr>
              <a:t>‹#›</a:t>
            </a:fld>
            <a:endParaRPr lang="en-US" dirty="0"/>
          </a:p>
        </p:txBody>
      </p:sp>
    </p:spTree>
    <p:extLst>
      <p:ext uri="{BB962C8B-B14F-4D97-AF65-F5344CB8AC3E}">
        <p14:creationId xmlns:p14="http://schemas.microsoft.com/office/powerpoint/2010/main" val="2085537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November 2017</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Adrian Stephens, Intel Corporation</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07B4D0AE-50A3-4374-B97B-94DD77DA913C}" type="slidenum">
              <a:rPr lang="en-US"/>
              <a:pPr>
                <a:defRPr/>
              </a:pPr>
              <a:t>‹#›</a:t>
            </a:fld>
            <a:endParaRPr lang="en-US"/>
          </a:p>
        </p:txBody>
      </p:sp>
    </p:spTree>
    <p:extLst>
      <p:ext uri="{BB962C8B-B14F-4D97-AF65-F5344CB8AC3E}">
        <p14:creationId xmlns:p14="http://schemas.microsoft.com/office/powerpoint/2010/main" val="3274300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November 2017</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Adrian Stephens, Intel Corporation</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1A5BC343-D255-4229-A3C1-C2A825309C06}" type="slidenum">
              <a:rPr lang="en-US"/>
              <a:pPr>
                <a:defRPr/>
              </a:pPr>
              <a:t>‹#›</a:t>
            </a:fld>
            <a:endParaRPr lang="en-US"/>
          </a:p>
        </p:txBody>
      </p:sp>
    </p:spTree>
    <p:extLst>
      <p:ext uri="{BB962C8B-B14F-4D97-AF65-F5344CB8AC3E}">
        <p14:creationId xmlns:p14="http://schemas.microsoft.com/office/powerpoint/2010/main" val="4105164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696913" y="333375"/>
            <a:ext cx="1579562" cy="2762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defRPr sz="1800"/>
            </a:lvl1pPr>
          </a:lstStyle>
          <a:p>
            <a:pPr>
              <a:defRPr/>
            </a:pPr>
            <a:r>
              <a:rPr lang="en-US" smtClean="0"/>
              <a:t>November 2017</a:t>
            </a:r>
            <a:endParaRPr lang="en-US"/>
          </a:p>
        </p:txBody>
      </p:sp>
      <p:sp>
        <p:nvSpPr>
          <p:cNvPr id="1029" name="Rectangle 5"/>
          <p:cNvSpPr>
            <a:spLocks noGrp="1" noChangeArrowheads="1"/>
          </p:cNvSpPr>
          <p:nvPr>
            <p:ph type="ftr" sz="quarter" idx="3"/>
          </p:nvPr>
        </p:nvSpPr>
        <p:spPr bwMode="auto">
          <a:xfrm>
            <a:off x="8077200" y="6475413"/>
            <a:ext cx="4667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sz="1200" b="0"/>
            </a:lvl1pPr>
          </a:lstStyle>
          <a:p>
            <a:pPr>
              <a:defRPr/>
            </a:pPr>
            <a:r>
              <a:rPr lang="en-US" smtClean="0"/>
              <a:t>Adrian Stephens, Intel Corporation</a:t>
            </a:r>
            <a:endParaRPr lang="en-US"/>
          </a:p>
        </p:txBody>
      </p:sp>
      <p:sp>
        <p:nvSpPr>
          <p:cNvPr id="1030" name="Rectangle 6"/>
          <p:cNvSpPr>
            <a:spLocks noGrp="1" noChangeArrowheads="1"/>
          </p:cNvSpPr>
          <p:nvPr>
            <p:ph type="sldNum" sz="quarter" idx="4"/>
          </p:nvPr>
        </p:nvSpPr>
        <p:spPr bwMode="auto">
          <a:xfrm>
            <a:off x="4338392" y="6475413"/>
            <a:ext cx="543418"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sz="1200" b="0"/>
            </a:lvl1pPr>
          </a:lstStyle>
          <a:p>
            <a:pPr>
              <a:defRPr/>
            </a:pPr>
            <a:r>
              <a:rPr lang="en-US" dirty="0" smtClean="0"/>
              <a:t>Slide </a:t>
            </a:r>
            <a:fld id="{F5DBBF94-17B0-4983-A36A-09B6DE690826}" type="slidenum">
              <a:rPr lang="en-US" smtClean="0"/>
              <a:pPr>
                <a:defRPr/>
              </a:pPr>
              <a:t>‹#›</a:t>
            </a:fld>
            <a:endParaRPr lang="en-US" dirty="0"/>
          </a:p>
        </p:txBody>
      </p:sp>
      <p:sp>
        <p:nvSpPr>
          <p:cNvPr id="1031" name="Rectangle 7"/>
          <p:cNvSpPr>
            <a:spLocks noChangeArrowheads="1"/>
          </p:cNvSpPr>
          <p:nvPr/>
        </p:nvSpPr>
        <p:spPr bwMode="auto">
          <a:xfrm>
            <a:off x="5162485" y="332601"/>
            <a:ext cx="328301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a:r>
              <a:rPr lang="en-US" sz="1800" dirty="0"/>
              <a:t>doc.: IEEE </a:t>
            </a:r>
            <a:r>
              <a:rPr lang="en-US" sz="1800" dirty="0" smtClean="0"/>
              <a:t>802.11-17/1561r1</a:t>
            </a:r>
            <a:endParaRPr lang="en-US" sz="1800"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1033" name="Rectangle 9"/>
          <p:cNvSpPr>
            <a:spLocks noChangeArrowheads="1"/>
          </p:cNvSpPr>
          <p:nvPr/>
        </p:nvSpPr>
        <p:spPr bwMode="auto">
          <a:xfrm>
            <a:off x="685800" y="6475413"/>
            <a:ext cx="4206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0"/>
              <a:t>Report</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timing>
    <p:tnLst>
      <p:par>
        <p:cTn id="1" dur="indefinite" restart="never" nodeType="tmRoot"/>
      </p:par>
    </p:tnLst>
  </p:timing>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Microsoft_Word_97_-_2003_Document1.doc"/></Relationships>
</file>

<file path=ppt/slides/_rels/slide10.xml.rels><?xml version="1.0" encoding="UTF-8" standalone="yes"?>
<Relationships xmlns="http://schemas.openxmlformats.org/package/2006/relationships"><Relationship Id="rId3" Type="http://schemas.openxmlformats.org/officeDocument/2006/relationships/hyperlink" Target="https://development.standards.ieee.org/myproject/Public/mytools/draft/styleman.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hyperlink" Target="https://mentor.ieee.org/802.11/dcn/15/11-15-1261-02-0arc-mulicast-performance-optimization-features-overview-for-ietf-nov-2015.ppt" TargetMode="External"/><Relationship Id="rId7" Type="http://schemas.openxmlformats.org/officeDocument/2006/relationships/hyperlink" Target="https://www.ietf.org/proceedings/98/slides/slides-98-intarea-80211-multicast-testbed-and-results-00.pdf" TargetMode="External"/><Relationship Id="rId2" Type="http://schemas.openxmlformats.org/officeDocument/2006/relationships/notesSlide" Target="../notesSlides/notesSlide73.xml"/><Relationship Id="rId1" Type="http://schemas.openxmlformats.org/officeDocument/2006/relationships/slideLayout" Target="../slideLayouts/slideLayout2.xml"/><Relationship Id="rId6" Type="http://schemas.openxmlformats.org/officeDocument/2006/relationships/hyperlink" Target="https://www.ietf.org/id/draft-mcbride-mboned-wifi-mcast-problem-statement-01.txt" TargetMode="External"/><Relationship Id="rId5" Type="http://schemas.openxmlformats.org/officeDocument/2006/relationships/hyperlink" Target="https://tools.ietf.org/html/draft-perkins-intarea-multicast-ieee802-03" TargetMode="External"/><Relationship Id="rId4" Type="http://schemas.openxmlformats.org/officeDocument/2006/relationships/hyperlink" Target="http://www.ieee802.org/11/email/stds-802-11/msg01838.html" TargetMode="External"/></Relationships>
</file>

<file path=ppt/slides/_rels/slide101.xml.rels><?xml version="1.0" encoding="UTF-8" standalone="yes"?>
<Relationships xmlns="http://schemas.openxmlformats.org/package/2006/relationships"><Relationship Id="rId8" Type="http://schemas.openxmlformats.org/officeDocument/2006/relationships/hyperlink" Target="https://tools.ietf.org/html/draft-jjmb-v6ops-unique-ipv6-prefix-per-host-00" TargetMode="External"/><Relationship Id="rId3" Type="http://schemas.openxmlformats.org/officeDocument/2006/relationships/hyperlink" Target="http://datatracker.ietf.org/wg/6lo/charter/" TargetMode="External"/><Relationship Id="rId7" Type="http://schemas.openxmlformats.org/officeDocument/2006/relationships/hyperlink" Target="https://tools.ietf.org/html/draft-thubert-6lo-backbone-router-02" TargetMode="External"/><Relationship Id="rId2" Type="http://schemas.openxmlformats.org/officeDocument/2006/relationships/notesSlide" Target="../notesSlides/notesSlide74.xml"/><Relationship Id="rId1" Type="http://schemas.openxmlformats.org/officeDocument/2006/relationships/slideLayout" Target="../slideLayouts/slideLayout2.xml"/><Relationship Id="rId6" Type="http://schemas.openxmlformats.org/officeDocument/2006/relationships/hyperlink" Target="https://tools.ietf.org/html/draft-thubert-6lo-routing-dispatch-06" TargetMode="External"/><Relationship Id="rId11" Type="http://schemas.openxmlformats.org/officeDocument/2006/relationships/hyperlink" Target="http://datatracker.ietf.org/wg/core/" TargetMode="External"/><Relationship Id="rId5" Type="http://schemas.openxmlformats.org/officeDocument/2006/relationships/hyperlink" Target="http://datatracker.ietf.org/doc/draft-delcarpio-6lo-wlanah/" TargetMode="External"/><Relationship Id="rId10" Type="http://schemas.openxmlformats.org/officeDocument/2006/relationships/hyperlink" Target="https://tools.ietf.org/html/draft-ietf-6lo-ethertype-request-01" TargetMode="External"/><Relationship Id="rId4" Type="http://schemas.openxmlformats.org/officeDocument/2006/relationships/hyperlink" Target="https://mentor.ieee.org/802.11/dcn/15/11-15-1085-00-0wng-6lowpan-over-802-11.pptx" TargetMode="External"/><Relationship Id="rId9" Type="http://schemas.openxmlformats.org/officeDocument/2006/relationships/hyperlink" Target="http://datatracker.ietf.org/wg/roll/" TargetMode="External"/></Relationships>
</file>

<file path=ppt/slides/_rels/slide102.xml.rels><?xml version="1.0" encoding="UTF-8" standalone="yes"?>
<Relationships xmlns="http://schemas.openxmlformats.org/package/2006/relationships"><Relationship Id="rId3" Type="http://schemas.openxmlformats.org/officeDocument/2006/relationships/hyperlink" Target="https://datatracker.ietf.org/wg/capport/charter/" TargetMode="External"/><Relationship Id="rId2" Type="http://schemas.openxmlformats.org/officeDocument/2006/relationships/notesSlide" Target="../notesSlides/notesSlide75.xml"/><Relationship Id="rId1" Type="http://schemas.openxmlformats.org/officeDocument/2006/relationships/slideLayout" Target="../slideLayouts/slideLayout2.xml"/><Relationship Id="rId5" Type="http://schemas.openxmlformats.org/officeDocument/2006/relationships/hyperlink" Target="https://datatracker.ietf.org/doc/draft-donnelly-capport-detection/" TargetMode="External"/><Relationship Id="rId4" Type="http://schemas.openxmlformats.org/officeDocument/2006/relationships/hyperlink" Target="https://datatracker.ietf.org/doc/draft-larose-capport-architecture/" TargetMode="External"/></Relationships>
</file>

<file path=ppt/slides/_rels/slide103.xml.rels><?xml version="1.0" encoding="UTF-8" standalone="yes"?>
<Relationships xmlns="http://schemas.openxmlformats.org/package/2006/relationships"><Relationship Id="rId3" Type="http://schemas.openxmlformats.org/officeDocument/2006/relationships/hyperlink" Target="http://datatracker.ietf.org/wg/radext/" TargetMode="External"/><Relationship Id="rId2" Type="http://schemas.openxmlformats.org/officeDocument/2006/relationships/notesSlide" Target="../notesSlides/notesSlide76.xml"/><Relationship Id="rId1" Type="http://schemas.openxmlformats.org/officeDocument/2006/relationships/slideLayout" Target="../slideLayouts/slideLayout2.xml"/><Relationship Id="rId5" Type="http://schemas.openxmlformats.org/officeDocument/2006/relationships/hyperlink" Target="https://datatracker.ietf.org/doc/draft-garcia-radext-radius-lorawan/" TargetMode="External"/><Relationship Id="rId4" Type="http://schemas.openxmlformats.org/officeDocument/2006/relationships/hyperlink" Target="https://datatracker.ietf.org/doc/draft-aravind-radext-endtoend-attribute-security/" TargetMode="External"/></Relationships>
</file>

<file path=ppt/slides/_rels/slide104.xml.rels><?xml version="1.0" encoding="UTF-8" standalone="yes"?>
<Relationships xmlns="http://schemas.openxmlformats.org/package/2006/relationships"><Relationship Id="rId8" Type="http://schemas.openxmlformats.org/officeDocument/2006/relationships/hyperlink" Target="https://datatracker.ietf.org/doc/draft-ietf-opsawg-capwap-alt-tunnel/" TargetMode="External"/><Relationship Id="rId13" Type="http://schemas.openxmlformats.org/officeDocument/2006/relationships/hyperlink" Target="https://datatracker.ietf.org/doc/rfc7548/" TargetMode="External"/><Relationship Id="rId3" Type="http://schemas.openxmlformats.org/officeDocument/2006/relationships/hyperlink" Target="http://datatracker.ietf.org/wg/opsawg/" TargetMode="External"/><Relationship Id="rId7" Type="http://schemas.openxmlformats.org/officeDocument/2006/relationships/hyperlink" Target="http://datatracker.ietf.org/doc/draft-ietf-opsawg-capwap-extension/" TargetMode="External"/><Relationship Id="rId12" Type="http://schemas.openxmlformats.org/officeDocument/2006/relationships/hyperlink" Target="https://tools.ietf.org/html/rfc6632" TargetMode="External"/><Relationship Id="rId2" Type="http://schemas.openxmlformats.org/officeDocument/2006/relationships/notesSlide" Target="../notesSlides/notesSlide77.xml"/><Relationship Id="rId1" Type="http://schemas.openxmlformats.org/officeDocument/2006/relationships/slideLayout" Target="../slideLayouts/slideLayout2.xml"/><Relationship Id="rId6" Type="http://schemas.openxmlformats.org/officeDocument/2006/relationships/hyperlink" Target="http://datatracker.ietf.org/doc/rfc7494/" TargetMode="External"/><Relationship Id="rId11" Type="http://schemas.openxmlformats.org/officeDocument/2006/relationships/hyperlink" Target="https://datatracker.ietf.org/doc/draft-pularikkal-opsawg-wifi-calling/" TargetMode="External"/><Relationship Id="rId5" Type="http://schemas.openxmlformats.org/officeDocument/2006/relationships/hyperlink" Target="https://datatracker.ietf.org/doc/draft-ietf-opsawg-capwap-hybridmac/" TargetMode="External"/><Relationship Id="rId10" Type="http://schemas.openxmlformats.org/officeDocument/2006/relationships/hyperlink" Target="https://datatracker.ietf.org/doc/draft-li-opsawg-carrier-ip-service-model-req-arch/" TargetMode="External"/><Relationship Id="rId4" Type="http://schemas.openxmlformats.org/officeDocument/2006/relationships/hyperlink" Target="http://www.ietf.org/id/draft-zhang-opsawg-capwap-cds-02.txt" TargetMode="External"/><Relationship Id="rId9" Type="http://schemas.openxmlformats.org/officeDocument/2006/relationships/hyperlink" Target="https://datatracker.ietf.org/doc/draft-ietf-opsawg-tacacs/" TargetMode="External"/></Relationships>
</file>

<file path=ppt/slides/_rels/slide105.xml.rels><?xml version="1.0" encoding="UTF-8" standalone="yes"?>
<Relationships xmlns="http://schemas.openxmlformats.org/package/2006/relationships"><Relationship Id="rId3" Type="http://schemas.openxmlformats.org/officeDocument/2006/relationships/hyperlink" Target="http://datatracker.ietf.org/wg/tls/charter/" TargetMode="External"/><Relationship Id="rId2" Type="http://schemas.openxmlformats.org/officeDocument/2006/relationships/notesSlide" Target="../notesSlides/notesSlide78.xml"/><Relationship Id="rId1" Type="http://schemas.openxmlformats.org/officeDocument/2006/relationships/slideLayout" Target="../slideLayouts/slideLayout2.xml"/><Relationship Id="rId6" Type="http://schemas.openxmlformats.org/officeDocument/2006/relationships/hyperlink" Target="https://datatracker.ietf.org/doc/draft-ietf-tls-tls13-vectors/" TargetMode="External"/><Relationship Id="rId5" Type="http://schemas.openxmlformats.org/officeDocument/2006/relationships/hyperlink" Target="https://datatracker.ietf.org/doc/draft-ietf-tls-tls13/" TargetMode="External"/><Relationship Id="rId4" Type="http://schemas.openxmlformats.org/officeDocument/2006/relationships/hyperlink" Target="https://datatracker.ietf.org/doc/draft-ietf-tls-dtls13/" TargetMode="External"/></Relationships>
</file>

<file path=ppt/slides/_rels/slide106.xml.rels><?xml version="1.0" encoding="UTF-8" standalone="yes"?>
<Relationships xmlns="http://schemas.openxmlformats.org/package/2006/relationships"><Relationship Id="rId8" Type="http://schemas.openxmlformats.org/officeDocument/2006/relationships/hyperlink" Target="https://datatracker.ietf.org/doc/draft-ietf-detnet-problem-statement/" TargetMode="External"/><Relationship Id="rId3" Type="http://schemas.openxmlformats.org/officeDocument/2006/relationships/hyperlink" Target="https://datatracker.ietf.org/wg/detnet/charter/" TargetMode="External"/><Relationship Id="rId7" Type="http://schemas.openxmlformats.org/officeDocument/2006/relationships/hyperlink" Target="https://datatracker.ietf.org/doc/draft-ietf-detnet-use-cases/" TargetMode="External"/><Relationship Id="rId2" Type="http://schemas.openxmlformats.org/officeDocument/2006/relationships/notesSlide" Target="../notesSlides/notesSlide79.xml"/><Relationship Id="rId1" Type="http://schemas.openxmlformats.org/officeDocument/2006/relationships/slideLayout" Target="../slideLayouts/slideLayout2.xml"/><Relationship Id="rId6" Type="http://schemas.openxmlformats.org/officeDocument/2006/relationships/hyperlink" Target="https://datatracker.ietf.org/doc/draft-ietf-detnet-architecture/" TargetMode="External"/><Relationship Id="rId5" Type="http://schemas.openxmlformats.org/officeDocument/2006/relationships/hyperlink" Target="https://datatracker.ietf.org/doc/draft-ietf-detnet-dp-alt/" TargetMode="External"/><Relationship Id="rId4" Type="http://schemas.openxmlformats.org/officeDocument/2006/relationships/hyperlink" Target="https://datatracker.ietf.org/doc/draft-ietf-detnet-security/" TargetMode="External"/></Relationships>
</file>

<file path=ppt/slides/_rels/slide107.xml.rels><?xml version="1.0" encoding="UTF-8" standalone="yes"?>
<Relationships xmlns="http://schemas.openxmlformats.org/package/2006/relationships"><Relationship Id="rId3" Type="http://schemas.openxmlformats.org/officeDocument/2006/relationships/hyperlink" Target="https://datatracker.ietf.org/group/ipwave/about/" TargetMode="External"/><Relationship Id="rId2" Type="http://schemas.openxmlformats.org/officeDocument/2006/relationships/notesSlide" Target="../notesSlides/notesSlide80.xml"/><Relationship Id="rId1" Type="http://schemas.openxmlformats.org/officeDocument/2006/relationships/slideLayout" Target="../slideLayouts/slideLayout2.xml"/><Relationship Id="rId5" Type="http://schemas.openxmlformats.org/officeDocument/2006/relationships/hyperlink" Target="https://datatracker.ietf.org/doc/draft-ietf-ipwave-ipv6-over-80211ocb/" TargetMode="External"/><Relationship Id="rId4" Type="http://schemas.openxmlformats.org/officeDocument/2006/relationships/hyperlink" Target="https://datatracker.ietf.org/doc/draft-ietf-ipwave-vehicular-networking/" TargetMode="External"/></Relationships>
</file>

<file path=ppt/slides/_rels/slide108.xml.rels><?xml version="1.0" encoding="UTF-8" standalone="yes"?>
<Relationships xmlns="http://schemas.openxmlformats.org/package/2006/relationships"><Relationship Id="rId3" Type="http://schemas.openxmlformats.org/officeDocument/2006/relationships/hyperlink" Target="https://datatracker.ietf.org/doc/rfc7241/" TargetMode="External"/><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hyperlink" Target="http://ieee-sa.centraldesktop.com/802liaisondb/FrontPage" TargetMode="External"/></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image" Target="../media/image22.emf"/><Relationship Id="rId4" Type="http://schemas.openxmlformats.org/officeDocument/2006/relationships/oleObject" Target="../embeddings/Microsoft_Word_97_-_2003_Document9.doc"/></Relationships>
</file>

<file path=ppt/slides/_rels/slide11.xml.rels><?xml version="1.0" encoding="UTF-8" standalone="yes"?>
<Relationships xmlns="http://schemas.openxmlformats.org/package/2006/relationships"><Relationship Id="rId3" Type="http://schemas.openxmlformats.org/officeDocument/2006/relationships/hyperlink" Target="http://grouper.ieee.org/groups/802/11/Reports/802.11_Timelines.htm"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3" Type="http://schemas.openxmlformats.org/officeDocument/2006/relationships/hyperlink" Target="https://www.wi-fi.org/news-events/newsroom/wi-fi-alliance-security-update" TargetMode="External"/><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hyperlink" Target="http://www.wi-fi.org/who-we-are/current-work-areas" TargetMode="External"/><Relationship Id="rId2" Type="http://schemas.openxmlformats.org/officeDocument/2006/relationships/notesSlide" Target="../notesSlides/notesSlide85.xml"/><Relationship Id="rId1" Type="http://schemas.openxmlformats.org/officeDocument/2006/relationships/slideLayout" Target="../slideLayouts/slideLayout2.xml"/><Relationship Id="rId4" Type="http://schemas.openxmlformats.org/officeDocument/2006/relationships/hyperlink" Target="http://www.wi-fi.org/" TargetMode="Externa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3" Type="http://schemas.openxmlformats.org/officeDocument/2006/relationships/hyperlink" Target="https://mentor.ieee.org/omniran/documents" TargetMode="External"/><Relationship Id="rId2" Type="http://schemas.openxmlformats.org/officeDocument/2006/relationships/hyperlink" Target="https://mentor.ieee.org/omniran/bp/StartPage" TargetMode="External"/><Relationship Id="rId1" Type="http://schemas.openxmlformats.org/officeDocument/2006/relationships/slideLayout" Target="../slideLayouts/slideLayout2.xml"/><Relationship Id="rId5" Type="http://schemas.openxmlformats.org/officeDocument/2006/relationships/hyperlink" Target="https://development.standards.ieee.org/get-file/P802.1CF.pdf?t=81644900003" TargetMode="External"/><Relationship Id="rId4" Type="http://schemas.openxmlformats.org/officeDocument/2006/relationships/hyperlink" Target="http://www.ieee802.org/1/files/private/cf-drafts/d0/802-1cf-d0-6.pdf" TargetMode="Externa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7.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5g.ieee.org/images/files/pdf/ieee-5g-roadmap-white-paper.pdf" TargetMode="External"/><Relationship Id="rId2" Type="http://schemas.openxmlformats.org/officeDocument/2006/relationships/hyperlink" Target="https://mentor.ieee.org/802.11/dcn/17/11-17-1569-00-0000-liaison-statement-from-ngmn-on-e2e-architecture.doc" TargetMode="External"/><Relationship Id="rId1" Type="http://schemas.openxmlformats.org/officeDocument/2006/relationships/slideLayout" Target="../slideLayouts/slideLayout2.xml"/><Relationship Id="rId4" Type="http://schemas.openxmlformats.org/officeDocument/2006/relationships/hyperlink" Target="https://mentor.ieee.org/802.11/dcn/17/11-17-1222-04-AANI-aani-sc-agenda-september-2017.pptx"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3gpp.org/ftp/Specs/archive/33_series/33.899/33899-120.zip" TargetMode="External"/><Relationship Id="rId2" Type="http://schemas.openxmlformats.org/officeDocument/2006/relationships/hyperlink" Target="http://www.3gpp.org/ftp/Specs/archive/23_series/23.799/23799-e00.zip" TargetMode="External"/><Relationship Id="rId1" Type="http://schemas.openxmlformats.org/officeDocument/2006/relationships/slideLayout" Target="../slideLayouts/slideLayout2.xml"/><Relationship Id="rId6" Type="http://schemas.openxmlformats.org/officeDocument/2006/relationships/hyperlink" Target="http://www.3gpp.org/ftp/Specs/archive/33_series/33.501/33501-020.zip" TargetMode="External"/><Relationship Id="rId5" Type="http://schemas.openxmlformats.org/officeDocument/2006/relationships/hyperlink" Target="http://www.3gpp.org/ftp/Specs/archive/23_series/23.502/23502-040.zip" TargetMode="External"/><Relationship Id="rId4" Type="http://schemas.openxmlformats.org/officeDocument/2006/relationships/hyperlink" Target="http://www.3gpp.org/ftp/Specs/archive/23_series/23.501/23501-100.zip"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8.emf"/><Relationship Id="rId4" Type="http://schemas.openxmlformats.org/officeDocument/2006/relationships/oleObject" Target="../embeddings/oleObject3.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mentor.ieee.org/802.11/dcn/17/11-17-1562-03-0arc-arc-sc-agenda-november-2017.pptx"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mentor.ieee.org/802.11/dcn/15/11-15-0355-12-0arc-mib-truthvalue-usage-patterns.docx"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9.emf"/><Relationship Id="rId4" Type="http://schemas.openxmlformats.org/officeDocument/2006/relationships/oleObject" Target="../embeddings/oleObject4.bin"/></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mentor.ieee.org/802.15/dcn/17/15-17-0565-01-0000-802-15-10a-par.pdf" TargetMode="External"/><Relationship Id="rId2" Type="http://schemas.openxmlformats.org/officeDocument/2006/relationships/hyperlink" Target="https://mentor.ieee.org/802.15/dcn/17/15-17-0566-01-0000-802-15-10a-csd.docx"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ieee802.org/1/files/public/docs2017/cv-draft-CSD-0917-v01.pdf" TargetMode="External"/><Relationship Id="rId2" Type="http://schemas.openxmlformats.org/officeDocument/2006/relationships/hyperlink" Target="http://www.ieee802.org/1/files/public/docs2017/cv-draft-PAR-1017-v03.pdf"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grouper.ieee.org/groups/802/PARs.shtml"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s://mentor.ieee.org/802.11/dcn/17/11-17-1715-00-0PAR-minutes-november-2017-session.docx" TargetMode="External"/><Relationship Id="rId4" Type="http://schemas.openxmlformats.org/officeDocument/2006/relationships/hyperlink" Target="https://mentor.ieee.org/802.11/dcn/17/11-17-1092-00-0PAR-minutes-july-2017-session.docx"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mentor.ieee.org/802.11/dcn/17/11-17-1551-04-coex-coex-sc-agenda-for-nov-2017-in-orlando.pptx"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0.emf"/><Relationship Id="rId4" Type="http://schemas.openxmlformats.org/officeDocument/2006/relationships/oleObject" Target="../embeddings/oleObject5.bin"/></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mentor.ieee.org/802.11/dcn/17/11-17-1554-02-0wng-agenda-for-wng-2017-november.ppt"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s://mentor.ieee.org/802.11/dcn/17/11-17-1762-00-0wng-wng-meeting-minutes-of-2017-november-orlando-meeting.docx" TargetMode="External"/><Relationship Id="rId5" Type="http://schemas.openxmlformats.org/officeDocument/2006/relationships/hyperlink" Target="https://mentor.ieee.org/802.11/dcn/17/11-17-1734-01-0wng-wtsn.pptx" TargetMode="External"/><Relationship Id="rId4" Type="http://schemas.openxmlformats.org/officeDocument/2006/relationships/hyperlink" Target="https://mentor.ieee.org/802.11/dcn/17/11-17-1736-02-0wng-broadcast-service-on-wlan.pptx"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1.emf"/><Relationship Id="rId4" Type="http://schemas.openxmlformats.org/officeDocument/2006/relationships/oleObject" Target="../embeddings/Microsoft_Word_97_-_2003_Document2.doc"/></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mentor.ieee.org/802.11/dcn/17/11-17-1556-07-000m-november-2017-tgmd-agenda.pptx"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mentor.ieee.org/802.11/dcn/17/11-17-0004-03-0000-revision-par-proposal-tgmd.doc"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hyperlink" Target="https://standards.ieee.org/about/sba/index.html" TargetMode="Externa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2.emf"/><Relationship Id="rId4" Type="http://schemas.openxmlformats.org/officeDocument/2006/relationships/oleObject" Target="../embeddings/oleObject6.bin"/></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13.emf"/><Relationship Id="rId4" Type="http://schemas.openxmlformats.org/officeDocument/2006/relationships/oleObject" Target="../embeddings/oleObject7.bin"/></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14.emf"/><Relationship Id="rId4" Type="http://schemas.openxmlformats.org/officeDocument/2006/relationships/oleObject" Target="../embeddings/Microsoft_Word_97_-_2003_Document3.doc"/></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s://mentor.ieee.org/802.11/dcn/17/11-17-1546-04-00ax-tgax-november-2017-meeting-agenda.pptx"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15.emf"/><Relationship Id="rId4" Type="http://schemas.openxmlformats.org/officeDocument/2006/relationships/oleObject" Target="../embeddings/Microsoft_Word_97_-_2003_Document4.doc"/></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16.emf"/><Relationship Id="rId4" Type="http://schemas.openxmlformats.org/officeDocument/2006/relationships/oleObject" Target="../embeddings/Microsoft_Word_97_-_2003_Document5.doc"/></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6.xml"/><Relationship Id="rId1" Type="http://schemas.openxmlformats.org/officeDocument/2006/relationships/vmlDrawing" Target="../drawings/vmlDrawing13.vml"/><Relationship Id="rId5" Type="http://schemas.openxmlformats.org/officeDocument/2006/relationships/image" Target="../media/image17.emf"/><Relationship Id="rId4" Type="http://schemas.openxmlformats.org/officeDocument/2006/relationships/oleObject" Target="../embeddings/Microsoft_Word_97_-_2003_Document6.doc"/></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6.emf"/><Relationship Id="rId4" Type="http://schemas.openxmlformats.org/officeDocument/2006/relationships/oleObject" Target="../embeddings/oleObject1.bin"/></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18.emf"/><Relationship Id="rId4" Type="http://schemas.openxmlformats.org/officeDocument/2006/relationships/oleObject" Target="../embeddings/Microsoft_Word_97_-_2003_Document7.doc"/></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19.emf"/></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hyperlink" Target="https://mentor.ieee.org/802.18/dcn/17/18-17-0059-01-0000-proposed-updates-to-annex-17-to-document-5a-298-e-from-802.docx" TargetMode="Externa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hyperlink" Target="https://mentor.ieee.org/802.18/dcn/17/18-17-0051-01-0000-meeting-minutes-march-2017-vancouver.docx" TargetMode="External"/><Relationship Id="rId2" Type="http://schemas.openxmlformats.org/officeDocument/2006/relationships/hyperlink" Target="https://mentor.ieee.org/802.18/dcn/17/18-17-0130-02-0000-orlando-meeting-agenda-november-2017.pptx" TargetMode="External"/><Relationship Id="rId1" Type="http://schemas.openxmlformats.org/officeDocument/2006/relationships/slideLayout" Target="../slideLayouts/slideLayout2.xml"/><Relationship Id="rId6" Type="http://schemas.openxmlformats.org/officeDocument/2006/relationships/hyperlink" Target="https://mentor.ieee.org/802.18/dcn/17/18-17-0131-04-0000-ieee-sa-contiguously-allocated-spectrum-position-1.docx" TargetMode="External"/><Relationship Id="rId5" Type="http://schemas.openxmlformats.org/officeDocument/2006/relationships/hyperlink" Target="https://mentor.ieee.org/802.18/dcn/17/18-17-0059-01-0000-proposed-updates-to-annex-17-to-document-5a-298-e-from-802.docx" TargetMode="External"/><Relationship Id="rId4" Type="http://schemas.openxmlformats.org/officeDocument/2006/relationships/hyperlink" Target="https://mentor.ieee.org/802.18/dcn/17/18-17-0119-00-0000-meeting-minutes-sep-2017-big-island.docx" TargetMode="Externa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mailto:carlos.cordeiro@intel.com" TargetMode="External"/><Relationship Id="rId13" Type="http://schemas.openxmlformats.org/officeDocument/2006/relationships/hyperlink" Target="mailto:alex.ashley@hotmail.co.uk" TargetMode="External"/><Relationship Id="rId18" Type="http://schemas.openxmlformats.org/officeDocument/2006/relationships/hyperlink" Target="mailto:yongho.seok@gmail.com" TargetMode="External"/><Relationship Id="rId3" Type="http://schemas.openxmlformats.org/officeDocument/2006/relationships/hyperlink" Target="mailto:jiamin.chen@mail01.huawei.com" TargetMode="External"/><Relationship Id="rId7" Type="http://schemas.openxmlformats.org/officeDocument/2006/relationships/hyperlink" Target="mailto:robert.stacey@intel.com" TargetMode="External"/><Relationship Id="rId12" Type="http://schemas.openxmlformats.org/officeDocument/2006/relationships/hyperlink" Target="mailto:edward.ks.au@huawei.com" TargetMode="External"/><Relationship Id="rId17" Type="http://schemas.openxmlformats.org/officeDocument/2006/relationships/hyperlink" Target="mailto:Ping.FANG@huawei.com" TargetMode="External"/><Relationship Id="rId2" Type="http://schemas.openxmlformats.org/officeDocument/2006/relationships/notesSlide" Target="../notesSlides/notesSlide9.xml"/><Relationship Id="rId16" Type="http://schemas.openxmlformats.org/officeDocument/2006/relationships/hyperlink" Target="mailto:adrian.p.stephens@ieee.org" TargetMode="External"/><Relationship Id="rId20" Type="http://schemas.openxmlformats.org/officeDocument/2006/relationships/hyperlink" Target="mailto:ddrgal@gmail.com" TargetMode="External"/><Relationship Id="rId1" Type="http://schemas.openxmlformats.org/officeDocument/2006/relationships/slideLayout" Target="../slideLayouts/slideLayout2.xml"/><Relationship Id="rId6" Type="http://schemas.openxmlformats.org/officeDocument/2006/relationships/hyperlink" Target="mailto:LRA@tiac.net" TargetMode="External"/><Relationship Id="rId11" Type="http://schemas.openxmlformats.org/officeDocument/2006/relationships/hyperlink" Target="mailto:emily.h.qi@intel.com" TargetMode="External"/><Relationship Id="rId5" Type="http://schemas.openxmlformats.org/officeDocument/2006/relationships/hyperlink" Target="mailto:d3e3e3@gmail.com" TargetMode="External"/><Relationship Id="rId15" Type="http://schemas.openxmlformats.org/officeDocument/2006/relationships/hyperlink" Target="mailto:petere@ieee.org" TargetMode="External"/><Relationship Id="rId10" Type="http://schemas.openxmlformats.org/officeDocument/2006/relationships/hyperlink" Target="mailto:po-kai.huang@intel.com" TargetMode="External"/><Relationship Id="rId19" Type="http://schemas.openxmlformats.org/officeDocument/2006/relationships/hyperlink" Target="mailto:aasterja@qti.qualcomm.com" TargetMode="External"/><Relationship Id="rId4" Type="http://schemas.openxmlformats.org/officeDocument/2006/relationships/hyperlink" Target="mailto:shiwenhe@seu.edu.cn" TargetMode="External"/><Relationship Id="rId9" Type="http://schemas.openxmlformats.org/officeDocument/2006/relationships/hyperlink" Target="mailto:chaochun.wang@mediatek.com" TargetMode="External"/><Relationship Id="rId14" Type="http://schemas.openxmlformats.org/officeDocument/2006/relationships/hyperlink" Target="mailto:henry@LOGOUT.COM"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20.emf"/><Relationship Id="rId4" Type="http://schemas.openxmlformats.org/officeDocument/2006/relationships/oleObject" Target="../embeddings/oleObject9.bin"/></Relationships>
</file>

<file path=ppt/slides/_rels/slide92.xml.rels><?xml version="1.0" encoding="UTF-8" standalone="yes"?>
<Relationships xmlns="http://schemas.openxmlformats.org/package/2006/relationships"><Relationship Id="rId3" Type="http://schemas.openxmlformats.org/officeDocument/2006/relationships/hyperlink" Target="http://grouper.ieee.org/groups/802/24/private/" TargetMode="External"/><Relationship Id="rId2" Type="http://schemas.openxmlformats.org/officeDocument/2006/relationships/hyperlink" Target="https://mentor.ieee.org/802.24/dcn/17/24-17-0006-10-sgtg-tsn-utility-applications-white-paper.docx" TargetMode="External"/><Relationship Id="rId1" Type="http://schemas.openxmlformats.org/officeDocument/2006/relationships/slideLayout" Target="../slideLayouts/slideLayout2.xml"/><Relationship Id="rId5" Type="http://schemas.openxmlformats.org/officeDocument/2006/relationships/hyperlink" Target="https://mentor.ieee.org/802.24/dcn/17/24-17-0026-00-0000-november-2017-closing-report.pptx" TargetMode="External"/><Relationship Id="rId4" Type="http://schemas.openxmlformats.org/officeDocument/2006/relationships/hyperlink" Target="https://mentor.ieee.org/802.24/dcn/17/24-17-0024-01-0000-november-2017-agenda.xlsx" TargetMode="Externa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image" Target="../media/image21.emf"/><Relationship Id="rId4" Type="http://schemas.openxmlformats.org/officeDocument/2006/relationships/oleObject" Target="../embeddings/Microsoft_Word_97_-_2003_Document8.doc"/></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hyperlink" Target="http://www.ietf.org/"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hyperlink" Target="http://tools.ietf.org/dailydose/" TargetMode="External"/><Relationship Id="rId5" Type="http://schemas.openxmlformats.org/officeDocument/2006/relationships/hyperlink" Target="https://www.ietf.org/edu/tutorials.html" TargetMode="External"/><Relationship Id="rId4" Type="http://schemas.openxmlformats.org/officeDocument/2006/relationships/hyperlink" Target="https://www.ietf.org/edu/process-oriented-tutorials.html#newcomers" TargetMode="External"/></Relationships>
</file>

<file path=ppt/slides/_rels/slide96.xml.rels><?xml version="1.0" encoding="UTF-8" standalone="yes"?>
<Relationships xmlns="http://schemas.openxmlformats.org/package/2006/relationships"><Relationship Id="rId3" Type="http://schemas.openxmlformats.org/officeDocument/2006/relationships/hyperlink" Target="http://www.iab.org/activities/joint-activities/iab-ieee-coordination/"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hyperlink" Target="https://www.youtube.com/watch?v=SMh_vggVgrg&amp;index=43&amp;list=PLC86T-6ZTP5jo6kIuqdyeYYhsKv9sUwG1" TargetMode="External"/><Relationship Id="rId5" Type="http://schemas.openxmlformats.org/officeDocument/2006/relationships/hyperlink" Target="https://datatracker.ietf.org/wg/ipwave/charter/" TargetMode="External"/><Relationship Id="rId4" Type="http://schemas.openxmlformats.org/officeDocument/2006/relationships/hyperlink" Target="https://datatracker.ietf.org/doc/draft-ietf-opsawg-capwap-alt-tunnel/" TargetMode="External"/></Relationships>
</file>

<file path=ppt/slides/_rels/slide97.xml.rels><?xml version="1.0" encoding="UTF-8" standalone="yes"?>
<Relationships xmlns="http://schemas.openxmlformats.org/package/2006/relationships"><Relationship Id="rId3" Type="http://schemas.openxmlformats.org/officeDocument/2006/relationships/hyperlink" Target="https://tools.ietf.org/html/draft-ietf-6lo-rfc6775-update-10" TargetMode="External"/><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hyperlink" Target="mailto:6lo@ietf.org" TargetMode="External"/></Relationships>
</file>

<file path=ppt/slides/_rels/slide98.xml.rels><?xml version="1.0" encoding="UTF-8" standalone="yes"?>
<Relationships xmlns="http://schemas.openxmlformats.org/package/2006/relationships"><Relationship Id="rId8" Type="http://schemas.openxmlformats.org/officeDocument/2006/relationships/hyperlink" Target="https://datatracker.ietf.org/wg/suit/about/" TargetMode="External"/><Relationship Id="rId3" Type="http://schemas.openxmlformats.org/officeDocument/2006/relationships/hyperlink" Target="https://datatracker.ietf.org/wg/bofs/" TargetMode="External"/><Relationship Id="rId7" Type="http://schemas.openxmlformats.org/officeDocument/2006/relationships/hyperlink" Target="https://datatracker.ietf.org/wg/iasa20/about/" TargetMode="External"/><Relationship Id="rId2" Type="http://schemas.openxmlformats.org/officeDocument/2006/relationships/notesSlide" Target="../notesSlides/notesSlide71.xml"/><Relationship Id="rId1" Type="http://schemas.openxmlformats.org/officeDocument/2006/relationships/slideLayout" Target="../slideLayouts/slideLayout2.xml"/><Relationship Id="rId6" Type="http://schemas.openxmlformats.org/officeDocument/2006/relationships/hyperlink" Target="https://datatracker.ietf.org/wg/dcrouting/about/" TargetMode="External"/><Relationship Id="rId5" Type="http://schemas.openxmlformats.org/officeDocument/2006/relationships/hyperlink" Target="https://datatracker.ietf.org/wg/teep/about/" TargetMode="External"/><Relationship Id="rId4" Type="http://schemas.openxmlformats.org/officeDocument/2006/relationships/hyperlink" Target="https://www.ietf.org/blog/2017/06/new-work-at-upcoming-ietf-99-meeting/" TargetMode="External"/></Relationships>
</file>

<file path=ppt/slides/_rels/slide99.xml.rels><?xml version="1.0" encoding="UTF-8" standalone="yes"?>
<Relationships xmlns="http://schemas.openxmlformats.org/package/2006/relationships"><Relationship Id="rId3" Type="http://schemas.openxmlformats.org/officeDocument/2006/relationships/hyperlink" Target="https://www.ietf.org/blog/2017/04/yang-catalog-latest-development-ietf-98-hackathon/Insights" TargetMode="External"/><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hyperlink" Target="https://yangcatalog.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Grp="1" noChangeArrowheads="1"/>
          </p:cNvSpPr>
          <p:nvPr>
            <p:ph type="title"/>
          </p:nvPr>
        </p:nvSpPr>
        <p:spPr>
          <a:noFill/>
        </p:spPr>
        <p:txBody>
          <a:bodyPr/>
          <a:lstStyle/>
          <a:p>
            <a:r>
              <a:rPr lang="en-US" smtClean="0"/>
              <a:t>802.11 November </a:t>
            </a:r>
            <a:r>
              <a:rPr lang="en-US" dirty="0" smtClean="0"/>
              <a:t>2017 Closing Reports</a:t>
            </a:r>
          </a:p>
        </p:txBody>
      </p:sp>
      <p:sp>
        <p:nvSpPr>
          <p:cNvPr id="3078" name="Rectangle 6"/>
          <p:cNvSpPr>
            <a:spLocks noGrp="1" noChangeArrowheads="1"/>
          </p:cNvSpPr>
          <p:nvPr>
            <p:ph type="body" idx="1"/>
          </p:nvPr>
        </p:nvSpPr>
        <p:spPr>
          <a:xfrm>
            <a:off x="685800" y="1752600"/>
            <a:ext cx="7772400" cy="381000"/>
          </a:xfrm>
          <a:noFill/>
        </p:spPr>
        <p:txBody>
          <a:bodyPr/>
          <a:lstStyle/>
          <a:p>
            <a:pPr algn="ctr">
              <a:lnSpc>
                <a:spcPct val="90000"/>
              </a:lnSpc>
              <a:buFontTx/>
              <a:buNone/>
            </a:pPr>
            <a:r>
              <a:rPr lang="en-US" sz="2000" dirty="0" smtClean="0"/>
              <a:t>Date:</a:t>
            </a:r>
            <a:r>
              <a:rPr lang="en-US" sz="2000" b="0" dirty="0" smtClean="0"/>
              <a:t> </a:t>
            </a:r>
            <a:r>
              <a:rPr lang="en-US" sz="2000" b="0" dirty="0" smtClean="0"/>
              <a:t>2017-11-14</a:t>
            </a:r>
            <a:endParaRPr lang="en-US" sz="2000" b="0" dirty="0" smtClean="0"/>
          </a:p>
        </p:txBody>
      </p:sp>
      <p:graphicFrame>
        <p:nvGraphicFramePr>
          <p:cNvPr id="3079" name="Object 11"/>
          <p:cNvGraphicFramePr>
            <a:graphicFrameLocks noChangeAspect="1"/>
          </p:cNvGraphicFramePr>
          <p:nvPr>
            <p:extLst>
              <p:ext uri="{D42A27DB-BD31-4B8C-83A1-F6EECF244321}">
                <p14:modId xmlns:p14="http://schemas.microsoft.com/office/powerpoint/2010/main" val="388577660"/>
              </p:ext>
            </p:extLst>
          </p:nvPr>
        </p:nvGraphicFramePr>
        <p:xfrm>
          <a:off x="528638" y="2278063"/>
          <a:ext cx="7653337" cy="2582862"/>
        </p:xfrm>
        <a:graphic>
          <a:graphicData uri="http://schemas.openxmlformats.org/presentationml/2006/ole">
            <mc:AlternateContent xmlns:mc="http://schemas.openxmlformats.org/markup-compatibility/2006">
              <mc:Choice xmlns:v="urn:schemas-microsoft-com:vml" Requires="v">
                <p:oleObj spid="_x0000_s3531" name="Document" r:id="rId4" imgW="8295890" imgH="2791833" progId="Word.Document.8">
                  <p:embed/>
                </p:oleObj>
              </mc:Choice>
              <mc:Fallback>
                <p:oleObj name="Document" r:id="rId4" imgW="8295890" imgH="2791833" progId="Word.Document.8">
                  <p:embed/>
                  <p:pic>
                    <p:nvPicPr>
                      <p:cNvPr id="0" name="Object 11"/>
                      <p:cNvPicPr>
                        <a:picLocks noChangeAspect="1" noChangeArrowheads="1"/>
                      </p:cNvPicPr>
                      <p:nvPr/>
                    </p:nvPicPr>
                    <p:blipFill>
                      <a:blip r:embed="rId5"/>
                      <a:srcRect/>
                      <a:stretch>
                        <a:fillRect/>
                      </a:stretch>
                    </p:blipFill>
                    <p:spPr bwMode="auto">
                      <a:xfrm>
                        <a:off x="528638" y="2278063"/>
                        <a:ext cx="7653337" cy="2582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80" name="Rectangle 12"/>
          <p:cNvSpPr>
            <a:spLocks noChangeArrowheads="1"/>
          </p:cNvSpPr>
          <p:nvPr/>
        </p:nvSpPr>
        <p:spPr bwMode="auto">
          <a:xfrm>
            <a:off x="533400" y="193992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spcBef>
                <a:spcPct val="20000"/>
              </a:spcBef>
            </a:pPr>
            <a:r>
              <a:rPr lang="en-US" sz="2000"/>
              <a:t>Authors:</a:t>
            </a:r>
            <a:endParaRPr lang="en-US" sz="2000" b="0"/>
          </a:p>
        </p:txBody>
      </p:sp>
      <p:sp>
        <p:nvSpPr>
          <p:cNvPr id="3" name="Date Placeholder 2"/>
          <p:cNvSpPr>
            <a:spLocks noGrp="1"/>
          </p:cNvSpPr>
          <p:nvPr>
            <p:ph type="dt" sz="half" idx="10"/>
          </p:nvPr>
        </p:nvSpPr>
        <p:spPr/>
        <p:txBody>
          <a:bodyPr/>
          <a:lstStyle/>
          <a:p>
            <a:pPr>
              <a:defRPr/>
            </a:pPr>
            <a:r>
              <a:rPr lang="en-US" smtClean="0"/>
              <a:t>November 2017</a:t>
            </a:r>
            <a:endParaRPr lang="en-US"/>
          </a:p>
        </p:txBody>
      </p:sp>
      <p:sp>
        <p:nvSpPr>
          <p:cNvPr id="4" name="Footer Placeholder 3"/>
          <p:cNvSpPr>
            <a:spLocks noGrp="1"/>
          </p:cNvSpPr>
          <p:nvPr>
            <p:ph type="ftr" sz="quarter" idx="11"/>
          </p:nvPr>
        </p:nvSpPr>
        <p:spPr/>
        <p:txBody>
          <a:bodyPr/>
          <a:lstStyle/>
          <a:p>
            <a:pPr>
              <a:defRPr/>
            </a:pPr>
            <a:r>
              <a:rPr lang="en-US" smtClean="0"/>
              <a:t>Adrian Stephens, Intel Corporation</a:t>
            </a:r>
            <a:endParaRPr lang="en-US"/>
          </a:p>
        </p:txBody>
      </p:sp>
      <p:sp>
        <p:nvSpPr>
          <p:cNvPr id="2" name="Slide Number Placeholder 1"/>
          <p:cNvSpPr>
            <a:spLocks noGrp="1"/>
          </p:cNvSpPr>
          <p:nvPr>
            <p:ph type="sldNum" sz="quarter" idx="12"/>
          </p:nvPr>
        </p:nvSpPr>
        <p:spPr/>
        <p:txBody>
          <a:bodyPr/>
          <a:lstStyle/>
          <a:p>
            <a:pPr>
              <a:defRPr/>
            </a:pPr>
            <a:r>
              <a:rPr lang="en-US" smtClean="0"/>
              <a:t>Slide </a:t>
            </a:r>
            <a:fld id="{219CDBFA-76A2-4597-AA38-8543ED035B58}" type="slidenum">
              <a:rPr lang="en-US" smtClean="0"/>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GB"/>
              <a:t>802.11 Style Guide</a:t>
            </a:r>
          </a:p>
        </p:txBody>
      </p:sp>
      <p:sp>
        <p:nvSpPr>
          <p:cNvPr id="28675" name="Rectangle 3"/>
          <p:cNvSpPr>
            <a:spLocks noGrp="1" noChangeArrowheads="1"/>
          </p:cNvSpPr>
          <p:nvPr>
            <p:ph type="body" idx="1"/>
          </p:nvPr>
        </p:nvSpPr>
        <p:spPr>
          <a:xfrm>
            <a:off x="685800" y="1524000"/>
            <a:ext cx="7772400" cy="4572000"/>
          </a:xfrm>
        </p:spPr>
        <p:txBody>
          <a:bodyPr/>
          <a:lstStyle/>
          <a:p>
            <a:r>
              <a:rPr lang="en-GB" dirty="0"/>
              <a:t>See </a:t>
            </a:r>
            <a:r>
              <a:rPr lang="en-GB" dirty="0" smtClean="0"/>
              <a:t>11-09-1034-12-0000-wg11-style-guide.doc </a:t>
            </a:r>
            <a:endParaRPr lang="en-GB" dirty="0"/>
          </a:p>
          <a:p>
            <a:pPr lvl="1"/>
            <a:r>
              <a:rPr lang="en-US" dirty="0"/>
              <a:t>We updated 802.11 </a:t>
            </a:r>
            <a:r>
              <a:rPr lang="en-US" dirty="0" err="1"/>
              <a:t>WG</a:t>
            </a:r>
            <a:r>
              <a:rPr lang="en-US" dirty="0"/>
              <a:t> Style Guide based on 2012 IEEE Standards Style Manual and consistency changes in final publication of the 802.11 standard</a:t>
            </a:r>
            <a:endParaRPr lang="en-GB" dirty="0"/>
          </a:p>
          <a:p>
            <a:r>
              <a:rPr lang="en-US" b="0" dirty="0"/>
              <a:t>Editor’s responsibility includes checking the </a:t>
            </a:r>
            <a:r>
              <a:rPr lang="en-US" dirty="0"/>
              <a:t>2014 IEEE Standards Style Manual </a:t>
            </a:r>
            <a:r>
              <a:rPr lang="en-US" b="0" dirty="0"/>
              <a:t>when creating or updating drafts. </a:t>
            </a:r>
            <a:r>
              <a:rPr lang="en-GB" u="sng" dirty="0">
                <a:hlinkClick r:id="rId3"/>
              </a:rPr>
              <a:t>https://development.standards.ieee.org/myproject/Public/mytools/draft/styleman.pdf</a:t>
            </a:r>
            <a:endParaRPr lang="en-US" b="0" dirty="0"/>
          </a:p>
          <a:p>
            <a:r>
              <a:rPr lang="en-US" b="0" dirty="0"/>
              <a:t>Submissions with draft text should conform to both the </a:t>
            </a:r>
            <a:r>
              <a:rPr lang="en-US" b="0" dirty="0" err="1"/>
              <a:t>WG11</a:t>
            </a:r>
            <a:r>
              <a:rPr lang="en-US" b="0" dirty="0"/>
              <a:t> Style Guide and IEEE Standards Style Manual</a:t>
            </a:r>
          </a:p>
          <a:p>
            <a:r>
              <a:rPr lang="en-US" b="0" dirty="0"/>
              <a:t>Note that the Style Guide evolves with our practice, expect a revision in March</a:t>
            </a:r>
          </a:p>
          <a:p>
            <a:pPr>
              <a:buFontTx/>
              <a:buNone/>
            </a:pPr>
            <a:endParaRPr lang="en-GB" dirty="0"/>
          </a:p>
        </p:txBody>
      </p:sp>
      <p:sp>
        <p:nvSpPr>
          <p:cNvPr id="28677" name="Footer Placeholder 5"/>
          <p:cNvSpPr>
            <a:spLocks noGrp="1"/>
          </p:cNvSpPr>
          <p:nvPr>
            <p:ph type="ftr" sz="quarter" idx="11"/>
          </p:nvPr>
        </p:nvSpPr>
        <p:spPr>
          <a:noFill/>
        </p:spPr>
        <p:txBody>
          <a:bodyPr/>
          <a:lstStyle/>
          <a:p>
            <a:r>
              <a:rPr lang="en-US" smtClean="0"/>
              <a:t>Adrian Stephens, Intel Corporation</a:t>
            </a:r>
            <a:endParaRPr lang="en-US"/>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3/6 of 11-17-1563 by Peter Ecclesine (Cisco Systems)</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10</a:t>
            </a:fld>
            <a:endParaRPr lang="en-US"/>
          </a:p>
        </p:txBody>
      </p:sp>
    </p:spTree>
    <p:extLst>
      <p:ext uri="{BB962C8B-B14F-4D97-AF65-F5344CB8AC3E}">
        <p14:creationId xmlns:p14="http://schemas.microsoft.com/office/powerpoint/2010/main" val="240335891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p>
        </p:txBody>
      </p:sp>
      <p:sp>
        <p:nvSpPr>
          <p:cNvPr id="5125" name="Rectangle 2"/>
          <p:cNvSpPr>
            <a:spLocks noGrp="1" noChangeArrowheads="1"/>
          </p:cNvSpPr>
          <p:nvPr>
            <p:ph type="title"/>
          </p:nvPr>
        </p:nvSpPr>
        <p:spPr>
          <a:xfrm>
            <a:off x="685800" y="381000"/>
            <a:ext cx="7772400" cy="1066800"/>
          </a:xfrm>
        </p:spPr>
        <p:txBody>
          <a:bodyPr/>
          <a:lstStyle/>
          <a:p>
            <a:r>
              <a:rPr lang="en-US" dirty="0" smtClean="0"/>
              <a:t>Multicast Topics</a:t>
            </a:r>
          </a:p>
        </p:txBody>
      </p:sp>
      <p:sp>
        <p:nvSpPr>
          <p:cNvPr id="113667" name="Rectangle 3"/>
          <p:cNvSpPr>
            <a:spLocks noGrp="1" noChangeArrowheads="1"/>
          </p:cNvSpPr>
          <p:nvPr>
            <p:ph type="body" idx="1"/>
          </p:nvPr>
        </p:nvSpPr>
        <p:spPr>
          <a:xfrm>
            <a:off x="685800" y="1295400"/>
            <a:ext cx="8001000" cy="5105400"/>
          </a:xfrm>
        </p:spPr>
        <p:txBody>
          <a:bodyPr/>
          <a:lstStyle/>
          <a:p>
            <a:pPr marL="0" indent="0">
              <a:lnSpc>
                <a:spcPct val="80000"/>
              </a:lnSpc>
              <a:buFontTx/>
              <a:buNone/>
              <a:defRPr/>
            </a:pPr>
            <a:endParaRPr lang="en-US" sz="900" dirty="0" smtClean="0"/>
          </a:p>
          <a:p>
            <a:pPr>
              <a:lnSpc>
                <a:spcPct val="80000"/>
              </a:lnSpc>
            </a:pPr>
            <a:r>
              <a:rPr lang="en-US" sz="2000" dirty="0" smtClean="0"/>
              <a:t>Multicast issues were discussed at the IETF-IEEE 802 meeting Sept 29</a:t>
            </a:r>
            <a:r>
              <a:rPr lang="en-US" sz="2000" baseline="30000" dirty="0" smtClean="0"/>
              <a:t>th</a:t>
            </a:r>
            <a:r>
              <a:rPr lang="en-US" sz="2000" dirty="0" smtClean="0"/>
              <a:t> 2015 and a presentation given at the November 2015 IETF meeting</a:t>
            </a:r>
          </a:p>
          <a:p>
            <a:pPr lvl="1">
              <a:lnSpc>
                <a:spcPct val="80000"/>
              </a:lnSpc>
            </a:pPr>
            <a:r>
              <a:rPr lang="en-US" sz="1600" dirty="0" smtClean="0"/>
              <a:t>See </a:t>
            </a:r>
            <a:r>
              <a:rPr lang="en-US" sz="1600" dirty="0">
                <a:hlinkClick r:id="rId3"/>
              </a:rPr>
              <a:t>https://</a:t>
            </a:r>
            <a:r>
              <a:rPr lang="en-US" sz="1600" dirty="0" smtClean="0">
                <a:hlinkClick r:id="rId3"/>
              </a:rPr>
              <a:t>mentor.ieee.org/802.11/dcn/15/11-15-1261-02-0arc-mulicast-performance-optimization-features-overview-for-ietf-nov-2015.ppt</a:t>
            </a:r>
            <a:r>
              <a:rPr lang="en-US" sz="1600" dirty="0" smtClean="0"/>
              <a:t>  </a:t>
            </a:r>
          </a:p>
          <a:p>
            <a:pPr lvl="1">
              <a:lnSpc>
                <a:spcPct val="80000"/>
              </a:lnSpc>
            </a:pPr>
            <a:r>
              <a:rPr lang="en-US" sz="1600" dirty="0" smtClean="0"/>
              <a:t>Further actions: </a:t>
            </a:r>
            <a:r>
              <a:rPr lang="en-US" sz="1600" dirty="0" err="1" smtClean="0"/>
              <a:t>ietf</a:t>
            </a:r>
            <a:r>
              <a:rPr lang="en-US" sz="1600" dirty="0" smtClean="0"/>
              <a:t> mailing list has been established for ongoing discussion, will include additional 802. wireless groups</a:t>
            </a:r>
            <a:r>
              <a:rPr lang="en-US" sz="1600" dirty="0"/>
              <a:t>, see </a:t>
            </a:r>
            <a:r>
              <a:rPr lang="en-US" sz="1600" dirty="0">
                <a:hlinkClick r:id="rId4"/>
              </a:rPr>
              <a:t>http://</a:t>
            </a:r>
            <a:r>
              <a:rPr lang="en-US" sz="1600" dirty="0" smtClean="0">
                <a:hlinkClick r:id="rId4"/>
              </a:rPr>
              <a:t>www.ieee802.org/11/email/stds-802-11/msg01838.html</a:t>
            </a:r>
            <a:r>
              <a:rPr lang="en-US" sz="1600" dirty="0" smtClean="0"/>
              <a:t> </a:t>
            </a:r>
          </a:p>
          <a:p>
            <a:pPr lvl="1">
              <a:lnSpc>
                <a:spcPct val="80000"/>
              </a:lnSpc>
            </a:pPr>
            <a:r>
              <a:rPr lang="en-US" sz="1600" dirty="0" smtClean="0"/>
              <a:t>Multicast considerations Internet draft describing use cases, issues, etc. under development, </a:t>
            </a:r>
            <a:r>
              <a:rPr lang="en-US" sz="1600" dirty="0"/>
              <a:t>see </a:t>
            </a:r>
            <a:r>
              <a:rPr lang="en-US" sz="1600" dirty="0">
                <a:hlinkClick r:id="rId5"/>
              </a:rPr>
              <a:t>https://</a:t>
            </a:r>
            <a:r>
              <a:rPr lang="en-US" sz="1600" dirty="0" smtClean="0">
                <a:hlinkClick r:id="rId5"/>
              </a:rPr>
              <a:t>tools.ietf.org/html/draft-perkins-intarea-multicast-ieee802-03</a:t>
            </a:r>
            <a:r>
              <a:rPr lang="en-US" sz="1600" dirty="0" smtClean="0"/>
              <a:t> </a:t>
            </a:r>
            <a:br>
              <a:rPr lang="en-US" sz="1600" dirty="0" smtClean="0"/>
            </a:br>
            <a:r>
              <a:rPr lang="en-US" sz="1600" dirty="0" smtClean="0"/>
              <a:t>and </a:t>
            </a:r>
            <a:r>
              <a:rPr lang="en-GB" sz="1600" u="sng" dirty="0">
                <a:hlinkClick r:id="rId6"/>
              </a:rPr>
              <a:t>https://www.ietf.org/id/draft-mcbride-mboned-wifi-mcast-problem-statement-01.txt</a:t>
            </a:r>
            <a:endParaRPr lang="en-GB" sz="1600" dirty="0"/>
          </a:p>
          <a:p>
            <a:pPr lvl="1">
              <a:lnSpc>
                <a:spcPct val="80000"/>
              </a:lnSpc>
            </a:pPr>
            <a:endParaRPr lang="en-US" sz="1600" dirty="0" smtClean="0"/>
          </a:p>
          <a:p>
            <a:pPr>
              <a:lnSpc>
                <a:spcPct val="80000"/>
              </a:lnSpc>
            </a:pPr>
            <a:r>
              <a:rPr lang="en-US" sz="2000" dirty="0" smtClean="0"/>
              <a:t>See</a:t>
            </a:r>
            <a:r>
              <a:rPr lang="en-US" sz="2000" b="1" dirty="0" smtClean="0"/>
              <a:t> </a:t>
            </a:r>
            <a:r>
              <a:rPr lang="en-GB" sz="2000" dirty="0" smtClean="0">
                <a:hlinkClick r:id="rId7"/>
              </a:rPr>
              <a:t>https://www.ietf.org/proceedings/98/slides/slides-98-intarea-80211-multicast-testbed-and-results-00.pdf</a:t>
            </a:r>
            <a:r>
              <a:rPr lang="en-GB" sz="2000" dirty="0" smtClean="0"/>
              <a:t> ; </a:t>
            </a:r>
          </a:p>
          <a:p>
            <a:pPr lvl="1">
              <a:lnSpc>
                <a:spcPct val="80000"/>
              </a:lnSpc>
            </a:pPr>
            <a:r>
              <a:rPr lang="en-GB" sz="1600" dirty="0" err="1" smtClean="0"/>
              <a:t>TGmd</a:t>
            </a:r>
            <a:r>
              <a:rPr lang="en-GB" sz="1600" dirty="0" smtClean="0"/>
              <a:t> teleconference held  with the authors 2017-05-30</a:t>
            </a:r>
            <a:endParaRPr lang="en-GB" sz="1600" dirty="0"/>
          </a:p>
          <a:p>
            <a:pPr lvl="1">
              <a:lnSpc>
                <a:spcPct val="80000"/>
              </a:lnSpc>
            </a:pPr>
            <a:endParaRPr lang="en-US" sz="1600" b="1" dirty="0" smtClean="0"/>
          </a:p>
          <a:p>
            <a:pPr marL="0" indent="0">
              <a:buNone/>
            </a:pPr>
            <a:endParaRPr lang="en-US" sz="1800" dirty="0"/>
          </a:p>
          <a:p>
            <a:endParaRPr lang="en-US" sz="1800" dirty="0"/>
          </a:p>
          <a:p>
            <a:pPr marL="0" indent="0">
              <a:lnSpc>
                <a:spcPct val="80000"/>
              </a:lnSpc>
              <a:buNone/>
              <a:defRPr/>
            </a:pPr>
            <a:endParaRPr lang="en-US" sz="1800" dirty="0" smtClean="0"/>
          </a:p>
          <a:p>
            <a:pPr marL="457200" lvl="1" indent="0">
              <a:lnSpc>
                <a:spcPct val="80000"/>
              </a:lnSpc>
              <a:buNone/>
              <a:defRPr/>
            </a:pPr>
            <a:endParaRPr lang="en-US" sz="1400" dirty="0" smtClean="0"/>
          </a:p>
          <a:p>
            <a:pPr>
              <a:lnSpc>
                <a:spcPct val="80000"/>
              </a:lnSpc>
              <a:defRPr/>
            </a:pPr>
            <a:endParaRPr lang="en-US" sz="1800" dirty="0" smtClean="0"/>
          </a:p>
          <a:p>
            <a:pPr lvl="1">
              <a:lnSpc>
                <a:spcPct val="80000"/>
              </a:lnSpc>
              <a:defRPr/>
            </a:pPr>
            <a:endParaRPr lang="en-US" sz="1600" u="sng" dirty="0" smtClean="0"/>
          </a:p>
          <a:p>
            <a:pPr lvl="1">
              <a:lnSpc>
                <a:spcPct val="80000"/>
              </a:lnSpc>
              <a:defRPr/>
            </a:pPr>
            <a:endParaRPr lang="en-US" sz="1600" dirty="0" smtClean="0"/>
          </a:p>
          <a:p>
            <a:pPr>
              <a:lnSpc>
                <a:spcPct val="80000"/>
              </a:lnSpc>
              <a:defRPr/>
            </a:pPr>
            <a:endParaRPr lang="en-US" sz="1800" dirty="0" smtClean="0"/>
          </a:p>
          <a:p>
            <a:pPr lvl="1">
              <a:lnSpc>
                <a:spcPct val="80000"/>
              </a:lnSpc>
              <a:defRPr/>
            </a:pPr>
            <a:endParaRPr lang="en-US" sz="1400" dirty="0" smtClean="0"/>
          </a:p>
          <a:p>
            <a:pPr lvl="1">
              <a:lnSpc>
                <a:spcPct val="80000"/>
              </a:lnSpc>
              <a:defRPr/>
            </a:pPr>
            <a:endParaRPr lang="en-US" sz="1400" dirty="0" smtClean="0"/>
          </a:p>
          <a:p>
            <a:pPr lvl="1">
              <a:lnSpc>
                <a:spcPct val="80000"/>
              </a:lnSpc>
              <a:defRPr/>
            </a:pPr>
            <a:endParaRPr lang="en-US" sz="1400" dirty="0" smtClean="0"/>
          </a:p>
          <a:p>
            <a:pPr>
              <a:lnSpc>
                <a:spcPct val="80000"/>
              </a:lnSpc>
              <a:defRPr/>
            </a:pPr>
            <a:endParaRPr lang="en-US" sz="1000" dirty="0" smtClean="0"/>
          </a:p>
          <a:p>
            <a:pPr lvl="1">
              <a:lnSpc>
                <a:spcPct val="80000"/>
              </a:lnSpc>
              <a:defRPr/>
            </a:pPr>
            <a:endParaRPr lang="en-US" sz="1200" dirty="0" smtClean="0"/>
          </a:p>
          <a:p>
            <a:pPr lvl="1">
              <a:lnSpc>
                <a:spcPct val="80000"/>
              </a:lnSpc>
              <a:buFontTx/>
              <a:buNone/>
              <a:defRPr/>
            </a:pPr>
            <a:endParaRPr lang="en-US" sz="14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8/16 of 11-17-1557 by Dorothy Stanley, HPE</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100</a:t>
            </a:fld>
            <a:endParaRPr lang="en-US"/>
          </a:p>
        </p:txBody>
      </p:sp>
    </p:spTree>
    <p:extLst>
      <p:ext uri="{BB962C8B-B14F-4D97-AF65-F5344CB8AC3E}">
        <p14:creationId xmlns:p14="http://schemas.microsoft.com/office/powerpoint/2010/main" val="21901162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p>
        </p:txBody>
      </p:sp>
      <p:sp>
        <p:nvSpPr>
          <p:cNvPr id="5125" name="Rectangle 2"/>
          <p:cNvSpPr>
            <a:spLocks noGrp="1" noChangeArrowheads="1"/>
          </p:cNvSpPr>
          <p:nvPr>
            <p:ph type="title"/>
          </p:nvPr>
        </p:nvSpPr>
        <p:spPr/>
        <p:txBody>
          <a:bodyPr/>
          <a:lstStyle/>
          <a:p>
            <a:r>
              <a:rPr lang="en-US" dirty="0" smtClean="0"/>
              <a:t>Of Interest to Smart Grid</a:t>
            </a:r>
          </a:p>
        </p:txBody>
      </p:sp>
      <p:sp>
        <p:nvSpPr>
          <p:cNvPr id="113667" name="Rectangle 3"/>
          <p:cNvSpPr>
            <a:spLocks noGrp="1" noChangeArrowheads="1"/>
          </p:cNvSpPr>
          <p:nvPr>
            <p:ph type="body" idx="1"/>
          </p:nvPr>
        </p:nvSpPr>
        <p:spPr>
          <a:xfrm>
            <a:off x="685800" y="1600200"/>
            <a:ext cx="8001000" cy="4724400"/>
          </a:xfrm>
        </p:spPr>
        <p:txBody>
          <a:bodyPr/>
          <a:lstStyle/>
          <a:p>
            <a:pPr>
              <a:lnSpc>
                <a:spcPct val="80000"/>
              </a:lnSpc>
            </a:pPr>
            <a:r>
              <a:rPr lang="en-GB" sz="1800" dirty="0" smtClean="0">
                <a:solidFill>
                  <a:srgbClr val="000000"/>
                </a:solidFill>
                <a:ea typeface="Arial Unicode MS" pitchFamily="34" charset="-128"/>
                <a:cs typeface="Arial Unicode MS" pitchFamily="34" charset="-128"/>
              </a:rPr>
              <a:t>6LO</a:t>
            </a:r>
          </a:p>
          <a:p>
            <a:pPr lvl="1">
              <a:lnSpc>
                <a:spcPct val="80000"/>
              </a:lnSpc>
            </a:pPr>
            <a:r>
              <a:rPr lang="en-GB" sz="1400" dirty="0" smtClean="0">
                <a:solidFill>
                  <a:srgbClr val="000000"/>
                </a:solidFill>
                <a:ea typeface="Arial Unicode MS" pitchFamily="34" charset="-128"/>
                <a:cs typeface="Arial Unicode MS" pitchFamily="34" charset="-128"/>
              </a:rPr>
              <a:t>Working </a:t>
            </a:r>
            <a:r>
              <a:rPr lang="en-GB" sz="1400" dirty="0">
                <a:solidFill>
                  <a:srgbClr val="000000"/>
                </a:solidFill>
                <a:ea typeface="Arial Unicode MS" pitchFamily="34" charset="-128"/>
                <a:cs typeface="Arial Unicode MS" pitchFamily="34" charset="-128"/>
              </a:rPr>
              <a:t>Group website: </a:t>
            </a:r>
            <a:r>
              <a:rPr lang="en-GB" sz="1400" dirty="0">
                <a:hlinkClick r:id="rId3"/>
              </a:rPr>
              <a:t>http://datatracker.ietf.org/wg/6lo/charter</a:t>
            </a:r>
            <a:r>
              <a:rPr lang="en-GB" sz="1400" dirty="0" smtClean="0">
                <a:hlinkClick r:id="rId3"/>
              </a:rPr>
              <a:t>/</a:t>
            </a:r>
            <a:r>
              <a:rPr lang="en-GB" sz="1400" dirty="0" smtClean="0"/>
              <a:t> </a:t>
            </a:r>
          </a:p>
          <a:p>
            <a:pPr lvl="1">
              <a:lnSpc>
                <a:spcPct val="80000"/>
              </a:lnSpc>
            </a:pPr>
            <a:r>
              <a:rPr lang="en-US" sz="1400" dirty="0" smtClean="0"/>
              <a:t>Focus</a:t>
            </a:r>
            <a:r>
              <a:rPr lang="en-US" sz="1400" dirty="0"/>
              <a:t>: IPv6 over Networks of Resource-constrained </a:t>
            </a:r>
            <a:r>
              <a:rPr lang="en-US" sz="1400" dirty="0" smtClean="0"/>
              <a:t>Nodes</a:t>
            </a:r>
          </a:p>
          <a:p>
            <a:pPr lvl="1">
              <a:lnSpc>
                <a:spcPct val="80000"/>
              </a:lnSpc>
            </a:pPr>
            <a:r>
              <a:rPr lang="en-US" sz="1400" dirty="0" smtClean="0"/>
              <a:t>See WNG presentation: </a:t>
            </a:r>
            <a:r>
              <a:rPr lang="en-US" sz="1400" dirty="0">
                <a:hlinkClick r:id="rId4"/>
              </a:rPr>
              <a:t>https://</a:t>
            </a:r>
            <a:r>
              <a:rPr lang="en-US" sz="1400" dirty="0" smtClean="0">
                <a:hlinkClick r:id="rId4"/>
              </a:rPr>
              <a:t>mentor.ieee.org/802.11/dcn/15/11-15-1085-00-0wng-6lowpan-over-802-11.pptx</a:t>
            </a:r>
            <a:r>
              <a:rPr lang="en-US" sz="1400" dirty="0"/>
              <a:t> </a:t>
            </a:r>
            <a:r>
              <a:rPr lang="en-US" sz="1400" dirty="0" smtClean="0"/>
              <a:t>and</a:t>
            </a:r>
          </a:p>
          <a:p>
            <a:pPr lvl="1">
              <a:lnSpc>
                <a:spcPct val="80000"/>
              </a:lnSpc>
            </a:pPr>
            <a:r>
              <a:rPr lang="en-US" sz="1400" dirty="0" smtClean="0">
                <a:hlinkClick r:id="rId5"/>
              </a:rPr>
              <a:t>http</a:t>
            </a:r>
            <a:r>
              <a:rPr lang="en-US" sz="1400" dirty="0">
                <a:hlinkClick r:id="rId5"/>
              </a:rPr>
              <a:t>://datatracker.ietf.org/doc/draft-delcarpio-6lo-wlanah</a:t>
            </a:r>
            <a:r>
              <a:rPr lang="en-US" sz="1400" dirty="0" smtClean="0">
                <a:hlinkClick r:id="rId5"/>
              </a:rPr>
              <a:t>/</a:t>
            </a:r>
            <a:r>
              <a:rPr lang="en-US" sz="1400" dirty="0" smtClean="0"/>
              <a:t> </a:t>
            </a:r>
          </a:p>
          <a:p>
            <a:pPr lvl="1">
              <a:lnSpc>
                <a:spcPct val="80000"/>
              </a:lnSpc>
            </a:pPr>
            <a:r>
              <a:rPr lang="en-US" sz="1400" dirty="0">
                <a:hlinkClick r:id="rId6"/>
              </a:rPr>
              <a:t>https://</a:t>
            </a:r>
            <a:r>
              <a:rPr lang="en-US" sz="1400" dirty="0" smtClean="0">
                <a:hlinkClick r:id="rId6"/>
              </a:rPr>
              <a:t>tools.ietf.org/html/draft-thubert-6lo-routing-dispatch-06</a:t>
            </a:r>
            <a:r>
              <a:rPr lang="en-US" sz="1400" dirty="0" smtClean="0"/>
              <a:t> </a:t>
            </a:r>
          </a:p>
          <a:p>
            <a:pPr lvl="1">
              <a:lnSpc>
                <a:spcPct val="80000"/>
              </a:lnSpc>
            </a:pPr>
            <a:r>
              <a:rPr lang="en-US" sz="1400" dirty="0">
                <a:hlinkClick r:id="rId7"/>
              </a:rPr>
              <a:t>https://</a:t>
            </a:r>
            <a:r>
              <a:rPr lang="en-US" sz="1400" dirty="0" smtClean="0">
                <a:hlinkClick r:id="rId7"/>
              </a:rPr>
              <a:t>tools.ietf.org/html/draft-thubert-6lo-backbone-router-02</a:t>
            </a:r>
            <a:r>
              <a:rPr lang="en-US" sz="1400" dirty="0" smtClean="0"/>
              <a:t> </a:t>
            </a:r>
            <a:endParaRPr lang="en-US" sz="1400" dirty="0"/>
          </a:p>
          <a:p>
            <a:pPr lvl="1">
              <a:lnSpc>
                <a:spcPct val="80000"/>
              </a:lnSpc>
            </a:pPr>
            <a:r>
              <a:rPr lang="en-US" sz="1400" dirty="0" smtClean="0"/>
              <a:t>Unique </a:t>
            </a:r>
            <a:r>
              <a:rPr lang="en-US" sz="1400" dirty="0"/>
              <a:t>IPv6 Prefix Per Host, </a:t>
            </a:r>
            <a:r>
              <a:rPr lang="en-US" sz="1400" dirty="0">
                <a:hlinkClick r:id="rId8"/>
              </a:rPr>
              <a:t>https://</a:t>
            </a:r>
            <a:r>
              <a:rPr lang="en-US" sz="1400" dirty="0" smtClean="0">
                <a:hlinkClick r:id="rId8"/>
              </a:rPr>
              <a:t>tools.ietf.org/html/draft-jjmb-v6ops-unique-ipv6-prefix-per-host-00</a:t>
            </a:r>
            <a:r>
              <a:rPr lang="en-US" sz="1400" dirty="0" smtClean="0"/>
              <a:t>  </a:t>
            </a:r>
          </a:p>
          <a:p>
            <a:pPr lvl="2">
              <a:lnSpc>
                <a:spcPct val="80000"/>
              </a:lnSpc>
            </a:pPr>
            <a:r>
              <a:rPr lang="en-US" sz="1400" i="1" dirty="0" smtClean="0"/>
              <a:t>The </a:t>
            </a:r>
            <a:r>
              <a:rPr lang="en-US" sz="1400" i="1" dirty="0"/>
              <a:t>concepts in this document were originally developed as part of a large scale, production deployment of IPv6 support for a community Wi-Fi service</a:t>
            </a:r>
            <a:r>
              <a:rPr lang="en-US" sz="1400" i="1" dirty="0" smtClean="0"/>
              <a:t>. </a:t>
            </a:r>
            <a:br>
              <a:rPr lang="en-US" sz="1400" i="1" dirty="0" smtClean="0"/>
            </a:br>
            <a:endParaRPr lang="en-US" sz="1400" i="1" dirty="0"/>
          </a:p>
          <a:p>
            <a:pPr>
              <a:lnSpc>
                <a:spcPct val="80000"/>
              </a:lnSpc>
            </a:pPr>
            <a:r>
              <a:rPr lang="en-US" sz="1800" dirty="0" smtClean="0"/>
              <a:t> ROLL: </a:t>
            </a:r>
            <a:r>
              <a:rPr lang="en-GB" sz="1800" dirty="0" smtClean="0">
                <a:solidFill>
                  <a:srgbClr val="000000"/>
                </a:solidFill>
                <a:ea typeface="Arial Unicode MS" pitchFamily="34" charset="-128"/>
                <a:cs typeface="Arial Unicode MS" pitchFamily="34" charset="-128"/>
              </a:rPr>
              <a:t>Working </a:t>
            </a:r>
            <a:r>
              <a:rPr lang="en-GB" sz="1800" dirty="0">
                <a:solidFill>
                  <a:srgbClr val="000000"/>
                </a:solidFill>
                <a:ea typeface="Arial Unicode MS" pitchFamily="34" charset="-128"/>
                <a:cs typeface="Arial Unicode MS" pitchFamily="34" charset="-128"/>
              </a:rPr>
              <a:t>Group website: </a:t>
            </a:r>
            <a:r>
              <a:rPr lang="en-GB" sz="1800" b="0" dirty="0">
                <a:hlinkClick r:id="rId9"/>
              </a:rPr>
              <a:t>http://datatracker.ietf.org/wg/roll/</a:t>
            </a:r>
            <a:r>
              <a:rPr lang="en-GB" sz="1800" dirty="0"/>
              <a:t> </a:t>
            </a:r>
          </a:p>
          <a:p>
            <a:pPr lvl="1"/>
            <a:r>
              <a:rPr lang="en-US" sz="1400" dirty="0"/>
              <a:t>Focus: Routing over Low Power and </a:t>
            </a:r>
            <a:r>
              <a:rPr lang="en-US" sz="1400" dirty="0" err="1"/>
              <a:t>Lossy</a:t>
            </a:r>
            <a:r>
              <a:rPr lang="en-US" sz="1400" dirty="0"/>
              <a:t> </a:t>
            </a:r>
            <a:r>
              <a:rPr lang="en-US" sz="1400" dirty="0" smtClean="0"/>
              <a:t>Networks</a:t>
            </a:r>
          </a:p>
          <a:p>
            <a:pPr lvl="1"/>
            <a:r>
              <a:rPr lang="en-US" sz="1400" dirty="0" smtClean="0"/>
              <a:t>Of interest: </a:t>
            </a:r>
            <a:r>
              <a:rPr lang="en-US" sz="1400" b="1" dirty="0" smtClean="0">
                <a:hlinkClick r:id="rId10"/>
              </a:rPr>
              <a:t>https://tools.ietf.org/html/draft-ietf-6lo-ethertype-request-01</a:t>
            </a:r>
            <a:r>
              <a:rPr lang="en-US" sz="1400" b="1" dirty="0" smtClean="0"/>
              <a:t> </a:t>
            </a:r>
          </a:p>
          <a:p>
            <a:r>
              <a:rPr lang="en-GB" sz="1800" dirty="0" smtClean="0">
                <a:solidFill>
                  <a:srgbClr val="000000"/>
                </a:solidFill>
                <a:ea typeface="Arial Unicode MS" pitchFamily="34" charset="-128"/>
                <a:cs typeface="Arial Unicode MS" pitchFamily="34" charset="-128"/>
              </a:rPr>
              <a:t>CORE : (</a:t>
            </a:r>
            <a:r>
              <a:rPr lang="en-US" sz="1800" dirty="0"/>
              <a:t>Constrained </a:t>
            </a:r>
            <a:r>
              <a:rPr lang="en-US" sz="1800" dirty="0" err="1"/>
              <a:t>RESTful</a:t>
            </a:r>
            <a:r>
              <a:rPr lang="en-US" sz="1800" dirty="0"/>
              <a:t> Environments) </a:t>
            </a:r>
            <a:r>
              <a:rPr lang="en-GB" sz="1800" dirty="0">
                <a:solidFill>
                  <a:srgbClr val="000000"/>
                </a:solidFill>
                <a:ea typeface="Arial Unicode MS" pitchFamily="34" charset="-128"/>
                <a:cs typeface="Arial Unicode MS" pitchFamily="34" charset="-128"/>
              </a:rPr>
              <a:t>Working Group website: </a:t>
            </a:r>
            <a:r>
              <a:rPr lang="en-GB" sz="1800" b="0" dirty="0">
                <a:hlinkClick r:id="rId11"/>
              </a:rPr>
              <a:t>http://datatracker.ietf.org/wg/core/</a:t>
            </a:r>
            <a:r>
              <a:rPr lang="en-GB" sz="1800" b="0" dirty="0"/>
              <a:t> </a:t>
            </a:r>
            <a:endParaRPr lang="en-GB" sz="1800" dirty="0"/>
          </a:p>
          <a:p>
            <a:pPr lvl="1"/>
            <a:r>
              <a:rPr lang="en-US" sz="1400" dirty="0"/>
              <a:t>Focus: framework for resource-oriented applications intended to run on constrained </a:t>
            </a:r>
            <a:r>
              <a:rPr lang="en-US" sz="1400" dirty="0" smtClean="0"/>
              <a:t>IP </a:t>
            </a:r>
            <a:r>
              <a:rPr lang="en-US" sz="1400" dirty="0"/>
              <a:t>networks. </a:t>
            </a:r>
            <a:endParaRPr lang="en-US" sz="1400" dirty="0" smtClean="0"/>
          </a:p>
          <a:p>
            <a:pPr marL="0" indent="0">
              <a:buNone/>
            </a:pPr>
            <a:endParaRPr lang="en-US" sz="1400" dirty="0"/>
          </a:p>
          <a:p>
            <a:endParaRPr lang="en-US" sz="1400" dirty="0"/>
          </a:p>
          <a:p>
            <a:pPr marL="0" indent="0">
              <a:lnSpc>
                <a:spcPct val="80000"/>
              </a:lnSpc>
              <a:buNone/>
              <a:defRPr/>
            </a:pPr>
            <a:endParaRPr lang="en-US" sz="1400" dirty="0" smtClean="0"/>
          </a:p>
          <a:p>
            <a:pPr marL="457200" lvl="1" indent="0">
              <a:lnSpc>
                <a:spcPct val="80000"/>
              </a:lnSpc>
              <a:buNone/>
              <a:defRPr/>
            </a:pPr>
            <a:endParaRPr lang="en-US" sz="1400" dirty="0" smtClean="0"/>
          </a:p>
          <a:p>
            <a:pPr>
              <a:lnSpc>
                <a:spcPct val="80000"/>
              </a:lnSpc>
              <a:defRPr/>
            </a:pPr>
            <a:endParaRPr lang="en-US" sz="1400" dirty="0" smtClean="0"/>
          </a:p>
          <a:p>
            <a:pPr lvl="1">
              <a:lnSpc>
                <a:spcPct val="80000"/>
              </a:lnSpc>
              <a:defRPr/>
            </a:pPr>
            <a:endParaRPr lang="en-US" sz="1400" u="sng" dirty="0" smtClean="0"/>
          </a:p>
          <a:p>
            <a:pPr lvl="1">
              <a:lnSpc>
                <a:spcPct val="80000"/>
              </a:lnSpc>
              <a:defRPr/>
            </a:pPr>
            <a:endParaRPr lang="en-US" sz="1400" dirty="0" smtClean="0"/>
          </a:p>
          <a:p>
            <a:pPr>
              <a:lnSpc>
                <a:spcPct val="80000"/>
              </a:lnSpc>
              <a:defRPr/>
            </a:pPr>
            <a:endParaRPr lang="en-US" sz="1400" dirty="0" smtClean="0"/>
          </a:p>
          <a:p>
            <a:pPr lvl="1">
              <a:lnSpc>
                <a:spcPct val="80000"/>
              </a:lnSpc>
              <a:defRPr/>
            </a:pPr>
            <a:endParaRPr lang="en-US" sz="1400" dirty="0" smtClean="0"/>
          </a:p>
          <a:p>
            <a:pPr lvl="1">
              <a:lnSpc>
                <a:spcPct val="80000"/>
              </a:lnSpc>
              <a:defRPr/>
            </a:pPr>
            <a:endParaRPr lang="en-US" sz="1400" dirty="0" smtClean="0"/>
          </a:p>
          <a:p>
            <a:pPr lvl="1">
              <a:lnSpc>
                <a:spcPct val="80000"/>
              </a:lnSpc>
              <a:defRPr/>
            </a:pPr>
            <a:endParaRPr lang="en-US" sz="1400" dirty="0" smtClean="0"/>
          </a:p>
          <a:p>
            <a:pPr>
              <a:lnSpc>
                <a:spcPct val="80000"/>
              </a:lnSpc>
              <a:defRPr/>
            </a:pPr>
            <a:endParaRPr lang="en-US" sz="1400" dirty="0" smtClean="0"/>
          </a:p>
          <a:p>
            <a:pPr lvl="1">
              <a:lnSpc>
                <a:spcPct val="80000"/>
              </a:lnSpc>
              <a:defRPr/>
            </a:pPr>
            <a:endParaRPr lang="en-US" sz="1400" dirty="0" smtClean="0"/>
          </a:p>
          <a:p>
            <a:pPr lvl="1">
              <a:lnSpc>
                <a:spcPct val="80000"/>
              </a:lnSpc>
              <a:buFontTx/>
              <a:buNone/>
              <a:defRPr/>
            </a:pPr>
            <a:endParaRPr lang="en-US" sz="14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9/16 of 11-17-1557 by Dorothy Stanley, HPE</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101</a:t>
            </a:fld>
            <a:endParaRPr lang="en-US"/>
          </a:p>
        </p:txBody>
      </p:sp>
    </p:spTree>
    <p:extLst>
      <p:ext uri="{BB962C8B-B14F-4D97-AF65-F5344CB8AC3E}">
        <p14:creationId xmlns:p14="http://schemas.microsoft.com/office/powerpoint/2010/main" val="2780315911"/>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p>
        </p:txBody>
      </p:sp>
      <p:sp>
        <p:nvSpPr>
          <p:cNvPr id="20485" name="Rectangle 2"/>
          <p:cNvSpPr>
            <a:spLocks noGrp="1" noChangeArrowheads="1"/>
          </p:cNvSpPr>
          <p:nvPr>
            <p:ph type="title"/>
          </p:nvPr>
        </p:nvSpPr>
        <p:spPr>
          <a:noFill/>
        </p:spPr>
        <p:txBody>
          <a:bodyPr/>
          <a:lstStyle/>
          <a:p>
            <a:r>
              <a:rPr lang="en-US" dirty="0" smtClean="0"/>
              <a:t>CAPPORT WG</a:t>
            </a:r>
          </a:p>
        </p:txBody>
      </p:sp>
      <p:sp>
        <p:nvSpPr>
          <p:cNvPr id="20486" name="Rectangle 3"/>
          <p:cNvSpPr>
            <a:spLocks noGrp="1" noChangeArrowheads="1"/>
          </p:cNvSpPr>
          <p:nvPr>
            <p:ph type="body" idx="1"/>
          </p:nvPr>
        </p:nvSpPr>
        <p:spPr>
          <a:xfrm>
            <a:off x="685800" y="1524000"/>
            <a:ext cx="7848600" cy="5029200"/>
          </a:xfrm>
          <a:noFill/>
        </p:spPr>
        <p:txBody>
          <a:bodyPr/>
          <a:lstStyle/>
          <a:p>
            <a:r>
              <a:rPr lang="en-US" sz="2000" dirty="0" err="1" smtClean="0"/>
              <a:t>CAPtive</a:t>
            </a:r>
            <a:r>
              <a:rPr lang="en-US" sz="2000" dirty="0" smtClean="0"/>
              <a:t> </a:t>
            </a:r>
            <a:r>
              <a:rPr lang="en-US" sz="2000" dirty="0" err="1" smtClean="0"/>
              <a:t>PORTal</a:t>
            </a:r>
            <a:r>
              <a:rPr lang="en-US" sz="2000" dirty="0" smtClean="0"/>
              <a:t>:  </a:t>
            </a:r>
            <a:r>
              <a:rPr lang="en-US" sz="2000" dirty="0">
                <a:hlinkClick r:id="rId3"/>
              </a:rPr>
              <a:t>https://datatracker.ietf.org/wg/capport/charter</a:t>
            </a:r>
            <a:r>
              <a:rPr lang="en-US" sz="2000" dirty="0" smtClean="0">
                <a:hlinkClick r:id="rId3"/>
              </a:rPr>
              <a:t>/</a:t>
            </a:r>
            <a:r>
              <a:rPr lang="en-US" sz="2000" dirty="0" smtClean="0"/>
              <a:t> </a:t>
            </a:r>
          </a:p>
          <a:p>
            <a:r>
              <a:rPr lang="en-US" sz="2000" dirty="0" smtClean="0"/>
              <a:t>The </a:t>
            </a:r>
            <a:r>
              <a:rPr lang="en-US" sz="2000" dirty="0"/>
              <a:t>CAPPORT Working Group will define secure mechanisms and protocols </a:t>
            </a:r>
            <a:r>
              <a:rPr lang="en-US" sz="2000" dirty="0" smtClean="0"/>
              <a:t>to</a:t>
            </a:r>
          </a:p>
          <a:p>
            <a:pPr lvl="1"/>
            <a:r>
              <a:rPr lang="en-US" sz="1600" dirty="0" smtClean="0"/>
              <a:t>allow </a:t>
            </a:r>
            <a:r>
              <a:rPr lang="en-US" sz="1600" dirty="0"/>
              <a:t>endpoints to discover that they are in this sort of limited environment</a:t>
            </a:r>
            <a:r>
              <a:rPr lang="en-US" sz="1600" dirty="0" smtClean="0"/>
              <a:t>,</a:t>
            </a:r>
          </a:p>
          <a:p>
            <a:pPr lvl="1"/>
            <a:r>
              <a:rPr lang="en-US" sz="1600" dirty="0" smtClean="0"/>
              <a:t>provide </a:t>
            </a:r>
            <a:r>
              <a:rPr lang="en-US" sz="1600" dirty="0"/>
              <a:t>a URL to interact with the Captive Portal, - allow endpoints to learn about the parameters of their confinement</a:t>
            </a:r>
            <a:r>
              <a:rPr lang="en-US" sz="1600" dirty="0" smtClean="0"/>
              <a:t>,</a:t>
            </a:r>
          </a:p>
          <a:p>
            <a:pPr lvl="1"/>
            <a:r>
              <a:rPr lang="en-US" sz="1600" dirty="0" smtClean="0"/>
              <a:t>interact </a:t>
            </a:r>
            <a:r>
              <a:rPr lang="en-US" sz="1600" dirty="0"/>
              <a:t>with the Captive Portal to obtain information such as status and remaining access time, </a:t>
            </a:r>
            <a:r>
              <a:rPr lang="en-US" sz="1600" dirty="0" smtClean="0"/>
              <a:t>and</a:t>
            </a:r>
          </a:p>
          <a:p>
            <a:pPr lvl="1"/>
            <a:r>
              <a:rPr lang="en-US" sz="1600" dirty="0" smtClean="0"/>
              <a:t>optionally</a:t>
            </a:r>
            <a:r>
              <a:rPr lang="en-US" sz="1600" dirty="0"/>
              <a:t>, advertise a service whereby devices can enable or disable access to the Internet without human interaction. (RFC 7710 may be a full or partial solution to the first two bullets</a:t>
            </a:r>
            <a:r>
              <a:rPr lang="en-US" sz="1600" dirty="0" smtClean="0"/>
              <a:t>)</a:t>
            </a:r>
          </a:p>
          <a:p>
            <a:r>
              <a:rPr lang="en-US" sz="2000" dirty="0"/>
              <a:t>Updates </a:t>
            </a:r>
            <a:r>
              <a:rPr lang="en-US" sz="2000" dirty="0" smtClean="0"/>
              <a:t>[Nov </a:t>
            </a:r>
            <a:r>
              <a:rPr lang="en-US" sz="2000" dirty="0"/>
              <a:t>2017]</a:t>
            </a:r>
          </a:p>
          <a:p>
            <a:pPr lvl="1"/>
            <a:r>
              <a:rPr lang="en-US" sz="1600" dirty="0" smtClean="0"/>
              <a:t>Updated: CAPPORT architecture: </a:t>
            </a:r>
            <a:r>
              <a:rPr lang="en-US" sz="1600" dirty="0" smtClean="0">
                <a:hlinkClick r:id="rId4"/>
              </a:rPr>
              <a:t>https</a:t>
            </a:r>
            <a:r>
              <a:rPr lang="en-US" sz="1600" dirty="0">
                <a:hlinkClick r:id="rId4"/>
              </a:rPr>
              <a:t>://datatracker.ietf.org/doc/draft-larose-capport-architecture</a:t>
            </a:r>
            <a:r>
              <a:rPr lang="en-US" sz="1600" dirty="0" smtClean="0">
                <a:hlinkClick r:id="rId4"/>
              </a:rPr>
              <a:t>/</a:t>
            </a:r>
            <a:r>
              <a:rPr lang="en-US" sz="1600" dirty="0" smtClean="0"/>
              <a:t> </a:t>
            </a:r>
          </a:p>
          <a:p>
            <a:pPr lvl="1"/>
            <a:r>
              <a:rPr lang="en-US" sz="1600" dirty="0" smtClean="0"/>
              <a:t>Of interest: Captive Portal API: </a:t>
            </a:r>
            <a:r>
              <a:rPr lang="en-US" sz="1600" dirty="0" smtClean="0">
                <a:hlinkClick r:id="rId5"/>
              </a:rPr>
              <a:t>https</a:t>
            </a:r>
            <a:r>
              <a:rPr lang="en-US" sz="1600" dirty="0">
                <a:hlinkClick r:id="rId5"/>
              </a:rPr>
              <a:t>://datatracker.ietf.org/doc/draft-donnelly-capport-detection</a:t>
            </a:r>
            <a:r>
              <a:rPr lang="en-US" sz="1600" dirty="0" smtClean="0">
                <a:hlinkClick r:id="rId5"/>
              </a:rPr>
              <a:t>/</a:t>
            </a:r>
            <a:endParaRPr lang="en-US" sz="16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10/16 of 11-17-1557 by Dorothy Stanley, HPE</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102</a:t>
            </a:fld>
            <a:endParaRPr lang="en-US"/>
          </a:p>
        </p:txBody>
      </p:sp>
    </p:spTree>
    <p:extLst>
      <p:ext uri="{BB962C8B-B14F-4D97-AF65-F5344CB8AC3E}">
        <p14:creationId xmlns:p14="http://schemas.microsoft.com/office/powerpoint/2010/main" val="1309108027"/>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p>
        </p:txBody>
      </p:sp>
      <p:sp>
        <p:nvSpPr>
          <p:cNvPr id="19461" name="Rectangle 2"/>
          <p:cNvSpPr>
            <a:spLocks noGrp="1" noChangeArrowheads="1"/>
          </p:cNvSpPr>
          <p:nvPr>
            <p:ph type="title"/>
          </p:nvPr>
        </p:nvSpPr>
        <p:spPr/>
        <p:txBody>
          <a:bodyPr/>
          <a:lstStyle/>
          <a:p>
            <a:r>
              <a:rPr lang="en-US" dirty="0" smtClean="0"/>
              <a:t>RADEXT WG</a:t>
            </a:r>
          </a:p>
        </p:txBody>
      </p:sp>
      <p:sp>
        <p:nvSpPr>
          <p:cNvPr id="19462" name="Rectangle 3"/>
          <p:cNvSpPr>
            <a:spLocks noGrp="1" noChangeArrowheads="1"/>
          </p:cNvSpPr>
          <p:nvPr>
            <p:ph type="body" idx="1"/>
          </p:nvPr>
        </p:nvSpPr>
        <p:spPr>
          <a:xfrm>
            <a:off x="685800" y="1676400"/>
            <a:ext cx="7772400" cy="4648200"/>
          </a:xfrm>
        </p:spPr>
        <p:txBody>
          <a:bodyPr/>
          <a:lstStyle/>
          <a:p>
            <a:pPr>
              <a:lnSpc>
                <a:spcPct val="80000"/>
              </a:lnSpc>
            </a:pPr>
            <a:r>
              <a:rPr lang="en-US" sz="1800" dirty="0" smtClean="0"/>
              <a:t>See </a:t>
            </a:r>
            <a:r>
              <a:rPr lang="en-US" sz="1800" dirty="0" smtClean="0">
                <a:hlinkClick r:id="rId3"/>
              </a:rPr>
              <a:t>http://datatracker.ietf.org/wg/radext/</a:t>
            </a:r>
            <a:r>
              <a:rPr lang="en-US" sz="1800" dirty="0" smtClean="0"/>
              <a:t> </a:t>
            </a:r>
          </a:p>
          <a:p>
            <a:pPr>
              <a:lnSpc>
                <a:spcPct val="80000"/>
              </a:lnSpc>
            </a:pPr>
            <a:endParaRPr lang="en-US" sz="1800" dirty="0" smtClean="0"/>
          </a:p>
          <a:p>
            <a:pPr>
              <a:lnSpc>
                <a:spcPct val="80000"/>
              </a:lnSpc>
            </a:pPr>
            <a:r>
              <a:rPr lang="en-US" sz="1800" dirty="0" smtClean="0"/>
              <a:t>RADIUS Extensions</a:t>
            </a:r>
          </a:p>
          <a:p>
            <a:pPr lvl="1">
              <a:lnSpc>
                <a:spcPct val="80000"/>
              </a:lnSpc>
            </a:pPr>
            <a:r>
              <a:rPr lang="en-US" sz="1600" dirty="0" smtClean="0"/>
              <a:t>The RADIUS Extensions Working Group will focus on extensions to the</a:t>
            </a:r>
            <a:br>
              <a:rPr lang="en-US" sz="1600" dirty="0" smtClean="0"/>
            </a:br>
            <a:r>
              <a:rPr lang="en-US" sz="1600" dirty="0" smtClean="0"/>
              <a:t>RADIUS protocol required to define extensions to the standard attribute space as well as to address cryptographic algorithm agility and use over new transports. </a:t>
            </a:r>
          </a:p>
          <a:p>
            <a:pPr lvl="1">
              <a:lnSpc>
                <a:spcPct val="80000"/>
              </a:lnSpc>
            </a:pPr>
            <a:r>
              <a:rPr lang="en-US" sz="1600" dirty="0" smtClean="0"/>
              <a:t>In addition, RADEXT will work on RADIUS Design Guidelines and define new attributes for particular applications of authentication, authorization and</a:t>
            </a:r>
            <a:br>
              <a:rPr lang="en-US" sz="1600" dirty="0" smtClean="0"/>
            </a:br>
            <a:r>
              <a:rPr lang="en-US" sz="1600" dirty="0" smtClean="0"/>
              <a:t>accounting such as NAS management and local area network (LAN) usage. </a:t>
            </a:r>
          </a:p>
          <a:p>
            <a:pPr lvl="1">
              <a:lnSpc>
                <a:spcPct val="80000"/>
              </a:lnSpc>
            </a:pPr>
            <a:endParaRPr lang="en-US" sz="1800" dirty="0" smtClean="0"/>
          </a:p>
          <a:p>
            <a:pPr>
              <a:lnSpc>
                <a:spcPct val="80000"/>
              </a:lnSpc>
            </a:pPr>
            <a:r>
              <a:rPr lang="en-US" sz="1800" dirty="0" smtClean="0"/>
              <a:t>Updates [Nov 2017]</a:t>
            </a:r>
          </a:p>
          <a:p>
            <a:pPr lvl="1">
              <a:lnSpc>
                <a:spcPct val="80000"/>
              </a:lnSpc>
            </a:pPr>
            <a:endParaRPr lang="en-US" sz="1600" dirty="0" smtClean="0"/>
          </a:p>
          <a:p>
            <a:pPr lvl="1">
              <a:lnSpc>
                <a:spcPct val="80000"/>
              </a:lnSpc>
            </a:pPr>
            <a:r>
              <a:rPr lang="en-US" sz="1600" dirty="0" smtClean="0"/>
              <a:t>Of interest: RADIUS</a:t>
            </a:r>
            <a:r>
              <a:rPr lang="en-GB" sz="1600" dirty="0" smtClean="0"/>
              <a:t> </a:t>
            </a:r>
            <a:r>
              <a:rPr lang="en-GB" sz="1600" dirty="0"/>
              <a:t>End-to-end Attribute Security, see </a:t>
            </a:r>
            <a:r>
              <a:rPr lang="en-GB" sz="1600" dirty="0">
                <a:hlinkClick r:id="rId4"/>
              </a:rPr>
              <a:t>https://datatracker.ietf.org/doc/draft-aravind-radext-endtoend-attribute-security</a:t>
            </a:r>
            <a:r>
              <a:rPr lang="en-GB" sz="1600" dirty="0" smtClean="0">
                <a:hlinkClick r:id="rId4"/>
              </a:rPr>
              <a:t>/</a:t>
            </a:r>
            <a:r>
              <a:rPr lang="en-GB" sz="1600" dirty="0" smtClean="0"/>
              <a:t> </a:t>
            </a:r>
            <a:endParaRPr lang="en-US" sz="1600" dirty="0" smtClean="0"/>
          </a:p>
          <a:p>
            <a:pPr lvl="1">
              <a:lnSpc>
                <a:spcPct val="80000"/>
              </a:lnSpc>
            </a:pPr>
            <a:r>
              <a:rPr lang="en-US" sz="1600" dirty="0" smtClean="0"/>
              <a:t>Of interest: </a:t>
            </a:r>
            <a:r>
              <a:rPr lang="en-GB" sz="1600" dirty="0" err="1"/>
              <a:t>LoRaWAN</a:t>
            </a:r>
            <a:r>
              <a:rPr lang="en-GB" sz="1600" dirty="0"/>
              <a:t> Authentication in RADIUS, see </a:t>
            </a:r>
            <a:r>
              <a:rPr lang="en-GB" sz="1600" dirty="0">
                <a:hlinkClick r:id="rId5"/>
              </a:rPr>
              <a:t>https://datatracker.ietf.org/doc/draft-garcia-radext-radius-lorawan</a:t>
            </a:r>
            <a:r>
              <a:rPr lang="en-GB" sz="1600" dirty="0" smtClean="0">
                <a:hlinkClick r:id="rId5"/>
              </a:rPr>
              <a:t>/</a:t>
            </a:r>
            <a:r>
              <a:rPr lang="en-GB" sz="1600" dirty="0" smtClean="0"/>
              <a:t> </a:t>
            </a:r>
            <a:endParaRPr lang="en-US" sz="1600" dirty="0" smtClean="0"/>
          </a:p>
          <a:p>
            <a:pPr lvl="1">
              <a:lnSpc>
                <a:spcPct val="80000"/>
              </a:lnSpc>
              <a:buFontTx/>
              <a:buNone/>
            </a:pPr>
            <a:endParaRPr lang="en-US" sz="14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11/16 of 11-17-1557 by Dorothy Stanley, HPE</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103</a:t>
            </a:fld>
            <a:endParaRPr lang="en-US"/>
          </a:p>
        </p:txBody>
      </p:sp>
    </p:spTree>
    <p:extLst>
      <p:ext uri="{BB962C8B-B14F-4D97-AF65-F5344CB8AC3E}">
        <p14:creationId xmlns:p14="http://schemas.microsoft.com/office/powerpoint/2010/main" val="129662002"/>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p>
        </p:txBody>
      </p:sp>
      <p:sp>
        <p:nvSpPr>
          <p:cNvPr id="5125" name="Rectangle 2"/>
          <p:cNvSpPr>
            <a:spLocks noGrp="1" noChangeArrowheads="1"/>
          </p:cNvSpPr>
          <p:nvPr>
            <p:ph type="title"/>
          </p:nvPr>
        </p:nvSpPr>
        <p:spPr>
          <a:xfrm>
            <a:off x="685800" y="457200"/>
            <a:ext cx="7772400" cy="1066800"/>
          </a:xfrm>
        </p:spPr>
        <p:txBody>
          <a:bodyPr/>
          <a:lstStyle/>
          <a:p>
            <a:r>
              <a:rPr lang="en-US" dirty="0" smtClean="0"/>
              <a:t>Operations Area Working Group</a:t>
            </a:r>
          </a:p>
        </p:txBody>
      </p:sp>
      <p:sp>
        <p:nvSpPr>
          <p:cNvPr id="113667" name="Rectangle 3"/>
          <p:cNvSpPr>
            <a:spLocks noGrp="1" noChangeArrowheads="1"/>
          </p:cNvSpPr>
          <p:nvPr>
            <p:ph type="body" idx="1"/>
          </p:nvPr>
        </p:nvSpPr>
        <p:spPr>
          <a:xfrm>
            <a:off x="685800" y="1295400"/>
            <a:ext cx="8001000" cy="5181600"/>
          </a:xfrm>
        </p:spPr>
        <p:txBody>
          <a:bodyPr/>
          <a:lstStyle/>
          <a:p>
            <a:pPr>
              <a:lnSpc>
                <a:spcPct val="80000"/>
              </a:lnSpc>
              <a:defRPr/>
            </a:pPr>
            <a:r>
              <a:rPr lang="en-US" sz="2000" dirty="0" smtClean="0">
                <a:hlinkClick r:id="rId3"/>
              </a:rPr>
              <a:t>http</a:t>
            </a:r>
            <a:r>
              <a:rPr lang="en-US" sz="2000" dirty="0">
                <a:hlinkClick r:id="rId3"/>
              </a:rPr>
              <a:t>://datatracker.ietf.org/wg/opsawg</a:t>
            </a:r>
            <a:r>
              <a:rPr lang="en-US" sz="2000" dirty="0" smtClean="0">
                <a:hlinkClick r:id="rId3"/>
              </a:rPr>
              <a:t>/</a:t>
            </a:r>
            <a:endParaRPr lang="en-US" sz="2000" dirty="0" smtClean="0"/>
          </a:p>
          <a:p>
            <a:pPr>
              <a:lnSpc>
                <a:spcPct val="80000"/>
              </a:lnSpc>
              <a:defRPr/>
            </a:pPr>
            <a:r>
              <a:rPr lang="en-US" sz="1800" dirty="0" smtClean="0"/>
              <a:t>Responded to requests from OPSAWG chairs for IEEE 802.11 review </a:t>
            </a:r>
          </a:p>
          <a:p>
            <a:pPr lvl="1">
              <a:lnSpc>
                <a:spcPct val="80000"/>
              </a:lnSpc>
              <a:defRPr/>
            </a:pPr>
            <a:r>
              <a:rPr lang="en-US" sz="1400" dirty="0" smtClean="0"/>
              <a:t>“Alternate Tunnel Encapsulation for Data Frames in CAPWAP”  </a:t>
            </a:r>
            <a:r>
              <a:rPr lang="en-US" sz="1400" dirty="0" smtClean="0">
                <a:hlinkClick r:id="rId4"/>
              </a:rPr>
              <a:t>http://www.ietf.org/id/draft-zhang-opsawg-capwap-cds-02.txt</a:t>
            </a:r>
            <a:r>
              <a:rPr lang="en-US" sz="1400" dirty="0" smtClean="0"/>
              <a:t> , see Slide 5 in11-14-0368-01  </a:t>
            </a:r>
          </a:p>
          <a:p>
            <a:pPr lvl="1">
              <a:lnSpc>
                <a:spcPct val="80000"/>
              </a:lnSpc>
              <a:defRPr/>
            </a:pPr>
            <a:r>
              <a:rPr lang="en-US" sz="1400" dirty="0" smtClean="0"/>
              <a:t>“</a:t>
            </a:r>
            <a:r>
              <a:rPr lang="en-US" sz="1400" dirty="0"/>
              <a:t>IEEE 802.11 MAC Profile for CAPWAP” </a:t>
            </a:r>
            <a:r>
              <a:rPr lang="en-US" sz="1400" dirty="0">
                <a:hlinkClick r:id="rId5"/>
              </a:rPr>
              <a:t>https://datatracker.ietf.org/doc/draft-ietf-opsawg-capwap-hybridmac</a:t>
            </a:r>
            <a:r>
              <a:rPr lang="en-US" sz="1400" dirty="0" smtClean="0">
                <a:hlinkClick r:id="rId5"/>
              </a:rPr>
              <a:t>/</a:t>
            </a:r>
            <a:r>
              <a:rPr lang="en-US" sz="1400" dirty="0" smtClean="0"/>
              <a:t> , see 11-14-0684-01 </a:t>
            </a:r>
          </a:p>
          <a:p>
            <a:pPr lvl="1">
              <a:lnSpc>
                <a:spcPct val="80000"/>
              </a:lnSpc>
              <a:defRPr/>
            </a:pPr>
            <a:r>
              <a:rPr lang="en-US" sz="1400" dirty="0" smtClean="0"/>
              <a:t>CAPWAP Hybrid MAC published as RFC7494, </a:t>
            </a:r>
            <a:r>
              <a:rPr lang="en-US" sz="1400" dirty="0" smtClean="0">
                <a:hlinkClick r:id="rId6"/>
              </a:rPr>
              <a:t>http://datatracker.ietf.org/doc/rfc7494/</a:t>
            </a:r>
            <a:r>
              <a:rPr lang="en-US" sz="1400" dirty="0" smtClean="0"/>
              <a:t> </a:t>
            </a:r>
            <a:r>
              <a:rPr lang="en-US" sz="1400" u="sng" dirty="0" smtClean="0"/>
              <a:t> </a:t>
            </a:r>
            <a:endParaRPr lang="en-US" sz="1400" dirty="0" smtClean="0"/>
          </a:p>
          <a:p>
            <a:pPr lvl="1">
              <a:lnSpc>
                <a:spcPct val="80000"/>
              </a:lnSpc>
              <a:defRPr/>
            </a:pPr>
            <a:r>
              <a:rPr lang="en-US" sz="1400" dirty="0" smtClean="0"/>
              <a:t>“</a:t>
            </a:r>
            <a:r>
              <a:rPr lang="en-GB" sz="1400" dirty="0"/>
              <a:t>CAPWAP extension for 802.11n and Power/channel </a:t>
            </a:r>
            <a:r>
              <a:rPr lang="en-GB" sz="1400" dirty="0" err="1" smtClean="0"/>
              <a:t>Autoconfiguration</a:t>
            </a:r>
            <a:r>
              <a:rPr lang="en-GB" sz="1400" dirty="0" smtClean="0"/>
              <a:t>” </a:t>
            </a:r>
            <a:r>
              <a:rPr lang="en-US" sz="1400" u="sng" dirty="0">
                <a:hlinkClick r:id="rId7"/>
              </a:rPr>
              <a:t>http://datatracker.ietf.org/doc/draft-ietf-opsawg-capwap-extension/</a:t>
            </a:r>
            <a:r>
              <a:rPr lang="en-US" sz="1400" dirty="0"/>
              <a:t> </a:t>
            </a:r>
            <a:r>
              <a:rPr lang="en-US" sz="1400" dirty="0" smtClean="0"/>
              <a:t>, </a:t>
            </a:r>
            <a:r>
              <a:rPr lang="en-US" sz="1400" dirty="0"/>
              <a:t>see </a:t>
            </a:r>
            <a:r>
              <a:rPr lang="en-US" sz="1400" dirty="0" smtClean="0"/>
              <a:t>11-14-0913-01</a:t>
            </a:r>
          </a:p>
          <a:p>
            <a:pPr lvl="1">
              <a:lnSpc>
                <a:spcPct val="80000"/>
              </a:lnSpc>
              <a:defRPr/>
            </a:pPr>
            <a:endParaRPr lang="en-US" sz="1400" dirty="0" smtClean="0"/>
          </a:p>
          <a:p>
            <a:pPr>
              <a:lnSpc>
                <a:spcPct val="80000"/>
              </a:lnSpc>
              <a:defRPr/>
            </a:pPr>
            <a:r>
              <a:rPr lang="en-US" sz="1800" dirty="0" smtClean="0"/>
              <a:t>Updates [Nov 2017] Operations Area Working Group work group items</a:t>
            </a:r>
          </a:p>
          <a:p>
            <a:pPr lvl="1">
              <a:lnSpc>
                <a:spcPct val="80000"/>
              </a:lnSpc>
              <a:defRPr/>
            </a:pPr>
            <a:r>
              <a:rPr lang="en-US" sz="1600" dirty="0" smtClean="0"/>
              <a:t>Updated: Alternate Tunnel Encapsulation for Data Frames in CAPWAP, see  </a:t>
            </a:r>
            <a:r>
              <a:rPr lang="en-US" sz="1600" dirty="0">
                <a:hlinkClick r:id="rId8"/>
              </a:rPr>
              <a:t>https://datatracker.ietf.org/doc/draft-ietf-opsawg-capwap-alt-tunnel</a:t>
            </a:r>
            <a:r>
              <a:rPr lang="en-US" sz="1600" dirty="0" smtClean="0">
                <a:hlinkClick r:id="rId8"/>
              </a:rPr>
              <a:t>/</a:t>
            </a:r>
            <a:r>
              <a:rPr lang="en-US" sz="1600" dirty="0" smtClean="0"/>
              <a:t> </a:t>
            </a:r>
          </a:p>
          <a:p>
            <a:pPr lvl="1">
              <a:lnSpc>
                <a:spcPct val="80000"/>
              </a:lnSpc>
              <a:defRPr/>
            </a:pPr>
            <a:r>
              <a:rPr lang="en-US" sz="1600" dirty="0" smtClean="0"/>
              <a:t>Of interest: The TACACS+ Protocol, see </a:t>
            </a:r>
            <a:r>
              <a:rPr lang="en-US" sz="1600" dirty="0" smtClean="0">
                <a:hlinkClick r:id="rId9"/>
              </a:rPr>
              <a:t>https://datatracker.ietf.org/doc/draft-ietf-opsawg-tacacs/</a:t>
            </a:r>
            <a:r>
              <a:rPr lang="en-US" sz="1600" dirty="0" smtClean="0"/>
              <a:t> </a:t>
            </a:r>
          </a:p>
          <a:p>
            <a:pPr lvl="1">
              <a:lnSpc>
                <a:spcPct val="80000"/>
              </a:lnSpc>
              <a:defRPr/>
            </a:pPr>
            <a:r>
              <a:rPr lang="en-US" sz="1600" dirty="0" smtClean="0"/>
              <a:t>Of interest: Requirements </a:t>
            </a:r>
            <a:r>
              <a:rPr lang="en-US" sz="1600" dirty="0"/>
              <a:t>and Architecture of Carrier IP Service Models  </a:t>
            </a:r>
            <a:r>
              <a:rPr lang="en-US" sz="1600" dirty="0">
                <a:hlinkClick r:id="rId10"/>
              </a:rPr>
              <a:t>https://datatracker.ietf.org/doc/draft-li-opsawg-carrier-ip-service-model-req-arch</a:t>
            </a:r>
            <a:r>
              <a:rPr lang="en-US" sz="1600" dirty="0" smtClean="0">
                <a:hlinkClick r:id="rId10"/>
              </a:rPr>
              <a:t>/</a:t>
            </a:r>
            <a:r>
              <a:rPr lang="en-US" sz="1600" dirty="0" smtClean="0"/>
              <a:t> </a:t>
            </a:r>
          </a:p>
          <a:p>
            <a:pPr lvl="1">
              <a:lnSpc>
                <a:spcPct val="80000"/>
              </a:lnSpc>
              <a:defRPr/>
            </a:pPr>
            <a:r>
              <a:rPr lang="en-US" sz="1600" dirty="0" smtClean="0"/>
              <a:t>Carrier </a:t>
            </a:r>
            <a:r>
              <a:rPr lang="en-US" sz="1600" dirty="0"/>
              <a:t>Wi-Fi Calling Deployment </a:t>
            </a:r>
            <a:r>
              <a:rPr lang="en-US" sz="1600" dirty="0" smtClean="0"/>
              <a:t>Considerations</a:t>
            </a:r>
            <a:r>
              <a:rPr lang="en-US" sz="1600" dirty="0"/>
              <a:t>: </a:t>
            </a:r>
            <a:r>
              <a:rPr lang="en-US" sz="1600" dirty="0">
                <a:hlinkClick r:id="rId11"/>
              </a:rPr>
              <a:t>https://datatracker.ietf.org/doc/draft-pularikkal-opsawg-wifi-calling</a:t>
            </a:r>
            <a:r>
              <a:rPr lang="en-US" sz="1600" dirty="0" smtClean="0">
                <a:hlinkClick r:id="rId11"/>
              </a:rPr>
              <a:t>/</a:t>
            </a:r>
            <a:r>
              <a:rPr lang="en-US" sz="1600" dirty="0" smtClean="0"/>
              <a:t> </a:t>
            </a:r>
          </a:p>
          <a:p>
            <a:pPr lvl="1">
              <a:lnSpc>
                <a:spcPct val="80000"/>
              </a:lnSpc>
              <a:defRPr/>
            </a:pPr>
            <a:r>
              <a:rPr lang="en-US" sz="1600" dirty="0" smtClean="0"/>
              <a:t>Of interest: RFC6632, An Overview of the IETF Network Management Protocols, </a:t>
            </a:r>
            <a:r>
              <a:rPr lang="en-US" sz="1600" dirty="0"/>
              <a:t>see </a:t>
            </a:r>
            <a:r>
              <a:rPr lang="en-US" sz="1600" dirty="0">
                <a:hlinkClick r:id="rId12"/>
              </a:rPr>
              <a:t>https://</a:t>
            </a:r>
            <a:r>
              <a:rPr lang="en-US" sz="1600" dirty="0" smtClean="0">
                <a:hlinkClick r:id="rId12"/>
              </a:rPr>
              <a:t>tools.ietf.org/html/rfc6632</a:t>
            </a:r>
            <a:r>
              <a:rPr lang="en-US" sz="1600" dirty="0" smtClean="0"/>
              <a:t> </a:t>
            </a:r>
          </a:p>
          <a:p>
            <a:pPr lvl="1">
              <a:lnSpc>
                <a:spcPct val="80000"/>
              </a:lnSpc>
              <a:defRPr/>
            </a:pPr>
            <a:r>
              <a:rPr lang="en-US" sz="1600" dirty="0"/>
              <a:t>Of Interest: </a:t>
            </a:r>
            <a:r>
              <a:rPr lang="en-US" sz="1600" dirty="0" smtClean="0"/>
              <a:t>RFC7548, Management of Networks with Constrained Devices: Use Cases, see </a:t>
            </a:r>
            <a:r>
              <a:rPr lang="en-US" sz="1600" dirty="0">
                <a:hlinkClick r:id="rId13"/>
              </a:rPr>
              <a:t>https://datatracker.ietf.org/doc/rfc7548</a:t>
            </a:r>
            <a:r>
              <a:rPr lang="en-US" sz="1600" dirty="0" smtClean="0">
                <a:hlinkClick r:id="rId13"/>
              </a:rPr>
              <a:t>/</a:t>
            </a:r>
            <a:r>
              <a:rPr lang="en-US" sz="1600" dirty="0" smtClean="0"/>
              <a:t> </a:t>
            </a:r>
          </a:p>
          <a:p>
            <a:pPr>
              <a:lnSpc>
                <a:spcPct val="80000"/>
              </a:lnSpc>
              <a:defRPr/>
            </a:pPr>
            <a:endParaRPr lang="en-US" sz="1800" dirty="0" smtClean="0"/>
          </a:p>
          <a:p>
            <a:pPr>
              <a:lnSpc>
                <a:spcPct val="80000"/>
              </a:lnSpc>
              <a:defRPr/>
            </a:pPr>
            <a:endParaRPr lang="en-US" sz="1800" dirty="0" smtClean="0"/>
          </a:p>
          <a:p>
            <a:pPr lvl="1">
              <a:lnSpc>
                <a:spcPct val="80000"/>
              </a:lnSpc>
              <a:defRPr/>
            </a:pPr>
            <a:endParaRPr lang="en-US" sz="1400" dirty="0" smtClean="0"/>
          </a:p>
          <a:p>
            <a:pPr lvl="1">
              <a:lnSpc>
                <a:spcPct val="80000"/>
              </a:lnSpc>
              <a:defRPr/>
            </a:pPr>
            <a:endParaRPr lang="en-US" sz="1400" dirty="0" smtClean="0"/>
          </a:p>
          <a:p>
            <a:pPr lvl="1">
              <a:lnSpc>
                <a:spcPct val="80000"/>
              </a:lnSpc>
              <a:defRPr/>
            </a:pPr>
            <a:endParaRPr lang="en-US" sz="1400" dirty="0" smtClean="0"/>
          </a:p>
          <a:p>
            <a:pPr>
              <a:lnSpc>
                <a:spcPct val="80000"/>
              </a:lnSpc>
              <a:defRPr/>
            </a:pPr>
            <a:endParaRPr lang="en-US" sz="1000" dirty="0" smtClean="0"/>
          </a:p>
          <a:p>
            <a:pPr lvl="1">
              <a:lnSpc>
                <a:spcPct val="80000"/>
              </a:lnSpc>
              <a:defRPr/>
            </a:pPr>
            <a:endParaRPr lang="en-US" sz="1200" dirty="0" smtClean="0"/>
          </a:p>
          <a:p>
            <a:pPr lvl="1">
              <a:lnSpc>
                <a:spcPct val="80000"/>
              </a:lnSpc>
              <a:buFontTx/>
              <a:buNone/>
              <a:defRPr/>
            </a:pPr>
            <a:endParaRPr lang="en-US" sz="14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12/16 of 11-17-1557 by Dorothy Stanley, HPE</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104</a:t>
            </a:fld>
            <a:endParaRPr lang="en-US"/>
          </a:p>
        </p:txBody>
      </p:sp>
    </p:spTree>
    <p:extLst>
      <p:ext uri="{BB962C8B-B14F-4D97-AF65-F5344CB8AC3E}">
        <p14:creationId xmlns:p14="http://schemas.microsoft.com/office/powerpoint/2010/main" val="1248811900"/>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p>
        </p:txBody>
      </p:sp>
      <p:sp>
        <p:nvSpPr>
          <p:cNvPr id="5125" name="Rectangle 2"/>
          <p:cNvSpPr>
            <a:spLocks noGrp="1" noChangeArrowheads="1"/>
          </p:cNvSpPr>
          <p:nvPr>
            <p:ph type="title"/>
          </p:nvPr>
        </p:nvSpPr>
        <p:spPr/>
        <p:txBody>
          <a:bodyPr/>
          <a:lstStyle/>
          <a:p>
            <a:r>
              <a:rPr lang="en-US" dirty="0" smtClean="0"/>
              <a:t>Transport Layer Security (TLS)</a:t>
            </a:r>
          </a:p>
        </p:txBody>
      </p:sp>
      <p:sp>
        <p:nvSpPr>
          <p:cNvPr id="113667" name="Rectangle 3"/>
          <p:cNvSpPr>
            <a:spLocks noGrp="1" noChangeArrowheads="1"/>
          </p:cNvSpPr>
          <p:nvPr>
            <p:ph type="body" idx="1"/>
          </p:nvPr>
        </p:nvSpPr>
        <p:spPr>
          <a:xfrm>
            <a:off x="685800" y="1676400"/>
            <a:ext cx="8001000" cy="4572000"/>
          </a:xfrm>
        </p:spPr>
        <p:txBody>
          <a:bodyPr/>
          <a:lstStyle/>
          <a:p>
            <a:pPr>
              <a:lnSpc>
                <a:spcPct val="80000"/>
              </a:lnSpc>
              <a:defRPr/>
            </a:pPr>
            <a:r>
              <a:rPr lang="en-US" sz="2000" dirty="0" smtClean="0"/>
              <a:t>Transport Layer Security Working Group website: </a:t>
            </a:r>
            <a:r>
              <a:rPr lang="en-US" sz="2000" dirty="0">
                <a:hlinkClick r:id="rId3"/>
              </a:rPr>
              <a:t>http://datatracker.ietf.org/wg/tls/charter</a:t>
            </a:r>
            <a:r>
              <a:rPr lang="en-US" sz="2000" dirty="0" smtClean="0">
                <a:hlinkClick r:id="rId3"/>
              </a:rPr>
              <a:t>/</a:t>
            </a:r>
            <a:r>
              <a:rPr lang="en-US" sz="2000" dirty="0" smtClean="0"/>
              <a:t> </a:t>
            </a:r>
          </a:p>
          <a:p>
            <a:pPr>
              <a:lnSpc>
                <a:spcPct val="80000"/>
              </a:lnSpc>
              <a:defRPr/>
            </a:pPr>
            <a:endParaRPr lang="en-US" sz="2000" dirty="0" smtClean="0"/>
          </a:p>
          <a:p>
            <a:pPr>
              <a:lnSpc>
                <a:spcPct val="80000"/>
              </a:lnSpc>
              <a:defRPr/>
            </a:pPr>
            <a:r>
              <a:rPr lang="en-US" sz="1800" dirty="0" smtClean="0"/>
              <a:t>Work underway on a new version of TLS (used in EAP methods): Transport Layer Security Protocol Version 1.3</a:t>
            </a:r>
          </a:p>
          <a:p>
            <a:pPr lvl="1">
              <a:lnSpc>
                <a:spcPct val="80000"/>
              </a:lnSpc>
              <a:defRPr/>
            </a:pPr>
            <a:endParaRPr lang="en-US" sz="1400" dirty="0"/>
          </a:p>
          <a:p>
            <a:pPr>
              <a:lnSpc>
                <a:spcPct val="80000"/>
              </a:lnSpc>
              <a:defRPr/>
            </a:pPr>
            <a:r>
              <a:rPr lang="en-US" sz="1800" dirty="0" smtClean="0"/>
              <a:t>Updates [Nov 2017]</a:t>
            </a:r>
          </a:p>
          <a:p>
            <a:pPr lvl="1">
              <a:lnSpc>
                <a:spcPct val="80000"/>
              </a:lnSpc>
              <a:defRPr/>
            </a:pPr>
            <a:r>
              <a:rPr lang="en-US" sz="1600" dirty="0" smtClean="0"/>
              <a:t>Updated: Datagram Transport Layer Security (DTLS) Protocol </a:t>
            </a:r>
            <a:r>
              <a:rPr lang="en-US" sz="1600" dirty="0"/>
              <a:t>Version 1.3,see </a:t>
            </a:r>
            <a:r>
              <a:rPr lang="en-US" sz="1600" dirty="0">
                <a:hlinkClick r:id="rId4"/>
              </a:rPr>
              <a:t>https://datatracker.ietf.org/doc/draft-ietf-tls-dtls13</a:t>
            </a:r>
            <a:r>
              <a:rPr lang="en-US" sz="1600" dirty="0" smtClean="0">
                <a:hlinkClick r:id="rId4"/>
              </a:rPr>
              <a:t>/</a:t>
            </a:r>
            <a:r>
              <a:rPr lang="en-US" sz="1600" dirty="0" smtClean="0"/>
              <a:t> </a:t>
            </a:r>
          </a:p>
          <a:p>
            <a:pPr lvl="1">
              <a:lnSpc>
                <a:spcPct val="80000"/>
              </a:lnSpc>
              <a:defRPr/>
            </a:pPr>
            <a:r>
              <a:rPr lang="en-US" sz="1600" dirty="0" smtClean="0"/>
              <a:t>Nearly complete: TLS version 1.3 </a:t>
            </a:r>
            <a:r>
              <a:rPr lang="en-US" sz="1600" u="sng" dirty="0">
                <a:hlinkClick r:id="rId5"/>
              </a:rPr>
              <a:t>https://datatracker.ietf.org/doc/draft-ietf-tls-tls13</a:t>
            </a:r>
            <a:r>
              <a:rPr lang="en-US" sz="1600" u="sng" dirty="0" smtClean="0">
                <a:hlinkClick r:id="rId5"/>
              </a:rPr>
              <a:t>/</a:t>
            </a:r>
            <a:r>
              <a:rPr lang="en-US" sz="1600" u="sng" dirty="0" smtClean="0"/>
              <a:t> </a:t>
            </a:r>
          </a:p>
          <a:p>
            <a:pPr lvl="1">
              <a:lnSpc>
                <a:spcPct val="80000"/>
              </a:lnSpc>
              <a:defRPr/>
            </a:pPr>
            <a:r>
              <a:rPr lang="en-US" sz="1600" dirty="0" smtClean="0"/>
              <a:t>Of interest: </a:t>
            </a:r>
            <a:r>
              <a:rPr lang="en-US" sz="1600" dirty="0"/>
              <a:t>Example Handshake Traces for TLS 1.3, see </a:t>
            </a:r>
            <a:r>
              <a:rPr lang="en-US" sz="1600" dirty="0">
                <a:hlinkClick r:id="rId6"/>
              </a:rPr>
              <a:t>https://datatracker.ietf.org/doc/draft-ietf-tls-tls13-vectors</a:t>
            </a:r>
            <a:r>
              <a:rPr lang="en-US" sz="1600" dirty="0" smtClean="0">
                <a:hlinkClick r:id="rId6"/>
              </a:rPr>
              <a:t>/</a:t>
            </a:r>
            <a:r>
              <a:rPr lang="en-US" sz="1600" dirty="0" smtClean="0"/>
              <a:t>  </a:t>
            </a:r>
            <a:endParaRPr lang="en-US" sz="1600" dirty="0"/>
          </a:p>
          <a:p>
            <a:pPr>
              <a:lnSpc>
                <a:spcPct val="80000"/>
              </a:lnSpc>
              <a:defRPr/>
            </a:pPr>
            <a:endParaRPr lang="en-US" sz="1800" dirty="0" smtClean="0"/>
          </a:p>
          <a:p>
            <a:pPr lvl="1">
              <a:lnSpc>
                <a:spcPct val="80000"/>
              </a:lnSpc>
              <a:defRPr/>
            </a:pPr>
            <a:endParaRPr lang="en-US" sz="1400" dirty="0" smtClean="0"/>
          </a:p>
          <a:p>
            <a:pPr lvl="1">
              <a:lnSpc>
                <a:spcPct val="80000"/>
              </a:lnSpc>
              <a:defRPr/>
            </a:pPr>
            <a:endParaRPr lang="en-US" sz="1400" dirty="0" smtClean="0"/>
          </a:p>
          <a:p>
            <a:pPr lvl="1">
              <a:lnSpc>
                <a:spcPct val="80000"/>
              </a:lnSpc>
              <a:defRPr/>
            </a:pPr>
            <a:endParaRPr lang="en-US" sz="1400" dirty="0" smtClean="0"/>
          </a:p>
          <a:p>
            <a:pPr>
              <a:lnSpc>
                <a:spcPct val="80000"/>
              </a:lnSpc>
              <a:defRPr/>
            </a:pPr>
            <a:endParaRPr lang="en-US" sz="1000" dirty="0" smtClean="0"/>
          </a:p>
          <a:p>
            <a:pPr lvl="1">
              <a:lnSpc>
                <a:spcPct val="80000"/>
              </a:lnSpc>
              <a:defRPr/>
            </a:pPr>
            <a:endParaRPr lang="en-US" sz="1200" dirty="0" smtClean="0"/>
          </a:p>
          <a:p>
            <a:pPr lvl="1">
              <a:lnSpc>
                <a:spcPct val="80000"/>
              </a:lnSpc>
              <a:buFontTx/>
              <a:buNone/>
              <a:defRPr/>
            </a:pPr>
            <a:endParaRPr lang="en-US" sz="14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13/16 of 11-17-1557 by Dorothy Stanley, HPE</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105</a:t>
            </a:fld>
            <a:endParaRPr lang="en-US"/>
          </a:p>
        </p:txBody>
      </p:sp>
    </p:spTree>
    <p:extLst>
      <p:ext uri="{BB962C8B-B14F-4D97-AF65-F5344CB8AC3E}">
        <p14:creationId xmlns:p14="http://schemas.microsoft.com/office/powerpoint/2010/main" val="1740954431"/>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p>
        </p:txBody>
      </p:sp>
      <p:sp>
        <p:nvSpPr>
          <p:cNvPr id="5125" name="Rectangle 2"/>
          <p:cNvSpPr>
            <a:spLocks noGrp="1" noChangeArrowheads="1"/>
          </p:cNvSpPr>
          <p:nvPr>
            <p:ph type="title"/>
          </p:nvPr>
        </p:nvSpPr>
        <p:spPr>
          <a:xfrm>
            <a:off x="685800" y="457200"/>
            <a:ext cx="7772400" cy="1066800"/>
          </a:xfrm>
        </p:spPr>
        <p:txBody>
          <a:bodyPr/>
          <a:lstStyle/>
          <a:p>
            <a:r>
              <a:rPr lang="en-US" dirty="0" smtClean="0"/>
              <a:t>Deterministic Networking (DETNET)</a:t>
            </a:r>
            <a:endParaRPr lang="en-US" dirty="0"/>
          </a:p>
        </p:txBody>
      </p:sp>
      <p:sp>
        <p:nvSpPr>
          <p:cNvPr id="113667" name="Rectangle 3"/>
          <p:cNvSpPr>
            <a:spLocks noGrp="1" noChangeArrowheads="1"/>
          </p:cNvSpPr>
          <p:nvPr>
            <p:ph type="body" idx="1"/>
          </p:nvPr>
        </p:nvSpPr>
        <p:spPr>
          <a:xfrm>
            <a:off x="685800" y="990600"/>
            <a:ext cx="8001000" cy="5486400"/>
          </a:xfrm>
        </p:spPr>
        <p:txBody>
          <a:bodyPr/>
          <a:lstStyle/>
          <a:p>
            <a:pPr marL="0" indent="0">
              <a:lnSpc>
                <a:spcPct val="80000"/>
              </a:lnSpc>
              <a:buFontTx/>
              <a:buNone/>
              <a:defRPr/>
            </a:pPr>
            <a:endParaRPr lang="en-US" sz="900" dirty="0" smtClean="0"/>
          </a:p>
          <a:p>
            <a:pPr lvl="1">
              <a:lnSpc>
                <a:spcPct val="80000"/>
              </a:lnSpc>
              <a:defRPr/>
            </a:pPr>
            <a:endParaRPr lang="en-US" sz="1600" dirty="0" smtClean="0"/>
          </a:p>
          <a:p>
            <a:pPr>
              <a:lnSpc>
                <a:spcPct val="80000"/>
              </a:lnSpc>
            </a:pPr>
            <a:r>
              <a:rPr lang="en-US" sz="2000" dirty="0" smtClean="0">
                <a:solidFill>
                  <a:srgbClr val="000000"/>
                </a:solidFill>
                <a:ea typeface="Arial Unicode MS" pitchFamily="34" charset="-128"/>
                <a:cs typeface="Arial Unicode MS" pitchFamily="34" charset="-128"/>
              </a:rPr>
              <a:t>DETNET</a:t>
            </a:r>
            <a:r>
              <a:rPr lang="en-US" sz="2000" dirty="0">
                <a:solidFill>
                  <a:srgbClr val="000000"/>
                </a:solidFill>
                <a:ea typeface="Arial Unicode MS" pitchFamily="34" charset="-128"/>
                <a:cs typeface="Arial Unicode MS" pitchFamily="34" charset="-128"/>
              </a:rPr>
              <a:t>: </a:t>
            </a:r>
            <a:r>
              <a:rPr lang="en-US" sz="2000" dirty="0">
                <a:solidFill>
                  <a:srgbClr val="000000"/>
                </a:solidFill>
                <a:ea typeface="Arial Unicode MS" pitchFamily="34" charset="-128"/>
                <a:cs typeface="Arial Unicode MS" pitchFamily="34" charset="-128"/>
                <a:hlinkClick r:id="rId3"/>
              </a:rPr>
              <a:t>https://datatracker.ietf.org/wg/detnet/charter</a:t>
            </a:r>
            <a:r>
              <a:rPr lang="en-US" sz="2000" dirty="0" smtClean="0">
                <a:solidFill>
                  <a:srgbClr val="000000"/>
                </a:solidFill>
                <a:ea typeface="Arial Unicode MS" pitchFamily="34" charset="-128"/>
                <a:cs typeface="Arial Unicode MS" pitchFamily="34" charset="-128"/>
                <a:hlinkClick r:id="rId3"/>
              </a:rPr>
              <a:t>/</a:t>
            </a:r>
            <a:r>
              <a:rPr lang="en-US" sz="2000" dirty="0" smtClean="0">
                <a:solidFill>
                  <a:srgbClr val="000000"/>
                </a:solidFill>
                <a:ea typeface="Arial Unicode MS" pitchFamily="34" charset="-128"/>
                <a:cs typeface="Arial Unicode MS" pitchFamily="34" charset="-128"/>
              </a:rPr>
              <a:t> </a:t>
            </a:r>
          </a:p>
          <a:p>
            <a:pPr lvl="1"/>
            <a:r>
              <a:rPr lang="en-US" sz="1400" dirty="0"/>
              <a:t>The Deterministic Networking (</a:t>
            </a:r>
            <a:r>
              <a:rPr lang="en-US" sz="1400" dirty="0" err="1"/>
              <a:t>DetNet</a:t>
            </a:r>
            <a:r>
              <a:rPr lang="en-US" sz="1400" dirty="0"/>
              <a:t>) Working Group focuses </a:t>
            </a:r>
            <a:r>
              <a:rPr lang="en-US" sz="1400" dirty="0" smtClean="0"/>
              <a:t>on deterministic </a:t>
            </a:r>
            <a:r>
              <a:rPr lang="en-US" sz="1400" dirty="0"/>
              <a:t>data paths that operate over Layer 2 bridged and Layer </a:t>
            </a:r>
            <a:r>
              <a:rPr lang="en-US" sz="1400" dirty="0" smtClean="0"/>
              <a:t>3 routed </a:t>
            </a:r>
            <a:r>
              <a:rPr lang="en-US" sz="1400" dirty="0"/>
              <a:t>segments, where such paths can provide bounds on latency, loss</a:t>
            </a:r>
            <a:r>
              <a:rPr lang="en-US" sz="1400" dirty="0" smtClean="0"/>
              <a:t>, and </a:t>
            </a:r>
            <a:r>
              <a:rPr lang="en-US" sz="1400" dirty="0"/>
              <a:t>packet delay variation (jitter), and high reliability. </a:t>
            </a:r>
            <a:endParaRPr lang="en-US" sz="1400" dirty="0" smtClean="0"/>
          </a:p>
          <a:p>
            <a:pPr lvl="1"/>
            <a:r>
              <a:rPr lang="en-US" sz="1400" dirty="0" smtClean="0"/>
              <a:t>Addresses </a:t>
            </a:r>
            <a:r>
              <a:rPr lang="en-US" sz="1400" dirty="0"/>
              <a:t>Layer 3 aspects in support of applications </a:t>
            </a:r>
            <a:r>
              <a:rPr lang="en-US" sz="1400" dirty="0" smtClean="0"/>
              <a:t>requiring deterministic </a:t>
            </a:r>
            <a:r>
              <a:rPr lang="en-US" sz="1400" dirty="0"/>
              <a:t>networking. </a:t>
            </a:r>
            <a:endParaRPr lang="en-US" sz="1400" dirty="0" smtClean="0"/>
          </a:p>
          <a:p>
            <a:pPr lvl="1"/>
            <a:r>
              <a:rPr lang="en-US" sz="1400" dirty="0" smtClean="0"/>
              <a:t>The </a:t>
            </a:r>
            <a:r>
              <a:rPr lang="en-US" sz="1400" dirty="0"/>
              <a:t>Working Group collaborates with </a:t>
            </a:r>
            <a:r>
              <a:rPr lang="en-US" sz="1400" dirty="0" smtClean="0"/>
              <a:t>IEEE802.1 Time </a:t>
            </a:r>
            <a:r>
              <a:rPr lang="en-US" sz="1400" dirty="0"/>
              <a:t>Sensitive Networking (TSN), which is responsible for Layer </a:t>
            </a:r>
            <a:r>
              <a:rPr lang="en-US" sz="1400" dirty="0" smtClean="0"/>
              <a:t>2 operations</a:t>
            </a:r>
            <a:r>
              <a:rPr lang="en-US" sz="1400" dirty="0"/>
              <a:t>, to define a common architecture for both Layer 2 and </a:t>
            </a:r>
            <a:r>
              <a:rPr lang="en-US" sz="1400" dirty="0" smtClean="0"/>
              <a:t>Layer 3</a:t>
            </a:r>
            <a:r>
              <a:rPr lang="en-US" sz="1400" dirty="0"/>
              <a:t>. </a:t>
            </a:r>
            <a:endParaRPr lang="en-US" sz="1400" dirty="0" smtClean="0"/>
          </a:p>
          <a:p>
            <a:pPr lvl="1"/>
            <a:r>
              <a:rPr lang="en-US" sz="1400" dirty="0" smtClean="0"/>
              <a:t>Example </a:t>
            </a:r>
            <a:r>
              <a:rPr lang="en-US" sz="1400" dirty="0"/>
              <a:t>applications for deterministic networks include </a:t>
            </a:r>
            <a:r>
              <a:rPr lang="en-US" sz="1400" dirty="0" smtClean="0"/>
              <a:t>professional and </a:t>
            </a:r>
            <a:r>
              <a:rPr lang="en-US" sz="1400" dirty="0"/>
              <a:t>home audio/video, multimedia in transportation, engine </a:t>
            </a:r>
            <a:r>
              <a:rPr lang="en-US" sz="1400" dirty="0" smtClean="0"/>
              <a:t>control systems</a:t>
            </a:r>
            <a:r>
              <a:rPr lang="en-US" sz="1400" dirty="0"/>
              <a:t>, and other general industrial and vehicular applications </a:t>
            </a:r>
            <a:r>
              <a:rPr lang="en-US" sz="1400" dirty="0" smtClean="0"/>
              <a:t>being considered </a:t>
            </a:r>
            <a:r>
              <a:rPr lang="en-US" sz="1400" dirty="0"/>
              <a:t>by the IEEE 802.1 TSN Task Group.</a:t>
            </a:r>
          </a:p>
          <a:p>
            <a:pPr marL="0" indent="0">
              <a:buNone/>
            </a:pPr>
            <a:r>
              <a:rPr lang="en-US" sz="1800" dirty="0" smtClean="0"/>
              <a:t>Of interest:</a:t>
            </a:r>
          </a:p>
          <a:p>
            <a:pPr lvl="1"/>
            <a:r>
              <a:rPr lang="en-US" sz="1400" dirty="0" smtClean="0"/>
              <a:t>New:</a:t>
            </a:r>
            <a:r>
              <a:rPr lang="en-US" sz="1400" dirty="0"/>
              <a:t> </a:t>
            </a:r>
            <a:r>
              <a:rPr lang="en-US" sz="1400" dirty="0" err="1"/>
              <a:t>DetNet</a:t>
            </a:r>
            <a:r>
              <a:rPr lang="en-US" sz="1400" dirty="0"/>
              <a:t> </a:t>
            </a:r>
            <a:r>
              <a:rPr lang="en-US" sz="1400" dirty="0" smtClean="0"/>
              <a:t>Security Considerations, </a:t>
            </a:r>
            <a:r>
              <a:rPr lang="en-US" sz="1400" dirty="0"/>
              <a:t>see </a:t>
            </a:r>
            <a:r>
              <a:rPr lang="en-US" sz="1400" dirty="0" smtClean="0">
                <a:hlinkClick r:id="rId4"/>
              </a:rPr>
              <a:t>https://</a:t>
            </a:r>
            <a:r>
              <a:rPr lang="en-US" sz="1400" dirty="0">
                <a:hlinkClick r:id="rId4"/>
              </a:rPr>
              <a:t>datatracker.ietf.org/doc/draft-ietf-detnet-security</a:t>
            </a:r>
            <a:r>
              <a:rPr lang="en-US" sz="1400" dirty="0" smtClean="0">
                <a:hlinkClick r:id="rId4"/>
              </a:rPr>
              <a:t>/</a:t>
            </a:r>
            <a:r>
              <a:rPr lang="en-US" sz="1400" dirty="0" smtClean="0"/>
              <a:t>  </a:t>
            </a:r>
          </a:p>
          <a:p>
            <a:pPr lvl="1"/>
            <a:r>
              <a:rPr lang="en-US" sz="1400" dirty="0" smtClean="0"/>
              <a:t>Updated: </a:t>
            </a:r>
            <a:r>
              <a:rPr lang="en-US" sz="1400" dirty="0" err="1" smtClean="0"/>
              <a:t>DetNet</a:t>
            </a:r>
            <a:r>
              <a:rPr lang="en-US" sz="1400" dirty="0" smtClean="0"/>
              <a:t> </a:t>
            </a:r>
            <a:r>
              <a:rPr lang="en-US" sz="1400" dirty="0"/>
              <a:t>Data Plane Protocol and Solution Alternatives, see </a:t>
            </a:r>
            <a:r>
              <a:rPr lang="en-US" sz="1400" dirty="0">
                <a:hlinkClick r:id="rId5"/>
              </a:rPr>
              <a:t>https://datatracker.ietf.org/doc/draft-ietf-detnet-dp-alt</a:t>
            </a:r>
            <a:r>
              <a:rPr lang="en-US" sz="1400" dirty="0" smtClean="0">
                <a:hlinkClick r:id="rId5"/>
              </a:rPr>
              <a:t>/</a:t>
            </a:r>
            <a:r>
              <a:rPr lang="en-US" sz="1400" dirty="0" smtClean="0"/>
              <a:t> </a:t>
            </a:r>
          </a:p>
          <a:p>
            <a:pPr lvl="1"/>
            <a:r>
              <a:rPr lang="en-US" sz="1400" dirty="0" err="1" smtClean="0"/>
              <a:t>Updated:Deterministic</a:t>
            </a:r>
            <a:r>
              <a:rPr lang="en-US" sz="1400" dirty="0" smtClean="0"/>
              <a:t> </a:t>
            </a:r>
            <a:r>
              <a:rPr lang="en-US" sz="1400" dirty="0"/>
              <a:t>Networking Architecture, see </a:t>
            </a:r>
            <a:r>
              <a:rPr lang="en-US" sz="1400" dirty="0">
                <a:hlinkClick r:id="rId6"/>
              </a:rPr>
              <a:t>https://datatracker.ietf.org/doc/draft-ietf-detnet-architecture</a:t>
            </a:r>
            <a:r>
              <a:rPr lang="en-US" sz="1400" dirty="0" smtClean="0">
                <a:hlinkClick r:id="rId6"/>
              </a:rPr>
              <a:t>/</a:t>
            </a:r>
            <a:r>
              <a:rPr lang="en-US" sz="1400" dirty="0" smtClean="0"/>
              <a:t>  </a:t>
            </a:r>
          </a:p>
          <a:p>
            <a:pPr lvl="1"/>
            <a:r>
              <a:rPr lang="en-US" sz="1400" dirty="0" smtClean="0"/>
              <a:t>Deterministic Networking Use Cases, see </a:t>
            </a:r>
            <a:r>
              <a:rPr lang="en-US" sz="1400" dirty="0" smtClean="0">
                <a:hlinkClick r:id="rId7"/>
              </a:rPr>
              <a:t>https://datatracker.ietf.org/doc/draft-ietf-detnet-use-cases/</a:t>
            </a:r>
            <a:r>
              <a:rPr lang="en-US" sz="1400" dirty="0" smtClean="0"/>
              <a:t> (note 5.1.1, reference to </a:t>
            </a:r>
            <a:r>
              <a:rPr lang="en-US" sz="1400" dirty="0" err="1" smtClean="0"/>
              <a:t>WiFi</a:t>
            </a:r>
            <a:r>
              <a:rPr lang="en-US" sz="1400" dirty="0" smtClean="0"/>
              <a:t>)</a:t>
            </a:r>
          </a:p>
          <a:p>
            <a:pPr lvl="1"/>
            <a:r>
              <a:rPr lang="en-US" sz="1400" dirty="0" smtClean="0"/>
              <a:t>Updated: Deterministic </a:t>
            </a:r>
            <a:r>
              <a:rPr lang="en-US" sz="1400" dirty="0"/>
              <a:t>Networking Problem Statement, see </a:t>
            </a:r>
            <a:r>
              <a:rPr lang="en-US" sz="1400" dirty="0">
                <a:hlinkClick r:id="rId8"/>
              </a:rPr>
              <a:t>https://datatracker.ietf.org/doc/draft-ietf-detnet-problem-statement/</a:t>
            </a:r>
            <a:r>
              <a:rPr lang="en-US" sz="1400" dirty="0"/>
              <a:t> </a:t>
            </a:r>
          </a:p>
          <a:p>
            <a:endParaRPr lang="en-US" sz="1800" dirty="0"/>
          </a:p>
          <a:p>
            <a:pPr marL="0" indent="0">
              <a:lnSpc>
                <a:spcPct val="80000"/>
              </a:lnSpc>
              <a:buNone/>
              <a:defRPr/>
            </a:pPr>
            <a:endParaRPr lang="en-US" sz="1800" dirty="0" smtClean="0"/>
          </a:p>
          <a:p>
            <a:pPr marL="457200" lvl="1" indent="0">
              <a:lnSpc>
                <a:spcPct val="80000"/>
              </a:lnSpc>
              <a:buNone/>
              <a:defRPr/>
            </a:pPr>
            <a:endParaRPr lang="en-US" sz="1400" dirty="0" smtClean="0"/>
          </a:p>
          <a:p>
            <a:pPr>
              <a:lnSpc>
                <a:spcPct val="80000"/>
              </a:lnSpc>
              <a:defRPr/>
            </a:pPr>
            <a:endParaRPr lang="en-US" sz="1800" dirty="0" smtClean="0"/>
          </a:p>
          <a:p>
            <a:pPr lvl="1">
              <a:lnSpc>
                <a:spcPct val="80000"/>
              </a:lnSpc>
              <a:defRPr/>
            </a:pPr>
            <a:endParaRPr lang="en-US" sz="1600" u="sng" dirty="0" smtClean="0"/>
          </a:p>
          <a:p>
            <a:pPr lvl="1">
              <a:lnSpc>
                <a:spcPct val="80000"/>
              </a:lnSpc>
              <a:defRPr/>
            </a:pPr>
            <a:endParaRPr lang="en-US" sz="1600" dirty="0" smtClean="0"/>
          </a:p>
          <a:p>
            <a:pPr>
              <a:lnSpc>
                <a:spcPct val="80000"/>
              </a:lnSpc>
              <a:defRPr/>
            </a:pPr>
            <a:endParaRPr lang="en-US" sz="1800" dirty="0" smtClean="0"/>
          </a:p>
          <a:p>
            <a:pPr lvl="1">
              <a:lnSpc>
                <a:spcPct val="80000"/>
              </a:lnSpc>
              <a:defRPr/>
            </a:pPr>
            <a:endParaRPr lang="en-US" sz="1400" dirty="0" smtClean="0"/>
          </a:p>
          <a:p>
            <a:pPr lvl="1">
              <a:lnSpc>
                <a:spcPct val="80000"/>
              </a:lnSpc>
              <a:defRPr/>
            </a:pPr>
            <a:endParaRPr lang="en-US" sz="1400" dirty="0" smtClean="0"/>
          </a:p>
          <a:p>
            <a:pPr lvl="1">
              <a:lnSpc>
                <a:spcPct val="80000"/>
              </a:lnSpc>
              <a:defRPr/>
            </a:pPr>
            <a:endParaRPr lang="en-US" sz="1400" dirty="0" smtClean="0"/>
          </a:p>
          <a:p>
            <a:pPr>
              <a:lnSpc>
                <a:spcPct val="80000"/>
              </a:lnSpc>
              <a:defRPr/>
            </a:pPr>
            <a:endParaRPr lang="en-US" sz="1000" dirty="0" smtClean="0"/>
          </a:p>
          <a:p>
            <a:pPr lvl="1">
              <a:lnSpc>
                <a:spcPct val="80000"/>
              </a:lnSpc>
              <a:defRPr/>
            </a:pPr>
            <a:endParaRPr lang="en-US" sz="1200" dirty="0" smtClean="0"/>
          </a:p>
          <a:p>
            <a:pPr lvl="1">
              <a:lnSpc>
                <a:spcPct val="80000"/>
              </a:lnSpc>
              <a:buFontTx/>
              <a:buNone/>
              <a:defRPr/>
            </a:pPr>
            <a:endParaRPr lang="en-US" sz="14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14/16 of 11-17-1557 by Dorothy Stanley, HPE</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106</a:t>
            </a:fld>
            <a:endParaRPr lang="en-US"/>
          </a:p>
        </p:txBody>
      </p:sp>
    </p:spTree>
    <p:extLst>
      <p:ext uri="{BB962C8B-B14F-4D97-AF65-F5344CB8AC3E}">
        <p14:creationId xmlns:p14="http://schemas.microsoft.com/office/powerpoint/2010/main" val="3061827504"/>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p>
        </p:txBody>
      </p:sp>
      <p:sp>
        <p:nvSpPr>
          <p:cNvPr id="5125" name="Rectangle 2"/>
          <p:cNvSpPr>
            <a:spLocks noGrp="1" noChangeArrowheads="1"/>
          </p:cNvSpPr>
          <p:nvPr>
            <p:ph type="title"/>
          </p:nvPr>
        </p:nvSpPr>
        <p:spPr>
          <a:xfrm>
            <a:off x="685800" y="685800"/>
            <a:ext cx="8077200" cy="1066800"/>
          </a:xfrm>
        </p:spPr>
        <p:txBody>
          <a:bodyPr/>
          <a:lstStyle/>
          <a:p>
            <a:r>
              <a:rPr lang="en-US" dirty="0"/>
              <a:t>IP Wireless Access in Vehicular </a:t>
            </a:r>
            <a:r>
              <a:rPr lang="en-US" dirty="0" smtClean="0"/>
              <a:t>Environments  (IPWAVE)</a:t>
            </a:r>
            <a:endParaRPr lang="en-US" dirty="0"/>
          </a:p>
        </p:txBody>
      </p:sp>
      <p:sp>
        <p:nvSpPr>
          <p:cNvPr id="113667" name="Rectangle 3"/>
          <p:cNvSpPr>
            <a:spLocks noGrp="1" noChangeArrowheads="1"/>
          </p:cNvSpPr>
          <p:nvPr>
            <p:ph type="body" idx="1"/>
          </p:nvPr>
        </p:nvSpPr>
        <p:spPr>
          <a:xfrm>
            <a:off x="990600" y="1981200"/>
            <a:ext cx="7696200" cy="4495800"/>
          </a:xfrm>
        </p:spPr>
        <p:txBody>
          <a:bodyPr/>
          <a:lstStyle/>
          <a:p>
            <a:pPr marL="0" indent="0">
              <a:lnSpc>
                <a:spcPct val="80000"/>
              </a:lnSpc>
              <a:buFontTx/>
              <a:buNone/>
              <a:defRPr/>
            </a:pPr>
            <a:endParaRPr lang="en-US" sz="900" dirty="0" smtClean="0"/>
          </a:p>
          <a:p>
            <a:pPr lvl="1">
              <a:lnSpc>
                <a:spcPct val="80000"/>
              </a:lnSpc>
              <a:defRPr/>
            </a:pPr>
            <a:endParaRPr lang="en-US" sz="1600" dirty="0" smtClean="0"/>
          </a:p>
          <a:p>
            <a:pPr>
              <a:lnSpc>
                <a:spcPct val="80000"/>
              </a:lnSpc>
            </a:pPr>
            <a:r>
              <a:rPr lang="en-US" sz="2000" dirty="0" smtClean="0">
                <a:solidFill>
                  <a:srgbClr val="000000"/>
                </a:solidFill>
                <a:ea typeface="Arial Unicode MS" pitchFamily="34" charset="-128"/>
                <a:cs typeface="Arial Unicode MS" pitchFamily="34" charset="-128"/>
              </a:rPr>
              <a:t>IPWAVE</a:t>
            </a:r>
            <a:r>
              <a:rPr lang="en-US" sz="2000" dirty="0">
                <a:solidFill>
                  <a:srgbClr val="000000"/>
                </a:solidFill>
                <a:ea typeface="Arial Unicode MS" pitchFamily="34" charset="-128"/>
                <a:cs typeface="Arial Unicode MS" pitchFamily="34" charset="-128"/>
              </a:rPr>
              <a:t>: </a:t>
            </a:r>
            <a:r>
              <a:rPr lang="en-US" sz="2000" dirty="0">
                <a:solidFill>
                  <a:srgbClr val="000000"/>
                </a:solidFill>
                <a:ea typeface="Arial Unicode MS" pitchFamily="34" charset="-128"/>
                <a:cs typeface="Arial Unicode MS" pitchFamily="34" charset="-128"/>
                <a:hlinkClick r:id="rId3"/>
              </a:rPr>
              <a:t>https://datatracker.ietf.org/group/ipwave/about</a:t>
            </a:r>
            <a:r>
              <a:rPr lang="en-US" sz="2000" dirty="0" smtClean="0">
                <a:solidFill>
                  <a:srgbClr val="000000"/>
                </a:solidFill>
                <a:ea typeface="Arial Unicode MS" pitchFamily="34" charset="-128"/>
                <a:cs typeface="Arial Unicode MS" pitchFamily="34" charset="-128"/>
                <a:hlinkClick r:id="rId3"/>
              </a:rPr>
              <a:t>/</a:t>
            </a:r>
            <a:r>
              <a:rPr lang="en-US" sz="2000" dirty="0" smtClean="0">
                <a:solidFill>
                  <a:srgbClr val="000000"/>
                </a:solidFill>
                <a:ea typeface="Arial Unicode MS" pitchFamily="34" charset="-128"/>
                <a:cs typeface="Arial Unicode MS" pitchFamily="34" charset="-128"/>
              </a:rPr>
              <a:t>   </a:t>
            </a:r>
          </a:p>
          <a:p>
            <a:pPr>
              <a:lnSpc>
                <a:spcPct val="80000"/>
              </a:lnSpc>
            </a:pPr>
            <a:endParaRPr lang="en-US" sz="2000" dirty="0" smtClean="0">
              <a:solidFill>
                <a:srgbClr val="000000"/>
              </a:solidFill>
              <a:ea typeface="Arial Unicode MS" pitchFamily="34" charset="-128"/>
              <a:cs typeface="Arial Unicode MS" pitchFamily="34" charset="-128"/>
            </a:endParaRPr>
          </a:p>
          <a:p>
            <a:pPr>
              <a:lnSpc>
                <a:spcPct val="80000"/>
              </a:lnSpc>
            </a:pPr>
            <a:r>
              <a:rPr lang="en-US" sz="2000" dirty="0" smtClean="0">
                <a:solidFill>
                  <a:srgbClr val="000000"/>
                </a:solidFill>
                <a:ea typeface="Arial Unicode MS" pitchFamily="34" charset="-128"/>
                <a:cs typeface="Arial Unicode MS" pitchFamily="34" charset="-128"/>
              </a:rPr>
              <a:t>Deliverable is: </a:t>
            </a:r>
            <a:r>
              <a:rPr lang="en-US" sz="2000" dirty="0"/>
              <a:t>document that will specify the mechanisms for</a:t>
            </a:r>
            <a:br>
              <a:rPr lang="en-US" sz="2000" dirty="0"/>
            </a:br>
            <a:r>
              <a:rPr lang="en-US" sz="2000" dirty="0"/>
              <a:t>transmission of IPv6 datagrams over IEEE 802.11-OCB mode</a:t>
            </a:r>
          </a:p>
          <a:p>
            <a:pPr marL="0" indent="0">
              <a:buNone/>
            </a:pPr>
            <a:endParaRPr lang="en-US" sz="1800" dirty="0" smtClean="0"/>
          </a:p>
          <a:p>
            <a:pPr marL="0" indent="0">
              <a:buNone/>
            </a:pPr>
            <a:r>
              <a:rPr lang="en-US" sz="1800" dirty="0" smtClean="0"/>
              <a:t>For further information:</a:t>
            </a:r>
          </a:p>
          <a:p>
            <a:pPr lvl="1"/>
            <a:r>
              <a:rPr lang="en-US" sz="1800" dirty="0"/>
              <a:t>Problem statement: </a:t>
            </a:r>
            <a:r>
              <a:rPr lang="en-US" sz="1800" dirty="0">
                <a:hlinkClick r:id="rId4"/>
              </a:rPr>
              <a:t>https://datatracker.ietf.org/doc/draft-ietf-ipwave-vehicular-networking</a:t>
            </a:r>
            <a:r>
              <a:rPr lang="en-US" sz="1800" dirty="0" smtClean="0">
                <a:hlinkClick r:id="rId4"/>
              </a:rPr>
              <a:t>/</a:t>
            </a:r>
            <a:r>
              <a:rPr lang="en-US" sz="1800" dirty="0" smtClean="0"/>
              <a:t> </a:t>
            </a:r>
          </a:p>
          <a:p>
            <a:pPr lvl="1"/>
            <a:r>
              <a:rPr lang="en-US" sz="1800" dirty="0"/>
              <a:t>Use cases: </a:t>
            </a:r>
            <a:r>
              <a:rPr lang="en-US" sz="1800" dirty="0">
                <a:hlinkClick r:id="rId4"/>
              </a:rPr>
              <a:t>https://datatracker.ietf.org/doc/draft-ietf-ipwave-vehicular-networking</a:t>
            </a:r>
            <a:r>
              <a:rPr lang="en-US" sz="1800" dirty="0" smtClean="0">
                <a:hlinkClick r:id="rId4"/>
              </a:rPr>
              <a:t>/</a:t>
            </a:r>
            <a:r>
              <a:rPr lang="en-US" sz="1800" dirty="0" smtClean="0"/>
              <a:t> </a:t>
            </a:r>
          </a:p>
          <a:p>
            <a:pPr lvl="1"/>
            <a:r>
              <a:rPr lang="en-US" sz="1800" dirty="0"/>
              <a:t>Draft deliverable: </a:t>
            </a:r>
            <a:r>
              <a:rPr lang="en-US" sz="1800" dirty="0">
                <a:hlinkClick r:id="rId5"/>
              </a:rPr>
              <a:t>https://datatracker.ietf.org/doc/draft-ietf-ipwave-ipv6-over-80211ocb</a:t>
            </a:r>
            <a:r>
              <a:rPr lang="en-US" sz="1800" dirty="0" smtClean="0">
                <a:hlinkClick r:id="rId5"/>
              </a:rPr>
              <a:t>/</a:t>
            </a:r>
            <a:r>
              <a:rPr lang="en-US" sz="1800" dirty="0" smtClean="0"/>
              <a:t> </a:t>
            </a:r>
            <a:endParaRPr lang="en-US" sz="1800" dirty="0"/>
          </a:p>
          <a:p>
            <a:endParaRPr lang="en-US" sz="1800" dirty="0"/>
          </a:p>
          <a:p>
            <a:pPr marL="0" indent="0">
              <a:lnSpc>
                <a:spcPct val="80000"/>
              </a:lnSpc>
              <a:buNone/>
              <a:defRPr/>
            </a:pPr>
            <a:endParaRPr lang="en-US" sz="1800" dirty="0" smtClean="0"/>
          </a:p>
          <a:p>
            <a:pPr marL="457200" lvl="1" indent="0">
              <a:lnSpc>
                <a:spcPct val="80000"/>
              </a:lnSpc>
              <a:buNone/>
              <a:defRPr/>
            </a:pPr>
            <a:endParaRPr lang="en-US" sz="1400" dirty="0" smtClean="0"/>
          </a:p>
          <a:p>
            <a:pPr>
              <a:lnSpc>
                <a:spcPct val="80000"/>
              </a:lnSpc>
              <a:defRPr/>
            </a:pPr>
            <a:endParaRPr lang="en-US" sz="1800" dirty="0" smtClean="0"/>
          </a:p>
          <a:p>
            <a:pPr lvl="1">
              <a:lnSpc>
                <a:spcPct val="80000"/>
              </a:lnSpc>
              <a:defRPr/>
            </a:pPr>
            <a:endParaRPr lang="en-US" sz="1600" u="sng" dirty="0" smtClean="0"/>
          </a:p>
          <a:p>
            <a:pPr lvl="1">
              <a:lnSpc>
                <a:spcPct val="80000"/>
              </a:lnSpc>
              <a:defRPr/>
            </a:pPr>
            <a:endParaRPr lang="en-US" sz="1600" dirty="0" smtClean="0"/>
          </a:p>
          <a:p>
            <a:pPr>
              <a:lnSpc>
                <a:spcPct val="80000"/>
              </a:lnSpc>
              <a:defRPr/>
            </a:pPr>
            <a:endParaRPr lang="en-US" sz="1800" dirty="0" smtClean="0"/>
          </a:p>
          <a:p>
            <a:pPr lvl="1">
              <a:lnSpc>
                <a:spcPct val="80000"/>
              </a:lnSpc>
              <a:defRPr/>
            </a:pPr>
            <a:endParaRPr lang="en-US" sz="1400" dirty="0" smtClean="0"/>
          </a:p>
          <a:p>
            <a:pPr lvl="1">
              <a:lnSpc>
                <a:spcPct val="80000"/>
              </a:lnSpc>
              <a:defRPr/>
            </a:pPr>
            <a:endParaRPr lang="en-US" sz="1400" dirty="0" smtClean="0"/>
          </a:p>
          <a:p>
            <a:pPr lvl="1">
              <a:lnSpc>
                <a:spcPct val="80000"/>
              </a:lnSpc>
              <a:defRPr/>
            </a:pPr>
            <a:endParaRPr lang="en-US" sz="1400" dirty="0" smtClean="0"/>
          </a:p>
          <a:p>
            <a:pPr>
              <a:lnSpc>
                <a:spcPct val="80000"/>
              </a:lnSpc>
              <a:defRPr/>
            </a:pPr>
            <a:endParaRPr lang="en-US" sz="1000" dirty="0" smtClean="0"/>
          </a:p>
          <a:p>
            <a:pPr lvl="1">
              <a:lnSpc>
                <a:spcPct val="80000"/>
              </a:lnSpc>
              <a:defRPr/>
            </a:pPr>
            <a:endParaRPr lang="en-US" sz="1200" dirty="0" smtClean="0"/>
          </a:p>
          <a:p>
            <a:pPr lvl="1">
              <a:lnSpc>
                <a:spcPct val="80000"/>
              </a:lnSpc>
              <a:buFontTx/>
              <a:buNone/>
              <a:defRPr/>
            </a:pPr>
            <a:endParaRPr lang="en-US" sz="14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15/16 of 11-17-1557 by Dorothy Stanley, HPE</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107</a:t>
            </a:fld>
            <a:endParaRPr lang="en-US"/>
          </a:p>
        </p:txBody>
      </p:sp>
    </p:spTree>
    <p:extLst>
      <p:ext uri="{BB962C8B-B14F-4D97-AF65-F5344CB8AC3E}">
        <p14:creationId xmlns:p14="http://schemas.microsoft.com/office/powerpoint/2010/main" val="1914923692"/>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p>
        </p:txBody>
      </p:sp>
      <p:sp>
        <p:nvSpPr>
          <p:cNvPr id="5125" name="Rectangle 2"/>
          <p:cNvSpPr>
            <a:spLocks noGrp="1" noChangeArrowheads="1"/>
          </p:cNvSpPr>
          <p:nvPr>
            <p:ph type="title"/>
          </p:nvPr>
        </p:nvSpPr>
        <p:spPr/>
        <p:txBody>
          <a:bodyPr/>
          <a:lstStyle/>
          <a:p>
            <a:r>
              <a:rPr lang="en-US" dirty="0" smtClean="0"/>
              <a:t>References</a:t>
            </a:r>
          </a:p>
        </p:txBody>
      </p:sp>
      <p:sp>
        <p:nvSpPr>
          <p:cNvPr id="113667" name="Rectangle 3"/>
          <p:cNvSpPr>
            <a:spLocks noGrp="1" noChangeArrowheads="1"/>
          </p:cNvSpPr>
          <p:nvPr>
            <p:ph type="body" idx="1"/>
          </p:nvPr>
        </p:nvSpPr>
        <p:spPr>
          <a:xfrm>
            <a:off x="685800" y="1676400"/>
            <a:ext cx="8153400" cy="4876800"/>
          </a:xfrm>
        </p:spPr>
        <p:txBody>
          <a:bodyPr/>
          <a:lstStyle/>
          <a:p>
            <a:pPr marL="0" indent="0">
              <a:lnSpc>
                <a:spcPct val="80000"/>
              </a:lnSpc>
              <a:buFontTx/>
              <a:buNone/>
              <a:defRPr/>
            </a:pPr>
            <a:endParaRPr lang="en-US" sz="900" dirty="0" smtClean="0"/>
          </a:p>
          <a:p>
            <a:pPr marL="457200" lvl="1" indent="0">
              <a:lnSpc>
                <a:spcPct val="80000"/>
              </a:lnSpc>
              <a:buNone/>
              <a:defRPr/>
            </a:pPr>
            <a:endParaRPr lang="en-US" sz="1200" dirty="0" smtClean="0"/>
          </a:p>
          <a:p>
            <a:pPr>
              <a:lnSpc>
                <a:spcPct val="80000"/>
              </a:lnSpc>
              <a:defRPr/>
            </a:pPr>
            <a:r>
              <a:rPr lang="en-US" sz="2000" dirty="0" smtClean="0"/>
              <a:t>RFC </a:t>
            </a:r>
            <a:r>
              <a:rPr lang="en-US" sz="2000" dirty="0"/>
              <a:t>7241, “The IEEE 802/IETF Relationship” </a:t>
            </a:r>
            <a:r>
              <a:rPr lang="en-US" sz="2000" dirty="0" smtClean="0"/>
              <a:t>(RFC4441 </a:t>
            </a:r>
            <a:r>
              <a:rPr lang="en-US" sz="2000" dirty="0"/>
              <a:t>update)</a:t>
            </a:r>
          </a:p>
          <a:p>
            <a:pPr lvl="1">
              <a:lnSpc>
                <a:spcPct val="80000"/>
              </a:lnSpc>
              <a:defRPr/>
            </a:pPr>
            <a:r>
              <a:rPr lang="en-US" sz="1600" dirty="0">
                <a:hlinkClick r:id="rId3"/>
              </a:rPr>
              <a:t>https://datatracker.ietf.org/doc/rfc7241/</a:t>
            </a:r>
            <a:r>
              <a:rPr lang="en-US" sz="1600" dirty="0"/>
              <a:t> </a:t>
            </a:r>
          </a:p>
          <a:p>
            <a:pPr>
              <a:lnSpc>
                <a:spcPct val="80000"/>
              </a:lnSpc>
              <a:defRPr/>
            </a:pPr>
            <a:r>
              <a:rPr lang="en-US" sz="2000" dirty="0" smtClean="0"/>
              <a:t>IEEE </a:t>
            </a:r>
            <a:r>
              <a:rPr lang="en-US" sz="2000" dirty="0"/>
              <a:t>802 Liaisons list is available </a:t>
            </a:r>
          </a:p>
          <a:p>
            <a:pPr lvl="1">
              <a:lnSpc>
                <a:spcPct val="80000"/>
              </a:lnSpc>
              <a:defRPr/>
            </a:pPr>
            <a:r>
              <a:rPr lang="en-US" sz="1600" u="sng" dirty="0">
                <a:hlinkClick r:id="rId4"/>
              </a:rPr>
              <a:t>http://</a:t>
            </a:r>
            <a:r>
              <a:rPr lang="en-US" sz="1600" u="sng" dirty="0" smtClean="0">
                <a:hlinkClick r:id="rId4"/>
              </a:rPr>
              <a:t>ieee-sa.centraldesktop.com/802liaisondb/FrontPage</a:t>
            </a:r>
            <a:endParaRPr lang="en-US" sz="1600" u="sng" dirty="0" smtClean="0"/>
          </a:p>
          <a:p>
            <a:pPr lvl="1">
              <a:lnSpc>
                <a:spcPct val="80000"/>
              </a:lnSpc>
              <a:defRPr/>
            </a:pPr>
            <a:endParaRPr lang="en-US" sz="1600" u="sng" dirty="0"/>
          </a:p>
          <a:p>
            <a:pPr>
              <a:lnSpc>
                <a:spcPct val="80000"/>
              </a:lnSpc>
              <a:defRPr/>
            </a:pPr>
            <a:endParaRPr lang="en-US" sz="22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16/16 of 11-17-1557 by Dorothy Stanley, HPE</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108</a:t>
            </a:fld>
            <a:endParaRPr lang="en-US"/>
          </a:p>
        </p:txBody>
      </p:sp>
    </p:spTree>
    <p:extLst>
      <p:ext uri="{BB962C8B-B14F-4D97-AF65-F5344CB8AC3E}">
        <p14:creationId xmlns:p14="http://schemas.microsoft.com/office/powerpoint/2010/main" val="2648927841"/>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smtClean="0"/>
              <a:t>Adrian Stephens, Intel Corporation</a:t>
            </a:r>
          </a:p>
        </p:txBody>
      </p:sp>
      <p:sp>
        <p:nvSpPr>
          <p:cNvPr id="4101" name="Rectangle 2"/>
          <p:cNvSpPr>
            <a:spLocks noGrp="1" noChangeArrowheads="1"/>
          </p:cNvSpPr>
          <p:nvPr>
            <p:ph type="title"/>
          </p:nvPr>
        </p:nvSpPr>
        <p:spPr>
          <a:noFill/>
        </p:spPr>
        <p:txBody>
          <a:bodyPr/>
          <a:lstStyle/>
          <a:p>
            <a:r>
              <a:rPr lang="en-GB" altLang="en-US" smtClean="0"/>
              <a:t>Wi-Fi Alliance Liaison Update</a:t>
            </a:r>
          </a:p>
        </p:txBody>
      </p:sp>
      <p:sp>
        <p:nvSpPr>
          <p:cNvPr id="4102" name="Rectangle 4"/>
          <p:cNvSpPr>
            <a:spLocks noGrp="1" noChangeArrowheads="1"/>
          </p:cNvSpPr>
          <p:nvPr>
            <p:ph type="body" idx="1"/>
          </p:nvPr>
        </p:nvSpPr>
        <p:spPr>
          <a:xfrm>
            <a:off x="685800" y="1524000"/>
            <a:ext cx="7772400" cy="381000"/>
          </a:xfrm>
          <a:noFill/>
        </p:spPr>
        <p:txBody>
          <a:bodyPr/>
          <a:lstStyle/>
          <a:p>
            <a:pPr algn="ctr">
              <a:buFontTx/>
              <a:buNone/>
            </a:pPr>
            <a:r>
              <a:rPr lang="en-GB" altLang="en-US" sz="2000" dirty="0" smtClean="0"/>
              <a:t>Date:</a:t>
            </a:r>
            <a:r>
              <a:rPr lang="en-GB" altLang="en-US" sz="2000" b="0" dirty="0" smtClean="0"/>
              <a:t> 2017-11-08</a:t>
            </a:r>
          </a:p>
        </p:txBody>
      </p:sp>
      <p:graphicFrame>
        <p:nvGraphicFramePr>
          <p:cNvPr id="4103" name="Object 5"/>
          <p:cNvGraphicFramePr>
            <a:graphicFrameLocks noChangeAspect="1"/>
          </p:cNvGraphicFramePr>
          <p:nvPr>
            <p:extLst/>
          </p:nvPr>
        </p:nvGraphicFramePr>
        <p:xfrm>
          <a:off x="534988" y="2351088"/>
          <a:ext cx="7813675" cy="2232025"/>
        </p:xfrm>
        <a:graphic>
          <a:graphicData uri="http://schemas.openxmlformats.org/presentationml/2006/ole">
            <mc:AlternateContent xmlns:mc="http://schemas.openxmlformats.org/markup-compatibility/2006">
              <mc:Choice xmlns:v="urn:schemas-microsoft-com:vml" Requires="v">
                <p:oleObj spid="_x0000_s20493" name="Document" r:id="rId4" imgW="8152815" imgH="2326402" progId="Word.Document.8">
                  <p:embed/>
                </p:oleObj>
              </mc:Choice>
              <mc:Fallback>
                <p:oleObj name="Document" r:id="rId4" imgW="8152815" imgH="2326402" progId="Word.Document.8">
                  <p:embed/>
                  <p:pic>
                    <p:nvPicPr>
                      <p:cNvPr id="0" name=""/>
                      <p:cNvPicPr>
                        <a:picLocks noChangeAspect="1" noChangeArrowheads="1"/>
                      </p:cNvPicPr>
                      <p:nvPr/>
                    </p:nvPicPr>
                    <p:blipFill>
                      <a:blip r:embed="rId5"/>
                      <a:srcRect/>
                      <a:stretch>
                        <a:fillRect/>
                      </a:stretch>
                    </p:blipFill>
                    <p:spPr bwMode="auto">
                      <a:xfrm>
                        <a:off x="534988" y="2351088"/>
                        <a:ext cx="7813675" cy="2232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04" name="Rectangle 6"/>
          <p:cNvSpPr>
            <a:spLocks noChangeArrowheads="1"/>
          </p:cNvSpPr>
          <p:nvPr/>
        </p:nvSpPr>
        <p:spPr bwMode="auto">
          <a:xfrm>
            <a:off x="533400" y="1935163"/>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GB" altLang="en-US" sz="2000"/>
              <a:t>Authors:</a:t>
            </a:r>
            <a:endParaRPr lang="en-GB" altLang="en-US" sz="2000" b="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1/4 of 11-17-1773 by Ian Sherlock, Texas Instruments</a:t>
            </a:r>
            <a:endParaRPr kumimoji="0" lang="en-GB" sz="1200" b="0" i="0" u="none" strike="noStrike" cap="none" normalizeH="0" baseline="0" dirty="0" smtClean="0">
              <a:ln>
                <a:noFill/>
              </a:ln>
              <a:solidFill>
                <a:schemeClr val="tx1"/>
              </a:solidFill>
              <a:effectLst/>
              <a:latin typeface="Times New Roman" pitchFamily="18" charset="0"/>
            </a:endParaRP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109</a:t>
            </a:fld>
            <a:endParaRPr lang="en-US"/>
          </a:p>
        </p:txBody>
      </p:sp>
    </p:spTree>
    <p:extLst>
      <p:ext uri="{BB962C8B-B14F-4D97-AF65-F5344CB8AC3E}">
        <p14:creationId xmlns:p14="http://schemas.microsoft.com/office/powerpoint/2010/main" val="12339411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4"/>
          <p:cNvSpPr>
            <a:spLocks noGrp="1" noChangeArrowheads="1"/>
          </p:cNvSpPr>
          <p:nvPr>
            <p:ph type="title"/>
          </p:nvPr>
        </p:nvSpPr>
        <p:spPr>
          <a:xfrm>
            <a:off x="685800" y="685800"/>
            <a:ext cx="7772400" cy="685800"/>
          </a:xfrm>
        </p:spPr>
        <p:txBody>
          <a:bodyPr/>
          <a:lstStyle/>
          <a:p>
            <a:r>
              <a:rPr lang="en-US" dirty="0"/>
              <a:t>Editor Amendment Ordering</a:t>
            </a:r>
          </a:p>
        </p:txBody>
      </p:sp>
      <p:graphicFrame>
        <p:nvGraphicFramePr>
          <p:cNvPr id="14461" name="Group 125"/>
          <p:cNvGraphicFramePr>
            <a:graphicFrameLocks noGrp="1"/>
          </p:cNvGraphicFramePr>
          <p:nvPr>
            <p:ph idx="1"/>
            <p:extLst/>
          </p:nvPr>
        </p:nvGraphicFramePr>
        <p:xfrm>
          <a:off x="914400" y="2398816"/>
          <a:ext cx="7772400" cy="3869794"/>
        </p:xfrm>
        <a:graphic>
          <a:graphicData uri="http://schemas.openxmlformats.org/drawingml/2006/table">
            <a:tbl>
              <a:tblPr/>
              <a:tblGrid>
                <a:gridCol w="2894013">
                  <a:extLst>
                    <a:ext uri="{9D8B030D-6E8A-4147-A177-3AD203B41FA5}">
                      <a16:colId xmlns="" xmlns:a16="http://schemas.microsoft.com/office/drawing/2014/main" val="20000"/>
                    </a:ext>
                  </a:extLst>
                </a:gridCol>
                <a:gridCol w="2284412">
                  <a:extLst>
                    <a:ext uri="{9D8B030D-6E8A-4147-A177-3AD203B41FA5}">
                      <a16:colId xmlns="" xmlns:a16="http://schemas.microsoft.com/office/drawing/2014/main" val="20001"/>
                    </a:ext>
                  </a:extLst>
                </a:gridCol>
                <a:gridCol w="2593975">
                  <a:extLst>
                    <a:ext uri="{9D8B030D-6E8A-4147-A177-3AD203B41FA5}">
                      <a16:colId xmlns="" xmlns:a16="http://schemas.microsoft.com/office/drawing/2014/main" val="20002"/>
                    </a:ext>
                  </a:extLst>
                </a:gridCol>
              </a:tblGrid>
              <a:tr h="73469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rPr>
                        <a:t>Amendment Number</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Times New Roman" pitchFamily="18" charset="0"/>
                        </a:rPr>
                        <a:t>Task Group</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rPr>
                        <a:t>Projected REVCOM Date</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 xmlns:a16="http://schemas.microsoft.com/office/drawing/2014/main" val="10000"/>
                  </a:ext>
                </a:extLst>
              </a:tr>
              <a:tr h="360786">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0" i="0" u="none" strike="noStrike" cap="none" normalizeH="0" baseline="0" dirty="0">
                          <a:ln>
                            <a:noFill/>
                          </a:ln>
                          <a:solidFill>
                            <a:schemeClr val="accent2"/>
                          </a:solidFill>
                          <a:effectLst/>
                          <a:latin typeface="Times New Roman" pitchFamily="18" charset="0"/>
                        </a:rPr>
                        <a:t>802.11-2016 Amendment 1</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err="1">
                          <a:ln>
                            <a:noFill/>
                          </a:ln>
                          <a:solidFill>
                            <a:schemeClr val="accent2"/>
                          </a:solidFill>
                          <a:effectLst/>
                          <a:latin typeface="Times New Roman" pitchFamily="18" charset="0"/>
                        </a:rPr>
                        <a:t>TGai</a:t>
                      </a:r>
                      <a:endParaRPr kumimoji="0" lang="en-US" sz="1400" b="0" i="0" u="none"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accent2"/>
                          </a:solidFill>
                          <a:effectLst/>
                          <a:latin typeface="Times New Roman" pitchFamily="18" charset="0"/>
                        </a:rPr>
                        <a:t>Dec 2016</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 xmlns:a16="http://schemas.microsoft.com/office/drawing/2014/main" val="10002"/>
                  </a:ext>
                </a:extLst>
              </a:tr>
              <a:tr h="360786">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0" i="0" u="none" strike="noStrike" cap="none" normalizeH="0" baseline="0" dirty="0">
                          <a:ln>
                            <a:noFill/>
                          </a:ln>
                          <a:solidFill>
                            <a:schemeClr val="accent2"/>
                          </a:solidFill>
                          <a:effectLst/>
                          <a:latin typeface="Times New Roman" pitchFamily="18" charset="0"/>
                        </a:rPr>
                        <a:t>802.11-2016 Amendment 2</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0" i="0" u="none" strike="noStrike" cap="none" normalizeH="0" baseline="0" dirty="0" err="1">
                          <a:ln>
                            <a:noFill/>
                          </a:ln>
                          <a:solidFill>
                            <a:schemeClr val="accent2"/>
                          </a:solidFill>
                          <a:effectLst/>
                          <a:latin typeface="Times New Roman" pitchFamily="18" charset="0"/>
                        </a:rPr>
                        <a:t>TGah</a:t>
                      </a:r>
                      <a:endParaRPr kumimoji="0" lang="en-US" sz="1400" b="0" i="0" u="none"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accent2"/>
                          </a:solidFill>
                          <a:effectLst/>
                          <a:latin typeface="Times New Roman" pitchFamily="18" charset="0"/>
                        </a:rPr>
                        <a:t>Dec 2016</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 xmlns:a16="http://schemas.microsoft.com/office/drawing/2014/main" val="10003"/>
                  </a:ext>
                </a:extLst>
              </a:tr>
              <a:tr h="360786">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0" i="0" u="none" strike="noStrike" cap="none" normalizeH="0" baseline="0" dirty="0">
                          <a:ln>
                            <a:noFill/>
                          </a:ln>
                          <a:solidFill>
                            <a:schemeClr val="accent2"/>
                          </a:solidFill>
                          <a:effectLst/>
                          <a:latin typeface="Times New Roman" pitchFamily="18" charset="0"/>
                        </a:rPr>
                        <a:t>802.11-2016 Amendment </a:t>
                      </a:r>
                      <a:r>
                        <a:rPr kumimoji="0" lang="en-US" sz="1400" b="0" i="0" u="none" strike="noStrike" cap="none" normalizeH="0" baseline="0" dirty="0" smtClean="0">
                          <a:ln>
                            <a:noFill/>
                          </a:ln>
                          <a:solidFill>
                            <a:schemeClr val="accent2"/>
                          </a:solidFill>
                          <a:effectLst/>
                          <a:latin typeface="Times New Roman" pitchFamily="18" charset="0"/>
                        </a:rPr>
                        <a:t>3</a:t>
                      </a:r>
                      <a:endParaRPr kumimoji="0" lang="en-US" sz="1400" b="0" i="0" u="none" strike="noStrike" cap="none" normalizeH="0" baseline="0" dirty="0">
                        <a:ln>
                          <a:noFill/>
                        </a:ln>
                        <a:solidFill>
                          <a:schemeClr val="accent2"/>
                        </a:solidFill>
                        <a:effectLst/>
                        <a:latin typeface="Times New Roman" pitchFamily="18"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0" i="0" u="none" strike="noStrike" cap="none" normalizeH="0" baseline="0" dirty="0" err="1" smtClean="0">
                          <a:ln>
                            <a:noFill/>
                          </a:ln>
                          <a:solidFill>
                            <a:schemeClr val="accent2"/>
                          </a:solidFill>
                          <a:effectLst/>
                          <a:latin typeface="Times New Roman" pitchFamily="18" charset="0"/>
                        </a:rPr>
                        <a:t>TGaj</a:t>
                      </a:r>
                      <a:r>
                        <a:rPr kumimoji="0" lang="en-US" sz="1400" b="0" i="0" u="none" strike="noStrike" cap="none" normalizeH="0" baseline="0" dirty="0" smtClean="0">
                          <a:ln>
                            <a:noFill/>
                          </a:ln>
                          <a:solidFill>
                            <a:schemeClr val="accent2"/>
                          </a:solidFill>
                          <a:effectLst/>
                          <a:latin typeface="Times New Roman" pitchFamily="18" charset="0"/>
                        </a:rPr>
                        <a:t> </a:t>
                      </a:r>
                      <a:r>
                        <a:rPr kumimoji="0" lang="en-US" sz="1400" b="0" i="0" u="none" strike="noStrike" cap="none" normalizeH="0" baseline="0" dirty="0" smtClean="0">
                          <a:ln>
                            <a:noFill/>
                          </a:ln>
                          <a:solidFill>
                            <a:schemeClr val="tx1"/>
                          </a:solidFill>
                          <a:effectLst/>
                          <a:latin typeface="Times New Roman" pitchFamily="18" charset="0"/>
                        </a:rPr>
                        <a:t>–</a:t>
                      </a:r>
                      <a:r>
                        <a:rPr kumimoji="0" lang="en-US" sz="1400" b="0" i="0" u="none" strike="noStrike" cap="none" normalizeH="0" baseline="0" dirty="0" smtClean="0">
                          <a:ln>
                            <a:noFill/>
                          </a:ln>
                          <a:solidFill>
                            <a:schemeClr val="accent2"/>
                          </a:solidFill>
                          <a:effectLst/>
                          <a:latin typeface="Times New Roman" pitchFamily="18" charset="0"/>
                        </a:rPr>
                        <a:t> </a:t>
                      </a:r>
                      <a:r>
                        <a:rPr kumimoji="0" lang="en-US" sz="1400" b="0" i="0" u="none" strike="noStrike" cap="none" normalizeH="0" baseline="0" dirty="0" smtClean="0">
                          <a:ln>
                            <a:noFill/>
                          </a:ln>
                          <a:solidFill>
                            <a:srgbClr val="FF0000"/>
                          </a:solidFill>
                          <a:effectLst/>
                          <a:latin typeface="Times New Roman" pitchFamily="18" charset="0"/>
                        </a:rPr>
                        <a:t>292</a:t>
                      </a:r>
                      <a:endParaRPr kumimoji="0" lang="en-US" sz="1400" b="0" i="0" u="none" strike="noStrike" cap="none" normalizeH="0" baseline="0" dirty="0">
                        <a:ln>
                          <a:noFill/>
                        </a:ln>
                        <a:solidFill>
                          <a:srgbClr val="FF0000"/>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accent2"/>
                          </a:solidFill>
                          <a:effectLst/>
                          <a:latin typeface="Times New Roman" pitchFamily="18" charset="0"/>
                        </a:rPr>
                        <a:t>March 2018</a:t>
                      </a:r>
                      <a:endParaRPr kumimoji="0" lang="en-US" sz="1400" b="0" i="0" u="none"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 xmlns:a16="http://schemas.microsoft.com/office/drawing/2014/main" val="612173484"/>
                  </a:ext>
                </a:extLst>
              </a:tr>
              <a:tr h="36078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accent2"/>
                          </a:solidFill>
                          <a:effectLst/>
                          <a:latin typeface="Times New Roman" pitchFamily="18" charset="0"/>
                        </a:rPr>
                        <a:t>802.11-2016 Amendment 4</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0" i="0" u="none" strike="noStrike" cap="none" normalizeH="0" baseline="0" dirty="0" err="1" smtClean="0">
                          <a:ln>
                            <a:noFill/>
                          </a:ln>
                          <a:solidFill>
                            <a:schemeClr val="accent2"/>
                          </a:solidFill>
                          <a:effectLst/>
                          <a:latin typeface="Times New Roman" pitchFamily="18" charset="0"/>
                        </a:rPr>
                        <a:t>TGak</a:t>
                      </a:r>
                      <a:r>
                        <a:rPr kumimoji="0" lang="en-US" sz="1400" b="0" i="0" u="none" strike="noStrike" cap="none" normalizeH="0" baseline="0" dirty="0" smtClean="0">
                          <a:ln>
                            <a:noFill/>
                          </a:ln>
                          <a:solidFill>
                            <a:schemeClr val="accent2"/>
                          </a:solidFill>
                          <a:effectLst/>
                          <a:latin typeface="Times New Roman" pitchFamily="18" charset="0"/>
                        </a:rPr>
                        <a:t> </a:t>
                      </a:r>
                      <a:r>
                        <a:rPr kumimoji="0" lang="en-US" sz="1400" b="0" i="0" u="none" strike="noStrike" cap="none" normalizeH="0" baseline="0" dirty="0" smtClean="0">
                          <a:ln>
                            <a:noFill/>
                          </a:ln>
                          <a:solidFill>
                            <a:schemeClr val="tx1"/>
                          </a:solidFill>
                          <a:effectLst/>
                          <a:latin typeface="Times New Roman" pitchFamily="18" charset="0"/>
                        </a:rPr>
                        <a:t>–</a:t>
                      </a:r>
                      <a:r>
                        <a:rPr kumimoji="0" lang="en-US" sz="1400" b="0" i="0" u="none" strike="noStrike" cap="none" normalizeH="0" baseline="0" dirty="0" smtClean="0">
                          <a:ln>
                            <a:noFill/>
                          </a:ln>
                          <a:solidFill>
                            <a:schemeClr val="accent2"/>
                          </a:solidFill>
                          <a:effectLst/>
                          <a:latin typeface="Times New Roman" pitchFamily="18" charset="0"/>
                        </a:rPr>
                        <a:t> </a:t>
                      </a:r>
                      <a:r>
                        <a:rPr kumimoji="0" lang="en-US" sz="1400" b="0" i="0" u="none" strike="noStrike" cap="none" normalizeH="0" baseline="0" dirty="0" smtClean="0">
                          <a:ln>
                            <a:noFill/>
                          </a:ln>
                          <a:solidFill>
                            <a:srgbClr val="FF0000"/>
                          </a:solidFill>
                          <a:effectLst/>
                          <a:latin typeface="Times New Roman" pitchFamily="18" charset="0"/>
                        </a:rPr>
                        <a:t>91</a:t>
                      </a:r>
                      <a:endParaRPr kumimoji="0" lang="en-US" sz="1400" b="0" i="0" u="none" strike="noStrike" cap="none" normalizeH="0" baseline="0" dirty="0">
                        <a:ln>
                          <a:noFill/>
                        </a:ln>
                        <a:solidFill>
                          <a:srgbClr val="FF0000"/>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accent2"/>
                          </a:solidFill>
                          <a:effectLst/>
                          <a:latin typeface="Times New Roman" pitchFamily="18" charset="0"/>
                        </a:rPr>
                        <a:t>March 2018</a:t>
                      </a:r>
                      <a:endParaRPr kumimoji="0" lang="en-US" sz="1400" b="0" i="0" u="none"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 xmlns:a16="http://schemas.microsoft.com/office/drawing/2014/main" val="1925341563"/>
                  </a:ext>
                </a:extLst>
              </a:tr>
              <a:tr h="360786">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0" i="0" u="none" strike="noStrike" cap="none" normalizeH="0" baseline="0" dirty="0">
                          <a:ln>
                            <a:noFill/>
                          </a:ln>
                          <a:solidFill>
                            <a:schemeClr val="accent2"/>
                          </a:solidFill>
                          <a:effectLst/>
                          <a:latin typeface="Times New Roman" pitchFamily="18" charset="0"/>
                        </a:rPr>
                        <a:t>802.11-2016 Amendment </a:t>
                      </a:r>
                      <a:r>
                        <a:rPr kumimoji="0" lang="en-US" sz="1400" b="0" i="0" u="none" strike="noStrike" cap="none" normalizeH="0" baseline="0" dirty="0" smtClean="0">
                          <a:ln>
                            <a:noFill/>
                          </a:ln>
                          <a:solidFill>
                            <a:schemeClr val="accent2"/>
                          </a:solidFill>
                          <a:effectLst/>
                          <a:latin typeface="Times New Roman" pitchFamily="18" charset="0"/>
                        </a:rPr>
                        <a:t>5</a:t>
                      </a:r>
                      <a:endParaRPr kumimoji="0" lang="en-US" sz="1400" b="0" i="0" u="none" strike="noStrike" cap="none" normalizeH="0" baseline="0" dirty="0">
                        <a:ln>
                          <a:noFill/>
                        </a:ln>
                        <a:solidFill>
                          <a:schemeClr val="accent2"/>
                        </a:solidFill>
                        <a:effectLst/>
                        <a:latin typeface="Times New Roman" pitchFamily="18"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0" i="0" u="none" strike="noStrike" cap="none" normalizeH="0" baseline="0" dirty="0" err="1">
                          <a:ln>
                            <a:noFill/>
                          </a:ln>
                          <a:solidFill>
                            <a:schemeClr val="accent2"/>
                          </a:solidFill>
                          <a:effectLst/>
                          <a:latin typeface="Times New Roman" pitchFamily="18" charset="0"/>
                        </a:rPr>
                        <a:t>TGaq</a:t>
                      </a:r>
                      <a:r>
                        <a:rPr kumimoji="0" lang="en-US" sz="1400" b="0" i="0" u="none" strike="noStrike" cap="none" normalizeH="0" baseline="0" dirty="0">
                          <a:ln>
                            <a:noFill/>
                          </a:ln>
                          <a:solidFill>
                            <a:schemeClr val="accent2"/>
                          </a:solidFill>
                          <a:effectLst/>
                          <a:latin typeface="Times New Roman" pitchFamily="18" charset="0"/>
                        </a:rPr>
                        <a:t> </a:t>
                      </a:r>
                      <a:r>
                        <a:rPr kumimoji="0" lang="en-US" sz="1400" b="0" i="0" u="none" strike="noStrike" cap="none" normalizeH="0" baseline="0" dirty="0" smtClean="0">
                          <a:ln>
                            <a:noFill/>
                          </a:ln>
                          <a:solidFill>
                            <a:schemeClr val="tx1"/>
                          </a:solidFill>
                          <a:effectLst/>
                          <a:latin typeface="Times New Roman" pitchFamily="18" charset="0"/>
                        </a:rPr>
                        <a:t>–</a:t>
                      </a:r>
                      <a:r>
                        <a:rPr kumimoji="0" lang="en-US" sz="1400" b="0" i="0" u="none" strike="noStrike" cap="none" normalizeH="0" baseline="0" dirty="0" smtClean="0">
                          <a:ln>
                            <a:noFill/>
                          </a:ln>
                          <a:solidFill>
                            <a:schemeClr val="accent2"/>
                          </a:solidFill>
                          <a:effectLst/>
                          <a:latin typeface="Times New Roman" pitchFamily="18" charset="0"/>
                        </a:rPr>
                        <a:t> </a:t>
                      </a:r>
                      <a:r>
                        <a:rPr kumimoji="0" lang="en-US" sz="1400" b="0" i="0" u="none" strike="noStrike" cap="none" normalizeH="0" baseline="0" dirty="0" smtClean="0">
                          <a:ln>
                            <a:noFill/>
                          </a:ln>
                          <a:solidFill>
                            <a:srgbClr val="FF0000"/>
                          </a:solidFill>
                          <a:effectLst/>
                          <a:latin typeface="Times New Roman" pitchFamily="18" charset="0"/>
                        </a:rPr>
                        <a:t>76</a:t>
                      </a:r>
                      <a:endParaRPr kumimoji="0" lang="en-US" sz="1400" b="0" i="0" u="none" strike="noStrike" cap="none" normalizeH="0" baseline="0" dirty="0">
                        <a:ln>
                          <a:noFill/>
                        </a:ln>
                        <a:solidFill>
                          <a:srgbClr val="FF0000"/>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FF0000"/>
                          </a:solidFill>
                          <a:effectLst/>
                          <a:latin typeface="Times New Roman" pitchFamily="18" charset="0"/>
                        </a:rPr>
                        <a:t>March 2018</a:t>
                      </a:r>
                      <a:endParaRPr kumimoji="0" lang="en-US" sz="1400" b="0" i="0" u="none" strike="noStrike" cap="none" normalizeH="0" baseline="0" dirty="0">
                        <a:ln>
                          <a:noFill/>
                        </a:ln>
                        <a:solidFill>
                          <a:srgbClr val="FF0000"/>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 xmlns:a16="http://schemas.microsoft.com/office/drawing/2014/main" val="10004"/>
                  </a:ext>
                </a:extLst>
              </a:tr>
              <a:tr h="18039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rPr>
                        <a:t>802.11-2016 Amendment 6</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rPr>
                        <a:t>TGax – </a:t>
                      </a:r>
                      <a:r>
                        <a:rPr kumimoji="0" lang="en-US" sz="1400" b="0" i="0" u="none" strike="noStrike" cap="none" normalizeH="0" baseline="0" dirty="0" smtClean="0">
                          <a:ln>
                            <a:noFill/>
                          </a:ln>
                          <a:solidFill>
                            <a:srgbClr val="FF0000"/>
                          </a:solidFill>
                          <a:effectLst/>
                          <a:latin typeface="Times New Roman" pitchFamily="18" charset="0"/>
                        </a:rPr>
                        <a:t>596</a:t>
                      </a:r>
                      <a:endParaRPr kumimoji="0" lang="en-US" sz="1400" b="0" i="0" u="none" strike="noStrike" cap="none" normalizeH="0" baseline="0" dirty="0">
                        <a:ln>
                          <a:noFill/>
                        </a:ln>
                        <a:solidFill>
                          <a:srgbClr val="FF0000"/>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FF0000"/>
                          </a:solidFill>
                          <a:effectLst/>
                          <a:latin typeface="Times New Roman" pitchFamily="18" charset="0"/>
                        </a:rPr>
                        <a:t>Jul 2019</a:t>
                      </a:r>
                      <a:endParaRPr kumimoji="0" lang="en-US" sz="1400" b="0" i="0" u="none" strike="noStrike" cap="none" normalizeH="0" baseline="0" dirty="0">
                        <a:ln>
                          <a:noFill/>
                        </a:ln>
                        <a:solidFill>
                          <a:srgbClr val="FF0000"/>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 xmlns:a16="http://schemas.microsoft.com/office/drawing/2014/main" val="10007"/>
                  </a:ext>
                </a:extLst>
              </a:tr>
              <a:tr h="18039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rPr>
                        <a:t>802.11-2016 Amendment 7</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err="1">
                          <a:ln>
                            <a:noFill/>
                          </a:ln>
                          <a:solidFill>
                            <a:schemeClr val="tx1"/>
                          </a:solidFill>
                          <a:effectLst/>
                          <a:latin typeface="Times New Roman" pitchFamily="18" charset="0"/>
                        </a:rPr>
                        <a:t>TGay</a:t>
                      </a:r>
                      <a:r>
                        <a:rPr kumimoji="0" lang="en-US" sz="1400" b="0" i="0" u="none" strike="noStrike" cap="none" normalizeH="0" baseline="0" dirty="0">
                          <a:ln>
                            <a:noFill/>
                          </a:ln>
                          <a:solidFill>
                            <a:schemeClr val="tx1"/>
                          </a:solidFill>
                          <a:effectLst/>
                          <a:latin typeface="Times New Roman" pitchFamily="18" charset="0"/>
                        </a:rPr>
                        <a:t> </a:t>
                      </a:r>
                      <a:r>
                        <a:rPr kumimoji="0" lang="en-US" sz="1400" b="0" i="0" u="none" strike="noStrike" cap="none" normalizeH="0" baseline="0" dirty="0" smtClean="0">
                          <a:ln>
                            <a:noFill/>
                          </a:ln>
                          <a:solidFill>
                            <a:schemeClr val="tx1"/>
                          </a:solidFill>
                          <a:effectLst/>
                          <a:latin typeface="Times New Roman" pitchFamily="18" charset="0"/>
                        </a:rPr>
                        <a:t>– </a:t>
                      </a:r>
                      <a:r>
                        <a:rPr kumimoji="0" lang="en-US" sz="1400" b="0" i="0" u="none" strike="noStrike" cap="none" normalizeH="0" baseline="0" dirty="0" smtClean="0">
                          <a:ln>
                            <a:noFill/>
                          </a:ln>
                          <a:solidFill>
                            <a:srgbClr val="FF0000"/>
                          </a:solidFill>
                          <a:effectLst/>
                          <a:latin typeface="Times New Roman" pitchFamily="18" charset="0"/>
                        </a:rPr>
                        <a:t>419</a:t>
                      </a:r>
                      <a:endParaRPr kumimoji="0" lang="en-US" sz="1400" b="0" i="0" u="none" strike="noStrike" cap="none" normalizeH="0" baseline="0" dirty="0">
                        <a:ln>
                          <a:noFill/>
                        </a:ln>
                        <a:solidFill>
                          <a:srgbClr val="FF0000"/>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FF0000"/>
                          </a:solidFill>
                          <a:effectLst/>
                          <a:latin typeface="Times New Roman" pitchFamily="18" charset="0"/>
                        </a:rPr>
                        <a:t>Dec 2019</a:t>
                      </a:r>
                      <a:endParaRPr kumimoji="0" lang="en-US" sz="1400" b="0" i="0" u="none" strike="noStrike" cap="none" normalizeH="0" baseline="0" dirty="0">
                        <a:ln>
                          <a:noFill/>
                        </a:ln>
                        <a:solidFill>
                          <a:srgbClr val="FF0000"/>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 xmlns:a16="http://schemas.microsoft.com/office/drawing/2014/main" val="10008"/>
                  </a:ext>
                </a:extLst>
              </a:tr>
              <a:tr h="36078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rPr>
                        <a:t>802.11-2016 Amendment 8</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err="1">
                          <a:ln>
                            <a:noFill/>
                          </a:ln>
                          <a:solidFill>
                            <a:schemeClr val="tx1"/>
                          </a:solidFill>
                          <a:effectLst/>
                          <a:latin typeface="Times New Roman" pitchFamily="18" charset="0"/>
                        </a:rPr>
                        <a:t>TGaz</a:t>
                      </a:r>
                      <a:endParaRPr kumimoji="0" lang="en-US" sz="14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rPr>
                        <a:t>Mar 2021</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 xmlns:a16="http://schemas.microsoft.com/office/drawing/2014/main" val="10009"/>
                  </a:ext>
                </a:extLst>
              </a:tr>
              <a:tr h="36078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802.11-2016 Amendment 9</a:t>
                      </a:r>
                      <a:endParaRPr kumimoji="0" lang="en-US" sz="1400" b="0" i="0" u="none" strike="noStrike" cap="none" normalizeH="0" baseline="0" dirty="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Times New Roman" pitchFamily="18" charset="0"/>
                        </a:rPr>
                        <a:t>TGba</a:t>
                      </a:r>
                      <a:endParaRPr kumimoji="0" lang="en-US" sz="14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Jul 2020</a:t>
                      </a:r>
                      <a:endParaRPr kumimoji="0" lang="en-US" sz="14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 xmlns:a16="http://schemas.microsoft.com/office/drawing/2014/main" val="288648517"/>
                  </a:ext>
                </a:extLst>
              </a:tr>
            </a:tbl>
          </a:graphicData>
        </a:graphic>
      </p:graphicFrame>
      <p:sp>
        <p:nvSpPr>
          <p:cNvPr id="29754" name="Rectangle 65"/>
          <p:cNvSpPr>
            <a:spLocks noChangeArrowheads="1"/>
          </p:cNvSpPr>
          <p:nvPr/>
        </p:nvSpPr>
        <p:spPr bwMode="auto">
          <a:xfrm>
            <a:off x="533400" y="1219200"/>
            <a:ext cx="7924800" cy="1143000"/>
          </a:xfrm>
          <a:prstGeom prst="rect">
            <a:avLst/>
          </a:prstGeom>
          <a:noFill/>
          <a:ln w="9525">
            <a:noFill/>
            <a:miter lim="800000"/>
            <a:headEnd/>
            <a:tailEnd/>
          </a:ln>
        </p:spPr>
        <p:txBody>
          <a:bodyPr lIns="92075" tIns="46038" rIns="92075" bIns="46038"/>
          <a:lstStyle/>
          <a:p>
            <a:pPr marL="342900" indent="-342900">
              <a:lnSpc>
                <a:spcPct val="80000"/>
              </a:lnSpc>
              <a:spcBef>
                <a:spcPct val="20000"/>
              </a:spcBef>
              <a:buFontTx/>
              <a:buChar char="•"/>
            </a:pPr>
            <a:r>
              <a:rPr lang="en-US" sz="1400" b="1" dirty="0"/>
              <a:t>Data as of </a:t>
            </a:r>
            <a:r>
              <a:rPr lang="en-US" sz="1400" b="1" dirty="0" smtClean="0">
                <a:solidFill>
                  <a:srgbClr val="FF0000"/>
                </a:solidFill>
              </a:rPr>
              <a:t>November 2017</a:t>
            </a:r>
            <a:endParaRPr lang="en-US" sz="1400" b="1" dirty="0">
              <a:solidFill>
                <a:srgbClr val="FF0000"/>
              </a:solidFill>
            </a:endParaRPr>
          </a:p>
          <a:p>
            <a:pPr marL="342900" indent="-342900">
              <a:lnSpc>
                <a:spcPct val="80000"/>
              </a:lnSpc>
              <a:spcBef>
                <a:spcPct val="20000"/>
              </a:spcBef>
              <a:buFontTx/>
              <a:buChar char="•"/>
            </a:pPr>
            <a:r>
              <a:rPr lang="en-US" sz="1400" dirty="0"/>
              <a:t>See </a:t>
            </a:r>
            <a:r>
              <a:rPr lang="en-US" sz="1400" dirty="0">
                <a:hlinkClick r:id="rId3"/>
              </a:rPr>
              <a:t>http://grouper.ieee.org/groups/802/11/Reports/802.11_Timelines.htm</a:t>
            </a:r>
            <a:endParaRPr lang="en-US" sz="1400" dirty="0"/>
          </a:p>
          <a:p>
            <a:pPr marL="342900" indent="-342900">
              <a:lnSpc>
                <a:spcPct val="80000"/>
              </a:lnSpc>
              <a:spcBef>
                <a:spcPct val="20000"/>
              </a:spcBef>
              <a:buFontTx/>
              <a:buChar char="•"/>
            </a:pPr>
            <a:r>
              <a:rPr lang="en-US" sz="1600" dirty="0"/>
              <a:t>In </a:t>
            </a:r>
            <a:r>
              <a:rPr lang="en-US" sz="1600" dirty="0" smtClean="0">
                <a:solidFill>
                  <a:srgbClr val="FF0000"/>
                </a:solidFill>
              </a:rPr>
              <a:t>Nov 2017, </a:t>
            </a:r>
            <a:r>
              <a:rPr lang="en-US" sz="1600" dirty="0"/>
              <a:t>Editors </a:t>
            </a:r>
            <a:r>
              <a:rPr lang="en-US" sz="1600" dirty="0" smtClean="0"/>
              <a:t>discussed </a:t>
            </a:r>
            <a:r>
              <a:rPr lang="en-US" sz="1600" dirty="0" err="1" smtClean="0"/>
              <a:t>REVmd</a:t>
            </a:r>
            <a:r>
              <a:rPr lang="en-US" sz="1600" dirty="0" smtClean="0"/>
              <a:t> schedule and possible completion in 2020, and expect </a:t>
            </a:r>
            <a:r>
              <a:rPr lang="en-US" sz="1600" dirty="0" smtClean="0">
                <a:solidFill>
                  <a:schemeClr val="accent2"/>
                </a:solidFill>
              </a:rPr>
              <a:t>only amendments 1 to 5 in </a:t>
            </a:r>
            <a:r>
              <a:rPr lang="en-US" sz="1600" dirty="0" err="1" smtClean="0">
                <a:solidFill>
                  <a:schemeClr val="accent2"/>
                </a:solidFill>
              </a:rPr>
              <a:t>REVmd</a:t>
            </a:r>
            <a:r>
              <a:rPr lang="en-US" sz="1600" dirty="0" smtClean="0"/>
              <a:t>. We will revisit the running order in July.</a:t>
            </a:r>
            <a:endParaRPr lang="en-US" sz="1600" dirty="0"/>
          </a:p>
        </p:txBody>
      </p:sp>
      <p:sp>
        <p:nvSpPr>
          <p:cNvPr id="29755" name="Text Box 66"/>
          <p:cNvSpPr txBox="1">
            <a:spLocks noChangeArrowheads="1"/>
          </p:cNvSpPr>
          <p:nvPr/>
        </p:nvSpPr>
        <p:spPr bwMode="auto">
          <a:xfrm>
            <a:off x="304800" y="6200708"/>
            <a:ext cx="9296400" cy="338554"/>
          </a:xfrm>
          <a:prstGeom prst="rect">
            <a:avLst/>
          </a:prstGeom>
          <a:noFill/>
          <a:ln w="12700">
            <a:noFill/>
            <a:miter lim="800000"/>
            <a:headEnd type="none" w="sm" len="sm"/>
            <a:tailEnd type="none" w="sm" len="sm"/>
          </a:ln>
        </p:spPr>
        <p:txBody>
          <a:bodyPr wrap="square">
            <a:spAutoFit/>
          </a:bodyPr>
          <a:lstStyle/>
          <a:p>
            <a:pPr>
              <a:spcBef>
                <a:spcPct val="50000"/>
              </a:spcBef>
            </a:pPr>
            <a:r>
              <a:rPr lang="en-US" sz="1600" b="1" dirty="0">
                <a:solidFill>
                  <a:srgbClr val="FF0000"/>
                </a:solidFill>
              </a:rPr>
              <a:t>Amendment numbering is editorial! No need to make ballot comments on these dynamic numbers!</a:t>
            </a:r>
          </a:p>
        </p:txBody>
      </p:sp>
      <p:sp>
        <p:nvSpPr>
          <p:cNvPr id="29756" name="Footer Placeholder 7"/>
          <p:cNvSpPr>
            <a:spLocks noGrp="1"/>
          </p:cNvSpPr>
          <p:nvPr>
            <p:ph type="ftr" sz="quarter" idx="11"/>
          </p:nvPr>
        </p:nvSpPr>
        <p:spPr>
          <a:noFill/>
        </p:spPr>
        <p:txBody>
          <a:bodyPr/>
          <a:lstStyle/>
          <a:p>
            <a:r>
              <a:rPr lang="en-US" smtClean="0"/>
              <a:t>Adrian Stephens, Intel Corporation</a:t>
            </a:r>
            <a:endParaRPr lang="en-US"/>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4/6 of 11-17-1563 by Peter Ecclesine (Cisco Systems)</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02BD51C0-984A-42EB-B1D1-D00F04D39060}" type="slidenum">
              <a:rPr lang="en-US" smtClean="0"/>
              <a:pPr>
                <a:defRPr/>
              </a:pPr>
              <a:t>11</a:t>
            </a:fld>
            <a:endParaRPr lang="en-US"/>
          </a:p>
        </p:txBody>
      </p:sp>
    </p:spTree>
    <p:extLst>
      <p:ext uri="{BB962C8B-B14F-4D97-AF65-F5344CB8AC3E}">
        <p14:creationId xmlns:p14="http://schemas.microsoft.com/office/powerpoint/2010/main" val="66505593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685800" y="764704"/>
            <a:ext cx="8062913" cy="5400005"/>
          </a:xfrm>
        </p:spPr>
        <p:txBody>
          <a:bodyPr>
            <a:normAutofit fontScale="92500" lnSpcReduction="10000"/>
          </a:bodyPr>
          <a:lstStyle/>
          <a:p>
            <a:pPr>
              <a:defRPr/>
            </a:pPr>
            <a:r>
              <a:rPr lang="en-US" altLang="en-US" sz="2000" b="0" dirty="0" smtClean="0"/>
              <a:t>The last WFA member meeting was held in the week of 23</a:t>
            </a:r>
            <a:r>
              <a:rPr lang="en-US" altLang="en-US" sz="2000" b="0" baseline="30000" dirty="0" smtClean="0"/>
              <a:t>rd</a:t>
            </a:r>
            <a:r>
              <a:rPr lang="en-US" altLang="en-US" sz="2000" b="0" dirty="0" smtClean="0"/>
              <a:t> Oct </a:t>
            </a:r>
            <a:r>
              <a:rPr lang="en-US" altLang="en-US" sz="2000" b="0" dirty="0"/>
              <a:t>2017 in Bucharest, </a:t>
            </a:r>
            <a:r>
              <a:rPr lang="en-US" altLang="en-US" sz="2000" b="0" dirty="0" smtClean="0"/>
              <a:t>Romania.</a:t>
            </a:r>
          </a:p>
          <a:p>
            <a:pPr>
              <a:defRPr/>
            </a:pPr>
            <a:endParaRPr lang="en-US" altLang="en-US" sz="2000" b="0" dirty="0" smtClean="0"/>
          </a:p>
          <a:p>
            <a:pPr>
              <a:defRPr/>
            </a:pPr>
            <a:r>
              <a:rPr lang="en-US" altLang="en-US" sz="2000" b="0" dirty="0" smtClean="0"/>
              <a:t>Recent Items of note</a:t>
            </a:r>
          </a:p>
          <a:p>
            <a:pPr lvl="1">
              <a:defRPr/>
            </a:pPr>
            <a:r>
              <a:rPr lang="en-US" altLang="en-US" sz="1600" dirty="0" smtClean="0"/>
              <a:t>16</a:t>
            </a:r>
            <a:r>
              <a:rPr lang="en-US" altLang="en-US" sz="1600" baseline="30000" dirty="0" smtClean="0"/>
              <a:t>th</a:t>
            </a:r>
            <a:r>
              <a:rPr lang="en-US" altLang="en-US" sz="1600" dirty="0" smtClean="0"/>
              <a:t> Oct </a:t>
            </a:r>
            <a:r>
              <a:rPr lang="en-US" altLang="en-US" sz="1600" dirty="0"/>
              <a:t>2017 Wi-Fi Alliance® security update </a:t>
            </a:r>
            <a:endParaRPr lang="en-US" altLang="en-US" sz="1600" dirty="0" smtClean="0"/>
          </a:p>
          <a:p>
            <a:pPr lvl="2">
              <a:defRPr/>
            </a:pPr>
            <a:r>
              <a:rPr lang="en-US" altLang="en-US" sz="1400" dirty="0" smtClean="0">
                <a:hlinkClick r:id="rId3"/>
              </a:rPr>
              <a:t>https://www.wi-fi.org/news-events/newsroom/wi-fi-alliance-security-update</a:t>
            </a:r>
            <a:endParaRPr lang="en-US" altLang="en-US" sz="1400" dirty="0" smtClean="0"/>
          </a:p>
          <a:p>
            <a:pPr lvl="2">
              <a:defRPr/>
            </a:pPr>
            <a:endParaRPr lang="en-US" altLang="en-US" sz="1600" dirty="0"/>
          </a:p>
          <a:p>
            <a:pPr>
              <a:defRPr/>
            </a:pPr>
            <a:r>
              <a:rPr lang="en-US" altLang="en-US" sz="2000" b="0" dirty="0" smtClean="0"/>
              <a:t>Ongoing technical activity at WFA leading to certification, based on IEEE programs</a:t>
            </a:r>
          </a:p>
          <a:p>
            <a:pPr marL="457200" lvl="1" indent="0">
              <a:buNone/>
              <a:defRPr/>
            </a:pPr>
            <a:r>
              <a:rPr lang="en-US" altLang="en-US" sz="1600" dirty="0" smtClean="0"/>
              <a:t>  </a:t>
            </a:r>
          </a:p>
          <a:p>
            <a:pPr lvl="1">
              <a:defRPr/>
            </a:pPr>
            <a:r>
              <a:rPr lang="en-US" altLang="en-US" sz="1600" dirty="0" smtClean="0"/>
              <a:t>60GHz</a:t>
            </a:r>
          </a:p>
          <a:p>
            <a:pPr lvl="1">
              <a:defRPr/>
            </a:pPr>
            <a:r>
              <a:rPr lang="en-US" altLang="en-US" sz="1600" dirty="0" err="1" smtClean="0"/>
              <a:t>HaLow</a:t>
            </a:r>
            <a:endParaRPr lang="en-US" altLang="en-US" sz="1600" dirty="0" smtClean="0"/>
          </a:p>
          <a:p>
            <a:pPr lvl="1">
              <a:defRPr/>
            </a:pPr>
            <a:r>
              <a:rPr lang="en-US" altLang="en-US" sz="1600" dirty="0" smtClean="0"/>
              <a:t>Timing Measurement  (</a:t>
            </a:r>
            <a:r>
              <a:rPr lang="en-US" altLang="en-US" sz="1600" dirty="0" err="1" smtClean="0"/>
              <a:t>TimeSync</a:t>
            </a:r>
            <a:r>
              <a:rPr lang="en-US" altLang="en-US" sz="1600" dirty="0"/>
              <a:t> </a:t>
            </a:r>
            <a:r>
              <a:rPr lang="en-US" altLang="en-US" sz="1600" dirty="0" smtClean="0"/>
              <a:t>)</a:t>
            </a:r>
          </a:p>
          <a:p>
            <a:pPr lvl="1">
              <a:defRPr/>
            </a:pPr>
            <a:r>
              <a:rPr lang="en-US" altLang="en-US" sz="1600" dirty="0" smtClean="0"/>
              <a:t>Pre Association </a:t>
            </a:r>
            <a:r>
              <a:rPr lang="en-US" altLang="en-US" sz="1600" dirty="0"/>
              <a:t>I</a:t>
            </a:r>
            <a:r>
              <a:rPr lang="en-US" altLang="en-US" sz="1600" dirty="0" smtClean="0"/>
              <a:t>nfrastructure Service Discovery</a:t>
            </a:r>
          </a:p>
          <a:p>
            <a:pPr lvl="1">
              <a:defRPr/>
            </a:pPr>
            <a:r>
              <a:rPr lang="en-US" altLang="en-US" sz="1600" dirty="0" smtClean="0"/>
              <a:t>Optimized Connectivity Experience</a:t>
            </a:r>
          </a:p>
          <a:p>
            <a:pPr lvl="1">
              <a:defRPr/>
            </a:pPr>
            <a:r>
              <a:rPr lang="en-US" altLang="en-US" sz="1600" dirty="0" smtClean="0"/>
              <a:t>Multiband Operations</a:t>
            </a:r>
          </a:p>
          <a:p>
            <a:pPr lvl="1">
              <a:defRPr/>
            </a:pPr>
            <a:r>
              <a:rPr lang="en-US" altLang="en-US" sz="1600" dirty="0" err="1" smtClean="0"/>
              <a:t>IoT</a:t>
            </a:r>
            <a:r>
              <a:rPr lang="en-US" altLang="en-US" sz="1600" dirty="0" smtClean="0"/>
              <a:t> </a:t>
            </a:r>
            <a:r>
              <a:rPr lang="en-US" altLang="en-US" sz="1600" dirty="0"/>
              <a:t>Low </a:t>
            </a:r>
            <a:r>
              <a:rPr lang="en-US" altLang="en-US" sz="1600" dirty="0" smtClean="0"/>
              <a:t>Power</a:t>
            </a:r>
          </a:p>
          <a:p>
            <a:pPr lvl="1">
              <a:defRPr/>
            </a:pPr>
            <a:r>
              <a:rPr lang="en-US" altLang="en-US" sz="1600" dirty="0" smtClean="0"/>
              <a:t>DSRC</a:t>
            </a:r>
          </a:p>
          <a:p>
            <a:pPr lvl="1">
              <a:defRPr/>
            </a:pPr>
            <a:r>
              <a:rPr lang="en-US" altLang="en-US" sz="1600" dirty="0" smtClean="0"/>
              <a:t>ax</a:t>
            </a:r>
            <a:endParaRPr lang="en-US" altLang="en-US" sz="1600" dirty="0"/>
          </a:p>
          <a:p>
            <a:pPr lvl="1">
              <a:defRPr/>
            </a:pPr>
            <a:endParaRPr lang="en-US" altLang="en-US" sz="1600"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2/4 of </a:t>
            </a:r>
            <a:r>
              <a:rPr lang="en-US" sz="1200" b="0" dirty="0"/>
              <a:t>11-17-1773 by Ian Sherlock, Texas Instruments</a:t>
            </a:r>
            <a:endParaRPr lang="en-GB" sz="1200" b="0" dirty="0"/>
          </a:p>
          <a:p>
            <a:pPr marL="0" marR="0" indent="0" algn="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Times New Roman" pitchFamily="18" charset="0"/>
            </a:endParaRPr>
          </a:p>
        </p:txBody>
      </p:sp>
      <p:sp>
        <p:nvSpPr>
          <p:cNvPr id="5"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110</a:t>
            </a:fld>
            <a:endParaRPr lang="en-US"/>
          </a:p>
        </p:txBody>
      </p:sp>
    </p:spTree>
    <p:extLst>
      <p:ext uri="{BB962C8B-B14F-4D97-AF65-F5344CB8AC3E}">
        <p14:creationId xmlns:p14="http://schemas.microsoft.com/office/powerpoint/2010/main" val="2257565366"/>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685800" y="765175"/>
            <a:ext cx="7772400" cy="5616575"/>
          </a:xfrm>
        </p:spPr>
        <p:txBody>
          <a:bodyPr/>
          <a:lstStyle/>
          <a:p>
            <a:pPr marL="0" indent="0">
              <a:buFontTx/>
              <a:buNone/>
              <a:defRPr/>
            </a:pPr>
            <a:endParaRPr lang="en-US" altLang="en-US" sz="2000" b="0" dirty="0" smtClean="0"/>
          </a:p>
          <a:p>
            <a:pPr>
              <a:defRPr/>
            </a:pPr>
            <a:r>
              <a:rPr lang="en-US" altLang="en-US" sz="2000" b="0" dirty="0" smtClean="0"/>
              <a:t>Examples of other technical work ongoing in WFA</a:t>
            </a:r>
          </a:p>
          <a:p>
            <a:pPr lvl="1">
              <a:defRPr/>
            </a:pPr>
            <a:r>
              <a:rPr lang="en-US" altLang="en-US" sz="1600" dirty="0" smtClean="0"/>
              <a:t>Neighbor Awareness Networking – low power </a:t>
            </a:r>
            <a:r>
              <a:rPr lang="en-US" altLang="en-US" sz="1600" dirty="0"/>
              <a:t>discovery, many-to-many </a:t>
            </a:r>
            <a:r>
              <a:rPr lang="en-US" altLang="en-US" sz="1600" dirty="0" smtClean="0"/>
              <a:t>data </a:t>
            </a:r>
            <a:r>
              <a:rPr lang="en-US" altLang="en-US" sz="1600" dirty="0"/>
              <a:t>connectivity, </a:t>
            </a:r>
            <a:r>
              <a:rPr lang="en-US" altLang="en-US" sz="1600" dirty="0" smtClean="0"/>
              <a:t>and accurate ranging</a:t>
            </a:r>
          </a:p>
          <a:p>
            <a:pPr lvl="1">
              <a:defRPr/>
            </a:pPr>
            <a:r>
              <a:rPr lang="en-US" altLang="en-US" sz="1600" dirty="0" smtClean="0"/>
              <a:t>Display</a:t>
            </a:r>
          </a:p>
          <a:p>
            <a:pPr lvl="1">
              <a:defRPr/>
            </a:pPr>
            <a:r>
              <a:rPr lang="en-US" altLang="en-US" sz="1600" dirty="0" smtClean="0"/>
              <a:t>Security </a:t>
            </a:r>
          </a:p>
          <a:p>
            <a:pPr lvl="1">
              <a:defRPr/>
            </a:pPr>
            <a:r>
              <a:rPr lang="en-US" altLang="en-US" sz="1600" dirty="0" smtClean="0"/>
              <a:t>Device Provisioning Protocol</a:t>
            </a:r>
          </a:p>
          <a:p>
            <a:pPr lvl="1">
              <a:defRPr/>
            </a:pPr>
            <a:r>
              <a:rPr lang="en-US" altLang="en-US" sz="1600" dirty="0" err="1" smtClean="0"/>
              <a:t>Passpoint</a:t>
            </a:r>
            <a:endParaRPr lang="en-US" altLang="en-US" sz="1600" dirty="0" smtClean="0"/>
          </a:p>
          <a:p>
            <a:pPr lvl="1">
              <a:defRPr/>
            </a:pPr>
            <a:r>
              <a:rPr lang="en-US" altLang="en-US" sz="1600" dirty="0" smtClean="0"/>
              <a:t>Home Experience</a:t>
            </a:r>
          </a:p>
          <a:p>
            <a:pPr marL="457200" lvl="1" indent="0">
              <a:buNone/>
              <a:defRPr/>
            </a:pPr>
            <a:endParaRPr lang="en-US" altLang="en-US" sz="1600" dirty="0"/>
          </a:p>
          <a:p>
            <a:pPr lvl="1">
              <a:defRPr/>
            </a:pPr>
            <a:endParaRPr lang="en-US" altLang="en-US" dirty="0" smtClean="0"/>
          </a:p>
          <a:p>
            <a:pPr>
              <a:defRPr/>
            </a:pPr>
            <a:r>
              <a:rPr lang="en-US" altLang="en-US" sz="2000" b="0" dirty="0" smtClean="0"/>
              <a:t>Examples of WFA Activity in other areas, potentially leading to technical work </a:t>
            </a:r>
          </a:p>
          <a:p>
            <a:pPr lvl="1">
              <a:defRPr/>
            </a:pPr>
            <a:r>
              <a:rPr lang="en-US" altLang="en-US" sz="1600" dirty="0" smtClean="0"/>
              <a:t>Automotive</a:t>
            </a:r>
          </a:p>
          <a:p>
            <a:pPr lvl="1">
              <a:defRPr/>
            </a:pPr>
            <a:r>
              <a:rPr lang="en-US" altLang="en-US" sz="1600" dirty="0" smtClean="0"/>
              <a:t>Healthcare</a:t>
            </a:r>
          </a:p>
          <a:p>
            <a:pPr marL="0" indent="0">
              <a:buFontTx/>
              <a:buNone/>
              <a:defRPr/>
            </a:pPr>
            <a:endParaRPr lang="en-GB" altLang="en-US" sz="2000" b="0" dirty="0" smtClean="0"/>
          </a:p>
        </p:txBody>
      </p:sp>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3/4 of </a:t>
            </a:r>
            <a:r>
              <a:rPr lang="en-US" sz="1200" b="0" dirty="0"/>
              <a:t>11-17-1773 by Ian Sherlock, Texas Instruments</a:t>
            </a:r>
            <a:endParaRPr lang="en-GB" sz="1200" b="0" dirty="0"/>
          </a:p>
          <a:p>
            <a:pPr marL="0" marR="0" indent="0" algn="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Times New Roman" pitchFamily="18" charset="0"/>
            </a:endParaRPr>
          </a:p>
        </p:txBody>
      </p:sp>
      <p:sp>
        <p:nvSpPr>
          <p:cNvPr id="5"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2" name="Footer Placeholder 1"/>
          <p:cNvSpPr>
            <a:spLocks noGrp="1"/>
          </p:cNvSpPr>
          <p:nvPr>
            <p:ph type="ftr" sz="quarter" idx="11"/>
          </p:nvPr>
        </p:nvSpPr>
        <p:spPr/>
        <p:txBody>
          <a:bodyPr/>
          <a:lstStyle/>
          <a:p>
            <a:pPr>
              <a:defRPr/>
            </a:pPr>
            <a:r>
              <a:rPr lang="en-US" smtClean="0"/>
              <a:t>Adrian Stephens, Intel Corporation</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111</a:t>
            </a:fld>
            <a:endParaRPr lang="en-US"/>
          </a:p>
        </p:txBody>
      </p:sp>
    </p:spTree>
    <p:extLst>
      <p:ext uri="{BB962C8B-B14F-4D97-AF65-F5344CB8AC3E}">
        <p14:creationId xmlns:p14="http://schemas.microsoft.com/office/powerpoint/2010/main" val="21587756"/>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685800" y="765175"/>
            <a:ext cx="7772400" cy="5616575"/>
          </a:xfrm>
        </p:spPr>
        <p:txBody>
          <a:bodyPr/>
          <a:lstStyle/>
          <a:p>
            <a:pPr marL="0" indent="0">
              <a:buFontTx/>
              <a:buNone/>
              <a:defRPr/>
            </a:pPr>
            <a:endParaRPr lang="en-US" altLang="en-US" sz="2000" b="0" dirty="0" smtClean="0"/>
          </a:p>
          <a:p>
            <a:pPr>
              <a:defRPr/>
            </a:pPr>
            <a:r>
              <a:rPr lang="en-US" altLang="en-US" sz="2000" b="0" dirty="0" smtClean="0"/>
              <a:t>For more information on current areas of work see</a:t>
            </a:r>
          </a:p>
          <a:p>
            <a:pPr lvl="1">
              <a:defRPr/>
            </a:pPr>
            <a:r>
              <a:rPr lang="en-US" altLang="en-US" sz="1600" dirty="0">
                <a:hlinkClick r:id="rId3"/>
              </a:rPr>
              <a:t>http://</a:t>
            </a:r>
            <a:r>
              <a:rPr lang="en-US" altLang="en-US" sz="1600" dirty="0" smtClean="0">
                <a:hlinkClick r:id="rId3"/>
              </a:rPr>
              <a:t>www.wi-fi.org/who-we-are/current-work-areas</a:t>
            </a:r>
            <a:endParaRPr lang="en-US" altLang="en-US" sz="1600" dirty="0" smtClean="0"/>
          </a:p>
          <a:p>
            <a:pPr>
              <a:defRPr/>
            </a:pPr>
            <a:endParaRPr lang="en-US" altLang="en-US" sz="2000" b="0" dirty="0" smtClean="0"/>
          </a:p>
          <a:p>
            <a:pPr>
              <a:defRPr/>
            </a:pPr>
            <a:r>
              <a:rPr lang="en-US" altLang="en-US" sz="2000" b="0" dirty="0" smtClean="0"/>
              <a:t>If those sound like interesting topics please plan to attend the next member meeting which is scheduled for the week of 5</a:t>
            </a:r>
            <a:r>
              <a:rPr lang="en-US" altLang="en-US" sz="2000" b="0" baseline="30000" dirty="0" smtClean="0"/>
              <a:t>th</a:t>
            </a:r>
            <a:r>
              <a:rPr lang="en-US" altLang="en-US" sz="2000" b="0" dirty="0" smtClean="0"/>
              <a:t> Feb 2018 in Hong Kong.</a:t>
            </a:r>
          </a:p>
          <a:p>
            <a:pPr>
              <a:defRPr/>
            </a:pPr>
            <a:endParaRPr lang="en-GB" altLang="en-US" sz="2000" b="0" dirty="0" smtClean="0"/>
          </a:p>
          <a:p>
            <a:pPr>
              <a:defRPr/>
            </a:pPr>
            <a:r>
              <a:rPr lang="en-GB" altLang="en-US" sz="2000" b="0" dirty="0" smtClean="0"/>
              <a:t>Further general information at </a:t>
            </a:r>
            <a:r>
              <a:rPr lang="en-GB" altLang="en-US" sz="2000" b="0" dirty="0" smtClean="0">
                <a:hlinkClick r:id="rId4"/>
              </a:rPr>
              <a:t>http://www.wi-fi.org/</a:t>
            </a:r>
            <a:r>
              <a:rPr lang="en-GB" altLang="en-US" sz="2000" b="0" dirty="0" smtClean="0"/>
              <a:t> </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4/4 of </a:t>
            </a:r>
            <a:r>
              <a:rPr lang="en-US" sz="1200" b="0" dirty="0"/>
              <a:t>11-17-1773 by Ian Sherlock, Texas Instruments</a:t>
            </a:r>
            <a:endParaRPr lang="en-GB" sz="1200" b="0" dirty="0"/>
          </a:p>
          <a:p>
            <a:pPr marL="0" marR="0" indent="0" algn="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Times New Roman" pitchFamily="18" charset="0"/>
            </a:endParaRPr>
          </a:p>
        </p:txBody>
      </p:sp>
      <p:sp>
        <p:nvSpPr>
          <p:cNvPr id="5"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112</a:t>
            </a:fld>
            <a:endParaRPr lang="en-US"/>
          </a:p>
        </p:txBody>
      </p:sp>
    </p:spTree>
    <p:extLst>
      <p:ext uri="{BB962C8B-B14F-4D97-AF65-F5344CB8AC3E}">
        <p14:creationId xmlns:p14="http://schemas.microsoft.com/office/powerpoint/2010/main" val="3507559901"/>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IEEE 802.1 OmniRAN TG</a:t>
            </a:r>
            <a:br>
              <a:rPr lang="en-US" dirty="0"/>
            </a:br>
            <a:r>
              <a:rPr lang="en-US" dirty="0"/>
              <a:t>Status Report</a:t>
            </a:r>
            <a:br>
              <a:rPr lang="en-US" dirty="0"/>
            </a:br>
            <a:r>
              <a:rPr lang="en-US" dirty="0"/>
              <a:t>to IEEE 802 WGs</a:t>
            </a:r>
          </a:p>
        </p:txBody>
      </p:sp>
      <p:sp>
        <p:nvSpPr>
          <p:cNvPr id="3" name="Subtitle 2"/>
          <p:cNvSpPr>
            <a:spLocks noGrp="1"/>
          </p:cNvSpPr>
          <p:nvPr>
            <p:ph type="subTitle" idx="1"/>
          </p:nvPr>
        </p:nvSpPr>
        <p:spPr>
          <a:xfrm>
            <a:off x="1371600" y="4239090"/>
            <a:ext cx="6400800" cy="1399710"/>
          </a:xfrm>
        </p:spPr>
        <p:txBody>
          <a:bodyPr/>
          <a:lstStyle/>
          <a:p>
            <a:r>
              <a:rPr lang="en-US" dirty="0" smtClean="0"/>
              <a:t>2017-11-09</a:t>
            </a:r>
          </a:p>
        </p:txBody>
      </p:sp>
      <p:sp>
        <p:nvSpPr>
          <p:cNvPr id="4" name="Date Placeholder 3"/>
          <p:cNvSpPr>
            <a:spLocks noGrp="1"/>
          </p:cNvSpPr>
          <p:nvPr>
            <p:ph type="dt" sz="half" idx="10"/>
          </p:nvPr>
        </p:nvSpPr>
        <p:spPr/>
        <p:txBody>
          <a:bodyPr/>
          <a:lstStyle/>
          <a:p>
            <a:pPr>
              <a:defRPr/>
            </a:pPr>
            <a:r>
              <a:rPr lang="en-US" smtClean="0"/>
              <a:t>November 2017</a:t>
            </a:r>
            <a:endParaRPr lang="en-US"/>
          </a:p>
        </p:txBody>
      </p:sp>
      <p:sp>
        <p:nvSpPr>
          <p:cNvPr id="5" name="Footer Placeholder 4"/>
          <p:cNvSpPr>
            <a:spLocks noGrp="1"/>
          </p:cNvSpPr>
          <p:nvPr>
            <p:ph type="ftr" sz="quarter" idx="11"/>
          </p:nvPr>
        </p:nvSpPr>
        <p:spPr/>
        <p:txBody>
          <a:bodyPr/>
          <a:lstStyle/>
          <a:p>
            <a:pPr>
              <a:defRPr/>
            </a:pPr>
            <a:r>
              <a:rPr lang="en-US" smtClean="0"/>
              <a:t>Adrian Stephens, Intel Corporation</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CDFF75A2-6F5B-4D4B-A1CF-EDEEA4E4B5D9}" type="slidenum">
              <a:rPr lang="en-US" smtClean="0"/>
              <a:pPr>
                <a:defRPr/>
              </a:pPr>
              <a:t>113</a:t>
            </a:fld>
            <a:endParaRPr lang="en-US"/>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a:t>
            </a:r>
            <a:r>
              <a:rPr kumimoji="0" lang="en-US" sz="1200" b="0" i="0" u="none" strike="noStrike" cap="none" normalizeH="0" baseline="0" dirty="0" smtClean="0">
                <a:ln>
                  <a:noFill/>
                </a:ln>
                <a:solidFill>
                  <a:schemeClr val="tx1"/>
                </a:solidFill>
                <a:effectLst/>
                <a:latin typeface="Times New Roman" pitchFamily="18" charset="0"/>
              </a:rPr>
              <a:t>1/4 of </a:t>
            </a:r>
            <a:r>
              <a:rPr kumimoji="0" lang="en-US" sz="1200" b="0" i="0" u="none" strike="noStrike" cap="none" normalizeH="0" baseline="0" dirty="0" err="1" smtClean="0">
                <a:ln>
                  <a:noFill/>
                </a:ln>
                <a:solidFill>
                  <a:schemeClr val="tx1"/>
                </a:solidFill>
                <a:effectLst/>
                <a:latin typeface="Times New Roman" pitchFamily="18" charset="0"/>
              </a:rPr>
              <a:t>omniran</a:t>
            </a:r>
            <a:r>
              <a:rPr kumimoji="0" lang="en-US" sz="1200" b="0" i="0" u="none" strike="noStrike" cap="none" normalizeH="0" baseline="0" dirty="0" smtClean="0">
                <a:ln>
                  <a:noFill/>
                </a:ln>
                <a:solidFill>
                  <a:schemeClr val="tx1"/>
                </a:solidFill>
                <a:effectLst/>
                <a:latin typeface="Times New Roman" pitchFamily="18" charset="0"/>
              </a:rPr>
              <a:t>-</a:t>
            </a:r>
            <a:r>
              <a:rPr lang="en-US" sz="1200" b="0" dirty="0" smtClean="0"/>
              <a:t>-17-0090-00-00TG </a:t>
            </a:r>
            <a:r>
              <a:rPr lang="en-US" sz="1200" b="0" dirty="0"/>
              <a:t>by </a:t>
            </a:r>
            <a:r>
              <a:rPr lang="en-US" sz="1200" b="0" dirty="0" smtClean="0"/>
              <a:t>Max </a:t>
            </a:r>
            <a:r>
              <a:rPr lang="en-US" sz="1200" b="0" dirty="0" err="1" smtClean="0"/>
              <a:t>Riegel</a:t>
            </a:r>
            <a:r>
              <a:rPr lang="en-US" sz="1200" b="0" dirty="0" smtClean="0"/>
              <a:t>, Nokia Networks</a:t>
            </a:r>
            <a:endParaRPr lang="en-GB" sz="1200" b="0" dirty="0"/>
          </a:p>
          <a:p>
            <a:pPr marL="0" marR="0" indent="0" algn="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751487884"/>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 802.1 OmniRAN TG Resources</a:t>
            </a:r>
          </a:p>
        </p:txBody>
      </p:sp>
      <p:sp>
        <p:nvSpPr>
          <p:cNvPr id="3" name="Content Placeholder 2"/>
          <p:cNvSpPr>
            <a:spLocks noGrp="1"/>
          </p:cNvSpPr>
          <p:nvPr>
            <p:ph idx="1"/>
          </p:nvPr>
        </p:nvSpPr>
        <p:spPr/>
        <p:txBody>
          <a:bodyPr>
            <a:normAutofit fontScale="92500" lnSpcReduction="20000"/>
          </a:bodyPr>
          <a:lstStyle/>
          <a:p>
            <a:r>
              <a:rPr lang="en-US" dirty="0" err="1"/>
              <a:t>OmniRAN</a:t>
            </a:r>
            <a:r>
              <a:rPr lang="en-US" dirty="0"/>
              <a:t> TG maintains a Wiki page on mentor to reflect its status and achievements</a:t>
            </a:r>
          </a:p>
          <a:p>
            <a:pPr lvl="1"/>
            <a:r>
              <a:rPr lang="en-US" dirty="0">
                <a:hlinkClick r:id="rId2"/>
              </a:rPr>
              <a:t>https://mentor.ieee.org/omniran/bp/StartPage</a:t>
            </a:r>
            <a:endParaRPr lang="en-US" dirty="0"/>
          </a:p>
          <a:p>
            <a:pPr lvl="1"/>
            <a:r>
              <a:rPr lang="en-US" dirty="0"/>
              <a:t>Also showing meeting announcements and conference call dial-in information</a:t>
            </a:r>
          </a:p>
          <a:p>
            <a:r>
              <a:rPr lang="en-US" dirty="0" err="1"/>
              <a:t>OmniRAN</a:t>
            </a:r>
            <a:r>
              <a:rPr lang="en-US" dirty="0"/>
              <a:t> </a:t>
            </a:r>
            <a:r>
              <a:rPr lang="en-US" dirty="0" err="1"/>
              <a:t>filespace</a:t>
            </a:r>
            <a:r>
              <a:rPr lang="en-US" dirty="0"/>
              <a:t> on mentor is used for contributions and meeting documents</a:t>
            </a:r>
          </a:p>
          <a:p>
            <a:pPr lvl="1"/>
            <a:r>
              <a:rPr lang="en-US" dirty="0">
                <a:hlinkClick r:id="rId3"/>
              </a:rPr>
              <a:t>https://</a:t>
            </a:r>
            <a:r>
              <a:rPr lang="en-US" dirty="0" smtClean="0">
                <a:hlinkClick r:id="rId3"/>
              </a:rPr>
              <a:t>mentor.ieee.org/omniran/documents</a:t>
            </a:r>
            <a:endParaRPr lang="en-US" dirty="0" smtClean="0"/>
          </a:p>
          <a:p>
            <a:r>
              <a:rPr lang="en-US" dirty="0" smtClean="0"/>
              <a:t>Recent P802.1CF D0.6 draft is available by</a:t>
            </a:r>
          </a:p>
          <a:p>
            <a:pPr lvl="1"/>
            <a:r>
              <a:rPr lang="en-US" dirty="0">
                <a:hlinkClick r:id="rId4"/>
              </a:rPr>
              <a:t>http://</a:t>
            </a:r>
            <a:r>
              <a:rPr lang="en-US" dirty="0" smtClean="0">
                <a:hlinkClick r:id="rId4"/>
              </a:rPr>
              <a:t>www.ieee802.org/1/files/private/cf-drafts/d0/802-1cf-d0-6.pdf</a:t>
            </a:r>
            <a:endParaRPr lang="en-US" dirty="0" smtClean="0"/>
          </a:p>
          <a:p>
            <a:r>
              <a:rPr lang="en-US" dirty="0" smtClean="0"/>
              <a:t>FYI</a:t>
            </a:r>
            <a:r>
              <a:rPr lang="en-US" dirty="0"/>
              <a:t>: </a:t>
            </a:r>
            <a:r>
              <a:rPr lang="en-US" dirty="0" err="1"/>
              <a:t>OmniRAN</a:t>
            </a:r>
            <a:r>
              <a:rPr lang="en-US" dirty="0"/>
              <a:t> P802.1 PAR</a:t>
            </a:r>
          </a:p>
          <a:p>
            <a:pPr lvl="1"/>
            <a:r>
              <a:rPr lang="en-US" dirty="0">
                <a:hlinkClick r:id="rId5"/>
              </a:rPr>
              <a:t>https://development.standards.ieee.org/get-file/P802.1CF.pdf?t=81644900003</a:t>
            </a:r>
            <a:endParaRPr lang="en-US" dirty="0"/>
          </a:p>
        </p:txBody>
      </p:sp>
      <p:sp>
        <p:nvSpPr>
          <p:cNvPr id="4" name="Date Placeholder 3"/>
          <p:cNvSpPr>
            <a:spLocks noGrp="1"/>
          </p:cNvSpPr>
          <p:nvPr>
            <p:ph type="dt" sz="half" idx="10"/>
          </p:nvPr>
        </p:nvSpPr>
        <p:spPr/>
        <p:txBody>
          <a:bodyPr/>
          <a:lstStyle/>
          <a:p>
            <a:pPr>
              <a:defRPr/>
            </a:pPr>
            <a:r>
              <a:rPr lang="en-US" smtClean="0"/>
              <a:t>November 2017</a:t>
            </a:r>
            <a:endParaRPr lang="en-US"/>
          </a:p>
        </p:txBody>
      </p:sp>
      <p:sp>
        <p:nvSpPr>
          <p:cNvPr id="5" name="Footer Placeholder 4"/>
          <p:cNvSpPr>
            <a:spLocks noGrp="1"/>
          </p:cNvSpPr>
          <p:nvPr>
            <p:ph type="ftr" sz="quarter" idx="11"/>
          </p:nvPr>
        </p:nvSpPr>
        <p:spPr/>
        <p:txBody>
          <a:bodyPr/>
          <a:lstStyle/>
          <a:p>
            <a:pPr>
              <a:defRPr/>
            </a:pPr>
            <a:r>
              <a:rPr lang="en-US" smtClean="0"/>
              <a:t>Adrian Stephens, Intel Corporation</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219CDBFA-76A2-4597-AA38-8543ED035B58}" type="slidenum">
              <a:rPr lang="en-US" smtClean="0"/>
              <a:pPr>
                <a:defRPr/>
              </a:pPr>
              <a:t>114</a:t>
            </a:fld>
            <a:endParaRPr lang="en-US"/>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a:t>
            </a:r>
            <a:r>
              <a:rPr kumimoji="0" lang="en-US" sz="1200" b="0" i="0" u="none" strike="noStrike" cap="none" normalizeH="0" baseline="0" dirty="0" smtClean="0">
                <a:ln>
                  <a:noFill/>
                </a:ln>
                <a:solidFill>
                  <a:schemeClr val="tx1"/>
                </a:solidFill>
                <a:effectLst/>
                <a:latin typeface="Times New Roman" pitchFamily="18" charset="0"/>
              </a:rPr>
              <a:t>2/4 of </a:t>
            </a:r>
            <a:r>
              <a:rPr kumimoji="0" lang="en-US" sz="1200" b="0" i="0" u="none" strike="noStrike" cap="none" normalizeH="0" baseline="0" dirty="0" err="1" smtClean="0">
                <a:ln>
                  <a:noFill/>
                </a:ln>
                <a:solidFill>
                  <a:schemeClr val="tx1"/>
                </a:solidFill>
                <a:effectLst/>
                <a:latin typeface="Times New Roman" pitchFamily="18" charset="0"/>
              </a:rPr>
              <a:t>omniran</a:t>
            </a:r>
            <a:r>
              <a:rPr kumimoji="0" lang="en-US" sz="1200" b="0" i="0" u="none" strike="noStrike" cap="none" normalizeH="0" baseline="0" dirty="0" smtClean="0">
                <a:ln>
                  <a:noFill/>
                </a:ln>
                <a:solidFill>
                  <a:schemeClr val="tx1"/>
                </a:solidFill>
                <a:effectLst/>
                <a:latin typeface="Times New Roman" pitchFamily="18" charset="0"/>
              </a:rPr>
              <a:t>-</a:t>
            </a:r>
            <a:r>
              <a:rPr lang="en-US" sz="1200" b="0" dirty="0" smtClean="0"/>
              <a:t>-17-0090-00-00TG </a:t>
            </a:r>
            <a:r>
              <a:rPr lang="en-US" sz="1200" b="0" dirty="0"/>
              <a:t>by </a:t>
            </a:r>
            <a:r>
              <a:rPr lang="en-US" sz="1200" b="0" dirty="0" smtClean="0"/>
              <a:t>Max </a:t>
            </a:r>
            <a:r>
              <a:rPr lang="en-US" sz="1200" b="0" dirty="0" err="1" smtClean="0"/>
              <a:t>Riegel</a:t>
            </a:r>
            <a:r>
              <a:rPr lang="en-US" sz="1200" b="0" dirty="0" smtClean="0"/>
              <a:t>, Nokia Networks</a:t>
            </a:r>
            <a:endParaRPr lang="en-GB" sz="1200" b="0" dirty="0"/>
          </a:p>
          <a:p>
            <a:pPr marL="0" marR="0" indent="0" algn="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390309711"/>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1066800"/>
          </a:xfrm>
        </p:spPr>
        <p:txBody>
          <a:bodyPr/>
          <a:lstStyle/>
          <a:p>
            <a:r>
              <a:rPr lang="en-US" dirty="0" err="1" smtClean="0"/>
              <a:t>OmniRAN</a:t>
            </a:r>
            <a:r>
              <a:rPr lang="en-US" dirty="0" smtClean="0"/>
              <a:t> TG Achievements</a:t>
            </a:r>
            <a:r>
              <a:rPr lang="en-US" dirty="0"/>
              <a:t/>
            </a:r>
            <a:br>
              <a:rPr lang="en-US" dirty="0"/>
            </a:br>
            <a:r>
              <a:rPr lang="en-US" sz="2400" dirty="0" smtClean="0"/>
              <a:t>Orlando meeting, November 6</a:t>
            </a:r>
            <a:r>
              <a:rPr lang="en-US" sz="2400" baseline="30000" dirty="0" smtClean="0"/>
              <a:t>th</a:t>
            </a:r>
            <a:r>
              <a:rPr lang="en-US" sz="2400" dirty="0" smtClean="0"/>
              <a:t> – </a:t>
            </a:r>
            <a:r>
              <a:rPr lang="en-US" sz="2400" dirty="0"/>
              <a:t>9</a:t>
            </a:r>
            <a:r>
              <a:rPr lang="en-US" sz="2400" baseline="30000" dirty="0" smtClean="0"/>
              <a:t>th</a:t>
            </a:r>
            <a:r>
              <a:rPr lang="en-US" sz="2400" dirty="0" smtClean="0"/>
              <a:t>  </a:t>
            </a:r>
            <a:endParaRPr lang="en-US" sz="2400" dirty="0"/>
          </a:p>
        </p:txBody>
      </p:sp>
      <p:sp>
        <p:nvSpPr>
          <p:cNvPr id="3" name="Content Placeholder 2"/>
          <p:cNvSpPr>
            <a:spLocks noGrp="1"/>
          </p:cNvSpPr>
          <p:nvPr>
            <p:ph idx="1"/>
          </p:nvPr>
        </p:nvSpPr>
        <p:spPr>
          <a:xfrm>
            <a:off x="457199" y="1601181"/>
            <a:ext cx="8345271" cy="4647219"/>
          </a:xfrm>
        </p:spPr>
        <p:txBody>
          <a:bodyPr>
            <a:normAutofit fontScale="92500" lnSpcReduction="10000"/>
          </a:bodyPr>
          <a:lstStyle/>
          <a:p>
            <a:r>
              <a:rPr lang="en-US" dirty="0" smtClean="0"/>
              <a:t>Progressing P802.1CF</a:t>
            </a:r>
            <a:endParaRPr lang="en-US" dirty="0"/>
          </a:p>
          <a:p>
            <a:pPr lvl="1"/>
            <a:r>
              <a:rPr lang="en-US" dirty="0" smtClean="0"/>
              <a:t>Initial content on Information Model agreed. </a:t>
            </a:r>
          </a:p>
          <a:p>
            <a:pPr lvl="2"/>
            <a:r>
              <a:rPr lang="en-US" dirty="0" smtClean="0"/>
              <a:t>Completely covers service aspects (user sessions)</a:t>
            </a:r>
          </a:p>
          <a:p>
            <a:pPr lvl="2"/>
            <a:r>
              <a:rPr lang="en-US" dirty="0"/>
              <a:t>N</a:t>
            </a:r>
            <a:r>
              <a:rPr lang="en-US" dirty="0" smtClean="0"/>
              <a:t>etwork setup and fault discovery and maintenance require final edits.</a:t>
            </a:r>
          </a:p>
          <a:p>
            <a:pPr lvl="1"/>
            <a:r>
              <a:rPr lang="en-US" dirty="0" smtClean="0"/>
              <a:t>Adoption of Time Sensitive Networking to 802.1CF discussed and required amendments reviewed</a:t>
            </a:r>
          </a:p>
          <a:p>
            <a:pPr lvl="2"/>
            <a:r>
              <a:rPr lang="en-US" dirty="0" smtClean="0"/>
              <a:t>Initial text proposal available, but further details required to complete text amendment.</a:t>
            </a:r>
          </a:p>
          <a:p>
            <a:pPr lvl="1"/>
            <a:r>
              <a:rPr lang="en-US" dirty="0" smtClean="0"/>
              <a:t>Review of status and agreement on moving forward to WG balloting.</a:t>
            </a:r>
          </a:p>
          <a:p>
            <a:pPr lvl="2"/>
            <a:r>
              <a:rPr lang="en-US" dirty="0" smtClean="0"/>
              <a:t>Draft specification will be completed within next teleconferences.</a:t>
            </a:r>
          </a:p>
          <a:p>
            <a:r>
              <a:rPr lang="en-US" dirty="0" smtClean="0"/>
              <a:t>Estimated timeline for P802.1CF with extended scope: </a:t>
            </a:r>
          </a:p>
          <a:p>
            <a:pPr lvl="1"/>
            <a:r>
              <a:rPr lang="en-US" dirty="0" smtClean="0"/>
              <a:t>Starting WG ballot after Nov 2017, Sponsor Ballot Jul 2018</a:t>
            </a:r>
          </a:p>
          <a:p>
            <a:r>
              <a:rPr lang="en-US" dirty="0" smtClean="0"/>
              <a:t>Preparation of contributions to IC NEND</a:t>
            </a:r>
          </a:p>
          <a:p>
            <a:pPr lvl="1"/>
            <a:r>
              <a:rPr lang="en-US" dirty="0" smtClean="0"/>
              <a:t>Two contributions previewed with feedback on potential enhancements for presentation in IC NEND</a:t>
            </a:r>
          </a:p>
        </p:txBody>
      </p:sp>
      <p:sp>
        <p:nvSpPr>
          <p:cNvPr id="4" name="Date Placeholder 3"/>
          <p:cNvSpPr>
            <a:spLocks noGrp="1"/>
          </p:cNvSpPr>
          <p:nvPr>
            <p:ph type="dt" sz="half" idx="10"/>
          </p:nvPr>
        </p:nvSpPr>
        <p:spPr/>
        <p:txBody>
          <a:bodyPr/>
          <a:lstStyle/>
          <a:p>
            <a:pPr>
              <a:defRPr/>
            </a:pPr>
            <a:r>
              <a:rPr lang="en-US" smtClean="0"/>
              <a:t>November 2017</a:t>
            </a:r>
            <a:endParaRPr lang="en-US"/>
          </a:p>
        </p:txBody>
      </p:sp>
      <p:sp>
        <p:nvSpPr>
          <p:cNvPr id="5" name="Footer Placeholder 4"/>
          <p:cNvSpPr>
            <a:spLocks noGrp="1"/>
          </p:cNvSpPr>
          <p:nvPr>
            <p:ph type="ftr" sz="quarter" idx="11"/>
          </p:nvPr>
        </p:nvSpPr>
        <p:spPr/>
        <p:txBody>
          <a:bodyPr/>
          <a:lstStyle/>
          <a:p>
            <a:pPr>
              <a:defRPr/>
            </a:pPr>
            <a:r>
              <a:rPr lang="en-US" smtClean="0"/>
              <a:t>Adrian Stephens, Intel Corporation</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219CDBFA-76A2-4597-AA38-8543ED035B58}" type="slidenum">
              <a:rPr lang="en-US" smtClean="0"/>
              <a:pPr>
                <a:defRPr/>
              </a:pPr>
              <a:t>115</a:t>
            </a:fld>
            <a:endParaRPr lang="en-US"/>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a:t>
            </a:r>
            <a:r>
              <a:rPr kumimoji="0" lang="en-US" sz="1200" b="0" i="0" u="none" strike="noStrike" cap="none" normalizeH="0" baseline="0" dirty="0" smtClean="0">
                <a:ln>
                  <a:noFill/>
                </a:ln>
                <a:solidFill>
                  <a:schemeClr val="tx1"/>
                </a:solidFill>
                <a:effectLst/>
                <a:latin typeface="Times New Roman" pitchFamily="18" charset="0"/>
              </a:rPr>
              <a:t>3/4 of </a:t>
            </a:r>
            <a:r>
              <a:rPr kumimoji="0" lang="en-US" sz="1200" b="0" i="0" u="none" strike="noStrike" cap="none" normalizeH="0" baseline="0" dirty="0" err="1" smtClean="0">
                <a:ln>
                  <a:noFill/>
                </a:ln>
                <a:solidFill>
                  <a:schemeClr val="tx1"/>
                </a:solidFill>
                <a:effectLst/>
                <a:latin typeface="Times New Roman" pitchFamily="18" charset="0"/>
              </a:rPr>
              <a:t>omniran</a:t>
            </a:r>
            <a:r>
              <a:rPr kumimoji="0" lang="en-US" sz="1200" b="0" i="0" u="none" strike="noStrike" cap="none" normalizeH="0" baseline="0" dirty="0" smtClean="0">
                <a:ln>
                  <a:noFill/>
                </a:ln>
                <a:solidFill>
                  <a:schemeClr val="tx1"/>
                </a:solidFill>
                <a:effectLst/>
                <a:latin typeface="Times New Roman" pitchFamily="18" charset="0"/>
              </a:rPr>
              <a:t>-</a:t>
            </a:r>
            <a:r>
              <a:rPr lang="en-US" sz="1200" b="0" dirty="0" smtClean="0"/>
              <a:t>-17-0090-00-00TG </a:t>
            </a:r>
            <a:r>
              <a:rPr lang="en-US" sz="1200" b="0" dirty="0"/>
              <a:t>by </a:t>
            </a:r>
            <a:r>
              <a:rPr lang="en-US" sz="1200" b="0" dirty="0" smtClean="0"/>
              <a:t>Max </a:t>
            </a:r>
            <a:r>
              <a:rPr lang="en-US" sz="1200" b="0" dirty="0" err="1" smtClean="0"/>
              <a:t>Riegel</a:t>
            </a:r>
            <a:r>
              <a:rPr lang="en-US" sz="1200" b="0" dirty="0" smtClean="0"/>
              <a:t>, Nokia Networks</a:t>
            </a:r>
            <a:endParaRPr lang="en-GB" sz="1200" b="0" dirty="0"/>
          </a:p>
          <a:p>
            <a:pPr marL="0" marR="0" indent="0" algn="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006857118"/>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Looking forward to next session in </a:t>
            </a:r>
            <a:br>
              <a:rPr lang="en-US" dirty="0" smtClean="0"/>
            </a:br>
            <a:r>
              <a:rPr lang="en-US" dirty="0" smtClean="0"/>
              <a:t>Geneva, CH, January 22-26, 2018</a:t>
            </a:r>
            <a:endParaRPr lang="en-US" dirty="0"/>
          </a:p>
        </p:txBody>
      </p:sp>
      <p:sp>
        <p:nvSpPr>
          <p:cNvPr id="3" name="Content Placeholder 2"/>
          <p:cNvSpPr>
            <a:spLocks noGrp="1"/>
          </p:cNvSpPr>
          <p:nvPr>
            <p:ph idx="1"/>
          </p:nvPr>
        </p:nvSpPr>
        <p:spPr>
          <a:xfrm>
            <a:off x="457200" y="1905000"/>
            <a:ext cx="8229600" cy="4572000"/>
          </a:xfrm>
        </p:spPr>
        <p:txBody>
          <a:bodyPr>
            <a:normAutofit lnSpcReduction="10000"/>
          </a:bodyPr>
          <a:lstStyle/>
          <a:p>
            <a:r>
              <a:rPr lang="en-US" dirty="0" smtClean="0"/>
              <a:t>Envisioned topics:</a:t>
            </a:r>
          </a:p>
          <a:p>
            <a:pPr lvl="1"/>
            <a:r>
              <a:rPr lang="en-US" dirty="0" smtClean="0"/>
              <a:t>Resolve comments received in the initial WG ballot.</a:t>
            </a:r>
          </a:p>
          <a:p>
            <a:pPr lvl="1"/>
            <a:r>
              <a:rPr lang="en-US" dirty="0" smtClean="0"/>
              <a:t>Potentially discuss contributions to the IC NEND</a:t>
            </a:r>
            <a:br>
              <a:rPr lang="en-US" dirty="0" smtClean="0"/>
            </a:br>
            <a:endParaRPr lang="en-US" dirty="0" smtClean="0"/>
          </a:p>
          <a:p>
            <a:r>
              <a:rPr lang="en-US" dirty="0" smtClean="0"/>
              <a:t>Upcoming conference calls:</a:t>
            </a:r>
          </a:p>
          <a:p>
            <a:pPr lvl="1"/>
            <a:r>
              <a:rPr lang="en-US" dirty="0" smtClean="0"/>
              <a:t>Nov 28</a:t>
            </a:r>
            <a:r>
              <a:rPr lang="en-US" baseline="30000" dirty="0" smtClean="0"/>
              <a:t>th</a:t>
            </a:r>
            <a:r>
              <a:rPr lang="en-US" dirty="0" smtClean="0"/>
              <a:t>, 0930AM ET </a:t>
            </a:r>
          </a:p>
          <a:p>
            <a:pPr lvl="2"/>
            <a:r>
              <a:rPr lang="en-US" dirty="0" smtClean="0"/>
              <a:t>to progress contributions and editorial clean-up</a:t>
            </a:r>
          </a:p>
          <a:p>
            <a:pPr lvl="1"/>
            <a:r>
              <a:rPr lang="en-US" dirty="0" smtClean="0"/>
              <a:t>Dec 5</a:t>
            </a:r>
            <a:r>
              <a:rPr lang="en-US" baseline="30000" dirty="0" smtClean="0"/>
              <a:t>th</a:t>
            </a:r>
            <a:r>
              <a:rPr lang="en-US" dirty="0" smtClean="0"/>
              <a:t>, 0930AM ET </a:t>
            </a:r>
          </a:p>
          <a:p>
            <a:pPr lvl="2"/>
            <a:r>
              <a:rPr lang="en-US" dirty="0" smtClean="0"/>
              <a:t>to agree on final additions for D0.7</a:t>
            </a:r>
          </a:p>
          <a:p>
            <a:pPr lvl="1"/>
            <a:r>
              <a:rPr lang="en-US" dirty="0" smtClean="0"/>
              <a:t>Dec 12</a:t>
            </a:r>
            <a:r>
              <a:rPr lang="en-US" baseline="30000" dirty="0" smtClean="0"/>
              <a:t>th</a:t>
            </a:r>
            <a:r>
              <a:rPr lang="en-US" dirty="0" smtClean="0"/>
              <a:t>, 0930AM ET </a:t>
            </a:r>
          </a:p>
          <a:p>
            <a:pPr lvl="2"/>
            <a:r>
              <a:rPr lang="en-US" dirty="0" smtClean="0"/>
              <a:t>to </a:t>
            </a:r>
            <a:r>
              <a:rPr lang="en-US" dirty="0"/>
              <a:t>conclude on P802.1CF-D1.0 </a:t>
            </a:r>
            <a:r>
              <a:rPr lang="en-US" dirty="0" smtClean="0"/>
              <a:t>for WG ballot</a:t>
            </a:r>
          </a:p>
          <a:p>
            <a:r>
              <a:rPr lang="en-US" dirty="0" smtClean="0"/>
              <a:t>WG ballot:</a:t>
            </a:r>
          </a:p>
          <a:p>
            <a:pPr lvl="1"/>
            <a:r>
              <a:rPr lang="en-US" dirty="0" smtClean="0"/>
              <a:t>Start on Dec 18</a:t>
            </a:r>
            <a:r>
              <a:rPr lang="en-US" baseline="30000" dirty="0" smtClean="0"/>
              <a:t>th</a:t>
            </a:r>
            <a:r>
              <a:rPr lang="en-US" dirty="0" smtClean="0"/>
              <a:t> with comment submission deadline on January 19</a:t>
            </a:r>
            <a:r>
              <a:rPr lang="en-US" baseline="30000" dirty="0" smtClean="0"/>
              <a:t>th</a:t>
            </a:r>
            <a:r>
              <a:rPr lang="en-US" dirty="0" smtClean="0"/>
              <a:t>.</a:t>
            </a:r>
            <a:endParaRPr lang="en-US" dirty="0"/>
          </a:p>
        </p:txBody>
      </p:sp>
      <p:sp>
        <p:nvSpPr>
          <p:cNvPr id="4" name="Date Placeholder 3"/>
          <p:cNvSpPr>
            <a:spLocks noGrp="1"/>
          </p:cNvSpPr>
          <p:nvPr>
            <p:ph type="dt" sz="half" idx="10"/>
          </p:nvPr>
        </p:nvSpPr>
        <p:spPr/>
        <p:txBody>
          <a:bodyPr/>
          <a:lstStyle/>
          <a:p>
            <a:pPr>
              <a:defRPr/>
            </a:pPr>
            <a:r>
              <a:rPr lang="en-US" smtClean="0"/>
              <a:t>November 2017</a:t>
            </a:r>
            <a:endParaRPr lang="en-US"/>
          </a:p>
        </p:txBody>
      </p:sp>
      <p:sp>
        <p:nvSpPr>
          <p:cNvPr id="5" name="Footer Placeholder 4"/>
          <p:cNvSpPr>
            <a:spLocks noGrp="1"/>
          </p:cNvSpPr>
          <p:nvPr>
            <p:ph type="ftr" sz="quarter" idx="11"/>
          </p:nvPr>
        </p:nvSpPr>
        <p:spPr/>
        <p:txBody>
          <a:bodyPr/>
          <a:lstStyle/>
          <a:p>
            <a:pPr>
              <a:defRPr/>
            </a:pPr>
            <a:r>
              <a:rPr lang="en-US" smtClean="0"/>
              <a:t>Adrian Stephens, Intel Corporation</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219CDBFA-76A2-4597-AA38-8543ED035B58}" type="slidenum">
              <a:rPr lang="en-US" smtClean="0"/>
              <a:pPr>
                <a:defRPr/>
              </a:pPr>
              <a:t>116</a:t>
            </a:fld>
            <a:endParaRPr lang="en-US"/>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4/4 </a:t>
            </a:r>
            <a:r>
              <a:rPr kumimoji="0" lang="en-US" sz="1200" b="0" i="0" u="none" strike="noStrike" cap="none" normalizeH="0" baseline="0" dirty="0" smtClean="0">
                <a:ln>
                  <a:noFill/>
                </a:ln>
                <a:solidFill>
                  <a:schemeClr val="tx1"/>
                </a:solidFill>
                <a:effectLst/>
                <a:latin typeface="Times New Roman" pitchFamily="18" charset="0"/>
              </a:rPr>
              <a:t>of </a:t>
            </a:r>
            <a:r>
              <a:rPr kumimoji="0" lang="en-US" sz="1200" b="0" i="0" u="none" strike="noStrike" cap="none" normalizeH="0" baseline="0" dirty="0" err="1" smtClean="0">
                <a:ln>
                  <a:noFill/>
                </a:ln>
                <a:solidFill>
                  <a:schemeClr val="tx1"/>
                </a:solidFill>
                <a:effectLst/>
                <a:latin typeface="Times New Roman" pitchFamily="18" charset="0"/>
              </a:rPr>
              <a:t>omniran</a:t>
            </a:r>
            <a:r>
              <a:rPr kumimoji="0" lang="en-US" sz="1200" b="0" i="0" u="none" strike="noStrike" cap="none" normalizeH="0" baseline="0" dirty="0" smtClean="0">
                <a:ln>
                  <a:noFill/>
                </a:ln>
                <a:solidFill>
                  <a:schemeClr val="tx1"/>
                </a:solidFill>
                <a:effectLst/>
                <a:latin typeface="Times New Roman" pitchFamily="18" charset="0"/>
              </a:rPr>
              <a:t>-</a:t>
            </a:r>
            <a:r>
              <a:rPr lang="en-US" sz="1200" b="0" dirty="0" smtClean="0"/>
              <a:t>-17-0090-00-00TG </a:t>
            </a:r>
            <a:r>
              <a:rPr lang="en-US" sz="1200" b="0" dirty="0"/>
              <a:t>by </a:t>
            </a:r>
            <a:r>
              <a:rPr lang="en-US" sz="1200" b="0" dirty="0" smtClean="0"/>
              <a:t>Max </a:t>
            </a:r>
            <a:r>
              <a:rPr lang="en-US" sz="1200" b="0" dirty="0" err="1" smtClean="0"/>
              <a:t>Riegel</a:t>
            </a:r>
            <a:r>
              <a:rPr lang="en-US" sz="1200" b="0" dirty="0" smtClean="0"/>
              <a:t>, Nokia Networks</a:t>
            </a:r>
            <a:endParaRPr lang="en-GB" sz="1200" b="0" dirty="0"/>
          </a:p>
          <a:p>
            <a:pPr marL="0" marR="0" indent="0" algn="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9422551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116"/>
          <p:cNvSpPr txBox="1">
            <a:spLocks noChangeArrowheads="1"/>
          </p:cNvSpPr>
          <p:nvPr/>
        </p:nvSpPr>
        <p:spPr bwMode="auto">
          <a:xfrm>
            <a:off x="7543800" y="740075"/>
            <a:ext cx="1295400" cy="646331"/>
          </a:xfrm>
          <a:prstGeom prst="rect">
            <a:avLst/>
          </a:prstGeom>
          <a:solidFill>
            <a:srgbClr val="92D050"/>
          </a:solidFill>
          <a:ln w="12700">
            <a:noFill/>
            <a:miter lim="800000"/>
            <a:headEnd type="none" w="sm" len="sm"/>
            <a:tailEnd type="none" w="sm" len="sm"/>
          </a:ln>
        </p:spPr>
        <p:txBody>
          <a:bodyPr>
            <a:spAutoFit/>
          </a:bodyPr>
          <a:lstStyle/>
          <a:p>
            <a:pPr algn="ctr"/>
            <a:r>
              <a:rPr lang="en-US" sz="1200" dirty="0"/>
              <a:t>Most current doc shaded green.</a:t>
            </a:r>
            <a:endParaRPr lang="en-US" sz="1200" b="1" dirty="0"/>
          </a:p>
        </p:txBody>
      </p:sp>
      <p:graphicFrame>
        <p:nvGraphicFramePr>
          <p:cNvPr id="79875" name="Group 3"/>
          <p:cNvGraphicFramePr>
            <a:graphicFrameLocks noGrp="1"/>
          </p:cNvGraphicFramePr>
          <p:nvPr>
            <p:extLst/>
          </p:nvPr>
        </p:nvGraphicFramePr>
        <p:xfrm>
          <a:off x="457200" y="1600200"/>
          <a:ext cx="8262389" cy="3947160"/>
        </p:xfrm>
        <a:graphic>
          <a:graphicData uri="http://schemas.openxmlformats.org/drawingml/2006/table">
            <a:tbl>
              <a:tblPr/>
              <a:tblGrid>
                <a:gridCol w="325603">
                  <a:extLst>
                    <a:ext uri="{9D8B030D-6E8A-4147-A177-3AD203B41FA5}">
                      <a16:colId xmlns="" xmlns:a16="http://schemas.microsoft.com/office/drawing/2014/main" val="20000"/>
                    </a:ext>
                  </a:extLst>
                </a:gridCol>
                <a:gridCol w="402976">
                  <a:extLst>
                    <a:ext uri="{9D8B030D-6E8A-4147-A177-3AD203B41FA5}">
                      <a16:colId xmlns="" xmlns:a16="http://schemas.microsoft.com/office/drawing/2014/main" val="20001"/>
                    </a:ext>
                  </a:extLst>
                </a:gridCol>
                <a:gridCol w="338221">
                  <a:extLst>
                    <a:ext uri="{9D8B030D-6E8A-4147-A177-3AD203B41FA5}">
                      <a16:colId xmlns="" xmlns:a16="http://schemas.microsoft.com/office/drawing/2014/main" val="20002"/>
                    </a:ext>
                  </a:extLst>
                </a:gridCol>
                <a:gridCol w="381000">
                  <a:extLst>
                    <a:ext uri="{9D8B030D-6E8A-4147-A177-3AD203B41FA5}">
                      <a16:colId xmlns="" xmlns:a16="http://schemas.microsoft.com/office/drawing/2014/main" val="20003"/>
                    </a:ext>
                  </a:extLst>
                </a:gridCol>
                <a:gridCol w="457200">
                  <a:extLst>
                    <a:ext uri="{9D8B030D-6E8A-4147-A177-3AD203B41FA5}">
                      <a16:colId xmlns="" xmlns:a16="http://schemas.microsoft.com/office/drawing/2014/main" val="20004"/>
                    </a:ext>
                  </a:extLst>
                </a:gridCol>
                <a:gridCol w="304800">
                  <a:extLst>
                    <a:ext uri="{9D8B030D-6E8A-4147-A177-3AD203B41FA5}">
                      <a16:colId xmlns="" xmlns:a16="http://schemas.microsoft.com/office/drawing/2014/main" val="20005"/>
                    </a:ext>
                  </a:extLst>
                </a:gridCol>
                <a:gridCol w="304800">
                  <a:extLst>
                    <a:ext uri="{9D8B030D-6E8A-4147-A177-3AD203B41FA5}">
                      <a16:colId xmlns="" xmlns:a16="http://schemas.microsoft.com/office/drawing/2014/main" val="20006"/>
                    </a:ext>
                  </a:extLst>
                </a:gridCol>
                <a:gridCol w="533405">
                  <a:extLst>
                    <a:ext uri="{9D8B030D-6E8A-4147-A177-3AD203B41FA5}">
                      <a16:colId xmlns="" xmlns:a16="http://schemas.microsoft.com/office/drawing/2014/main" val="20007"/>
                    </a:ext>
                  </a:extLst>
                </a:gridCol>
                <a:gridCol w="304805">
                  <a:extLst>
                    <a:ext uri="{9D8B030D-6E8A-4147-A177-3AD203B41FA5}">
                      <a16:colId xmlns="" xmlns:a16="http://schemas.microsoft.com/office/drawing/2014/main" val="20008"/>
                    </a:ext>
                  </a:extLst>
                </a:gridCol>
                <a:gridCol w="304800">
                  <a:extLst>
                    <a:ext uri="{9D8B030D-6E8A-4147-A177-3AD203B41FA5}">
                      <a16:colId xmlns="" xmlns:a16="http://schemas.microsoft.com/office/drawing/2014/main" val="20009"/>
                    </a:ext>
                  </a:extLst>
                </a:gridCol>
                <a:gridCol w="304800">
                  <a:extLst>
                    <a:ext uri="{9D8B030D-6E8A-4147-A177-3AD203B41FA5}">
                      <a16:colId xmlns="" xmlns:a16="http://schemas.microsoft.com/office/drawing/2014/main" val="20010"/>
                    </a:ext>
                  </a:extLst>
                </a:gridCol>
                <a:gridCol w="609600">
                  <a:extLst>
                    <a:ext uri="{9D8B030D-6E8A-4147-A177-3AD203B41FA5}">
                      <a16:colId xmlns="" xmlns:a16="http://schemas.microsoft.com/office/drawing/2014/main" val="20011"/>
                    </a:ext>
                  </a:extLst>
                </a:gridCol>
                <a:gridCol w="457200">
                  <a:extLst>
                    <a:ext uri="{9D8B030D-6E8A-4147-A177-3AD203B41FA5}">
                      <a16:colId xmlns="" xmlns:a16="http://schemas.microsoft.com/office/drawing/2014/main" val="20012"/>
                    </a:ext>
                  </a:extLst>
                </a:gridCol>
                <a:gridCol w="457200">
                  <a:extLst>
                    <a:ext uri="{9D8B030D-6E8A-4147-A177-3AD203B41FA5}">
                      <a16:colId xmlns="" xmlns:a16="http://schemas.microsoft.com/office/drawing/2014/main" val="20013"/>
                    </a:ext>
                  </a:extLst>
                </a:gridCol>
                <a:gridCol w="1752600">
                  <a:extLst>
                    <a:ext uri="{9D8B030D-6E8A-4147-A177-3AD203B41FA5}">
                      <a16:colId xmlns="" xmlns:a16="http://schemas.microsoft.com/office/drawing/2014/main" val="20014"/>
                    </a:ext>
                  </a:extLst>
                </a:gridCol>
                <a:gridCol w="1023379">
                  <a:extLst>
                    <a:ext uri="{9D8B030D-6E8A-4147-A177-3AD203B41FA5}">
                      <a16:colId xmlns="" xmlns:a16="http://schemas.microsoft.com/office/drawing/2014/main" val="20015"/>
                    </a:ext>
                  </a:extLst>
                </a:gridCol>
              </a:tblGrid>
              <a:tr h="261938">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Times New Roman" pitchFamily="18" charset="0"/>
                        </a:rPr>
                        <a:t>TG</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gridSpan="10">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a:ln>
                            <a:noFill/>
                          </a:ln>
                          <a:solidFill>
                            <a:srgbClr val="00B050"/>
                          </a:solidFill>
                          <a:effectLst/>
                          <a:latin typeface="Times New Roman" pitchFamily="18" charset="0"/>
                        </a:rPr>
                        <a:t>Published </a:t>
                      </a:r>
                      <a:r>
                        <a:rPr kumimoji="0" lang="en-US" sz="1000" b="1" i="0" u="none" strike="noStrike" cap="none" normalizeH="0" baseline="0" dirty="0">
                          <a:ln>
                            <a:noFill/>
                          </a:ln>
                          <a:solidFill>
                            <a:schemeClr val="tx1"/>
                          </a:solidFill>
                          <a:effectLst/>
                          <a:latin typeface="Times New Roman" pitchFamily="18" charset="0"/>
                        </a:rPr>
                        <a:t>or </a:t>
                      </a:r>
                      <a:r>
                        <a:rPr kumimoji="0" lang="en-US" sz="1000" b="1" i="0" u="none" strike="noStrike" cap="none" normalizeH="0" baseline="0" dirty="0">
                          <a:ln>
                            <a:noFill/>
                          </a:ln>
                          <a:solidFill>
                            <a:srgbClr val="0000CC"/>
                          </a:solidFill>
                          <a:effectLst/>
                          <a:latin typeface="Times New Roman" pitchFamily="18" charset="0"/>
                        </a:rPr>
                        <a:t>Draft</a:t>
                      </a:r>
                      <a:r>
                        <a:rPr kumimoji="0" lang="en-US" sz="1000" b="1" i="0" u="none" strike="noStrike" cap="none" normalizeH="0" baseline="0" dirty="0">
                          <a:ln>
                            <a:noFill/>
                          </a:ln>
                          <a:solidFill>
                            <a:schemeClr val="tx1"/>
                          </a:solidFill>
                          <a:effectLst/>
                          <a:latin typeface="Times New Roman" pitchFamily="18" charset="0"/>
                        </a:rPr>
                        <a:t> Baseline Documents</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hMerge="1">
                  <a:txBody>
                    <a:bodyPr/>
                    <a:lstStyle/>
                    <a:p>
                      <a:endParaRPr lang="en-US"/>
                    </a:p>
                  </a:txBody>
                  <a:tcPr/>
                </a:tc>
                <a:tc hMerge="1">
                  <a:txBody>
                    <a:bodyPr/>
                    <a:lstStyle/>
                    <a:p>
                      <a:endParaRPr lang="en-US"/>
                    </a:p>
                  </a:txBody>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Times New Roman" pitchFamily="18" charset="0"/>
                        </a:rPr>
                        <a:t>Source</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Times New Roman" pitchFamily="18" charset="0"/>
                        </a:rPr>
                        <a:t>MDR</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Times New Roman" pitchFamily="18" charset="0"/>
                        </a:rPr>
                        <a:t>Style Guide</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Times New Roman" pitchFamily="18" charset="0"/>
                        </a:rPr>
                        <a:t>Editor</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Times New Roman" pitchFamily="18" charset="0"/>
                        </a:rPr>
                        <a:t>Snapshot Date</a:t>
                      </a:r>
                    </a:p>
                  </a:txBody>
                  <a:tcPr marR="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 xmlns:a16="http://schemas.microsoft.com/office/drawing/2014/main" val="10000"/>
                  </a:ext>
                </a:extLst>
              </a:tr>
              <a:tr h="292100">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a:ln>
                            <a:noFill/>
                          </a:ln>
                          <a:solidFill>
                            <a:srgbClr val="00B050"/>
                          </a:solidFill>
                          <a:effectLst/>
                          <a:latin typeface="Times New Roman" pitchFamily="18" charset="0"/>
                        </a:rPr>
                        <a:t>Published</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a:ln>
                            <a:noFill/>
                          </a:ln>
                          <a:solidFill>
                            <a:schemeClr val="folHlink"/>
                          </a:solidFill>
                          <a:effectLst/>
                          <a:latin typeface="Times New Roman" pitchFamily="18" charset="0"/>
                        </a:rPr>
                        <a:t>mc</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chemeClr val="folHlink"/>
                          </a:solidFill>
                          <a:effectLst/>
                          <a:latin typeface="Times New Roman" pitchFamily="18" charset="0"/>
                        </a:rPr>
                        <a:t>aq</a:t>
                      </a:r>
                      <a:endParaRPr kumimoji="0" lang="en-US" sz="11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chemeClr val="folHlink"/>
                          </a:solidFill>
                          <a:effectLst/>
                          <a:latin typeface="Times New Roman" pitchFamily="18" charset="0"/>
                        </a:rPr>
                        <a:t>ak</a:t>
                      </a:r>
                      <a:endParaRPr kumimoji="0" lang="en-US" sz="11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chemeClr val="folHlink"/>
                          </a:solidFill>
                          <a:effectLst/>
                          <a:latin typeface="Times New Roman" pitchFamily="18" charset="0"/>
                        </a:rPr>
                        <a:t>aj</a:t>
                      </a:r>
                      <a:endParaRPr kumimoji="0" lang="en-US" sz="11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folHlink"/>
                          </a:solidFill>
                          <a:effectLst/>
                          <a:latin typeface="Times New Roman" pitchFamily="18" charset="0"/>
                        </a:rPr>
                        <a:t>md</a:t>
                      </a:r>
                      <a:endParaRPr kumimoji="0" lang="en-US" sz="11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folHlink"/>
                          </a:solidFill>
                          <a:effectLst/>
                          <a:latin typeface="Times New Roman" pitchFamily="18" charset="0"/>
                        </a:rPr>
                        <a:t>ax</a:t>
                      </a:r>
                      <a:endParaRPr kumimoji="0" lang="en-US" sz="11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folHlink"/>
                          </a:solidFill>
                          <a:effectLst/>
                          <a:latin typeface="Times New Roman" pitchFamily="18" charset="0"/>
                        </a:rPr>
                        <a:t>ay</a:t>
                      </a:r>
                      <a:endParaRPr kumimoji="0" lang="en-US" sz="11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chemeClr val="folHlink"/>
                          </a:solidFill>
                          <a:effectLst/>
                          <a:latin typeface="Times New Roman" pitchFamily="18" charset="0"/>
                        </a:rPr>
                        <a:t>az</a:t>
                      </a:r>
                      <a:endParaRPr kumimoji="0" lang="en-US" sz="11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chemeClr val="folHlink"/>
                          </a:solidFill>
                          <a:effectLst/>
                          <a:latin typeface="Times New Roman" pitchFamily="18" charset="0"/>
                        </a:rPr>
                        <a:t>ba</a:t>
                      </a:r>
                      <a:endParaRPr kumimoji="0" lang="en-US" sz="11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 xmlns:a16="http://schemas.microsoft.com/office/drawing/2014/main" val="10001"/>
                  </a:ext>
                </a:extLst>
              </a:tr>
              <a:tr h="378142">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folHlink"/>
                          </a:solidFill>
                          <a:effectLst/>
                          <a:latin typeface="Times New Roman" pitchFamily="18" charset="0"/>
                        </a:rPr>
                        <a:t>mc</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accent6">
                              <a:lumMod val="75000"/>
                            </a:schemeClr>
                          </a:solidFill>
                          <a:effectLst/>
                          <a:latin typeface="Times New Roman" pitchFamily="18" charset="0"/>
                        </a:rPr>
                        <a:t>Y</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accent6">
                              <a:lumMod val="75000"/>
                            </a:schemeClr>
                          </a:solidFill>
                          <a:effectLst/>
                          <a:latin typeface="Times New Roman" pitchFamily="18" charset="0"/>
                        </a:rPr>
                        <a:t>Y</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Frame 12.0</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Yes</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2012</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Adrian Stephens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Edward Au, Emily Qi</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17-Jan</a:t>
                      </a:r>
                    </a:p>
                  </a:txBody>
                  <a:tcPr marR="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 xmlns:a16="http://schemas.microsoft.com/office/drawing/2014/main" val="10002"/>
                  </a:ext>
                </a:extLst>
              </a:tr>
              <a:tr h="3048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folHlink"/>
                          </a:solidFill>
                          <a:effectLst/>
                          <a:latin typeface="Times New Roman" pitchFamily="18" charset="0"/>
                        </a:rPr>
                        <a:t>aq</a:t>
                      </a:r>
                      <a:endParaRPr kumimoji="0" lang="en-US" sz="1400" b="0" i="0" u="none" strike="noStrike" cap="none" normalizeH="0" baseline="0" dirty="0">
                        <a:ln>
                          <a:noFill/>
                        </a:ln>
                        <a:solidFill>
                          <a:schemeClr val="folHlink"/>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accent6">
                              <a:lumMod val="75000"/>
                            </a:schemeClr>
                          </a:solidFill>
                          <a:effectLst/>
                          <a:latin typeface="Times New Roman" pitchFamily="18" charset="0"/>
                        </a:rPr>
                        <a:t>Y</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CC"/>
                          </a:solidFill>
                          <a:effectLst/>
                          <a:latin typeface="Times New Roman" pitchFamily="18" charset="0"/>
                        </a:rPr>
                        <a:t>Y</a:t>
                      </a:r>
                      <a:endParaRPr kumimoji="0" lang="en-US" sz="1200" b="0" i="0" u="none" strike="noStrike" cap="none" normalizeH="0" baseline="0" dirty="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0000"/>
                          </a:solidFill>
                          <a:effectLst/>
                          <a:latin typeface="Times New Roman" pitchFamily="18" charset="0"/>
                        </a:rPr>
                        <a:t>13.0</a:t>
                      </a:r>
                      <a:endParaRPr kumimoji="0" lang="en-US" sz="1200" b="0" i="0" u="none" strike="noStrike" cap="none" normalizeH="0" baseline="0" dirty="0">
                        <a:ln>
                          <a:noFill/>
                        </a:ln>
                        <a:solidFill>
                          <a:srgbClr val="FF0000"/>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200" kern="1200" dirty="0">
                          <a:solidFill>
                            <a:schemeClr val="tx1"/>
                          </a:solidFill>
                          <a:latin typeface="+mn-lt"/>
                          <a:ea typeface="+mn-ea"/>
                          <a:cs typeface="+mn-cs"/>
                        </a:rPr>
                        <a:t>Frame 12.0</a:t>
                      </a:r>
                      <a:endParaRPr kumimoji="0" lang="en-US" sz="1200" b="0"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Yes</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2012</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Lee </a:t>
                      </a:r>
                      <a:r>
                        <a:rPr kumimoji="0" lang="en-US" sz="1200" b="0" i="0" u="none" strike="noStrike" cap="none" normalizeH="0" baseline="0" dirty="0" smtClean="0">
                          <a:ln>
                            <a:noFill/>
                          </a:ln>
                          <a:solidFill>
                            <a:schemeClr val="tx1"/>
                          </a:solidFill>
                          <a:effectLst/>
                          <a:latin typeface="Times New Roman" pitchFamily="18" charset="0"/>
                        </a:rPr>
                        <a:t>Armstrong</a:t>
                      </a:r>
                      <a:endParaRPr kumimoji="0" lang="en-US" sz="12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smtClean="0">
                          <a:ln>
                            <a:noFill/>
                          </a:ln>
                          <a:solidFill>
                            <a:srgbClr val="FF0000"/>
                          </a:solidFill>
                          <a:effectLst/>
                          <a:latin typeface="Times New Roman" pitchFamily="18" charset="0"/>
                        </a:rPr>
                        <a:t>29-Oct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 xmlns:a16="http://schemas.microsoft.com/office/drawing/2014/main" val="10003"/>
                  </a:ext>
                </a:extLst>
              </a:tr>
              <a:tr h="33528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folHlink"/>
                          </a:solidFill>
                          <a:effectLst/>
                          <a:latin typeface="Times New Roman" pitchFamily="18" charset="0"/>
                        </a:rPr>
                        <a:t>ak</a:t>
                      </a:r>
                      <a:endParaRPr kumimoji="0" lang="en-US" sz="1400" b="0" i="0" u="none" strike="noStrike" cap="none" normalizeH="0" baseline="0" dirty="0">
                        <a:ln>
                          <a:noFill/>
                        </a:ln>
                        <a:solidFill>
                          <a:schemeClr val="folHlink"/>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B050"/>
                          </a:solidFill>
                          <a:effectLst/>
                          <a:latin typeface="Times New Roman" pitchFamily="18" charset="0"/>
                        </a:rPr>
                        <a:t>Y</a:t>
                      </a:r>
                      <a:endParaRPr kumimoji="0" lang="en-US" sz="1400" b="0" i="0" u="none" strike="noStrike" cap="none" normalizeH="0" baseline="0" dirty="0">
                        <a:ln>
                          <a:noFill/>
                        </a:ln>
                        <a:solidFill>
                          <a:srgbClr val="00B050"/>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CC"/>
                          </a:solidFill>
                          <a:effectLst/>
                          <a:latin typeface="Times New Roman" pitchFamily="18" charset="0"/>
                        </a:rPr>
                        <a:t>Y</a:t>
                      </a:r>
                      <a:endParaRPr kumimoji="0" lang="en-US" sz="1200" b="0" i="0" u="none" strike="noStrike" cap="none" normalizeH="0" baseline="0" dirty="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0000"/>
                          </a:solidFill>
                          <a:effectLst/>
                          <a:latin typeface="Times New Roman" pitchFamily="18" charset="0"/>
                        </a:rPr>
                        <a:t>12.0</a:t>
                      </a:r>
                      <a:endParaRPr kumimoji="0" lang="en-US" sz="1200" b="0" i="0" u="none" strike="noStrike" cap="none" normalizeH="0" baseline="0" dirty="0">
                        <a:ln>
                          <a:noFill/>
                        </a:ln>
                        <a:solidFill>
                          <a:srgbClr val="FF0000"/>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0000"/>
                          </a:solidFill>
                          <a:effectLst/>
                          <a:latin typeface="Times New Roman" pitchFamily="18" charset="0"/>
                        </a:rPr>
                        <a:t>5.0</a:t>
                      </a:r>
                      <a:endParaRPr kumimoji="0" lang="en-US" sz="1200" b="0" i="0" u="none" strike="noStrike" cap="none" normalizeH="0" baseline="0" dirty="0">
                        <a:ln>
                          <a:noFill/>
                        </a:ln>
                        <a:solidFill>
                          <a:srgbClr val="FF0000"/>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FF0000"/>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rPr>
                        <a:t>Word</a:t>
                      </a:r>
                      <a:endParaRPr kumimoji="0" lang="en-US" sz="1200" b="0"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Yes</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2012</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Times New Roman" pitchFamily="18" charset="0"/>
                        </a:rPr>
                        <a:t>Donald Eastlake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Times New Roman" pitchFamily="18" charset="0"/>
                        </a:rPr>
                        <a:t>Norm Finn</a:t>
                      </a:r>
                      <a:endParaRPr kumimoji="0" lang="en-US" sz="12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0000"/>
                          </a:solidFill>
                          <a:effectLst/>
                          <a:latin typeface="Times New Roman" pitchFamily="18" charset="0"/>
                        </a:rPr>
                        <a:t>29-Oct</a:t>
                      </a:r>
                      <a:endParaRPr kumimoji="0" lang="en-US" sz="1200" b="0" i="0" u="none" strike="noStrike" cap="none" normalizeH="0" baseline="0" dirty="0">
                        <a:ln>
                          <a:noFill/>
                        </a:ln>
                        <a:solidFill>
                          <a:srgbClr val="FF0000"/>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 xmlns:a16="http://schemas.microsoft.com/office/drawing/2014/main" val="10004"/>
                  </a:ext>
                </a:extLst>
              </a:tr>
              <a:tr h="3048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folHlink"/>
                          </a:solidFill>
                          <a:effectLst/>
                          <a:latin typeface="Times New Roman" pitchFamily="18" charset="0"/>
                        </a:rPr>
                        <a:t>aj</a:t>
                      </a:r>
                      <a:endParaRPr kumimoji="0" lang="en-US" sz="1400" b="0" i="0" u="none" strike="noStrike" cap="none" normalizeH="0" baseline="0" dirty="0">
                        <a:ln>
                          <a:noFill/>
                        </a:ln>
                        <a:solidFill>
                          <a:schemeClr val="folHlink"/>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00B050"/>
                          </a:solidFill>
                          <a:effectLst/>
                          <a:latin typeface="Times New Roman" pitchFamily="18" charset="0"/>
                        </a:rPr>
                        <a:t>Y</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CC"/>
                          </a:solidFill>
                          <a:effectLst/>
                          <a:latin typeface="Times New Roman" pitchFamily="18" charset="0"/>
                        </a:rPr>
                        <a:t>Y</a:t>
                      </a:r>
                      <a:endParaRPr kumimoji="0" lang="en-US" sz="1200" b="0" i="0" u="none" strike="noStrike" cap="none" normalizeH="0" baseline="0" dirty="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CC"/>
                          </a:solidFill>
                          <a:effectLst/>
                          <a:latin typeface="Times New Roman" pitchFamily="18" charset="0"/>
                        </a:rPr>
                        <a:t>7.2</a:t>
                      </a:r>
                      <a:endParaRPr kumimoji="0" lang="en-US" sz="1200" b="0" i="0" u="none" strike="noStrike" cap="none" normalizeH="0" baseline="0" dirty="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CC"/>
                          </a:solidFill>
                          <a:effectLst/>
                          <a:latin typeface="Times New Roman" pitchFamily="18" charset="0"/>
                        </a:rPr>
                        <a:t>3.0</a:t>
                      </a:r>
                      <a:endParaRPr kumimoji="0" lang="en-US" sz="1200" b="0" i="0" u="none" strike="noStrike" cap="none" normalizeH="0" baseline="0" dirty="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CC"/>
                          </a:solidFill>
                          <a:effectLst/>
                          <a:latin typeface="Times New Roman" pitchFamily="18" charset="0"/>
                        </a:rPr>
                        <a:t>8.0</a:t>
                      </a:r>
                      <a:endParaRPr kumimoji="0" lang="en-US" sz="1200" b="0" i="0" u="none" strike="noStrike" cap="none" normalizeH="0" baseline="0" dirty="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1" i="0" u="none" strike="noStrike" cap="none" normalizeH="0" baseline="0" dirty="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Frame </a:t>
                      </a:r>
                      <a:r>
                        <a:rPr kumimoji="0" lang="en-US" sz="1200" b="0" i="0" u="none" strike="noStrike" cap="none" normalizeH="0" baseline="0" dirty="0" smtClean="0">
                          <a:ln>
                            <a:noFill/>
                          </a:ln>
                          <a:solidFill>
                            <a:schemeClr val="tx1"/>
                          </a:solidFill>
                          <a:effectLst/>
                          <a:latin typeface="Times New Roman" pitchFamily="18" charset="0"/>
                        </a:rPr>
                        <a:t>10.0</a:t>
                      </a:r>
                      <a:endParaRPr kumimoji="0" lang="en-US" sz="1200" b="0"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Yes</a:t>
                      </a:r>
                      <a:endParaRPr kumimoji="0" lang="en-US" sz="12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2012</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err="1" smtClean="0">
                          <a:ln>
                            <a:noFill/>
                          </a:ln>
                          <a:solidFill>
                            <a:schemeClr val="tx1"/>
                          </a:solidFill>
                          <a:effectLst/>
                          <a:latin typeface="Times New Roman" pitchFamily="18" charset="0"/>
                        </a:rPr>
                        <a:t>Jiamin</a:t>
                      </a:r>
                      <a:r>
                        <a:rPr kumimoji="0" lang="en-US" sz="1200" b="0" i="0" u="none" strike="noStrike" cap="none" normalizeH="0" baseline="0" dirty="0" smtClean="0">
                          <a:ln>
                            <a:noFill/>
                          </a:ln>
                          <a:solidFill>
                            <a:schemeClr val="tx1"/>
                          </a:solidFill>
                          <a:effectLst/>
                          <a:latin typeface="Times New Roman" pitchFamily="18" charset="0"/>
                        </a:rPr>
                        <a:t> Chen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err="1" smtClean="0">
                          <a:ln>
                            <a:noFill/>
                          </a:ln>
                          <a:solidFill>
                            <a:schemeClr val="tx1"/>
                          </a:solidFill>
                          <a:effectLst/>
                          <a:latin typeface="Times New Roman" pitchFamily="18" charset="0"/>
                        </a:rPr>
                        <a:t>Shiwen</a:t>
                      </a:r>
                      <a:r>
                        <a:rPr kumimoji="0" lang="en-US" sz="1200" b="0" i="0" u="none" strike="noStrike" cap="none" normalizeH="0" baseline="0" dirty="0" smtClean="0">
                          <a:ln>
                            <a:noFill/>
                          </a:ln>
                          <a:solidFill>
                            <a:schemeClr val="tx1"/>
                          </a:solidFill>
                          <a:effectLst/>
                          <a:latin typeface="Times New Roman" pitchFamily="18" charset="0"/>
                        </a:rPr>
                        <a:t> He</a:t>
                      </a:r>
                      <a:endParaRPr kumimoji="0" lang="en-US" sz="12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rgbClr val="FF0000"/>
                          </a:solidFill>
                          <a:effectLst/>
                          <a:latin typeface="Times New Roman" pitchFamily="18" charset="0"/>
                        </a:rPr>
                        <a:t>07-Nov</a:t>
                      </a:r>
                      <a:endParaRPr kumimoji="0" lang="en-US" sz="1200" b="0" i="0" u="none" strike="noStrike" cap="none" normalizeH="0" baseline="0" dirty="0">
                        <a:ln>
                          <a:noFill/>
                        </a:ln>
                        <a:solidFill>
                          <a:srgbClr val="FF0000"/>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 xmlns:a16="http://schemas.microsoft.com/office/drawing/2014/main" val="10005"/>
                  </a:ext>
                </a:extLst>
              </a:tr>
              <a:tr h="25908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CC"/>
                          </a:solidFill>
                          <a:effectLst/>
                          <a:latin typeface="Times New Roman" pitchFamily="18" charset="0"/>
                        </a:rPr>
                        <a:t>md</a:t>
                      </a:r>
                      <a:endParaRPr kumimoji="0" lang="en-US" sz="1400" b="0" i="0" u="none" strike="noStrike" cap="none" normalizeH="0" baseline="0" dirty="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B050"/>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FF0000"/>
                          </a:solidFill>
                          <a:effectLst/>
                          <a:latin typeface="Times New Roman" pitchFamily="18" charset="0"/>
                        </a:rPr>
                        <a:t>0.4</a:t>
                      </a:r>
                      <a:endParaRPr kumimoji="0" lang="en-GB" sz="1200" b="0" i="0" u="none" strike="noStrike" cap="none" normalizeH="0" baseline="0" dirty="0">
                        <a:ln>
                          <a:noFill/>
                        </a:ln>
                        <a:solidFill>
                          <a:srgbClr val="FF0000"/>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rPr>
                        <a:t>Frame</a:t>
                      </a:r>
                      <a:endParaRPr kumimoji="0" lang="en-GB" sz="1200" b="0"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algn="ctr"/>
                      <a:endParaRPr lang="en-US" sz="1200" dirty="0">
                        <a:solidFill>
                          <a:schemeClr val="tx1"/>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Emily Qi</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Edward Au</a:t>
                      </a:r>
                      <a:endParaRPr kumimoji="0" lang="en-US" sz="12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smtClean="0">
                          <a:ln>
                            <a:noFill/>
                          </a:ln>
                          <a:solidFill>
                            <a:srgbClr val="FF0000"/>
                          </a:solidFill>
                          <a:effectLst/>
                          <a:latin typeface="Times New Roman" pitchFamily="18" charset="0"/>
                        </a:rPr>
                        <a:t>07-Nov</a:t>
                      </a:r>
                      <a:endParaRPr kumimoji="0" lang="en-GB" sz="1200" b="0" i="0" u="none" strike="noStrike" cap="none" normalizeH="0" baseline="0" dirty="0">
                        <a:ln>
                          <a:noFill/>
                        </a:ln>
                        <a:solidFill>
                          <a:srgbClr val="FF0000"/>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 xmlns:a16="http://schemas.microsoft.com/office/drawing/2014/main" val="10006"/>
                  </a:ext>
                </a:extLst>
              </a:tr>
              <a:tr h="271462">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CC"/>
                          </a:solidFill>
                          <a:effectLst/>
                          <a:latin typeface="Times New Roman" pitchFamily="18" charset="0"/>
                        </a:rPr>
                        <a:t>ax</a:t>
                      </a:r>
                      <a:endParaRPr kumimoji="0" lang="en-US" sz="1400" b="0" i="0" u="none" strike="noStrike" cap="none" normalizeH="0" baseline="0" dirty="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rgbClr val="00B050"/>
                          </a:solidFill>
                          <a:effectLst/>
                          <a:latin typeface="Times New Roman" pitchFamily="18" charset="0"/>
                        </a:rPr>
                        <a:t>Y</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smtClean="0">
                          <a:ln>
                            <a:noFill/>
                          </a:ln>
                          <a:solidFill>
                            <a:srgbClr val="0000CC"/>
                          </a:solidFill>
                          <a:effectLst/>
                          <a:latin typeface="Times New Roman" pitchFamily="18" charset="0"/>
                        </a:rPr>
                        <a:t>Y</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smtClean="0">
                          <a:ln>
                            <a:noFill/>
                          </a:ln>
                          <a:solidFill>
                            <a:srgbClr val="0000CC"/>
                          </a:solidFill>
                          <a:effectLst/>
                          <a:latin typeface="Times New Roman" pitchFamily="18" charset="0"/>
                        </a:rPr>
                        <a:t>10.0</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smtClean="0">
                          <a:ln>
                            <a:noFill/>
                          </a:ln>
                          <a:solidFill>
                            <a:srgbClr val="0000CC"/>
                          </a:solidFill>
                          <a:effectLst/>
                          <a:latin typeface="Times New Roman" pitchFamily="18" charset="0"/>
                        </a:rPr>
                        <a:t>4.0</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rgbClr val="0000CC"/>
                          </a:solidFill>
                          <a:effectLst/>
                          <a:latin typeface="Times New Roman" pitchFamily="18" charset="0"/>
                        </a:rPr>
                        <a:t>6.0</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smtClean="0">
                          <a:ln>
                            <a:noFill/>
                          </a:ln>
                          <a:solidFill>
                            <a:srgbClr val="FF0000"/>
                          </a:solidFill>
                          <a:effectLst/>
                          <a:latin typeface="Times New Roman" pitchFamily="18" charset="0"/>
                        </a:rPr>
                        <a:t>2.0</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rPr>
                        <a:t>Frame 12.0</a:t>
                      </a:r>
                      <a:endParaRPr kumimoji="0" lang="en-GB" sz="1200" b="0"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Times New Roman" pitchFamily="18" charset="0"/>
                        </a:rPr>
                        <a:t>No</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Times New Roman" pitchFamily="18" charset="0"/>
                        </a:rPr>
                        <a:t>2012</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Times New Roman" pitchFamily="18" charset="0"/>
                        </a:rPr>
                        <a:t>Robert Stacey</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smtClean="0">
                          <a:ln>
                            <a:noFill/>
                          </a:ln>
                          <a:solidFill>
                            <a:srgbClr val="FF0000"/>
                          </a:solidFill>
                          <a:effectLst/>
                          <a:latin typeface="Times New Roman" pitchFamily="18" charset="0"/>
                        </a:rPr>
                        <a:t>07-Nov</a:t>
                      </a:r>
                      <a:endParaRPr kumimoji="0" lang="en-GB" sz="1200" b="0" i="0" u="none" strike="noStrike" cap="none" normalizeH="0" baseline="0" dirty="0">
                        <a:ln>
                          <a:noFill/>
                        </a:ln>
                        <a:solidFill>
                          <a:srgbClr val="FF0000"/>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 xmlns:a16="http://schemas.microsoft.com/office/drawing/2014/main" val="10007"/>
                  </a:ext>
                </a:extLst>
              </a:tr>
              <a:tr h="210502">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folHlink"/>
                          </a:solidFill>
                          <a:effectLst/>
                          <a:latin typeface="Times New Roman" pitchFamily="18" charset="0"/>
                        </a:rPr>
                        <a:t>ay</a:t>
                      </a:r>
                      <a:endParaRPr kumimoji="0" lang="en-US" sz="1400" b="0" i="0" u="none" strike="noStrike" cap="none" normalizeH="0" baseline="0" dirty="0">
                        <a:ln>
                          <a:noFill/>
                        </a:ln>
                        <a:solidFill>
                          <a:schemeClr val="folHlink"/>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400" b="0" i="0" u="none" strike="noStrike" cap="none" normalizeH="0" baseline="0" dirty="0" smtClean="0">
                          <a:ln>
                            <a:noFill/>
                          </a:ln>
                          <a:solidFill>
                            <a:srgbClr val="00B050"/>
                          </a:solidFill>
                          <a:effectLst/>
                          <a:latin typeface="Times New Roman" pitchFamily="18" charset="0"/>
                        </a:rPr>
                        <a:t>Y</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00CC"/>
                          </a:solidFill>
                        </a:rPr>
                        <a:t>Y</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FF0000"/>
                          </a:solidFill>
                        </a:rPr>
                        <a:t>13.0</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FF0000"/>
                          </a:solidFill>
                        </a:rPr>
                        <a:t>5.0</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cap="none" normalizeH="0" baseline="0" dirty="0" smtClean="0">
                          <a:ln>
                            <a:noFill/>
                          </a:ln>
                          <a:solidFill>
                            <a:srgbClr val="FF0000"/>
                          </a:solidFill>
                          <a:effectLst/>
                          <a:latin typeface="Times New Roman" pitchFamily="18" charset="0"/>
                        </a:rPr>
                        <a:t>8.0</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cap="none" normalizeH="0" baseline="0" dirty="0" smtClean="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cap="none" normalizeH="0" baseline="0" dirty="0" smtClean="0">
                          <a:ln>
                            <a:noFill/>
                          </a:ln>
                          <a:solidFill>
                            <a:srgbClr val="FF0000"/>
                          </a:solidFill>
                          <a:effectLst/>
                          <a:latin typeface="Times New Roman" pitchFamily="18" charset="0"/>
                        </a:rPr>
                        <a:t>2.0</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smtClean="0">
                          <a:ln>
                            <a:noFill/>
                          </a:ln>
                          <a:solidFill>
                            <a:srgbClr val="FF0000"/>
                          </a:solidFill>
                          <a:effectLst/>
                          <a:latin typeface="Times New Roman" pitchFamily="18" charset="0"/>
                        </a:rPr>
                        <a:t>0.8</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rPr>
                        <a:t>Word</a:t>
                      </a:r>
                      <a:endParaRPr kumimoji="0" lang="en-GB" sz="1200" b="0"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algn="ctr"/>
                      <a:r>
                        <a:rPr lang="en-US" sz="1200" dirty="0" smtClean="0">
                          <a:solidFill>
                            <a:schemeClr val="tx1"/>
                          </a:solidFill>
                        </a:rPr>
                        <a:t>No</a:t>
                      </a:r>
                      <a:endParaRPr lang="en-US" sz="1200" dirty="0">
                        <a:solidFill>
                          <a:schemeClr val="tx1"/>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algn="ctr"/>
                      <a:r>
                        <a:rPr lang="en-US" sz="1200" dirty="0" smtClean="0">
                          <a:solidFill>
                            <a:schemeClr val="tx1"/>
                          </a:solidFill>
                        </a:rPr>
                        <a:t>2012</a:t>
                      </a:r>
                      <a:endParaRPr lang="en-US" sz="1200" dirty="0">
                        <a:solidFill>
                          <a:schemeClr val="tx1"/>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Times New Roman" pitchFamily="18" charset="0"/>
                        </a:rPr>
                        <a:t>Carlos </a:t>
                      </a:r>
                      <a:r>
                        <a:rPr kumimoji="0" lang="en-US" sz="1200" b="0" i="0" u="none" strike="noStrike" cap="none" normalizeH="0" baseline="0" dirty="0" err="1" smtClean="0">
                          <a:ln>
                            <a:noFill/>
                          </a:ln>
                          <a:solidFill>
                            <a:schemeClr val="tx1"/>
                          </a:solidFill>
                          <a:effectLst/>
                          <a:latin typeface="Times New Roman" pitchFamily="18" charset="0"/>
                        </a:rPr>
                        <a:t>Cordeiro</a:t>
                      </a:r>
                      <a:endParaRPr kumimoji="0" lang="en-US" sz="1200" b="0" i="0" u="none" strike="noStrike" cap="none" normalizeH="0" baseline="0" dirty="0" smtClean="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smtClean="0">
                          <a:ln>
                            <a:noFill/>
                          </a:ln>
                          <a:solidFill>
                            <a:srgbClr val="FF0000"/>
                          </a:solidFill>
                          <a:effectLst/>
                          <a:latin typeface="Times New Roman" pitchFamily="18" charset="0"/>
                        </a:rPr>
                        <a:t>27-Oct</a:t>
                      </a:r>
                      <a:endParaRPr kumimoji="0" lang="en-GB" sz="1200" b="0" i="0" u="none" strike="noStrike" cap="none" normalizeH="0" baseline="0" dirty="0">
                        <a:ln>
                          <a:noFill/>
                        </a:ln>
                        <a:solidFill>
                          <a:srgbClr val="FF0000"/>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 xmlns:a16="http://schemas.microsoft.com/office/drawing/2014/main" val="10008"/>
                  </a:ext>
                </a:extLst>
              </a:tr>
              <a:tr h="317182">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folHlink"/>
                          </a:solidFill>
                          <a:effectLst/>
                          <a:latin typeface="Times New Roman" pitchFamily="18" charset="0"/>
                        </a:rPr>
                        <a:t>az</a:t>
                      </a:r>
                      <a:endParaRPr kumimoji="0" lang="en-US" sz="1400" b="0" i="0" u="none" strike="noStrike" cap="none" normalizeH="0" baseline="0" dirty="0">
                        <a:ln>
                          <a:noFill/>
                        </a:ln>
                        <a:solidFill>
                          <a:schemeClr val="folHlink"/>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B050"/>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endParaRPr lang="en-US" sz="1400" dirty="0">
                        <a:solidFill>
                          <a:srgbClr val="0000CC"/>
                        </a:solidFill>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endParaRPr lang="en-US" sz="1200" dirty="0">
                        <a:solidFill>
                          <a:srgbClr val="0000CC"/>
                        </a:solidFill>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endParaRPr lang="en-US" sz="1200" dirty="0">
                        <a:solidFill>
                          <a:srgbClr val="0000CC"/>
                        </a:solidFill>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endParaRPr lang="en-US" sz="1200" dirty="0">
                        <a:solidFill>
                          <a:srgbClr val="0000CC"/>
                        </a:solidFill>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endParaRPr lang="en-US" sz="1200" dirty="0">
                        <a:solidFill>
                          <a:srgbClr val="0000CC"/>
                        </a:solidFill>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endParaRPr lang="en-US" sz="1200" dirty="0">
                        <a:solidFill>
                          <a:srgbClr val="0000CC"/>
                        </a:solidFill>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100" b="0" i="0" u="none" strike="noStrike" cap="none" normalizeH="0" baseline="0" dirty="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algn="ctr"/>
                      <a:endParaRPr lang="en-US" sz="1200" dirty="0">
                        <a:solidFill>
                          <a:schemeClr val="tx1"/>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algn="ctr"/>
                      <a:endParaRPr lang="en-US" sz="1200" dirty="0">
                        <a:solidFill>
                          <a:schemeClr val="tx1"/>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Chao Chun Wang</a:t>
                      </a:r>
                      <a:endParaRPr kumimoji="0" lang="en-US" sz="12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smtClean="0">
                          <a:ln>
                            <a:noFill/>
                          </a:ln>
                          <a:solidFill>
                            <a:srgbClr val="FF0000"/>
                          </a:solidFill>
                          <a:effectLst/>
                          <a:latin typeface="Times New Roman" pitchFamily="18" charset="0"/>
                        </a:rPr>
                        <a:t>07-Nov</a:t>
                      </a:r>
                      <a:endParaRPr kumimoji="0" lang="en-GB" sz="1200" b="0" i="0" u="none" strike="noStrike" cap="none" normalizeH="0" baseline="0" dirty="0">
                        <a:ln>
                          <a:noFill/>
                        </a:ln>
                        <a:solidFill>
                          <a:srgbClr val="FF0000"/>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 xmlns:a16="http://schemas.microsoft.com/office/drawing/2014/main" val="10009"/>
                  </a:ext>
                </a:extLst>
              </a:tr>
              <a:tr h="12954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folHlink"/>
                          </a:solidFill>
                          <a:effectLst/>
                          <a:latin typeface="Times New Roman" pitchFamily="18" charset="0"/>
                        </a:rPr>
                        <a:t>ba</a:t>
                      </a:r>
                      <a:endParaRPr kumimoji="0" lang="en-US" sz="1400" b="0" i="0" u="none" strike="noStrike" cap="none" normalizeH="0" baseline="0" dirty="0">
                        <a:ln>
                          <a:noFill/>
                        </a:ln>
                        <a:solidFill>
                          <a:schemeClr val="folHlink"/>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B050"/>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endParaRPr lang="en-US" sz="1400" dirty="0">
                        <a:solidFill>
                          <a:srgbClr val="0000CC"/>
                        </a:solidFill>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endParaRPr lang="en-US" sz="1400" dirty="0">
                        <a:solidFill>
                          <a:srgbClr val="0000CC"/>
                        </a:solidFill>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endParaRPr lang="en-US" sz="1400" dirty="0">
                        <a:solidFill>
                          <a:srgbClr val="0000CC"/>
                        </a:solidFill>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endParaRPr lang="en-US" sz="1400" dirty="0">
                        <a:solidFill>
                          <a:srgbClr val="0000CC"/>
                        </a:solidFill>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endParaRPr lang="en-US" sz="1400" dirty="0">
                        <a:solidFill>
                          <a:srgbClr val="0000CC"/>
                        </a:solidFill>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endParaRPr lang="en-US" sz="1400" dirty="0">
                        <a:solidFill>
                          <a:srgbClr val="0000CC"/>
                        </a:solidFill>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algn="ctr"/>
                      <a:endParaRPr lang="en-US" sz="1200" dirty="0">
                        <a:solidFill>
                          <a:schemeClr val="tx1"/>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algn="ctr"/>
                      <a:endParaRPr lang="en-US" sz="1200" dirty="0">
                        <a:solidFill>
                          <a:schemeClr val="tx1"/>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Po-Kai Huang</a:t>
                      </a:r>
                      <a:endParaRPr kumimoji="0" lang="en-US" sz="12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rPr>
                        <a:t>11-Jul</a:t>
                      </a:r>
                      <a:endParaRPr kumimoji="0" lang="en-GB" sz="12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 xmlns:a16="http://schemas.microsoft.com/office/drawing/2014/main" val="10010"/>
                  </a:ext>
                </a:extLst>
              </a:tr>
            </a:tbl>
          </a:graphicData>
        </a:graphic>
      </p:graphicFrame>
      <p:sp>
        <p:nvSpPr>
          <p:cNvPr id="31970" name="Text Box 116"/>
          <p:cNvSpPr txBox="1">
            <a:spLocks noChangeArrowheads="1"/>
          </p:cNvSpPr>
          <p:nvPr/>
        </p:nvSpPr>
        <p:spPr bwMode="auto">
          <a:xfrm>
            <a:off x="152400" y="816275"/>
            <a:ext cx="1676400" cy="461665"/>
          </a:xfrm>
          <a:prstGeom prst="rect">
            <a:avLst/>
          </a:prstGeom>
          <a:noFill/>
          <a:ln w="12700">
            <a:noFill/>
            <a:miter lim="800000"/>
            <a:headEnd type="none" w="sm" len="sm"/>
            <a:tailEnd type="none" w="sm" len="sm"/>
          </a:ln>
        </p:spPr>
        <p:txBody>
          <a:bodyPr>
            <a:spAutoFit/>
          </a:bodyPr>
          <a:lstStyle/>
          <a:p>
            <a:r>
              <a:rPr lang="en-US" sz="1200" dirty="0">
                <a:solidFill>
                  <a:srgbClr val="FF0000"/>
                </a:solidFill>
              </a:rPr>
              <a:t>Changes from  last report shown in </a:t>
            </a:r>
            <a:r>
              <a:rPr lang="en-US" sz="1200" b="1" dirty="0">
                <a:solidFill>
                  <a:srgbClr val="FF0000"/>
                </a:solidFill>
              </a:rPr>
              <a:t>red.</a:t>
            </a:r>
          </a:p>
        </p:txBody>
      </p:sp>
      <p:sp>
        <p:nvSpPr>
          <p:cNvPr id="31973" name="Text Box 231"/>
          <p:cNvSpPr txBox="1">
            <a:spLocks noChangeArrowheads="1"/>
          </p:cNvSpPr>
          <p:nvPr/>
        </p:nvSpPr>
        <p:spPr bwMode="auto">
          <a:xfrm>
            <a:off x="152400" y="587675"/>
            <a:ext cx="1219200" cy="338554"/>
          </a:xfrm>
          <a:prstGeom prst="rect">
            <a:avLst/>
          </a:prstGeom>
          <a:noFill/>
          <a:ln w="9525">
            <a:noFill/>
            <a:miter lim="800000"/>
            <a:headEnd/>
            <a:tailEnd/>
          </a:ln>
        </p:spPr>
        <p:txBody>
          <a:bodyPr wrap="square">
            <a:spAutoFit/>
          </a:bodyPr>
          <a:lstStyle/>
          <a:p>
            <a:pPr eaLnBrk="1" hangingPunct="1">
              <a:spcBef>
                <a:spcPct val="50000"/>
              </a:spcBef>
            </a:pPr>
            <a:r>
              <a:rPr lang="en-US" sz="1600" dirty="0" smtClean="0">
                <a:solidFill>
                  <a:srgbClr val="FF0000"/>
                </a:solidFill>
                <a:latin typeface="Arial" charset="0"/>
              </a:rPr>
              <a:t>Nov </a:t>
            </a:r>
            <a:r>
              <a:rPr lang="en-US" sz="1600" dirty="0">
                <a:solidFill>
                  <a:srgbClr val="FF0000"/>
                </a:solidFill>
                <a:latin typeface="Arial" charset="0"/>
              </a:rPr>
              <a:t>2017</a:t>
            </a:r>
            <a:endParaRPr lang="en-US" sz="1800" dirty="0">
              <a:solidFill>
                <a:srgbClr val="FF0000"/>
              </a:solidFill>
              <a:latin typeface="Arial" charset="0"/>
            </a:endParaRPr>
          </a:p>
        </p:txBody>
      </p:sp>
      <p:sp>
        <p:nvSpPr>
          <p:cNvPr id="31974" name="Rectangle 232"/>
          <p:cNvSpPr>
            <a:spLocks noGrp="1" noChangeArrowheads="1"/>
          </p:cNvSpPr>
          <p:nvPr>
            <p:ph type="title" idx="4294967295"/>
          </p:nvPr>
        </p:nvSpPr>
        <p:spPr>
          <a:xfrm>
            <a:off x="696913" y="669191"/>
            <a:ext cx="7772400" cy="457200"/>
          </a:xfrm>
        </p:spPr>
        <p:txBody>
          <a:bodyPr/>
          <a:lstStyle/>
          <a:p>
            <a:r>
              <a:rPr lang="en-US" sz="2800" dirty="0"/>
              <a:t>Draft Development Snapshot</a:t>
            </a:r>
            <a:endParaRPr lang="en-GB" sz="2800" dirty="0"/>
          </a:p>
        </p:txBody>
      </p:sp>
      <p:sp>
        <p:nvSpPr>
          <p:cNvPr id="31976" name="Footer Placeholder 10"/>
          <p:cNvSpPr>
            <a:spLocks noGrp="1"/>
          </p:cNvSpPr>
          <p:nvPr>
            <p:ph type="ftr" sz="quarter" idx="11"/>
          </p:nvPr>
        </p:nvSpPr>
        <p:spPr>
          <a:noFill/>
        </p:spPr>
        <p:txBody>
          <a:bodyPr/>
          <a:lstStyle/>
          <a:p>
            <a:r>
              <a:rPr lang="en-US" smtClean="0"/>
              <a:t>Adrian Stephens, Intel Corporation</a:t>
            </a:r>
            <a:endParaRPr lang="en-US" dirty="0"/>
          </a:p>
        </p:txBody>
      </p:sp>
      <p:sp>
        <p:nvSpPr>
          <p:cNvPr id="31977" name="Date Placeholder 10"/>
          <p:cNvSpPr>
            <a:spLocks noGrp="1"/>
          </p:cNvSpPr>
          <p:nvPr>
            <p:ph type="dt" sz="quarter" idx="10"/>
          </p:nvPr>
        </p:nvSpPr>
        <p:spPr>
          <a:noFill/>
        </p:spPr>
        <p:txBody>
          <a:bodyPr/>
          <a:lstStyle/>
          <a:p>
            <a:r>
              <a:rPr lang="en-US" smtClean="0"/>
              <a:t>November 2017</a:t>
            </a:r>
            <a:endParaRPr lang="en-US"/>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5/6 of 11-17-1563 by Peter Ecclesine (Cisco Systems)</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3" name="Slide Number Placeholder 2"/>
          <p:cNvSpPr>
            <a:spLocks noGrp="1"/>
          </p:cNvSpPr>
          <p:nvPr>
            <p:ph type="sldNum" sz="quarter" idx="12"/>
          </p:nvPr>
        </p:nvSpPr>
        <p:spPr/>
        <p:txBody>
          <a:bodyPr/>
          <a:lstStyle/>
          <a:p>
            <a:pPr>
              <a:defRPr/>
            </a:pPr>
            <a:r>
              <a:rPr lang="en-US" smtClean="0"/>
              <a:t>Slide </a:t>
            </a:r>
            <a:fld id="{0A3E2874-852B-40F2-A72B-30C3B22A2F27}" type="slidenum">
              <a:rPr lang="en-US" smtClean="0"/>
              <a:pPr>
                <a:defRPr/>
              </a:pPr>
              <a:t>12</a:t>
            </a:fld>
            <a:endParaRPr lang="en-US" dirty="0"/>
          </a:p>
        </p:txBody>
      </p:sp>
    </p:spTree>
    <p:extLst>
      <p:ext uri="{BB962C8B-B14F-4D97-AF65-F5344CB8AC3E}">
        <p14:creationId xmlns:p14="http://schemas.microsoft.com/office/powerpoint/2010/main" val="25420312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t>MIB style, Visio and Frame practices</a:t>
            </a:r>
            <a:br>
              <a:rPr lang="en-US"/>
            </a:br>
            <a:endParaRPr lang="en-US"/>
          </a:p>
        </p:txBody>
      </p:sp>
      <p:sp>
        <p:nvSpPr>
          <p:cNvPr id="32771" name="Content Placeholder 2"/>
          <p:cNvSpPr>
            <a:spLocks noGrp="1"/>
          </p:cNvSpPr>
          <p:nvPr>
            <p:ph idx="1"/>
          </p:nvPr>
        </p:nvSpPr>
        <p:spPr>
          <a:xfrm>
            <a:off x="685800" y="1524000"/>
            <a:ext cx="7772400" cy="4953000"/>
          </a:xfrm>
        </p:spPr>
        <p:txBody>
          <a:bodyPr/>
          <a:lstStyle/>
          <a:p>
            <a:r>
              <a:rPr lang="en-GB" sz="2000" dirty="0"/>
              <a:t>I’m going to suggest going forward we use a single style with appropriately set tabs,  and use leading</a:t>
            </a:r>
            <a:r>
              <a:rPr lang="en-US" sz="2000" dirty="0"/>
              <a:t> </a:t>
            </a:r>
            <a:r>
              <a:rPr lang="en-GB" sz="2000" dirty="0"/>
              <a:t>Tabs to distinguish the syntax and description parts. (Adrian Stephens Feb 9, 2010)</a:t>
            </a:r>
            <a:endParaRPr lang="en-US" sz="2000" dirty="0"/>
          </a:p>
          <a:p>
            <a:r>
              <a:rPr lang="en-GB" sz="2000" dirty="0">
                <a:solidFill>
                  <a:srgbClr val="FF0000"/>
                </a:solidFill>
              </a:rPr>
              <a:t>Two ways to format a figure &amp; its caption in frame:</a:t>
            </a:r>
            <a:endParaRPr lang="en-US" sz="2000" dirty="0">
              <a:solidFill>
                <a:srgbClr val="FF0000"/>
              </a:solidFill>
            </a:endParaRPr>
          </a:p>
          <a:p>
            <a:pPr lvl="1"/>
            <a:r>
              <a:rPr lang="en-GB" sz="1600" dirty="0">
                <a:solidFill>
                  <a:srgbClr val="FF0000"/>
                </a:solidFill>
              </a:rPr>
              <a:t>Insert a table.  Insert anchored frame inside table cell to hold graphics.  Use table caption as figure caption.</a:t>
            </a:r>
            <a:endParaRPr lang="en-US" sz="1600" dirty="0">
              <a:solidFill>
                <a:srgbClr val="FF0000"/>
              </a:solidFill>
            </a:endParaRPr>
          </a:p>
          <a:p>
            <a:pPr lvl="1"/>
            <a:r>
              <a:rPr lang="en-GB" sz="1600" dirty="0">
                <a:solidFill>
                  <a:srgbClr val="FF0000"/>
                </a:solidFill>
              </a:rPr>
              <a:t>Insert an anchored frame.  Insert caption inside a text frame inside the anchored frame.  Insert graphics inside the anchored frame.</a:t>
            </a:r>
            <a:endParaRPr lang="en-US" sz="1600" dirty="0">
              <a:solidFill>
                <a:srgbClr val="FF0000"/>
              </a:solidFill>
            </a:endParaRPr>
          </a:p>
          <a:p>
            <a:r>
              <a:rPr lang="en-GB" sz="2000" dirty="0"/>
              <a:t> Keep embedded figures using </a:t>
            </a:r>
            <a:r>
              <a:rPr lang="en-GB" sz="2000" dirty="0" err="1"/>
              <a:t>visio</a:t>
            </a:r>
            <a:r>
              <a:rPr lang="en-GB" sz="2000" dirty="0"/>
              <a:t> as long as possible</a:t>
            </a:r>
            <a:endParaRPr lang="en-US" sz="2000" dirty="0"/>
          </a:p>
          <a:p>
            <a:pPr lvl="1"/>
            <a:r>
              <a:rPr lang="en-GB" sz="1800" dirty="0"/>
              <a:t>Near the end of sponsor ballot,  turn these all into .</a:t>
            </a:r>
            <a:r>
              <a:rPr lang="en-GB" sz="1800" dirty="0" err="1"/>
              <a:t>emf</a:t>
            </a:r>
            <a:r>
              <a:rPr lang="en-GB" sz="1800" dirty="0"/>
              <a:t> (windows meta file) format files (you can do this from </a:t>
            </a:r>
            <a:r>
              <a:rPr lang="en-GB" sz="1800" dirty="0" err="1"/>
              <a:t>visio</a:t>
            </a:r>
            <a:r>
              <a:rPr lang="en-GB" sz="1800" dirty="0"/>
              <a:t> using “save as”).   Keep separate files for the .</a:t>
            </a:r>
            <a:r>
              <a:rPr lang="en-GB" sz="1800" dirty="0" err="1"/>
              <a:t>vsd</a:t>
            </a:r>
            <a:r>
              <a:rPr lang="en-GB" sz="1800" dirty="0"/>
              <a:t> source and the .</a:t>
            </a:r>
            <a:r>
              <a:rPr lang="en-GB" sz="1800" dirty="0" err="1"/>
              <a:t>emf</a:t>
            </a:r>
            <a:r>
              <a:rPr lang="en-GB" sz="1800" dirty="0"/>
              <a:t> file that is linked to from frame. There is likelihood we should use .</a:t>
            </a:r>
            <a:r>
              <a:rPr lang="en-GB" sz="1800" dirty="0" err="1"/>
              <a:t>emf</a:t>
            </a:r>
            <a:endParaRPr lang="en-GB" sz="1800" dirty="0"/>
          </a:p>
          <a:p>
            <a:r>
              <a:rPr lang="en-GB" sz="2000" dirty="0"/>
              <a:t>Frame templates for 11aa, 11ac, 11af</a:t>
            </a:r>
          </a:p>
        </p:txBody>
      </p:sp>
      <p:sp>
        <p:nvSpPr>
          <p:cNvPr id="32773" name="Footer Placeholder 4"/>
          <p:cNvSpPr>
            <a:spLocks noGrp="1"/>
          </p:cNvSpPr>
          <p:nvPr>
            <p:ph type="ftr" sz="quarter" idx="11"/>
          </p:nvPr>
        </p:nvSpPr>
        <p:spPr>
          <a:noFill/>
        </p:spPr>
        <p:txBody>
          <a:bodyPr/>
          <a:lstStyle/>
          <a:p>
            <a:r>
              <a:rPr lang="en-US" smtClean="0"/>
              <a:t>Adrian Stephens, Intel Corporation</a:t>
            </a:r>
            <a:endParaRPr lang="en-US"/>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6/6 of 11-17-1563 by Peter Ecclesine (Cisco Systems)</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13</a:t>
            </a:fld>
            <a:endParaRPr lang="en-US"/>
          </a:p>
        </p:txBody>
      </p:sp>
    </p:spTree>
    <p:extLst>
      <p:ext uri="{BB962C8B-B14F-4D97-AF65-F5344CB8AC3E}">
        <p14:creationId xmlns:p14="http://schemas.microsoft.com/office/powerpoint/2010/main" val="1299392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idx="11"/>
          </p:nvPr>
        </p:nvSpPr>
        <p:spPr/>
        <p:txBody>
          <a:bodyPr/>
          <a:lstStyle/>
          <a:p>
            <a:r>
              <a:rPr lang="en-GB" smtClean="0"/>
              <a:t>Adrian Stephens, Intel Corporation</a:t>
            </a:r>
            <a:endParaRPr lang="en-GB" dirty="0"/>
          </a:p>
        </p:txBody>
      </p:sp>
      <p:sp>
        <p:nvSpPr>
          <p:cNvPr id="5" name="Rectangle 2"/>
          <p:cNvSpPr txBox="1">
            <a:spLocks noChangeArrowheads="1"/>
          </p:cNvSpPr>
          <p:nvPr/>
        </p:nvSpPr>
        <p:spPr>
          <a:xfrm>
            <a:off x="190500" y="646113"/>
            <a:ext cx="8724900" cy="1066800"/>
          </a:xfrm>
          <a:prstGeom prst="rect">
            <a:avLst/>
          </a:prstGeom>
          <a:noFill/>
        </p:spPr>
        <p:txBody>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altLang="en-US" sz="2800" kern="0" dirty="0"/>
              <a:t>AANI SC Closing Report  2017</a:t>
            </a:r>
          </a:p>
        </p:txBody>
      </p:sp>
      <p:sp>
        <p:nvSpPr>
          <p:cNvPr id="6" name="Rectangle 6"/>
          <p:cNvSpPr txBox="1">
            <a:spLocks noChangeArrowheads="1"/>
          </p:cNvSpPr>
          <p:nvPr/>
        </p:nvSpPr>
        <p:spPr bwMode="auto">
          <a:xfrm>
            <a:off x="685800" y="1524000"/>
            <a:ext cx="7772400" cy="381000"/>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lgn="ctr">
              <a:buFontTx/>
              <a:buNone/>
            </a:pPr>
            <a:r>
              <a:rPr lang="en-US" altLang="en-US" sz="2000" kern="0" dirty="0"/>
              <a:t>Date:</a:t>
            </a:r>
            <a:r>
              <a:rPr lang="en-US" altLang="en-US" sz="2000" b="0" kern="0" dirty="0"/>
              <a:t> 2017-11-09</a:t>
            </a:r>
          </a:p>
        </p:txBody>
      </p:sp>
      <p:sp>
        <p:nvSpPr>
          <p:cNvPr id="7" name="Rectangle 12"/>
          <p:cNvSpPr>
            <a:spLocks noChangeArrowheads="1"/>
          </p:cNvSpPr>
          <p:nvPr/>
        </p:nvSpPr>
        <p:spPr bwMode="auto">
          <a:xfrm>
            <a:off x="533400" y="193992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US" altLang="en-US" sz="2000" dirty="0"/>
              <a:t>Authors:</a:t>
            </a:r>
            <a:endParaRPr lang="en-US" altLang="en-US" sz="2000" b="0" dirty="0"/>
          </a:p>
        </p:txBody>
      </p:sp>
      <p:graphicFrame>
        <p:nvGraphicFramePr>
          <p:cNvPr id="8" name="Object 3"/>
          <p:cNvGraphicFramePr>
            <a:graphicFrameLocks noChangeAspect="1"/>
          </p:cNvGraphicFramePr>
          <p:nvPr>
            <p:extLst/>
          </p:nvPr>
        </p:nvGraphicFramePr>
        <p:xfrm>
          <a:off x="515938" y="2359025"/>
          <a:ext cx="8037512" cy="2463800"/>
        </p:xfrm>
        <a:graphic>
          <a:graphicData uri="http://schemas.openxmlformats.org/presentationml/2006/ole">
            <mc:AlternateContent xmlns:mc="http://schemas.openxmlformats.org/markup-compatibility/2006">
              <mc:Choice xmlns:v="urn:schemas-microsoft-com:vml" Requires="v">
                <p:oleObj spid="_x0000_s5133" name="Document" r:id="rId3" imgW="8253286" imgH="2534496" progId="Word.Document.8">
                  <p:embed/>
                </p:oleObj>
              </mc:Choice>
              <mc:Fallback>
                <p:oleObj name="Document" r:id="rId3" imgW="8253286" imgH="2534496" progId="Word.Document.8">
                  <p:embed/>
                  <p:pic>
                    <p:nvPicPr>
                      <p:cNvPr id="0" name=""/>
                      <p:cNvPicPr>
                        <a:picLocks noChangeAspect="1" noChangeArrowheads="1"/>
                      </p:cNvPicPr>
                      <p:nvPr/>
                    </p:nvPicPr>
                    <p:blipFill>
                      <a:blip r:embed="rId4"/>
                      <a:srcRect/>
                      <a:stretch>
                        <a:fillRect/>
                      </a:stretch>
                    </p:blipFill>
                    <p:spPr bwMode="auto">
                      <a:xfrm>
                        <a:off x="515938" y="2359025"/>
                        <a:ext cx="8037512" cy="2463800"/>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Rectangle 8"/>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1/5 of 11-17-1780 by Joseph Levy (Interdigital)</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2" name="Slide Number Placeholder 1"/>
          <p:cNvSpPr>
            <a:spLocks noGrp="1"/>
          </p:cNvSpPr>
          <p:nvPr>
            <p:ph type="sldNum" sz="quarter" idx="12"/>
          </p:nvPr>
        </p:nvSpPr>
        <p:spPr/>
        <p:txBody>
          <a:bodyPr/>
          <a:lstStyle/>
          <a:p>
            <a:pPr>
              <a:defRPr/>
            </a:pPr>
            <a:r>
              <a:rPr lang="en-US" smtClean="0"/>
              <a:t>Slide </a:t>
            </a:r>
            <a:fld id="{0A3E2874-852B-40F2-A72B-30C3B22A2F27}" type="slidenum">
              <a:rPr lang="en-US" smtClean="0"/>
              <a:pPr>
                <a:defRPr/>
              </a:pPr>
              <a:t>14</a:t>
            </a:fld>
            <a:endParaRPr lang="en-US" dirty="0"/>
          </a:p>
        </p:txBody>
      </p:sp>
    </p:spTree>
    <p:extLst>
      <p:ext uri="{BB962C8B-B14F-4D97-AF65-F5344CB8AC3E}">
        <p14:creationId xmlns:p14="http://schemas.microsoft.com/office/powerpoint/2010/main" val="5585985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idx="11"/>
          </p:nvPr>
        </p:nvSpPr>
        <p:spPr/>
        <p:txBody>
          <a:bodyPr/>
          <a:lstStyle/>
          <a:p>
            <a:r>
              <a:rPr lang="en-GB" smtClean="0"/>
              <a:t>Adrian Stephens, Intel Corporation</a:t>
            </a:r>
            <a:endParaRPr lang="en-GB" dirty="0"/>
          </a:p>
        </p:txBody>
      </p:sp>
      <p:sp>
        <p:nvSpPr>
          <p:cNvPr id="5" name="TextBox 4"/>
          <p:cNvSpPr txBox="1">
            <a:spLocks noChangeArrowheads="1"/>
          </p:cNvSpPr>
          <p:nvPr/>
        </p:nvSpPr>
        <p:spPr bwMode="auto">
          <a:xfrm>
            <a:off x="692944" y="725091"/>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kern="0" dirty="0"/>
              <a:t>Abstract</a:t>
            </a:r>
          </a:p>
        </p:txBody>
      </p:sp>
      <p:sp>
        <p:nvSpPr>
          <p:cNvPr id="6" name="TextBox 5"/>
          <p:cNvSpPr txBox="1">
            <a:spLocks noChangeArrowheads="1"/>
          </p:cNvSpPr>
          <p:nvPr/>
        </p:nvSpPr>
        <p:spPr bwMode="auto">
          <a:xfrm>
            <a:off x="680244" y="2019697"/>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lgn="ctr">
              <a:buFontTx/>
              <a:buNone/>
            </a:pPr>
            <a:r>
              <a:rPr lang="en-US" kern="0" dirty="0"/>
              <a:t>This Document is the closing report for AANI SC, </a:t>
            </a:r>
          </a:p>
          <a:p>
            <a:pPr algn="ctr">
              <a:buFontTx/>
              <a:buNone/>
            </a:pPr>
            <a:r>
              <a:rPr lang="en-US" kern="0" dirty="0"/>
              <a:t>November 2016 Meeting in San Antonio, TX</a:t>
            </a:r>
          </a:p>
        </p:txBody>
      </p:sp>
      <p:sp>
        <p:nvSpPr>
          <p:cNvPr id="7" name="Rectangle 2"/>
          <p:cNvSpPr txBox="1">
            <a:spLocks noChangeArrowheads="1"/>
          </p:cNvSpPr>
          <p:nvPr/>
        </p:nvSpPr>
        <p:spPr bwMode="auto">
          <a:xfrm>
            <a:off x="838200" y="8382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kern="0" dirty="0"/>
              <a:t>Abstract</a:t>
            </a:r>
          </a:p>
        </p:txBody>
      </p:sp>
      <p:sp>
        <p:nvSpPr>
          <p:cNvPr id="8" name="Rectangle 3"/>
          <p:cNvSpPr txBox="1">
            <a:spLocks noChangeArrowheads="1"/>
          </p:cNvSpPr>
          <p:nvPr/>
        </p:nvSpPr>
        <p:spPr bwMode="auto">
          <a:xfrm>
            <a:off x="825500" y="2132806"/>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lgn="ctr">
              <a:buFontTx/>
              <a:buNone/>
            </a:pPr>
            <a:r>
              <a:rPr lang="en-US" kern="0" dirty="0"/>
              <a:t>This Document is the closing report for AANI SC, </a:t>
            </a:r>
          </a:p>
          <a:p>
            <a:pPr algn="ctr">
              <a:buFontTx/>
              <a:buNone/>
            </a:pPr>
            <a:r>
              <a:rPr lang="en-US" dirty="0"/>
              <a:t>November</a:t>
            </a:r>
            <a:r>
              <a:rPr lang="en-US" kern="0" dirty="0"/>
              <a:t> 2017 Meeting in Orlando, Florida, USA</a:t>
            </a:r>
          </a:p>
        </p:txBody>
      </p:sp>
      <p:sp>
        <p:nvSpPr>
          <p:cNvPr id="9" name="Rectangle 8"/>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2/5 of 11-17-1780 by Joseph Levy (Interdigital)</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2" name="Slide Number Placeholder 1"/>
          <p:cNvSpPr>
            <a:spLocks noGrp="1"/>
          </p:cNvSpPr>
          <p:nvPr>
            <p:ph type="sldNum" sz="quarter" idx="12"/>
          </p:nvPr>
        </p:nvSpPr>
        <p:spPr/>
        <p:txBody>
          <a:bodyPr/>
          <a:lstStyle/>
          <a:p>
            <a:pPr>
              <a:defRPr/>
            </a:pPr>
            <a:r>
              <a:rPr lang="en-US" smtClean="0"/>
              <a:t>Slide </a:t>
            </a:r>
            <a:fld id="{0A3E2874-852B-40F2-A72B-30C3B22A2F27}" type="slidenum">
              <a:rPr lang="en-US" smtClean="0"/>
              <a:pPr>
                <a:defRPr/>
              </a:pPr>
              <a:t>15</a:t>
            </a:fld>
            <a:endParaRPr lang="en-US" dirty="0"/>
          </a:p>
        </p:txBody>
      </p:sp>
    </p:spTree>
    <p:extLst>
      <p:ext uri="{BB962C8B-B14F-4D97-AF65-F5344CB8AC3E}">
        <p14:creationId xmlns:p14="http://schemas.microsoft.com/office/powerpoint/2010/main" val="26023904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620946"/>
            <a:ext cx="7770813" cy="609600"/>
          </a:xfrm>
        </p:spPr>
        <p:txBody>
          <a:bodyPr/>
          <a:lstStyle/>
          <a:p>
            <a:r>
              <a:rPr lang="en-US" dirty="0"/>
              <a:t>802.11 AANI SC – November 2017</a:t>
            </a:r>
          </a:p>
        </p:txBody>
      </p:sp>
      <p:sp>
        <p:nvSpPr>
          <p:cNvPr id="3" name="Content Placeholder 2"/>
          <p:cNvSpPr>
            <a:spLocks noGrp="1"/>
          </p:cNvSpPr>
          <p:nvPr>
            <p:ph idx="1"/>
          </p:nvPr>
        </p:nvSpPr>
        <p:spPr>
          <a:xfrm>
            <a:off x="246656" y="1280785"/>
            <a:ext cx="8649097" cy="4667618"/>
          </a:xfrm>
        </p:spPr>
        <p:txBody>
          <a:bodyPr/>
          <a:lstStyle/>
          <a:p>
            <a:pPr marL="400050">
              <a:buFont typeface="Arial" panose="020B0604020202020204" pitchFamily="34" charset="0"/>
              <a:buChar char="•"/>
            </a:pPr>
            <a:r>
              <a:rPr lang="en-US" altLang="en-US" sz="2000" dirty="0"/>
              <a:t>Meeting Goals: </a:t>
            </a:r>
          </a:p>
          <a:p>
            <a:pPr marL="800100" lvl="1">
              <a:buFont typeface="Arial" panose="020B0604020202020204" pitchFamily="34" charset="0"/>
              <a:buChar char="•"/>
            </a:pPr>
            <a:r>
              <a:rPr lang="en-US" altLang="en-US" dirty="0"/>
              <a:t>Generate Reply LS to Incoming LS from NGMN (</a:t>
            </a:r>
            <a:r>
              <a:rPr lang="en-US" u="sng" dirty="0">
                <a:hlinkClick r:id="rId2"/>
              </a:rPr>
              <a:t>11-17/1569r0</a:t>
            </a:r>
            <a:r>
              <a:rPr lang="en-US" u="sng" dirty="0"/>
              <a:t>)</a:t>
            </a:r>
          </a:p>
          <a:p>
            <a:pPr marL="800100" lvl="1">
              <a:buFont typeface="Arial" panose="020B0604020202020204" pitchFamily="34" charset="0"/>
              <a:buChar char="•"/>
            </a:pPr>
            <a:r>
              <a:rPr lang="en-US" altLang="en-US" dirty="0"/>
              <a:t>Generate Reply/Comments to “</a:t>
            </a:r>
            <a:r>
              <a:rPr lang="en-US" dirty="0">
                <a:hlinkClick r:id="rId3"/>
              </a:rPr>
              <a:t>IEEE 5G AND BEYOND TECHNOLOGY ROADMAP WHITE PAPER</a:t>
            </a:r>
            <a:r>
              <a:rPr lang="en-US" dirty="0"/>
              <a:t>”</a:t>
            </a:r>
            <a:endParaRPr lang="en-US" altLang="en-US" dirty="0"/>
          </a:p>
          <a:p>
            <a:pPr marL="400050">
              <a:buFont typeface="Arial" panose="020B0604020202020204" pitchFamily="34" charset="0"/>
              <a:buChar char="•"/>
            </a:pPr>
            <a:r>
              <a:rPr lang="en-US" altLang="en-US" sz="2000" dirty="0"/>
              <a:t>Agenda: </a:t>
            </a:r>
            <a:r>
              <a:rPr lang="en-US" altLang="en-US" sz="2000" b="0" dirty="0"/>
              <a:t>See </a:t>
            </a:r>
            <a:r>
              <a:rPr lang="en-US" altLang="en-US" sz="2000" b="0" dirty="0">
                <a:hlinkClick r:id="rId4"/>
              </a:rPr>
              <a:t>11-17/1222r4</a:t>
            </a:r>
            <a:r>
              <a:rPr lang="en-US" altLang="en-US" sz="2000" b="0" dirty="0"/>
              <a:t> ,  met for 3 hours </a:t>
            </a:r>
          </a:p>
          <a:p>
            <a:pPr marL="400050">
              <a:buFont typeface="Arial" panose="020B0604020202020204" pitchFamily="34" charset="0"/>
              <a:buChar char="•"/>
            </a:pPr>
            <a:r>
              <a:rPr lang="en-US" altLang="en-US" sz="2000" dirty="0"/>
              <a:t>Meeting Activity:</a:t>
            </a:r>
          </a:p>
          <a:p>
            <a:pPr marL="800100" lvl="1">
              <a:buFont typeface="Arial" panose="020B0604020202020204" pitchFamily="34" charset="0"/>
              <a:buChar char="•"/>
            </a:pPr>
            <a:r>
              <a:rPr lang="en-US" altLang="en-US" dirty="0"/>
              <a:t>Reviewed AANI SC Status</a:t>
            </a:r>
          </a:p>
          <a:p>
            <a:pPr marL="800100" lvl="1">
              <a:buFont typeface="Arial" panose="020B0604020202020204" pitchFamily="34" charset="0"/>
              <a:buChar char="•"/>
            </a:pPr>
            <a:r>
              <a:rPr lang="en-US" altLang="en-US" dirty="0"/>
              <a:t>Generated a reply LS to NGMN ( )</a:t>
            </a:r>
          </a:p>
          <a:p>
            <a:pPr marL="800100" lvl="1">
              <a:buFont typeface="Arial" panose="020B0604020202020204" pitchFamily="34" charset="0"/>
              <a:buChar char="•"/>
            </a:pPr>
            <a:r>
              <a:rPr lang="en-US" altLang="en-US" dirty="0"/>
              <a:t>Generated an LS to IEEE 5G ( )</a:t>
            </a:r>
          </a:p>
          <a:p>
            <a:pPr marL="800100" lvl="1">
              <a:buFont typeface="Arial" panose="020B0604020202020204" pitchFamily="34" charset="0"/>
              <a:buChar char="•"/>
            </a:pPr>
            <a:r>
              <a:rPr lang="en-US" altLang="en-US" dirty="0"/>
              <a:t>Called for contributions related to 3GPP SA </a:t>
            </a:r>
            <a:r>
              <a:rPr lang="en-US" dirty="0"/>
              <a:t>3GPP core network and 802.11 interworking</a:t>
            </a:r>
          </a:p>
          <a:p>
            <a:pPr marL="800100" lvl="1">
              <a:buFont typeface="Arial" panose="020B0604020202020204" pitchFamily="34" charset="0"/>
              <a:buChar char="•"/>
            </a:pPr>
            <a:r>
              <a:rPr lang="en-US" altLang="en-US" dirty="0"/>
              <a:t>Discussed way forward for the 802.11 ITU IMT-2020 framework submission</a:t>
            </a:r>
          </a:p>
        </p:txBody>
      </p:sp>
      <p:sp>
        <p:nvSpPr>
          <p:cNvPr id="5" name="Footer Placeholder 4"/>
          <p:cNvSpPr>
            <a:spLocks noGrp="1"/>
          </p:cNvSpPr>
          <p:nvPr>
            <p:ph type="ftr" idx="4294967295"/>
          </p:nvPr>
        </p:nvSpPr>
        <p:spPr>
          <a:xfrm>
            <a:off x="5357818" y="6475413"/>
            <a:ext cx="3184520" cy="180975"/>
          </a:xfrm>
          <a:prstGeom prst="rect">
            <a:avLst/>
          </a:prstGeom>
        </p:spPr>
        <p:txBody>
          <a:bodyPr/>
          <a:lstStyle/>
          <a:p>
            <a:r>
              <a:rPr lang="en-GB" smtClean="0"/>
              <a:t>Adrian Stephens, Intel Corporation</a:t>
            </a:r>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3/5 of 11-17-1780 by Joseph Levy (Interdigital)</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219CDBFA-76A2-4597-AA38-8543ED035B58}" type="slidenum">
              <a:rPr lang="en-US" smtClean="0"/>
              <a:pPr>
                <a:defRPr/>
              </a:pPr>
              <a:t>16</a:t>
            </a:fld>
            <a:endParaRPr lang="en-US"/>
          </a:p>
        </p:txBody>
      </p:sp>
    </p:spTree>
    <p:extLst>
      <p:ext uri="{BB962C8B-B14F-4D97-AF65-F5344CB8AC3E}">
        <p14:creationId xmlns:p14="http://schemas.microsoft.com/office/powerpoint/2010/main" val="27568557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573" y="609998"/>
            <a:ext cx="7770813" cy="457199"/>
          </a:xfrm>
        </p:spPr>
        <p:txBody>
          <a:bodyPr/>
          <a:lstStyle/>
          <a:p>
            <a:r>
              <a:rPr lang="en-US" dirty="0"/>
              <a:t>Call for Contributions</a:t>
            </a:r>
          </a:p>
        </p:txBody>
      </p:sp>
      <p:sp>
        <p:nvSpPr>
          <p:cNvPr id="3" name="Content Placeholder 2"/>
          <p:cNvSpPr>
            <a:spLocks noGrp="1"/>
          </p:cNvSpPr>
          <p:nvPr>
            <p:ph idx="1"/>
          </p:nvPr>
        </p:nvSpPr>
        <p:spPr>
          <a:xfrm>
            <a:off x="229973" y="1031337"/>
            <a:ext cx="8736011" cy="5444075"/>
          </a:xfrm>
        </p:spPr>
        <p:txBody>
          <a:bodyPr/>
          <a:lstStyle/>
          <a:p>
            <a:r>
              <a:rPr lang="en-US" dirty="0"/>
              <a:t>To progress the work in AANI SC contributions are requested: </a:t>
            </a:r>
            <a:endParaRPr lang="en-US" sz="1200" dirty="0"/>
          </a:p>
          <a:p>
            <a:pPr lvl="0"/>
            <a:r>
              <a:rPr lang="en-US" dirty="0"/>
              <a:t>Related to 3GPP SA TSG</a:t>
            </a:r>
            <a:endParaRPr lang="en-US" sz="1350" dirty="0"/>
          </a:p>
          <a:p>
            <a:pPr lvl="1">
              <a:spcBef>
                <a:spcPts val="300"/>
              </a:spcBef>
            </a:pPr>
            <a:r>
              <a:rPr lang="en-US" dirty="0"/>
              <a:t>Reviews/tutorials on the 3GPP core network and/or 802.11 interworking</a:t>
            </a:r>
          </a:p>
          <a:p>
            <a:pPr lvl="1">
              <a:spcBef>
                <a:spcPts val="300"/>
              </a:spcBef>
            </a:pPr>
            <a:r>
              <a:rPr lang="en-US" dirty="0"/>
              <a:t>Reviews/tutorials on the completed 3GPP SA studies for 5G: </a:t>
            </a:r>
            <a:r>
              <a:rPr lang="en-GB" sz="1400" b="1" u="sng" dirty="0">
                <a:hlinkClick r:id="rId2"/>
              </a:rPr>
              <a:t>TR 23.799</a:t>
            </a:r>
            <a:r>
              <a:rPr lang="en-GB" sz="1400" b="1" u="sng" dirty="0"/>
              <a:t>, </a:t>
            </a:r>
            <a:r>
              <a:rPr lang="en-GB" sz="1400" b="1" u="sng" dirty="0">
                <a:hlinkClick r:id="rId3"/>
              </a:rPr>
              <a:t>TR 33.899</a:t>
            </a:r>
            <a:endParaRPr lang="en-US" sz="1400" dirty="0"/>
          </a:p>
          <a:p>
            <a:pPr lvl="1">
              <a:spcBef>
                <a:spcPts val="300"/>
              </a:spcBef>
            </a:pPr>
            <a:r>
              <a:rPr lang="en-US" dirty="0"/>
              <a:t>Reviews/Tutorials on 3GPP SA R15 (5G) Activity: </a:t>
            </a:r>
            <a:r>
              <a:rPr lang="en-GB" sz="1400" b="1" u="sng" dirty="0">
                <a:hlinkClick r:id="rId4"/>
              </a:rPr>
              <a:t>TS 23.501, </a:t>
            </a:r>
            <a:r>
              <a:rPr lang="en-GB" sz="1400" b="1" u="sng" dirty="0">
                <a:hlinkClick r:id="rId5"/>
              </a:rPr>
              <a:t>TS 23.502, </a:t>
            </a:r>
            <a:r>
              <a:rPr lang="en-GB" sz="1400" b="1" u="sng" dirty="0">
                <a:hlinkClick r:id="rId6"/>
              </a:rPr>
              <a:t>TS 33.501 </a:t>
            </a:r>
            <a:endParaRPr lang="en-GB" sz="1400" b="1" u="sng" dirty="0"/>
          </a:p>
          <a:p>
            <a:pPr lvl="1">
              <a:spcBef>
                <a:spcPts val="300"/>
              </a:spcBef>
            </a:pPr>
            <a:r>
              <a:rPr lang="en-US" dirty="0"/>
              <a:t>Any other 3GPP nextGen Core network and 802.11 interworking</a:t>
            </a:r>
          </a:p>
          <a:p>
            <a:r>
              <a:rPr lang="en-US" altLang="en-US" dirty="0"/>
              <a:t>Related to NEND ICA</a:t>
            </a:r>
          </a:p>
          <a:p>
            <a:pPr lvl="1">
              <a:spcBef>
                <a:spcPts val="300"/>
              </a:spcBef>
            </a:pPr>
            <a:r>
              <a:rPr lang="en-US" altLang="en-US" dirty="0"/>
              <a:t>	Related to </a:t>
            </a:r>
            <a:r>
              <a:rPr lang="en-US" dirty="0"/>
              <a:t>Industrial Networking</a:t>
            </a:r>
          </a:p>
          <a:p>
            <a:pPr lvl="1">
              <a:spcBef>
                <a:spcPts val="300"/>
              </a:spcBef>
            </a:pPr>
            <a:r>
              <a:rPr lang="en-US" dirty="0"/>
              <a:t>	Related to Future Data Centre Networks</a:t>
            </a:r>
          </a:p>
          <a:p>
            <a:pPr lvl="1">
              <a:spcBef>
                <a:spcPts val="300"/>
              </a:spcBef>
            </a:pPr>
            <a:r>
              <a:rPr lang="en-US" dirty="0"/>
              <a:t>	Other </a:t>
            </a:r>
          </a:p>
          <a:p>
            <a:r>
              <a:rPr lang="en-US" altLang="en-US" dirty="0"/>
              <a:t>Related to the 802.11 IMT-2020 Proposal</a:t>
            </a:r>
          </a:p>
          <a:p>
            <a:pPr lvl="1">
              <a:spcBef>
                <a:spcPts val="300"/>
              </a:spcBef>
            </a:pPr>
            <a:r>
              <a:rPr lang="en-US" altLang="en-US" dirty="0"/>
              <a:t>	Work plan and/or work description</a:t>
            </a:r>
          </a:p>
          <a:p>
            <a:pPr lvl="1">
              <a:spcBef>
                <a:spcPts val="300"/>
              </a:spcBef>
            </a:pPr>
            <a:r>
              <a:rPr lang="en-US" altLang="en-US" dirty="0"/>
              <a:t>	Draft Document(s)</a:t>
            </a:r>
          </a:p>
          <a:p>
            <a:pPr lvl="1">
              <a:spcBef>
                <a:spcPts val="300"/>
              </a:spcBef>
            </a:pPr>
            <a:r>
              <a:rPr lang="en-US" altLang="en-US" dirty="0"/>
              <a:t>	Any other related </a:t>
            </a:r>
            <a:r>
              <a:rPr lang="en-US" altLang="en-US" dirty="0" smtClean="0"/>
              <a:t>content</a:t>
            </a:r>
            <a:r>
              <a:rPr lang="en-US" altLang="en-US" sz="2000" b="0" dirty="0"/>
              <a:t>	  </a:t>
            </a:r>
            <a:r>
              <a:rPr lang="en-US" sz="2000" b="0" dirty="0"/>
              <a:t> </a:t>
            </a:r>
            <a:endParaRPr lang="en-US" b="0" dirty="0"/>
          </a:p>
        </p:txBody>
      </p:sp>
      <p:sp>
        <p:nvSpPr>
          <p:cNvPr id="5" name="Footer Placeholder 4"/>
          <p:cNvSpPr>
            <a:spLocks noGrp="1"/>
          </p:cNvSpPr>
          <p:nvPr>
            <p:ph type="ftr" idx="4294967295"/>
          </p:nvPr>
        </p:nvSpPr>
        <p:spPr>
          <a:xfrm>
            <a:off x="5357818" y="6475413"/>
            <a:ext cx="3184520" cy="180975"/>
          </a:xfrm>
          <a:prstGeom prst="rect">
            <a:avLst/>
          </a:prstGeom>
        </p:spPr>
        <p:txBody>
          <a:bodyPr/>
          <a:lstStyle/>
          <a:p>
            <a:r>
              <a:rPr lang="en-GB" smtClean="0"/>
              <a:t>Adrian Stephens, Intel Corporation</a:t>
            </a:r>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4/5 of 11-17-1780 by Joseph Levy (InterDigital)</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219CDBFA-76A2-4597-AA38-8543ED035B58}" type="slidenum">
              <a:rPr lang="en-US" smtClean="0"/>
              <a:pPr>
                <a:defRPr/>
              </a:pPr>
              <a:t>17</a:t>
            </a:fld>
            <a:endParaRPr lang="en-US"/>
          </a:p>
        </p:txBody>
      </p:sp>
    </p:spTree>
    <p:extLst>
      <p:ext uri="{BB962C8B-B14F-4D97-AF65-F5344CB8AC3E}">
        <p14:creationId xmlns:p14="http://schemas.microsoft.com/office/powerpoint/2010/main" val="10628045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idx="11"/>
          </p:nvPr>
        </p:nvSpPr>
        <p:spPr/>
        <p:txBody>
          <a:bodyPr/>
          <a:lstStyle/>
          <a:p>
            <a:r>
              <a:rPr lang="en-GB" smtClean="0"/>
              <a:t>Adrian Stephens, Intel Corporation</a:t>
            </a:r>
            <a:endParaRPr lang="en-GB" dirty="0"/>
          </a:p>
        </p:txBody>
      </p:sp>
      <p:sp>
        <p:nvSpPr>
          <p:cNvPr id="7" name="Title 1"/>
          <p:cNvSpPr txBox="1">
            <a:spLocks/>
          </p:cNvSpPr>
          <p:nvPr/>
        </p:nvSpPr>
        <p:spPr>
          <a:xfrm>
            <a:off x="685800" y="685800"/>
            <a:ext cx="7772400" cy="609600"/>
          </a:xfrm>
          <a:prstGeom prst="rect">
            <a:avLst/>
          </a:prstGeom>
        </p:spPr>
        <p:txBody>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altLang="en-US" kern="0" dirty="0"/>
              <a:t>Future Session Planning</a:t>
            </a:r>
          </a:p>
        </p:txBody>
      </p:sp>
      <p:sp>
        <p:nvSpPr>
          <p:cNvPr id="8" name="Content Placeholder 2"/>
          <p:cNvSpPr txBox="1">
            <a:spLocks/>
          </p:cNvSpPr>
          <p:nvPr/>
        </p:nvSpPr>
        <p:spPr>
          <a:xfrm>
            <a:off x="342900" y="1374775"/>
            <a:ext cx="8458200" cy="5100638"/>
          </a:xfrm>
          <a:prstGeom prst="rect">
            <a:avLst/>
          </a:prstGeom>
        </p:spPr>
        <p:txBody>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r>
              <a:rPr lang="en-US" altLang="en-US" sz="2000" dirty="0"/>
              <a:t>Teleconference:  Weekly on Mondays @ 11:00am ET (with some exceptions) </a:t>
            </a:r>
          </a:p>
          <a:p>
            <a:pPr lvl="1"/>
            <a:r>
              <a:rPr lang="en-US" altLang="en-US" dirty="0"/>
              <a:t>11/20, 11/27, 12/4, 12/11, 12/18, 1/8 - TBC</a:t>
            </a:r>
            <a:endParaRPr lang="en-US" altLang="en-US" i="1" dirty="0"/>
          </a:p>
          <a:p>
            <a:pPr marL="457200" lvl="1" indent="0"/>
            <a:endParaRPr lang="en-US" altLang="en-US" sz="800" i="1" dirty="0"/>
          </a:p>
          <a:p>
            <a:r>
              <a:rPr lang="en-US" altLang="en-US" sz="2200" dirty="0"/>
              <a:t>14-19 January 2017 F2F, Irvine, California,  USA:</a:t>
            </a:r>
          </a:p>
          <a:p>
            <a:r>
              <a:rPr lang="en-US" altLang="en-US" sz="2000" b="0" dirty="0"/>
              <a:t>Goals: </a:t>
            </a:r>
          </a:p>
          <a:p>
            <a:pPr marL="971550" lvl="1" indent="-457200">
              <a:buFont typeface="+mj-lt"/>
              <a:buAutoNum type="arabicPeriod"/>
            </a:pPr>
            <a:r>
              <a:rPr lang="en-US" altLang="en-US" dirty="0"/>
              <a:t>Contributions on 3GPP SA/802.11 interworking: 2G/3G/4G</a:t>
            </a:r>
          </a:p>
          <a:p>
            <a:pPr marL="971550" lvl="1" indent="-457200">
              <a:buFont typeface="+mj-lt"/>
              <a:buAutoNum type="arabicPeriod"/>
            </a:pPr>
            <a:r>
              <a:rPr lang="en-US" altLang="en-US" dirty="0"/>
              <a:t>Contributions on 3GPP SA/802.11 or RAN/802.11 interworking 5G </a:t>
            </a:r>
          </a:p>
          <a:p>
            <a:pPr marL="971550" lvl="1" indent="-457200">
              <a:buFont typeface="+mj-lt"/>
              <a:buAutoNum type="arabicPeriod"/>
            </a:pPr>
            <a:r>
              <a:rPr lang="en-US" altLang="en-US" dirty="0"/>
              <a:t>Continue discussions on NEND IC and report NEND IC activity. </a:t>
            </a:r>
            <a:endParaRPr lang="en-US" dirty="0"/>
          </a:p>
          <a:p>
            <a:pPr marL="971550" lvl="1" indent="-457200">
              <a:buFont typeface="+mj-lt"/>
              <a:buAutoNum type="arabicPeriod"/>
            </a:pPr>
            <a:r>
              <a:rPr lang="en-US" altLang="en-US" dirty="0"/>
              <a:t>Complete IEEE 802.11 IMT-2020 Framework documentation for approval</a:t>
            </a:r>
          </a:p>
          <a:p>
            <a:r>
              <a:rPr lang="en-US" altLang="en-US" sz="2000" b="0" dirty="0"/>
              <a:t>Meeting time: 4 sessions - Monday PM1, Tues PM1, Wednesday PM2 and Thursday AM2 - TBC</a:t>
            </a:r>
          </a:p>
          <a:p>
            <a:endParaRPr lang="en-US" altLang="en-US" dirty="0"/>
          </a:p>
        </p:txBody>
      </p:sp>
      <p:sp>
        <p:nvSpPr>
          <p:cNvPr id="5" name="Rectangle 4"/>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5/5 of 11-17-1780 by Joseph Levy (Interdigital)</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2" name="Slide Number Placeholder 1"/>
          <p:cNvSpPr>
            <a:spLocks noGrp="1"/>
          </p:cNvSpPr>
          <p:nvPr>
            <p:ph type="sldNum" sz="quarter" idx="12"/>
          </p:nvPr>
        </p:nvSpPr>
        <p:spPr/>
        <p:txBody>
          <a:bodyPr/>
          <a:lstStyle/>
          <a:p>
            <a:pPr>
              <a:defRPr/>
            </a:pPr>
            <a:r>
              <a:rPr lang="en-US" smtClean="0"/>
              <a:t>Slide </a:t>
            </a:r>
            <a:fld id="{0A3E2874-852B-40F2-A72B-30C3B22A2F27}" type="slidenum">
              <a:rPr lang="en-US" smtClean="0"/>
              <a:pPr>
                <a:defRPr/>
              </a:pPr>
              <a:t>18</a:t>
            </a:fld>
            <a:endParaRPr lang="en-US" dirty="0"/>
          </a:p>
        </p:txBody>
      </p:sp>
    </p:spTree>
    <p:extLst>
      <p:ext uri="{BB962C8B-B14F-4D97-AF65-F5344CB8AC3E}">
        <p14:creationId xmlns:p14="http://schemas.microsoft.com/office/powerpoint/2010/main" val="36649643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noFill/>
        </p:spPr>
        <p:txBody>
          <a:bodyPr/>
          <a:lstStyle/>
          <a:p>
            <a:r>
              <a:rPr lang="en-US" dirty="0"/>
              <a:t>ARC Closing Report </a:t>
            </a:r>
          </a:p>
        </p:txBody>
      </p:sp>
      <p:sp>
        <p:nvSpPr>
          <p:cNvPr id="1031" name="Rectangle 6"/>
          <p:cNvSpPr>
            <a:spLocks noGrp="1" noChangeArrowheads="1"/>
          </p:cNvSpPr>
          <p:nvPr>
            <p:ph type="body" idx="1"/>
          </p:nvPr>
        </p:nvSpPr>
        <p:spPr>
          <a:xfrm>
            <a:off x="685800" y="1524000"/>
            <a:ext cx="7772400" cy="381000"/>
          </a:xfrm>
          <a:noFill/>
        </p:spPr>
        <p:txBody>
          <a:bodyPr/>
          <a:lstStyle/>
          <a:p>
            <a:pPr algn="ctr">
              <a:buFontTx/>
              <a:buNone/>
            </a:pPr>
            <a:r>
              <a:rPr lang="en-US" sz="2000" dirty="0"/>
              <a:t>Date:</a:t>
            </a:r>
            <a:r>
              <a:rPr lang="en-US" sz="2000" b="0" dirty="0"/>
              <a:t> 2017-11-08</a:t>
            </a:r>
          </a:p>
        </p:txBody>
      </p:sp>
      <p:graphicFrame>
        <p:nvGraphicFramePr>
          <p:cNvPr id="1026" name="Object 11"/>
          <p:cNvGraphicFramePr>
            <a:graphicFrameLocks noChangeAspect="1"/>
          </p:cNvGraphicFramePr>
          <p:nvPr>
            <p:extLst/>
          </p:nvPr>
        </p:nvGraphicFramePr>
        <p:xfrm>
          <a:off x="519113" y="2292350"/>
          <a:ext cx="7620000" cy="2652713"/>
        </p:xfrm>
        <a:graphic>
          <a:graphicData uri="http://schemas.openxmlformats.org/presentationml/2006/ole">
            <mc:AlternateContent xmlns:mc="http://schemas.openxmlformats.org/markup-compatibility/2006">
              <mc:Choice xmlns:v="urn:schemas-microsoft-com:vml" Requires="v">
                <p:oleObj spid="_x0000_s6157" name="Document" r:id="rId4" imgW="8267030" imgH="2874253" progId="Word.Document.8">
                  <p:embed/>
                </p:oleObj>
              </mc:Choice>
              <mc:Fallback>
                <p:oleObj name="Document" r:id="rId4" imgW="8267030" imgH="2874253" progId="Word.Document.8">
                  <p:embed/>
                  <p:pic>
                    <p:nvPicPr>
                      <p:cNvPr id="0" name=""/>
                      <p:cNvPicPr>
                        <a:picLocks noChangeAspect="1" noChangeArrowheads="1"/>
                      </p:cNvPicPr>
                      <p:nvPr/>
                    </p:nvPicPr>
                    <p:blipFill>
                      <a:blip r:embed="rId5"/>
                      <a:srcRect/>
                      <a:stretch>
                        <a:fillRect/>
                      </a:stretch>
                    </p:blipFill>
                    <p:spPr bwMode="auto">
                      <a:xfrm>
                        <a:off x="519113" y="2292350"/>
                        <a:ext cx="7620000" cy="2652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533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1/7 of 11-17-1777 by Mark Hamilton, Ruckus/Brocade</a:t>
            </a:r>
            <a:endParaRPr kumimoji="0" lang="en-GB" sz="1200" b="0" i="0" u="none" strike="noStrike" cap="none" normalizeH="0" baseline="0" dirty="0" smtClean="0">
              <a:ln>
                <a:noFill/>
              </a:ln>
              <a:solidFill>
                <a:schemeClr val="tx1"/>
              </a:solidFill>
              <a:effectLst/>
              <a:latin typeface="Times New Roman" pitchFamily="18" charset="0"/>
            </a:endParaRPr>
          </a:p>
        </p:txBody>
      </p:sp>
      <p:sp>
        <p:nvSpPr>
          <p:cNvPr id="7"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19</a:t>
            </a:fld>
            <a:endParaRPr lang="en-US"/>
          </a:p>
        </p:txBody>
      </p:sp>
    </p:spTree>
    <p:extLst>
      <p:ext uri="{BB962C8B-B14F-4D97-AF65-F5344CB8AC3E}">
        <p14:creationId xmlns:p14="http://schemas.microsoft.com/office/powerpoint/2010/main" val="159584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p:txBody>
          <a:bodyPr/>
          <a:lstStyle/>
          <a:p>
            <a:r>
              <a:rPr lang="en-US" dirty="0" smtClean="0"/>
              <a:t>Abstract</a:t>
            </a:r>
          </a:p>
        </p:txBody>
      </p:sp>
      <p:sp>
        <p:nvSpPr>
          <p:cNvPr id="4102" name="Rectangle 3"/>
          <p:cNvSpPr>
            <a:spLocks noGrp="1" noChangeArrowheads="1"/>
          </p:cNvSpPr>
          <p:nvPr>
            <p:ph type="body" idx="1"/>
          </p:nvPr>
        </p:nvSpPr>
        <p:spPr/>
        <p:txBody>
          <a:bodyPr/>
          <a:lstStyle/>
          <a:p>
            <a:r>
              <a:rPr lang="en-GB" dirty="0" smtClean="0"/>
              <a:t>This document is a digest of the closing reports of all 802.11 sub-groups for presentation at the November 2017 closing plenary meeting. Attendance information and liaison reports (including liaison reports from the mid-week plenary) are also included</a:t>
            </a:r>
            <a:r>
              <a:rPr lang="en-GB" dirty="0" smtClean="0"/>
              <a:t>.</a:t>
            </a:r>
          </a:p>
          <a:p>
            <a:r>
              <a:rPr lang="en-US" dirty="0" smtClean="0"/>
              <a:t>R1: correction to slides 52, 88 (document versions), addition of </a:t>
            </a:r>
            <a:r>
              <a:rPr lang="en-US" dirty="0" err="1" smtClean="0"/>
              <a:t>OmniRAN</a:t>
            </a:r>
            <a:r>
              <a:rPr lang="en-US" dirty="0" smtClean="0"/>
              <a:t> report (slides 113-116)</a:t>
            </a:r>
            <a:endParaRPr lang="en-GB" dirty="0" smtClean="0"/>
          </a:p>
          <a:p>
            <a:endParaRPr lang="en-US" dirty="0"/>
          </a:p>
          <a:p>
            <a:endParaRPr lang="en-US" dirty="0" smtClean="0"/>
          </a:p>
          <a:p>
            <a:pPr marL="0" indent="0">
              <a:buNone/>
            </a:pPr>
            <a:endParaRPr lang="en-GB" dirty="0" smtClean="0"/>
          </a:p>
        </p:txBody>
      </p:sp>
      <p:sp>
        <p:nvSpPr>
          <p:cNvPr id="3" name="Date Placeholder 2"/>
          <p:cNvSpPr>
            <a:spLocks noGrp="1"/>
          </p:cNvSpPr>
          <p:nvPr>
            <p:ph type="dt" sz="half" idx="10"/>
          </p:nvPr>
        </p:nvSpPr>
        <p:spPr/>
        <p:txBody>
          <a:bodyPr/>
          <a:lstStyle/>
          <a:p>
            <a:pPr>
              <a:defRPr/>
            </a:pPr>
            <a:r>
              <a:rPr lang="en-US" smtClean="0"/>
              <a:t>November 2017</a:t>
            </a:r>
            <a:endParaRPr lang="en-US"/>
          </a:p>
        </p:txBody>
      </p:sp>
      <p:sp>
        <p:nvSpPr>
          <p:cNvPr id="4" name="Footer Placeholder 3"/>
          <p:cNvSpPr>
            <a:spLocks noGrp="1"/>
          </p:cNvSpPr>
          <p:nvPr>
            <p:ph type="ftr" sz="quarter" idx="11"/>
          </p:nvPr>
        </p:nvSpPr>
        <p:spPr/>
        <p:txBody>
          <a:bodyPr/>
          <a:lstStyle/>
          <a:p>
            <a:pPr>
              <a:defRPr/>
            </a:pPr>
            <a:r>
              <a:rPr lang="en-US" smtClean="0"/>
              <a:t>Adrian Stephens, Intel Corporation</a:t>
            </a:r>
            <a:endParaRPr lang="en-US"/>
          </a:p>
        </p:txBody>
      </p:sp>
      <p:sp>
        <p:nvSpPr>
          <p:cNvPr id="2" name="Slide Number Placeholder 1"/>
          <p:cNvSpPr>
            <a:spLocks noGrp="1"/>
          </p:cNvSpPr>
          <p:nvPr>
            <p:ph type="sldNum" sz="quarter" idx="12"/>
          </p:nvPr>
        </p:nvSpPr>
        <p:spPr/>
        <p:txBody>
          <a:bodyPr/>
          <a:lstStyle/>
          <a:p>
            <a:pPr>
              <a:defRPr/>
            </a:pPr>
            <a:r>
              <a:rPr lang="en-US" smtClean="0"/>
              <a:t>Slide </a:t>
            </a:r>
            <a:fld id="{219CDBFA-76A2-4597-AA38-8543ED035B58}"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t>Abstract</a:t>
            </a:r>
          </a:p>
        </p:txBody>
      </p:sp>
      <p:sp>
        <p:nvSpPr>
          <p:cNvPr id="14339" name="Rectangle 3"/>
          <p:cNvSpPr>
            <a:spLocks noGrp="1" noChangeArrowheads="1"/>
          </p:cNvSpPr>
          <p:nvPr>
            <p:ph idx="1"/>
          </p:nvPr>
        </p:nvSpPr>
        <p:spPr/>
        <p:txBody>
          <a:bodyPr/>
          <a:lstStyle/>
          <a:p>
            <a:pPr algn="ctr" eaLnBrk="1" hangingPunct="1">
              <a:buFontTx/>
              <a:buNone/>
            </a:pPr>
            <a:r>
              <a:rPr lang="en-US" dirty="0"/>
              <a:t>This document is the closing report for ARC SC, </a:t>
            </a:r>
          </a:p>
          <a:p>
            <a:pPr algn="ctr" eaLnBrk="1" hangingPunct="1">
              <a:buFontTx/>
              <a:buNone/>
            </a:pPr>
            <a:r>
              <a:rPr lang="en-US" dirty="0"/>
              <a:t>November 2017 Meeting in Orlando, Florida, USA</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2/7 of </a:t>
            </a:r>
            <a:r>
              <a:rPr lang="en-US" sz="1200" b="0" dirty="0"/>
              <a:t>11-17-1777 by Mark Hamilton, Ruckus/Brocade</a:t>
            </a:r>
            <a:endParaRPr kumimoji="0" lang="en-GB" sz="1200" b="0" i="0" u="none" strike="noStrike" cap="none" normalizeH="0" baseline="0" dirty="0" smtClean="0">
              <a:ln>
                <a:noFill/>
              </a:ln>
              <a:solidFill>
                <a:schemeClr val="tx1"/>
              </a:solidFill>
              <a:effectLst/>
              <a:latin typeface="Times New Roman" pitchFamily="18" charset="0"/>
            </a:endParaRPr>
          </a:p>
        </p:txBody>
      </p:sp>
      <p:sp>
        <p:nvSpPr>
          <p:cNvPr id="5"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20</a:t>
            </a:fld>
            <a:endParaRPr lang="en-US"/>
          </a:p>
        </p:txBody>
      </p:sp>
    </p:spTree>
    <p:extLst>
      <p:ext uri="{BB962C8B-B14F-4D97-AF65-F5344CB8AC3E}">
        <p14:creationId xmlns:p14="http://schemas.microsoft.com/office/powerpoint/2010/main" val="26705638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685800" y="685800"/>
            <a:ext cx="7772400" cy="609600"/>
          </a:xfrm>
        </p:spPr>
        <p:txBody>
          <a:bodyPr/>
          <a:lstStyle/>
          <a:p>
            <a:r>
              <a:rPr lang="en-US" dirty="0"/>
              <a:t>Work Completed</a:t>
            </a:r>
          </a:p>
        </p:txBody>
      </p:sp>
      <p:sp>
        <p:nvSpPr>
          <p:cNvPr id="15366" name="Rectangle 3"/>
          <p:cNvSpPr>
            <a:spLocks noGrp="1" noChangeArrowheads="1"/>
          </p:cNvSpPr>
          <p:nvPr>
            <p:ph type="body" idx="1"/>
          </p:nvPr>
        </p:nvSpPr>
        <p:spPr>
          <a:xfrm>
            <a:off x="381000" y="1304144"/>
            <a:ext cx="8382000" cy="5029200"/>
          </a:xfrm>
        </p:spPr>
        <p:txBody>
          <a:bodyPr/>
          <a:lstStyle/>
          <a:p>
            <a:pPr>
              <a:spcBef>
                <a:spcPts val="0"/>
              </a:spcBef>
            </a:pPr>
            <a:r>
              <a:rPr lang="en-US" dirty="0"/>
              <a:t>Agenda is here: </a:t>
            </a:r>
            <a:r>
              <a:rPr lang="en-US" dirty="0">
                <a:hlinkClick r:id="rId3"/>
              </a:rPr>
              <a:t>11-17/1562r3</a:t>
            </a:r>
            <a:r>
              <a:rPr lang="en-US" dirty="0"/>
              <a:t>  </a:t>
            </a:r>
            <a:endParaRPr lang="en-US" b="0" dirty="0"/>
          </a:p>
          <a:p>
            <a:pPr marL="0" indent="0">
              <a:spcBef>
                <a:spcPts val="0"/>
              </a:spcBef>
              <a:buNone/>
            </a:pPr>
            <a:endParaRPr lang="en-US" dirty="0"/>
          </a:p>
          <a:p>
            <a:pPr>
              <a:spcBef>
                <a:spcPts val="0"/>
              </a:spcBef>
            </a:pPr>
            <a:r>
              <a:rPr lang="en-US" dirty="0"/>
              <a:t>MIB Design Pattern work item</a:t>
            </a:r>
          </a:p>
          <a:p>
            <a:pPr lvl="1">
              <a:spcBef>
                <a:spcPts val="0"/>
              </a:spcBef>
            </a:pPr>
            <a:r>
              <a:rPr lang="en-US" dirty="0"/>
              <a:t>Reviewed document capturing patterns envisioned:  </a:t>
            </a:r>
            <a:r>
              <a:rPr lang="en-US" dirty="0">
                <a:hlinkClick r:id="rId4"/>
              </a:rPr>
              <a:t>11-15/0355r12</a:t>
            </a:r>
            <a:r>
              <a:rPr lang="en-US" dirty="0"/>
              <a:t>.</a:t>
            </a:r>
          </a:p>
          <a:p>
            <a:pPr lvl="1">
              <a:spcBef>
                <a:spcPts val="0"/>
              </a:spcBef>
            </a:pPr>
            <a:r>
              <a:rPr lang="en-US" dirty="0"/>
              <a:t>Agreed to forward and present to the 11WG, for review/comment and approval in January.  </a:t>
            </a:r>
          </a:p>
          <a:p>
            <a:pPr lvl="1">
              <a:spcBef>
                <a:spcPts val="0"/>
              </a:spcBef>
            </a:pPr>
            <a:r>
              <a:rPr lang="en-US" u="sng" dirty="0">
                <a:solidFill>
                  <a:srgbClr val="FF0000"/>
                </a:solidFill>
              </a:rPr>
              <a:t>Request to Working Group members to preview the document, toward a discussion and decision in January.</a:t>
            </a:r>
          </a:p>
          <a:p>
            <a:pPr>
              <a:spcBef>
                <a:spcPts val="0"/>
              </a:spcBef>
            </a:pPr>
            <a:endParaRPr lang="en-US" dirty="0"/>
          </a:p>
          <a:p>
            <a:pPr>
              <a:spcBef>
                <a:spcPts val="0"/>
              </a:spcBef>
            </a:pPr>
            <a:r>
              <a:rPr lang="en-US" dirty="0"/>
              <a:t>IETF/802 coordination</a:t>
            </a:r>
          </a:p>
          <a:p>
            <a:pPr lvl="1">
              <a:spcBef>
                <a:spcPts val="0"/>
              </a:spcBef>
            </a:pPr>
            <a:r>
              <a:rPr lang="en-US" dirty="0"/>
              <a:t>Believe IETF </a:t>
            </a:r>
            <a:r>
              <a:rPr lang="en-US" dirty="0" err="1"/>
              <a:t>DetNet</a:t>
            </a:r>
            <a:r>
              <a:rPr lang="en-US" dirty="0"/>
              <a:t> have determined that 802.11 is not deterministic, so not included in Use Case document.  Discuss input to mention 802.11ax features that add determinism; also monitor/contribute to 802.11 Study Group on time sensitive networking using 802.11, if formed.</a:t>
            </a:r>
          </a:p>
          <a:p>
            <a:pPr>
              <a:spcBef>
                <a:spcPts val="0"/>
              </a:spcBef>
            </a:pPr>
            <a:endParaRPr lang="en-US" u="sng"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3/7 of </a:t>
            </a:r>
            <a:r>
              <a:rPr lang="en-US" sz="1200" b="0" dirty="0"/>
              <a:t>11-17-1777 by Mark Hamilton, Ruckus/Brocade</a:t>
            </a:r>
            <a:endParaRPr kumimoji="0" lang="en-GB" sz="1200" b="0" i="0" u="none" strike="noStrike" cap="none" normalizeH="0" baseline="0" dirty="0" smtClean="0">
              <a:ln>
                <a:noFill/>
              </a:ln>
              <a:solidFill>
                <a:schemeClr val="tx1"/>
              </a:solidFill>
              <a:effectLst/>
              <a:latin typeface="Times New Roman" pitchFamily="18" charset="0"/>
            </a:endParaRPr>
          </a:p>
        </p:txBody>
      </p:sp>
      <p:sp>
        <p:nvSpPr>
          <p:cNvPr id="5"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21</a:t>
            </a:fld>
            <a:endParaRPr lang="en-US"/>
          </a:p>
        </p:txBody>
      </p:sp>
    </p:spTree>
    <p:extLst>
      <p:ext uri="{BB962C8B-B14F-4D97-AF65-F5344CB8AC3E}">
        <p14:creationId xmlns:p14="http://schemas.microsoft.com/office/powerpoint/2010/main" val="32384190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685800" y="685800"/>
            <a:ext cx="7772400" cy="457200"/>
          </a:xfrm>
        </p:spPr>
        <p:txBody>
          <a:bodyPr/>
          <a:lstStyle/>
          <a:p>
            <a:r>
              <a:rPr lang="en-US" dirty="0"/>
              <a:t>Work Completed (</a:t>
            </a:r>
            <a:r>
              <a:rPr lang="en-US" dirty="0" err="1"/>
              <a:t>cont</a:t>
            </a:r>
            <a:r>
              <a:rPr lang="en-US" dirty="0"/>
              <a:t>)</a:t>
            </a:r>
          </a:p>
        </p:txBody>
      </p:sp>
      <p:sp>
        <p:nvSpPr>
          <p:cNvPr id="15366" name="Rectangle 3"/>
          <p:cNvSpPr>
            <a:spLocks noGrp="1" noChangeArrowheads="1"/>
          </p:cNvSpPr>
          <p:nvPr>
            <p:ph type="body" idx="1"/>
          </p:nvPr>
        </p:nvSpPr>
        <p:spPr>
          <a:xfrm>
            <a:off x="304800" y="1143000"/>
            <a:ext cx="8382000" cy="5181600"/>
          </a:xfrm>
        </p:spPr>
        <p:txBody>
          <a:bodyPr/>
          <a:lstStyle/>
          <a:p>
            <a:pPr>
              <a:spcBef>
                <a:spcPts val="0"/>
              </a:spcBef>
            </a:pPr>
            <a:r>
              <a:rPr lang="en-US" dirty="0"/>
              <a:t>YANG/NETCONF</a:t>
            </a:r>
          </a:p>
          <a:p>
            <a:pPr lvl="1">
              <a:spcBef>
                <a:spcPts val="0"/>
              </a:spcBef>
            </a:pPr>
            <a:r>
              <a:rPr lang="en-US" dirty="0"/>
              <a:t>No progress this session.</a:t>
            </a:r>
          </a:p>
          <a:p>
            <a:pPr lvl="1">
              <a:spcBef>
                <a:spcPts val="0"/>
              </a:spcBef>
            </a:pPr>
            <a:r>
              <a:rPr lang="en-US" dirty="0"/>
              <a:t>Hope to have input in January.</a:t>
            </a:r>
          </a:p>
          <a:p>
            <a:pPr lvl="1">
              <a:spcBef>
                <a:spcPts val="0"/>
              </a:spcBef>
            </a:pPr>
            <a:r>
              <a:rPr lang="en-US" b="1" u="sng" dirty="0">
                <a:solidFill>
                  <a:srgbClr val="FF0000"/>
                </a:solidFill>
              </a:rPr>
              <a:t>Anybody with experience on these, please come help us out!</a:t>
            </a:r>
          </a:p>
          <a:p>
            <a:pPr>
              <a:spcBef>
                <a:spcPts val="0"/>
              </a:spcBef>
            </a:pPr>
            <a:endParaRPr lang="en-US" dirty="0"/>
          </a:p>
          <a:p>
            <a:pPr>
              <a:spcBef>
                <a:spcPts val="0"/>
              </a:spcBef>
            </a:pPr>
            <a:r>
              <a:rPr lang="en-US" dirty="0"/>
              <a:t>“What is an ESS?”</a:t>
            </a:r>
          </a:p>
          <a:p>
            <a:pPr lvl="1">
              <a:spcBef>
                <a:spcPts val="0"/>
              </a:spcBef>
            </a:pPr>
            <a:r>
              <a:rPr lang="en-US" dirty="0"/>
              <a:t>No discussion this time.</a:t>
            </a:r>
          </a:p>
          <a:p>
            <a:pPr>
              <a:spcBef>
                <a:spcPts val="0"/>
              </a:spcBef>
            </a:pPr>
            <a:endParaRPr lang="en-US" dirty="0"/>
          </a:p>
          <a:p>
            <a:pPr>
              <a:spcBef>
                <a:spcPts val="0"/>
              </a:spcBef>
            </a:pPr>
            <a:r>
              <a:rPr lang="en-US" dirty="0"/>
              <a:t>11ba architecture implications</a:t>
            </a:r>
          </a:p>
          <a:p>
            <a:pPr lvl="1">
              <a:spcBef>
                <a:spcPts val="0"/>
              </a:spcBef>
            </a:pPr>
            <a:r>
              <a:rPr lang="en-US" dirty="0"/>
              <a:t>Agreed to defer, until TGba has some more stability, and experts there have more time to consider architecture concepts – maybe January?</a:t>
            </a:r>
          </a:p>
          <a:p>
            <a:pPr marL="0" indent="0">
              <a:spcBef>
                <a:spcPts val="0"/>
              </a:spcBef>
              <a:buNone/>
            </a:pPr>
            <a:endParaRPr lang="en-US" dirty="0"/>
          </a:p>
          <a:p>
            <a:pPr>
              <a:spcBef>
                <a:spcPts val="0"/>
              </a:spcBef>
            </a:pPr>
            <a:endParaRPr lang="en-US"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4/7 of </a:t>
            </a:r>
            <a:r>
              <a:rPr lang="en-US" sz="1200" b="0" dirty="0"/>
              <a:t>11-17-1777 by Mark Hamilton, Ruckus/Brocade</a:t>
            </a:r>
            <a:endParaRPr kumimoji="0" lang="en-GB" sz="1200" b="0" i="0" u="none" strike="noStrike" cap="none" normalizeH="0" baseline="0" dirty="0" smtClean="0">
              <a:ln>
                <a:noFill/>
              </a:ln>
              <a:solidFill>
                <a:schemeClr val="tx1"/>
              </a:solidFill>
              <a:effectLst/>
              <a:latin typeface="Times New Roman" pitchFamily="18" charset="0"/>
            </a:endParaRPr>
          </a:p>
        </p:txBody>
      </p:sp>
      <p:sp>
        <p:nvSpPr>
          <p:cNvPr id="5"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22</a:t>
            </a:fld>
            <a:endParaRPr lang="en-US"/>
          </a:p>
        </p:txBody>
      </p:sp>
    </p:spTree>
    <p:extLst>
      <p:ext uri="{BB962C8B-B14F-4D97-AF65-F5344CB8AC3E}">
        <p14:creationId xmlns:p14="http://schemas.microsoft.com/office/powerpoint/2010/main" val="30367027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685800" y="685800"/>
            <a:ext cx="7772400" cy="609600"/>
          </a:xfrm>
        </p:spPr>
        <p:txBody>
          <a:bodyPr/>
          <a:lstStyle/>
          <a:p>
            <a:r>
              <a:rPr lang="en-US" dirty="0"/>
              <a:t>Work Completed</a:t>
            </a:r>
          </a:p>
        </p:txBody>
      </p:sp>
      <p:sp>
        <p:nvSpPr>
          <p:cNvPr id="15366" name="Rectangle 3"/>
          <p:cNvSpPr>
            <a:spLocks noGrp="1" noChangeArrowheads="1"/>
          </p:cNvSpPr>
          <p:nvPr>
            <p:ph type="body" idx="1"/>
          </p:nvPr>
        </p:nvSpPr>
        <p:spPr>
          <a:xfrm>
            <a:off x="381000" y="1447800"/>
            <a:ext cx="8382000" cy="5029200"/>
          </a:xfrm>
        </p:spPr>
        <p:txBody>
          <a:bodyPr/>
          <a:lstStyle/>
          <a:p>
            <a:pPr>
              <a:spcBef>
                <a:spcPts val="0"/>
              </a:spcBef>
            </a:pPr>
            <a:r>
              <a:rPr lang="en-US" dirty="0"/>
              <a:t>802.1AS-rev use of Fine Timing Measurement</a:t>
            </a:r>
          </a:p>
          <a:p>
            <a:pPr lvl="1">
              <a:spcBef>
                <a:spcPts val="0"/>
              </a:spcBef>
            </a:pPr>
            <a:r>
              <a:rPr lang="en-US" dirty="0"/>
              <a:t>Being worked directly by 802.11 experts, with 802.1AS</a:t>
            </a:r>
          </a:p>
          <a:p>
            <a:pPr>
              <a:spcBef>
                <a:spcPts val="0"/>
              </a:spcBef>
            </a:pPr>
            <a:endParaRPr lang="en-US" dirty="0"/>
          </a:p>
          <a:p>
            <a:pPr>
              <a:spcBef>
                <a:spcPts val="0"/>
              </a:spcBef>
            </a:pPr>
            <a:r>
              <a:rPr lang="en-US" dirty="0"/>
              <a:t>AP/DS/Portal architecture, 802/802.1 mappings</a:t>
            </a:r>
          </a:p>
          <a:p>
            <a:pPr lvl="1">
              <a:spcBef>
                <a:spcPts val="0"/>
              </a:spcBef>
            </a:pPr>
            <a:r>
              <a:rPr lang="en-US" dirty="0"/>
              <a:t>No progress this session.</a:t>
            </a:r>
          </a:p>
          <a:p>
            <a:pPr lvl="1">
              <a:spcBef>
                <a:spcPts val="0"/>
              </a:spcBef>
            </a:pPr>
            <a:r>
              <a:rPr lang="en-US" dirty="0"/>
              <a:t>Need to consolidate agreements, and provide input to </a:t>
            </a:r>
            <a:r>
              <a:rPr lang="en-US" dirty="0" err="1"/>
              <a:t>REVmd</a:t>
            </a:r>
            <a:r>
              <a:rPr lang="en-US" dirty="0"/>
              <a:t>.</a:t>
            </a:r>
          </a:p>
          <a:p>
            <a:pPr>
              <a:spcBef>
                <a:spcPts val="0"/>
              </a:spcBef>
            </a:pPr>
            <a:endParaRPr lang="en-US" dirty="0"/>
          </a:p>
          <a:p>
            <a:pPr>
              <a:spcBef>
                <a:spcPts val="0"/>
              </a:spcBef>
            </a:pPr>
            <a:r>
              <a:rPr lang="en-US" dirty="0"/>
              <a:t>Noted status of IEEE 1588 mapping to IEEE 802.11</a:t>
            </a:r>
          </a:p>
          <a:p>
            <a:pPr lvl="1">
              <a:spcBef>
                <a:spcPts val="0"/>
              </a:spcBef>
            </a:pPr>
            <a:r>
              <a:rPr lang="en-US" dirty="0"/>
              <a:t>No changes.  Ongoing balloting.  No action needed.</a:t>
            </a:r>
          </a:p>
          <a:p>
            <a:pPr lvl="1">
              <a:spcBef>
                <a:spcPts val="0"/>
              </a:spcBef>
            </a:pPr>
            <a:r>
              <a:rPr lang="en-US" dirty="0"/>
              <a:t>Related activity: 802.1AS </a:t>
            </a:r>
            <a:r>
              <a:rPr lang="en-US" dirty="0" err="1"/>
              <a:t>REVision</a:t>
            </a:r>
            <a:r>
              <a:rPr lang="en-US" dirty="0"/>
              <a:t> use of FTM</a:t>
            </a:r>
          </a:p>
          <a:p>
            <a:pPr>
              <a:spcBef>
                <a:spcPts val="0"/>
              </a:spcBef>
            </a:pPr>
            <a:endParaRPr lang="en-US" dirty="0"/>
          </a:p>
          <a:p>
            <a:pPr>
              <a:spcBef>
                <a:spcPts val="0"/>
              </a:spcBef>
            </a:pPr>
            <a:r>
              <a:rPr lang="en-US" dirty="0"/>
              <a:t>Noted IEEE 802 activities relevant to 802.11/ARC</a:t>
            </a:r>
          </a:p>
          <a:p>
            <a:pPr lvl="1"/>
            <a:r>
              <a:rPr lang="en-US" altLang="en-US" dirty="0"/>
              <a:t>No change: 802.1AC is now published, 802.1Q revision underway.</a:t>
            </a:r>
          </a:p>
          <a:p>
            <a:pPr>
              <a:spcBef>
                <a:spcPts val="0"/>
              </a:spcBef>
            </a:pPr>
            <a:endParaRPr lang="en-US" dirty="0"/>
          </a:p>
          <a:p>
            <a:pPr>
              <a:spcBef>
                <a:spcPts val="0"/>
              </a:spcBef>
            </a:pPr>
            <a:endParaRPr lang="en-US"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5/7 of </a:t>
            </a:r>
            <a:r>
              <a:rPr lang="en-US" sz="1200" b="0" dirty="0"/>
              <a:t>11-17-1777 by Mark Hamilton, Ruckus/Brocade</a:t>
            </a:r>
            <a:endParaRPr kumimoji="0" lang="en-GB" sz="1200" b="0" i="0" u="none" strike="noStrike" cap="none" normalizeH="0" baseline="0" dirty="0" smtClean="0">
              <a:ln>
                <a:noFill/>
              </a:ln>
              <a:solidFill>
                <a:schemeClr val="tx1"/>
              </a:solidFill>
              <a:effectLst/>
              <a:latin typeface="Times New Roman" pitchFamily="18" charset="0"/>
            </a:endParaRPr>
          </a:p>
        </p:txBody>
      </p:sp>
      <p:sp>
        <p:nvSpPr>
          <p:cNvPr id="5"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23</a:t>
            </a:fld>
            <a:endParaRPr lang="en-US"/>
          </a:p>
        </p:txBody>
      </p:sp>
    </p:spTree>
    <p:extLst>
      <p:ext uri="{BB962C8B-B14F-4D97-AF65-F5344CB8AC3E}">
        <p14:creationId xmlns:p14="http://schemas.microsoft.com/office/powerpoint/2010/main" val="41917625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p:txBody>
          <a:bodyPr/>
          <a:lstStyle/>
          <a:p>
            <a:r>
              <a:rPr lang="en-US" dirty="0"/>
              <a:t>Teleconference(s)</a:t>
            </a:r>
          </a:p>
        </p:txBody>
      </p:sp>
      <p:sp>
        <p:nvSpPr>
          <p:cNvPr id="17414" name="Rectangle 3"/>
          <p:cNvSpPr>
            <a:spLocks noGrp="1" noChangeArrowheads="1"/>
          </p:cNvSpPr>
          <p:nvPr>
            <p:ph type="body" idx="1"/>
          </p:nvPr>
        </p:nvSpPr>
        <p:spPr>
          <a:xfrm>
            <a:off x="685800" y="1676400"/>
            <a:ext cx="7772400" cy="4419600"/>
          </a:xfrm>
          <a:ln>
            <a:solidFill>
              <a:schemeClr val="bg1"/>
            </a:solidFill>
          </a:ln>
        </p:spPr>
        <p:txBody>
          <a:bodyPr/>
          <a:lstStyle/>
          <a:p>
            <a:pPr>
              <a:lnSpc>
                <a:spcPct val="90000"/>
              </a:lnSpc>
            </a:pPr>
            <a:r>
              <a:rPr lang="en-US" sz="3200" dirty="0"/>
              <a:t>None planned</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6/7 of </a:t>
            </a:r>
            <a:r>
              <a:rPr lang="en-US" sz="1200" b="0" dirty="0"/>
              <a:t>11-17-1777 by Mark Hamilton, Ruckus/Brocade </a:t>
            </a:r>
            <a:endParaRPr kumimoji="0" lang="en-GB" sz="1200" b="0" i="0" u="none" strike="noStrike" cap="none" normalizeH="0" baseline="0" dirty="0" smtClean="0">
              <a:ln>
                <a:noFill/>
              </a:ln>
              <a:solidFill>
                <a:schemeClr val="tx1"/>
              </a:solidFill>
              <a:effectLst/>
              <a:latin typeface="Times New Roman" pitchFamily="18" charset="0"/>
            </a:endParaRPr>
          </a:p>
        </p:txBody>
      </p:sp>
      <p:sp>
        <p:nvSpPr>
          <p:cNvPr id="5"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24</a:t>
            </a:fld>
            <a:endParaRPr lang="en-US"/>
          </a:p>
        </p:txBody>
      </p:sp>
    </p:spTree>
    <p:extLst>
      <p:ext uri="{BB962C8B-B14F-4D97-AF65-F5344CB8AC3E}">
        <p14:creationId xmlns:p14="http://schemas.microsoft.com/office/powerpoint/2010/main" val="6359266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685800" y="685800"/>
            <a:ext cx="7772400" cy="605118"/>
          </a:xfrm>
        </p:spPr>
        <p:txBody>
          <a:bodyPr/>
          <a:lstStyle/>
          <a:p>
            <a:r>
              <a:rPr lang="en-US" dirty="0"/>
              <a:t>January 2018 Plans</a:t>
            </a:r>
          </a:p>
        </p:txBody>
      </p:sp>
      <p:sp>
        <p:nvSpPr>
          <p:cNvPr id="17414" name="Rectangle 3"/>
          <p:cNvSpPr>
            <a:spLocks noGrp="1" noChangeArrowheads="1"/>
          </p:cNvSpPr>
          <p:nvPr>
            <p:ph type="body" idx="1"/>
          </p:nvPr>
        </p:nvSpPr>
        <p:spPr>
          <a:xfrm>
            <a:off x="342900" y="1524000"/>
            <a:ext cx="8458200" cy="4953000"/>
          </a:xfrm>
          <a:ln>
            <a:solidFill>
              <a:schemeClr val="bg1"/>
            </a:solidFill>
          </a:ln>
        </p:spPr>
        <p:txBody>
          <a:bodyPr/>
          <a:lstStyle/>
          <a:p>
            <a:pPr>
              <a:lnSpc>
                <a:spcPct val="90000"/>
              </a:lnSpc>
            </a:pPr>
            <a:r>
              <a:rPr lang="en-US" sz="3200" dirty="0"/>
              <a:t>Three standalone meeting slots planned:</a:t>
            </a:r>
          </a:p>
          <a:p>
            <a:pPr marL="684213">
              <a:lnSpc>
                <a:spcPct val="90000"/>
              </a:lnSpc>
            </a:pPr>
            <a:r>
              <a:rPr lang="en-US" dirty="0"/>
              <a:t>Support WG consideration of Design Patterns for MIB attribute usage</a:t>
            </a:r>
          </a:p>
          <a:p>
            <a:pPr marL="684213">
              <a:lnSpc>
                <a:spcPct val="90000"/>
              </a:lnSpc>
            </a:pPr>
            <a:r>
              <a:rPr lang="en-US" dirty="0"/>
              <a:t>Consider IETF </a:t>
            </a:r>
            <a:r>
              <a:rPr lang="en-US" dirty="0" err="1"/>
              <a:t>DetNet</a:t>
            </a:r>
            <a:r>
              <a:rPr lang="en-US" dirty="0"/>
              <a:t>/time-sensitive networking input</a:t>
            </a:r>
          </a:p>
          <a:p>
            <a:pPr marL="684213">
              <a:lnSpc>
                <a:spcPct val="90000"/>
              </a:lnSpc>
            </a:pPr>
            <a:r>
              <a:rPr lang="en-US" dirty="0"/>
              <a:t>Recommendation on 802.11’s use of YANG/NETCONF</a:t>
            </a:r>
          </a:p>
          <a:p>
            <a:pPr marL="684213">
              <a:lnSpc>
                <a:spcPct val="90000"/>
              </a:lnSpc>
            </a:pPr>
            <a:r>
              <a:rPr lang="en-US" dirty="0"/>
              <a:t>If ready, resume discussion of 11ba architecture implications, prepare proposal to TGba</a:t>
            </a:r>
          </a:p>
          <a:p>
            <a:pPr marL="684213">
              <a:lnSpc>
                <a:spcPct val="90000"/>
              </a:lnSpc>
            </a:pPr>
            <a:r>
              <a:rPr lang="en-US" dirty="0"/>
              <a:t>Consider other “split” PHYs (?) – perhaps LC, 28 GHz</a:t>
            </a:r>
          </a:p>
          <a:p>
            <a:pPr marL="684213">
              <a:lnSpc>
                <a:spcPct val="90000"/>
              </a:lnSpc>
            </a:pPr>
            <a:r>
              <a:rPr lang="en-US" dirty="0"/>
              <a:t>Discussion of 802.1ASrev use of FTM, if needed</a:t>
            </a:r>
          </a:p>
          <a:p>
            <a:pPr marL="684213">
              <a:lnSpc>
                <a:spcPct val="90000"/>
              </a:lnSpc>
            </a:pPr>
            <a:r>
              <a:rPr lang="en-US" dirty="0"/>
              <a:t>DS/AP/Portal architecture discussions, and “what is an ESS?”</a:t>
            </a:r>
          </a:p>
          <a:p>
            <a:pPr marL="684213">
              <a:lnSpc>
                <a:spcPct val="90000"/>
              </a:lnSpc>
            </a:pPr>
            <a:r>
              <a:rPr lang="en-US" dirty="0"/>
              <a:t>Status updates on other IETF work, IEEE 1588 work</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smtClean="0">
                <a:ln>
                  <a:noFill/>
                </a:ln>
                <a:solidFill>
                  <a:schemeClr val="tx1"/>
                </a:solidFill>
                <a:effectLst/>
                <a:latin typeface="Times New Roman" pitchFamily="18" charset="0"/>
              </a:rPr>
              <a:t>from slide 7/7 of </a:t>
            </a:r>
            <a:r>
              <a:rPr lang="en-US" sz="1200" b="0"/>
              <a:t>11-17-1777 by Mark Hamilton, Ruckus/Brocade</a:t>
            </a:r>
            <a:endParaRPr kumimoji="0" lang="en-GB" sz="1200" b="0" i="0" u="none" strike="noStrike" cap="none" normalizeH="0" baseline="0" dirty="0" smtClean="0">
              <a:ln>
                <a:noFill/>
              </a:ln>
              <a:solidFill>
                <a:schemeClr val="tx1"/>
              </a:solidFill>
              <a:effectLst/>
              <a:latin typeface="Times New Roman" pitchFamily="18" charset="0"/>
            </a:endParaRPr>
          </a:p>
        </p:txBody>
      </p:sp>
      <p:sp>
        <p:nvSpPr>
          <p:cNvPr id="5"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25</a:t>
            </a:fld>
            <a:endParaRPr lang="en-US"/>
          </a:p>
        </p:txBody>
      </p:sp>
    </p:spTree>
    <p:extLst>
      <p:ext uri="{BB962C8B-B14F-4D97-AF65-F5344CB8AC3E}">
        <p14:creationId xmlns:p14="http://schemas.microsoft.com/office/powerpoint/2010/main" val="3777506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ln/>
        </p:spPr>
        <p:txBody>
          <a:bodyPr/>
          <a:lstStyle/>
          <a:p>
            <a:pPr>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US" dirty="0"/>
              <a:t>PAR Review - Meeting Agenda and Comment slides   - Nov 2017 - Orlando</a:t>
            </a:r>
            <a:endParaRPr lang="en-GB" dirty="0"/>
          </a:p>
        </p:txBody>
      </p:sp>
      <p:sp>
        <p:nvSpPr>
          <p:cNvPr id="3074" name="Rectangle 2"/>
          <p:cNvSpPr>
            <a:spLocks noGrp="1" noChangeArrowheads="1"/>
          </p:cNvSpPr>
          <p:nvPr>
            <p:ph idx="1"/>
          </p:nvPr>
        </p:nvSpPr>
        <p:spPr>
          <a:ln/>
        </p:spPr>
        <p:txBody>
          <a:bodyPr/>
          <a:lstStyle/>
          <a:p>
            <a:pPr algn="ctr">
              <a:spcBef>
                <a:spcPts val="375"/>
              </a:spcBef>
              <a:tabLst>
                <a:tab pos="684610" algn="l"/>
                <a:tab pos="1370410" algn="l"/>
                <a:tab pos="2056210" algn="l"/>
                <a:tab pos="2742010" algn="l"/>
                <a:tab pos="3427810" algn="l"/>
                <a:tab pos="4113610" algn="l"/>
                <a:tab pos="4799410" algn="l"/>
                <a:tab pos="5485210" algn="l"/>
                <a:tab pos="6171010" algn="l"/>
                <a:tab pos="6856810" algn="l"/>
                <a:tab pos="7542610" algn="l"/>
              </a:tabLst>
            </a:pPr>
            <a:r>
              <a:rPr lang="en-GB" sz="1500" dirty="0"/>
              <a:t>Date: 2017-11-06</a:t>
            </a:r>
          </a:p>
        </p:txBody>
      </p:sp>
      <p:sp>
        <p:nvSpPr>
          <p:cNvPr id="7" name="Footer Placeholder 4"/>
          <p:cNvSpPr>
            <a:spLocks noGrp="1"/>
          </p:cNvSpPr>
          <p:nvPr>
            <p:ph type="ftr" idx="11"/>
          </p:nvPr>
        </p:nvSpPr>
        <p:spPr>
          <a:xfrm>
            <a:off x="6960158" y="6475413"/>
            <a:ext cx="1583767" cy="184666"/>
          </a:xfrm>
        </p:spPr>
        <p:txBody>
          <a:bodyPr/>
          <a:lstStyle/>
          <a:p>
            <a:r>
              <a:rPr lang="en-GB" smtClean="0"/>
              <a:t>Adrian Stephens, Intel Corporation</a:t>
            </a:r>
            <a:endParaRPr lang="en-GB" dirty="0"/>
          </a:p>
        </p:txBody>
      </p:sp>
      <p:graphicFrame>
        <p:nvGraphicFramePr>
          <p:cNvPr id="3075" name="Object 3"/>
          <p:cNvGraphicFramePr>
            <a:graphicFrameLocks noChangeAspect="1"/>
          </p:cNvGraphicFramePr>
          <p:nvPr>
            <p:extLst/>
          </p:nvPr>
        </p:nvGraphicFramePr>
        <p:xfrm>
          <a:off x="1543050" y="2800354"/>
          <a:ext cx="6000750" cy="1816894"/>
        </p:xfrm>
        <a:graphic>
          <a:graphicData uri="http://schemas.openxmlformats.org/presentationml/2006/ole">
            <mc:AlternateContent xmlns:mc="http://schemas.openxmlformats.org/markup-compatibility/2006">
              <mc:Choice xmlns:v="urn:schemas-microsoft-com:vml" Requires="v">
                <p:oleObj spid="_x0000_s7181" name="Document" r:id="rId4" imgW="8289564" imgH="2521714" progId="Word.Document.8">
                  <p:embed/>
                </p:oleObj>
              </mc:Choice>
              <mc:Fallback>
                <p:oleObj name="Document" r:id="rId4" imgW="8289564" imgH="2521714" progId="Word.Document.8">
                  <p:embed/>
                  <p:pic>
                    <p:nvPicPr>
                      <p:cNvPr id="0" name=""/>
                      <p:cNvPicPr>
                        <a:picLocks noChangeAspect="1" noChangeArrowheads="1"/>
                      </p:cNvPicPr>
                      <p:nvPr/>
                    </p:nvPicPr>
                    <p:blipFill>
                      <a:blip r:embed="rId5"/>
                      <a:srcRect/>
                      <a:stretch>
                        <a:fillRect/>
                      </a:stretch>
                    </p:blipFill>
                    <p:spPr bwMode="auto">
                      <a:xfrm>
                        <a:off x="1543050" y="2800354"/>
                        <a:ext cx="6000750" cy="1816894"/>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1591271" y="2542061"/>
            <a:ext cx="1085850" cy="285750"/>
          </a:xfrm>
          <a:prstGeom prst="rect">
            <a:avLst/>
          </a:prstGeom>
          <a:noFill/>
          <a:ln w="9525">
            <a:noFill/>
            <a:round/>
            <a:headEnd/>
            <a:tailEnd/>
          </a:ln>
          <a:effectLst/>
        </p:spPr>
        <p:txBody>
          <a:bodyPr lIns="69120" tIns="34560" rIns="69120" bIns="34560"/>
          <a:lstStyle/>
          <a:p>
            <a:pPr>
              <a:spcBef>
                <a:spcPts val="375"/>
              </a:spcBef>
              <a:tabLst>
                <a:tab pos="257175" algn="l"/>
                <a:tab pos="942975" algn="l"/>
                <a:tab pos="1628775" algn="l"/>
                <a:tab pos="2314575" algn="l"/>
                <a:tab pos="3000375" algn="l"/>
                <a:tab pos="3686175" algn="l"/>
                <a:tab pos="4371975" algn="l"/>
                <a:tab pos="5057775" algn="l"/>
                <a:tab pos="5743575" algn="l"/>
                <a:tab pos="6429375" algn="l"/>
                <a:tab pos="7115175" algn="l"/>
                <a:tab pos="7800975" algn="l"/>
              </a:tabLst>
            </a:pPr>
            <a:r>
              <a:rPr lang="en-GB" sz="1500" dirty="0">
                <a:solidFill>
                  <a:srgbClr val="000000"/>
                </a:solidFill>
              </a:rPr>
              <a:t>Authors:</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1/23 of 11-17-1538 by Jon Rosdahl (Qualcomm)</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26</a:t>
            </a:fld>
            <a:endParaRPr lang="en-US"/>
          </a:p>
        </p:txBody>
      </p:sp>
    </p:spTree>
    <p:extLst>
      <p:ext uri="{BB962C8B-B14F-4D97-AF65-F5344CB8AC3E}">
        <p14:creationId xmlns:p14="http://schemas.microsoft.com/office/powerpoint/2010/main" val="151225630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t>Responses From 802 WGs</a:t>
            </a:r>
          </a:p>
        </p:txBody>
      </p:sp>
      <p:sp>
        <p:nvSpPr>
          <p:cNvPr id="7" name="Text Placeholder 6"/>
          <p:cNvSpPr>
            <a:spLocks noGrp="1"/>
          </p:cNvSpPr>
          <p:nvPr>
            <p:ph type="body" idx="1"/>
          </p:nvPr>
        </p:nvSpPr>
        <p:spPr/>
        <p:txBody>
          <a:bodyPr/>
          <a:lstStyle/>
          <a:p>
            <a:endParaRPr lang="en-US"/>
          </a:p>
        </p:txBody>
      </p:sp>
      <p:sp>
        <p:nvSpPr>
          <p:cNvPr id="5" name="Footer Placeholder 4"/>
          <p:cNvSpPr>
            <a:spLocks noGrp="1"/>
          </p:cNvSpPr>
          <p:nvPr>
            <p:ph type="ftr" idx="11"/>
          </p:nvPr>
        </p:nvSpPr>
        <p:spPr>
          <a:xfrm>
            <a:off x="6960158" y="6475413"/>
            <a:ext cx="1583767" cy="184666"/>
          </a:xfrm>
        </p:spPr>
        <p:txBody>
          <a:bodyPr/>
          <a:lstStyle/>
          <a:p>
            <a:r>
              <a:rPr lang="en-GB" smtClean="0"/>
              <a:t>Adrian Stephens, Intel Corporation</a:t>
            </a:r>
            <a:endParaRPr lang="en-GB"/>
          </a:p>
        </p:txBody>
      </p:sp>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14/23 of 11-17-1538 by Jon Rosdahl (Qualcomm)</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181101DF-3CCF-4DBE-9F6F-C2C8287AACB7}" type="slidenum">
              <a:rPr lang="en-US" smtClean="0"/>
              <a:pPr>
                <a:defRPr/>
              </a:pPr>
              <a:t>27</a:t>
            </a:fld>
            <a:endParaRPr lang="en-US"/>
          </a:p>
        </p:txBody>
      </p:sp>
    </p:spTree>
    <p:extLst>
      <p:ext uri="{BB962C8B-B14F-4D97-AF65-F5344CB8AC3E}">
        <p14:creationId xmlns:p14="http://schemas.microsoft.com/office/powerpoint/2010/main" val="30467401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 xmlns:a16="http://schemas.microsoft.com/office/drawing/2014/main" id="{9BD7FE58-97E3-48CA-8D99-6562F7C3FC9F}"/>
              </a:ext>
            </a:extLst>
          </p:cNvPr>
          <p:cNvSpPr>
            <a:spLocks noGrp="1"/>
          </p:cNvSpPr>
          <p:nvPr>
            <p:ph type="title"/>
          </p:nvPr>
        </p:nvSpPr>
        <p:spPr/>
        <p:txBody>
          <a:bodyPr/>
          <a:lstStyle/>
          <a:p>
            <a:r>
              <a:rPr lang="en-US" dirty="0"/>
              <a:t>Response from 802.15</a:t>
            </a:r>
          </a:p>
        </p:txBody>
      </p:sp>
      <p:sp>
        <p:nvSpPr>
          <p:cNvPr id="5" name="Footer Placeholder 4">
            <a:extLst>
              <a:ext uri="{FF2B5EF4-FFF2-40B4-BE49-F238E27FC236}">
                <a16:creationId xmlns="" xmlns:a16="http://schemas.microsoft.com/office/drawing/2014/main" id="{B3AD81A9-F965-475B-A240-06020FD82A0E}"/>
              </a:ext>
            </a:extLst>
          </p:cNvPr>
          <p:cNvSpPr>
            <a:spLocks noGrp="1"/>
          </p:cNvSpPr>
          <p:nvPr>
            <p:ph type="ftr" idx="11"/>
          </p:nvPr>
        </p:nvSpPr>
        <p:spPr>
          <a:xfrm>
            <a:off x="6960158" y="6475413"/>
            <a:ext cx="1583767" cy="184666"/>
          </a:xfrm>
        </p:spPr>
        <p:txBody>
          <a:bodyPr/>
          <a:lstStyle/>
          <a:p>
            <a:pPr>
              <a:defRPr/>
            </a:pPr>
            <a:r>
              <a:rPr lang="en-US" smtClean="0">
                <a:solidFill>
                  <a:srgbClr val="000000"/>
                </a:solidFill>
              </a:rPr>
              <a:t>Adrian Stephens, Intel Corporation</a:t>
            </a:r>
            <a:endParaRPr lang="en-US">
              <a:solidFill>
                <a:srgbClr val="000000"/>
              </a:solidFill>
            </a:endParaRPr>
          </a:p>
        </p:txBody>
      </p:sp>
      <p:sp>
        <p:nvSpPr>
          <p:cNvPr id="9" name="Rectangle 1">
            <a:extLst>
              <a:ext uri="{FF2B5EF4-FFF2-40B4-BE49-F238E27FC236}">
                <a16:creationId xmlns="" xmlns:a16="http://schemas.microsoft.com/office/drawing/2014/main" id="{7806E385-512F-4FE2-B7BD-72FA610638E2}"/>
              </a:ext>
            </a:extLst>
          </p:cNvPr>
          <p:cNvSpPr>
            <a:spLocks noGrp="1" noChangeArrowheads="1"/>
          </p:cNvSpPr>
          <p:nvPr>
            <p:ph idx="1"/>
          </p:nvPr>
        </p:nvSpPr>
        <p:spPr bwMode="auto">
          <a:xfrm>
            <a:off x="624612" y="2229448"/>
            <a:ext cx="8115042" cy="2746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marL="0" indent="0" defTabSz="685800">
              <a:spcBef>
                <a:spcPct val="0"/>
              </a:spcBef>
              <a:buNone/>
            </a:pPr>
            <a:r>
              <a:rPr lang="en-US" altLang="en-US" sz="1500" b="0" dirty="0">
                <a:latin typeface="Arial" panose="020B0604020202020204" pitchFamily="34" charset="0"/>
              </a:rPr>
              <a:t>Hi all</a:t>
            </a:r>
            <a:br>
              <a:rPr lang="en-US" altLang="en-US" sz="1500" b="0" dirty="0">
                <a:latin typeface="Arial" panose="020B0604020202020204" pitchFamily="34" charset="0"/>
              </a:rPr>
            </a:br>
            <a:r>
              <a:rPr lang="en-US" altLang="en-US" sz="1500" b="0" dirty="0">
                <a:latin typeface="Arial" panose="020B0604020202020204" pitchFamily="34" charset="0"/>
              </a:rPr>
              <a:t/>
            </a:r>
            <a:br>
              <a:rPr lang="en-US" altLang="en-US" sz="1500" b="0" dirty="0">
                <a:latin typeface="Arial" panose="020B0604020202020204" pitchFamily="34" charset="0"/>
              </a:rPr>
            </a:br>
            <a:r>
              <a:rPr lang="en-US" altLang="en-US" sz="1500" b="0" dirty="0">
                <a:latin typeface="Arial" panose="020B0604020202020204" pitchFamily="34" charset="0"/>
              </a:rPr>
              <a:t>Attached is 802.15's responses to the comments received on the 802.15.10a PAR and CSD.  </a:t>
            </a:r>
          </a:p>
          <a:p>
            <a:pPr marL="0" indent="0" defTabSz="685800">
              <a:spcBef>
                <a:spcPct val="0"/>
              </a:spcBef>
              <a:buNone/>
            </a:pPr>
            <a:r>
              <a:rPr lang="en-US" altLang="en-US" sz="1500" b="0" dirty="0">
                <a:latin typeface="Arial" panose="020B0604020202020204" pitchFamily="34" charset="0"/>
              </a:rPr>
              <a:t>They were a good set of comments and we accepted or revised most everything.  </a:t>
            </a:r>
          </a:p>
          <a:p>
            <a:pPr marL="0" indent="0" defTabSz="685800">
              <a:spcBef>
                <a:spcPct val="0"/>
              </a:spcBef>
              <a:buNone/>
            </a:pPr>
            <a:r>
              <a:rPr lang="en-US" altLang="en-US" sz="1500" b="0" dirty="0">
                <a:latin typeface="Arial" panose="020B0604020202020204" pitchFamily="34" charset="0"/>
              </a:rPr>
              <a:t>I think the result is better PAR/CSD so thanks for taking the time to provide input.</a:t>
            </a:r>
            <a:br>
              <a:rPr lang="en-US" altLang="en-US" sz="1500" b="0" dirty="0">
                <a:latin typeface="Arial" panose="020B0604020202020204" pitchFamily="34" charset="0"/>
              </a:rPr>
            </a:br>
            <a:r>
              <a:rPr lang="en-US" altLang="en-US" sz="1500" b="0" dirty="0">
                <a:latin typeface="Arial" panose="020B0604020202020204" pitchFamily="34" charset="0"/>
              </a:rPr>
              <a:t> </a:t>
            </a:r>
            <a:br>
              <a:rPr lang="en-US" altLang="en-US" sz="1500" b="0" dirty="0">
                <a:latin typeface="Arial" panose="020B0604020202020204" pitchFamily="34" charset="0"/>
              </a:rPr>
            </a:br>
            <a:r>
              <a:rPr lang="en-US" altLang="en-US" sz="1500" b="0" dirty="0">
                <a:latin typeface="Arial" panose="020B0604020202020204" pitchFamily="34" charset="0"/>
              </a:rPr>
              <a:t>The finished results can be found at:</a:t>
            </a:r>
            <a:br>
              <a:rPr lang="en-US" altLang="en-US" sz="1500" b="0" dirty="0">
                <a:latin typeface="Arial" panose="020B0604020202020204" pitchFamily="34" charset="0"/>
              </a:rPr>
            </a:br>
            <a:r>
              <a:rPr lang="en-US" altLang="en-US" sz="1050" b="0" dirty="0">
                <a:latin typeface="Arial" panose="020B0604020202020204" pitchFamily="34" charset="0"/>
                <a:hlinkClick r:id="rId2"/>
              </a:rPr>
              <a:t>https://mentor.ieee.org/802.15/dcn/17/15-17-0566-01-0000-802-15-10a-csd.docx</a:t>
            </a:r>
            <a:r>
              <a:rPr lang="en-US" altLang="en-US" sz="1050" b="0" dirty="0">
                <a:latin typeface="Arial" panose="020B0604020202020204" pitchFamily="34" charset="0"/>
              </a:rPr>
              <a:t/>
            </a:r>
            <a:br>
              <a:rPr lang="en-US" altLang="en-US" sz="1050" b="0" dirty="0">
                <a:latin typeface="Arial" panose="020B0604020202020204" pitchFamily="34" charset="0"/>
              </a:rPr>
            </a:br>
            <a:r>
              <a:rPr lang="en-US" altLang="en-US" sz="1050" b="0" dirty="0">
                <a:latin typeface="Arial" panose="020B0604020202020204" pitchFamily="34" charset="0"/>
                <a:hlinkClick r:id="rId3"/>
              </a:rPr>
              <a:t>https://mentor.ieee.org/802.15/dcn/17/15-17-0565-01-0000-802-15-10a-par.pdf</a:t>
            </a:r>
            <a:r>
              <a:rPr lang="en-US" altLang="en-US" sz="1050" b="0" dirty="0">
                <a:latin typeface="Arial" panose="020B0604020202020204" pitchFamily="34" charset="0"/>
              </a:rPr>
              <a:t/>
            </a:r>
            <a:br>
              <a:rPr lang="en-US" altLang="en-US" sz="1050" b="0" dirty="0">
                <a:latin typeface="Arial" panose="020B0604020202020204" pitchFamily="34" charset="0"/>
              </a:rPr>
            </a:br>
            <a:r>
              <a:rPr lang="en-US" altLang="en-US" sz="1050" b="0" dirty="0">
                <a:latin typeface="Arial" panose="020B0604020202020204" pitchFamily="34" charset="0"/>
              </a:rPr>
              <a:t/>
            </a:r>
            <a:br>
              <a:rPr lang="en-US" altLang="en-US" sz="1050" b="0" dirty="0">
                <a:latin typeface="Arial" panose="020B0604020202020204" pitchFamily="34" charset="0"/>
              </a:rPr>
            </a:br>
            <a:r>
              <a:rPr lang="en-US" altLang="en-US" sz="750" b="0" dirty="0">
                <a:latin typeface="Arial" panose="020B0604020202020204" pitchFamily="34" charset="0"/>
              </a:rPr>
              <a:t>Best</a:t>
            </a:r>
            <a:r>
              <a:rPr lang="en-US" altLang="en-US" sz="1500" b="0" dirty="0">
                <a:latin typeface="Arial" panose="020B0604020202020204" pitchFamily="34" charset="0"/>
              </a:rPr>
              <a:t/>
            </a:r>
            <a:br>
              <a:rPr lang="en-US" altLang="en-US" sz="1500" b="0" dirty="0">
                <a:latin typeface="Arial" panose="020B0604020202020204" pitchFamily="34" charset="0"/>
              </a:rPr>
            </a:br>
            <a:r>
              <a:rPr lang="en-US" altLang="en-US" sz="1500" b="0" dirty="0">
                <a:latin typeface="Arial" panose="020B0604020202020204" pitchFamily="34" charset="0"/>
              </a:rPr>
              <a:t/>
            </a:r>
            <a:br>
              <a:rPr lang="en-US" altLang="en-US" sz="1500" b="0" dirty="0">
                <a:latin typeface="Arial" panose="020B0604020202020204" pitchFamily="34" charset="0"/>
              </a:rPr>
            </a:br>
            <a:r>
              <a:rPr lang="en-US" altLang="en-US" sz="1500" b="0" dirty="0">
                <a:latin typeface="Arial" panose="020B0604020202020204" pitchFamily="34" charset="0"/>
              </a:rPr>
              <a:t>Bob </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15/23 of 11-17-1538 by Jon Rosdahl (Qualcomm)</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28</a:t>
            </a:fld>
            <a:endParaRPr lang="en-US"/>
          </a:p>
        </p:txBody>
      </p:sp>
    </p:spTree>
    <p:extLst>
      <p:ext uri="{BB962C8B-B14F-4D97-AF65-F5344CB8AC3E}">
        <p14:creationId xmlns:p14="http://schemas.microsoft.com/office/powerpoint/2010/main" val="19428787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7350" y="1200150"/>
            <a:ext cx="5829300" cy="800100"/>
          </a:xfrm>
        </p:spPr>
        <p:txBody>
          <a:bodyPr/>
          <a:lstStyle/>
          <a:p>
            <a:r>
              <a:rPr lang="en-US" sz="2400" dirty="0"/>
              <a:t>PAR – 802.15 response to 802.11 Comments</a:t>
            </a:r>
          </a:p>
        </p:txBody>
      </p:sp>
      <p:sp>
        <p:nvSpPr>
          <p:cNvPr id="3" name="Content Placeholder 2"/>
          <p:cNvSpPr>
            <a:spLocks noGrp="1"/>
          </p:cNvSpPr>
          <p:nvPr>
            <p:ph idx="1"/>
          </p:nvPr>
        </p:nvSpPr>
        <p:spPr>
          <a:xfrm>
            <a:off x="1657350" y="1943100"/>
            <a:ext cx="5829300" cy="3086100"/>
          </a:xfrm>
        </p:spPr>
        <p:txBody>
          <a:bodyPr/>
          <a:lstStyle/>
          <a:p>
            <a:r>
              <a:rPr lang="en-US" sz="1350" dirty="0"/>
              <a:t>4.2 and 4.3 the time between dates should be at least 6 months.  Suggest going to sponsor July 2018, or to </a:t>
            </a:r>
            <a:r>
              <a:rPr lang="en-US" sz="1350" dirty="0" err="1"/>
              <a:t>REVcom</a:t>
            </a:r>
            <a:r>
              <a:rPr lang="en-US" sz="1350" dirty="0"/>
              <a:t> in April/May (out of March Plenary).  </a:t>
            </a:r>
            <a:r>
              <a:rPr lang="en-US" sz="1350" dirty="0">
                <a:solidFill>
                  <a:srgbClr val="FF0000"/>
                </a:solidFill>
              </a:rPr>
              <a:t>Resolution: Accept. Change will be made</a:t>
            </a:r>
          </a:p>
          <a:p>
            <a:r>
              <a:rPr lang="en-US" sz="1350" dirty="0"/>
              <a:t>5.2b As a recommended practice, this should recommend routing modes that exist rather than define them. </a:t>
            </a:r>
            <a:r>
              <a:rPr lang="en-US" sz="1350" dirty="0">
                <a:solidFill>
                  <a:srgbClr val="FF0000"/>
                </a:solidFill>
              </a:rPr>
              <a:t>Resolution: Reject.  This is a bit of a style issue. We are really defining them for the purposes of the Recommended Practice. It would appear sufficient that as part of a Recommended Practice these definitions are not in the shall category.  Besides, using the word “recommending” feels awkward and redundant for the above reason</a:t>
            </a:r>
            <a:endParaRPr lang="en-US" sz="1350" dirty="0"/>
          </a:p>
          <a:p>
            <a:r>
              <a:rPr lang="en-US" sz="1350" dirty="0"/>
              <a:t>The paragraph seems to be redundant and ambiguous as to if we are adding new modes or modifying the existing ones. One possible way to clarify the paragraph may be to make the suggested changes: This amendment </a:t>
            </a:r>
            <a:r>
              <a:rPr lang="en-US" sz="1350" dirty="0">
                <a:solidFill>
                  <a:srgbClr val="00B0F0"/>
                </a:solidFill>
              </a:rPr>
              <a:t>adds </a:t>
            </a:r>
            <a:r>
              <a:rPr lang="en-US" sz="1350" u="sng" dirty="0">
                <a:solidFill>
                  <a:srgbClr val="00B0F0"/>
                </a:solidFill>
              </a:rPr>
              <a:t>new </a:t>
            </a:r>
            <a:r>
              <a:rPr lang="en-US" sz="1350" dirty="0">
                <a:solidFill>
                  <a:srgbClr val="00B0F0"/>
                </a:solidFill>
              </a:rPr>
              <a:t>routing modes </a:t>
            </a:r>
            <a:r>
              <a:rPr lang="en-US" sz="1350" strike="sngStrike" dirty="0">
                <a:solidFill>
                  <a:srgbClr val="00B0F0"/>
                </a:solidFill>
              </a:rPr>
              <a:t>to completely define addressing for the routing modes currently defined </a:t>
            </a:r>
            <a:r>
              <a:rPr lang="en-US" sz="1350" dirty="0"/>
              <a:t>in the standard, including at least the following: </a:t>
            </a:r>
            <a:r>
              <a:rPr lang="en-US" sz="1350" dirty="0">
                <a:solidFill>
                  <a:srgbClr val="FF0000"/>
                </a:solidFill>
              </a:rPr>
              <a:t>Resolution: Revised.  Change proposed to address the RAC Chair comment appears sufficient to address this comment</a:t>
            </a:r>
            <a:endParaRPr lang="en-US" sz="1350" dirty="0"/>
          </a:p>
        </p:txBody>
      </p:sp>
      <p:sp>
        <p:nvSpPr>
          <p:cNvPr id="5" name="Footer Placeholder 4"/>
          <p:cNvSpPr>
            <a:spLocks noGrp="1"/>
          </p:cNvSpPr>
          <p:nvPr>
            <p:ph type="ftr" sz="quarter" idx="11"/>
          </p:nvPr>
        </p:nvSpPr>
        <p:spPr>
          <a:xfrm>
            <a:off x="6313475" y="6498496"/>
            <a:ext cx="2167260" cy="184666"/>
          </a:xfrm>
        </p:spPr>
        <p:txBody>
          <a:bodyPr/>
          <a:lstStyle/>
          <a:p>
            <a:pPr defTabSz="685800"/>
            <a:r>
              <a:rPr lang="en-US" dirty="0" smtClean="0">
                <a:solidFill>
                  <a:srgbClr val="000000"/>
                </a:solidFill>
              </a:rPr>
              <a:t>Adrian Stephens, Intel Corporation</a:t>
            </a:r>
            <a:endParaRPr lang="en-US" dirty="0">
              <a:solidFill>
                <a:srgbClr val="000000"/>
              </a:solidFill>
            </a:endParaRPr>
          </a:p>
        </p:txBody>
      </p:sp>
      <p:sp>
        <p:nvSpPr>
          <p:cNvPr id="7" name="Rectangle 6"/>
          <p:cNvSpPr/>
          <p:nvPr/>
        </p:nvSpPr>
        <p:spPr bwMode="auto">
          <a:xfrm>
            <a:off x="2095500" y="6629400"/>
            <a:ext cx="6541604" cy="218661"/>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16/23 of 11-17-1538 by Jon </a:t>
            </a:r>
            <a:r>
              <a:rPr kumimoji="0" lang="en-US" sz="1200" b="0" i="0" u="none" strike="noStrike" cap="none" normalizeH="0" baseline="0" dirty="0" err="1" smtClean="0">
                <a:ln>
                  <a:noFill/>
                </a:ln>
                <a:solidFill>
                  <a:schemeClr val="tx1"/>
                </a:solidFill>
                <a:effectLst/>
                <a:latin typeface="Times New Roman" pitchFamily="18" charset="0"/>
              </a:rPr>
              <a:t>Rosdahl</a:t>
            </a:r>
            <a:r>
              <a:rPr kumimoji="0" lang="en-US" sz="1200" b="0" i="0" u="none" strike="noStrike" cap="none" normalizeH="0" baseline="0" dirty="0" smtClean="0">
                <a:ln>
                  <a:noFill/>
                </a:ln>
                <a:solidFill>
                  <a:schemeClr val="tx1"/>
                </a:solidFill>
                <a:effectLst/>
                <a:latin typeface="Times New Roman" pitchFamily="18" charset="0"/>
              </a:rPr>
              <a:t>, (Qualcomm)</a:t>
            </a:r>
            <a:endParaRPr kumimoji="0" lang="en-GB" sz="1200" b="0" i="0" u="none" strike="noStrike" cap="none" normalizeH="0" baseline="0" dirty="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29</a:t>
            </a:fld>
            <a:endParaRPr lang="en-US"/>
          </a:p>
        </p:txBody>
      </p:sp>
    </p:spTree>
    <p:extLst>
      <p:ext uri="{BB962C8B-B14F-4D97-AF65-F5344CB8AC3E}">
        <p14:creationId xmlns:p14="http://schemas.microsoft.com/office/powerpoint/2010/main" val="488455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2514600" cy="1600200"/>
          </a:xfrm>
        </p:spPr>
        <p:txBody>
          <a:bodyPr/>
          <a:lstStyle/>
          <a:p>
            <a:r>
              <a:rPr lang="en-GB" dirty="0" smtClean="0"/>
              <a:t>Attendance</a:t>
            </a:r>
            <a:endParaRPr lang="en-GB" dirty="0"/>
          </a:p>
        </p:txBody>
      </p:sp>
      <p:sp>
        <p:nvSpPr>
          <p:cNvPr id="6" name="Footer Placeholder 5"/>
          <p:cNvSpPr>
            <a:spLocks noGrp="1"/>
          </p:cNvSpPr>
          <p:nvPr>
            <p:ph type="ftr" sz="quarter" idx="11"/>
          </p:nvPr>
        </p:nvSpPr>
        <p:spPr/>
        <p:txBody>
          <a:bodyPr/>
          <a:lstStyle/>
          <a:p>
            <a:pPr>
              <a:defRPr/>
            </a:pPr>
            <a:r>
              <a:rPr lang="en-US" smtClean="0"/>
              <a:t>Adrian Stephens, Intel Corporation</a:t>
            </a:r>
            <a:endParaRPr lang="en-US"/>
          </a:p>
        </p:txBody>
      </p:sp>
      <p:sp>
        <p:nvSpPr>
          <p:cNvPr id="3" name="TextBox 2"/>
          <p:cNvSpPr txBox="1"/>
          <p:nvPr/>
        </p:nvSpPr>
        <p:spPr>
          <a:xfrm>
            <a:off x="533400" y="2590800"/>
            <a:ext cx="1905000" cy="1569660"/>
          </a:xfrm>
          <a:prstGeom prst="rect">
            <a:avLst/>
          </a:prstGeom>
          <a:noFill/>
        </p:spPr>
        <p:txBody>
          <a:bodyPr wrap="square" rtlCol="0">
            <a:spAutoFit/>
          </a:bodyPr>
          <a:lstStyle/>
          <a:p>
            <a:r>
              <a:rPr lang="en-GB" dirty="0" smtClean="0"/>
              <a:t>Data as of 2017-11-09</a:t>
            </a:r>
          </a:p>
          <a:p>
            <a:r>
              <a:rPr lang="en-GB" dirty="0" smtClean="0"/>
              <a:t>16:30</a:t>
            </a:r>
          </a:p>
          <a:p>
            <a:endParaRPr lang="en-US" dirty="0"/>
          </a:p>
        </p:txBody>
      </p:sp>
      <p:pic>
        <p:nvPicPr>
          <p:cNvPr id="7" name="Picture 6"/>
          <p:cNvPicPr>
            <a:picLocks noChangeAspect="1"/>
          </p:cNvPicPr>
          <p:nvPr/>
        </p:nvPicPr>
        <p:blipFill>
          <a:blip r:embed="rId3"/>
          <a:stretch>
            <a:fillRect/>
          </a:stretch>
        </p:blipFill>
        <p:spPr>
          <a:xfrm>
            <a:off x="3657600" y="651974"/>
            <a:ext cx="4206090" cy="5748826"/>
          </a:xfrm>
          <a:prstGeom prst="rect">
            <a:avLst/>
          </a:prstGeom>
        </p:spPr>
      </p:pic>
      <p:sp>
        <p:nvSpPr>
          <p:cNvPr id="5" name="Date Placeholder 4"/>
          <p:cNvSpPr>
            <a:spLocks noGrp="1"/>
          </p:cNvSpPr>
          <p:nvPr>
            <p:ph type="dt" sz="half" idx="10"/>
          </p:nvPr>
        </p:nvSpPr>
        <p:spPr/>
        <p:txBody>
          <a:bodyPr/>
          <a:lstStyle/>
          <a:p>
            <a:pPr>
              <a:defRPr/>
            </a:pPr>
            <a:r>
              <a:rPr lang="en-US" smtClean="0"/>
              <a:t>November 2017</a:t>
            </a:r>
            <a:endParaRPr lang="en-US"/>
          </a:p>
        </p:txBody>
      </p:sp>
      <p:sp>
        <p:nvSpPr>
          <p:cNvPr id="8" name="Slide Number Placeholder 7"/>
          <p:cNvSpPr>
            <a:spLocks noGrp="1"/>
          </p:cNvSpPr>
          <p:nvPr>
            <p:ph type="sldNum" sz="quarter" idx="12"/>
          </p:nvPr>
        </p:nvSpPr>
        <p:spPr/>
        <p:txBody>
          <a:bodyPr/>
          <a:lstStyle/>
          <a:p>
            <a:pPr>
              <a:defRPr/>
            </a:pPr>
            <a:r>
              <a:rPr lang="en-US" smtClean="0"/>
              <a:t>Slide </a:t>
            </a:r>
            <a:fld id="{219CDBFA-76A2-4597-AA38-8543ED035B58}" type="slidenum">
              <a:rPr lang="en-US" smtClean="0"/>
              <a:pPr>
                <a:defRPr/>
              </a:pPr>
              <a:t>3</a:t>
            </a:fld>
            <a:endParaRPr lang="en-US"/>
          </a:p>
        </p:txBody>
      </p:sp>
    </p:spTree>
    <p:extLst>
      <p:ext uri="{BB962C8B-B14F-4D97-AF65-F5344CB8AC3E}">
        <p14:creationId xmlns:p14="http://schemas.microsoft.com/office/powerpoint/2010/main" val="31218947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7350" y="1257300"/>
            <a:ext cx="5829300" cy="800100"/>
          </a:xfrm>
        </p:spPr>
        <p:txBody>
          <a:bodyPr/>
          <a:lstStyle/>
          <a:p>
            <a:r>
              <a:rPr lang="en-US" sz="2400" dirty="0"/>
              <a:t>802.15 Comment from RAC Chair-Resolution</a:t>
            </a:r>
          </a:p>
        </p:txBody>
      </p:sp>
      <p:sp>
        <p:nvSpPr>
          <p:cNvPr id="3" name="Content Placeholder 2"/>
          <p:cNvSpPr>
            <a:spLocks noGrp="1"/>
          </p:cNvSpPr>
          <p:nvPr>
            <p:ph idx="1"/>
          </p:nvPr>
        </p:nvSpPr>
        <p:spPr>
          <a:xfrm>
            <a:off x="1657350" y="2000250"/>
            <a:ext cx="5829300" cy="3086100"/>
          </a:xfrm>
        </p:spPr>
        <p:txBody>
          <a:bodyPr/>
          <a:lstStyle/>
          <a:p>
            <a:r>
              <a:rPr lang="en-US" sz="1350" dirty="0"/>
              <a:t>The Scope is imprecisely stated. The actual addressing (assigning of addresses, types of addresses used, </a:t>
            </a:r>
            <a:r>
              <a:rPr lang="en-US" sz="1350" dirty="0" err="1"/>
              <a:t>etc</a:t>
            </a:r>
            <a:r>
              <a:rPr lang="en-US" sz="1350" dirty="0"/>
              <a:t>) is not changing at all. It is the use of these addresses (how they are used and conveyed) for the different modes that is being more fully defined. </a:t>
            </a:r>
          </a:p>
          <a:p>
            <a:r>
              <a:rPr lang="en-US" sz="1350" dirty="0"/>
              <a:t>Changing the first sentence of the scope to: This amendment </a:t>
            </a:r>
            <a:r>
              <a:rPr lang="en-US" sz="1350" strike="sngStrike" dirty="0"/>
              <a:t>adds routing modes to completely</a:t>
            </a:r>
            <a:r>
              <a:rPr lang="en-US" sz="1350" dirty="0"/>
              <a:t> fully defines how </a:t>
            </a:r>
            <a:r>
              <a:rPr lang="en-US" sz="1350"/>
              <a:t>the addressing </a:t>
            </a:r>
            <a:r>
              <a:rPr lang="en-US" sz="1350" dirty="0"/>
              <a:t>and route information (already defined in the standard) are to be used by the routing modes (also currently defined in the standard), including at least the following:</a:t>
            </a:r>
          </a:p>
          <a:p>
            <a:pPr lvl="0"/>
            <a:r>
              <a:rPr lang="en-US" sz="1350" dirty="0"/>
              <a:t>Changing 1.2.1b of the CSD to: This amendment allows for the use of the addressing and route information used in non-storing routing modes to be completely specified, permitting full support for all of the non-storing routing modes defined in the initial standard. This expands the use environment for the base standard in the very large Internet of Things (</a:t>
            </a:r>
            <a:r>
              <a:rPr lang="en-US" sz="1350" dirty="0" err="1"/>
              <a:t>IoT</a:t>
            </a:r>
            <a:r>
              <a:rPr lang="en-US" sz="1350" dirty="0"/>
              <a:t>) market.</a:t>
            </a:r>
          </a:p>
          <a:p>
            <a:pPr lvl="0"/>
            <a:r>
              <a:rPr lang="en-US" sz="1350" dirty="0"/>
              <a:t>Changing PAR Title to: Amendment to fully define use of addressing and route information currently in the standard</a:t>
            </a:r>
          </a:p>
          <a:p>
            <a:endParaRPr lang="en-US" sz="1350" dirty="0"/>
          </a:p>
          <a:p>
            <a:endParaRPr lang="en-US" sz="1350" dirty="0"/>
          </a:p>
        </p:txBody>
      </p:sp>
      <p:sp>
        <p:nvSpPr>
          <p:cNvPr id="5" name="Footer Placeholder 4"/>
          <p:cNvSpPr>
            <a:spLocks noGrp="1"/>
          </p:cNvSpPr>
          <p:nvPr>
            <p:ph type="ftr" sz="quarter" idx="11"/>
          </p:nvPr>
        </p:nvSpPr>
        <p:spPr>
          <a:xfrm>
            <a:off x="6323414" y="6516287"/>
            <a:ext cx="2167260" cy="184666"/>
          </a:xfrm>
        </p:spPr>
        <p:txBody>
          <a:bodyPr/>
          <a:lstStyle/>
          <a:p>
            <a:pPr defTabSz="685800"/>
            <a:r>
              <a:rPr lang="en-US" dirty="0" smtClean="0">
                <a:solidFill>
                  <a:srgbClr val="000000"/>
                </a:solidFill>
              </a:rPr>
              <a:t>Adrian Stephens, Intel Corporation</a:t>
            </a:r>
            <a:endParaRPr lang="en-US" dirty="0">
              <a:solidFill>
                <a:srgbClr val="000000"/>
              </a:solidFill>
            </a:endParaRPr>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17/23 of 11-17-1538 </a:t>
            </a:r>
            <a:r>
              <a:rPr lang="en-US" sz="1200" b="0" dirty="0"/>
              <a:t>by Jon </a:t>
            </a:r>
            <a:r>
              <a:rPr lang="en-US" sz="1200" b="0" dirty="0" err="1"/>
              <a:t>Rosdahl</a:t>
            </a:r>
            <a:r>
              <a:rPr lang="en-US" sz="1200" b="0" dirty="0"/>
              <a:t>, (Qualcomm)</a:t>
            </a:r>
            <a:endParaRPr lang="en-GB" sz="1200" b="0" dirty="0"/>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30</a:t>
            </a:fld>
            <a:endParaRPr lang="en-US"/>
          </a:p>
        </p:txBody>
      </p:sp>
    </p:spTree>
    <p:extLst>
      <p:ext uri="{BB962C8B-B14F-4D97-AF65-F5344CB8AC3E}">
        <p14:creationId xmlns:p14="http://schemas.microsoft.com/office/powerpoint/2010/main" val="13945937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CSD- 802.15 Comment response to 802.11</a:t>
            </a:r>
          </a:p>
        </p:txBody>
      </p:sp>
      <p:sp>
        <p:nvSpPr>
          <p:cNvPr id="3" name="Content Placeholder 2"/>
          <p:cNvSpPr>
            <a:spLocks noGrp="1"/>
          </p:cNvSpPr>
          <p:nvPr>
            <p:ph idx="1"/>
          </p:nvPr>
        </p:nvSpPr>
        <p:spPr>
          <a:xfrm>
            <a:off x="1657350" y="2171700"/>
            <a:ext cx="5829300" cy="3086100"/>
          </a:xfrm>
        </p:spPr>
        <p:txBody>
          <a:bodyPr/>
          <a:lstStyle/>
          <a:p>
            <a:r>
              <a:rPr lang="en-US" sz="1800" dirty="0"/>
              <a:t>1.2.1a: Change “</a:t>
            </a:r>
            <a:r>
              <a:rPr lang="en-US" sz="1800" dirty="0" err="1"/>
              <a:t>capabity</a:t>
            </a:r>
            <a:r>
              <a:rPr lang="en-US" sz="1800" dirty="0"/>
              <a:t>” to “capability” and “</a:t>
            </a:r>
            <a:r>
              <a:rPr lang="en-US" sz="1800" dirty="0" err="1"/>
              <a:t>Interenet</a:t>
            </a:r>
            <a:r>
              <a:rPr lang="en-US" sz="1800" dirty="0"/>
              <a:t>” to “Internet” </a:t>
            </a:r>
            <a:r>
              <a:rPr lang="en-US" sz="1800" dirty="0">
                <a:solidFill>
                  <a:srgbClr val="FF0000"/>
                </a:solidFill>
              </a:rPr>
              <a:t>Resolution: Accept. Corrections made</a:t>
            </a:r>
            <a:endParaRPr lang="en-US" sz="1800" dirty="0"/>
          </a:p>
          <a:p>
            <a:r>
              <a:rPr lang="en-US" sz="1800" dirty="0"/>
              <a:t>1.2.3: Change “801.15.10” to “IEEE </a:t>
            </a:r>
            <a:r>
              <a:rPr lang="en-US" sz="1800" dirty="0" err="1"/>
              <a:t>Std</a:t>
            </a:r>
            <a:r>
              <a:rPr lang="en-US" sz="1800" dirty="0"/>
              <a:t> 802.15.10” </a:t>
            </a:r>
            <a:r>
              <a:rPr lang="en-US" sz="1800" dirty="0">
                <a:solidFill>
                  <a:srgbClr val="FF0000"/>
                </a:solidFill>
              </a:rPr>
              <a:t>Resolution: Accept. All instances changed</a:t>
            </a:r>
            <a:endParaRPr lang="en-US" sz="1800" dirty="0"/>
          </a:p>
          <a:p>
            <a:r>
              <a:rPr lang="en-US" sz="1800" dirty="0"/>
              <a:t>1.2.4a: Change the sentence to “Route handling of dynamically changing networks are being implemented today using the IEEE STD 802.15.10-2017 Recommended Practice.” </a:t>
            </a:r>
            <a:r>
              <a:rPr lang="en-US" sz="1800" dirty="0">
                <a:solidFill>
                  <a:srgbClr val="FF0000"/>
                </a:solidFill>
              </a:rPr>
              <a:t>Resolution: Accept.  Sentence replaced with the above.</a:t>
            </a:r>
            <a:endParaRPr lang="en-US" sz="1800" dirty="0"/>
          </a:p>
          <a:p>
            <a:endParaRPr lang="en-US" sz="1800" dirty="0"/>
          </a:p>
        </p:txBody>
      </p:sp>
      <p:sp>
        <p:nvSpPr>
          <p:cNvPr id="5" name="Footer Placeholder 4"/>
          <p:cNvSpPr>
            <a:spLocks noGrp="1"/>
          </p:cNvSpPr>
          <p:nvPr>
            <p:ph type="ftr" sz="quarter" idx="11"/>
          </p:nvPr>
        </p:nvSpPr>
        <p:spPr>
          <a:xfrm>
            <a:off x="6326727" y="6506348"/>
            <a:ext cx="2167260" cy="184666"/>
          </a:xfrm>
        </p:spPr>
        <p:txBody>
          <a:bodyPr/>
          <a:lstStyle/>
          <a:p>
            <a:pPr defTabSz="685800"/>
            <a:r>
              <a:rPr lang="en-US" dirty="0" smtClean="0">
                <a:solidFill>
                  <a:srgbClr val="000000"/>
                </a:solidFill>
              </a:rPr>
              <a:t>Adrian Stephens, Intel Corporation</a:t>
            </a:r>
            <a:endParaRPr lang="en-US" dirty="0">
              <a:solidFill>
                <a:srgbClr val="000000"/>
              </a:solidFill>
            </a:endParaRPr>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18/23 of 11-17-1538 </a:t>
            </a:r>
            <a:r>
              <a:rPr lang="en-US" sz="1200" b="0" dirty="0"/>
              <a:t>by Jon </a:t>
            </a:r>
            <a:r>
              <a:rPr lang="en-US" sz="1200" b="0" dirty="0" err="1"/>
              <a:t>Rosdahl</a:t>
            </a:r>
            <a:r>
              <a:rPr lang="en-US" sz="1200" b="0" dirty="0"/>
              <a:t>, (Qualcomm)</a:t>
            </a:r>
            <a:endParaRPr lang="en-GB" sz="1200" b="0" dirty="0"/>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31</a:t>
            </a:fld>
            <a:endParaRPr lang="en-US"/>
          </a:p>
        </p:txBody>
      </p:sp>
    </p:spTree>
    <p:extLst>
      <p:ext uri="{BB962C8B-B14F-4D97-AF65-F5344CB8AC3E}">
        <p14:creationId xmlns:p14="http://schemas.microsoft.com/office/powerpoint/2010/main" val="33781658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EFBE59C-895E-4910-AC81-125F8225A381}"/>
              </a:ext>
            </a:extLst>
          </p:cNvPr>
          <p:cNvSpPr>
            <a:spLocks noGrp="1"/>
          </p:cNvSpPr>
          <p:nvPr>
            <p:ph type="title"/>
          </p:nvPr>
        </p:nvSpPr>
        <p:spPr/>
        <p:txBody>
          <a:bodyPr/>
          <a:lstStyle/>
          <a:p>
            <a:r>
              <a:rPr lang="en-US" dirty="0"/>
              <a:t>802.11 response to resolutions	</a:t>
            </a:r>
          </a:p>
        </p:txBody>
      </p:sp>
      <p:sp>
        <p:nvSpPr>
          <p:cNvPr id="3" name="Content Placeholder 2">
            <a:extLst>
              <a:ext uri="{FF2B5EF4-FFF2-40B4-BE49-F238E27FC236}">
                <a16:creationId xmlns="" xmlns:a16="http://schemas.microsoft.com/office/drawing/2014/main" id="{8549A59D-0014-460B-840E-FF3596A8579C}"/>
              </a:ext>
            </a:extLst>
          </p:cNvPr>
          <p:cNvSpPr>
            <a:spLocks noGrp="1"/>
          </p:cNvSpPr>
          <p:nvPr>
            <p:ph idx="1"/>
          </p:nvPr>
        </p:nvSpPr>
        <p:spPr/>
        <p:txBody>
          <a:bodyPr/>
          <a:lstStyle/>
          <a:p>
            <a:r>
              <a:rPr lang="en-US" dirty="0"/>
              <a:t>Nothing further to add.</a:t>
            </a:r>
          </a:p>
          <a:p>
            <a:r>
              <a:rPr lang="en-US" dirty="0"/>
              <a:t>Thanks for addressing our comments.</a:t>
            </a:r>
          </a:p>
        </p:txBody>
      </p:sp>
      <p:sp>
        <p:nvSpPr>
          <p:cNvPr id="5" name="Footer Placeholder 4">
            <a:extLst>
              <a:ext uri="{FF2B5EF4-FFF2-40B4-BE49-F238E27FC236}">
                <a16:creationId xmlns="" xmlns:a16="http://schemas.microsoft.com/office/drawing/2014/main" id="{13A3B8F1-8853-444B-9DB1-B189D4E81EA0}"/>
              </a:ext>
            </a:extLst>
          </p:cNvPr>
          <p:cNvSpPr>
            <a:spLocks noGrp="1"/>
          </p:cNvSpPr>
          <p:nvPr>
            <p:ph type="ftr" sz="quarter" idx="11"/>
          </p:nvPr>
        </p:nvSpPr>
        <p:spPr>
          <a:xfrm>
            <a:off x="6745099" y="6475413"/>
            <a:ext cx="1798826" cy="184666"/>
          </a:xfrm>
        </p:spPr>
        <p:txBody>
          <a:bodyPr/>
          <a:lstStyle/>
          <a:p>
            <a:r>
              <a:rPr lang="en-US" dirty="0" smtClean="0"/>
              <a:t>Adrian Stephens, Intel Corporation</a:t>
            </a:r>
            <a:endParaRPr lang="en-US"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19/23 of 11-17-1538 </a:t>
            </a:r>
            <a:r>
              <a:rPr lang="en-US" sz="1200" b="0" dirty="0"/>
              <a:t>by Jon </a:t>
            </a:r>
            <a:r>
              <a:rPr lang="en-US" sz="1200" b="0" dirty="0" err="1"/>
              <a:t>Rosdahl</a:t>
            </a:r>
            <a:r>
              <a:rPr lang="en-US" sz="1200" b="0" dirty="0"/>
              <a:t>, (Qualcomm)</a:t>
            </a:r>
            <a:endParaRPr lang="en-GB" sz="1200" b="0" dirty="0"/>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32</a:t>
            </a:fld>
            <a:endParaRPr lang="en-US"/>
          </a:p>
        </p:txBody>
      </p:sp>
    </p:spTree>
    <p:extLst>
      <p:ext uri="{BB962C8B-B14F-4D97-AF65-F5344CB8AC3E}">
        <p14:creationId xmlns:p14="http://schemas.microsoft.com/office/powerpoint/2010/main" val="29693817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9910E79-6D30-4CAB-B1CC-2AA534FAC455}"/>
              </a:ext>
            </a:extLst>
          </p:cNvPr>
          <p:cNvSpPr>
            <a:spLocks noGrp="1"/>
          </p:cNvSpPr>
          <p:nvPr>
            <p:ph type="title"/>
          </p:nvPr>
        </p:nvSpPr>
        <p:spPr/>
        <p:txBody>
          <a:bodyPr/>
          <a:lstStyle/>
          <a:p>
            <a:r>
              <a:rPr lang="en-US" dirty="0"/>
              <a:t>Response from 802.1CBcv</a:t>
            </a:r>
          </a:p>
        </p:txBody>
      </p:sp>
      <p:sp>
        <p:nvSpPr>
          <p:cNvPr id="3" name="Content Placeholder 2">
            <a:extLst>
              <a:ext uri="{FF2B5EF4-FFF2-40B4-BE49-F238E27FC236}">
                <a16:creationId xmlns="" xmlns:a16="http://schemas.microsoft.com/office/drawing/2014/main" id="{5AC78CBC-4906-4B63-8655-3E57EFA3A91A}"/>
              </a:ext>
            </a:extLst>
          </p:cNvPr>
          <p:cNvSpPr>
            <a:spLocks noGrp="1"/>
          </p:cNvSpPr>
          <p:nvPr>
            <p:ph idx="1"/>
          </p:nvPr>
        </p:nvSpPr>
        <p:spPr>
          <a:xfrm>
            <a:off x="685800" y="2024844"/>
            <a:ext cx="7772400" cy="3688966"/>
          </a:xfrm>
        </p:spPr>
        <p:txBody>
          <a:bodyPr/>
          <a:lstStyle/>
          <a:p>
            <a:r>
              <a:rPr lang="en-US" dirty="0"/>
              <a:t>No response received by Wednesday deadline.</a:t>
            </a:r>
          </a:p>
          <a:p>
            <a:pPr marL="0" indent="0">
              <a:buNone/>
            </a:pPr>
            <a:endParaRPr lang="en-US" dirty="0"/>
          </a:p>
          <a:p>
            <a:r>
              <a:rPr lang="fr-FR" dirty="0"/>
              <a:t>Updated P802.1CBcv PAR documentation in </a:t>
            </a:r>
          </a:p>
          <a:p>
            <a:pPr marL="0" indent="0">
              <a:buNone/>
            </a:pPr>
            <a:r>
              <a:rPr lang="fr-FR" sz="1800" dirty="0">
                <a:hlinkClick r:id="rId2"/>
              </a:rPr>
              <a:t>http://www.ieee802.org/1/files/public/docs2017/cv-draft-PAR-1017-v03.pdf</a:t>
            </a:r>
            <a:r>
              <a:rPr lang="fr-FR" sz="1800" dirty="0"/>
              <a:t> </a:t>
            </a:r>
          </a:p>
          <a:p>
            <a:r>
              <a:rPr lang="it-IT" dirty="0"/>
              <a:t>Updated CSD documentation in </a:t>
            </a:r>
            <a:r>
              <a:rPr lang="it-IT" sz="1500" dirty="0">
                <a:hlinkClick r:id="rId3"/>
              </a:rPr>
              <a:t>http://www.ieee802.org/1/files/public/docs2017/cv-draft-CSD-0917-v01.pdf</a:t>
            </a:r>
            <a:r>
              <a:rPr lang="it-IT" sz="1500" dirty="0"/>
              <a:t> </a:t>
            </a:r>
          </a:p>
          <a:p>
            <a:pPr marL="0" indent="0">
              <a:buNone/>
            </a:pPr>
            <a:endParaRPr lang="fr-FR" sz="1200" dirty="0"/>
          </a:p>
          <a:p>
            <a:r>
              <a:rPr lang="en-US" dirty="0"/>
              <a:t>Comment – the Scope is still too broad and allows for any maintenance change throughout the draft unrelated to YANG definition.</a:t>
            </a:r>
          </a:p>
        </p:txBody>
      </p:sp>
      <p:sp>
        <p:nvSpPr>
          <p:cNvPr id="5" name="Footer Placeholder 4">
            <a:extLst>
              <a:ext uri="{FF2B5EF4-FFF2-40B4-BE49-F238E27FC236}">
                <a16:creationId xmlns="" xmlns:a16="http://schemas.microsoft.com/office/drawing/2014/main" id="{2D646D9E-E907-4066-A452-B8094B5052EE}"/>
              </a:ext>
            </a:extLst>
          </p:cNvPr>
          <p:cNvSpPr>
            <a:spLocks noGrp="1"/>
          </p:cNvSpPr>
          <p:nvPr>
            <p:ph type="ftr" sz="quarter" idx="11"/>
          </p:nvPr>
        </p:nvSpPr>
        <p:spPr>
          <a:xfrm>
            <a:off x="6745099" y="6475413"/>
            <a:ext cx="1798826" cy="184666"/>
          </a:xfrm>
        </p:spPr>
        <p:txBody>
          <a:bodyPr/>
          <a:lstStyle/>
          <a:p>
            <a:r>
              <a:rPr lang="en-US" smtClean="0"/>
              <a:t>Adrian Stephens, Intel Corporation</a:t>
            </a:r>
            <a:endParaRPr lang="en-US"/>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20/23 of 11-17-1538 </a:t>
            </a:r>
            <a:r>
              <a:rPr lang="en-US" sz="1200" b="0" dirty="0"/>
              <a:t>by Jon </a:t>
            </a:r>
            <a:r>
              <a:rPr lang="en-US" sz="1200" b="0" dirty="0" err="1"/>
              <a:t>Rosdahl</a:t>
            </a:r>
            <a:r>
              <a:rPr lang="en-US" sz="1200" b="0" dirty="0"/>
              <a:t>, (Qualcomm)</a:t>
            </a:r>
            <a:endParaRPr lang="en-GB" sz="1200" b="0" dirty="0"/>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33</a:t>
            </a:fld>
            <a:endParaRPr lang="en-US"/>
          </a:p>
        </p:txBody>
      </p:sp>
    </p:spTree>
    <p:extLst>
      <p:ext uri="{BB962C8B-B14F-4D97-AF65-F5344CB8AC3E}">
        <p14:creationId xmlns:p14="http://schemas.microsoft.com/office/powerpoint/2010/main" val="7901034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Final Report to 802.11</a:t>
            </a:r>
          </a:p>
        </p:txBody>
      </p:sp>
      <p:sp>
        <p:nvSpPr>
          <p:cNvPr id="2" name="Text Placeholder 1"/>
          <p:cNvSpPr>
            <a:spLocks noGrp="1"/>
          </p:cNvSpPr>
          <p:nvPr>
            <p:ph type="body" idx="1"/>
          </p:nvPr>
        </p:nvSpPr>
        <p:spPr/>
        <p:txBody>
          <a:bodyPr/>
          <a:lstStyle/>
          <a:p>
            <a:endParaRPr lang="en-US"/>
          </a:p>
        </p:txBody>
      </p:sp>
      <p:sp>
        <p:nvSpPr>
          <p:cNvPr id="5" name="Footer Placeholder 4"/>
          <p:cNvSpPr>
            <a:spLocks noGrp="1"/>
          </p:cNvSpPr>
          <p:nvPr>
            <p:ph type="ftr" idx="11"/>
          </p:nvPr>
        </p:nvSpPr>
        <p:spPr>
          <a:xfrm>
            <a:off x="6960158" y="6475413"/>
            <a:ext cx="1583767" cy="184666"/>
          </a:xfrm>
        </p:spPr>
        <p:txBody>
          <a:bodyPr/>
          <a:lstStyle/>
          <a:p>
            <a:r>
              <a:rPr lang="en-GB" smtClean="0"/>
              <a:t>Adrian Stephens, Intel Corporation</a:t>
            </a:r>
            <a:endParaRPr lang="en-GB"/>
          </a:p>
        </p:txBody>
      </p:sp>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21/23 of 11-17-1538 by Jon Rosdahl (Qualcomm)</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181101DF-3CCF-4DBE-9F6F-C2C8287AACB7}" type="slidenum">
              <a:rPr lang="en-US" smtClean="0"/>
              <a:pPr>
                <a:defRPr/>
              </a:pPr>
              <a:t>34</a:t>
            </a:fld>
            <a:endParaRPr lang="en-US"/>
          </a:p>
        </p:txBody>
      </p:sp>
    </p:spTree>
    <p:extLst>
      <p:ext uri="{BB962C8B-B14F-4D97-AF65-F5344CB8AC3E}">
        <p14:creationId xmlns:p14="http://schemas.microsoft.com/office/powerpoint/2010/main" val="27544737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Motion To Approve Report</a:t>
            </a:r>
          </a:p>
        </p:txBody>
      </p:sp>
      <p:sp>
        <p:nvSpPr>
          <p:cNvPr id="3" name="Content Placeholder 2"/>
          <p:cNvSpPr>
            <a:spLocks noGrp="1"/>
          </p:cNvSpPr>
          <p:nvPr>
            <p:ph idx="1"/>
          </p:nvPr>
        </p:nvSpPr>
        <p:spPr/>
        <p:txBody>
          <a:bodyPr/>
          <a:lstStyle/>
          <a:p>
            <a:r>
              <a:rPr lang="en-US" dirty="0"/>
              <a:t>Move to accept 11-17/01538r2 as the report from PAR Review SC for the November 2017 plenary.</a:t>
            </a:r>
          </a:p>
          <a:p>
            <a:endParaRPr lang="en-US" dirty="0"/>
          </a:p>
          <a:p>
            <a:r>
              <a:rPr lang="en-US" dirty="0"/>
              <a:t>Moved: Dorothy STANLEY</a:t>
            </a:r>
          </a:p>
          <a:p>
            <a:r>
              <a:rPr lang="en-US" dirty="0"/>
              <a:t>2</a:t>
            </a:r>
            <a:r>
              <a:rPr lang="en-US" baseline="30000" dirty="0"/>
              <a:t>nd</a:t>
            </a:r>
            <a:r>
              <a:rPr lang="en-US" dirty="0"/>
              <a:t>: Mike MONTEMURRO</a:t>
            </a:r>
          </a:p>
          <a:p>
            <a:r>
              <a:rPr lang="en-US" dirty="0"/>
              <a:t>Results: Unanimous</a:t>
            </a:r>
          </a:p>
        </p:txBody>
      </p:sp>
      <p:sp>
        <p:nvSpPr>
          <p:cNvPr id="5" name="Footer Placeholder 4"/>
          <p:cNvSpPr>
            <a:spLocks noGrp="1"/>
          </p:cNvSpPr>
          <p:nvPr>
            <p:ph type="ftr" idx="11"/>
          </p:nvPr>
        </p:nvSpPr>
        <p:spPr>
          <a:xfrm>
            <a:off x="6960158" y="6475413"/>
            <a:ext cx="1583767" cy="184666"/>
          </a:xfrm>
        </p:spPr>
        <p:txBody>
          <a:bodyPr/>
          <a:lstStyle/>
          <a:p>
            <a:r>
              <a:rPr lang="en-GB" smtClean="0"/>
              <a:t>Adrian Stephens, Intel Corporation</a:t>
            </a:r>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22/23 of 11-17-1538 by Jon Rosdahl (Qualcomm)</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35</a:t>
            </a:fld>
            <a:endParaRPr lang="en-US"/>
          </a:p>
        </p:txBody>
      </p:sp>
    </p:spTree>
    <p:extLst>
      <p:ext uri="{BB962C8B-B14F-4D97-AF65-F5344CB8AC3E}">
        <p14:creationId xmlns:p14="http://schemas.microsoft.com/office/powerpoint/2010/main" val="28063040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685802" y="1371603"/>
            <a:ext cx="7770813" cy="383212"/>
          </a:xfrm>
          <a:ln/>
        </p:spPr>
        <p:txBody>
          <a:bodyPr/>
          <a:lstStyle/>
          <a:p>
            <a:pPr algn="l">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dirty="0"/>
              <a:t>References:</a:t>
            </a:r>
          </a:p>
        </p:txBody>
      </p:sp>
      <p:sp>
        <p:nvSpPr>
          <p:cNvPr id="11266" name="Rectangle 2"/>
          <p:cNvSpPr>
            <a:spLocks noGrp="1" noChangeArrowheads="1"/>
          </p:cNvSpPr>
          <p:nvPr>
            <p:ph idx="1"/>
          </p:nvPr>
        </p:nvSpPr>
        <p:spPr>
          <a:xfrm>
            <a:off x="685802" y="2024845"/>
            <a:ext cx="7770813" cy="3403217"/>
          </a:xfrm>
          <a:ln/>
        </p:spPr>
        <p:txBody>
          <a:bodyPr/>
          <a:lstStyle/>
          <a:p>
            <a:r>
              <a:rPr lang="en-US" dirty="0"/>
              <a:t>IEEE 802 PARs Under consideration Webpage:</a:t>
            </a:r>
          </a:p>
          <a:p>
            <a:pPr lvl="1"/>
            <a:r>
              <a:rPr lang="en-US" dirty="0"/>
              <a:t>	</a:t>
            </a:r>
            <a:r>
              <a:rPr lang="en-US" dirty="0">
                <a:solidFill>
                  <a:schemeClr val="accent6"/>
                </a:solidFill>
                <a:hlinkClick r:id="rId3"/>
              </a:rPr>
              <a:t>http://grouper.ieee.org/groups/802/PARs.shtml</a:t>
            </a:r>
            <a:endParaRPr lang="en-US" dirty="0">
              <a:solidFill>
                <a:schemeClr val="accent6"/>
              </a:solidFill>
            </a:endParaRPr>
          </a:p>
          <a:p>
            <a:endParaRPr lang="en-US" dirty="0"/>
          </a:p>
          <a:p>
            <a:r>
              <a:rPr lang="en-US" dirty="0"/>
              <a:t>Minutes: </a:t>
            </a:r>
          </a:p>
          <a:p>
            <a:r>
              <a:rPr lang="en-US" dirty="0"/>
              <a:t>	</a:t>
            </a:r>
            <a:r>
              <a:rPr lang="en-US" sz="1500" dirty="0"/>
              <a:t>Previous Plenary: 11-17/1092r0:</a:t>
            </a:r>
          </a:p>
          <a:p>
            <a:pPr lvl="2"/>
            <a:r>
              <a:rPr lang="en-US" dirty="0"/>
              <a:t>&lt; </a:t>
            </a:r>
            <a:r>
              <a:rPr lang="en-US" dirty="0">
                <a:hlinkClick r:id="rId4"/>
              </a:rPr>
              <a:t>https://mentor.ieee.org/802.11/dcn/17/11-17-1092-00-0PAR-minutes-july-2017-session.docx</a:t>
            </a:r>
            <a:r>
              <a:rPr lang="en-US" dirty="0"/>
              <a:t>  &gt; </a:t>
            </a:r>
          </a:p>
          <a:p>
            <a:pPr lvl="2"/>
            <a:endParaRPr lang="en-US" sz="1500" dirty="0"/>
          </a:p>
          <a:p>
            <a:pPr lvl="1"/>
            <a:r>
              <a:rPr lang="en-US" b="1" dirty="0"/>
              <a:t>Current Meeting: 	</a:t>
            </a:r>
            <a:r>
              <a:rPr lang="en-US" dirty="0"/>
              <a:t>	11-17/1715r0:</a:t>
            </a:r>
          </a:p>
          <a:p>
            <a:pPr lvl="1"/>
            <a:r>
              <a:rPr lang="en-US" dirty="0"/>
              <a:t>&lt; </a:t>
            </a:r>
            <a:r>
              <a:rPr lang="en-US" dirty="0">
                <a:hlinkClick r:id="rId5"/>
              </a:rPr>
              <a:t>https://mentor.ieee.org/802.11/dcn/17/11-17-1715-00-0PAR-minutes-november-2017-session.docx</a:t>
            </a:r>
            <a:r>
              <a:rPr lang="en-US" dirty="0"/>
              <a:t> &gt;</a:t>
            </a:r>
          </a:p>
        </p:txBody>
      </p:sp>
      <p:sp>
        <p:nvSpPr>
          <p:cNvPr id="5" name="Footer Placeholder 4"/>
          <p:cNvSpPr>
            <a:spLocks noGrp="1"/>
          </p:cNvSpPr>
          <p:nvPr>
            <p:ph type="ftr" idx="11"/>
          </p:nvPr>
        </p:nvSpPr>
        <p:spPr>
          <a:xfrm>
            <a:off x="6960158" y="6475413"/>
            <a:ext cx="1583767" cy="184666"/>
          </a:xfrm>
        </p:spPr>
        <p:txBody>
          <a:bodyPr/>
          <a:lstStyle/>
          <a:p>
            <a:r>
              <a:rPr lang="en-GB" smtClean="0"/>
              <a:t>Adrian Stephens, Intel Corporation</a:t>
            </a:r>
            <a:endParaRPr lang="en-GB"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23/23 of 11-17-1538 by Jon Rosdahl (Qualcomm)</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36</a:t>
            </a:fld>
            <a:endParaRPr lang="en-US"/>
          </a:p>
        </p:txBody>
      </p:sp>
    </p:spTree>
    <p:extLst>
      <p:ext uri="{BB962C8B-B14F-4D97-AF65-F5344CB8AC3E}">
        <p14:creationId xmlns:p14="http://schemas.microsoft.com/office/powerpoint/2010/main" val="237108237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2"/>
          <p:cNvSpPr>
            <a:spLocks noGrp="1" noChangeArrowheads="1"/>
          </p:cNvSpPr>
          <p:nvPr>
            <p:ph type="title"/>
          </p:nvPr>
        </p:nvSpPr>
        <p:spPr/>
        <p:txBody>
          <a:bodyPr anchor="ctr"/>
          <a:lstStyle/>
          <a:p>
            <a:pPr algn="ctr">
              <a:defRPr/>
            </a:pPr>
            <a:r>
              <a:rPr lang="en-US" i="1" dirty="0" smtClean="0">
                <a:solidFill>
                  <a:schemeClr val="accent2">
                    <a:lumMod val="75000"/>
                  </a:schemeClr>
                </a:solidFill>
              </a:rPr>
              <a:t>IEEE 802.11 Coexistence SC </a:t>
            </a:r>
            <a:r>
              <a:rPr lang="en-US" dirty="0" smtClean="0">
                <a:solidFill>
                  <a:schemeClr val="accent2">
                    <a:lumMod val="75000"/>
                  </a:schemeClr>
                </a:solidFill>
              </a:rPr>
              <a:t>closing report</a:t>
            </a:r>
            <a:br>
              <a:rPr lang="en-US" dirty="0" smtClean="0">
                <a:solidFill>
                  <a:schemeClr val="accent2">
                    <a:lumMod val="75000"/>
                  </a:schemeClr>
                </a:solidFill>
              </a:rPr>
            </a:br>
            <a:r>
              <a:rPr lang="en-US" dirty="0" smtClean="0">
                <a:solidFill>
                  <a:schemeClr val="accent2">
                    <a:lumMod val="75000"/>
                  </a:schemeClr>
                </a:solidFill>
              </a:rPr>
              <a:t>in Orlando in November 2017</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50000"/>
                  </a:schemeClr>
                </a:solidFill>
              </a:rPr>
              <a:t>10 November 2017</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a:latin typeface="Arial" pitchFamily="34" charset="0"/>
              </a:rPr>
              <a:t>Authors:</a:t>
            </a:r>
            <a:endParaRPr lang="en-US" sz="1600">
              <a:latin typeface="Arial" pitchFamily="34" charset="0"/>
            </a:endParaRPr>
          </a:p>
        </p:txBody>
      </p:sp>
      <p:graphicFrame>
        <p:nvGraphicFramePr>
          <p:cNvPr id="2" name="Table 1"/>
          <p:cNvGraphicFramePr>
            <a:graphicFrameLocks noGrp="1"/>
          </p:cNvGraphicFramePr>
          <p:nvPr>
            <p:extLst/>
          </p:nvPr>
        </p:nvGraphicFramePr>
        <p:xfrm>
          <a:off x="685800" y="3429000"/>
          <a:ext cx="7696200" cy="741364"/>
        </p:xfrm>
        <a:graphic>
          <a:graphicData uri="http://schemas.openxmlformats.org/drawingml/2006/table">
            <a:tbl>
              <a:tblPr firstRow="1" bandRow="1">
                <a:tableStyleId>{21E4AEA4-8DFA-4A89-87EB-49C32662AFE0}</a:tableStyleId>
              </a:tblPr>
              <a:tblGrid>
                <a:gridCol w="1924050">
                  <a:extLst>
                    <a:ext uri="{9D8B030D-6E8A-4147-A177-3AD203B41FA5}">
                      <a16:colId xmlns="" xmlns:a16="http://schemas.microsoft.com/office/drawing/2014/main" val="20000"/>
                    </a:ext>
                  </a:extLst>
                </a:gridCol>
                <a:gridCol w="1924050">
                  <a:extLst>
                    <a:ext uri="{9D8B030D-6E8A-4147-A177-3AD203B41FA5}">
                      <a16:colId xmlns="" xmlns:a16="http://schemas.microsoft.com/office/drawing/2014/main" val="20001"/>
                    </a:ext>
                  </a:extLst>
                </a:gridCol>
                <a:gridCol w="1924050">
                  <a:extLst>
                    <a:ext uri="{9D8B030D-6E8A-4147-A177-3AD203B41FA5}">
                      <a16:colId xmlns="" xmlns:a16="http://schemas.microsoft.com/office/drawing/2014/main" val="20002"/>
                    </a:ext>
                  </a:extLst>
                </a:gridCol>
                <a:gridCol w="1924050">
                  <a:extLst>
                    <a:ext uri="{9D8B030D-6E8A-4147-A177-3AD203B41FA5}">
                      <a16:colId xmlns=""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 xmlns:a16="http://schemas.microsoft.com/office/drawing/2014/main" val="10000"/>
                  </a:ext>
                </a:extLst>
              </a:tr>
              <a:tr h="370682">
                <a:tc>
                  <a:txBody>
                    <a:bodyPr/>
                    <a:lstStyle/>
                    <a:p>
                      <a:pPr>
                        <a:spcAft>
                          <a:spcPts val="0"/>
                        </a:spcAft>
                      </a:pPr>
                      <a:r>
                        <a:rPr lang="en-US" sz="1200" dirty="0">
                          <a:effectLst/>
                        </a:rPr>
                        <a:t>Andrew </a:t>
                      </a:r>
                      <a:r>
                        <a:rPr lang="en-US" sz="1200" dirty="0" smtClean="0">
                          <a:effectLst/>
                        </a:rPr>
                        <a:t>Myles </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marL="21590" indent="-21590">
                        <a:spcAft>
                          <a:spcPts val="0"/>
                        </a:spcAft>
                      </a:pPr>
                      <a:r>
                        <a:rPr lang="en-US" sz="1200" dirty="0">
                          <a:effectLst/>
                        </a:rPr>
                        <a:t>+61 2 84461010</a:t>
                      </a:r>
                      <a:endParaRPr lang="en-AU" sz="1200" dirty="0">
                        <a:effectLst/>
                      </a:endParaRPr>
                    </a:p>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extLst>
                  <a:ext uri="{0D108BD9-81ED-4DB2-BD59-A6C34878D82A}">
                    <a16:rowId xmlns="" xmlns:a16="http://schemas.microsoft.com/office/drawing/2014/main" val="10001"/>
                  </a:ext>
                </a:extLst>
              </a:tr>
            </a:tbl>
          </a:graphicData>
        </a:graphic>
      </p:graphicFrame>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1/3 of 11-17-1795 by Andrew Myles, Cisco</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4" name="Date Placeholder 3"/>
          <p:cNvSpPr>
            <a:spLocks noGrp="1"/>
          </p:cNvSpPr>
          <p:nvPr>
            <p:ph type="dt" sz="half" idx="10"/>
          </p:nvPr>
        </p:nvSpPr>
        <p:spPr/>
        <p:txBody>
          <a:bodyPr/>
          <a:lstStyle/>
          <a:p>
            <a:pPr>
              <a:defRPr/>
            </a:pPr>
            <a:r>
              <a:rPr lang="en-US" smtClean="0"/>
              <a:t>November 2017</a:t>
            </a:r>
            <a:endParaRPr lang="en-US"/>
          </a:p>
        </p:txBody>
      </p:sp>
      <p:sp>
        <p:nvSpPr>
          <p:cNvPr id="5" name="Slide Number Placeholder 4"/>
          <p:cNvSpPr>
            <a:spLocks noGrp="1"/>
          </p:cNvSpPr>
          <p:nvPr>
            <p:ph type="sldNum" sz="quarter" idx="12"/>
          </p:nvPr>
        </p:nvSpPr>
        <p:spPr/>
        <p:txBody>
          <a:bodyPr/>
          <a:lstStyle/>
          <a:p>
            <a:pPr>
              <a:defRPr/>
            </a:pPr>
            <a:r>
              <a:rPr lang="en-US" smtClean="0"/>
              <a:t>Slide </a:t>
            </a:r>
            <a:fld id="{219CDBFA-76A2-4597-AA38-8543ED035B58}" type="slidenum">
              <a:rPr lang="en-US" smtClean="0"/>
              <a:pPr>
                <a:defRPr/>
              </a:pPr>
              <a:t>37</a:t>
            </a:fld>
            <a:endParaRPr lang="en-US"/>
          </a:p>
        </p:txBody>
      </p:sp>
      <p:sp>
        <p:nvSpPr>
          <p:cNvPr id="6" name="Footer Placeholder 5"/>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1328949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685800"/>
            <a:ext cx="7950201" cy="1066800"/>
          </a:xfrm>
        </p:spPr>
        <p:txBody>
          <a:bodyPr/>
          <a:lstStyle/>
          <a:p>
            <a:r>
              <a:rPr lang="en-AU" sz="2800" dirty="0" smtClean="0"/>
              <a:t>IEEE 802.11 Coexistence SC achieved its goals as an effective discussion forum for coexistence issues</a:t>
            </a:r>
            <a:endParaRPr lang="en-AU" sz="2800" dirty="0"/>
          </a:p>
        </p:txBody>
      </p:sp>
      <p:sp>
        <p:nvSpPr>
          <p:cNvPr id="3" name="Content Placeholder 2"/>
          <p:cNvSpPr>
            <a:spLocks noGrp="1"/>
          </p:cNvSpPr>
          <p:nvPr>
            <p:ph idx="1"/>
          </p:nvPr>
        </p:nvSpPr>
        <p:spPr>
          <a:xfrm>
            <a:off x="685800" y="1828800"/>
            <a:ext cx="7772400" cy="4114800"/>
          </a:xfrm>
        </p:spPr>
        <p:txBody>
          <a:bodyPr/>
          <a:lstStyle/>
          <a:p>
            <a:r>
              <a:rPr lang="en-AU" dirty="0" smtClean="0"/>
              <a:t>IEEE 802.11 </a:t>
            </a:r>
            <a:r>
              <a:rPr lang="en-AU" dirty="0" err="1" smtClean="0"/>
              <a:t>Coex</a:t>
            </a:r>
            <a:r>
              <a:rPr lang="en-AU" dirty="0" smtClean="0"/>
              <a:t> SC achievements in Orlando in Nov 2017 (</a:t>
            </a:r>
            <a:r>
              <a:rPr lang="en-AU" dirty="0" smtClean="0">
                <a:hlinkClick r:id="rId3"/>
              </a:rPr>
              <a:t>agenda</a:t>
            </a:r>
            <a:r>
              <a:rPr lang="en-AU" dirty="0" smtClean="0"/>
              <a:t>)</a:t>
            </a:r>
          </a:p>
          <a:p>
            <a:pPr lvl="1"/>
            <a:r>
              <a:rPr lang="en-AU" dirty="0" smtClean="0"/>
              <a:t>Discussed relationship issues</a:t>
            </a:r>
          </a:p>
          <a:p>
            <a:pPr lvl="2"/>
            <a:r>
              <a:rPr lang="en-AU" dirty="0" smtClean="0"/>
              <a:t>Need to continue following 3GPP activities, including NR-Unlicensed</a:t>
            </a:r>
          </a:p>
          <a:p>
            <a:pPr lvl="2"/>
            <a:r>
              <a:rPr lang="en-AU" dirty="0" smtClean="0"/>
              <a:t>May consider interactions with MulteFire Alliance</a:t>
            </a:r>
          </a:p>
          <a:p>
            <a:pPr lvl="2"/>
            <a:r>
              <a:rPr lang="en-AU" dirty="0" smtClean="0"/>
              <a:t>Will focus on ETSI BRAN</a:t>
            </a:r>
          </a:p>
          <a:p>
            <a:pPr lvl="1"/>
            <a:r>
              <a:rPr lang="en-AU" dirty="0" smtClean="0"/>
              <a:t>Focused on EN 301 893 related issues</a:t>
            </a:r>
          </a:p>
          <a:p>
            <a:pPr lvl="2"/>
            <a:r>
              <a:rPr lang="en-AU" dirty="0" smtClean="0"/>
              <a:t>ED thresholds for 802.11ax</a:t>
            </a:r>
          </a:p>
          <a:p>
            <a:pPr lvl="2"/>
            <a:r>
              <a:rPr lang="en-AU" dirty="0" smtClean="0"/>
              <a:t>Neutral preambles, Spatial Reuse for 802.11ax</a:t>
            </a:r>
          </a:p>
          <a:p>
            <a:pPr lvl="2"/>
            <a:r>
              <a:rPr lang="en-AU" dirty="0" smtClean="0"/>
              <a:t>References to 802.11 in EN 301 893</a:t>
            </a:r>
          </a:p>
          <a:p>
            <a:pPr lvl="2"/>
            <a:r>
              <a:rPr lang="en-AU" dirty="0" smtClean="0"/>
              <a:t>Energy blocking (reservation signals)</a:t>
            </a:r>
          </a:p>
          <a:p>
            <a:pPr lvl="2"/>
            <a:r>
              <a:rPr lang="en-AU" dirty="0" smtClean="0"/>
              <a:t>Latest version of deterministic backoff proposal</a:t>
            </a:r>
          </a:p>
          <a:p>
            <a:pPr lvl="1"/>
            <a:r>
              <a:rPr lang="en-AU" dirty="0" smtClean="0"/>
              <a:t>Reviewed IEEE 1932.1 WG goals</a:t>
            </a:r>
          </a:p>
        </p:txBody>
      </p:sp>
      <p:sp>
        <p:nvSpPr>
          <p:cNvPr id="6" name="Rectangle 5"/>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2/3 of 11-17-1795 by Andrew Myles, Cisco</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7"/>
          <p:cNvSpPr>
            <a:spLocks noGrp="1"/>
          </p:cNvSpPr>
          <p:nvPr>
            <p:ph type="dt" sz="half" idx="10"/>
          </p:nvPr>
        </p:nvSpPr>
        <p:spPr/>
        <p:txBody>
          <a:bodyPr/>
          <a:lstStyle/>
          <a:p>
            <a:pPr>
              <a:defRPr/>
            </a:pPr>
            <a:r>
              <a:rPr lang="en-US" smtClean="0"/>
              <a:t>November 2017</a:t>
            </a:r>
            <a:endParaRPr lang="en-US"/>
          </a:p>
        </p:txBody>
      </p:sp>
      <p:sp>
        <p:nvSpPr>
          <p:cNvPr id="9" name="Slide Number Placeholder 8"/>
          <p:cNvSpPr>
            <a:spLocks noGrp="1"/>
          </p:cNvSpPr>
          <p:nvPr>
            <p:ph type="sldNum" sz="quarter" idx="12"/>
          </p:nvPr>
        </p:nvSpPr>
        <p:spPr/>
        <p:txBody>
          <a:bodyPr/>
          <a:lstStyle/>
          <a:p>
            <a:pPr>
              <a:defRPr/>
            </a:pPr>
            <a:r>
              <a:rPr lang="en-US" smtClean="0"/>
              <a:t>Slide </a:t>
            </a:r>
            <a:fld id="{219CDBFA-76A2-4597-AA38-8543ED035B58}" type="slidenum">
              <a:rPr lang="en-US" smtClean="0"/>
              <a:pPr>
                <a:defRPr/>
              </a:pPr>
              <a:t>38</a:t>
            </a:fld>
            <a:endParaRPr lang="en-US"/>
          </a:p>
        </p:txBody>
      </p:sp>
      <p:sp>
        <p:nvSpPr>
          <p:cNvPr id="10" name="Footer Placeholder 9"/>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19698876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229600" cy="1066800"/>
          </a:xfrm>
        </p:spPr>
        <p:txBody>
          <a:bodyPr/>
          <a:lstStyle/>
          <a:p>
            <a:r>
              <a:rPr lang="en-AU" sz="2800" i="1" dirty="0" smtClean="0"/>
              <a:t>IEEE 802.11 Coexistence SC </a:t>
            </a:r>
            <a:r>
              <a:rPr lang="en-AU" sz="2800" dirty="0" smtClean="0"/>
              <a:t>will continue its work in  Irvine in Jan  2018 after ETSI BRAN in Dec 2017</a:t>
            </a:r>
            <a:endParaRPr lang="en-AU" sz="2800" dirty="0"/>
          </a:p>
        </p:txBody>
      </p:sp>
      <p:sp>
        <p:nvSpPr>
          <p:cNvPr id="3" name="Content Placeholder 2"/>
          <p:cNvSpPr>
            <a:spLocks noGrp="1"/>
          </p:cNvSpPr>
          <p:nvPr>
            <p:ph idx="1"/>
          </p:nvPr>
        </p:nvSpPr>
        <p:spPr>
          <a:xfrm>
            <a:off x="685800" y="2133600"/>
            <a:ext cx="8153400" cy="4114800"/>
          </a:xfrm>
        </p:spPr>
        <p:txBody>
          <a:bodyPr/>
          <a:lstStyle/>
          <a:p>
            <a:r>
              <a:rPr lang="en-AU" sz="2000" dirty="0" smtClean="0"/>
              <a:t>ETSI BRAN is meeting in Brussels in Dec 2017</a:t>
            </a:r>
          </a:p>
          <a:p>
            <a:pPr lvl="1"/>
            <a:r>
              <a:rPr lang="en-AU" sz="1800" dirty="0" smtClean="0"/>
              <a:t>IEEE 802.11 WG will have no official position at the ETSI BRAN meeting beyond the previous LS asking for 802.11ax to have access to the traditional ED/PD mechanism</a:t>
            </a:r>
            <a:endParaRPr lang="en-AU" sz="1800" dirty="0"/>
          </a:p>
          <a:p>
            <a:pPr lvl="1"/>
            <a:r>
              <a:rPr lang="en-AU" sz="1800" dirty="0" smtClean="0"/>
              <a:t>It is likely that participants who happened to be here is week will have a more informed view of the issue as a result of this week’s discussions</a:t>
            </a:r>
          </a:p>
          <a:p>
            <a:r>
              <a:rPr lang="en-AU" sz="2000" i="1" dirty="0" smtClean="0"/>
              <a:t>IEEE </a:t>
            </a:r>
            <a:r>
              <a:rPr lang="en-AU" sz="2000" i="1" dirty="0"/>
              <a:t>802.11 Coexistence SC</a:t>
            </a:r>
            <a:r>
              <a:rPr lang="en-AU" sz="2000" dirty="0"/>
              <a:t> </a:t>
            </a:r>
            <a:r>
              <a:rPr lang="en-AU" sz="2000" dirty="0" smtClean="0"/>
              <a:t>will meeting in Irvine in Jan 2018</a:t>
            </a:r>
          </a:p>
          <a:p>
            <a:pPr lvl="1"/>
            <a:r>
              <a:rPr lang="en-AU" sz="1800" dirty="0" smtClean="0"/>
              <a:t>Continue to act as a forum for discussion of coexistence issues between IEEE 802.11 and non IEEE 802 technologies</a:t>
            </a:r>
          </a:p>
          <a:p>
            <a:pPr lvl="1"/>
            <a:r>
              <a:rPr lang="en-AU" sz="1800" dirty="0" smtClean="0"/>
              <a:t>Review </a:t>
            </a:r>
            <a:r>
              <a:rPr lang="en-AU" sz="1800" dirty="0"/>
              <a:t>any relevant </a:t>
            </a:r>
            <a:r>
              <a:rPr lang="en-AU" sz="1800" dirty="0" smtClean="0"/>
              <a:t>3GPP/MulteFire Alliance </a:t>
            </a:r>
            <a:r>
              <a:rPr lang="en-AU" sz="1800" dirty="0"/>
              <a:t>activities</a:t>
            </a:r>
          </a:p>
          <a:p>
            <a:pPr lvl="1"/>
            <a:r>
              <a:rPr lang="en-AU" sz="1800" dirty="0" smtClean="0"/>
              <a:t>Review the outcome of ETSI BRAN meeting in December</a:t>
            </a:r>
          </a:p>
          <a:p>
            <a:pPr lvl="1"/>
            <a:r>
              <a:rPr lang="en-AU" sz="1800" dirty="0" smtClean="0"/>
              <a:t>Continue technical discussions</a:t>
            </a:r>
          </a:p>
        </p:txBody>
      </p:sp>
      <p:sp>
        <p:nvSpPr>
          <p:cNvPr id="6" name="Rectangle 5"/>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3/3 of 11-17-1795 by Andrew Myles, Cisco</a:t>
            </a:r>
            <a:endParaRPr kumimoji="0" lang="en-GB" sz="1200" b="0" i="0" u="none" strike="noStrike" cap="none" normalizeH="0" baseline="0" dirty="0" smtClean="0">
              <a:ln>
                <a:noFill/>
              </a:ln>
              <a:solidFill>
                <a:schemeClr val="tx1"/>
              </a:solidFill>
              <a:effectLst/>
              <a:latin typeface="Times New Roman" pitchFamily="18" charset="0"/>
            </a:endParaRPr>
          </a:p>
        </p:txBody>
      </p:sp>
      <p:sp>
        <p:nvSpPr>
          <p:cNvPr id="8" name="Date Placeholder 7"/>
          <p:cNvSpPr>
            <a:spLocks noGrp="1"/>
          </p:cNvSpPr>
          <p:nvPr>
            <p:ph type="dt" sz="half" idx="10"/>
          </p:nvPr>
        </p:nvSpPr>
        <p:spPr/>
        <p:txBody>
          <a:bodyPr/>
          <a:lstStyle/>
          <a:p>
            <a:pPr>
              <a:defRPr/>
            </a:pPr>
            <a:r>
              <a:rPr lang="en-US" smtClean="0"/>
              <a:t>November 2017</a:t>
            </a:r>
            <a:endParaRPr lang="en-US"/>
          </a:p>
        </p:txBody>
      </p:sp>
      <p:sp>
        <p:nvSpPr>
          <p:cNvPr id="9" name="Slide Number Placeholder 8"/>
          <p:cNvSpPr>
            <a:spLocks noGrp="1"/>
          </p:cNvSpPr>
          <p:nvPr>
            <p:ph type="sldNum" sz="quarter" idx="12"/>
          </p:nvPr>
        </p:nvSpPr>
        <p:spPr/>
        <p:txBody>
          <a:bodyPr/>
          <a:lstStyle/>
          <a:p>
            <a:pPr>
              <a:defRPr/>
            </a:pPr>
            <a:r>
              <a:rPr lang="en-US" dirty="0" smtClean="0"/>
              <a:t>Slide </a:t>
            </a:r>
            <a:fld id="{219CDBFA-76A2-4597-AA38-8543ED035B58}" type="slidenum">
              <a:rPr lang="en-US" smtClean="0"/>
              <a:pPr>
                <a:defRPr/>
              </a:pPr>
              <a:t>39</a:t>
            </a:fld>
            <a:endParaRPr lang="en-US" dirty="0"/>
          </a:p>
        </p:txBody>
      </p:sp>
      <p:sp>
        <p:nvSpPr>
          <p:cNvPr id="10" name="Footer Placeholder 9"/>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1281721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66800"/>
            <a:ext cx="2592388" cy="762000"/>
          </a:xfrm>
        </p:spPr>
        <p:txBody>
          <a:bodyPr/>
          <a:lstStyle/>
          <a:p>
            <a:r>
              <a:rPr lang="en-GB" dirty="0" smtClean="0"/>
              <a:t>Attendance Total</a:t>
            </a:r>
            <a:endParaRPr lang="en-GB" dirty="0"/>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pic>
        <p:nvPicPr>
          <p:cNvPr id="4" name="Picture 3"/>
          <p:cNvPicPr>
            <a:picLocks noChangeAspect="1"/>
          </p:cNvPicPr>
          <p:nvPr/>
        </p:nvPicPr>
        <p:blipFill>
          <a:blip r:embed="rId3"/>
          <a:stretch>
            <a:fillRect/>
          </a:stretch>
        </p:blipFill>
        <p:spPr>
          <a:xfrm>
            <a:off x="2133600" y="623012"/>
            <a:ext cx="6733345" cy="5846181"/>
          </a:xfrm>
          <a:prstGeom prst="rect">
            <a:avLst/>
          </a:prstGeom>
        </p:spPr>
      </p:pic>
      <p:sp>
        <p:nvSpPr>
          <p:cNvPr id="5" name="Date Placeholder 4"/>
          <p:cNvSpPr>
            <a:spLocks noGrp="1"/>
          </p:cNvSpPr>
          <p:nvPr>
            <p:ph type="dt" sz="half" idx="10"/>
          </p:nvPr>
        </p:nvSpPr>
        <p:spPr/>
        <p:txBody>
          <a:bodyPr/>
          <a:lstStyle/>
          <a:p>
            <a:pPr>
              <a:defRPr/>
            </a:pPr>
            <a:r>
              <a:rPr lang="en-US" smtClean="0"/>
              <a:t>November 2017</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219CDBFA-76A2-4597-AA38-8543ED035B58}" type="slidenum">
              <a:rPr lang="en-US" smtClean="0"/>
              <a:pPr>
                <a:defRPr/>
              </a:pPr>
              <a:t>4</a:t>
            </a:fld>
            <a:endParaRPr lang="en-US"/>
          </a:p>
        </p:txBody>
      </p:sp>
    </p:spTree>
    <p:extLst>
      <p:ext uri="{BB962C8B-B14F-4D97-AF65-F5344CB8AC3E}">
        <p14:creationId xmlns:p14="http://schemas.microsoft.com/office/powerpoint/2010/main" val="28503370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Footer Placeholder 4"/>
          <p:cNvSpPr>
            <a:spLocks noGrp="1"/>
          </p:cNvSpPr>
          <p:nvPr>
            <p:ph type="ftr" sz="quarter" idx="11"/>
          </p:nvPr>
        </p:nvSpPr>
        <p:spPr>
          <a:xfrm>
            <a:off x="6479257" y="6475413"/>
            <a:ext cx="2064668" cy="184666"/>
          </a:xfrm>
          <a:noFill/>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None/>
              <a:defRPr/>
            </a:pPr>
            <a:r>
              <a:rPr lang="en-GB" sz="1200" b="0" smtClean="0"/>
              <a:t>Adrian Stephens, Intel Corporation</a:t>
            </a:r>
            <a:endParaRPr lang="en-GB" sz="1200" b="0" dirty="0"/>
          </a:p>
        </p:txBody>
      </p:sp>
      <p:sp>
        <p:nvSpPr>
          <p:cNvPr id="13317" name="Rectangle 2"/>
          <p:cNvSpPr>
            <a:spLocks noGrp="1" noChangeArrowheads="1"/>
          </p:cNvSpPr>
          <p:nvPr>
            <p:ph type="title"/>
          </p:nvPr>
        </p:nvSpPr>
        <p:spPr>
          <a:noFill/>
        </p:spPr>
        <p:txBody>
          <a:bodyPr/>
          <a:lstStyle/>
          <a:p>
            <a:r>
              <a:rPr lang="en-GB" altLang="en-US" dirty="0"/>
              <a:t>WNG SC Closing Report</a:t>
            </a:r>
          </a:p>
        </p:txBody>
      </p:sp>
      <p:sp>
        <p:nvSpPr>
          <p:cNvPr id="13318" name="Rectangle 4"/>
          <p:cNvSpPr>
            <a:spLocks noGrp="1" noChangeArrowheads="1"/>
          </p:cNvSpPr>
          <p:nvPr>
            <p:ph type="body" idx="1"/>
          </p:nvPr>
        </p:nvSpPr>
        <p:spPr>
          <a:xfrm>
            <a:off x="685800" y="1524000"/>
            <a:ext cx="7772400" cy="381000"/>
          </a:xfrm>
          <a:noFill/>
        </p:spPr>
        <p:txBody>
          <a:bodyPr/>
          <a:lstStyle/>
          <a:p>
            <a:pPr algn="ctr">
              <a:buFontTx/>
              <a:buNone/>
            </a:pPr>
            <a:r>
              <a:rPr lang="en-GB" altLang="en-US" sz="2000" dirty="0"/>
              <a:t>Date:</a:t>
            </a:r>
            <a:r>
              <a:rPr lang="en-GB" altLang="en-US" sz="2000" b="0" dirty="0"/>
              <a:t> 2017-11-10</a:t>
            </a:r>
          </a:p>
        </p:txBody>
      </p:sp>
      <p:graphicFrame>
        <p:nvGraphicFramePr>
          <p:cNvPr id="13319" name="Object 5"/>
          <p:cNvGraphicFramePr>
            <a:graphicFrameLocks noChangeAspect="1"/>
          </p:cNvGraphicFramePr>
          <p:nvPr>
            <p:extLst/>
          </p:nvPr>
        </p:nvGraphicFramePr>
        <p:xfrm>
          <a:off x="676951" y="2387600"/>
          <a:ext cx="7366000" cy="2082800"/>
        </p:xfrm>
        <a:graphic>
          <a:graphicData uri="http://schemas.openxmlformats.org/presentationml/2006/ole">
            <mc:AlternateContent xmlns:mc="http://schemas.openxmlformats.org/markup-compatibility/2006">
              <mc:Choice xmlns:v="urn:schemas-microsoft-com:vml" Requires="v">
                <p:oleObj spid="_x0000_s8205" name="Document" r:id="rId4" imgW="8142570" imgH="2309192" progId="Word.Document.8">
                  <p:embed/>
                </p:oleObj>
              </mc:Choice>
              <mc:Fallback>
                <p:oleObj name="Document" r:id="rId4" imgW="8142570" imgH="2309192" progId="Word.Document.8">
                  <p:embed/>
                  <p:pic>
                    <p:nvPicPr>
                      <p:cNvPr id="0" name=""/>
                      <p:cNvPicPr>
                        <a:picLocks noChangeAspect="1" noChangeArrowheads="1"/>
                      </p:cNvPicPr>
                      <p:nvPr/>
                    </p:nvPicPr>
                    <p:blipFill>
                      <a:blip r:embed="rId5"/>
                      <a:srcRect/>
                      <a:stretch>
                        <a:fillRect/>
                      </a:stretch>
                    </p:blipFill>
                    <p:spPr bwMode="auto">
                      <a:xfrm>
                        <a:off x="676951" y="2387600"/>
                        <a:ext cx="7366000" cy="2082800"/>
                      </a:xfrm>
                      <a:prstGeom prst="rect">
                        <a:avLst/>
                      </a:prstGeom>
                      <a:noFill/>
                      <a:ln>
                        <a:noFill/>
                      </a:ln>
                      <a:effectLst/>
                      <a:extLst/>
                    </p:spPr>
                  </p:pic>
                </p:oleObj>
              </mc:Fallback>
            </mc:AlternateContent>
          </a:graphicData>
        </a:graphic>
      </p:graphicFrame>
      <p:sp>
        <p:nvSpPr>
          <p:cNvPr id="13320" name="Rectangle 6"/>
          <p:cNvSpPr>
            <a:spLocks noChangeArrowheads="1"/>
          </p:cNvSpPr>
          <p:nvPr/>
        </p:nvSpPr>
        <p:spPr bwMode="auto">
          <a:xfrm>
            <a:off x="533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GB" altLang="en-US" sz="2000"/>
              <a:t>Authors:</a:t>
            </a:r>
            <a:endParaRPr lang="en-GB" altLang="en-US" sz="2000" b="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1/3 of 11-17-1788 by Jim Lansford, Chair (Qualcomm)</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40</a:t>
            </a:fld>
            <a:endParaRPr lang="en-US"/>
          </a:p>
        </p:txBody>
      </p:sp>
    </p:spTree>
    <p:extLst>
      <p:ext uri="{BB962C8B-B14F-4D97-AF65-F5344CB8AC3E}">
        <p14:creationId xmlns:p14="http://schemas.microsoft.com/office/powerpoint/2010/main" val="26755176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Footer Placeholder 4"/>
          <p:cNvSpPr>
            <a:spLocks noGrp="1"/>
          </p:cNvSpPr>
          <p:nvPr>
            <p:ph type="ftr" sz="quarter" idx="11"/>
          </p:nvPr>
        </p:nvSpPr>
        <p:spPr>
          <a:xfrm>
            <a:off x="6480110" y="6484694"/>
            <a:ext cx="2064668" cy="184666"/>
          </a:xfrm>
          <a:noFill/>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None/>
              <a:defRPr/>
            </a:pPr>
            <a:r>
              <a:rPr lang="en-GB" sz="1200" b="0" smtClean="0"/>
              <a:t>Adrian Stephens, Intel Corporation</a:t>
            </a:r>
            <a:endParaRPr lang="en-GB" sz="1200" b="0" dirty="0"/>
          </a:p>
        </p:txBody>
      </p:sp>
      <p:sp>
        <p:nvSpPr>
          <p:cNvPr id="14341" name="Rectangle 2"/>
          <p:cNvSpPr>
            <a:spLocks noGrp="1" noChangeArrowheads="1"/>
          </p:cNvSpPr>
          <p:nvPr>
            <p:ph type="title"/>
          </p:nvPr>
        </p:nvSpPr>
        <p:spPr>
          <a:noFill/>
        </p:spPr>
        <p:txBody>
          <a:bodyPr/>
          <a:lstStyle/>
          <a:p>
            <a:r>
              <a:rPr lang="en-GB" altLang="en-US"/>
              <a:t>Abstract</a:t>
            </a:r>
          </a:p>
        </p:txBody>
      </p:sp>
      <p:sp>
        <p:nvSpPr>
          <p:cNvPr id="14342" name="Rectangle 3"/>
          <p:cNvSpPr>
            <a:spLocks noGrp="1" noChangeArrowheads="1"/>
          </p:cNvSpPr>
          <p:nvPr>
            <p:ph type="body" idx="1"/>
          </p:nvPr>
        </p:nvSpPr>
        <p:spPr>
          <a:noFill/>
        </p:spPr>
        <p:txBody>
          <a:bodyPr/>
          <a:lstStyle/>
          <a:p>
            <a:pPr algn="ctr">
              <a:buFontTx/>
              <a:buNone/>
            </a:pPr>
            <a:r>
              <a:rPr lang="en-GB" altLang="en-US" sz="3200" dirty="0"/>
              <a:t> Closing report for WNG SC for November 2017 in Orlando (Florida, USA)</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2/3 of 11-17-1788 by Jim Lansford, Chair (Qualcomm)</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41</a:t>
            </a:fld>
            <a:endParaRPr lang="en-US"/>
          </a:p>
        </p:txBody>
      </p:sp>
    </p:spTree>
    <p:extLst>
      <p:ext uri="{BB962C8B-B14F-4D97-AF65-F5344CB8AC3E}">
        <p14:creationId xmlns:p14="http://schemas.microsoft.com/office/powerpoint/2010/main" val="42816022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Footer Placeholder 4"/>
          <p:cNvSpPr>
            <a:spLocks noGrp="1"/>
          </p:cNvSpPr>
          <p:nvPr>
            <p:ph type="ftr" sz="quarter" idx="11"/>
          </p:nvPr>
        </p:nvSpPr>
        <p:spPr>
          <a:xfrm>
            <a:off x="6479257" y="6475413"/>
            <a:ext cx="2064668" cy="184666"/>
          </a:xfrm>
          <a:noFill/>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None/>
              <a:defRPr/>
            </a:pPr>
            <a:r>
              <a:rPr lang="en-GB" sz="1200" b="0" smtClean="0"/>
              <a:t>Adrian Stephens, Intel Corporation</a:t>
            </a:r>
            <a:endParaRPr lang="en-GB" sz="1200" b="0" dirty="0"/>
          </a:p>
        </p:txBody>
      </p:sp>
      <p:sp>
        <p:nvSpPr>
          <p:cNvPr id="15365" name="Rectangle 2"/>
          <p:cNvSpPr>
            <a:spLocks noGrp="1" noChangeArrowheads="1"/>
          </p:cNvSpPr>
          <p:nvPr>
            <p:ph type="body" idx="1"/>
          </p:nvPr>
        </p:nvSpPr>
        <p:spPr>
          <a:xfrm>
            <a:off x="395536" y="669379"/>
            <a:ext cx="8568952" cy="5279901"/>
          </a:xfrm>
        </p:spPr>
        <p:txBody>
          <a:bodyPr/>
          <a:lstStyle/>
          <a:p>
            <a:pPr marL="0" indent="0" eaLnBrk="1" hangingPunct="1">
              <a:spcBef>
                <a:spcPts val="0"/>
              </a:spcBef>
              <a:buNone/>
            </a:pPr>
            <a:r>
              <a:rPr lang="en-US" altLang="en-US" dirty="0"/>
              <a:t>Final Agenda</a:t>
            </a:r>
          </a:p>
          <a:p>
            <a:pPr marL="0" indent="0" eaLnBrk="1" hangingPunct="1">
              <a:spcBef>
                <a:spcPts val="0"/>
              </a:spcBef>
              <a:buNone/>
            </a:pPr>
            <a:r>
              <a:rPr lang="en-US" altLang="en-US" sz="1400" b="0" dirty="0"/>
              <a:t>	</a:t>
            </a:r>
            <a:r>
              <a:rPr lang="en-US" altLang="en-US" sz="1600" b="0" dirty="0">
                <a:hlinkClick r:id="rId3"/>
              </a:rPr>
              <a:t>https://mentor.ieee.org/802.11/dcn/17/11-17-1554-02-0wng-agenda-for-wng-2017-november.ppt</a:t>
            </a:r>
            <a:r>
              <a:rPr lang="en-US" altLang="en-US" sz="1600" b="0" dirty="0"/>
              <a:t>  </a:t>
            </a:r>
          </a:p>
          <a:p>
            <a:pPr marL="0" indent="0" eaLnBrk="1" hangingPunct="1">
              <a:spcBef>
                <a:spcPts val="0"/>
              </a:spcBef>
              <a:buNone/>
            </a:pPr>
            <a:r>
              <a:rPr lang="en-US" altLang="en-US" dirty="0"/>
              <a:t>Presentations at November 2017 meeting</a:t>
            </a:r>
            <a:endParaRPr lang="en-GB" altLang="en-US" sz="2000" dirty="0"/>
          </a:p>
          <a:p>
            <a:pPr marL="857250" lvl="1" indent="-457200">
              <a:spcBef>
                <a:spcPct val="0"/>
              </a:spcBef>
              <a:defRPr/>
            </a:pPr>
            <a:r>
              <a:rPr lang="en-US" dirty="0"/>
              <a:t>"Broadcast Service on WLAN“ - Hitoshi Morioka (SRC Software)</a:t>
            </a:r>
          </a:p>
          <a:p>
            <a:pPr marL="1200150" lvl="2" indent="-457200">
              <a:spcBef>
                <a:spcPct val="0"/>
              </a:spcBef>
              <a:defRPr/>
            </a:pPr>
            <a:r>
              <a:rPr lang="en-US" dirty="0">
                <a:hlinkClick r:id="rId4"/>
              </a:rPr>
              <a:t>https://mentor.ieee.org/802.11/dcn/17/11-17-1736-02-0wng-broadcast-service-on-wlan.pptx</a:t>
            </a:r>
            <a:r>
              <a:rPr lang="en-US" dirty="0"/>
              <a:t> </a:t>
            </a:r>
          </a:p>
          <a:p>
            <a:pPr marL="1200150" lvl="2" indent="-457200">
              <a:spcBef>
                <a:spcPct val="0"/>
              </a:spcBef>
              <a:defRPr/>
            </a:pPr>
            <a:r>
              <a:rPr lang="en-US" dirty="0"/>
              <a:t>Two straw polls, no motions</a:t>
            </a:r>
          </a:p>
          <a:p>
            <a:pPr marL="857250" lvl="1" indent="-457200">
              <a:spcBef>
                <a:spcPct val="0"/>
              </a:spcBef>
              <a:defRPr/>
            </a:pPr>
            <a:r>
              <a:rPr lang="en-US" altLang="en-US" dirty="0"/>
              <a:t>“Wi-Fi Time Sensitive Networking” – </a:t>
            </a:r>
            <a:r>
              <a:rPr lang="en-US" altLang="en-US" dirty="0" err="1"/>
              <a:t>Evgeny</a:t>
            </a:r>
            <a:r>
              <a:rPr lang="en-US" altLang="en-US" dirty="0"/>
              <a:t> </a:t>
            </a:r>
            <a:r>
              <a:rPr lang="en-US" altLang="en-US" dirty="0" err="1"/>
              <a:t>Khorov</a:t>
            </a:r>
            <a:r>
              <a:rPr lang="en-US" altLang="en-US" dirty="0"/>
              <a:t> (NRU HSE; IITP RAS)</a:t>
            </a:r>
          </a:p>
          <a:p>
            <a:pPr marL="1200150" lvl="2" indent="-457200">
              <a:spcBef>
                <a:spcPct val="0"/>
              </a:spcBef>
              <a:defRPr/>
            </a:pPr>
            <a:r>
              <a:rPr lang="en-US" altLang="en-US" dirty="0">
                <a:hlinkClick r:id="rId5"/>
              </a:rPr>
              <a:t>https://mentor.ieee.org/802.11/dcn/17/11-17-1734-01-0wng-wtsn.pptx</a:t>
            </a:r>
            <a:r>
              <a:rPr lang="en-US" altLang="en-US" dirty="0"/>
              <a:t> </a:t>
            </a:r>
          </a:p>
          <a:p>
            <a:pPr marL="1200150" lvl="2" indent="-457200">
              <a:spcBef>
                <a:spcPct val="0"/>
              </a:spcBef>
              <a:defRPr/>
            </a:pPr>
            <a:r>
              <a:rPr lang="en-US" altLang="en-US" dirty="0"/>
              <a:t>One straw poll, no motions</a:t>
            </a:r>
          </a:p>
          <a:p>
            <a:pPr marL="457200" indent="-457200">
              <a:spcBef>
                <a:spcPts val="0"/>
              </a:spcBef>
            </a:pPr>
            <a:r>
              <a:rPr lang="en-GB" altLang="en-US" dirty="0"/>
              <a:t>Minutes</a:t>
            </a:r>
          </a:p>
          <a:p>
            <a:pPr lvl="1">
              <a:spcBef>
                <a:spcPts val="0"/>
              </a:spcBef>
            </a:pPr>
            <a:r>
              <a:rPr lang="en-GB" altLang="en-US" sz="1800" dirty="0"/>
              <a:t>  </a:t>
            </a:r>
            <a:r>
              <a:rPr lang="en-GB" altLang="en-US" sz="1800" dirty="0">
                <a:hlinkClick r:id="rId6"/>
              </a:rPr>
              <a:t>https://mentor.ieee.org/802.11/dcn/17/11-17-1762-00-0wng-wng-meeting-minutes-of-2017-november-orlando-meeting.docx</a:t>
            </a:r>
            <a:r>
              <a:rPr lang="en-GB" altLang="en-US" sz="1800" dirty="0"/>
              <a:t> </a:t>
            </a:r>
          </a:p>
          <a:p>
            <a:pPr>
              <a:spcBef>
                <a:spcPts val="0"/>
              </a:spcBef>
            </a:pPr>
            <a:r>
              <a:rPr lang="en-GB" altLang="ko-KR" dirty="0">
                <a:ea typeface="Gulim" pitchFamily="34" charset="-127"/>
              </a:rPr>
              <a:t>Plans for January 2018</a:t>
            </a:r>
            <a:endParaRPr lang="en-US" altLang="en-US" dirty="0"/>
          </a:p>
          <a:p>
            <a:pPr lvl="1" eaLnBrk="1" hangingPunct="1">
              <a:spcBef>
                <a:spcPts val="0"/>
              </a:spcBef>
              <a:defRPr/>
            </a:pPr>
            <a:r>
              <a:rPr lang="en-US" altLang="en-US" dirty="0"/>
              <a:t>TBD</a:t>
            </a:r>
          </a:p>
          <a:p>
            <a:pPr eaLnBrk="1" hangingPunct="1">
              <a:spcBef>
                <a:spcPts val="0"/>
              </a:spcBef>
              <a:defRPr/>
            </a:pPr>
            <a:r>
              <a:rPr lang="en-US" altLang="en-US" dirty="0"/>
              <a:t>No motions, no conference calls</a:t>
            </a:r>
            <a:endParaRPr lang="en-GB" altLang="en-US" dirty="0"/>
          </a:p>
          <a:p>
            <a:pPr marL="0" indent="0" eaLnBrk="1" hangingPunct="1">
              <a:spcBef>
                <a:spcPts val="0"/>
              </a:spcBef>
              <a:buNone/>
              <a:defRPr/>
            </a:pPr>
            <a:endParaRPr lang="en-US" sz="2000" dirty="0"/>
          </a:p>
          <a:p>
            <a:pPr lvl="2" eaLnBrk="1" hangingPunct="1">
              <a:spcBef>
                <a:spcPts val="0"/>
              </a:spcBef>
              <a:defRPr/>
            </a:pPr>
            <a:endParaRPr lang="en-US" sz="1400"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3/3 of 11-17-1788 by Jim Lansford, Chair (Qualcomm)</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7"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42</a:t>
            </a:fld>
            <a:endParaRPr lang="en-US"/>
          </a:p>
        </p:txBody>
      </p:sp>
    </p:spTree>
    <p:extLst>
      <p:ext uri="{BB962C8B-B14F-4D97-AF65-F5344CB8AC3E}">
        <p14:creationId xmlns:p14="http://schemas.microsoft.com/office/powerpoint/2010/main" val="36839068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November 2017 (Orlando) closing report</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50000"/>
                  </a:schemeClr>
                </a:solidFill>
              </a:rPr>
              <a:t>10 November 2017</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 xmlns:a16="http://schemas.microsoft.com/office/drawing/2014/main" val="20000"/>
                    </a:ext>
                  </a:extLst>
                </a:gridCol>
                <a:gridCol w="1924050">
                  <a:extLst>
                    <a:ext uri="{9D8B030D-6E8A-4147-A177-3AD203B41FA5}">
                      <a16:colId xmlns="" xmlns:a16="http://schemas.microsoft.com/office/drawing/2014/main" val="20001"/>
                    </a:ext>
                  </a:extLst>
                </a:gridCol>
                <a:gridCol w="1924050">
                  <a:extLst>
                    <a:ext uri="{9D8B030D-6E8A-4147-A177-3AD203B41FA5}">
                      <a16:colId xmlns="" xmlns:a16="http://schemas.microsoft.com/office/drawing/2014/main" val="20002"/>
                    </a:ext>
                  </a:extLst>
                </a:gridCol>
                <a:gridCol w="1924050">
                  <a:extLst>
                    <a:ext uri="{9D8B030D-6E8A-4147-A177-3AD203B41FA5}">
                      <a16:colId xmlns=""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 xmlns:a16="http://schemas.microsoft.com/office/drawing/2014/main" val="10000"/>
                  </a:ext>
                </a:extLst>
              </a:tr>
              <a:tr h="370682">
                <a:tc>
                  <a:txBody>
                    <a:bodyPr/>
                    <a:lstStyle/>
                    <a:p>
                      <a:pPr>
                        <a:spcAft>
                          <a:spcPts val="0"/>
                        </a:spcAft>
                      </a:pPr>
                      <a:r>
                        <a:rPr lang="en-US" sz="1200" dirty="0">
                          <a:effectLst/>
                        </a:rPr>
                        <a:t>Andrew </a:t>
                      </a:r>
                      <a:r>
                        <a:rPr lang="en-US" sz="1200" dirty="0" smtClean="0">
                          <a:effectLst/>
                        </a:rPr>
                        <a:t>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+61 2 84461010</a:t>
                      </a:r>
                      <a:endParaRPr lang="en-AU" sz="1200" dirty="0">
                        <a:effectLst/>
                      </a:endParaRPr>
                    </a:p>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 xmlns:a16="http://schemas.microsoft.com/office/drawing/2014/main" val="10001"/>
                  </a:ext>
                </a:extLst>
              </a:tr>
              <a:tr h="370682">
                <a:tc>
                  <a:txBody>
                    <a:bodyPr/>
                    <a:lstStyle/>
                    <a:p>
                      <a:pPr>
                        <a:spcAft>
                          <a:spcPts val="0"/>
                        </a:spcAft>
                      </a:pPr>
                      <a:r>
                        <a:rPr lang="en-AU" sz="1200" dirty="0" smtClean="0">
                          <a:effectLst/>
                          <a:latin typeface="+mn-lt"/>
                          <a:ea typeface="Times New Roman"/>
                        </a:rPr>
                        <a:t>Peter Yee (Vice</a:t>
                      </a:r>
                      <a:r>
                        <a:rPr lang="en-AU" sz="1200" baseline="0" dirty="0" smtClean="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AKAYLA</a:t>
                      </a:r>
                      <a:endParaRPr lang="en-AU" sz="1200" dirty="0">
                        <a:effectLst/>
                        <a:latin typeface="+mn-lt"/>
                        <a:ea typeface="Times New Roman"/>
                      </a:endParaRPr>
                    </a:p>
                  </a:txBody>
                  <a:tcPr marL="68580" marR="68580" marT="0" marB="0" anchor="ctr"/>
                </a:tc>
                <a:tc>
                  <a:txBody>
                    <a:bodyPr/>
                    <a:lstStyle/>
                    <a:p>
                      <a:pPr marL="21590" indent="-21590">
                        <a:spcAft>
                          <a:spcPts val="0"/>
                        </a:spcAft>
                      </a:pPr>
                      <a:r>
                        <a:rPr lang="en-AU" sz="1200" dirty="0" smtClean="0">
                          <a:effectLst/>
                          <a:latin typeface="+mn-lt"/>
                          <a:ea typeface="Times New Roman"/>
                        </a:rPr>
                        <a:t>+1 415</a:t>
                      </a:r>
                      <a:r>
                        <a:rPr lang="en-AU" sz="1200" baseline="0" dirty="0" smtClean="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peter@akayla.com</a:t>
                      </a:r>
                      <a:endParaRPr lang="en-AU" sz="1200" dirty="0">
                        <a:effectLst/>
                        <a:latin typeface="+mn-lt"/>
                        <a:ea typeface="Times New Roman"/>
                      </a:endParaRPr>
                    </a:p>
                  </a:txBody>
                  <a:tcPr marL="68580" marR="68580" marT="0" marB="0" anchor="ctr"/>
                </a:tc>
                <a:extLst>
                  <a:ext uri="{0D108BD9-81ED-4DB2-BD59-A6C34878D82A}">
                    <a16:rowId xmlns="" xmlns:a16="http://schemas.microsoft.com/office/drawing/2014/main" val="10002"/>
                  </a:ext>
                </a:extLst>
              </a:tr>
            </a:tbl>
          </a:graphicData>
        </a:graphic>
      </p:graphicFrame>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1/3 of </a:t>
            </a:r>
            <a:r>
              <a:rPr lang="en-US" sz="1200" b="0" dirty="0"/>
              <a:t>11-17-1796 by Andrew Myles, Cisco</a:t>
            </a:r>
            <a:endParaRPr kumimoji="0" lang="en-GB" sz="1200" b="0" i="0" u="none" strike="noStrike" cap="none" normalizeH="0" baseline="0" dirty="0" smtClean="0">
              <a:ln>
                <a:noFill/>
              </a:ln>
              <a:solidFill>
                <a:schemeClr val="tx1"/>
              </a:solidFill>
              <a:effectLst/>
              <a:latin typeface="Times New Roman" pitchFamily="18" charset="0"/>
            </a:endParaRP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4" name="Footer Placeholder 3"/>
          <p:cNvSpPr>
            <a:spLocks noGrp="1"/>
          </p:cNvSpPr>
          <p:nvPr>
            <p:ph type="ftr" sz="quarter" idx="11"/>
          </p:nvPr>
        </p:nvSpPr>
        <p:spPr/>
        <p:txBody>
          <a:bodyPr/>
          <a:lstStyle/>
          <a:p>
            <a:pPr>
              <a:defRPr/>
            </a:pPr>
            <a:r>
              <a:rPr lang="en-US" smtClean="0"/>
              <a:t>Adrian Stephens, Intel Corporation</a:t>
            </a:r>
            <a:endParaRPr lang="en-US"/>
          </a:p>
        </p:txBody>
      </p:sp>
      <p:sp>
        <p:nvSpPr>
          <p:cNvPr id="5" name="Slide Number Placeholder 4"/>
          <p:cNvSpPr>
            <a:spLocks noGrp="1"/>
          </p:cNvSpPr>
          <p:nvPr>
            <p:ph type="sldNum" sz="quarter" idx="12"/>
          </p:nvPr>
        </p:nvSpPr>
        <p:spPr/>
        <p:txBody>
          <a:bodyPr/>
          <a:lstStyle/>
          <a:p>
            <a:pPr>
              <a:defRPr/>
            </a:pPr>
            <a:r>
              <a:rPr lang="en-US" smtClean="0"/>
              <a:t>Slide </a:t>
            </a:r>
            <a:fld id="{219CDBFA-76A2-4597-AA38-8543ED035B58}" type="slidenum">
              <a:rPr lang="en-US" smtClean="0"/>
              <a:pPr>
                <a:defRPr/>
              </a:pPr>
              <a:t>43</a:t>
            </a:fld>
            <a:endParaRPr lang="en-US"/>
          </a:p>
        </p:txBody>
      </p:sp>
    </p:spTree>
    <p:extLst>
      <p:ext uri="{BB962C8B-B14F-4D97-AF65-F5344CB8AC3E}">
        <p14:creationId xmlns:p14="http://schemas.microsoft.com/office/powerpoint/2010/main" val="340768143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610600" cy="1066800"/>
          </a:xfrm>
        </p:spPr>
        <p:txBody>
          <a:bodyPr/>
          <a:lstStyle/>
          <a:p>
            <a:r>
              <a:rPr lang="en-AU" sz="2800" dirty="0" smtClean="0"/>
              <a:t>IEEE 802 JTC1 SC focused on executing PSDO process &amp; reviewing SC6 work in Orlando in Nov 2017</a:t>
            </a:r>
            <a:endParaRPr lang="en-AU" sz="2800" dirty="0"/>
          </a:p>
        </p:txBody>
      </p:sp>
      <p:sp>
        <p:nvSpPr>
          <p:cNvPr id="3" name="Content Placeholder 2"/>
          <p:cNvSpPr>
            <a:spLocks noGrp="1"/>
          </p:cNvSpPr>
          <p:nvPr>
            <p:ph idx="1"/>
          </p:nvPr>
        </p:nvSpPr>
        <p:spPr/>
        <p:txBody>
          <a:bodyPr/>
          <a:lstStyle/>
          <a:p>
            <a:r>
              <a:rPr lang="en-AU" sz="2000" dirty="0" smtClean="0"/>
              <a:t>IEEE 802 JTC1 SC achievements in Orlando in Nov 2017</a:t>
            </a:r>
          </a:p>
          <a:p>
            <a:pPr lvl="1"/>
            <a:r>
              <a:rPr lang="en-AU" sz="1800" dirty="0" smtClean="0"/>
              <a:t>Processed PSDO submissions</a:t>
            </a:r>
          </a:p>
          <a:p>
            <a:pPr lvl="2"/>
            <a:r>
              <a:rPr lang="en-AU" sz="1600" dirty="0" smtClean="0"/>
              <a:t>Noted status of 50 standards in the PSDO pipeline</a:t>
            </a:r>
          </a:p>
          <a:p>
            <a:pPr lvl="1"/>
            <a:r>
              <a:rPr lang="en-AU" sz="1800" dirty="0" smtClean="0"/>
              <a:t>Reviewed past and upcoming activities in SC6</a:t>
            </a:r>
          </a:p>
          <a:p>
            <a:pPr lvl="2"/>
            <a:r>
              <a:rPr lang="en-AU" sz="1600" dirty="0" smtClean="0"/>
              <a:t>SC6 was meeting in Korea in late Oct 2017</a:t>
            </a:r>
          </a:p>
          <a:p>
            <a:pPr lvl="2"/>
            <a:r>
              <a:rPr lang="en-AU" sz="1600" dirty="0" smtClean="0"/>
              <a:t>Not a great deal of interest to IEEE 802 </a:t>
            </a:r>
          </a:p>
          <a:p>
            <a:pPr lvl="2"/>
            <a:r>
              <a:rPr lang="en-AU" sz="1600" dirty="0" smtClean="0"/>
              <a:t>The proposal for a </a:t>
            </a:r>
            <a:r>
              <a:rPr lang="en-AU" sz="1600" i="1" dirty="0"/>
              <a:t>Security ad hoc </a:t>
            </a:r>
            <a:r>
              <a:rPr lang="en-AU" sz="1600" dirty="0" smtClean="0"/>
              <a:t>in SC6 was revised &amp; approved</a:t>
            </a:r>
          </a:p>
          <a:p>
            <a:pPr lvl="3"/>
            <a:r>
              <a:rPr lang="en-AU" sz="1400" dirty="0" smtClean="0"/>
              <a:t>Only operating until the next SC6 meeting – no longer ongoing</a:t>
            </a:r>
          </a:p>
          <a:p>
            <a:pPr lvl="3"/>
            <a:r>
              <a:rPr lang="en-AU" sz="1400" dirty="0" smtClean="0"/>
              <a:t>Limited to identifying security issues – no longer in scope to change 802 standards</a:t>
            </a:r>
          </a:p>
          <a:p>
            <a:pPr lvl="1"/>
            <a:r>
              <a:rPr lang="en-AU" sz="1800" dirty="0" smtClean="0"/>
              <a:t>Recommended withdrawal of various documents (on EC agenda)</a:t>
            </a:r>
          </a:p>
          <a:p>
            <a:pPr lvl="2"/>
            <a:r>
              <a:rPr lang="en-AU" sz="1600" i="1" dirty="0"/>
              <a:t>ISO/IEC TR 8802-1:2001</a:t>
            </a:r>
          </a:p>
          <a:p>
            <a:pPr lvl="2"/>
            <a:r>
              <a:rPr lang="en-AU" sz="1600" i="1" dirty="0"/>
              <a:t>ISO/IEC 15802-1:1995</a:t>
            </a:r>
          </a:p>
          <a:p>
            <a:pPr lvl="2"/>
            <a:r>
              <a:rPr lang="en-AU" sz="1600" i="1" dirty="0"/>
              <a:t>ISO/IEC </a:t>
            </a:r>
            <a:r>
              <a:rPr lang="en-AU" sz="1600" i="1" dirty="0" smtClean="0"/>
              <a:t>15802-3:1998</a:t>
            </a:r>
          </a:p>
          <a:p>
            <a:pPr lvl="2"/>
            <a:r>
              <a:rPr lang="en-AU" sz="1600" i="1" dirty="0" smtClean="0"/>
              <a:t>IEEE 802.5 based ISO/IEC standards</a:t>
            </a:r>
            <a:endParaRPr lang="en-AU" sz="1600" i="1" dirty="0"/>
          </a:p>
          <a:p>
            <a:pPr lvl="1"/>
            <a:endParaRPr lang="en-AU" dirty="0" smtClean="0"/>
          </a:p>
        </p:txBody>
      </p:sp>
      <p:sp>
        <p:nvSpPr>
          <p:cNvPr id="6" name="Rectangle 5"/>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2/3 of 11-17-1796 by Andrew Myles, Cisco</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7"/>
          <p:cNvSpPr>
            <a:spLocks noGrp="1"/>
          </p:cNvSpPr>
          <p:nvPr>
            <p:ph type="dt" sz="half" idx="10"/>
          </p:nvPr>
        </p:nvSpPr>
        <p:spPr/>
        <p:txBody>
          <a:bodyPr/>
          <a:lstStyle/>
          <a:p>
            <a:pPr>
              <a:defRPr/>
            </a:pPr>
            <a:r>
              <a:rPr lang="en-US" smtClean="0"/>
              <a:t>November 2017</a:t>
            </a:r>
            <a:endParaRPr lang="en-US"/>
          </a:p>
        </p:txBody>
      </p:sp>
      <p:sp>
        <p:nvSpPr>
          <p:cNvPr id="9" name="Slide Number Placeholder 8"/>
          <p:cNvSpPr>
            <a:spLocks noGrp="1"/>
          </p:cNvSpPr>
          <p:nvPr>
            <p:ph type="sldNum" sz="quarter" idx="12"/>
          </p:nvPr>
        </p:nvSpPr>
        <p:spPr/>
        <p:txBody>
          <a:bodyPr/>
          <a:lstStyle/>
          <a:p>
            <a:pPr>
              <a:defRPr/>
            </a:pPr>
            <a:r>
              <a:rPr lang="en-US" smtClean="0"/>
              <a:t>Slide </a:t>
            </a:r>
            <a:fld id="{219CDBFA-76A2-4597-AA38-8543ED035B58}" type="slidenum">
              <a:rPr lang="en-US" smtClean="0"/>
              <a:pPr>
                <a:defRPr/>
              </a:pPr>
              <a:t>44</a:t>
            </a:fld>
            <a:endParaRPr lang="en-US"/>
          </a:p>
        </p:txBody>
      </p:sp>
      <p:sp>
        <p:nvSpPr>
          <p:cNvPr id="10" name="Footer Placeholder 9"/>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11545531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IEEE 802 JTC1 SC will execute the PSDO process in Irvine in Jan 2018</a:t>
            </a:r>
            <a:endParaRPr lang="en-AU" dirty="0"/>
          </a:p>
        </p:txBody>
      </p:sp>
      <p:sp>
        <p:nvSpPr>
          <p:cNvPr id="3" name="Content Placeholder 2"/>
          <p:cNvSpPr>
            <a:spLocks noGrp="1"/>
          </p:cNvSpPr>
          <p:nvPr>
            <p:ph idx="1"/>
          </p:nvPr>
        </p:nvSpPr>
        <p:spPr/>
        <p:txBody>
          <a:bodyPr/>
          <a:lstStyle/>
          <a:p>
            <a:r>
              <a:rPr lang="en-AU" dirty="0" smtClean="0"/>
              <a:t>IEEE 802 JTC1 plans for Irvine in Nov 2017</a:t>
            </a:r>
          </a:p>
          <a:p>
            <a:pPr lvl="1"/>
            <a:r>
              <a:rPr lang="en-AU" dirty="0" smtClean="0"/>
              <a:t>Execute PSDO process</a:t>
            </a:r>
          </a:p>
          <a:p>
            <a:pPr lvl="1"/>
            <a:r>
              <a:rPr lang="en-AU" dirty="0" smtClean="0"/>
              <a:t>Monitor SC6 Security ad </a:t>
            </a:r>
            <a:r>
              <a:rPr lang="en-AU" smtClean="0"/>
              <a:t>hoc activities</a:t>
            </a:r>
            <a:endParaRPr lang="en-AU" dirty="0" smtClean="0"/>
          </a:p>
        </p:txBody>
      </p:sp>
      <p:sp>
        <p:nvSpPr>
          <p:cNvPr id="4" name="Footer Placeholder 3"/>
          <p:cNvSpPr>
            <a:spLocks noGrp="1"/>
          </p:cNvSpPr>
          <p:nvPr>
            <p:ph type="ftr" sz="quarter" idx="10"/>
          </p:nvPr>
        </p:nvSpPr>
        <p:spPr>
          <a:xfrm>
            <a:off x="6557897" y="6490802"/>
            <a:ext cx="1976503" cy="169277"/>
          </a:xfrm>
        </p:spPr>
        <p:txBody>
          <a:bodyPr/>
          <a:lstStyle/>
          <a:p>
            <a:r>
              <a:rPr lang="en-US" sz="1100" b="0" dirty="0" smtClean="0"/>
              <a:t>Adrian Stephens, Intel Corporation</a:t>
            </a:r>
            <a:endParaRPr lang="en-US" sz="1100" b="0" dirty="0"/>
          </a:p>
        </p:txBody>
      </p:sp>
      <p:sp>
        <p:nvSpPr>
          <p:cNvPr id="6" name="Rectangle 5"/>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3/3 of 11-17-1796 by Andrew Myles, Cisco</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7" name="Date Placeholder 2"/>
          <p:cNvSpPr txBox="1">
            <a:spLocks/>
          </p:cNvSpPr>
          <p:nvPr/>
        </p:nvSpPr>
        <p:spPr bwMode="auto">
          <a:xfrm>
            <a:off x="696913" y="333375"/>
            <a:ext cx="1579562" cy="2762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a:defRPr/>
            </a:pPr>
            <a:r>
              <a:rPr lang="en-US" smtClean="0"/>
              <a:t>November 2017</a:t>
            </a:r>
            <a:endParaRPr lang="en-US"/>
          </a:p>
        </p:txBody>
      </p:sp>
      <p:sp>
        <p:nvSpPr>
          <p:cNvPr id="8" name="Date Placeholder 7"/>
          <p:cNvSpPr>
            <a:spLocks noGrp="1"/>
          </p:cNvSpPr>
          <p:nvPr>
            <p:ph type="dt" sz="half" idx="10"/>
          </p:nvPr>
        </p:nvSpPr>
        <p:spPr/>
        <p:txBody>
          <a:bodyPr/>
          <a:lstStyle/>
          <a:p>
            <a:pPr>
              <a:defRPr/>
            </a:pPr>
            <a:r>
              <a:rPr lang="en-US" smtClean="0"/>
              <a:t>November 2017</a:t>
            </a:r>
            <a:endParaRPr lang="en-US"/>
          </a:p>
        </p:txBody>
      </p:sp>
      <p:sp>
        <p:nvSpPr>
          <p:cNvPr id="9" name="Slide Number Placeholder 8"/>
          <p:cNvSpPr>
            <a:spLocks noGrp="1"/>
          </p:cNvSpPr>
          <p:nvPr>
            <p:ph type="sldNum" sz="quarter" idx="12"/>
          </p:nvPr>
        </p:nvSpPr>
        <p:spPr/>
        <p:txBody>
          <a:bodyPr/>
          <a:lstStyle/>
          <a:p>
            <a:pPr>
              <a:defRPr/>
            </a:pPr>
            <a:r>
              <a:rPr lang="en-US" smtClean="0"/>
              <a:t>Slide </a:t>
            </a:r>
            <a:fld id="{219CDBFA-76A2-4597-AA38-8543ED035B58}" type="slidenum">
              <a:rPr lang="en-US" smtClean="0"/>
              <a:pPr>
                <a:defRPr/>
              </a:pPr>
              <a:t>45</a:t>
            </a:fld>
            <a:endParaRPr lang="en-US"/>
          </a:p>
        </p:txBody>
      </p:sp>
    </p:spTree>
    <p:extLst>
      <p:ext uri="{BB962C8B-B14F-4D97-AF65-F5344CB8AC3E}">
        <p14:creationId xmlns:p14="http://schemas.microsoft.com/office/powerpoint/2010/main" val="12970523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Footer Placeholder 4"/>
          <p:cNvSpPr>
            <a:spLocks noGrp="1"/>
          </p:cNvSpPr>
          <p:nvPr>
            <p:ph type="ftr" sz="quarter" idx="11"/>
          </p:nvPr>
        </p:nvSpPr>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US" smtClean="0"/>
              <a:t>Adrian Stephens, Intel Corporation</a:t>
            </a:r>
          </a:p>
        </p:txBody>
      </p:sp>
      <p:sp>
        <p:nvSpPr>
          <p:cNvPr id="2053" name="Rectangle 2"/>
          <p:cNvSpPr>
            <a:spLocks noGrp="1" noChangeArrowheads="1"/>
          </p:cNvSpPr>
          <p:nvPr>
            <p:ph type="title"/>
          </p:nvPr>
        </p:nvSpPr>
        <p:spPr>
          <a:xfrm>
            <a:off x="685800" y="685800"/>
            <a:ext cx="7924800" cy="1066800"/>
          </a:xfrm>
        </p:spPr>
        <p:txBody>
          <a:bodyPr/>
          <a:lstStyle/>
          <a:p>
            <a:r>
              <a:rPr lang="en-US" altLang="en-US" dirty="0" err="1" smtClean="0"/>
              <a:t>TGmd</a:t>
            </a:r>
            <a:r>
              <a:rPr lang="en-US" altLang="en-US" dirty="0" smtClean="0"/>
              <a:t> November 2017 Closing Report</a:t>
            </a:r>
          </a:p>
        </p:txBody>
      </p:sp>
      <p:sp>
        <p:nvSpPr>
          <p:cNvPr id="2054" name="Rectangle 6"/>
          <p:cNvSpPr>
            <a:spLocks noGrp="1" noChangeArrowheads="1"/>
          </p:cNvSpPr>
          <p:nvPr>
            <p:ph type="body" idx="1"/>
          </p:nvPr>
        </p:nvSpPr>
        <p:spPr>
          <a:xfrm>
            <a:off x="685800" y="1524000"/>
            <a:ext cx="7772400" cy="381000"/>
          </a:xfrm>
        </p:spPr>
        <p:txBody>
          <a:bodyPr/>
          <a:lstStyle/>
          <a:p>
            <a:pPr algn="ctr">
              <a:lnSpc>
                <a:spcPct val="90000"/>
              </a:lnSpc>
              <a:buFontTx/>
              <a:buNone/>
            </a:pPr>
            <a:r>
              <a:rPr lang="en-US" altLang="en-US" sz="2000" dirty="0" smtClean="0"/>
              <a:t>Date:</a:t>
            </a:r>
            <a:r>
              <a:rPr lang="en-US" altLang="en-US" sz="2000" b="0" dirty="0" smtClean="0"/>
              <a:t> 2017-11-09</a:t>
            </a:r>
          </a:p>
        </p:txBody>
      </p:sp>
      <p:graphicFrame>
        <p:nvGraphicFramePr>
          <p:cNvPr id="2055" name="Object 11"/>
          <p:cNvGraphicFramePr>
            <a:graphicFrameLocks noChangeAspect="1"/>
          </p:cNvGraphicFramePr>
          <p:nvPr>
            <p:extLst/>
          </p:nvPr>
        </p:nvGraphicFramePr>
        <p:xfrm>
          <a:off x="520700" y="2274888"/>
          <a:ext cx="8102600" cy="2498725"/>
        </p:xfrm>
        <a:graphic>
          <a:graphicData uri="http://schemas.openxmlformats.org/presentationml/2006/ole">
            <mc:AlternateContent xmlns:mc="http://schemas.openxmlformats.org/markup-compatibility/2006">
              <mc:Choice xmlns:v="urn:schemas-microsoft-com:vml" Requires="v">
                <p:oleObj spid="_x0000_s9229" name="Document" r:id="rId4" imgW="8254447" imgH="2544858" progId="Word.Document.8">
                  <p:embed/>
                </p:oleObj>
              </mc:Choice>
              <mc:Fallback>
                <p:oleObj name="Document" r:id="rId4" imgW="8254447" imgH="2544858" progId="Word.Document.8">
                  <p:embed/>
                  <p:pic>
                    <p:nvPicPr>
                      <p:cNvPr id="0" name=""/>
                      <p:cNvPicPr>
                        <a:picLocks noChangeAspect="1" noChangeArrowheads="1"/>
                      </p:cNvPicPr>
                      <p:nvPr/>
                    </p:nvPicPr>
                    <p:blipFill>
                      <a:blip r:embed="rId5"/>
                      <a:srcRect/>
                      <a:stretch>
                        <a:fillRect/>
                      </a:stretch>
                    </p:blipFill>
                    <p:spPr bwMode="auto">
                      <a:xfrm>
                        <a:off x="520700" y="2274888"/>
                        <a:ext cx="8102600" cy="2498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56" name="Rectangle 12"/>
          <p:cNvSpPr>
            <a:spLocks noChangeArrowheads="1"/>
          </p:cNvSpPr>
          <p:nvPr/>
        </p:nvSpPr>
        <p:spPr bwMode="auto">
          <a:xfrm>
            <a:off x="533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eaLnBrk="0" hangingPunct="0">
              <a:spcBef>
                <a:spcPct val="20000"/>
              </a:spcBef>
              <a:buChar char="•"/>
              <a:defRPr sz="2400" b="1">
                <a:solidFill>
                  <a:schemeClr val="tx1"/>
                </a:solidFill>
                <a:latin typeface="Times New Roman" pitchFamily="18" charset="0"/>
              </a:defRPr>
            </a:lvl1pPr>
            <a:lvl2pPr marL="742950" indent="-285750" eaLnBrk="0" hangingPunct="0">
              <a:spcBef>
                <a:spcPct val="20000"/>
              </a:spcBef>
              <a:buChar char="–"/>
              <a:defRPr sz="2000">
                <a:solidFill>
                  <a:schemeClr val="tx1"/>
                </a:solidFill>
                <a:latin typeface="Times New Roman" pitchFamily="18" charset="0"/>
              </a:defRPr>
            </a:lvl2pPr>
            <a:lvl3pPr marL="1143000" indent="-228600" eaLnBrk="0" hangingPunct="0">
              <a:spcBef>
                <a:spcPct val="20000"/>
              </a:spcBef>
              <a:buChar char="•"/>
              <a:defRPr>
                <a:solidFill>
                  <a:schemeClr val="tx1"/>
                </a:solidFill>
                <a:latin typeface="Times New Roman" pitchFamily="18" charset="0"/>
              </a:defRPr>
            </a:lvl3pPr>
            <a:lvl4pPr marL="1600200" indent="-228600" eaLnBrk="0" hangingPunct="0">
              <a:spcBef>
                <a:spcPct val="20000"/>
              </a:spcBef>
              <a:buChar char="–"/>
              <a:defRPr sz="1600">
                <a:solidFill>
                  <a:schemeClr val="tx1"/>
                </a:solidFill>
                <a:latin typeface="Times New Roman" pitchFamily="18" charset="0"/>
              </a:defRPr>
            </a:lvl4pPr>
            <a:lvl5pPr marL="2057400" indent="-228600" eaLnBrk="0" hangingPunct="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US" altLang="en-US" sz="2000"/>
              <a:t>Authors:</a:t>
            </a:r>
            <a:endParaRPr lang="en-US" altLang="en-US" sz="2000" b="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1/6 of 11-17-1794 by Dorothy Stanley, HP Enterprise</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46</a:t>
            </a:fld>
            <a:endParaRPr lang="en-US"/>
          </a:p>
        </p:txBody>
      </p:sp>
    </p:spTree>
    <p:extLst>
      <p:ext uri="{BB962C8B-B14F-4D97-AF65-F5344CB8AC3E}">
        <p14:creationId xmlns:p14="http://schemas.microsoft.com/office/powerpoint/2010/main" val="326341739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US" smtClean="0"/>
              <a:t>Adrian Stephens, Intel Corporation</a:t>
            </a:r>
          </a:p>
        </p:txBody>
      </p:sp>
      <p:sp>
        <p:nvSpPr>
          <p:cNvPr id="3077" name="Rectangle 2"/>
          <p:cNvSpPr>
            <a:spLocks noGrp="1" noChangeArrowheads="1"/>
          </p:cNvSpPr>
          <p:nvPr>
            <p:ph type="title"/>
          </p:nvPr>
        </p:nvSpPr>
        <p:spPr/>
        <p:txBody>
          <a:bodyPr/>
          <a:lstStyle/>
          <a:p>
            <a:r>
              <a:rPr lang="en-US" altLang="en-US" dirty="0" smtClean="0"/>
              <a:t>Abstract</a:t>
            </a:r>
          </a:p>
        </p:txBody>
      </p:sp>
      <p:sp>
        <p:nvSpPr>
          <p:cNvPr id="3078" name="Rectangle 3"/>
          <p:cNvSpPr>
            <a:spLocks noGrp="1" noChangeArrowheads="1"/>
          </p:cNvSpPr>
          <p:nvPr>
            <p:ph type="body" idx="1"/>
          </p:nvPr>
        </p:nvSpPr>
        <p:spPr/>
        <p:txBody>
          <a:bodyPr/>
          <a:lstStyle/>
          <a:p>
            <a:pPr>
              <a:buFontTx/>
              <a:buNone/>
            </a:pPr>
            <a:r>
              <a:rPr lang="en-US" altLang="en-US" dirty="0" smtClean="0"/>
              <a:t>	This presentation contains the IEEE 802.11 </a:t>
            </a:r>
            <a:r>
              <a:rPr lang="en-US" altLang="en-US" dirty="0" err="1" smtClean="0"/>
              <a:t>TGmd</a:t>
            </a:r>
            <a:r>
              <a:rPr lang="en-US" altLang="en-US" dirty="0" smtClean="0"/>
              <a:t> closing report for the November 2017 session.</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2/6 of 11-17-1794 by Dorothy Stanley, HP Enterprise</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47</a:t>
            </a:fld>
            <a:endParaRPr lang="en-US"/>
          </a:p>
        </p:txBody>
      </p:sp>
    </p:spTree>
    <p:extLst>
      <p:ext uri="{BB962C8B-B14F-4D97-AF65-F5344CB8AC3E}">
        <p14:creationId xmlns:p14="http://schemas.microsoft.com/office/powerpoint/2010/main" val="166387152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7772400" cy="1066800"/>
          </a:xfrm>
        </p:spPr>
        <p:txBody>
          <a:bodyPr/>
          <a:lstStyle/>
          <a:p>
            <a:r>
              <a:rPr lang="en-US" dirty="0" smtClean="0"/>
              <a:t>Work completed this week </a:t>
            </a:r>
            <a:r>
              <a:rPr lang="en-US" dirty="0"/>
              <a:t/>
            </a:r>
            <a:br>
              <a:rPr lang="en-US" dirty="0"/>
            </a:br>
            <a:endParaRPr lang="en-US" dirty="0"/>
          </a:p>
        </p:txBody>
      </p:sp>
      <p:sp>
        <p:nvSpPr>
          <p:cNvPr id="3" name="Content Placeholder 2"/>
          <p:cNvSpPr>
            <a:spLocks noGrp="1"/>
          </p:cNvSpPr>
          <p:nvPr>
            <p:ph idx="1"/>
          </p:nvPr>
        </p:nvSpPr>
        <p:spPr>
          <a:xfrm>
            <a:off x="419100" y="1600200"/>
            <a:ext cx="8382000" cy="4724400"/>
          </a:xfrm>
        </p:spPr>
        <p:txBody>
          <a:bodyPr/>
          <a:lstStyle/>
          <a:p>
            <a:pPr>
              <a:defRPr/>
            </a:pPr>
            <a:r>
              <a:rPr lang="en-US" altLang="ja-JP" dirty="0" smtClean="0"/>
              <a:t>Continued Comment resolution (368 total)</a:t>
            </a:r>
          </a:p>
          <a:p>
            <a:pPr lvl="1">
              <a:defRPr/>
            </a:pPr>
            <a:r>
              <a:rPr lang="en-US" altLang="ja-JP" dirty="0" smtClean="0"/>
              <a:t>Approximately 30 CIDs resolved this week; another 20 discussed</a:t>
            </a:r>
          </a:p>
          <a:p>
            <a:pPr lvl="1">
              <a:defRPr/>
            </a:pPr>
            <a:r>
              <a:rPr lang="en-US" altLang="ja-JP" dirty="0" smtClean="0"/>
              <a:t>Approximately 140 CIDs remain</a:t>
            </a:r>
          </a:p>
          <a:p>
            <a:r>
              <a:rPr lang="en-US" dirty="0" smtClean="0"/>
              <a:t>Agenda</a:t>
            </a:r>
            <a:r>
              <a:rPr lang="en-US" dirty="0"/>
              <a:t>, includes motions</a:t>
            </a:r>
          </a:p>
          <a:p>
            <a:pPr lvl="1"/>
            <a:r>
              <a:rPr lang="en-US" dirty="0">
                <a:hlinkClick r:id="rId3"/>
              </a:rPr>
              <a:t>https://</a:t>
            </a:r>
            <a:r>
              <a:rPr lang="en-US" dirty="0" smtClean="0">
                <a:hlinkClick r:id="rId3"/>
              </a:rPr>
              <a:t>mentor.ieee.org/802.11/dcn/17/11-17-1556-07-000m-november-2017-tgmd-agenda.pptx</a:t>
            </a:r>
            <a:r>
              <a:rPr lang="en-US" dirty="0" smtClean="0"/>
              <a:t> </a:t>
            </a:r>
          </a:p>
          <a:p>
            <a:r>
              <a:rPr lang="en-US" dirty="0" smtClean="0"/>
              <a:t>Reminder: Call for contributions </a:t>
            </a:r>
            <a:r>
              <a:rPr lang="en-US" altLang="en-US" dirty="0" smtClean="0"/>
              <a:t>response to 3GPP Liaison 11-17-0315 </a:t>
            </a:r>
          </a:p>
          <a:p>
            <a:pPr lvl="1"/>
            <a:r>
              <a:rPr lang="en-US" dirty="0" smtClean="0"/>
              <a:t>Call will be open through November 2017</a:t>
            </a:r>
          </a:p>
          <a:p>
            <a:pPr lvl="1"/>
            <a:r>
              <a:rPr lang="en-US" altLang="en-US" dirty="0" smtClean="0"/>
              <a:t>Approved contribution criteria in 11-17-806r1</a:t>
            </a:r>
            <a:endParaRPr lang="en-US" dirty="0" smtClean="0"/>
          </a:p>
        </p:txBody>
      </p:sp>
      <p:sp>
        <p:nvSpPr>
          <p:cNvPr id="5" name="Footer Placeholder 4"/>
          <p:cNvSpPr>
            <a:spLocks noGrp="1"/>
          </p:cNvSpPr>
          <p:nvPr>
            <p:ph type="ftr" sz="quarter" idx="11"/>
          </p:nvPr>
        </p:nvSpPr>
        <p:spPr/>
        <p:txBody>
          <a:bodyPr/>
          <a:lstStyle/>
          <a:p>
            <a:pPr>
              <a:defRPr/>
            </a:pPr>
            <a:r>
              <a:rPr lang="en-US" smtClean="0"/>
              <a:t>Adrian Stephens, Intel Corporation</a:t>
            </a:r>
            <a:endParaRPr lang="en-US"/>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3/6 of 11-17-1794 by Dorothy Stanley, HP Enterprise</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48</a:t>
            </a:fld>
            <a:endParaRPr lang="en-US"/>
          </a:p>
        </p:txBody>
      </p:sp>
    </p:spTree>
    <p:extLst>
      <p:ext uri="{BB962C8B-B14F-4D97-AF65-F5344CB8AC3E}">
        <p14:creationId xmlns:p14="http://schemas.microsoft.com/office/powerpoint/2010/main" val="185975125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7772400" cy="1066800"/>
          </a:xfrm>
        </p:spPr>
        <p:txBody>
          <a:bodyPr/>
          <a:lstStyle/>
          <a:p>
            <a:r>
              <a:rPr lang="en-US" dirty="0" err="1" smtClean="0"/>
              <a:t>TGmd</a:t>
            </a:r>
            <a:r>
              <a:rPr lang="en-US" dirty="0" smtClean="0"/>
              <a:t> schedule - unchanged</a:t>
            </a:r>
            <a:r>
              <a:rPr lang="en-US" dirty="0"/>
              <a:t/>
            </a:r>
            <a:br>
              <a:rPr lang="en-US" dirty="0"/>
            </a:br>
            <a:endParaRPr lang="en-US" dirty="0"/>
          </a:p>
        </p:txBody>
      </p:sp>
      <p:sp>
        <p:nvSpPr>
          <p:cNvPr id="3" name="Content Placeholder 2"/>
          <p:cNvSpPr>
            <a:spLocks noGrp="1"/>
          </p:cNvSpPr>
          <p:nvPr>
            <p:ph idx="1"/>
          </p:nvPr>
        </p:nvSpPr>
        <p:spPr>
          <a:xfrm>
            <a:off x="419100" y="1828800"/>
            <a:ext cx="8382000" cy="3276600"/>
          </a:xfrm>
        </p:spPr>
        <p:txBody>
          <a:bodyPr/>
          <a:lstStyle/>
          <a:p>
            <a:pPr>
              <a:lnSpc>
                <a:spcPct val="80000"/>
              </a:lnSpc>
            </a:pPr>
            <a:r>
              <a:rPr lang="en-US" altLang="en-US" dirty="0"/>
              <a:t>January 2018 – Initial WGLB</a:t>
            </a:r>
          </a:p>
          <a:p>
            <a:pPr>
              <a:lnSpc>
                <a:spcPct val="80000"/>
              </a:lnSpc>
            </a:pPr>
            <a:r>
              <a:rPr lang="en-US" altLang="en-US" dirty="0"/>
              <a:t>September 2018 –D2.0 WGLB Recirculation LB </a:t>
            </a:r>
          </a:p>
          <a:p>
            <a:pPr>
              <a:lnSpc>
                <a:spcPct val="80000"/>
              </a:lnSpc>
            </a:pPr>
            <a:r>
              <a:rPr lang="en-US" altLang="en-US" dirty="0"/>
              <a:t>February 2019 – Form SB Pool</a:t>
            </a:r>
          </a:p>
          <a:p>
            <a:pPr>
              <a:lnSpc>
                <a:spcPct val="80000"/>
              </a:lnSpc>
            </a:pPr>
            <a:r>
              <a:rPr lang="en-US" altLang="en-US" dirty="0"/>
              <a:t>March 2019 – MEC/MDR done</a:t>
            </a:r>
          </a:p>
          <a:p>
            <a:pPr>
              <a:lnSpc>
                <a:spcPct val="80000"/>
              </a:lnSpc>
            </a:pPr>
            <a:r>
              <a:rPr lang="en-US" altLang="en-US" dirty="0"/>
              <a:t>April 2019 – Initial SB </a:t>
            </a:r>
          </a:p>
          <a:p>
            <a:pPr>
              <a:lnSpc>
                <a:spcPct val="80000"/>
              </a:lnSpc>
            </a:pPr>
            <a:r>
              <a:rPr lang="en-US" altLang="en-US" dirty="0"/>
              <a:t>October 2019 – Recirculation SB</a:t>
            </a:r>
          </a:p>
          <a:p>
            <a:pPr>
              <a:lnSpc>
                <a:spcPct val="80000"/>
              </a:lnSpc>
            </a:pPr>
            <a:r>
              <a:rPr lang="en-US" altLang="en-US" dirty="0"/>
              <a:t>July 2020 – Final WG/EC approval</a:t>
            </a:r>
          </a:p>
          <a:p>
            <a:pPr>
              <a:lnSpc>
                <a:spcPct val="80000"/>
              </a:lnSpc>
            </a:pPr>
            <a:r>
              <a:rPr lang="en-US" altLang="en-US" dirty="0"/>
              <a:t>September 2020 – </a:t>
            </a:r>
            <a:r>
              <a:rPr lang="en-US" altLang="en-US" dirty="0" err="1"/>
              <a:t>Revcom</a:t>
            </a:r>
            <a:r>
              <a:rPr lang="en-US" altLang="en-US" dirty="0"/>
              <a:t>/SASB approval</a:t>
            </a:r>
          </a:p>
        </p:txBody>
      </p:sp>
      <p:sp>
        <p:nvSpPr>
          <p:cNvPr id="5" name="Footer Placeholder 4"/>
          <p:cNvSpPr>
            <a:spLocks noGrp="1"/>
          </p:cNvSpPr>
          <p:nvPr>
            <p:ph type="ftr" sz="quarter" idx="11"/>
          </p:nvPr>
        </p:nvSpPr>
        <p:spPr/>
        <p:txBody>
          <a:bodyPr/>
          <a:lstStyle/>
          <a:p>
            <a:pPr>
              <a:defRPr/>
            </a:pPr>
            <a:r>
              <a:rPr lang="en-US" smtClean="0"/>
              <a:t>Adrian Stephens, Intel Corporation</a:t>
            </a:r>
            <a:endParaRPr lang="en-US"/>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4/6 of 11-17-1794 by Dorothy Stanley, HP Enterprise</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49</a:t>
            </a:fld>
            <a:endParaRPr lang="en-US"/>
          </a:p>
        </p:txBody>
      </p:sp>
    </p:spTree>
    <p:extLst>
      <p:ext uri="{BB962C8B-B14F-4D97-AF65-F5344CB8AC3E}">
        <p14:creationId xmlns:p14="http://schemas.microsoft.com/office/powerpoint/2010/main" val="17611635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162" y="682171"/>
            <a:ext cx="7772400" cy="838200"/>
          </a:xfrm>
        </p:spPr>
        <p:txBody>
          <a:bodyPr/>
          <a:lstStyle/>
          <a:p>
            <a:r>
              <a:rPr lang="en-GB" dirty="0" smtClean="0"/>
              <a:t>Attendance Histogram</a:t>
            </a:r>
            <a:r>
              <a:rPr lang="en-GB" dirty="0"/>
              <a:t/>
            </a:r>
            <a:br>
              <a:rPr lang="en-GB" dirty="0"/>
            </a:br>
            <a:endParaRPr lang="en-GB" sz="2800" dirty="0"/>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pic>
        <p:nvPicPr>
          <p:cNvPr id="4" name="Picture 3"/>
          <p:cNvPicPr>
            <a:picLocks noChangeAspect="1"/>
          </p:cNvPicPr>
          <p:nvPr/>
        </p:nvPicPr>
        <p:blipFill>
          <a:blip r:embed="rId3"/>
          <a:stretch>
            <a:fillRect/>
          </a:stretch>
        </p:blipFill>
        <p:spPr>
          <a:xfrm>
            <a:off x="538162" y="1447800"/>
            <a:ext cx="8077200" cy="4483039"/>
          </a:xfrm>
          <a:prstGeom prst="rect">
            <a:avLst/>
          </a:prstGeom>
        </p:spPr>
      </p:pic>
      <p:sp>
        <p:nvSpPr>
          <p:cNvPr id="5" name="Date Placeholder 4"/>
          <p:cNvSpPr>
            <a:spLocks noGrp="1"/>
          </p:cNvSpPr>
          <p:nvPr>
            <p:ph type="dt" sz="half" idx="10"/>
          </p:nvPr>
        </p:nvSpPr>
        <p:spPr/>
        <p:txBody>
          <a:bodyPr/>
          <a:lstStyle/>
          <a:p>
            <a:pPr>
              <a:defRPr/>
            </a:pPr>
            <a:r>
              <a:rPr lang="en-US" smtClean="0"/>
              <a:t>November 2017</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219CDBFA-76A2-4597-AA38-8543ED035B58}" type="slidenum">
              <a:rPr lang="en-US" smtClean="0"/>
              <a:pPr>
                <a:defRPr/>
              </a:pPr>
              <a:t>5</a:t>
            </a:fld>
            <a:endParaRPr lang="en-US"/>
          </a:p>
        </p:txBody>
      </p:sp>
    </p:spTree>
    <p:extLst>
      <p:ext uri="{BB962C8B-B14F-4D97-AF65-F5344CB8AC3E}">
        <p14:creationId xmlns:p14="http://schemas.microsoft.com/office/powerpoint/2010/main" val="240620308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7772400" cy="1066800"/>
          </a:xfrm>
        </p:spPr>
        <p:txBody>
          <a:bodyPr/>
          <a:lstStyle/>
          <a:p>
            <a:r>
              <a:rPr lang="en-US" dirty="0" smtClean="0"/>
              <a:t>Plans for Nov - Jan</a:t>
            </a:r>
            <a:r>
              <a:rPr lang="en-US" dirty="0"/>
              <a:t/>
            </a:r>
            <a:br>
              <a:rPr lang="en-US" dirty="0"/>
            </a:br>
            <a:endParaRPr lang="en-US" dirty="0"/>
          </a:p>
        </p:txBody>
      </p:sp>
      <p:sp>
        <p:nvSpPr>
          <p:cNvPr id="3" name="Content Placeholder 2"/>
          <p:cNvSpPr>
            <a:spLocks noGrp="1"/>
          </p:cNvSpPr>
          <p:nvPr>
            <p:ph idx="1"/>
          </p:nvPr>
        </p:nvSpPr>
        <p:spPr>
          <a:xfrm>
            <a:off x="795184" y="2112348"/>
            <a:ext cx="7277100" cy="3579813"/>
          </a:xfrm>
        </p:spPr>
        <p:txBody>
          <a:bodyPr/>
          <a:lstStyle/>
          <a:p>
            <a:r>
              <a:rPr lang="en-US" dirty="0" smtClean="0"/>
              <a:t>Teleconferences planned for Friday December 1, 15, Jan 5 10am </a:t>
            </a:r>
            <a:r>
              <a:rPr lang="en-US" dirty="0"/>
              <a:t>Eastern </a:t>
            </a:r>
            <a:r>
              <a:rPr lang="en-US" dirty="0" smtClean="0"/>
              <a:t>2 hour</a:t>
            </a:r>
          </a:p>
          <a:p>
            <a:pPr lvl="1"/>
            <a:r>
              <a:rPr lang="en-US" altLang="en-US" dirty="0" smtClean="0"/>
              <a:t>Continued comment resolution </a:t>
            </a:r>
          </a:p>
          <a:p>
            <a:endParaRPr lang="en-US" altLang="en-US" dirty="0" smtClean="0"/>
          </a:p>
          <a:p>
            <a:r>
              <a:rPr lang="en-US" dirty="0"/>
              <a:t>Ad-hoc meeting December 7-8, 2017 in Piscataway NJ for the purposes of comment resolution</a:t>
            </a:r>
          </a:p>
          <a:p>
            <a:endParaRPr lang="en-US" altLang="en-US" dirty="0" smtClean="0"/>
          </a:p>
          <a:p>
            <a:pPr lvl="1"/>
            <a:endParaRPr lang="en-US" altLang="en-US" dirty="0"/>
          </a:p>
        </p:txBody>
      </p:sp>
      <p:sp>
        <p:nvSpPr>
          <p:cNvPr id="5" name="Footer Placeholder 4"/>
          <p:cNvSpPr>
            <a:spLocks noGrp="1"/>
          </p:cNvSpPr>
          <p:nvPr>
            <p:ph type="ftr" sz="quarter" idx="11"/>
          </p:nvPr>
        </p:nvSpPr>
        <p:spPr/>
        <p:txBody>
          <a:bodyPr/>
          <a:lstStyle/>
          <a:p>
            <a:pPr>
              <a:defRPr/>
            </a:pPr>
            <a:r>
              <a:rPr lang="en-US" smtClean="0"/>
              <a:t>Adrian Stephens, Intel Corporation</a:t>
            </a:r>
            <a:endParaRPr lang="en-US"/>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5/6 of 11-17-1794 by Dorothy Stanley, HP Enterprise</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50</a:t>
            </a:fld>
            <a:endParaRPr lang="en-US"/>
          </a:p>
        </p:txBody>
      </p:sp>
    </p:spTree>
    <p:extLst>
      <p:ext uri="{BB962C8B-B14F-4D97-AF65-F5344CB8AC3E}">
        <p14:creationId xmlns:p14="http://schemas.microsoft.com/office/powerpoint/2010/main" val="373435968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Footer Placeholder 4"/>
          <p:cNvSpPr>
            <a:spLocks noGrp="1"/>
          </p:cNvSpPr>
          <p:nvPr>
            <p:ph type="ftr" sz="quarter" idx="11"/>
          </p:nvPr>
        </p:nvSpPr>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US" smtClean="0"/>
              <a:t>Adrian Stephens, Intel Corporation</a:t>
            </a:r>
          </a:p>
        </p:txBody>
      </p:sp>
      <p:sp>
        <p:nvSpPr>
          <p:cNvPr id="27653" name="Rectangle 2"/>
          <p:cNvSpPr>
            <a:spLocks noGrp="1" noChangeArrowheads="1"/>
          </p:cNvSpPr>
          <p:nvPr>
            <p:ph type="title"/>
          </p:nvPr>
        </p:nvSpPr>
        <p:spPr/>
        <p:txBody>
          <a:bodyPr/>
          <a:lstStyle/>
          <a:p>
            <a:r>
              <a:rPr lang="en-GB" altLang="en-US" dirty="0" smtClean="0"/>
              <a:t>References</a:t>
            </a:r>
          </a:p>
        </p:txBody>
      </p:sp>
      <p:sp>
        <p:nvSpPr>
          <p:cNvPr id="27654" name="Rectangle 3"/>
          <p:cNvSpPr>
            <a:spLocks noGrp="1" noChangeArrowheads="1"/>
          </p:cNvSpPr>
          <p:nvPr>
            <p:ph type="body" idx="1"/>
          </p:nvPr>
        </p:nvSpPr>
        <p:spPr>
          <a:xfrm>
            <a:off x="685800" y="1524000"/>
            <a:ext cx="8229600" cy="5334000"/>
          </a:xfrm>
        </p:spPr>
        <p:txBody>
          <a:bodyPr/>
          <a:lstStyle/>
          <a:p>
            <a:r>
              <a:rPr lang="en-US" altLang="en-US" sz="2000" dirty="0">
                <a:hlinkClick r:id="rId3"/>
              </a:rPr>
              <a:t>https://</a:t>
            </a:r>
            <a:r>
              <a:rPr lang="en-US" altLang="en-US" sz="2000" dirty="0" smtClean="0">
                <a:hlinkClick r:id="rId3"/>
              </a:rPr>
              <a:t>mentor.ieee.org/802.11/dcn/17/11-17-0004-03-0000-revision-par-proposal-tgmd.doc</a:t>
            </a:r>
            <a:r>
              <a:rPr lang="en-US" altLang="en-US" sz="2000" dirty="0" smtClean="0"/>
              <a:t> </a:t>
            </a:r>
          </a:p>
          <a:p>
            <a:r>
              <a:rPr lang="en-US" altLang="en-US" sz="2000" dirty="0"/>
              <a:t>Approved PARs: </a:t>
            </a:r>
            <a:r>
              <a:rPr lang="en-US" altLang="en-US" sz="2000" dirty="0">
                <a:hlinkClick r:id="rId4"/>
              </a:rPr>
              <a:t>https://</a:t>
            </a:r>
            <a:r>
              <a:rPr lang="en-US" altLang="en-US" sz="2000" dirty="0" smtClean="0">
                <a:hlinkClick r:id="rId4"/>
              </a:rPr>
              <a:t>standards.ieee.org/about/sba/index.html</a:t>
            </a:r>
            <a:r>
              <a:rPr lang="en-US" altLang="en-US" sz="2000" dirty="0" smtClean="0"/>
              <a:t> </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6/6 of 11-17-1794 by Dorothy Stanley, HP Enterprise</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51</a:t>
            </a:fld>
            <a:endParaRPr lang="en-US"/>
          </a:p>
        </p:txBody>
      </p:sp>
    </p:spTree>
    <p:extLst>
      <p:ext uri="{BB962C8B-B14F-4D97-AF65-F5344CB8AC3E}">
        <p14:creationId xmlns:p14="http://schemas.microsoft.com/office/powerpoint/2010/main" val="202524934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685800" y="685800"/>
            <a:ext cx="7772400" cy="654968"/>
          </a:xfrm>
        </p:spPr>
        <p:txBody>
          <a:bodyPr/>
          <a:lstStyle/>
          <a:p>
            <a:r>
              <a:rPr lang="en-US" altLang="zh-CN" dirty="0" err="1" smtClean="0">
                <a:latin typeface="Times New Roman" charset="0"/>
              </a:rPr>
              <a:t>TGaj</a:t>
            </a:r>
            <a:r>
              <a:rPr lang="en-US" altLang="zh-CN" dirty="0" smtClean="0">
                <a:latin typeface="Times New Roman" charset="0"/>
              </a:rPr>
              <a:t> Chair’s Report</a:t>
            </a:r>
            <a:endParaRPr lang="en-US" altLang="zh-CN" dirty="0" smtClean="0"/>
          </a:p>
        </p:txBody>
      </p:sp>
      <p:sp>
        <p:nvSpPr>
          <p:cNvPr id="39938" name="Content Placeholder 2"/>
          <p:cNvSpPr>
            <a:spLocks noGrp="1"/>
          </p:cNvSpPr>
          <p:nvPr>
            <p:ph sz="half" idx="1"/>
          </p:nvPr>
        </p:nvSpPr>
        <p:spPr>
          <a:xfrm>
            <a:off x="539552" y="1556792"/>
            <a:ext cx="8280920" cy="4752528"/>
          </a:xfrm>
        </p:spPr>
        <p:txBody>
          <a:bodyPr/>
          <a:lstStyle/>
          <a:p>
            <a:pPr lvl="0"/>
            <a:r>
              <a:rPr lang="en-US" altLang="zh-CN" sz="2000" dirty="0" smtClean="0"/>
              <a:t>During </a:t>
            </a:r>
            <a:r>
              <a:rPr lang="en-US" altLang="zh-CN" sz="2000" u="sng" dirty="0" smtClean="0"/>
              <a:t>Tuesday</a:t>
            </a:r>
            <a:r>
              <a:rPr lang="en-US" altLang="zh-CN" sz="2000" dirty="0" smtClean="0"/>
              <a:t> </a:t>
            </a:r>
            <a:r>
              <a:rPr lang="en-US" altLang="zh-CN" sz="2000" dirty="0" smtClean="0"/>
              <a:t>Editors meeting, </a:t>
            </a:r>
            <a:r>
              <a:rPr lang="en-US" altLang="zh-CN" sz="2000" dirty="0" err="1" smtClean="0"/>
              <a:t>TGaq</a:t>
            </a:r>
            <a:r>
              <a:rPr lang="en-US" altLang="zh-CN" sz="2000" dirty="0" smtClean="0"/>
              <a:t> and </a:t>
            </a:r>
            <a:r>
              <a:rPr lang="en-US" altLang="zh-CN" sz="2000" dirty="0" err="1" smtClean="0"/>
              <a:t>TGak</a:t>
            </a:r>
            <a:r>
              <a:rPr lang="en-US" altLang="zh-CN" sz="2000" dirty="0" smtClean="0"/>
              <a:t> agreed to  swap amendments publication order with </a:t>
            </a:r>
            <a:r>
              <a:rPr lang="en-US" altLang="zh-CN" sz="2000" dirty="0" err="1" smtClean="0"/>
              <a:t>TGaj</a:t>
            </a:r>
            <a:r>
              <a:rPr lang="en-US" altLang="zh-CN" sz="2000" dirty="0" smtClean="0"/>
              <a:t>. Therefore </a:t>
            </a:r>
            <a:r>
              <a:rPr lang="en-US" altLang="zh-CN" sz="2000" dirty="0" err="1" smtClean="0"/>
              <a:t>TGaj</a:t>
            </a:r>
            <a:r>
              <a:rPr lang="en-US" altLang="zh-CN" sz="2000" dirty="0" smtClean="0"/>
              <a:t> is no longer dependent on </a:t>
            </a:r>
            <a:r>
              <a:rPr lang="en-US" altLang="zh-CN" sz="2000" dirty="0" err="1" smtClean="0"/>
              <a:t>TGaq</a:t>
            </a:r>
            <a:r>
              <a:rPr lang="en-US" altLang="zh-CN" sz="2000" dirty="0" smtClean="0"/>
              <a:t> and </a:t>
            </a:r>
            <a:r>
              <a:rPr lang="en-US" altLang="zh-CN" sz="2000" dirty="0" err="1" smtClean="0"/>
              <a:t>TGak</a:t>
            </a:r>
            <a:r>
              <a:rPr lang="en-US" altLang="zh-CN" sz="2000" dirty="0" smtClean="0"/>
              <a:t>.</a:t>
            </a:r>
          </a:p>
          <a:p>
            <a:pPr lvl="0"/>
            <a:r>
              <a:rPr lang="en-US" altLang="zh-CN" sz="2000" dirty="0" err="1" smtClean="0"/>
              <a:t>TGaj</a:t>
            </a:r>
            <a:r>
              <a:rPr lang="en-US" altLang="zh-CN" sz="2000" dirty="0" smtClean="0"/>
              <a:t> did not meet F2F this week. </a:t>
            </a:r>
          </a:p>
          <a:p>
            <a:pPr lvl="0"/>
            <a:r>
              <a:rPr lang="en-US" altLang="zh-CN" sz="2000" dirty="0" smtClean="0"/>
              <a:t>Motions on Thursday teleconference call</a:t>
            </a:r>
          </a:p>
          <a:p>
            <a:pPr lvl="1">
              <a:lnSpc>
                <a:spcPct val="90000"/>
              </a:lnSpc>
            </a:pPr>
            <a:r>
              <a:rPr lang="en-US" altLang="zh-CN" sz="2000" dirty="0" smtClean="0"/>
              <a:t>Approved generating D9.0 for editorial changes caused by swapping publication order and a 10-day recirculation on it.</a:t>
            </a:r>
          </a:p>
          <a:p>
            <a:pPr lvl="1">
              <a:lnSpc>
                <a:spcPct val="90000"/>
              </a:lnSpc>
            </a:pPr>
            <a:r>
              <a:rPr lang="en-US" altLang="zh-CN" sz="2000" dirty="0" smtClean="0"/>
              <a:t>And request the IEEE 802 Executive Committee to conditionally approve forwarding P802.11aj to </a:t>
            </a:r>
            <a:r>
              <a:rPr lang="en-US" altLang="zh-CN" sz="2000" dirty="0" err="1" smtClean="0"/>
              <a:t>RevCom</a:t>
            </a:r>
            <a:endParaRPr lang="en-US" altLang="zh-CN" sz="2000" dirty="0" smtClean="0"/>
          </a:p>
          <a:p>
            <a:pPr>
              <a:lnSpc>
                <a:spcPct val="90000"/>
              </a:lnSpc>
            </a:pPr>
            <a:r>
              <a:rPr lang="en-US" altLang="zh-CN" sz="2000" dirty="0" smtClean="0"/>
              <a:t>Hopefully to have WG’s approval of the report to EC and the request of EC’s approval to conditionally forward 802.11aj to </a:t>
            </a:r>
            <a:r>
              <a:rPr lang="en-US" altLang="zh-CN" sz="2000" dirty="0" err="1" smtClean="0"/>
              <a:t>RevCom</a:t>
            </a:r>
            <a:r>
              <a:rPr lang="en-US" altLang="zh-CN" sz="2000" dirty="0" smtClean="0"/>
              <a:t>.</a:t>
            </a:r>
          </a:p>
          <a:p>
            <a:r>
              <a:rPr lang="en-US" altLang="zh-CN" sz="2000" dirty="0" smtClean="0"/>
              <a:t>Will not meet F2F in January interim session.</a:t>
            </a:r>
          </a:p>
          <a:p>
            <a:r>
              <a:rPr lang="en-US" altLang="zh-CN" sz="2000" dirty="0" smtClean="0">
                <a:solidFill>
                  <a:srgbClr val="000000"/>
                </a:solidFill>
              </a:rPr>
              <a:t>Will schedule teleconference with 10-day notice in advance.</a:t>
            </a:r>
            <a:endParaRPr lang="en-US" altLang="zh-CN" sz="20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a:t>
            </a:r>
            <a:r>
              <a:rPr kumimoji="0" lang="en-US" sz="1200" b="0" i="0" u="none" strike="noStrike" cap="none" normalizeH="0" baseline="0" dirty="0" err="1" smtClean="0">
                <a:ln>
                  <a:noFill/>
                </a:ln>
                <a:solidFill>
                  <a:schemeClr val="tx1"/>
                </a:solidFill>
                <a:effectLst/>
                <a:latin typeface="Times New Roman" pitchFamily="18" charset="0"/>
              </a:rPr>
              <a:t>Jiamin</a:t>
            </a:r>
            <a:r>
              <a:rPr kumimoji="0" lang="en-US" sz="1200" b="0" i="0" u="none" strike="noStrike" cap="none" normalizeH="0" baseline="0" dirty="0" smtClean="0">
                <a:ln>
                  <a:noFill/>
                </a:ln>
                <a:solidFill>
                  <a:schemeClr val="tx1"/>
                </a:solidFill>
                <a:effectLst/>
                <a:latin typeface="Times New Roman" pitchFamily="18" charset="0"/>
              </a:rPr>
              <a:t> Chen</a:t>
            </a:r>
            <a:endParaRPr kumimoji="0" lang="en-GB" sz="1200" b="0" i="0" u="none" strike="noStrike" cap="none" normalizeH="0" baseline="0" dirty="0" smtClean="0">
              <a:ln>
                <a:noFill/>
              </a:ln>
              <a:solidFill>
                <a:schemeClr val="tx1"/>
              </a:solidFill>
              <a:effectLst/>
              <a:latin typeface="Times New Roman" pitchFamily="18" charset="0"/>
            </a:endParaRPr>
          </a:p>
        </p:txBody>
      </p:sp>
      <p:sp>
        <p:nvSpPr>
          <p:cNvPr id="7"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4EDB990D-5677-42C3-8409-B86316F68D9F}" type="slidenum">
              <a:rPr lang="en-US" smtClean="0"/>
              <a:pPr>
                <a:defRPr/>
              </a:pPr>
              <a:t>52</a:t>
            </a:fld>
            <a:endParaRPr lang="en-US"/>
          </a:p>
        </p:txBody>
      </p:sp>
    </p:spTree>
    <p:extLst>
      <p:ext uri="{BB962C8B-B14F-4D97-AF65-F5344CB8AC3E}">
        <p14:creationId xmlns:p14="http://schemas.microsoft.com/office/powerpoint/2010/main" val="189108134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idx="4294967295"/>
          </p:nvPr>
        </p:nvSpPr>
        <p:spPr>
          <a:xfrm>
            <a:off x="5500694" y="6475413"/>
            <a:ext cx="3041644" cy="180975"/>
          </a:xfrm>
          <a:prstGeom prst="rect">
            <a:avLst/>
          </a:prstGeom>
        </p:spPr>
        <p:txBody>
          <a:bodyPr/>
          <a:lstStyle/>
          <a:p>
            <a:r>
              <a:rPr lang="en-GB" smtClean="0"/>
              <a:t>Adrian Stephens, Intel Corporation</a:t>
            </a:r>
            <a:endParaRPr lang="en-GB" dirty="0"/>
          </a:p>
        </p:txBody>
      </p:sp>
      <p:sp>
        <p:nvSpPr>
          <p:cNvPr id="3073"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600" dirty="0" err="1"/>
              <a:t>TGak</a:t>
            </a:r>
            <a:r>
              <a:rPr lang="en-US" sz="3600" dirty="0"/>
              <a:t> November Closing Report </a:t>
            </a:r>
            <a:endParaRPr lang="en-GB" sz="3600" dirty="0"/>
          </a:p>
        </p:txBody>
      </p:sp>
      <p:sp>
        <p:nvSpPr>
          <p:cNvPr id="3074" name="Rectangle 2"/>
          <p:cNvSpPr>
            <a:spLocks noGrp="1" noChangeArrowheads="1"/>
          </p:cNvSpPr>
          <p:nvPr>
            <p:ph type="body" idx="1"/>
          </p:nvPr>
        </p:nvSpPr>
        <p:spPr>
          <a:xfrm>
            <a:off x="685800" y="1524000"/>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2017-11-09</a:t>
            </a:r>
          </a:p>
        </p:txBody>
      </p:sp>
      <p:graphicFrame>
        <p:nvGraphicFramePr>
          <p:cNvPr id="3075" name="Object 3"/>
          <p:cNvGraphicFramePr>
            <a:graphicFrameLocks noChangeAspect="1"/>
          </p:cNvGraphicFramePr>
          <p:nvPr>
            <p:extLst/>
          </p:nvPr>
        </p:nvGraphicFramePr>
        <p:xfrm>
          <a:off x="506413" y="2462213"/>
          <a:ext cx="8148637" cy="2146300"/>
        </p:xfrm>
        <a:graphic>
          <a:graphicData uri="http://schemas.openxmlformats.org/presentationml/2006/ole">
            <mc:AlternateContent xmlns:mc="http://schemas.openxmlformats.org/markup-compatibility/2006">
              <mc:Choice xmlns:v="urn:schemas-microsoft-com:vml" Requires="v">
                <p:oleObj spid="_x0000_s10253" name="Document" r:id="rId4" imgW="8267030" imgH="2171346" progId="Word.Document.8">
                  <p:embed/>
                </p:oleObj>
              </mc:Choice>
              <mc:Fallback>
                <p:oleObj name="Document" r:id="rId4" imgW="8267030" imgH="2171346" progId="Word.Document.8">
                  <p:embed/>
                  <p:pic>
                    <p:nvPicPr>
                      <p:cNvPr id="0" name=""/>
                      <p:cNvPicPr>
                        <a:picLocks noChangeAspect="1" noChangeArrowheads="1"/>
                      </p:cNvPicPr>
                      <p:nvPr/>
                    </p:nvPicPr>
                    <p:blipFill>
                      <a:blip r:embed="rId5"/>
                      <a:srcRect/>
                      <a:stretch>
                        <a:fillRect/>
                      </a:stretch>
                    </p:blipFill>
                    <p:spPr bwMode="auto">
                      <a:xfrm>
                        <a:off x="506413" y="2462213"/>
                        <a:ext cx="8148637" cy="2146300"/>
                      </a:xfrm>
                      <a:prstGeom prst="rect">
                        <a:avLst/>
                      </a:prstGeom>
                      <a:noFill/>
                      <a:extLst>
                        <a:ext uri="{909E8E84-426E-40dd-AFC4-6F175D3DCCD1}">
                          <a14:hiddenFill xmlns:a14="http://schemas.microsoft.com/office/drawing/2010/main" xmlns="">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533400" y="1939925"/>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a:solidFill>
                  <a:srgbClr val="000000"/>
                </a:solidFill>
              </a:rPr>
              <a:t>Authors:</a:t>
            </a:r>
          </a:p>
        </p:txBody>
      </p:sp>
      <p:sp>
        <p:nvSpPr>
          <p:cNvPr id="2" name="TextBox 1"/>
          <p:cNvSpPr txBox="1"/>
          <p:nvPr/>
        </p:nvSpPr>
        <p:spPr>
          <a:xfrm>
            <a:off x="1979712" y="4725144"/>
            <a:ext cx="5112568" cy="1292662"/>
          </a:xfrm>
          <a:prstGeom prst="rect">
            <a:avLst/>
          </a:prstGeom>
          <a:noFill/>
          <a:ln>
            <a:solidFill>
              <a:schemeClr val="tx1"/>
            </a:solidFill>
          </a:ln>
        </p:spPr>
        <p:txBody>
          <a:bodyPr wrap="square" rtlCol="0">
            <a:spAutoFit/>
          </a:bodyPr>
          <a:lstStyle/>
          <a:p>
            <a:pPr algn="ctr"/>
            <a:r>
              <a:rPr lang="en-US" b="1" dirty="0">
                <a:solidFill>
                  <a:schemeClr val="tx1"/>
                </a:solidFill>
              </a:rPr>
              <a:t>Abstract</a:t>
            </a:r>
          </a:p>
          <a:p>
            <a:endParaRPr lang="en-US" sz="1800" dirty="0">
              <a:solidFill>
                <a:schemeClr val="tx1"/>
              </a:solidFill>
            </a:endParaRPr>
          </a:p>
          <a:p>
            <a:r>
              <a:rPr lang="en-US" sz="1800" dirty="0">
                <a:solidFill>
                  <a:schemeClr val="tx1"/>
                </a:solidFill>
              </a:rPr>
              <a:t>Closing Report of the 802.11 </a:t>
            </a:r>
            <a:r>
              <a:rPr lang="en-US" sz="1800" dirty="0" err="1">
                <a:solidFill>
                  <a:schemeClr val="tx1"/>
                </a:solidFill>
              </a:rPr>
              <a:t>TGak</a:t>
            </a:r>
            <a:r>
              <a:rPr lang="en-US" sz="1800" dirty="0">
                <a:solidFill>
                  <a:schemeClr val="tx1"/>
                </a:solidFill>
              </a:rPr>
              <a:t> meeting November 2017 in Orlando, Florida, USA.</a:t>
            </a:r>
          </a:p>
        </p:txBody>
      </p:sp>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1/3 of 11-17-1784 by Mark Hamilton, Ruckus/Brocade</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11"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53</a:t>
            </a:fld>
            <a:endParaRPr lang="en-US"/>
          </a:p>
        </p:txBody>
      </p:sp>
    </p:spTree>
    <p:extLst>
      <p:ext uri="{BB962C8B-B14F-4D97-AF65-F5344CB8AC3E}">
        <p14:creationId xmlns:p14="http://schemas.microsoft.com/office/powerpoint/2010/main" val="153043439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idx="4294967295"/>
          </p:nvPr>
        </p:nvSpPr>
        <p:spPr>
          <a:xfrm>
            <a:off x="6000760" y="6475413"/>
            <a:ext cx="2541578" cy="168297"/>
          </a:xfrm>
          <a:prstGeom prst="rect">
            <a:avLst/>
          </a:prstGeom>
        </p:spPr>
        <p:txBody>
          <a:bodyPr/>
          <a:lstStyle/>
          <a:p>
            <a:r>
              <a:rPr lang="en-GB" smtClean="0"/>
              <a:t>Adrian Stephens, Intel Corporation</a:t>
            </a:r>
            <a:endParaRPr lang="en-GB" dirty="0"/>
          </a:p>
        </p:txBody>
      </p:sp>
      <p:sp>
        <p:nvSpPr>
          <p:cNvPr id="5121"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600" dirty="0" err="1"/>
              <a:t>TGak</a:t>
            </a:r>
            <a:r>
              <a:rPr lang="en-US" sz="3600" dirty="0"/>
              <a:t> Closing Report</a:t>
            </a:r>
            <a:endParaRPr lang="en-GB" sz="3600" dirty="0"/>
          </a:p>
        </p:txBody>
      </p:sp>
      <p:sp>
        <p:nvSpPr>
          <p:cNvPr id="5122" name="Rectangle 2"/>
          <p:cNvSpPr>
            <a:spLocks noGrp="1" noChangeArrowheads="1"/>
          </p:cNvSpPr>
          <p:nvPr>
            <p:ph type="body" idx="1"/>
          </p:nvPr>
        </p:nvSpPr>
        <p:spPr>
          <a:xfrm>
            <a:off x="675978" y="1752600"/>
            <a:ext cx="7772400" cy="4305320"/>
          </a:xfrm>
          <a:ln/>
        </p:spPr>
        <p:txBody>
          <a:bodyPr/>
          <a:lstStyle/>
          <a:p>
            <a:pPr>
              <a:buFont typeface="Times New Roman" pitchFamily="16" charset="0"/>
              <a:buChar char="•"/>
            </a:pPr>
            <a:r>
              <a:rPr lang="en-GB" sz="2800" u="sng" dirty="0"/>
              <a:t>Accomplishments</a:t>
            </a:r>
          </a:p>
          <a:p>
            <a:pPr lvl="1">
              <a:buFont typeface="Times New Roman" pitchFamily="16" charset="0"/>
              <a:buChar char="•"/>
            </a:pPr>
            <a:r>
              <a:rPr lang="en-GB" sz="2800" b="1" dirty="0"/>
              <a:t>Reviewed comments received so far, on the P802.11ak Sponsor Ballot recirculation.</a:t>
            </a:r>
          </a:p>
          <a:p>
            <a:pPr lvl="1">
              <a:buFont typeface="Times New Roman" pitchFamily="16" charset="0"/>
              <a:buChar char="•"/>
            </a:pPr>
            <a:r>
              <a:rPr lang="en-GB" sz="2800" b="1" dirty="0"/>
              <a:t>Agreed speculative resolutions to all comments except 2, and suggested resolution for those 2.  To be finalized on first teleconference.</a:t>
            </a:r>
          </a:p>
          <a:p>
            <a:pPr lvl="1">
              <a:buFont typeface="Times New Roman" pitchFamily="16" charset="0"/>
              <a:buChar char="•"/>
            </a:pPr>
            <a:r>
              <a:rPr lang="en-GB" sz="2800" b="1" dirty="0"/>
              <a:t>Noted amendment re-ordering</a:t>
            </a:r>
          </a:p>
          <a:p>
            <a:pPr lvl="1">
              <a:buFont typeface="Times New Roman" pitchFamily="16" charset="0"/>
              <a:buChar char="•"/>
            </a:pPr>
            <a:r>
              <a:rPr lang="en-GB" sz="2400" dirty="0" err="1"/>
              <a:t>TGak</a:t>
            </a:r>
            <a:r>
              <a:rPr lang="en-GB" sz="2400" dirty="0"/>
              <a:t> agenda is in 11-17/1535r4.</a:t>
            </a:r>
          </a:p>
          <a:p>
            <a:pPr lvl="1">
              <a:buFont typeface="Times New Roman" pitchFamily="16" charset="0"/>
              <a:buChar char="•"/>
            </a:pPr>
            <a:r>
              <a:rPr lang="en-GB" sz="2400" dirty="0" err="1"/>
              <a:t>TGak</a:t>
            </a:r>
            <a:r>
              <a:rPr lang="en-GB" sz="2400" dirty="0"/>
              <a:t> minutes are in 11-17/1746.</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2/3 of 11-17-1784 by Mark Hamilton, Ruckus/Brocade</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54</a:t>
            </a:fld>
            <a:endParaRPr lang="en-US"/>
          </a:p>
        </p:txBody>
      </p:sp>
    </p:spTree>
    <p:extLst>
      <p:ext uri="{BB962C8B-B14F-4D97-AF65-F5344CB8AC3E}">
        <p14:creationId xmlns:p14="http://schemas.microsoft.com/office/powerpoint/2010/main" val="210760406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idx="4294967295"/>
          </p:nvPr>
        </p:nvSpPr>
        <p:spPr>
          <a:xfrm>
            <a:off x="6156176" y="6475413"/>
            <a:ext cx="2386162" cy="193947"/>
          </a:xfrm>
          <a:prstGeom prst="rect">
            <a:avLst/>
          </a:prstGeom>
        </p:spPr>
        <p:txBody>
          <a:bodyPr/>
          <a:lstStyle/>
          <a:p>
            <a:r>
              <a:rPr lang="en-GB" smtClean="0"/>
              <a:t>Adrian Stephens, Intel Corporation</a:t>
            </a:r>
            <a:endParaRPr lang="en-GB" dirty="0"/>
          </a:p>
        </p:txBody>
      </p:sp>
      <p:sp>
        <p:nvSpPr>
          <p:cNvPr id="7169"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err="1"/>
              <a:t>TGak</a:t>
            </a:r>
            <a:r>
              <a:rPr lang="en-US" dirty="0"/>
              <a:t> Closing Report</a:t>
            </a:r>
            <a:endParaRPr lang="en-GB" dirty="0"/>
          </a:p>
        </p:txBody>
      </p:sp>
      <p:sp>
        <p:nvSpPr>
          <p:cNvPr id="7170" name="Rectangle 2"/>
          <p:cNvSpPr>
            <a:spLocks noGrp="1" noChangeArrowheads="1"/>
          </p:cNvSpPr>
          <p:nvPr>
            <p:ph type="body" idx="1"/>
          </p:nvPr>
        </p:nvSpPr>
        <p:spPr>
          <a:xfrm>
            <a:off x="769938" y="1745088"/>
            <a:ext cx="7772400" cy="4114800"/>
          </a:xfrm>
          <a:ln/>
        </p:spPr>
        <p:txBody>
          <a:bodyPr/>
          <a:lstStyle/>
          <a:p>
            <a:pPr>
              <a:buFont typeface="Times New Roman" pitchFamily="16" charset="0"/>
              <a:buChar char="•"/>
            </a:pPr>
            <a:r>
              <a:rPr lang="en-GB" sz="2800" dirty="0"/>
              <a:t>Teleconferences</a:t>
            </a:r>
          </a:p>
          <a:p>
            <a:pPr lvl="1">
              <a:buFont typeface="Times New Roman" pitchFamily="16" charset="0"/>
              <a:buChar char="•"/>
            </a:pPr>
            <a:r>
              <a:rPr lang="en-GB" sz="2400" dirty="0"/>
              <a:t>Scheduled 1 hour teleconferences </a:t>
            </a:r>
            <a:r>
              <a:rPr lang="en-US" sz="2400" dirty="0"/>
              <a:t>until the January 2018 802.11 meeting on Mondays November 27</a:t>
            </a:r>
            <a:r>
              <a:rPr lang="en-US" sz="2400" baseline="30000" dirty="0"/>
              <a:t>th</a:t>
            </a:r>
            <a:r>
              <a:rPr lang="en-US" sz="2400" dirty="0"/>
              <a:t>, December 11</a:t>
            </a:r>
            <a:r>
              <a:rPr lang="en-US" sz="2400" baseline="30000" dirty="0"/>
              <a:t>th</a:t>
            </a:r>
            <a:r>
              <a:rPr lang="en-US" sz="2400" dirty="0"/>
              <a:t>, and January 8</a:t>
            </a:r>
            <a:r>
              <a:rPr lang="en-US" sz="2400" baseline="30000" dirty="0"/>
              <a:t>th</a:t>
            </a:r>
            <a:r>
              <a:rPr lang="en-US" sz="2400" dirty="0"/>
              <a:t> at 9am Eastern US Time.</a:t>
            </a:r>
            <a:endParaRPr lang="en-GB" sz="2400" dirty="0"/>
          </a:p>
          <a:p>
            <a:pPr>
              <a:buFont typeface="Times New Roman" pitchFamily="16" charset="0"/>
              <a:buChar char="•"/>
            </a:pPr>
            <a:r>
              <a:rPr lang="en-GB" sz="2800" dirty="0"/>
              <a:t>January 2017 Plans</a:t>
            </a:r>
          </a:p>
          <a:p>
            <a:pPr lvl="1">
              <a:buFont typeface="Times New Roman" pitchFamily="16" charset="0"/>
              <a:buChar char="•"/>
            </a:pPr>
            <a:r>
              <a:rPr lang="en-GB" sz="2400" dirty="0"/>
              <a:t>Resolve all first recirculation comments on teleconference, and issue next recirculation and subsequent ‘clean’ recirculation</a:t>
            </a:r>
          </a:p>
          <a:p>
            <a:pPr lvl="1">
              <a:buFont typeface="Times New Roman" pitchFamily="16" charset="0"/>
              <a:buChar char="•"/>
            </a:pPr>
            <a:r>
              <a:rPr lang="en-GB" sz="2400" dirty="0"/>
              <a:t>Prepare EC report</a:t>
            </a:r>
          </a:p>
          <a:p>
            <a:pPr lvl="1">
              <a:buFont typeface="Times New Roman" pitchFamily="16" charset="0"/>
              <a:buChar char="•"/>
            </a:pPr>
            <a:r>
              <a:rPr lang="en-GB" sz="2400" dirty="0"/>
              <a:t>Approve draft for forwarding to </a:t>
            </a:r>
            <a:r>
              <a:rPr lang="en-GB" sz="2400" dirty="0" err="1"/>
              <a:t>RevCom</a:t>
            </a:r>
            <a:r>
              <a:rPr lang="en-GB" sz="2400" dirty="0"/>
              <a:t>.</a:t>
            </a:r>
          </a:p>
          <a:p>
            <a:pPr lvl="1">
              <a:buFont typeface="Times New Roman" pitchFamily="16" charset="0"/>
              <a:buChar char="•"/>
            </a:pPr>
            <a:endParaRPr lang="en-GB" sz="2400"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3/3 of 11-17-1784 by Mark Hamilton, Ruckus/Brocade</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55</a:t>
            </a:fld>
            <a:endParaRPr lang="en-US"/>
          </a:p>
        </p:txBody>
      </p:sp>
    </p:spTree>
    <p:extLst>
      <p:ext uri="{BB962C8B-B14F-4D97-AF65-F5344CB8AC3E}">
        <p14:creationId xmlns:p14="http://schemas.microsoft.com/office/powerpoint/2010/main" val="325020372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GB" smtClean="0"/>
              <a:t>Adrian Stephens, Intel Corporation</a:t>
            </a:r>
            <a:endParaRPr lang="en-GB"/>
          </a:p>
        </p:txBody>
      </p:sp>
      <p:sp>
        <p:nvSpPr>
          <p:cNvPr id="2053" name="Rectangle 2"/>
          <p:cNvSpPr>
            <a:spLocks noGrp="1" noChangeArrowheads="1"/>
          </p:cNvSpPr>
          <p:nvPr>
            <p:ph type="title"/>
          </p:nvPr>
        </p:nvSpPr>
        <p:spPr>
          <a:noFill/>
        </p:spPr>
        <p:txBody>
          <a:bodyPr/>
          <a:lstStyle/>
          <a:p>
            <a:r>
              <a:rPr lang="en-GB" dirty="0" err="1"/>
              <a:t>TGaq</a:t>
            </a:r>
            <a:r>
              <a:rPr lang="en-GB" dirty="0"/>
              <a:t> Closing Report</a:t>
            </a:r>
          </a:p>
        </p:txBody>
      </p:sp>
      <p:sp>
        <p:nvSpPr>
          <p:cNvPr id="2054" name="Rectangle 4"/>
          <p:cNvSpPr>
            <a:spLocks noGrp="1" noChangeArrowheads="1"/>
          </p:cNvSpPr>
          <p:nvPr>
            <p:ph type="body" idx="1"/>
          </p:nvPr>
        </p:nvSpPr>
        <p:spPr>
          <a:xfrm>
            <a:off x="685800" y="1524000"/>
            <a:ext cx="7772400" cy="381000"/>
          </a:xfrm>
          <a:noFill/>
        </p:spPr>
        <p:txBody>
          <a:bodyPr/>
          <a:lstStyle/>
          <a:p>
            <a:pPr algn="ctr">
              <a:buFontTx/>
              <a:buNone/>
            </a:pPr>
            <a:r>
              <a:rPr lang="en-GB" sz="2000" dirty="0"/>
              <a:t>Date:</a:t>
            </a:r>
            <a:r>
              <a:rPr lang="en-GB" sz="2000" b="0" dirty="0"/>
              <a:t> 2017-11-09</a:t>
            </a:r>
          </a:p>
        </p:txBody>
      </p:sp>
      <p:graphicFrame>
        <p:nvGraphicFramePr>
          <p:cNvPr id="2055" name="Object 5"/>
          <p:cNvGraphicFramePr>
            <a:graphicFrameLocks noChangeAspect="1"/>
          </p:cNvGraphicFramePr>
          <p:nvPr>
            <p:extLst/>
          </p:nvPr>
        </p:nvGraphicFramePr>
        <p:xfrm>
          <a:off x="519113" y="2271713"/>
          <a:ext cx="7767637" cy="2193925"/>
        </p:xfrm>
        <a:graphic>
          <a:graphicData uri="http://schemas.openxmlformats.org/presentationml/2006/ole">
            <mc:AlternateContent xmlns:mc="http://schemas.openxmlformats.org/markup-compatibility/2006">
              <mc:Choice xmlns:v="urn:schemas-microsoft-com:vml" Requires="v">
                <p:oleObj spid="_x0000_s11277" name="Document" r:id="rId4" imgW="8146441" imgH="2306595" progId="Word.Document.8">
                  <p:embed/>
                </p:oleObj>
              </mc:Choice>
              <mc:Fallback>
                <p:oleObj name="Document" r:id="rId4" imgW="8146441" imgH="2306595" progId="Word.Document.8">
                  <p:embed/>
                  <p:pic>
                    <p:nvPicPr>
                      <p:cNvPr id="0" name=""/>
                      <p:cNvPicPr>
                        <a:picLocks noChangeAspect="1" noChangeArrowheads="1"/>
                      </p:cNvPicPr>
                      <p:nvPr/>
                    </p:nvPicPr>
                    <p:blipFill>
                      <a:blip r:embed="rId5"/>
                      <a:srcRect/>
                      <a:stretch>
                        <a:fillRect/>
                      </a:stretch>
                    </p:blipFill>
                    <p:spPr bwMode="auto">
                      <a:xfrm>
                        <a:off x="519113" y="2271713"/>
                        <a:ext cx="7767637" cy="2193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56" name="Rectangle 6"/>
          <p:cNvSpPr>
            <a:spLocks noChangeArrowheads="1"/>
          </p:cNvSpPr>
          <p:nvPr/>
        </p:nvSpPr>
        <p:spPr bwMode="auto">
          <a:xfrm>
            <a:off x="533400" y="193992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spcBef>
                <a:spcPct val="20000"/>
              </a:spcBef>
            </a:pPr>
            <a:r>
              <a:rPr lang="en-GB" sz="2000" b="1"/>
              <a:t>Authors:</a:t>
            </a:r>
            <a:endParaRPr lang="en-GB" sz="200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1/4 of 11-17-1779 by Stephen McCann, BlackBerry</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56</a:t>
            </a:fld>
            <a:endParaRPr lang="en-US"/>
          </a:p>
        </p:txBody>
      </p:sp>
    </p:spTree>
    <p:extLst>
      <p:ext uri="{BB962C8B-B14F-4D97-AF65-F5344CB8AC3E}">
        <p14:creationId xmlns:p14="http://schemas.microsoft.com/office/powerpoint/2010/main" val="216436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GB" smtClean="0"/>
              <a:t>Adrian Stephens, Intel Corporation</a:t>
            </a:r>
            <a:endParaRPr lang="en-GB"/>
          </a:p>
        </p:txBody>
      </p:sp>
      <p:sp>
        <p:nvSpPr>
          <p:cNvPr id="3077" name="Rectangle 2"/>
          <p:cNvSpPr>
            <a:spLocks noGrp="1" noChangeArrowheads="1"/>
          </p:cNvSpPr>
          <p:nvPr>
            <p:ph type="title"/>
          </p:nvPr>
        </p:nvSpPr>
        <p:spPr>
          <a:noFill/>
        </p:spPr>
        <p:txBody>
          <a:bodyPr/>
          <a:lstStyle/>
          <a:p>
            <a:r>
              <a:rPr lang="en-GB" dirty="0"/>
              <a:t>Abstract</a:t>
            </a:r>
          </a:p>
        </p:txBody>
      </p:sp>
      <p:sp>
        <p:nvSpPr>
          <p:cNvPr id="3078" name="Rectangle 3"/>
          <p:cNvSpPr>
            <a:spLocks noGrp="1" noChangeArrowheads="1"/>
          </p:cNvSpPr>
          <p:nvPr>
            <p:ph type="body" idx="1"/>
          </p:nvPr>
        </p:nvSpPr>
        <p:spPr>
          <a:noFill/>
        </p:spPr>
        <p:txBody>
          <a:bodyPr/>
          <a:lstStyle/>
          <a:p>
            <a:pPr algn="ctr">
              <a:buFontTx/>
              <a:buNone/>
            </a:pPr>
            <a:r>
              <a:rPr lang="en-GB" sz="3200" dirty="0"/>
              <a:t> Closing report for </a:t>
            </a:r>
            <a:r>
              <a:rPr lang="en-GB" sz="3200" dirty="0" err="1"/>
              <a:t>TGaq</a:t>
            </a:r>
            <a:r>
              <a:rPr lang="en-GB" sz="3200" dirty="0"/>
              <a:t> (Pre-Association Discovery) for November 2017, Orlando, Florida, USA.</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2/4 of 11-17-1779 by Stephen McCann, BlackBerry</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57</a:t>
            </a:fld>
            <a:endParaRPr lang="en-US"/>
          </a:p>
        </p:txBody>
      </p:sp>
    </p:spTree>
    <p:extLst>
      <p:ext uri="{BB962C8B-B14F-4D97-AF65-F5344CB8AC3E}">
        <p14:creationId xmlns:p14="http://schemas.microsoft.com/office/powerpoint/2010/main" val="14093578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GB" smtClean="0"/>
              <a:t>Adrian Stephens, Intel Corporation</a:t>
            </a:r>
            <a:endParaRPr lang="en-GB"/>
          </a:p>
        </p:txBody>
      </p:sp>
      <p:sp>
        <p:nvSpPr>
          <p:cNvPr id="4101" name="Rectangle 2"/>
          <p:cNvSpPr>
            <a:spLocks noGrp="1" noChangeArrowheads="1"/>
          </p:cNvSpPr>
          <p:nvPr>
            <p:ph type="body" idx="1"/>
          </p:nvPr>
        </p:nvSpPr>
        <p:spPr>
          <a:xfrm>
            <a:off x="468313" y="836613"/>
            <a:ext cx="8153400" cy="5688731"/>
          </a:xfrm>
        </p:spPr>
        <p:txBody>
          <a:bodyPr/>
          <a:lstStyle/>
          <a:p>
            <a:pPr>
              <a:defRPr/>
            </a:pPr>
            <a:r>
              <a:rPr lang="en-GB" altLang="en-US" sz="2800" dirty="0"/>
              <a:t>Summary</a:t>
            </a:r>
          </a:p>
          <a:p>
            <a:pPr lvl="1">
              <a:defRPr/>
            </a:pPr>
            <a:r>
              <a:rPr lang="en-GB" altLang="en-US" sz="2400" dirty="0"/>
              <a:t>4 meeting slots this week</a:t>
            </a:r>
          </a:p>
          <a:p>
            <a:pPr lvl="1">
              <a:defRPr/>
            </a:pPr>
            <a:r>
              <a:rPr lang="en-GB" altLang="en-US" sz="2400" dirty="0"/>
              <a:t>6th</a:t>
            </a:r>
            <a:r>
              <a:rPr lang="en-GB" altLang="en-US" sz="2400" baseline="30000" dirty="0"/>
              <a:t> </a:t>
            </a:r>
            <a:r>
              <a:rPr lang="en-GB" altLang="en-US" sz="2400" dirty="0"/>
              <a:t>re-circulation sponsor ballot comment resolution</a:t>
            </a:r>
          </a:p>
          <a:p>
            <a:pPr lvl="2">
              <a:defRPr/>
            </a:pPr>
            <a:r>
              <a:rPr lang="en-GB" altLang="en-US" sz="2200" dirty="0"/>
              <a:t>15 comments,  12T, 3E</a:t>
            </a:r>
          </a:p>
          <a:p>
            <a:pPr lvl="2">
              <a:defRPr/>
            </a:pPr>
            <a:r>
              <a:rPr lang="en-GB" altLang="en-US" sz="2200" dirty="0"/>
              <a:t>All comments resolved</a:t>
            </a:r>
          </a:p>
          <a:p>
            <a:pPr lvl="2">
              <a:defRPr/>
            </a:pPr>
            <a:r>
              <a:rPr lang="en-GB" altLang="en-US" sz="2200" dirty="0"/>
              <a:t>Discussions with 802.1 regarding 802.11aq, 802 and 802c</a:t>
            </a:r>
          </a:p>
          <a:p>
            <a:pPr lvl="1">
              <a:defRPr/>
            </a:pPr>
            <a:r>
              <a:rPr lang="en-GB" altLang="en-US" sz="2400" dirty="0"/>
              <a:t>Will start 7</a:t>
            </a:r>
            <a:r>
              <a:rPr lang="en-GB" altLang="en-US" sz="2400" baseline="30000" dirty="0"/>
              <a:t>th</a:t>
            </a:r>
            <a:r>
              <a:rPr lang="en-GB" altLang="en-US" sz="2400" dirty="0"/>
              <a:t> re-circulation sponsor ballot with D14.0 when it has been prepared by the technical editor</a:t>
            </a:r>
          </a:p>
          <a:p>
            <a:pPr lvl="1">
              <a:defRPr/>
            </a:pPr>
            <a:r>
              <a:rPr lang="en-GB" altLang="en-US" sz="2400" dirty="0"/>
              <a:t>Proceed with conditional request to forward D14.0 to </a:t>
            </a:r>
            <a:r>
              <a:rPr lang="en-GB" altLang="en-US" sz="2400" dirty="0" err="1"/>
              <a:t>RevCom</a:t>
            </a:r>
            <a:endParaRPr lang="en-GB" altLang="en-US" sz="2400" dirty="0"/>
          </a:p>
          <a:p>
            <a:pPr lvl="2">
              <a:defRPr/>
            </a:pPr>
            <a:r>
              <a:rPr lang="en-GB" altLang="en-US" sz="2200" dirty="0"/>
              <a:t>Motion later</a:t>
            </a:r>
            <a:endParaRPr lang="en-GB" altLang="en-US" sz="2400" dirty="0"/>
          </a:p>
          <a:p>
            <a:pPr lvl="1">
              <a:defRPr/>
            </a:pPr>
            <a:r>
              <a:rPr lang="en-GB" altLang="en-US" sz="2400" dirty="0"/>
              <a:t>Change to the timeline</a:t>
            </a:r>
          </a:p>
          <a:p>
            <a:pPr lvl="2">
              <a:defRPr/>
            </a:pPr>
            <a:r>
              <a:rPr lang="en-GB" altLang="en-US" sz="2200" dirty="0" err="1"/>
              <a:t>RevCom</a:t>
            </a:r>
            <a:r>
              <a:rPr lang="en-GB" altLang="en-US" sz="2200" dirty="0"/>
              <a:t> date – March 2018</a:t>
            </a:r>
            <a:endParaRPr lang="en-GB" sz="2200"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3/4 of 11-17-1779 by Stephen McCann, BlackBerry</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7"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58</a:t>
            </a:fld>
            <a:endParaRPr lang="en-US"/>
          </a:p>
        </p:txBody>
      </p:sp>
    </p:spTree>
    <p:extLst>
      <p:ext uri="{BB962C8B-B14F-4D97-AF65-F5344CB8AC3E}">
        <p14:creationId xmlns:p14="http://schemas.microsoft.com/office/powerpoint/2010/main" val="79929292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GB" smtClean="0"/>
              <a:t>Adrian Stephens, Intel Corporation</a:t>
            </a:r>
            <a:endParaRPr lang="en-GB"/>
          </a:p>
        </p:txBody>
      </p:sp>
      <p:sp>
        <p:nvSpPr>
          <p:cNvPr id="4101" name="Rectangle 2"/>
          <p:cNvSpPr>
            <a:spLocks noGrp="1" noChangeArrowheads="1"/>
          </p:cNvSpPr>
          <p:nvPr>
            <p:ph type="body" idx="1"/>
          </p:nvPr>
        </p:nvSpPr>
        <p:spPr>
          <a:xfrm>
            <a:off x="468313" y="836613"/>
            <a:ext cx="8153400" cy="5688731"/>
          </a:xfrm>
        </p:spPr>
        <p:txBody>
          <a:bodyPr/>
          <a:lstStyle/>
          <a:p>
            <a:pPr>
              <a:defRPr/>
            </a:pPr>
            <a:r>
              <a:rPr lang="en-GB" altLang="en-US" sz="2800" dirty="0"/>
              <a:t>Waiver request</a:t>
            </a:r>
          </a:p>
          <a:p>
            <a:pPr lvl="1">
              <a:defRPr/>
            </a:pPr>
            <a:r>
              <a:rPr lang="en-GB" altLang="en-US" sz="2400" dirty="0"/>
              <a:t>Received 9 mandatory coordination comments from IEEE RAC</a:t>
            </a:r>
          </a:p>
          <a:p>
            <a:pPr lvl="1">
              <a:defRPr/>
            </a:pPr>
            <a:r>
              <a:rPr lang="en-GB" altLang="en-US" sz="2400" dirty="0"/>
              <a:t>Not been able to satisfy all of these comments</a:t>
            </a:r>
          </a:p>
          <a:p>
            <a:pPr lvl="1">
              <a:defRPr/>
            </a:pPr>
            <a:r>
              <a:rPr lang="en-GB" altLang="en-US" sz="2400" dirty="0"/>
              <a:t>A waiver request is required to proceed to </a:t>
            </a:r>
            <a:r>
              <a:rPr lang="en-GB" altLang="en-US" sz="2400" dirty="0" err="1"/>
              <a:t>RevCom</a:t>
            </a:r>
            <a:endParaRPr lang="en-GB" altLang="en-US" sz="2400" dirty="0"/>
          </a:p>
          <a:p>
            <a:pPr lvl="1">
              <a:defRPr/>
            </a:pPr>
            <a:r>
              <a:rPr lang="en-GB" altLang="en-US" sz="2400" dirty="0"/>
              <a:t>The waiver request is in document 11-17-1704r2</a:t>
            </a:r>
          </a:p>
          <a:p>
            <a:pPr lvl="1">
              <a:defRPr/>
            </a:pPr>
            <a:r>
              <a:rPr lang="en-GB" altLang="en-US" sz="2400" dirty="0"/>
              <a:t>Motion for 802.11 WG approval</a:t>
            </a:r>
          </a:p>
          <a:p>
            <a:pPr lvl="1">
              <a:defRPr/>
            </a:pPr>
            <a:endParaRPr lang="en-GB" altLang="en-US" sz="2400" dirty="0"/>
          </a:p>
          <a:p>
            <a:pPr lvl="1">
              <a:defRPr/>
            </a:pPr>
            <a:endParaRPr lang="en-GB" altLang="en-US" sz="2400" dirty="0"/>
          </a:p>
          <a:p>
            <a:r>
              <a:rPr lang="en-GB" sz="2800" dirty="0"/>
              <a:t>Plans for January 2018</a:t>
            </a:r>
            <a:endParaRPr lang="en-GB" dirty="0"/>
          </a:p>
          <a:p>
            <a:pPr lvl="1"/>
            <a:r>
              <a:rPr lang="en-GB" sz="2400" dirty="0"/>
              <a:t>Possibly will not meet, depending on outcome of Conditional request to forward D14.0 to </a:t>
            </a:r>
            <a:r>
              <a:rPr lang="en-GB" sz="2400" dirty="0" err="1"/>
              <a:t>RevCom</a:t>
            </a:r>
            <a:endParaRPr lang="en-GB" sz="2400"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4/4 of 11-17-1779 by Stephen McCann, BlackBerry</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7"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59</a:t>
            </a:fld>
            <a:endParaRPr lang="en-US"/>
          </a:p>
        </p:txBody>
      </p:sp>
    </p:spTree>
    <p:extLst>
      <p:ext uri="{BB962C8B-B14F-4D97-AF65-F5344CB8AC3E}">
        <p14:creationId xmlns:p14="http://schemas.microsoft.com/office/powerpoint/2010/main" val="1342875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913" y="0"/>
            <a:ext cx="6629400" cy="533400"/>
          </a:xfrm>
        </p:spPr>
        <p:txBody>
          <a:bodyPr/>
          <a:lstStyle/>
          <a:p>
            <a:r>
              <a:rPr lang="en-GB" dirty="0" smtClean="0"/>
              <a:t>Attendance by Country</a:t>
            </a:r>
            <a:endParaRPr lang="en-GB" dirty="0"/>
          </a:p>
        </p:txBody>
      </p:sp>
      <p:sp>
        <p:nvSpPr>
          <p:cNvPr id="7" name="Footer Placeholder 6"/>
          <p:cNvSpPr>
            <a:spLocks noGrp="1"/>
          </p:cNvSpPr>
          <p:nvPr>
            <p:ph type="ftr" sz="quarter" idx="11"/>
          </p:nvPr>
        </p:nvSpPr>
        <p:spPr/>
        <p:txBody>
          <a:bodyPr/>
          <a:lstStyle/>
          <a:p>
            <a:pPr>
              <a:defRPr/>
            </a:pPr>
            <a:r>
              <a:rPr lang="en-US" smtClean="0"/>
              <a:t>Adrian Stephens, Intel Corporation</a:t>
            </a:r>
            <a:endParaRPr lang="en-US"/>
          </a:p>
        </p:txBody>
      </p:sp>
      <p:graphicFrame>
        <p:nvGraphicFramePr>
          <p:cNvPr id="10" name="Chart 9"/>
          <p:cNvGraphicFramePr>
            <a:graphicFrameLocks/>
          </p:cNvGraphicFramePr>
          <p:nvPr>
            <p:extLst/>
          </p:nvPr>
        </p:nvGraphicFramePr>
        <p:xfrm>
          <a:off x="2286000" y="779119"/>
          <a:ext cx="6757036" cy="542258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a:graphicFrameLocks/>
          </p:cNvGraphicFramePr>
          <p:nvPr>
            <p:extLst/>
          </p:nvPr>
        </p:nvGraphicFramePr>
        <p:xfrm>
          <a:off x="152400" y="914400"/>
          <a:ext cx="4064654" cy="3488081"/>
        </p:xfrm>
        <a:graphic>
          <a:graphicData uri="http://schemas.openxmlformats.org/drawingml/2006/chart">
            <c:chart xmlns:c="http://schemas.openxmlformats.org/drawingml/2006/chart" xmlns:r="http://schemas.openxmlformats.org/officeDocument/2006/relationships" r:id="rId4"/>
          </a:graphicData>
        </a:graphic>
      </p:graphicFrame>
      <p:sp>
        <p:nvSpPr>
          <p:cNvPr id="4" name="Date Placeholder 3"/>
          <p:cNvSpPr>
            <a:spLocks noGrp="1"/>
          </p:cNvSpPr>
          <p:nvPr>
            <p:ph type="dt" sz="half" idx="10"/>
          </p:nvPr>
        </p:nvSpPr>
        <p:spPr/>
        <p:txBody>
          <a:bodyPr/>
          <a:lstStyle/>
          <a:p>
            <a:pPr>
              <a:defRPr/>
            </a:pPr>
            <a:r>
              <a:rPr lang="en-US" smtClean="0"/>
              <a:t>November 2017</a:t>
            </a:r>
            <a:endParaRPr lang="en-US"/>
          </a:p>
        </p:txBody>
      </p:sp>
      <p:sp>
        <p:nvSpPr>
          <p:cNvPr id="5" name="Slide Number Placeholder 4"/>
          <p:cNvSpPr>
            <a:spLocks noGrp="1"/>
          </p:cNvSpPr>
          <p:nvPr>
            <p:ph type="sldNum" sz="quarter" idx="12"/>
          </p:nvPr>
        </p:nvSpPr>
        <p:spPr/>
        <p:txBody>
          <a:bodyPr/>
          <a:lstStyle/>
          <a:p>
            <a:pPr>
              <a:defRPr/>
            </a:pPr>
            <a:r>
              <a:rPr lang="en-US" smtClean="0"/>
              <a:t>Slide </a:t>
            </a:r>
            <a:fld id="{219CDBFA-76A2-4597-AA38-8543ED035B58}" type="slidenum">
              <a:rPr lang="en-US" smtClean="0"/>
              <a:pPr>
                <a:defRPr/>
              </a:pPr>
              <a:t>6</a:t>
            </a:fld>
            <a:endParaRPr lang="en-US"/>
          </a:p>
        </p:txBody>
      </p:sp>
    </p:spTree>
    <p:extLst>
      <p:ext uri="{BB962C8B-B14F-4D97-AF65-F5344CB8AC3E}">
        <p14:creationId xmlns:p14="http://schemas.microsoft.com/office/powerpoint/2010/main" val="411458580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Footer Placeholder 4"/>
          <p:cNvSpPr>
            <a:spLocks noGrp="1"/>
          </p:cNvSpPr>
          <p:nvPr>
            <p:ph type="ftr" sz="quarter" idx="11"/>
          </p:nvPr>
        </p:nvSpPr>
        <p:spPr>
          <a:noFill/>
        </p:spPr>
        <p:txBody>
          <a:bodyPr/>
          <a:lstStyle/>
          <a:p>
            <a:r>
              <a:rPr lang="en-US" smtClean="0"/>
              <a:t>Adrian Stephens, Intel Corporation</a:t>
            </a:r>
          </a:p>
        </p:txBody>
      </p:sp>
      <p:sp>
        <p:nvSpPr>
          <p:cNvPr id="1030" name="Rectangle 2"/>
          <p:cNvSpPr>
            <a:spLocks noGrp="1" noChangeArrowheads="1"/>
          </p:cNvSpPr>
          <p:nvPr>
            <p:ph type="title"/>
          </p:nvPr>
        </p:nvSpPr>
        <p:spPr/>
        <p:txBody>
          <a:bodyPr/>
          <a:lstStyle/>
          <a:p>
            <a:r>
              <a:rPr lang="en-US" dirty="0" smtClean="0"/>
              <a:t>TGax November 2017 Closing Report</a:t>
            </a:r>
          </a:p>
        </p:txBody>
      </p:sp>
      <p:sp>
        <p:nvSpPr>
          <p:cNvPr id="1031" name="Rectangle 6"/>
          <p:cNvSpPr>
            <a:spLocks noGrp="1" noChangeArrowheads="1"/>
          </p:cNvSpPr>
          <p:nvPr>
            <p:ph type="body" idx="1"/>
          </p:nvPr>
        </p:nvSpPr>
        <p:spPr>
          <a:xfrm>
            <a:off x="685800" y="1828800"/>
            <a:ext cx="7772400" cy="381000"/>
          </a:xfrm>
        </p:spPr>
        <p:txBody>
          <a:bodyPr/>
          <a:lstStyle/>
          <a:p>
            <a:pPr algn="ctr">
              <a:buFontTx/>
              <a:buNone/>
            </a:pPr>
            <a:r>
              <a:rPr lang="en-US" sz="2000" dirty="0" smtClean="0"/>
              <a:t>Date:</a:t>
            </a:r>
            <a:r>
              <a:rPr lang="en-US" sz="2000" b="0" dirty="0" smtClean="0"/>
              <a:t> 2017-11-09</a:t>
            </a:r>
          </a:p>
        </p:txBody>
      </p:sp>
      <p:graphicFrame>
        <p:nvGraphicFramePr>
          <p:cNvPr id="1026" name="Object 11"/>
          <p:cNvGraphicFramePr>
            <a:graphicFrameLocks noChangeAspect="1"/>
          </p:cNvGraphicFramePr>
          <p:nvPr/>
        </p:nvGraphicFramePr>
        <p:xfrm>
          <a:off x="1066800" y="2590800"/>
          <a:ext cx="7535863" cy="2286000"/>
        </p:xfrm>
        <a:graphic>
          <a:graphicData uri="http://schemas.openxmlformats.org/presentationml/2006/ole">
            <mc:AlternateContent xmlns:mc="http://schemas.openxmlformats.org/markup-compatibility/2006">
              <mc:Choice xmlns:v="urn:schemas-microsoft-com:vml" Requires="v">
                <p:oleObj spid="_x0000_s12301" name="Document" r:id="rId4" imgW="8610834" imgH="2617202" progId="Word.Document.8">
                  <p:embed/>
                </p:oleObj>
              </mc:Choice>
              <mc:Fallback>
                <p:oleObj name="Document" r:id="rId4" imgW="8610834" imgH="2617202"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2590800"/>
                        <a:ext cx="7535863" cy="22860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533400" y="2133600"/>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b="1" dirty="0"/>
              <a:t>Authors:</a:t>
            </a:r>
            <a:endParaRPr lang="en-US" sz="2000"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1/6 of 11-17-1789 by Osama Aboul-Magd (Huawei Technologies)</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60</a:t>
            </a:fld>
            <a:endParaRPr lang="en-US"/>
          </a:p>
        </p:txBody>
      </p:sp>
    </p:spTree>
    <p:extLst>
      <p:ext uri="{BB962C8B-B14F-4D97-AF65-F5344CB8AC3E}">
        <p14:creationId xmlns:p14="http://schemas.microsoft.com/office/powerpoint/2010/main" val="212278631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Footer Placeholder 4"/>
          <p:cNvSpPr>
            <a:spLocks noGrp="1"/>
          </p:cNvSpPr>
          <p:nvPr>
            <p:ph type="ftr" sz="quarter" idx="11"/>
          </p:nvPr>
        </p:nvSpPr>
        <p:spPr>
          <a:noFill/>
        </p:spPr>
        <p:txBody>
          <a:bodyPr/>
          <a:lstStyle/>
          <a:p>
            <a:r>
              <a:rPr lang="en-US" smtClean="0"/>
              <a:t>Adrian Stephens, Intel Corporation</a:t>
            </a:r>
          </a:p>
        </p:txBody>
      </p:sp>
      <p:sp>
        <p:nvSpPr>
          <p:cNvPr id="7173" name="Rectangle 2"/>
          <p:cNvSpPr>
            <a:spLocks noGrp="1" noChangeArrowheads="1"/>
          </p:cNvSpPr>
          <p:nvPr>
            <p:ph type="title"/>
          </p:nvPr>
        </p:nvSpPr>
        <p:spPr/>
        <p:txBody>
          <a:bodyPr/>
          <a:lstStyle/>
          <a:p>
            <a:r>
              <a:rPr lang="en-US" dirty="0" smtClean="0"/>
              <a:t>Abstract</a:t>
            </a:r>
          </a:p>
        </p:txBody>
      </p:sp>
      <p:sp>
        <p:nvSpPr>
          <p:cNvPr id="7174" name="Rectangle 3"/>
          <p:cNvSpPr>
            <a:spLocks noGrp="1" noChangeArrowheads="1"/>
          </p:cNvSpPr>
          <p:nvPr>
            <p:ph type="body" idx="1"/>
          </p:nvPr>
        </p:nvSpPr>
        <p:spPr/>
        <p:txBody>
          <a:bodyPr/>
          <a:lstStyle/>
          <a:p>
            <a:pPr>
              <a:buFontTx/>
              <a:buNone/>
            </a:pPr>
            <a:r>
              <a:rPr lang="en-US" dirty="0" smtClean="0"/>
              <a:t>This document is the closing report for the TGax for the November 2017 session.</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2/6 of 11-17-1789 by Osama Aboul-Magd (Huawei Technologies)</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61</a:t>
            </a:fld>
            <a:endParaRPr lang="en-US"/>
          </a:p>
        </p:txBody>
      </p:sp>
    </p:spTree>
    <p:extLst>
      <p:ext uri="{BB962C8B-B14F-4D97-AF65-F5344CB8AC3E}">
        <p14:creationId xmlns:p14="http://schemas.microsoft.com/office/powerpoint/2010/main" val="304371822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Work Completed</a:t>
            </a:r>
            <a:endParaRPr lang="en-CA" dirty="0"/>
          </a:p>
        </p:txBody>
      </p:sp>
      <p:sp>
        <p:nvSpPr>
          <p:cNvPr id="3" name="Content Placeholder 2"/>
          <p:cNvSpPr>
            <a:spLocks noGrp="1"/>
          </p:cNvSpPr>
          <p:nvPr>
            <p:ph idx="1"/>
          </p:nvPr>
        </p:nvSpPr>
        <p:spPr>
          <a:xfrm>
            <a:off x="457200" y="1600200"/>
            <a:ext cx="8458200" cy="4572000"/>
          </a:xfrm>
        </p:spPr>
        <p:txBody>
          <a:bodyPr/>
          <a:lstStyle/>
          <a:p>
            <a:r>
              <a:rPr lang="en-CA" dirty="0" smtClean="0"/>
              <a:t>The </a:t>
            </a:r>
            <a:r>
              <a:rPr lang="en-CA" smtClean="0"/>
              <a:t>TG almost completed </a:t>
            </a:r>
            <a:r>
              <a:rPr lang="en-CA" dirty="0" smtClean="0"/>
              <a:t>the assignment of comments received on Draft D2.0.</a:t>
            </a:r>
          </a:p>
          <a:p>
            <a:pPr lvl="1"/>
            <a:r>
              <a:rPr lang="en-CA" dirty="0" smtClean="0"/>
              <a:t>A lead is identified for various clauses of the draft. The lead is responsible for coordinating resolutions of relevant CIDs.</a:t>
            </a:r>
          </a:p>
          <a:p>
            <a:r>
              <a:rPr lang="en-CA" dirty="0" smtClean="0"/>
              <a:t>The TG approved resolutions to 36 CIDs</a:t>
            </a:r>
          </a:p>
          <a:p>
            <a:r>
              <a:rPr lang="en-CA" dirty="0" smtClean="0"/>
              <a:t>The TG updated its timeline to reflect the outcome of WG LB.</a:t>
            </a:r>
          </a:p>
          <a:p>
            <a:r>
              <a:rPr lang="en-CA" dirty="0" smtClean="0"/>
              <a:t>A TG motion passed to hold an ad hoc meeting in San Diego during the period January 10-12, 2018.</a:t>
            </a:r>
          </a:p>
          <a:p>
            <a:r>
              <a:rPr lang="en-CA" sz="2000" dirty="0" smtClean="0"/>
              <a:t>The agenda is available at</a:t>
            </a:r>
            <a:r>
              <a:rPr lang="en-CA" sz="2000" dirty="0"/>
              <a:t>: </a:t>
            </a:r>
            <a:r>
              <a:rPr lang="en-CA" sz="2000" dirty="0">
                <a:hlinkClick r:id="rId3"/>
              </a:rPr>
              <a:t>https://</a:t>
            </a:r>
            <a:r>
              <a:rPr lang="en-CA" sz="2000" dirty="0" smtClean="0">
                <a:hlinkClick r:id="rId3"/>
              </a:rPr>
              <a:t>mentor.ieee.org/802.11/dcn/17/11-17-1546-04-00ax-tgax-november-2017-meeting-agenda.pptx</a:t>
            </a:r>
            <a:r>
              <a:rPr lang="en-CA" sz="2000" dirty="0" smtClean="0"/>
              <a:t> </a:t>
            </a:r>
          </a:p>
          <a:p>
            <a:endParaRPr lang="en-CA" dirty="0" smtClean="0"/>
          </a:p>
        </p:txBody>
      </p:sp>
      <p:sp>
        <p:nvSpPr>
          <p:cNvPr id="5" name="Footer Placeholder 4"/>
          <p:cNvSpPr>
            <a:spLocks noGrp="1"/>
          </p:cNvSpPr>
          <p:nvPr>
            <p:ph type="ftr" sz="quarter" idx="11"/>
          </p:nvPr>
        </p:nvSpPr>
        <p:spPr/>
        <p:txBody>
          <a:bodyPr/>
          <a:lstStyle/>
          <a:p>
            <a:pPr>
              <a:defRPr/>
            </a:pPr>
            <a:r>
              <a:rPr lang="en-US" smtClean="0"/>
              <a:t>Adrian Stephens, Intel Corporation</a:t>
            </a:r>
            <a:endParaRPr lang="en-US"/>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3/6 of 11-17-1789 by Osama Aboul-Magd (Huawei Technologies)</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62</a:t>
            </a:fld>
            <a:endParaRPr lang="en-US"/>
          </a:p>
        </p:txBody>
      </p:sp>
    </p:spTree>
    <p:extLst>
      <p:ext uri="{BB962C8B-B14F-4D97-AF65-F5344CB8AC3E}">
        <p14:creationId xmlns:p14="http://schemas.microsoft.com/office/powerpoint/2010/main" val="331897346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a:t>
            </a:r>
            <a:endParaRPr lang="en-US" dirty="0"/>
          </a:p>
        </p:txBody>
      </p:sp>
      <p:sp>
        <p:nvSpPr>
          <p:cNvPr id="7" name="Text Placeholder 6"/>
          <p:cNvSpPr>
            <a:spLocks noGrp="1"/>
          </p:cNvSpPr>
          <p:nvPr>
            <p:ph type="body" idx="1"/>
          </p:nvPr>
        </p:nvSpPr>
        <p:spPr>
          <a:xfrm>
            <a:off x="457200" y="1295400"/>
            <a:ext cx="4040188" cy="639762"/>
          </a:xfrm>
        </p:spPr>
        <p:txBody>
          <a:bodyPr/>
          <a:lstStyle/>
          <a:p>
            <a:r>
              <a:rPr lang="en-US" dirty="0" smtClean="0"/>
              <a:t>Old Timeline</a:t>
            </a:r>
            <a:endParaRPr lang="en-US" dirty="0"/>
          </a:p>
        </p:txBody>
      </p:sp>
      <p:sp>
        <p:nvSpPr>
          <p:cNvPr id="8" name="Content Placeholder 7"/>
          <p:cNvSpPr>
            <a:spLocks noGrp="1"/>
          </p:cNvSpPr>
          <p:nvPr>
            <p:ph sz="half" idx="2"/>
          </p:nvPr>
        </p:nvSpPr>
        <p:spPr>
          <a:xfrm>
            <a:off x="457200" y="1935161"/>
            <a:ext cx="4040188" cy="4300539"/>
          </a:xfrm>
        </p:spPr>
        <p:txBody>
          <a:bodyPr/>
          <a:lstStyle/>
          <a:p>
            <a:pPr>
              <a:buFont typeface="Arial" panose="020B0604020202020204" pitchFamily="34" charset="0"/>
              <a:buChar char="•"/>
            </a:pPr>
            <a:r>
              <a:rPr lang="en-US" altLang="zh-CN" sz="1200" dirty="0"/>
              <a:t>May 2014: start of the TG</a:t>
            </a:r>
          </a:p>
          <a:p>
            <a:pPr>
              <a:buFont typeface="Arial" panose="020B0604020202020204" pitchFamily="34" charset="0"/>
              <a:buChar char="•"/>
            </a:pPr>
            <a:r>
              <a:rPr lang="en-US" altLang="zh-CN" sz="1200" dirty="0"/>
              <a:t>Nov. 2014: First draft of the TG SFD was approved</a:t>
            </a:r>
          </a:p>
          <a:p>
            <a:pPr>
              <a:buFont typeface="Arial" panose="020B0604020202020204" pitchFamily="34" charset="0"/>
              <a:buChar char="•"/>
            </a:pPr>
            <a:r>
              <a:rPr lang="en-US" altLang="zh-CN" sz="1200" dirty="0"/>
              <a:t>Jan. 2016: proposed TG draft</a:t>
            </a:r>
          </a:p>
          <a:p>
            <a:pPr>
              <a:buFont typeface="Arial" panose="020B0604020202020204" pitchFamily="34" charset="0"/>
              <a:buChar char="•"/>
            </a:pPr>
            <a:r>
              <a:rPr lang="en-US" altLang="zh-CN" sz="1200" dirty="0"/>
              <a:t>March 2016: Draft D0.1 was approved and CC started</a:t>
            </a:r>
          </a:p>
          <a:p>
            <a:pPr>
              <a:buFont typeface="Arial" panose="020B0604020202020204" pitchFamily="34" charset="0"/>
              <a:buChar char="•"/>
            </a:pPr>
            <a:r>
              <a:rPr lang="en-US" altLang="zh-CN" sz="1200" dirty="0">
                <a:solidFill>
                  <a:srgbClr val="00B050"/>
                </a:solidFill>
              </a:rPr>
              <a:t>November 2016: Draft 1.0 and WG letter ballot</a:t>
            </a:r>
          </a:p>
          <a:p>
            <a:pPr lvl="1">
              <a:buFont typeface="Arial" panose="020B0604020202020204" pitchFamily="34" charset="0"/>
              <a:buChar char="•"/>
            </a:pPr>
            <a:r>
              <a:rPr lang="en-US" altLang="zh-CN" sz="1000" dirty="0">
                <a:solidFill>
                  <a:srgbClr val="00B050"/>
                </a:solidFill>
              </a:rPr>
              <a:t>LB-225: opened Dec. 1</a:t>
            </a:r>
            <a:r>
              <a:rPr lang="en-US" altLang="zh-CN" sz="1000" baseline="30000" dirty="0">
                <a:solidFill>
                  <a:srgbClr val="00B050"/>
                </a:solidFill>
              </a:rPr>
              <a:t>st</a:t>
            </a:r>
            <a:r>
              <a:rPr lang="en-US" altLang="zh-CN" sz="1000" dirty="0">
                <a:solidFill>
                  <a:srgbClr val="00B050"/>
                </a:solidFill>
              </a:rPr>
              <a:t> 2016 and closed January 8</a:t>
            </a:r>
            <a:r>
              <a:rPr lang="en-US" altLang="zh-CN" sz="1000" baseline="30000" dirty="0">
                <a:solidFill>
                  <a:srgbClr val="00B050"/>
                </a:solidFill>
              </a:rPr>
              <a:t>th</a:t>
            </a:r>
            <a:r>
              <a:rPr lang="en-US" altLang="zh-CN" sz="1000" dirty="0">
                <a:solidFill>
                  <a:srgbClr val="00B050"/>
                </a:solidFill>
              </a:rPr>
              <a:t> 2017</a:t>
            </a:r>
          </a:p>
          <a:p>
            <a:pPr>
              <a:buFont typeface="Arial" panose="020B0604020202020204" pitchFamily="34" charset="0"/>
              <a:buChar char="•"/>
            </a:pPr>
            <a:r>
              <a:rPr lang="en-US" altLang="zh-CN" sz="1200" dirty="0">
                <a:solidFill>
                  <a:srgbClr val="00B050"/>
                </a:solidFill>
              </a:rPr>
              <a:t>September 2017: Draft 2.0 and WG letter Ballot</a:t>
            </a:r>
          </a:p>
          <a:p>
            <a:pPr lvl="1">
              <a:buFont typeface="Arial" panose="020B0604020202020204" pitchFamily="34" charset="0"/>
              <a:buChar char="•"/>
            </a:pPr>
            <a:r>
              <a:rPr lang="en-US" altLang="zh-CN" sz="1000" dirty="0">
                <a:solidFill>
                  <a:srgbClr val="00B050"/>
                </a:solidFill>
              </a:rPr>
              <a:t>LB-230: opened at Oct. 5</a:t>
            </a:r>
            <a:r>
              <a:rPr lang="en-US" altLang="zh-CN" sz="1000" baseline="30000" dirty="0">
                <a:solidFill>
                  <a:srgbClr val="00B050"/>
                </a:solidFill>
              </a:rPr>
              <a:t>th</a:t>
            </a:r>
            <a:r>
              <a:rPr lang="en-US" altLang="zh-CN" sz="1000" dirty="0">
                <a:solidFill>
                  <a:srgbClr val="00B050"/>
                </a:solidFill>
              </a:rPr>
              <a:t> 2017 and closed Nov. 4</a:t>
            </a:r>
            <a:r>
              <a:rPr lang="en-US" altLang="zh-CN" sz="1000" baseline="30000" dirty="0">
                <a:solidFill>
                  <a:srgbClr val="00B050"/>
                </a:solidFill>
              </a:rPr>
              <a:t>th</a:t>
            </a:r>
            <a:r>
              <a:rPr lang="en-US" altLang="zh-CN" sz="1000" dirty="0">
                <a:solidFill>
                  <a:srgbClr val="00B050"/>
                </a:solidFill>
              </a:rPr>
              <a:t> 2017</a:t>
            </a:r>
          </a:p>
          <a:p>
            <a:pPr>
              <a:buFont typeface="Arial" panose="020B0604020202020204" pitchFamily="34" charset="0"/>
              <a:buChar char="•"/>
            </a:pPr>
            <a:r>
              <a:rPr lang="en-CA" altLang="zh-CN" sz="1200" dirty="0">
                <a:solidFill>
                  <a:srgbClr val="FFC000"/>
                </a:solidFill>
              </a:rPr>
              <a:t>May 2018: MDR (Mandatory Document Review)</a:t>
            </a:r>
          </a:p>
          <a:p>
            <a:pPr>
              <a:buFont typeface="Arial" panose="020B0604020202020204" pitchFamily="34" charset="0"/>
              <a:buChar char="•"/>
            </a:pPr>
            <a:r>
              <a:rPr lang="en-CA" altLang="zh-CN" sz="1200" dirty="0">
                <a:solidFill>
                  <a:srgbClr val="FFC000"/>
                </a:solidFill>
              </a:rPr>
              <a:t>May 2018: Formation of SB pool </a:t>
            </a:r>
            <a:r>
              <a:rPr lang="en-CA" altLang="zh-CN" sz="1200" dirty="0">
                <a:solidFill>
                  <a:srgbClr val="FFC000"/>
                </a:solidFill>
                <a:sym typeface="Wingdings" panose="05000000000000000000" pitchFamily="2" charset="2"/>
              </a:rPr>
              <a:t> </a:t>
            </a:r>
            <a:r>
              <a:rPr lang="en-CA" altLang="zh-CN" sz="1050" dirty="0">
                <a:solidFill>
                  <a:srgbClr val="FFC000"/>
                </a:solidFill>
                <a:sym typeface="Wingdings" panose="05000000000000000000" pitchFamily="2" charset="2"/>
              </a:rPr>
              <a:t>Need to change the date</a:t>
            </a:r>
            <a:endParaRPr lang="en-US" altLang="zh-CN" sz="1050" dirty="0">
              <a:solidFill>
                <a:srgbClr val="FFC000"/>
              </a:solidFill>
            </a:endParaRPr>
          </a:p>
          <a:p>
            <a:pPr>
              <a:buFont typeface="Arial" panose="020B0604020202020204" pitchFamily="34" charset="0"/>
              <a:buChar char="•"/>
            </a:pPr>
            <a:r>
              <a:rPr lang="en-US" altLang="zh-CN" sz="1200" dirty="0">
                <a:solidFill>
                  <a:srgbClr val="FF0000"/>
                </a:solidFill>
              </a:rPr>
              <a:t>November 2018: Sponsor Ballot</a:t>
            </a:r>
          </a:p>
          <a:p>
            <a:pPr>
              <a:buFont typeface="Arial" panose="020B0604020202020204" pitchFamily="34" charset="0"/>
              <a:buChar char="•"/>
            </a:pPr>
            <a:r>
              <a:rPr lang="en-CA" altLang="zh-CN" sz="1200" dirty="0">
                <a:solidFill>
                  <a:srgbClr val="FFC000"/>
                </a:solidFill>
              </a:rPr>
              <a:t>July 2019: </a:t>
            </a:r>
            <a:r>
              <a:rPr lang="en-CA" altLang="zh-CN" sz="1200" dirty="0" err="1">
                <a:solidFill>
                  <a:srgbClr val="FFC000"/>
                </a:solidFill>
              </a:rPr>
              <a:t>RevCom</a:t>
            </a:r>
            <a:endParaRPr lang="en-US" altLang="zh-CN" sz="1200" dirty="0">
              <a:solidFill>
                <a:srgbClr val="FFC000"/>
              </a:solidFill>
            </a:endParaRPr>
          </a:p>
          <a:p>
            <a:endParaRPr lang="en-US" sz="1200" dirty="0"/>
          </a:p>
        </p:txBody>
      </p:sp>
      <p:sp>
        <p:nvSpPr>
          <p:cNvPr id="9" name="Text Placeholder 8"/>
          <p:cNvSpPr>
            <a:spLocks noGrp="1"/>
          </p:cNvSpPr>
          <p:nvPr>
            <p:ph type="body" sz="quarter" idx="3"/>
          </p:nvPr>
        </p:nvSpPr>
        <p:spPr>
          <a:xfrm>
            <a:off x="4645025" y="1295400"/>
            <a:ext cx="4041775" cy="639762"/>
          </a:xfrm>
        </p:spPr>
        <p:txBody>
          <a:bodyPr/>
          <a:lstStyle/>
          <a:p>
            <a:r>
              <a:rPr lang="en-US" dirty="0" smtClean="0"/>
              <a:t>New Timeline</a:t>
            </a:r>
            <a:endParaRPr lang="en-US" dirty="0"/>
          </a:p>
        </p:txBody>
      </p:sp>
      <p:sp>
        <p:nvSpPr>
          <p:cNvPr id="10" name="Content Placeholder 9"/>
          <p:cNvSpPr>
            <a:spLocks noGrp="1"/>
          </p:cNvSpPr>
          <p:nvPr>
            <p:ph sz="quarter" idx="4"/>
          </p:nvPr>
        </p:nvSpPr>
        <p:spPr>
          <a:xfrm>
            <a:off x="4645025" y="1935162"/>
            <a:ext cx="4041775" cy="3951288"/>
          </a:xfrm>
        </p:spPr>
        <p:txBody>
          <a:bodyPr/>
          <a:lstStyle/>
          <a:p>
            <a:pPr>
              <a:buFont typeface="Arial" panose="020B0604020202020204" pitchFamily="34" charset="0"/>
              <a:buChar char="•"/>
            </a:pPr>
            <a:r>
              <a:rPr lang="en-US" altLang="zh-CN" sz="1200" dirty="0"/>
              <a:t>May 2014: start of the TG</a:t>
            </a:r>
          </a:p>
          <a:p>
            <a:pPr>
              <a:buFont typeface="Arial" panose="020B0604020202020204" pitchFamily="34" charset="0"/>
              <a:buChar char="•"/>
            </a:pPr>
            <a:r>
              <a:rPr lang="en-US" altLang="zh-CN" sz="1200" dirty="0"/>
              <a:t>Nov. 2014: First draft of the TG SFD was approved</a:t>
            </a:r>
          </a:p>
          <a:p>
            <a:pPr>
              <a:buFont typeface="Arial" panose="020B0604020202020204" pitchFamily="34" charset="0"/>
              <a:buChar char="•"/>
            </a:pPr>
            <a:r>
              <a:rPr lang="en-US" altLang="zh-CN" sz="1200" dirty="0"/>
              <a:t>Jan. 2016: proposed TG draft</a:t>
            </a:r>
          </a:p>
          <a:p>
            <a:pPr>
              <a:buFont typeface="Arial" panose="020B0604020202020204" pitchFamily="34" charset="0"/>
              <a:buChar char="•"/>
            </a:pPr>
            <a:r>
              <a:rPr lang="en-US" altLang="zh-CN" sz="1200" dirty="0"/>
              <a:t>March 2016: Draft D0.1 was approved and CC started</a:t>
            </a:r>
          </a:p>
          <a:p>
            <a:pPr>
              <a:buFont typeface="Arial" panose="020B0604020202020204" pitchFamily="34" charset="0"/>
              <a:buChar char="•"/>
            </a:pPr>
            <a:r>
              <a:rPr lang="en-US" altLang="zh-CN" sz="1200" dirty="0">
                <a:solidFill>
                  <a:srgbClr val="FF0000"/>
                </a:solidFill>
              </a:rPr>
              <a:t>November 2016: Draft 1.0 and WG letter ballot – Failed (57.77%)</a:t>
            </a:r>
          </a:p>
          <a:p>
            <a:pPr lvl="1">
              <a:buFont typeface="Arial" panose="020B0604020202020204" pitchFamily="34" charset="0"/>
              <a:buChar char="•"/>
            </a:pPr>
            <a:r>
              <a:rPr lang="en-US" altLang="zh-CN" sz="1000" dirty="0">
                <a:solidFill>
                  <a:srgbClr val="FF0000"/>
                </a:solidFill>
              </a:rPr>
              <a:t>LB-225: opened Dec. 1</a:t>
            </a:r>
            <a:r>
              <a:rPr lang="en-US" altLang="zh-CN" sz="1000" baseline="30000" dirty="0">
                <a:solidFill>
                  <a:srgbClr val="FF0000"/>
                </a:solidFill>
              </a:rPr>
              <a:t>st</a:t>
            </a:r>
            <a:r>
              <a:rPr lang="en-US" altLang="zh-CN" sz="1000" dirty="0">
                <a:solidFill>
                  <a:srgbClr val="FF0000"/>
                </a:solidFill>
              </a:rPr>
              <a:t> 2016 and closed January 8</a:t>
            </a:r>
            <a:r>
              <a:rPr lang="en-US" altLang="zh-CN" sz="1000" baseline="30000" dirty="0">
                <a:solidFill>
                  <a:srgbClr val="FF0000"/>
                </a:solidFill>
              </a:rPr>
              <a:t>th</a:t>
            </a:r>
            <a:r>
              <a:rPr lang="en-US" altLang="zh-CN" sz="1000" dirty="0">
                <a:solidFill>
                  <a:srgbClr val="FF0000"/>
                </a:solidFill>
              </a:rPr>
              <a:t> 2017</a:t>
            </a:r>
          </a:p>
          <a:p>
            <a:pPr>
              <a:buFont typeface="Arial" panose="020B0604020202020204" pitchFamily="34" charset="0"/>
              <a:buChar char="•"/>
            </a:pPr>
            <a:r>
              <a:rPr lang="en-US" altLang="zh-CN" sz="1200" dirty="0">
                <a:solidFill>
                  <a:srgbClr val="FF0000"/>
                </a:solidFill>
              </a:rPr>
              <a:t>September 2017: Draft 2.0 and WG letter ballot – Failed (62.84%)</a:t>
            </a:r>
          </a:p>
          <a:p>
            <a:pPr lvl="1">
              <a:buFont typeface="Arial" panose="020B0604020202020204" pitchFamily="34" charset="0"/>
              <a:buChar char="•"/>
            </a:pPr>
            <a:r>
              <a:rPr lang="en-US" altLang="zh-CN" sz="1000" dirty="0">
                <a:solidFill>
                  <a:srgbClr val="FF0000"/>
                </a:solidFill>
              </a:rPr>
              <a:t>LB-230: opened Oct 5</a:t>
            </a:r>
            <a:r>
              <a:rPr lang="en-US" altLang="zh-CN" sz="1000" baseline="30000" dirty="0">
                <a:solidFill>
                  <a:srgbClr val="FF0000"/>
                </a:solidFill>
              </a:rPr>
              <a:t>th</a:t>
            </a:r>
            <a:r>
              <a:rPr lang="en-US" altLang="zh-CN" sz="1000" dirty="0">
                <a:solidFill>
                  <a:srgbClr val="FF0000"/>
                </a:solidFill>
              </a:rPr>
              <a:t> and closed Nov 4</a:t>
            </a:r>
            <a:r>
              <a:rPr lang="en-US" altLang="zh-CN" sz="1000" baseline="30000" dirty="0">
                <a:solidFill>
                  <a:srgbClr val="FF0000"/>
                </a:solidFill>
              </a:rPr>
              <a:t>th</a:t>
            </a:r>
            <a:r>
              <a:rPr lang="en-US" altLang="zh-CN" sz="1000" dirty="0">
                <a:solidFill>
                  <a:srgbClr val="FF0000"/>
                </a:solidFill>
              </a:rPr>
              <a:t>, 2017</a:t>
            </a:r>
          </a:p>
          <a:p>
            <a:pPr>
              <a:buFont typeface="Arial" panose="020B0604020202020204" pitchFamily="34" charset="0"/>
              <a:buChar char="•"/>
            </a:pPr>
            <a:r>
              <a:rPr lang="en-CA" altLang="zh-CN" sz="1200" dirty="0"/>
              <a:t>May 2018: Draft 3.0 and WG letter Ballot</a:t>
            </a:r>
          </a:p>
          <a:p>
            <a:pPr>
              <a:buFont typeface="Arial" panose="020B0604020202020204" pitchFamily="34" charset="0"/>
              <a:buChar char="•"/>
            </a:pPr>
            <a:r>
              <a:rPr lang="en-CA" altLang="zh-CN" sz="1200" dirty="0">
                <a:solidFill>
                  <a:srgbClr val="FFC000"/>
                </a:solidFill>
              </a:rPr>
              <a:t>July 2018: MDR (Mandatory Document Review)</a:t>
            </a:r>
          </a:p>
          <a:p>
            <a:pPr>
              <a:buFont typeface="Arial" panose="020B0604020202020204" pitchFamily="34" charset="0"/>
              <a:buChar char="•"/>
            </a:pPr>
            <a:r>
              <a:rPr lang="en-CA" altLang="zh-CN" sz="1200" dirty="0">
                <a:solidFill>
                  <a:srgbClr val="FFC000"/>
                </a:solidFill>
              </a:rPr>
              <a:t>February 2019: Formation of SB pool </a:t>
            </a:r>
            <a:endParaRPr lang="en-US" altLang="zh-CN" sz="1050" dirty="0">
              <a:solidFill>
                <a:srgbClr val="FFC000"/>
              </a:solidFill>
            </a:endParaRPr>
          </a:p>
          <a:p>
            <a:pPr>
              <a:buFont typeface="Arial" panose="020B0604020202020204" pitchFamily="34" charset="0"/>
              <a:buChar char="•"/>
            </a:pPr>
            <a:r>
              <a:rPr lang="en-US" altLang="zh-CN" sz="1200" dirty="0">
                <a:solidFill>
                  <a:schemeClr val="accent6">
                    <a:lumMod val="75000"/>
                  </a:schemeClr>
                </a:solidFill>
              </a:rPr>
              <a:t>May 2019: Sponsor Ballot</a:t>
            </a:r>
          </a:p>
          <a:p>
            <a:pPr>
              <a:buFont typeface="Arial" panose="020B0604020202020204" pitchFamily="34" charset="0"/>
              <a:buChar char="•"/>
            </a:pPr>
            <a:r>
              <a:rPr lang="en-CA" altLang="zh-CN" sz="1200" dirty="0">
                <a:solidFill>
                  <a:srgbClr val="FFC000"/>
                </a:solidFill>
              </a:rPr>
              <a:t>December 2019: </a:t>
            </a:r>
            <a:r>
              <a:rPr lang="en-CA" altLang="zh-CN" sz="1200" dirty="0" err="1">
                <a:solidFill>
                  <a:srgbClr val="FFC000"/>
                </a:solidFill>
              </a:rPr>
              <a:t>RevCom</a:t>
            </a:r>
            <a:endParaRPr lang="en-US" altLang="zh-CN" sz="1200" dirty="0">
              <a:solidFill>
                <a:srgbClr val="FFC000"/>
              </a:solidFill>
            </a:endParaRPr>
          </a:p>
          <a:p>
            <a:endParaRPr lang="en-US" sz="1200" dirty="0"/>
          </a:p>
        </p:txBody>
      </p:sp>
      <p:sp>
        <p:nvSpPr>
          <p:cNvPr id="5" name="Footer Placeholder 4"/>
          <p:cNvSpPr>
            <a:spLocks noGrp="1"/>
          </p:cNvSpPr>
          <p:nvPr>
            <p:ph type="ftr" sz="quarter" idx="11"/>
          </p:nvPr>
        </p:nvSpPr>
        <p:spPr>
          <a:xfrm>
            <a:off x="8077200" y="6523038"/>
            <a:ext cx="466725" cy="182562"/>
          </a:xfrm>
        </p:spPr>
        <p:txBody>
          <a:bodyPr/>
          <a:lstStyle/>
          <a:p>
            <a:pPr>
              <a:defRPr/>
            </a:pPr>
            <a:r>
              <a:rPr lang="en-US" dirty="0" smtClean="0"/>
              <a:t>Adrian Stephens, Intel Corporation</a:t>
            </a:r>
            <a:endParaRPr lang="en-US" dirty="0"/>
          </a:p>
        </p:txBody>
      </p:sp>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4/6 of 11-17-1789 by Osama Aboul-Magd (Huawei Technologies)</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11"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16E0127D-EA26-47D7-BEDD-43594B1CA0D8}" type="slidenum">
              <a:rPr lang="en-US" smtClean="0"/>
              <a:pPr>
                <a:defRPr/>
              </a:pPr>
              <a:t>63</a:t>
            </a:fld>
            <a:endParaRPr lang="en-US"/>
          </a:p>
        </p:txBody>
      </p:sp>
    </p:spTree>
    <p:extLst>
      <p:ext uri="{BB962C8B-B14F-4D97-AF65-F5344CB8AC3E}">
        <p14:creationId xmlns:p14="http://schemas.microsoft.com/office/powerpoint/2010/main" val="176282782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Footer Placeholder 4"/>
          <p:cNvSpPr>
            <a:spLocks noGrp="1"/>
          </p:cNvSpPr>
          <p:nvPr>
            <p:ph type="ftr" sz="quarter" idx="11"/>
          </p:nvPr>
        </p:nvSpPr>
        <p:spPr>
          <a:noFill/>
        </p:spPr>
        <p:txBody>
          <a:bodyPr/>
          <a:lstStyle/>
          <a:p>
            <a:r>
              <a:rPr lang="en-US" smtClean="0"/>
              <a:t>Adrian Stephens, Intel Corporation</a:t>
            </a:r>
          </a:p>
        </p:txBody>
      </p:sp>
      <p:sp>
        <p:nvSpPr>
          <p:cNvPr id="10245" name="Rectangle 2"/>
          <p:cNvSpPr>
            <a:spLocks noGrp="1" noChangeArrowheads="1"/>
          </p:cNvSpPr>
          <p:nvPr>
            <p:ph type="title"/>
          </p:nvPr>
        </p:nvSpPr>
        <p:spPr/>
        <p:txBody>
          <a:bodyPr/>
          <a:lstStyle/>
          <a:p>
            <a:r>
              <a:rPr lang="en-US" dirty="0" smtClean="0"/>
              <a:t>January 2018 Goals</a:t>
            </a:r>
          </a:p>
        </p:txBody>
      </p:sp>
      <p:sp>
        <p:nvSpPr>
          <p:cNvPr id="10246" name="Rectangle 3"/>
          <p:cNvSpPr>
            <a:spLocks noGrp="1" noChangeArrowheads="1"/>
          </p:cNvSpPr>
          <p:nvPr>
            <p:ph type="body" idx="1"/>
          </p:nvPr>
        </p:nvSpPr>
        <p:spPr>
          <a:xfrm>
            <a:off x="685800" y="1676400"/>
            <a:ext cx="8077200" cy="4419600"/>
          </a:xfrm>
        </p:spPr>
        <p:txBody>
          <a:bodyPr/>
          <a:lstStyle/>
          <a:p>
            <a:r>
              <a:rPr lang="en-US" sz="2800" dirty="0" smtClean="0"/>
              <a:t>Continue with comment resolution on draft D2.0.</a:t>
            </a:r>
          </a:p>
          <a:p>
            <a:endParaRPr lang="en-US" sz="2800" dirty="0"/>
          </a:p>
          <a:p>
            <a:endParaRPr lang="en-US" sz="28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5/6 of 11-17-1789 by Osama Aboul-Magd (Huawei Technologies)</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64</a:t>
            </a:fld>
            <a:endParaRPr lang="en-US"/>
          </a:p>
        </p:txBody>
      </p:sp>
    </p:spTree>
    <p:extLst>
      <p:ext uri="{BB962C8B-B14F-4D97-AF65-F5344CB8AC3E}">
        <p14:creationId xmlns:p14="http://schemas.microsoft.com/office/powerpoint/2010/main" val="283918650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Footer Placeholder 4"/>
          <p:cNvSpPr>
            <a:spLocks noGrp="1"/>
          </p:cNvSpPr>
          <p:nvPr>
            <p:ph type="ftr" sz="quarter" idx="11"/>
          </p:nvPr>
        </p:nvSpPr>
        <p:spPr>
          <a:noFill/>
        </p:spPr>
        <p:txBody>
          <a:bodyPr/>
          <a:lstStyle/>
          <a:p>
            <a:r>
              <a:rPr lang="en-US" smtClean="0"/>
              <a:t>Adrian Stephens, Intel Corporation</a:t>
            </a:r>
          </a:p>
        </p:txBody>
      </p:sp>
      <p:sp>
        <p:nvSpPr>
          <p:cNvPr id="11269" name="Rectangle 2"/>
          <p:cNvSpPr>
            <a:spLocks noGrp="1" noChangeArrowheads="1"/>
          </p:cNvSpPr>
          <p:nvPr>
            <p:ph type="title"/>
          </p:nvPr>
        </p:nvSpPr>
        <p:spPr/>
        <p:txBody>
          <a:bodyPr/>
          <a:lstStyle/>
          <a:p>
            <a:r>
              <a:rPr lang="en-US" dirty="0" smtClean="0"/>
              <a:t>Conference Call Times</a:t>
            </a:r>
          </a:p>
        </p:txBody>
      </p:sp>
      <p:sp>
        <p:nvSpPr>
          <p:cNvPr id="11270" name="Rectangle 3"/>
          <p:cNvSpPr>
            <a:spLocks noGrp="1" noChangeArrowheads="1"/>
          </p:cNvSpPr>
          <p:nvPr>
            <p:ph type="body" idx="1"/>
          </p:nvPr>
        </p:nvSpPr>
        <p:spPr>
          <a:xfrm>
            <a:off x="457200" y="1828800"/>
            <a:ext cx="8382000" cy="4114800"/>
          </a:xfrm>
        </p:spPr>
        <p:txBody>
          <a:bodyPr/>
          <a:lstStyle/>
          <a:p>
            <a:r>
              <a:rPr lang="en-US" dirty="0"/>
              <a:t>Nov. 30, Dec. 14, Jan 4		</a:t>
            </a:r>
            <a:r>
              <a:rPr lang="en-US" dirty="0" smtClean="0"/>
              <a:t>10:00 </a:t>
            </a:r>
            <a:r>
              <a:rPr lang="en-US" dirty="0"/>
              <a:t>-1200 ET</a:t>
            </a:r>
          </a:p>
          <a:p>
            <a:r>
              <a:rPr lang="en-US" dirty="0"/>
              <a:t>Dec. 7, 21, Jan 25			</a:t>
            </a:r>
            <a:r>
              <a:rPr lang="en-US" dirty="0" smtClean="0"/>
              <a:t>20:00 </a:t>
            </a:r>
            <a:r>
              <a:rPr lang="en-US" dirty="0"/>
              <a:t>– 22:00 ET</a:t>
            </a:r>
          </a:p>
          <a:p>
            <a:pPr marL="0" indent="0">
              <a:buNone/>
            </a:pPr>
            <a:endParaRPr lang="en-US"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6/6 of 11-17-1789 by Osama Aboul-Magd (Huawei Technologies)</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65</a:t>
            </a:fld>
            <a:endParaRPr lang="en-US"/>
          </a:p>
        </p:txBody>
      </p:sp>
    </p:spTree>
    <p:extLst>
      <p:ext uri="{BB962C8B-B14F-4D97-AF65-F5344CB8AC3E}">
        <p14:creationId xmlns:p14="http://schemas.microsoft.com/office/powerpoint/2010/main" val="20781571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Footer Placeholder 4"/>
          <p:cNvSpPr>
            <a:spLocks noGrp="1"/>
          </p:cNvSpPr>
          <p:nvPr>
            <p:ph type="ftr" sz="quarter" idx="11"/>
          </p:nvPr>
        </p:nvSpPr>
        <p:spPr>
          <a:xfrm>
            <a:off x="6248400" y="6475413"/>
            <a:ext cx="22955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smtClean="0"/>
              <a:t>Adrian Stephens, Intel Corporation</a:t>
            </a:r>
          </a:p>
        </p:txBody>
      </p:sp>
      <p:sp>
        <p:nvSpPr>
          <p:cNvPr id="15365" name="Rectangle 2"/>
          <p:cNvSpPr>
            <a:spLocks noGrp="1" noChangeArrowheads="1"/>
          </p:cNvSpPr>
          <p:nvPr>
            <p:ph type="title"/>
          </p:nvPr>
        </p:nvSpPr>
        <p:spPr>
          <a:xfrm>
            <a:off x="0" y="609600"/>
            <a:ext cx="9144000" cy="1066800"/>
          </a:xfrm>
        </p:spPr>
        <p:txBody>
          <a:bodyPr/>
          <a:lstStyle/>
          <a:p>
            <a:r>
              <a:rPr lang="en-US" altLang="en-US" smtClean="0"/>
              <a:t>Task Group AY </a:t>
            </a:r>
            <a:br>
              <a:rPr lang="en-US" altLang="en-US" smtClean="0"/>
            </a:br>
            <a:r>
              <a:rPr lang="en-US" altLang="en-US" smtClean="0"/>
              <a:t>November 2017 Closing Report</a:t>
            </a:r>
          </a:p>
        </p:txBody>
      </p:sp>
      <p:sp>
        <p:nvSpPr>
          <p:cNvPr id="15366" name="Rectangle 6"/>
          <p:cNvSpPr>
            <a:spLocks noGrp="1" noChangeArrowheads="1"/>
          </p:cNvSpPr>
          <p:nvPr>
            <p:ph type="body" idx="1"/>
          </p:nvPr>
        </p:nvSpPr>
        <p:spPr>
          <a:xfrm>
            <a:off x="685800" y="1676400"/>
            <a:ext cx="7772400" cy="381000"/>
          </a:xfrm>
        </p:spPr>
        <p:txBody>
          <a:bodyPr/>
          <a:lstStyle/>
          <a:p>
            <a:pPr algn="ctr">
              <a:buFontTx/>
              <a:buNone/>
            </a:pPr>
            <a:r>
              <a:rPr lang="en-US" altLang="en-US" sz="2000" smtClean="0"/>
              <a:t>Date:</a:t>
            </a:r>
            <a:r>
              <a:rPr lang="en-US" altLang="en-US" sz="2000" b="0" smtClean="0"/>
              <a:t> 2017-11-10</a:t>
            </a:r>
          </a:p>
        </p:txBody>
      </p:sp>
      <p:graphicFrame>
        <p:nvGraphicFramePr>
          <p:cNvPr id="15367" name="Object 11"/>
          <p:cNvGraphicFramePr>
            <a:graphicFrameLocks noChangeAspect="1"/>
          </p:cNvGraphicFramePr>
          <p:nvPr/>
        </p:nvGraphicFramePr>
        <p:xfrm>
          <a:off x="674688" y="2667000"/>
          <a:ext cx="7816850" cy="939800"/>
        </p:xfrm>
        <a:graphic>
          <a:graphicData uri="http://schemas.openxmlformats.org/presentationml/2006/ole">
            <mc:AlternateContent xmlns:mc="http://schemas.openxmlformats.org/markup-compatibility/2006">
              <mc:Choice xmlns:v="urn:schemas-microsoft-com:vml" Requires="v">
                <p:oleObj spid="_x0000_s13325" name="Document" r:id="rId4" imgW="8227229" imgH="998269" progId="Word.Document.8">
                  <p:embed/>
                </p:oleObj>
              </mc:Choice>
              <mc:Fallback>
                <p:oleObj name="Document" r:id="rId4" imgW="8227229" imgH="998269"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4688" y="2667000"/>
                        <a:ext cx="7816850" cy="939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5368" name="Rectangle 12"/>
          <p:cNvSpPr>
            <a:spLocks noChangeArrowheads="1"/>
          </p:cNvSpPr>
          <p:nvPr/>
        </p:nvSpPr>
        <p:spPr bwMode="auto">
          <a:xfrm>
            <a:off x="685800" y="21336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buFontTx/>
              <a:buNone/>
            </a:pPr>
            <a:r>
              <a:rPr lang="en-US" altLang="en-US" sz="2000"/>
              <a:t> Authors:</a:t>
            </a:r>
            <a:endParaRPr lang="en-US" altLang="en-US" sz="2000" b="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1/5 of 11-17-1633 by Edward Au (Huawei Technologies)</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66</a:t>
            </a:fld>
            <a:endParaRPr lang="en-US"/>
          </a:p>
        </p:txBody>
      </p:sp>
    </p:spTree>
    <p:extLst>
      <p:ext uri="{BB962C8B-B14F-4D97-AF65-F5344CB8AC3E}">
        <p14:creationId xmlns:p14="http://schemas.microsoft.com/office/powerpoint/2010/main" val="298469212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p:txBody>
          <a:bodyPr/>
          <a:lstStyle/>
          <a:p>
            <a:r>
              <a:rPr lang="en-US" altLang="en-US" smtClean="0"/>
              <a:t>Abstract</a:t>
            </a:r>
          </a:p>
        </p:txBody>
      </p:sp>
      <p:sp>
        <p:nvSpPr>
          <p:cNvPr id="17412" name="Rectangle 3"/>
          <p:cNvSpPr>
            <a:spLocks noGrp="1" noChangeArrowheads="1"/>
          </p:cNvSpPr>
          <p:nvPr>
            <p:ph type="body" idx="1"/>
          </p:nvPr>
        </p:nvSpPr>
        <p:spPr/>
        <p:txBody>
          <a:bodyPr/>
          <a:lstStyle/>
          <a:p>
            <a:pPr marL="0" algn="just">
              <a:buFontTx/>
              <a:buNone/>
            </a:pPr>
            <a:r>
              <a:rPr lang="en-US" altLang="en-US" smtClean="0"/>
              <a:t>This document is the closing report for Task Group AY for the November 2017 session.</a:t>
            </a:r>
          </a:p>
        </p:txBody>
      </p:sp>
      <p:sp>
        <p:nvSpPr>
          <p:cNvPr id="7" name="Footer Placeholder 4"/>
          <p:cNvSpPr>
            <a:spLocks noGrp="1"/>
          </p:cNvSpPr>
          <p:nvPr>
            <p:ph type="ftr" sz="quarter" idx="11"/>
          </p:nvPr>
        </p:nvSpPr>
        <p:spPr/>
        <p:txBody>
          <a:bodyPr/>
          <a:lstStyle/>
          <a:p>
            <a:pPr>
              <a:defRPr/>
            </a:pPr>
            <a:r>
              <a:rPr lang="en-US" smtClean="0"/>
              <a:t>Adrian Stephens, Intel Corporation</a:t>
            </a:r>
            <a:endParaRPr lang="en-US"/>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2/5 of 11-17-1633 by Edward Au (Huawei Technologies)</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67</a:t>
            </a:fld>
            <a:endParaRPr lang="en-US"/>
          </a:p>
        </p:txBody>
      </p:sp>
    </p:spTree>
    <p:extLst>
      <p:ext uri="{BB962C8B-B14F-4D97-AF65-F5344CB8AC3E}">
        <p14:creationId xmlns:p14="http://schemas.microsoft.com/office/powerpoint/2010/main" val="102918038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txBox="1">
            <a:spLocks noChangeArrowheads="1"/>
          </p:cNvSpPr>
          <p:nvPr/>
        </p:nvSpPr>
        <p:spPr bwMode="auto">
          <a:xfrm>
            <a:off x="685800" y="6096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Work Completed</a:t>
            </a:r>
          </a:p>
        </p:txBody>
      </p:sp>
      <p:sp>
        <p:nvSpPr>
          <p:cNvPr id="19460" name="Rectangle 3"/>
          <p:cNvSpPr txBox="1">
            <a:spLocks noChangeArrowheads="1"/>
          </p:cNvSpPr>
          <p:nvPr/>
        </p:nvSpPr>
        <p:spPr bwMode="auto">
          <a:xfrm>
            <a:off x="685800" y="1828800"/>
            <a:ext cx="7772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ts val="1200"/>
              </a:spcBef>
            </a:pPr>
            <a:r>
              <a:rPr lang="en-US" altLang="en-US"/>
              <a:t>44 submissions are covered during the meeting covering areas related to:</a:t>
            </a:r>
          </a:p>
          <a:p>
            <a:pPr lvl="1" algn="just">
              <a:spcBef>
                <a:spcPts val="575"/>
              </a:spcBef>
              <a:buFontTx/>
              <a:buChar char="•"/>
            </a:pPr>
            <a:r>
              <a:rPr lang="en-US" altLang="en-US" sz="1800"/>
              <a:t>Draft amendment</a:t>
            </a:r>
          </a:p>
          <a:p>
            <a:pPr lvl="1" algn="just">
              <a:spcBef>
                <a:spcPts val="575"/>
              </a:spcBef>
              <a:buFontTx/>
              <a:buChar char="•"/>
            </a:pPr>
            <a:r>
              <a:rPr lang="en-US" altLang="en-US" sz="1800"/>
              <a:t>Comment resolution for CC24</a:t>
            </a:r>
          </a:p>
          <a:p>
            <a:pPr algn="just">
              <a:spcBef>
                <a:spcPts val="1225"/>
              </a:spcBef>
            </a:pPr>
            <a:r>
              <a:rPr lang="en-US" altLang="en-US"/>
              <a:t>Resolution of most of the comments received on D0.3 is completed</a:t>
            </a:r>
          </a:p>
          <a:p>
            <a:pPr algn="just">
              <a:spcBef>
                <a:spcPts val="1225"/>
              </a:spcBef>
            </a:pPr>
            <a:r>
              <a:rPr lang="en-US" altLang="en-US"/>
              <a:t>Coexistence assurance document is approved</a:t>
            </a:r>
          </a:p>
          <a:p>
            <a:pPr algn="just">
              <a:spcBef>
                <a:spcPts val="1225"/>
              </a:spcBef>
            </a:pPr>
            <a:r>
              <a:rPr lang="en-CA" altLang="en-US"/>
              <a:t>Passed a motion to prepare D1.0 and start a 30 day Working Group technical letter ballot</a:t>
            </a:r>
          </a:p>
          <a:p>
            <a:pPr algn="just">
              <a:spcBef>
                <a:spcPts val="1225"/>
              </a:spcBef>
            </a:pPr>
            <a:endParaRPr lang="en-US" altLang="en-US"/>
          </a:p>
          <a:p>
            <a:pPr lvl="1" algn="just">
              <a:spcBef>
                <a:spcPts val="1225"/>
              </a:spcBef>
            </a:pPr>
            <a:endParaRPr lang="en-US" altLang="en-US"/>
          </a:p>
          <a:p>
            <a:pPr lvl="1" algn="just"/>
            <a:endParaRPr lang="en-US" altLang="en-US"/>
          </a:p>
          <a:p>
            <a:pPr lvl="1"/>
            <a:endParaRPr lang="en-US" altLang="en-US"/>
          </a:p>
          <a:p>
            <a:pPr lvl="1"/>
            <a:endParaRPr lang="en-US" altLang="en-US"/>
          </a:p>
        </p:txBody>
      </p:sp>
      <p:sp>
        <p:nvSpPr>
          <p:cNvPr id="19461" name="Footer Placeholder 4"/>
          <p:cNvSpPr>
            <a:spLocks noGrp="1"/>
          </p:cNvSpPr>
          <p:nvPr>
            <p:ph type="ftr" sz="quarter" idx="11"/>
          </p:nvPr>
        </p:nvSpPr>
        <p:spPr>
          <a:xfrm>
            <a:off x="6248400" y="6475413"/>
            <a:ext cx="22955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smtClean="0"/>
              <a:t>Adrian Stephens, Intel Corporation</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3/5 of 11-17-1633 by Edward Au (Huawei Technologies)</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68</a:t>
            </a:fld>
            <a:endParaRPr lang="en-US"/>
          </a:p>
        </p:txBody>
      </p:sp>
    </p:spTree>
    <p:extLst>
      <p:ext uri="{BB962C8B-B14F-4D97-AF65-F5344CB8AC3E}">
        <p14:creationId xmlns:p14="http://schemas.microsoft.com/office/powerpoint/2010/main" val="118032039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txBox="1">
            <a:spLocks noChangeArrowheads="1"/>
          </p:cNvSpPr>
          <p:nvPr/>
        </p:nvSpPr>
        <p:spPr bwMode="auto">
          <a:xfrm>
            <a:off x="685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Goals for January 2018 interim</a:t>
            </a:r>
          </a:p>
        </p:txBody>
      </p:sp>
      <p:sp>
        <p:nvSpPr>
          <p:cNvPr id="21508" name="Rectangle 3"/>
          <p:cNvSpPr txBox="1">
            <a:spLocks noChangeArrowheads="1"/>
          </p:cNvSpPr>
          <p:nvPr/>
        </p:nvSpPr>
        <p:spPr bwMode="auto">
          <a:xfrm>
            <a:off x="685800" y="16764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ts val="1225"/>
              </a:spcBef>
            </a:pPr>
            <a:r>
              <a:rPr lang="en-US" altLang="en-US"/>
              <a:t>Comment resolution on D1.0</a:t>
            </a:r>
          </a:p>
          <a:p>
            <a:pPr algn="just">
              <a:spcBef>
                <a:spcPts val="1225"/>
              </a:spcBef>
            </a:pPr>
            <a:endParaRPr lang="en-US" altLang="en-US"/>
          </a:p>
          <a:p>
            <a:pPr algn="just">
              <a:spcBef>
                <a:spcPts val="1225"/>
              </a:spcBef>
            </a:pPr>
            <a:endParaRPr lang="en-US" altLang="en-US"/>
          </a:p>
          <a:p>
            <a:pPr lvl="1" algn="just"/>
            <a:endParaRPr lang="en-US" altLang="en-US"/>
          </a:p>
          <a:p>
            <a:pPr lvl="1"/>
            <a:endParaRPr lang="en-US" altLang="en-US"/>
          </a:p>
          <a:p>
            <a:pPr lvl="1"/>
            <a:endParaRPr lang="en-US" altLang="en-US"/>
          </a:p>
        </p:txBody>
      </p:sp>
      <p:sp>
        <p:nvSpPr>
          <p:cNvPr id="21509" name="Footer Placeholder 4"/>
          <p:cNvSpPr>
            <a:spLocks noGrp="1"/>
          </p:cNvSpPr>
          <p:nvPr>
            <p:ph type="ftr" sz="quarter" idx="11"/>
          </p:nvPr>
        </p:nvSpPr>
        <p:spPr>
          <a:xfrm>
            <a:off x="6248400" y="6475413"/>
            <a:ext cx="22955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smtClean="0"/>
              <a:t>Adrian Stephens, Intel Corporation</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4/5 of 11-17-1633 by Edward Au (Huawei Technologies)</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69</a:t>
            </a:fld>
            <a:endParaRPr lang="en-US"/>
          </a:p>
        </p:txBody>
      </p:sp>
    </p:spTree>
    <p:extLst>
      <p:ext uri="{BB962C8B-B14F-4D97-AF65-F5344CB8AC3E}">
        <p14:creationId xmlns:p14="http://schemas.microsoft.com/office/powerpoint/2010/main" val="36242659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330" y="632897"/>
            <a:ext cx="7772400" cy="533400"/>
          </a:xfrm>
        </p:spPr>
        <p:txBody>
          <a:bodyPr/>
          <a:lstStyle/>
          <a:p>
            <a:r>
              <a:rPr lang="en-GB" dirty="0" smtClean="0"/>
              <a:t>Doc Revision uploads by meeting (month #)</a:t>
            </a:r>
            <a:endParaRPr lang="en-GB" dirty="0"/>
          </a:p>
        </p:txBody>
      </p:sp>
      <p:sp>
        <p:nvSpPr>
          <p:cNvPr id="5" name="Footer Placeholder 4"/>
          <p:cNvSpPr>
            <a:spLocks noGrp="1"/>
          </p:cNvSpPr>
          <p:nvPr>
            <p:ph type="ftr" sz="quarter" idx="11"/>
          </p:nvPr>
        </p:nvSpPr>
        <p:spPr/>
        <p:txBody>
          <a:bodyPr/>
          <a:lstStyle/>
          <a:p>
            <a:pPr>
              <a:defRPr/>
            </a:pPr>
            <a:r>
              <a:rPr lang="en-US" smtClean="0"/>
              <a:t>Adrian Stephens, Intel Corporation</a:t>
            </a:r>
            <a:endParaRPr lang="en-US"/>
          </a:p>
        </p:txBody>
      </p:sp>
      <p:pic>
        <p:nvPicPr>
          <p:cNvPr id="3" name="Picture 2"/>
          <p:cNvPicPr>
            <a:picLocks noChangeAspect="1"/>
          </p:cNvPicPr>
          <p:nvPr/>
        </p:nvPicPr>
        <p:blipFill>
          <a:blip r:embed="rId3"/>
          <a:stretch>
            <a:fillRect/>
          </a:stretch>
        </p:blipFill>
        <p:spPr>
          <a:xfrm>
            <a:off x="512830" y="1166297"/>
            <a:ext cx="8153400" cy="5182988"/>
          </a:xfrm>
          <a:prstGeom prst="rect">
            <a:avLst/>
          </a:prstGeom>
        </p:spPr>
      </p:pic>
      <p:sp>
        <p:nvSpPr>
          <p:cNvPr id="4" name="Date Placeholder 3"/>
          <p:cNvSpPr>
            <a:spLocks noGrp="1"/>
          </p:cNvSpPr>
          <p:nvPr>
            <p:ph type="dt" sz="half" idx="10"/>
          </p:nvPr>
        </p:nvSpPr>
        <p:spPr/>
        <p:txBody>
          <a:bodyPr/>
          <a:lstStyle/>
          <a:p>
            <a:pPr>
              <a:defRPr/>
            </a:pPr>
            <a:r>
              <a:rPr lang="en-US" smtClean="0"/>
              <a:t>November 2017</a:t>
            </a:r>
            <a:endParaRPr lang="en-US"/>
          </a:p>
        </p:txBody>
      </p:sp>
      <p:sp>
        <p:nvSpPr>
          <p:cNvPr id="7" name="Slide Number Placeholder 6"/>
          <p:cNvSpPr>
            <a:spLocks noGrp="1"/>
          </p:cNvSpPr>
          <p:nvPr>
            <p:ph type="sldNum" sz="quarter" idx="12"/>
          </p:nvPr>
        </p:nvSpPr>
        <p:spPr/>
        <p:txBody>
          <a:bodyPr/>
          <a:lstStyle/>
          <a:p>
            <a:pPr>
              <a:defRPr/>
            </a:pPr>
            <a:r>
              <a:rPr lang="en-US" smtClean="0"/>
              <a:t>Slide </a:t>
            </a:r>
            <a:fld id="{219CDBFA-76A2-4597-AA38-8543ED035B58}" type="slidenum">
              <a:rPr lang="en-US" smtClean="0"/>
              <a:pPr>
                <a:defRPr/>
              </a:pPr>
              <a:t>7</a:t>
            </a:fld>
            <a:endParaRPr lang="en-US"/>
          </a:p>
        </p:txBody>
      </p:sp>
    </p:spTree>
    <p:extLst>
      <p:ext uri="{BB962C8B-B14F-4D97-AF65-F5344CB8AC3E}">
        <p14:creationId xmlns:p14="http://schemas.microsoft.com/office/powerpoint/2010/main" val="152556063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txBox="1">
            <a:spLocks noChangeArrowheads="1"/>
          </p:cNvSpPr>
          <p:nvPr/>
        </p:nvSpPr>
        <p:spPr bwMode="auto">
          <a:xfrm>
            <a:off x="685800" y="6096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Teleconference Schedule</a:t>
            </a:r>
          </a:p>
        </p:txBody>
      </p:sp>
      <p:sp>
        <p:nvSpPr>
          <p:cNvPr id="23556" name="Rectangle 3"/>
          <p:cNvSpPr txBox="1">
            <a:spLocks noChangeArrowheads="1"/>
          </p:cNvSpPr>
          <p:nvPr/>
        </p:nvSpPr>
        <p:spPr bwMode="auto">
          <a:xfrm>
            <a:off x="685800" y="18288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ts val="600"/>
              </a:spcBef>
            </a:pPr>
            <a:r>
              <a:rPr lang="en-US" altLang="en-US"/>
              <a:t>November 29 (Wednesday), 10:00am ET – 11:30am ET</a:t>
            </a:r>
          </a:p>
          <a:p>
            <a:pPr algn="just">
              <a:spcBef>
                <a:spcPts val="600"/>
              </a:spcBef>
            </a:pPr>
            <a:r>
              <a:rPr lang="en-US" altLang="en-US"/>
              <a:t>December 6 (Wednesday), 10:00am ET – 11:30am ET</a:t>
            </a:r>
          </a:p>
          <a:p>
            <a:pPr algn="just">
              <a:spcBef>
                <a:spcPts val="600"/>
              </a:spcBef>
            </a:pPr>
            <a:r>
              <a:rPr lang="en-US" altLang="en-US"/>
              <a:t>December 13 (Wednesday), 10:00am ET – 11:30am ET</a:t>
            </a:r>
            <a:endParaRPr lang="en-US" altLang="en-US">
              <a:cs typeface="Times New Roman" panose="02020603050405020304" pitchFamily="18" charset="0"/>
            </a:endParaRPr>
          </a:p>
          <a:p>
            <a:pPr algn="just">
              <a:spcBef>
                <a:spcPts val="600"/>
              </a:spcBef>
            </a:pPr>
            <a:r>
              <a:rPr lang="en-US" altLang="en-US">
                <a:cs typeface="Times New Roman" panose="02020603050405020304" pitchFamily="18" charset="0"/>
              </a:rPr>
              <a:t>December 20 (Wednesday), 10:00am ET – 11:30am ET</a:t>
            </a:r>
          </a:p>
          <a:p>
            <a:pPr algn="just">
              <a:spcBef>
                <a:spcPts val="600"/>
              </a:spcBef>
            </a:pPr>
            <a:r>
              <a:rPr lang="en-US" altLang="en-US">
                <a:cs typeface="Times New Roman" panose="02020603050405020304" pitchFamily="18" charset="0"/>
              </a:rPr>
              <a:t>January 10 (Wednesday), 10:00am ET – 11:30am ET</a:t>
            </a:r>
          </a:p>
          <a:p>
            <a:pPr algn="just">
              <a:spcBef>
                <a:spcPts val="1225"/>
              </a:spcBef>
            </a:pPr>
            <a:endParaRPr lang="en-US" altLang="en-US">
              <a:cs typeface="Times New Roman" panose="02020603050405020304" pitchFamily="18" charset="0"/>
            </a:endParaRPr>
          </a:p>
          <a:p>
            <a:pPr algn="just">
              <a:spcBef>
                <a:spcPts val="1225"/>
              </a:spcBef>
            </a:pPr>
            <a:endParaRPr lang="en-US" altLang="en-US">
              <a:cs typeface="Times New Roman" panose="02020603050405020304" pitchFamily="18" charset="0"/>
            </a:endParaRPr>
          </a:p>
          <a:p>
            <a:pPr algn="just">
              <a:spcBef>
                <a:spcPts val="1225"/>
              </a:spcBef>
            </a:pPr>
            <a:endParaRPr lang="en-US" altLang="en-US">
              <a:cs typeface="Times New Roman" panose="02020603050405020304" pitchFamily="18" charset="0"/>
            </a:endParaRPr>
          </a:p>
          <a:p>
            <a:pPr algn="just">
              <a:spcBef>
                <a:spcPts val="1225"/>
              </a:spcBef>
            </a:pPr>
            <a:endParaRPr lang="en-US" altLang="en-US">
              <a:cs typeface="Times New Roman" panose="02020603050405020304" pitchFamily="18" charset="0"/>
            </a:endParaRPr>
          </a:p>
          <a:p>
            <a:pPr lvl="1" algn="just"/>
            <a:endParaRPr lang="en-US" altLang="en-US">
              <a:cs typeface="Times New Roman" panose="02020603050405020304" pitchFamily="18" charset="0"/>
            </a:endParaRPr>
          </a:p>
          <a:p>
            <a:pPr lvl="1"/>
            <a:endParaRPr lang="en-US" altLang="en-US">
              <a:cs typeface="Times New Roman" panose="02020603050405020304" pitchFamily="18" charset="0"/>
            </a:endParaRPr>
          </a:p>
          <a:p>
            <a:pPr lvl="1"/>
            <a:endParaRPr lang="en-US" altLang="en-US">
              <a:cs typeface="Times New Roman" panose="02020603050405020304" pitchFamily="18" charset="0"/>
            </a:endParaRPr>
          </a:p>
        </p:txBody>
      </p:sp>
      <p:sp>
        <p:nvSpPr>
          <p:cNvPr id="23557" name="Footer Placeholder 4"/>
          <p:cNvSpPr>
            <a:spLocks noGrp="1"/>
          </p:cNvSpPr>
          <p:nvPr>
            <p:ph type="ftr" sz="quarter" idx="11"/>
          </p:nvPr>
        </p:nvSpPr>
        <p:spPr>
          <a:xfrm>
            <a:off x="6248400" y="6475413"/>
            <a:ext cx="22955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smtClean="0"/>
              <a:t>Adrian Stephens, Intel Corporation</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5/5 of 11-17-1633 by Edward Au (Huawei Technologies)</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70</a:t>
            </a:fld>
            <a:endParaRPr lang="en-US"/>
          </a:p>
        </p:txBody>
      </p:sp>
    </p:spTree>
    <p:extLst>
      <p:ext uri="{BB962C8B-B14F-4D97-AF65-F5344CB8AC3E}">
        <p14:creationId xmlns:p14="http://schemas.microsoft.com/office/powerpoint/2010/main" val="189663892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idx="4294967295"/>
          </p:nvPr>
        </p:nvSpPr>
        <p:spPr>
          <a:xfrm>
            <a:off x="5500694" y="6475413"/>
            <a:ext cx="3041644" cy="180975"/>
          </a:xfrm>
          <a:prstGeom prst="rect">
            <a:avLst/>
          </a:prstGeom>
        </p:spPr>
        <p:txBody>
          <a:bodyPr/>
          <a:lstStyle/>
          <a:p>
            <a:r>
              <a:rPr lang="en-GB" smtClean="0"/>
              <a:t>Adrian Stephens, Intel Corporation</a:t>
            </a:r>
            <a:endParaRPr lang="en-GB" dirty="0"/>
          </a:p>
        </p:txBody>
      </p:sp>
      <p:sp>
        <p:nvSpPr>
          <p:cNvPr id="3073"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err="1"/>
              <a:t>TGaz</a:t>
            </a:r>
            <a:r>
              <a:rPr lang="en-US" altLang="en-US" dirty="0"/>
              <a:t> Next Generation Positioning </a:t>
            </a:r>
            <a:br>
              <a:rPr lang="en-US" altLang="en-US" dirty="0"/>
            </a:br>
            <a:r>
              <a:rPr lang="en-US" altLang="en-US" dirty="0" smtClean="0"/>
              <a:t>Nov. Closing </a:t>
            </a:r>
            <a:r>
              <a:rPr lang="en-US" altLang="en-US" dirty="0"/>
              <a:t>Report</a:t>
            </a:r>
            <a:endParaRPr lang="en-GB" dirty="0"/>
          </a:p>
        </p:txBody>
      </p:sp>
      <p:sp>
        <p:nvSpPr>
          <p:cNvPr id="3074" name="Rectangle 2"/>
          <p:cNvSpPr>
            <a:spLocks noGrp="1" noChangeArrowheads="1"/>
          </p:cNvSpPr>
          <p:nvPr>
            <p:ph type="body" idx="1"/>
          </p:nvPr>
        </p:nvSpPr>
        <p:spPr>
          <a:xfrm>
            <a:off x="685800" y="1807989"/>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a:t>
            </a:r>
            <a:r>
              <a:rPr lang="en-GB" sz="2000" b="0" dirty="0" smtClean="0"/>
              <a:t>2017-11-09</a:t>
            </a:r>
            <a:endParaRPr lang="en-GB" sz="2000" b="0" dirty="0"/>
          </a:p>
        </p:txBody>
      </p:sp>
      <p:sp>
        <p:nvSpPr>
          <p:cNvPr id="3076" name="Rectangle 4"/>
          <p:cNvSpPr>
            <a:spLocks noChangeArrowheads="1"/>
          </p:cNvSpPr>
          <p:nvPr/>
        </p:nvSpPr>
        <p:spPr bwMode="auto">
          <a:xfrm>
            <a:off x="533400" y="2615952"/>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smtClean="0">
                <a:solidFill>
                  <a:srgbClr val="000000"/>
                </a:solidFill>
              </a:rPr>
              <a:t>Authors:</a:t>
            </a:r>
            <a:endParaRPr lang="en-GB" sz="2000" dirty="0">
              <a:solidFill>
                <a:srgbClr val="000000"/>
              </a:solidFill>
            </a:endParaRPr>
          </a:p>
        </p:txBody>
      </p:sp>
      <p:graphicFrame>
        <p:nvGraphicFramePr>
          <p:cNvPr id="9" name="Object 3"/>
          <p:cNvGraphicFramePr>
            <a:graphicFrameLocks noChangeAspect="1"/>
          </p:cNvGraphicFramePr>
          <p:nvPr>
            <p:extLst/>
          </p:nvPr>
        </p:nvGraphicFramePr>
        <p:xfrm>
          <a:off x="533400" y="2996952"/>
          <a:ext cx="7999412" cy="2454275"/>
        </p:xfrm>
        <a:graphic>
          <a:graphicData uri="http://schemas.openxmlformats.org/presentationml/2006/ole">
            <mc:AlternateContent xmlns:mc="http://schemas.openxmlformats.org/markup-compatibility/2006">
              <mc:Choice xmlns:v="urn:schemas-microsoft-com:vml" Requires="v">
                <p:oleObj spid="_x0000_s14349" name="Document" r:id="rId4" imgW="8235535" imgH="2529304" progId="Word.Document.8">
                  <p:embed/>
                </p:oleObj>
              </mc:Choice>
              <mc:Fallback>
                <p:oleObj name="Document" r:id="rId4" imgW="8235535" imgH="2529304" progId="Word.Document.8">
                  <p:embed/>
                  <p:pic>
                    <p:nvPicPr>
                      <p:cNvPr id="0" name=""/>
                      <p:cNvPicPr>
                        <a:picLocks noChangeAspect="1" noChangeArrowheads="1"/>
                      </p:cNvPicPr>
                      <p:nvPr/>
                    </p:nvPicPr>
                    <p:blipFill>
                      <a:blip r:embed="rId5"/>
                      <a:srcRect/>
                      <a:stretch>
                        <a:fillRect/>
                      </a:stretch>
                    </p:blipFill>
                    <p:spPr bwMode="auto">
                      <a:xfrm>
                        <a:off x="533400" y="2996952"/>
                        <a:ext cx="7999412" cy="2454275"/>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1/5 of 11-17-1783 by Jonathan Segev, Intel corporation</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71</a:t>
            </a:fld>
            <a:endParaRPr lang="en-US"/>
          </a:p>
        </p:txBody>
      </p:sp>
    </p:spTree>
    <p:extLst>
      <p:ext uri="{BB962C8B-B14F-4D97-AF65-F5344CB8AC3E}">
        <p14:creationId xmlns:p14="http://schemas.microsoft.com/office/powerpoint/2010/main" val="152175762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idx="4294967295"/>
          </p:nvPr>
        </p:nvSpPr>
        <p:spPr>
          <a:xfrm>
            <a:off x="5500694" y="6475413"/>
            <a:ext cx="3041644" cy="180975"/>
          </a:xfrm>
          <a:prstGeom prst="rect">
            <a:avLst/>
          </a:prstGeom>
        </p:spPr>
        <p:txBody>
          <a:bodyPr/>
          <a:lstStyle/>
          <a:p>
            <a:r>
              <a:rPr lang="en-GB" smtClean="0"/>
              <a:t>Adrian Stephens, Intel Corporation</a:t>
            </a:r>
            <a:endParaRPr lang="en-GB" dirty="0"/>
          </a:p>
        </p:txBody>
      </p:sp>
      <p:sp>
        <p:nvSpPr>
          <p:cNvPr id="4097"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type="body" idx="1"/>
          </p:nvPr>
        </p:nvSpPr>
        <p:spPr>
          <a:xfrm>
            <a:off x="685800" y="1981200"/>
            <a:ext cx="7772400" cy="4114800"/>
          </a:xfrm>
          <a:ln/>
        </p:spPr>
        <p:txBody>
          <a:bodyPr/>
          <a:lstStyle/>
          <a:p>
            <a:pPr marL="0" algn="just">
              <a:buFontTx/>
              <a:buNone/>
            </a:pPr>
            <a:r>
              <a:rPr lang="en-US" dirty="0"/>
              <a:t>This document is the </a:t>
            </a:r>
            <a:r>
              <a:rPr lang="en-US" dirty="0" err="1"/>
              <a:t>TGaz</a:t>
            </a:r>
            <a:r>
              <a:rPr lang="en-US" dirty="0"/>
              <a:t> Next Generation Positioning closing report for the </a:t>
            </a:r>
            <a:r>
              <a:rPr lang="en-US" dirty="0" smtClean="0"/>
              <a:t>Orlando meeting</a:t>
            </a:r>
            <a:r>
              <a:rPr lang="en-US" dirty="0"/>
              <a:t>, </a:t>
            </a:r>
            <a:r>
              <a:rPr lang="en-US" dirty="0" smtClean="0"/>
              <a:t>Nov. 2017</a:t>
            </a:r>
            <a:r>
              <a:rPr lang="en-US" dirty="0"/>
              <a:t>.</a:t>
            </a:r>
          </a:p>
          <a:p>
            <a:pPr marL="0" algn="just">
              <a:buFontTx/>
              <a:buNone/>
            </a:pPr>
            <a:endParaRPr lang="en-US"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2/5 of 11-17-1783 by Jonathan Segev, Intel corporation</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72</a:t>
            </a:fld>
            <a:endParaRPr lang="en-US"/>
          </a:p>
        </p:txBody>
      </p:sp>
    </p:spTree>
    <p:extLst>
      <p:ext uri="{BB962C8B-B14F-4D97-AF65-F5344CB8AC3E}">
        <p14:creationId xmlns:p14="http://schemas.microsoft.com/office/powerpoint/2010/main" val="123584449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TG Status And Work Completed</a:t>
            </a:r>
            <a:endParaRPr lang="en-US" dirty="0"/>
          </a:p>
        </p:txBody>
      </p:sp>
      <p:sp>
        <p:nvSpPr>
          <p:cNvPr id="3" name="Content Placeholder 2"/>
          <p:cNvSpPr>
            <a:spLocks noGrp="1"/>
          </p:cNvSpPr>
          <p:nvPr>
            <p:ph idx="1"/>
          </p:nvPr>
        </p:nvSpPr>
        <p:spPr>
          <a:xfrm>
            <a:off x="685800" y="1628800"/>
            <a:ext cx="7770813" cy="4465613"/>
          </a:xfrm>
        </p:spPr>
        <p:txBody>
          <a:bodyPr/>
          <a:lstStyle/>
          <a:p>
            <a:pPr>
              <a:buFont typeface="Arial" panose="020B0604020202020204" pitchFamily="34" charset="0"/>
              <a:buChar char="•"/>
            </a:pPr>
            <a:r>
              <a:rPr lang="en-US" b="0" dirty="0" smtClean="0"/>
              <a:t>Group met for 5 time slots during this week.</a:t>
            </a:r>
          </a:p>
          <a:p>
            <a:pPr>
              <a:buFont typeface="Arial" panose="020B0604020202020204" pitchFamily="34" charset="0"/>
              <a:buChar char="•"/>
            </a:pPr>
            <a:r>
              <a:rPr lang="en-US" b="0" dirty="0" smtClean="0"/>
              <a:t>SFD (Spec Framework Document):</a:t>
            </a:r>
          </a:p>
          <a:p>
            <a:pPr lvl="1">
              <a:buFont typeface="Arial" panose="020B0604020202020204" pitchFamily="34" charset="0"/>
              <a:buChar char="•"/>
            </a:pPr>
            <a:r>
              <a:rPr lang="en-US" dirty="0"/>
              <a:t>Approved </a:t>
            </a:r>
            <a:r>
              <a:rPr lang="en-US" dirty="0" smtClean="0"/>
              <a:t>33 </a:t>
            </a:r>
            <a:r>
              <a:rPr lang="en-US" dirty="0"/>
              <a:t>new SFD </a:t>
            </a:r>
            <a:r>
              <a:rPr lang="en-US" b="0" dirty="0" smtClean="0"/>
              <a:t>requirements with most focus on MU (Multi User) and SU (Single User) ranging operation.</a:t>
            </a:r>
          </a:p>
          <a:p>
            <a:pPr>
              <a:buFont typeface="Arial" panose="020B0604020202020204" pitchFamily="34" charset="0"/>
              <a:buChar char="•"/>
            </a:pPr>
            <a:r>
              <a:rPr lang="en-US" b="0" dirty="0" smtClean="0"/>
              <a:t>Reviewed initial amendment text proposed structure.</a:t>
            </a:r>
          </a:p>
          <a:p>
            <a:pPr>
              <a:buFont typeface="Arial" panose="020B0604020202020204" pitchFamily="34" charset="0"/>
              <a:buChar char="•"/>
            </a:pPr>
            <a:r>
              <a:rPr lang="en-US" b="0" dirty="0" smtClean="0"/>
              <a:t>Call for amendment text proposals based on approved SFD text will be made past the Orlando meeting for sections approved for by group.</a:t>
            </a:r>
          </a:p>
          <a:p>
            <a:pPr>
              <a:buFont typeface="Arial" panose="020B0604020202020204" pitchFamily="34" charset="0"/>
              <a:buChar char="•"/>
            </a:pPr>
            <a:r>
              <a:rPr lang="en-US" b="0" dirty="0"/>
              <a:t>PAR and CSD changes in process</a:t>
            </a:r>
            <a:r>
              <a:rPr lang="en-US" b="0" dirty="0" smtClean="0"/>
              <a:t>.</a:t>
            </a:r>
          </a:p>
          <a:p>
            <a:pPr>
              <a:buFont typeface="Arial" panose="020B0604020202020204" pitchFamily="34" charset="0"/>
              <a:buChar char="•"/>
            </a:pPr>
            <a:r>
              <a:rPr lang="en-US" b="0" dirty="0"/>
              <a:t>In total 18 submissions reviewed.</a:t>
            </a:r>
          </a:p>
          <a:p>
            <a:pPr>
              <a:buFont typeface="Arial" panose="020B0604020202020204" pitchFamily="34" charset="0"/>
              <a:buChar char="•"/>
            </a:pPr>
            <a:endParaRPr lang="en-US" b="0" dirty="0" smtClean="0"/>
          </a:p>
        </p:txBody>
      </p:sp>
      <p:sp>
        <p:nvSpPr>
          <p:cNvPr id="5" name="Footer Placeholder 4"/>
          <p:cNvSpPr>
            <a:spLocks noGrp="1"/>
          </p:cNvSpPr>
          <p:nvPr>
            <p:ph type="ftr" idx="4294967295"/>
          </p:nvPr>
        </p:nvSpPr>
        <p:spPr>
          <a:xfrm>
            <a:off x="5357818" y="6475413"/>
            <a:ext cx="3184520" cy="180975"/>
          </a:xfrm>
          <a:prstGeom prst="rect">
            <a:avLst/>
          </a:prstGeom>
        </p:spPr>
        <p:txBody>
          <a:bodyPr/>
          <a:lstStyle/>
          <a:p>
            <a:r>
              <a:rPr lang="en-GB" smtClean="0"/>
              <a:t>Adrian Stephens, Intel Corporation</a:t>
            </a:r>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3/5 of 11-17-1783 by Jonathan Segev, Intel corporation</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219CDBFA-76A2-4597-AA38-8543ED035B58}" type="slidenum">
              <a:rPr lang="en-US" smtClean="0"/>
              <a:pPr>
                <a:defRPr/>
              </a:pPr>
              <a:t>73</a:t>
            </a:fld>
            <a:endParaRPr lang="en-US"/>
          </a:p>
        </p:txBody>
      </p:sp>
    </p:spTree>
    <p:extLst>
      <p:ext uri="{BB962C8B-B14F-4D97-AF65-F5344CB8AC3E}">
        <p14:creationId xmlns:p14="http://schemas.microsoft.com/office/powerpoint/2010/main" val="174527650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For Jan. Meeting</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b="0" dirty="0"/>
              <a:t>Continue SFD development.</a:t>
            </a:r>
          </a:p>
          <a:p>
            <a:pPr>
              <a:buFont typeface="Arial" panose="020B0604020202020204" pitchFamily="34" charset="0"/>
              <a:buChar char="•"/>
            </a:pPr>
            <a:r>
              <a:rPr lang="en-US" b="0" dirty="0"/>
              <a:t>Consider amendment text proposals based on SFD text.</a:t>
            </a:r>
          </a:p>
          <a:p>
            <a:pPr>
              <a:buFont typeface="Arial" panose="020B0604020202020204" pitchFamily="34" charset="0"/>
              <a:buChar char="•"/>
            </a:pPr>
            <a:r>
              <a:rPr lang="en-US" b="0" dirty="0"/>
              <a:t>Review technical proposals</a:t>
            </a:r>
            <a:r>
              <a:rPr lang="en-US" b="0" dirty="0" smtClean="0"/>
              <a:t>.</a:t>
            </a:r>
            <a:endParaRPr lang="en-US" b="0" dirty="0"/>
          </a:p>
          <a:p>
            <a:pPr>
              <a:buFont typeface="Arial" panose="020B0604020202020204" pitchFamily="34" charset="0"/>
              <a:buChar char="•"/>
            </a:pPr>
            <a:endParaRPr lang="en-US" b="0" dirty="0"/>
          </a:p>
        </p:txBody>
      </p:sp>
      <p:sp>
        <p:nvSpPr>
          <p:cNvPr id="5" name="Footer Placeholder 4"/>
          <p:cNvSpPr>
            <a:spLocks noGrp="1"/>
          </p:cNvSpPr>
          <p:nvPr>
            <p:ph type="ftr" idx="4294967295"/>
          </p:nvPr>
        </p:nvSpPr>
        <p:spPr>
          <a:xfrm>
            <a:off x="5357818" y="6475413"/>
            <a:ext cx="3184520" cy="180975"/>
          </a:xfrm>
          <a:prstGeom prst="rect">
            <a:avLst/>
          </a:prstGeom>
        </p:spPr>
        <p:txBody>
          <a:bodyPr/>
          <a:lstStyle/>
          <a:p>
            <a:r>
              <a:rPr lang="en-GB" smtClean="0"/>
              <a:t>Adrian Stephens, Intel Corporation</a:t>
            </a:r>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4/5 of 11-17-1783 by Jonathan Segev, Intel corporation</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219CDBFA-76A2-4597-AA38-8543ED035B58}" type="slidenum">
              <a:rPr lang="en-US" smtClean="0"/>
              <a:pPr>
                <a:defRPr/>
              </a:pPr>
              <a:t>74</a:t>
            </a:fld>
            <a:endParaRPr lang="en-US"/>
          </a:p>
        </p:txBody>
      </p:sp>
    </p:spTree>
    <p:extLst>
      <p:ext uri="{BB962C8B-B14F-4D97-AF65-F5344CB8AC3E}">
        <p14:creationId xmlns:p14="http://schemas.microsoft.com/office/powerpoint/2010/main" val="168498660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Teleconference Schedule</a:t>
            </a:r>
            <a:endParaRPr lang="en-US" dirty="0"/>
          </a:p>
        </p:txBody>
      </p:sp>
      <p:sp>
        <p:nvSpPr>
          <p:cNvPr id="3" name="Content Placeholder 2"/>
          <p:cNvSpPr>
            <a:spLocks noGrp="1"/>
          </p:cNvSpPr>
          <p:nvPr>
            <p:ph idx="1"/>
          </p:nvPr>
        </p:nvSpPr>
        <p:spPr/>
        <p:txBody>
          <a:bodyPr/>
          <a:lstStyle/>
          <a:p>
            <a:pPr algn="just">
              <a:spcBef>
                <a:spcPct val="20000"/>
              </a:spcBef>
              <a:buFontTx/>
              <a:buChar char="•"/>
            </a:pPr>
            <a:r>
              <a:rPr lang="en-US" altLang="en-US" dirty="0"/>
              <a:t>Dec. 20</a:t>
            </a:r>
            <a:r>
              <a:rPr lang="en-US" altLang="en-US" baseline="30000" dirty="0"/>
              <a:t>th</a:t>
            </a:r>
            <a:r>
              <a:rPr lang="en-US" altLang="en-US" dirty="0"/>
              <a:t> (Wed.) 11:00AM ET for 1hr. </a:t>
            </a:r>
          </a:p>
        </p:txBody>
      </p:sp>
      <p:sp>
        <p:nvSpPr>
          <p:cNvPr id="5" name="Footer Placeholder 4"/>
          <p:cNvSpPr>
            <a:spLocks noGrp="1"/>
          </p:cNvSpPr>
          <p:nvPr>
            <p:ph type="ftr" idx="4294967295"/>
          </p:nvPr>
        </p:nvSpPr>
        <p:spPr>
          <a:xfrm>
            <a:off x="5357818" y="6475413"/>
            <a:ext cx="3184520" cy="180975"/>
          </a:xfrm>
          <a:prstGeom prst="rect">
            <a:avLst/>
          </a:prstGeom>
        </p:spPr>
        <p:txBody>
          <a:bodyPr/>
          <a:lstStyle/>
          <a:p>
            <a:r>
              <a:rPr lang="en-GB" smtClean="0"/>
              <a:t>Adrian Stephens, Intel Corporation</a:t>
            </a:r>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5/5 of 11-17-1783 by Jonathan Segev, Intel corporation</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219CDBFA-76A2-4597-AA38-8543ED035B58}" type="slidenum">
              <a:rPr lang="en-US" smtClean="0"/>
              <a:pPr>
                <a:defRPr/>
              </a:pPr>
              <a:t>75</a:t>
            </a:fld>
            <a:endParaRPr lang="en-US"/>
          </a:p>
        </p:txBody>
      </p:sp>
    </p:spTree>
    <p:extLst>
      <p:ext uri="{BB962C8B-B14F-4D97-AF65-F5344CB8AC3E}">
        <p14:creationId xmlns:p14="http://schemas.microsoft.com/office/powerpoint/2010/main" val="20663275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9"/>
          <p:cNvSpPr>
            <a:spLocks noGrp="1"/>
          </p:cNvSpPr>
          <p:nvPr>
            <p:ph type="title"/>
          </p:nvPr>
        </p:nvSpPr>
        <p:spPr/>
        <p:txBody>
          <a:bodyPr/>
          <a:lstStyle/>
          <a:p>
            <a:r>
              <a:rPr lang="en-US" altLang="en-US" smtClean="0"/>
              <a:t>TGba</a:t>
            </a:r>
            <a:br>
              <a:rPr lang="en-US" altLang="en-US" smtClean="0"/>
            </a:br>
            <a:r>
              <a:rPr lang="en-US" altLang="en-US" smtClean="0"/>
              <a:t>November 2017 Closing Report</a:t>
            </a:r>
          </a:p>
        </p:txBody>
      </p:sp>
      <p:sp>
        <p:nvSpPr>
          <p:cNvPr id="5" name="Footer Placeholder 4"/>
          <p:cNvSpPr>
            <a:spLocks noGrp="1"/>
          </p:cNvSpPr>
          <p:nvPr>
            <p:ph type="ftr" sz="quarter" idx="11"/>
          </p:nvPr>
        </p:nvSpPr>
        <p:spPr/>
        <p:txBody>
          <a:bodyPr/>
          <a:lstStyle/>
          <a:p>
            <a:pPr>
              <a:defRPr/>
            </a:pPr>
            <a:r>
              <a:rPr lang="en-US" smtClean="0"/>
              <a:t>Adrian Stephens, Intel Corporation</a:t>
            </a:r>
            <a:endParaRPr lang="en-US" dirty="0"/>
          </a:p>
        </p:txBody>
      </p:sp>
      <p:sp>
        <p:nvSpPr>
          <p:cNvPr id="12" name="Rectangle 2"/>
          <p:cNvSpPr txBox="1">
            <a:spLocks noChangeArrowheads="1"/>
          </p:cNvSpPr>
          <p:nvPr/>
        </p:nvSpPr>
        <p:spPr bwMode="auto">
          <a:xfrm>
            <a:off x="627063" y="2292350"/>
            <a:ext cx="7772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indent="0" algn="ctr">
              <a:spcBef>
                <a:spcPts val="500"/>
              </a:spcBef>
              <a:buFontTx/>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sz="2000" b="0" kern="0" dirty="0" smtClean="0"/>
              <a:t>Date: 2017-11-09</a:t>
            </a:r>
            <a:endParaRPr lang="en-GB" sz="2000" b="0" kern="0" dirty="0"/>
          </a:p>
        </p:txBody>
      </p:sp>
      <p:sp>
        <p:nvSpPr>
          <p:cNvPr id="4103" name="Rectangle 4"/>
          <p:cNvSpPr>
            <a:spLocks noChangeArrowheads="1"/>
          </p:cNvSpPr>
          <p:nvPr/>
        </p:nvSpPr>
        <p:spPr bwMode="auto">
          <a:xfrm>
            <a:off x="777875" y="268922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160" tIns="46080" rIns="92160" bIns="46080"/>
          <a:lstStyle>
            <a:lvl1pPr>
              <a:spcBef>
                <a:spcPct val="20000"/>
              </a:spcBef>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chemeClr val="tx1"/>
                </a:solidFill>
                <a:latin typeface="Times New Roman" panose="02020603050405020304" pitchFamily="18" charset="0"/>
                <a:ea typeface="MS PGothic" panose="020B0600070205080204" pitchFamily="34" charset="-128"/>
              </a:defRPr>
            </a:lvl9pPr>
          </a:lstStyle>
          <a:p>
            <a:pPr>
              <a:spcBef>
                <a:spcPts val="500"/>
              </a:spcBef>
              <a:buFontTx/>
              <a:buNone/>
            </a:pPr>
            <a:r>
              <a:rPr lang="en-GB" altLang="en-US" sz="2000" b="0">
                <a:solidFill>
                  <a:srgbClr val="000000"/>
                </a:solidFill>
              </a:rPr>
              <a:t>Authors:</a:t>
            </a:r>
          </a:p>
        </p:txBody>
      </p:sp>
      <p:graphicFrame>
        <p:nvGraphicFramePr>
          <p:cNvPr id="4104" name="Object 3"/>
          <p:cNvGraphicFramePr>
            <a:graphicFrameLocks noChangeAspect="1"/>
          </p:cNvGraphicFramePr>
          <p:nvPr/>
        </p:nvGraphicFramePr>
        <p:xfrm>
          <a:off x="776288" y="3062288"/>
          <a:ext cx="7358062" cy="2689225"/>
        </p:xfrm>
        <a:graphic>
          <a:graphicData uri="http://schemas.openxmlformats.org/presentationml/2006/ole">
            <mc:AlternateContent xmlns:mc="http://schemas.openxmlformats.org/markup-compatibility/2006">
              <mc:Choice xmlns:v="urn:schemas-microsoft-com:vml" Requires="v">
                <p:oleObj spid="_x0000_s15373" name="Document" r:id="rId4" imgW="8254533" imgH="3012459" progId="Word.Document.8">
                  <p:embed/>
                </p:oleObj>
              </mc:Choice>
              <mc:Fallback>
                <p:oleObj name="Document" r:id="rId4" imgW="8254533" imgH="3012459"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6288" y="3062288"/>
                        <a:ext cx="7358062" cy="2689225"/>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1/5 of 11-17-1786 by Minyoung Park (Samsung)</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AC8A6EB5-1BF3-4B79-A25A-A80C2579D0D2}" type="slidenum">
              <a:rPr lang="en-US" smtClean="0"/>
              <a:pPr>
                <a:defRPr/>
              </a:pPr>
              <a:t>76</a:t>
            </a:fld>
            <a:endParaRPr lang="en-US"/>
          </a:p>
        </p:txBody>
      </p:sp>
    </p:spTree>
    <p:extLst>
      <p:ext uri="{BB962C8B-B14F-4D97-AF65-F5344CB8AC3E}">
        <p14:creationId xmlns:p14="http://schemas.microsoft.com/office/powerpoint/2010/main" val="103903990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smtClean="0"/>
              <a:t>Abstract</a:t>
            </a:r>
          </a:p>
        </p:txBody>
      </p:sp>
      <p:sp>
        <p:nvSpPr>
          <p:cNvPr id="6147" name="Content Placeholder 2"/>
          <p:cNvSpPr>
            <a:spLocks noGrp="1"/>
          </p:cNvSpPr>
          <p:nvPr>
            <p:ph idx="1"/>
          </p:nvPr>
        </p:nvSpPr>
        <p:spPr/>
        <p:txBody>
          <a:bodyPr/>
          <a:lstStyle/>
          <a:p>
            <a:r>
              <a:rPr lang="en-US" altLang="en-US" smtClean="0"/>
              <a:t>This document is the TGba closing report for November 2017</a:t>
            </a:r>
          </a:p>
        </p:txBody>
      </p:sp>
      <p:sp>
        <p:nvSpPr>
          <p:cNvPr id="5" name="Footer Placeholder 4"/>
          <p:cNvSpPr>
            <a:spLocks noGrp="1"/>
          </p:cNvSpPr>
          <p:nvPr>
            <p:ph type="ftr" sz="quarter" idx="11"/>
          </p:nvPr>
        </p:nvSpPr>
        <p:spPr/>
        <p:txBody>
          <a:bodyPr/>
          <a:lstStyle/>
          <a:p>
            <a:pPr>
              <a:defRPr/>
            </a:pPr>
            <a:r>
              <a:rPr lang="en-US" smtClean="0"/>
              <a:t>Adrian Stephens, Intel Corporation</a:t>
            </a:r>
            <a:endParaRPr lang="en-US"/>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2/5 of 11-17-1786 by Minyoung Park (Samsung)</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77</a:t>
            </a:fld>
            <a:endParaRPr lang="en-US"/>
          </a:p>
        </p:txBody>
      </p:sp>
    </p:spTree>
    <p:extLst>
      <p:ext uri="{BB962C8B-B14F-4D97-AF65-F5344CB8AC3E}">
        <p14:creationId xmlns:p14="http://schemas.microsoft.com/office/powerpoint/2010/main" val="212063776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smtClean="0"/>
              <a:t>Work Completed</a:t>
            </a:r>
          </a:p>
        </p:txBody>
      </p:sp>
      <p:sp>
        <p:nvSpPr>
          <p:cNvPr id="8195" name="Content Placeholder 2"/>
          <p:cNvSpPr>
            <a:spLocks noGrp="1"/>
          </p:cNvSpPr>
          <p:nvPr>
            <p:ph idx="1"/>
          </p:nvPr>
        </p:nvSpPr>
        <p:spPr>
          <a:xfrm>
            <a:off x="685800" y="1600200"/>
            <a:ext cx="8382000" cy="4875213"/>
          </a:xfrm>
        </p:spPr>
        <p:txBody>
          <a:bodyPr/>
          <a:lstStyle/>
          <a:p>
            <a:r>
              <a:rPr lang="en-US" altLang="en-US" sz="2200" smtClean="0"/>
              <a:t>Reviewed technical presentations</a:t>
            </a:r>
          </a:p>
          <a:p>
            <a:r>
              <a:rPr lang="en-US" altLang="en-US" sz="2200" smtClean="0"/>
              <a:t>Approved TGba Spec Framework Document (SFD) </a:t>
            </a:r>
          </a:p>
          <a:p>
            <a:pPr lvl="1"/>
            <a:r>
              <a:rPr lang="en-US" altLang="en-US" sz="2200" smtClean="0"/>
              <a:t>IEEE 802.11-17/575r5</a:t>
            </a:r>
          </a:p>
          <a:p>
            <a:r>
              <a:rPr lang="en-US" altLang="en-US" sz="2200" smtClean="0"/>
              <a:t>Confirmed TGba technical editor</a:t>
            </a:r>
          </a:p>
          <a:p>
            <a:pPr lvl="1"/>
            <a:r>
              <a:rPr lang="en-US" altLang="en-US" sz="2200" smtClean="0"/>
              <a:t>Po-Kai Huang</a:t>
            </a:r>
          </a:p>
          <a:p>
            <a:r>
              <a:rPr lang="en-US" altLang="en-US" sz="2200" smtClean="0"/>
              <a:t>Identified subclauses in TGba D0.0 that have enough technical details to start writing draft text</a:t>
            </a:r>
          </a:p>
          <a:p>
            <a:r>
              <a:rPr lang="en-US" altLang="en-US" sz="2200" smtClean="0"/>
              <a:t>Reviewed the TG timeline</a:t>
            </a:r>
          </a:p>
          <a:p>
            <a:r>
              <a:rPr lang="en-US" altLang="en-US" sz="2200" smtClean="0"/>
              <a:t>Set goals for the January 2018 meeting and teleconference schedule</a:t>
            </a:r>
          </a:p>
          <a:p>
            <a:r>
              <a:rPr lang="en-US" altLang="en-US" sz="2200" smtClean="0"/>
              <a:t>Agenda: see doc.: IEEE 802.11-17/1549r7</a:t>
            </a:r>
          </a:p>
          <a:p>
            <a:endParaRPr lang="en-US" altLang="en-US" sz="2200" smtClean="0"/>
          </a:p>
          <a:p>
            <a:endParaRPr lang="en-US" altLang="en-US" sz="2200" smtClean="0"/>
          </a:p>
        </p:txBody>
      </p:sp>
      <p:sp>
        <p:nvSpPr>
          <p:cNvPr id="5" name="Footer Placeholder 4"/>
          <p:cNvSpPr>
            <a:spLocks noGrp="1"/>
          </p:cNvSpPr>
          <p:nvPr>
            <p:ph type="ftr" sz="quarter" idx="11"/>
          </p:nvPr>
        </p:nvSpPr>
        <p:spPr/>
        <p:txBody>
          <a:bodyPr/>
          <a:lstStyle/>
          <a:p>
            <a:pPr>
              <a:defRPr/>
            </a:pPr>
            <a:r>
              <a:rPr lang="en-US" smtClean="0"/>
              <a:t>Adrian Stephens, Intel Corporation</a:t>
            </a:r>
            <a:endParaRPr lang="en-US"/>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3/5 of 11-17-1786 by Minyoung Park (Samsung)</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78</a:t>
            </a:fld>
            <a:endParaRPr lang="en-US"/>
          </a:p>
        </p:txBody>
      </p:sp>
    </p:spTree>
    <p:extLst>
      <p:ext uri="{BB962C8B-B14F-4D97-AF65-F5344CB8AC3E}">
        <p14:creationId xmlns:p14="http://schemas.microsoft.com/office/powerpoint/2010/main" val="248565591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7"/>
          <p:cNvSpPr>
            <a:spLocks noGrp="1"/>
          </p:cNvSpPr>
          <p:nvPr>
            <p:ph type="title"/>
          </p:nvPr>
        </p:nvSpPr>
        <p:spPr/>
        <p:txBody>
          <a:bodyPr/>
          <a:lstStyle/>
          <a:p>
            <a:r>
              <a:rPr lang="en-US" altLang="en-US" smtClean="0"/>
              <a:t>Goal for January 2018</a:t>
            </a:r>
          </a:p>
        </p:txBody>
      </p:sp>
      <p:sp>
        <p:nvSpPr>
          <p:cNvPr id="33795" name="Content Placeholder 8"/>
          <p:cNvSpPr>
            <a:spLocks noGrp="1"/>
          </p:cNvSpPr>
          <p:nvPr>
            <p:ph idx="1"/>
          </p:nvPr>
        </p:nvSpPr>
        <p:spPr>
          <a:xfrm>
            <a:off x="685800" y="2133600"/>
            <a:ext cx="8001000" cy="4114800"/>
          </a:xfrm>
        </p:spPr>
        <p:txBody>
          <a:bodyPr/>
          <a:lstStyle/>
          <a:p>
            <a:pPr>
              <a:defRPr/>
            </a:pPr>
            <a:r>
              <a:rPr lang="en-US" altLang="en-US" dirty="0"/>
              <a:t>Review technical </a:t>
            </a:r>
            <a:r>
              <a:rPr lang="en-US" altLang="en-US" dirty="0" smtClean="0"/>
              <a:t>presentations</a:t>
            </a:r>
          </a:p>
          <a:p>
            <a:pPr>
              <a:defRPr/>
            </a:pPr>
            <a:r>
              <a:rPr lang="en-US" altLang="en-US" dirty="0" smtClean="0"/>
              <a:t>Review draft text for </a:t>
            </a:r>
            <a:r>
              <a:rPr lang="en-US" altLang="en-US" dirty="0" err="1" smtClean="0"/>
              <a:t>TGba</a:t>
            </a:r>
            <a:r>
              <a:rPr lang="en-US" altLang="en-US" dirty="0" smtClean="0"/>
              <a:t> D0.1</a:t>
            </a:r>
          </a:p>
          <a:p>
            <a:pPr>
              <a:defRPr/>
            </a:pPr>
            <a:r>
              <a:rPr lang="en-US" altLang="en-US" dirty="0" smtClean="0"/>
              <a:t>Work </a:t>
            </a:r>
            <a:r>
              <a:rPr lang="en-US" altLang="en-US" dirty="0"/>
              <a:t>on </a:t>
            </a:r>
            <a:r>
              <a:rPr lang="en-US" altLang="en-US" dirty="0" err="1"/>
              <a:t>TGba</a:t>
            </a:r>
            <a:r>
              <a:rPr lang="en-US" altLang="en-US" dirty="0"/>
              <a:t> task group </a:t>
            </a:r>
            <a:r>
              <a:rPr lang="en-US" altLang="en-US" dirty="0" smtClean="0"/>
              <a:t>documents</a:t>
            </a:r>
            <a:endParaRPr lang="en-US" altLang="en-US" dirty="0"/>
          </a:p>
          <a:p>
            <a:pPr>
              <a:defRPr/>
            </a:pPr>
            <a:r>
              <a:rPr lang="en-US" altLang="en-US" dirty="0"/>
              <a:t>Review TG timeline</a:t>
            </a:r>
          </a:p>
          <a:p>
            <a:pPr>
              <a:defRPr/>
            </a:pPr>
            <a:endParaRPr lang="en-US" altLang="en-US" dirty="0" smtClean="0"/>
          </a:p>
          <a:p>
            <a:pPr marL="0" indent="0">
              <a:buFontTx/>
              <a:buNone/>
              <a:defRPr/>
            </a:pPr>
            <a:endParaRPr lang="en-US" altLang="en-US" dirty="0" smtClean="0"/>
          </a:p>
          <a:p>
            <a:pPr>
              <a:defRPr/>
            </a:pPr>
            <a:endParaRPr lang="en-US" altLang="en-US" dirty="0" smtClean="0"/>
          </a:p>
        </p:txBody>
      </p:sp>
      <p:sp>
        <p:nvSpPr>
          <p:cNvPr id="6" name="Footer Placeholder 5"/>
          <p:cNvSpPr>
            <a:spLocks noGrp="1"/>
          </p:cNvSpPr>
          <p:nvPr>
            <p:ph type="ftr" sz="quarter" idx="11"/>
          </p:nvPr>
        </p:nvSpPr>
        <p:spPr/>
        <p:txBody>
          <a:bodyPr/>
          <a:lstStyle/>
          <a:p>
            <a:pPr>
              <a:defRPr/>
            </a:pPr>
            <a:r>
              <a:rPr lang="en-US" smtClean="0"/>
              <a:t>Adrian Stephens, Intel Corporation</a:t>
            </a:r>
            <a:endParaRPr lang="en-US"/>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4/5 of 11-17-1786 by Minyoung Park (Samsung)</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79</a:t>
            </a:fld>
            <a:endParaRPr lang="en-US"/>
          </a:p>
        </p:txBody>
      </p:sp>
    </p:spTree>
    <p:extLst>
      <p:ext uri="{BB962C8B-B14F-4D97-AF65-F5344CB8AC3E}">
        <p14:creationId xmlns:p14="http://schemas.microsoft.com/office/powerpoint/2010/main" val="3218772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a:xfrm>
            <a:off x="685800" y="685800"/>
            <a:ext cx="7772400" cy="914400"/>
          </a:xfrm>
          <a:noFill/>
        </p:spPr>
        <p:txBody>
          <a:bodyPr/>
          <a:lstStyle/>
          <a:p>
            <a:r>
              <a:rPr lang="en-US" dirty="0"/>
              <a:t>802.11 WG Editor’s Meeting </a:t>
            </a:r>
            <a:r>
              <a:rPr lang="en-US" dirty="0" smtClean="0"/>
              <a:t>(Nov 2017</a:t>
            </a:r>
            <a:r>
              <a:rPr lang="en-US" dirty="0"/>
              <a:t>)</a:t>
            </a:r>
          </a:p>
        </p:txBody>
      </p:sp>
      <p:sp>
        <p:nvSpPr>
          <p:cNvPr id="1029" name="Rectangle 3"/>
          <p:cNvSpPr>
            <a:spLocks noGrp="1" noChangeArrowheads="1"/>
          </p:cNvSpPr>
          <p:nvPr>
            <p:ph type="body" idx="1"/>
          </p:nvPr>
        </p:nvSpPr>
        <p:spPr>
          <a:xfrm>
            <a:off x="685800" y="1703388"/>
            <a:ext cx="7772400" cy="381000"/>
          </a:xfrm>
          <a:noFill/>
        </p:spPr>
        <p:txBody>
          <a:bodyPr/>
          <a:lstStyle/>
          <a:p>
            <a:pPr algn="ctr">
              <a:lnSpc>
                <a:spcPct val="90000"/>
              </a:lnSpc>
              <a:buFontTx/>
              <a:buNone/>
            </a:pPr>
            <a:r>
              <a:rPr lang="en-US" sz="2000" dirty="0"/>
              <a:t>Date:</a:t>
            </a:r>
            <a:r>
              <a:rPr lang="en-US" sz="2000" b="0" dirty="0"/>
              <a:t> </a:t>
            </a:r>
            <a:r>
              <a:rPr lang="en-US" sz="2000" b="0" dirty="0" smtClean="0"/>
              <a:t>2017-11-09</a:t>
            </a:r>
            <a:endParaRPr lang="en-US" sz="2000" b="0" dirty="0"/>
          </a:p>
        </p:txBody>
      </p:sp>
      <p:graphicFrame>
        <p:nvGraphicFramePr>
          <p:cNvPr id="1026" name="Object 4"/>
          <p:cNvGraphicFramePr>
            <a:graphicFrameLocks noChangeAspect="1"/>
          </p:cNvGraphicFramePr>
          <p:nvPr>
            <p:extLst/>
          </p:nvPr>
        </p:nvGraphicFramePr>
        <p:xfrm>
          <a:off x="533400" y="2514600"/>
          <a:ext cx="7718425" cy="2522538"/>
        </p:xfrm>
        <a:graphic>
          <a:graphicData uri="http://schemas.openxmlformats.org/presentationml/2006/ole">
            <mc:AlternateContent xmlns:mc="http://schemas.openxmlformats.org/markup-compatibility/2006">
              <mc:Choice xmlns:v="urn:schemas-microsoft-com:vml" Requires="v">
                <p:oleObj spid="_x0000_s4109" name="Document" r:id="rId4" imgW="8612971" imgH="2825004" progId="Word.Document.8">
                  <p:embed/>
                </p:oleObj>
              </mc:Choice>
              <mc:Fallback>
                <p:oleObj name="Document" r:id="rId4" imgW="8612971" imgH="2825004" progId="Word.Document.8">
                  <p:embed/>
                  <p:pic>
                    <p:nvPicPr>
                      <p:cNvPr id="0" name=""/>
                      <p:cNvPicPr>
                        <a:picLocks noChangeAspect="1" noChangeArrowheads="1"/>
                      </p:cNvPicPr>
                      <p:nvPr/>
                    </p:nvPicPr>
                    <p:blipFill>
                      <a:blip r:embed="rId5"/>
                      <a:srcRect/>
                      <a:stretch>
                        <a:fillRect/>
                      </a:stretch>
                    </p:blipFill>
                    <p:spPr bwMode="auto">
                      <a:xfrm>
                        <a:off x="533400" y="2514600"/>
                        <a:ext cx="7718425" cy="2522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5"/>
          <p:cNvSpPr>
            <a:spLocks noChangeArrowheads="1"/>
          </p:cNvSpPr>
          <p:nvPr/>
        </p:nvSpPr>
        <p:spPr bwMode="auto">
          <a:xfrm>
            <a:off x="533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
        <p:nvSpPr>
          <p:cNvPr id="1031" name="Footer Placeholder 7"/>
          <p:cNvSpPr>
            <a:spLocks noGrp="1"/>
          </p:cNvSpPr>
          <p:nvPr>
            <p:ph type="ftr" sz="quarter" idx="11"/>
          </p:nvPr>
        </p:nvSpPr>
        <p:spPr>
          <a:noFill/>
        </p:spPr>
        <p:txBody>
          <a:bodyPr/>
          <a:lstStyle/>
          <a:p>
            <a:r>
              <a:rPr lang="en-US" smtClean="0"/>
              <a:t>Adrian Stephens, Intel Corporation</a:t>
            </a:r>
            <a:endParaRPr lang="en-US"/>
          </a:p>
        </p:txBody>
      </p:sp>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1/6 of 11-17-1563 by Peter Ecclesine (Cisco Systems)</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2" name="Slide Number Placeholder 1"/>
          <p:cNvSpPr>
            <a:spLocks noGrp="1"/>
          </p:cNvSpPr>
          <p:nvPr>
            <p:ph type="sldNum" sz="quarter" idx="12"/>
          </p:nvPr>
        </p:nvSpPr>
        <p:spPr/>
        <p:txBody>
          <a:bodyPr/>
          <a:lstStyle/>
          <a:p>
            <a:pPr>
              <a:defRPr/>
            </a:pPr>
            <a:r>
              <a:rPr lang="en-US" smtClean="0"/>
              <a:t>Slide </a:t>
            </a:r>
            <a:fld id="{219CDBFA-76A2-4597-AA38-8543ED035B58}" type="slidenum">
              <a:rPr lang="en-US" smtClean="0"/>
              <a:pPr>
                <a:defRPr/>
              </a:pPr>
              <a:t>8</a:t>
            </a:fld>
            <a:endParaRPr lang="en-US"/>
          </a:p>
        </p:txBody>
      </p:sp>
    </p:spTree>
    <p:extLst>
      <p:ext uri="{BB962C8B-B14F-4D97-AF65-F5344CB8AC3E}">
        <p14:creationId xmlns:p14="http://schemas.microsoft.com/office/powerpoint/2010/main" val="265603685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smtClean="0"/>
              <a:t>Teleconference Call Schedule</a:t>
            </a:r>
          </a:p>
        </p:txBody>
      </p:sp>
      <p:sp>
        <p:nvSpPr>
          <p:cNvPr id="10243" name="Content Placeholder 2"/>
          <p:cNvSpPr>
            <a:spLocks noGrp="1"/>
          </p:cNvSpPr>
          <p:nvPr>
            <p:ph idx="1"/>
          </p:nvPr>
        </p:nvSpPr>
        <p:spPr/>
        <p:txBody>
          <a:bodyPr/>
          <a:lstStyle/>
          <a:p>
            <a:pPr marL="342900" lvl="1" indent="-342900">
              <a:buFontTx/>
              <a:buChar char="•"/>
            </a:pPr>
            <a:r>
              <a:rPr lang="en-US" altLang="en-US" sz="2400" b="1" smtClean="0"/>
              <a:t>Three teleconference calls (each 1 hour)</a:t>
            </a:r>
          </a:p>
          <a:p>
            <a:pPr marL="685800" lvl="2" indent="-342900"/>
            <a:r>
              <a:rPr lang="en-US" altLang="en-US" sz="2400" b="1" smtClean="0"/>
              <a:t>November 27 (Monday), 10:00 ET</a:t>
            </a:r>
          </a:p>
          <a:p>
            <a:pPr marL="685800" lvl="2" indent="-342900"/>
            <a:r>
              <a:rPr lang="en-US" altLang="en-US" sz="2400" b="1" smtClean="0"/>
              <a:t>December 11 (Monday), 17:00 ET</a:t>
            </a:r>
          </a:p>
          <a:p>
            <a:pPr marL="685800" lvl="2" indent="-342900"/>
            <a:r>
              <a:rPr lang="en-US" altLang="en-US" sz="2400" b="1" smtClean="0"/>
              <a:t>December 18 (Monday), 23:00 ET</a:t>
            </a:r>
          </a:p>
        </p:txBody>
      </p:sp>
      <p:sp>
        <p:nvSpPr>
          <p:cNvPr id="5" name="Footer Placeholder 4"/>
          <p:cNvSpPr>
            <a:spLocks noGrp="1"/>
          </p:cNvSpPr>
          <p:nvPr>
            <p:ph type="ftr" sz="quarter" idx="11"/>
          </p:nvPr>
        </p:nvSpPr>
        <p:spPr/>
        <p:txBody>
          <a:bodyPr/>
          <a:lstStyle/>
          <a:p>
            <a:pPr>
              <a:defRPr/>
            </a:pPr>
            <a:r>
              <a:rPr lang="en-US" smtClean="0"/>
              <a:t>Adrian Stephens, Intel Corporation</a:t>
            </a:r>
            <a:endParaRPr lang="en-US"/>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5/5 of 11-17-1786 by Minyoung Park (Samsung)</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80</a:t>
            </a:fld>
            <a:endParaRPr lang="en-US"/>
          </a:p>
        </p:txBody>
      </p:sp>
    </p:spTree>
    <p:extLst>
      <p:ext uri="{BB962C8B-B14F-4D97-AF65-F5344CB8AC3E}">
        <p14:creationId xmlns:p14="http://schemas.microsoft.com/office/powerpoint/2010/main" val="158997797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Footer Placeholder 4"/>
          <p:cNvSpPr>
            <a:spLocks noGrp="1"/>
          </p:cNvSpPr>
          <p:nvPr>
            <p:ph type="ftr" sz="quarter" idx="11"/>
          </p:nvPr>
        </p:nvSpPr>
        <p:spPr>
          <a:xfrm>
            <a:off x="6248400" y="6475413"/>
            <a:ext cx="22955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smtClean="0"/>
              <a:t>Adrian Stephens, Intel Corporation</a:t>
            </a:r>
          </a:p>
        </p:txBody>
      </p:sp>
      <p:sp>
        <p:nvSpPr>
          <p:cNvPr id="15365" name="Rectangle 2"/>
          <p:cNvSpPr>
            <a:spLocks noGrp="1" noChangeArrowheads="1"/>
          </p:cNvSpPr>
          <p:nvPr>
            <p:ph type="title"/>
          </p:nvPr>
        </p:nvSpPr>
        <p:spPr>
          <a:xfrm>
            <a:off x="685800" y="609600"/>
            <a:ext cx="7772400" cy="1066800"/>
          </a:xfrm>
        </p:spPr>
        <p:txBody>
          <a:bodyPr/>
          <a:lstStyle/>
          <a:p>
            <a:r>
              <a:rPr lang="en-US" altLang="en-US" smtClean="0"/>
              <a:t>Light Communications Study Group </a:t>
            </a:r>
            <a:br>
              <a:rPr lang="en-US" altLang="en-US" smtClean="0"/>
            </a:br>
            <a:r>
              <a:rPr lang="en-US" altLang="en-US" smtClean="0"/>
              <a:t>November 2017 Closing Report</a:t>
            </a:r>
          </a:p>
        </p:txBody>
      </p:sp>
      <p:sp>
        <p:nvSpPr>
          <p:cNvPr id="15366" name="Rectangle 6"/>
          <p:cNvSpPr>
            <a:spLocks noGrp="1" noChangeArrowheads="1"/>
          </p:cNvSpPr>
          <p:nvPr>
            <p:ph type="body" idx="1"/>
          </p:nvPr>
        </p:nvSpPr>
        <p:spPr>
          <a:xfrm>
            <a:off x="685800" y="1752600"/>
            <a:ext cx="7772400" cy="381000"/>
          </a:xfrm>
        </p:spPr>
        <p:txBody>
          <a:bodyPr/>
          <a:lstStyle/>
          <a:p>
            <a:pPr algn="ctr">
              <a:buFontTx/>
              <a:buNone/>
            </a:pPr>
            <a:r>
              <a:rPr lang="en-US" altLang="en-US" sz="2000" smtClean="0"/>
              <a:t>Date:</a:t>
            </a:r>
            <a:r>
              <a:rPr lang="en-US" altLang="en-US" sz="2000" b="0" smtClean="0"/>
              <a:t> 2017-11-09</a:t>
            </a:r>
          </a:p>
        </p:txBody>
      </p:sp>
      <p:graphicFrame>
        <p:nvGraphicFramePr>
          <p:cNvPr id="15367" name="Object 11"/>
          <p:cNvGraphicFramePr>
            <a:graphicFrameLocks noChangeAspect="1"/>
          </p:cNvGraphicFramePr>
          <p:nvPr/>
        </p:nvGraphicFramePr>
        <p:xfrm>
          <a:off x="671513" y="2667000"/>
          <a:ext cx="9126537" cy="1174750"/>
        </p:xfrm>
        <a:graphic>
          <a:graphicData uri="http://schemas.openxmlformats.org/presentationml/2006/ole">
            <mc:AlternateContent xmlns:mc="http://schemas.openxmlformats.org/markup-compatibility/2006">
              <mc:Choice xmlns:v="urn:schemas-microsoft-com:vml" Requires="v">
                <p:oleObj spid="_x0000_s16397" name="Document" r:id="rId4" imgW="8216847" imgH="1061847" progId="Word.Document.8">
                  <p:embed/>
                </p:oleObj>
              </mc:Choice>
              <mc:Fallback>
                <p:oleObj name="Document" r:id="rId4" imgW="8216847" imgH="1061847"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1513" y="2667000"/>
                        <a:ext cx="9126537" cy="1174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5368" name="Rectangle 12"/>
          <p:cNvSpPr>
            <a:spLocks noChangeArrowheads="1"/>
          </p:cNvSpPr>
          <p:nvPr/>
        </p:nvSpPr>
        <p:spPr bwMode="auto">
          <a:xfrm>
            <a:off x="685800" y="21336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buFontTx/>
              <a:buNone/>
            </a:pPr>
            <a:r>
              <a:rPr lang="en-US" altLang="en-US" sz="2000"/>
              <a:t> Author:</a:t>
            </a:r>
            <a:endParaRPr lang="en-US" altLang="en-US" sz="2000" b="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1/3 of 11-17-1790 by Nikola Serafimovski (pureLiFi)</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81</a:t>
            </a:fld>
            <a:endParaRPr lang="en-US"/>
          </a:p>
        </p:txBody>
      </p:sp>
    </p:spTree>
    <p:extLst>
      <p:ext uri="{BB962C8B-B14F-4D97-AF65-F5344CB8AC3E}">
        <p14:creationId xmlns:p14="http://schemas.microsoft.com/office/powerpoint/2010/main" val="322109025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txBox="1">
            <a:spLocks noChangeArrowheads="1"/>
          </p:cNvSpPr>
          <p:nvPr/>
        </p:nvSpPr>
        <p:spPr bwMode="auto">
          <a:xfrm>
            <a:off x="685800" y="16764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buFontTx/>
              <a:buNone/>
            </a:pPr>
            <a:r>
              <a:rPr lang="en-US" altLang="en-US"/>
              <a:t>This presentation contains the IEEE 802.11 Light Communications Study Group closing report for the November 2017 session.</a:t>
            </a:r>
          </a:p>
          <a:p>
            <a:pPr lvl="1"/>
            <a:endParaRPr lang="en-US" altLang="en-US"/>
          </a:p>
          <a:p>
            <a:pPr lvl="1"/>
            <a:endParaRPr lang="en-US" altLang="en-US"/>
          </a:p>
        </p:txBody>
      </p:sp>
      <p:sp>
        <p:nvSpPr>
          <p:cNvPr id="17412" name="Rectangle 2"/>
          <p:cNvSpPr txBox="1">
            <a:spLocks noChangeArrowheads="1"/>
          </p:cNvSpPr>
          <p:nvPr/>
        </p:nvSpPr>
        <p:spPr bwMode="auto">
          <a:xfrm>
            <a:off x="685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Abstract</a:t>
            </a:r>
          </a:p>
        </p:txBody>
      </p:sp>
      <p:sp>
        <p:nvSpPr>
          <p:cNvPr id="17414" name="Footer Placeholder 4"/>
          <p:cNvSpPr>
            <a:spLocks noGrp="1"/>
          </p:cNvSpPr>
          <p:nvPr>
            <p:ph type="ftr" sz="quarter" idx="11"/>
          </p:nvPr>
        </p:nvSpPr>
        <p:spPr>
          <a:xfrm>
            <a:off x="6248400" y="6475413"/>
            <a:ext cx="22955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smtClean="0"/>
              <a:t>Adrian Stephens, Intel Corporation</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2/3 of 11-17-1790 by Nikola Serafimovski (pureLiFi)</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82</a:t>
            </a:fld>
            <a:endParaRPr lang="en-US"/>
          </a:p>
        </p:txBody>
      </p:sp>
    </p:spTree>
    <p:extLst>
      <p:ext uri="{BB962C8B-B14F-4D97-AF65-F5344CB8AC3E}">
        <p14:creationId xmlns:p14="http://schemas.microsoft.com/office/powerpoint/2010/main" val="378379870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a:extLst>
              <a:ext uri="{FF2B5EF4-FFF2-40B4-BE49-F238E27FC236}">
                <a16:creationId xmlns:a16="http://schemas.microsoft.com/office/drawing/2014/main" xmlns="" id="{6F1E1487-9677-45E7-8A6F-BEB88DB435CF}"/>
              </a:ext>
            </a:extLst>
          </p:cNvPr>
          <p:cNvSpPr txBox="1">
            <a:spLocks noChangeArrowheads="1"/>
          </p:cNvSpPr>
          <p:nvPr/>
        </p:nvSpPr>
        <p:spPr bwMode="auto">
          <a:xfrm>
            <a:off x="685800" y="1676400"/>
            <a:ext cx="7761288"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457200" lvl="1" indent="0">
              <a:buFontTx/>
              <a:buNone/>
              <a:defRPr/>
            </a:pPr>
            <a:r>
              <a:rPr lang="en-US" altLang="en-US" sz="1600" dirty="0"/>
              <a:t>Content</a:t>
            </a:r>
          </a:p>
          <a:p>
            <a:pPr lvl="1">
              <a:defRPr/>
            </a:pPr>
            <a:r>
              <a:rPr lang="en-GB" altLang="en-US" sz="1600" dirty="0"/>
              <a:t>Discussed multiple use-case consideration documents</a:t>
            </a:r>
          </a:p>
          <a:p>
            <a:pPr lvl="1">
              <a:defRPr/>
            </a:pPr>
            <a:r>
              <a:rPr lang="en-GB" altLang="en-US" sz="1600" dirty="0"/>
              <a:t>Discussed the initial draft of the usage document (</a:t>
            </a:r>
            <a:r>
              <a:rPr lang="en-GB" altLang="en-US" sz="1600" b="1" dirty="0"/>
              <a:t>doc. 11-17/1743r0</a:t>
            </a:r>
            <a:r>
              <a:rPr lang="en-GB" altLang="en-US" sz="1600" dirty="0"/>
              <a:t>)</a:t>
            </a:r>
          </a:p>
          <a:p>
            <a:pPr lvl="1">
              <a:defRPr/>
            </a:pPr>
            <a:r>
              <a:rPr lang="en-GB" altLang="en-US" sz="1600" dirty="0"/>
              <a:t>Created a consolidate document to summarise the relevant key performance indicators based on the submitted use-cases (</a:t>
            </a:r>
            <a:r>
              <a:rPr lang="en-GB" altLang="en-US" sz="1600" b="1" dirty="0"/>
              <a:t>doc. 11-17/1778r1</a:t>
            </a:r>
            <a:r>
              <a:rPr lang="en-GB" altLang="en-US" sz="1600" dirty="0"/>
              <a:t>). </a:t>
            </a:r>
          </a:p>
          <a:p>
            <a:pPr lvl="1">
              <a:defRPr/>
            </a:pPr>
            <a:r>
              <a:rPr lang="en-GB" altLang="en-US" sz="1600" dirty="0"/>
              <a:t>Proposed draft text for the PAR and CSD were discussed and submitted for comment collection (</a:t>
            </a:r>
            <a:r>
              <a:rPr lang="en-GB" altLang="en-US" sz="1600" b="1" dirty="0"/>
              <a:t>doc. 11-17/1603r3 and doc. 11-17/1604r3</a:t>
            </a:r>
            <a:r>
              <a:rPr lang="en-GB" altLang="en-US" sz="1600" dirty="0"/>
              <a:t>)</a:t>
            </a:r>
          </a:p>
          <a:p>
            <a:pPr marL="457200" lvl="1" indent="0">
              <a:buFontTx/>
              <a:buNone/>
              <a:defRPr/>
            </a:pPr>
            <a:endParaRPr lang="en-GB" altLang="en-US" sz="1600" dirty="0"/>
          </a:p>
          <a:p>
            <a:pPr marL="457200" lvl="1" indent="0">
              <a:buFontTx/>
              <a:buNone/>
              <a:defRPr/>
            </a:pPr>
            <a:endParaRPr lang="en-US" altLang="en-US" sz="1600" b="1" dirty="0"/>
          </a:p>
          <a:p>
            <a:pPr marL="457200" lvl="1" indent="0">
              <a:buFontTx/>
              <a:buNone/>
              <a:defRPr/>
            </a:pPr>
            <a:r>
              <a:rPr lang="en-US" altLang="en-US" sz="1600" b="1" dirty="0"/>
              <a:t>Minutes of the meeting are available as doc. 11-17/1711r4.</a:t>
            </a:r>
          </a:p>
          <a:p>
            <a:pPr marL="457200" lvl="1" indent="0">
              <a:buFontTx/>
              <a:buNone/>
              <a:defRPr/>
            </a:pPr>
            <a:endParaRPr lang="en-US" altLang="en-US" sz="1600" b="1" dirty="0"/>
          </a:p>
          <a:p>
            <a:pPr marL="457200" lvl="1" indent="0">
              <a:buFontTx/>
              <a:buNone/>
              <a:defRPr/>
            </a:pPr>
            <a:r>
              <a:rPr lang="en-US" altLang="en-US" sz="1600" b="1" dirty="0"/>
              <a:t>Conference call scheduled for 30 Nov. time is TBD. </a:t>
            </a:r>
          </a:p>
        </p:txBody>
      </p:sp>
      <p:sp>
        <p:nvSpPr>
          <p:cNvPr id="19460" name="Rectangle 2"/>
          <p:cNvSpPr txBox="1">
            <a:spLocks noChangeArrowheads="1"/>
          </p:cNvSpPr>
          <p:nvPr/>
        </p:nvSpPr>
        <p:spPr bwMode="auto">
          <a:xfrm>
            <a:off x="685800" y="6096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The LC SG achieved its objective for the Orlando Meeting</a:t>
            </a:r>
          </a:p>
        </p:txBody>
      </p:sp>
      <p:sp>
        <p:nvSpPr>
          <p:cNvPr id="19462" name="Footer Placeholder 4"/>
          <p:cNvSpPr>
            <a:spLocks noGrp="1"/>
          </p:cNvSpPr>
          <p:nvPr>
            <p:ph type="ftr" sz="quarter" idx="11"/>
          </p:nvPr>
        </p:nvSpPr>
        <p:spPr>
          <a:xfrm>
            <a:off x="6248400" y="6475413"/>
            <a:ext cx="22955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smtClean="0"/>
              <a:t>Adrian Stephens, Intel Corporation</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3/3 of 11-17-1790 by Nikola Serafimovski (pureLiFi)</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83</a:t>
            </a:fld>
            <a:endParaRPr lang="en-US"/>
          </a:p>
        </p:txBody>
      </p:sp>
    </p:spTree>
    <p:extLst>
      <p:ext uri="{BB962C8B-B14F-4D97-AF65-F5344CB8AC3E}">
        <p14:creationId xmlns:p14="http://schemas.microsoft.com/office/powerpoint/2010/main" val="373021299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7285567" y="6475413"/>
            <a:ext cx="1258358" cy="184666"/>
          </a:xfrm>
        </p:spPr>
        <p:txBody>
          <a:bodyPr/>
          <a:lstStyle/>
          <a:p>
            <a:pPr>
              <a:defRPr/>
            </a:pPr>
            <a:r>
              <a:rPr lang="en-US" smtClean="0"/>
              <a:t>Adrian Stephens, Intel Corporation</a:t>
            </a:r>
            <a:endParaRPr lang="en-US" dirty="0"/>
          </a:p>
        </p:txBody>
      </p:sp>
      <p:sp>
        <p:nvSpPr>
          <p:cNvPr id="7" name="Rectangle 2"/>
          <p:cNvSpPr>
            <a:spLocks noGrp="1" noChangeArrowheads="1"/>
          </p:cNvSpPr>
          <p:nvPr>
            <p:ph type="title"/>
          </p:nvPr>
        </p:nvSpPr>
        <p:spPr>
          <a:xfrm>
            <a:off x="685800" y="838200"/>
            <a:ext cx="7772400" cy="1066800"/>
          </a:xfrm>
        </p:spPr>
        <p:txBody>
          <a:bodyPr/>
          <a:lstStyle/>
          <a:p>
            <a:r>
              <a:rPr lang="en-US" sz="2800" dirty="0">
                <a:latin typeface="Times New Roman" charset="0"/>
              </a:rPr>
              <a:t>RR-TAG (802.18) to 802.11 Liaison</a:t>
            </a:r>
          </a:p>
        </p:txBody>
      </p:sp>
      <p:sp>
        <p:nvSpPr>
          <p:cNvPr id="8" name="Rectangle 6"/>
          <p:cNvSpPr txBox="1">
            <a:spLocks noChangeArrowheads="1"/>
          </p:cNvSpPr>
          <p:nvPr/>
        </p:nvSpPr>
        <p:spPr bwMode="auto">
          <a:xfrm>
            <a:off x="685800" y="2286000"/>
            <a:ext cx="77724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16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ctr">
              <a:buFontTx/>
              <a:buNone/>
            </a:pPr>
            <a:r>
              <a:rPr lang="en-US" sz="2000" kern="0" dirty="0">
                <a:latin typeface="Times New Roman" charset="0"/>
              </a:rPr>
              <a:t>Date:</a:t>
            </a:r>
            <a:r>
              <a:rPr lang="en-US" sz="2000" b="0" kern="0" dirty="0">
                <a:latin typeface="Times New Roman" charset="0"/>
              </a:rPr>
              <a:t> 2017-November-10</a:t>
            </a:r>
          </a:p>
        </p:txBody>
      </p:sp>
      <p:graphicFrame>
        <p:nvGraphicFramePr>
          <p:cNvPr id="9" name="Object 11"/>
          <p:cNvGraphicFramePr>
            <a:graphicFrameLocks noChangeAspect="1"/>
          </p:cNvGraphicFramePr>
          <p:nvPr>
            <p:extLst/>
          </p:nvPr>
        </p:nvGraphicFramePr>
        <p:xfrm>
          <a:off x="495300" y="3140075"/>
          <a:ext cx="7832725" cy="2357438"/>
        </p:xfrm>
        <a:graphic>
          <a:graphicData uri="http://schemas.openxmlformats.org/presentationml/2006/ole">
            <mc:AlternateContent xmlns:mc="http://schemas.openxmlformats.org/markup-compatibility/2006">
              <mc:Choice xmlns:v="urn:schemas-microsoft-com:vml" Requires="v">
                <p:oleObj spid="_x0000_s17421" name="Document" r:id="rId3" imgW="8381750" imgH="2521899" progId="Word.Document.8">
                  <p:embed/>
                </p:oleObj>
              </mc:Choice>
              <mc:Fallback>
                <p:oleObj name="Document" r:id="rId3" imgW="8381750" imgH="2521899" progId="Word.Document.8">
                  <p:embed/>
                  <p:pic>
                    <p:nvPicPr>
                      <p:cNvPr id="0" name=""/>
                      <p:cNvPicPr>
                        <a:picLocks noChangeAspect="1" noChangeArrowheads="1"/>
                      </p:cNvPicPr>
                      <p:nvPr/>
                    </p:nvPicPr>
                    <p:blipFill>
                      <a:blip r:embed="rId4"/>
                      <a:srcRect/>
                      <a:stretch>
                        <a:fillRect/>
                      </a:stretch>
                    </p:blipFill>
                    <p:spPr bwMode="auto">
                      <a:xfrm>
                        <a:off x="495300" y="3140075"/>
                        <a:ext cx="7832725" cy="2357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10" name="Rectangle 12"/>
          <p:cNvSpPr>
            <a:spLocks noChangeArrowheads="1"/>
          </p:cNvSpPr>
          <p:nvPr/>
        </p:nvSpPr>
        <p:spPr bwMode="auto">
          <a:xfrm>
            <a:off x="533400" y="2667000"/>
            <a:ext cx="14478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p>
            <a:pPr marL="342900" indent="-342900" eaLnBrk="0" hangingPunct="0">
              <a:spcBef>
                <a:spcPct val="20000"/>
              </a:spcBef>
            </a:pPr>
            <a:r>
              <a:rPr lang="en-US" sz="2000" b="1"/>
              <a:t>Authors:</a:t>
            </a:r>
            <a:endParaRPr lang="en-US" sz="200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1/7 of 11-17-1791 by Jay Holcomb (Itron)</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11"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84</a:t>
            </a:fld>
            <a:endParaRPr lang="en-US"/>
          </a:p>
        </p:txBody>
      </p:sp>
    </p:spTree>
    <p:extLst>
      <p:ext uri="{BB962C8B-B14F-4D97-AF65-F5344CB8AC3E}">
        <p14:creationId xmlns:p14="http://schemas.microsoft.com/office/powerpoint/2010/main" val="425942959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7277471" y="6475413"/>
            <a:ext cx="1258358" cy="184666"/>
          </a:xfrm>
        </p:spPr>
        <p:txBody>
          <a:bodyPr/>
          <a:lstStyle/>
          <a:p>
            <a:r>
              <a:rPr lang="en-US" smtClean="0"/>
              <a:t>Adrian Stephens, Intel Corporation</a:t>
            </a:r>
            <a:endParaRPr lang="en-US" dirty="0"/>
          </a:p>
        </p:txBody>
      </p:sp>
      <p:sp>
        <p:nvSpPr>
          <p:cNvPr id="7" name="Title 1"/>
          <p:cNvSpPr>
            <a:spLocks noGrp="1"/>
          </p:cNvSpPr>
          <p:nvPr>
            <p:ph type="title"/>
          </p:nvPr>
        </p:nvSpPr>
        <p:spPr>
          <a:xfrm>
            <a:off x="696913" y="471100"/>
            <a:ext cx="7772400" cy="1066800"/>
          </a:xfrm>
        </p:spPr>
        <p:txBody>
          <a:bodyPr/>
          <a:lstStyle/>
          <a:p>
            <a:r>
              <a:rPr lang="en-GB" dirty="0"/>
              <a:t>Items Reviewed/Discussed in the RR-TAG</a:t>
            </a:r>
            <a:endParaRPr lang="en-US" dirty="0"/>
          </a:p>
        </p:txBody>
      </p:sp>
      <p:sp>
        <p:nvSpPr>
          <p:cNvPr id="8" name="Content Placeholder 2"/>
          <p:cNvSpPr>
            <a:spLocks noGrp="1"/>
          </p:cNvSpPr>
          <p:nvPr>
            <p:ph idx="1"/>
          </p:nvPr>
        </p:nvSpPr>
        <p:spPr>
          <a:xfrm>
            <a:off x="696913" y="1004500"/>
            <a:ext cx="8077200" cy="4876801"/>
          </a:xfrm>
        </p:spPr>
        <p:txBody>
          <a:bodyPr/>
          <a:lstStyle/>
          <a:p>
            <a:pPr>
              <a:buFont typeface="Arial" panose="020B0604020202020204" pitchFamily="34" charset="0"/>
              <a:buChar char="•"/>
            </a:pPr>
            <a:endParaRPr lang="en-US" altLang="en-US" sz="2000" dirty="0"/>
          </a:p>
          <a:p>
            <a:pPr>
              <a:buFont typeface="Arial" panose="020B0604020202020204" pitchFamily="34" charset="0"/>
              <a:buChar char="•"/>
            </a:pPr>
            <a:r>
              <a:rPr lang="en-US" altLang="en-US" dirty="0"/>
              <a:t>Americas updates</a:t>
            </a:r>
          </a:p>
          <a:p>
            <a:pPr lvl="2">
              <a:buFont typeface="Arial" panose="020B0604020202020204" pitchFamily="34" charset="0"/>
              <a:buChar char="•"/>
            </a:pPr>
            <a:r>
              <a:rPr lang="en-US" altLang="en-US" sz="1600" dirty="0"/>
              <a:t>New spectrum bill proposed (S.1682)</a:t>
            </a:r>
          </a:p>
          <a:p>
            <a:pPr lvl="3">
              <a:buFont typeface="Arial" panose="020B0604020202020204" pitchFamily="34" charset="0"/>
              <a:buChar char="•"/>
            </a:pPr>
            <a:r>
              <a:rPr lang="en-US" altLang="en-US" dirty="0"/>
              <a:t>Includes a section on rule making on the unlicensed used of 5925 to 7125MHz.   </a:t>
            </a:r>
          </a:p>
          <a:p>
            <a:pPr lvl="2">
              <a:buFont typeface="Arial" panose="020B0604020202020204" pitchFamily="34" charset="0"/>
              <a:buChar char="•"/>
            </a:pPr>
            <a:endParaRPr lang="en-US" altLang="en-US" sz="1600" dirty="0"/>
          </a:p>
          <a:p>
            <a:pPr lvl="2">
              <a:buFont typeface="Arial" panose="020B0604020202020204" pitchFamily="34" charset="0"/>
              <a:buChar char="•"/>
            </a:pPr>
            <a:r>
              <a:rPr lang="en-US" altLang="en-US" sz="1600" dirty="0"/>
              <a:t>FCC Technological Advisory Council on improving regulations</a:t>
            </a:r>
          </a:p>
          <a:p>
            <a:pPr lvl="3">
              <a:buFont typeface="Arial" panose="020B0604020202020204" pitchFamily="34" charset="0"/>
              <a:buChar char="•"/>
            </a:pPr>
            <a:r>
              <a:rPr lang="en-US" altLang="en-US" dirty="0"/>
              <a:t>Industry leaders continue to review rules to clean up. </a:t>
            </a:r>
          </a:p>
          <a:p>
            <a:pPr lvl="2">
              <a:buFont typeface="Arial" panose="020B0604020202020204" pitchFamily="34" charset="0"/>
              <a:buChar char="•"/>
            </a:pPr>
            <a:endParaRPr lang="en-US" altLang="en-US" sz="1600" dirty="0"/>
          </a:p>
          <a:p>
            <a:pPr lvl="2">
              <a:buFont typeface="Arial" panose="020B0604020202020204" pitchFamily="34" charset="0"/>
              <a:buChar char="•"/>
            </a:pPr>
            <a:r>
              <a:rPr lang="en-US" altLang="en-US" sz="1600" dirty="0"/>
              <a:t>Equipment Authorization rule changes now active</a:t>
            </a:r>
          </a:p>
          <a:p>
            <a:pPr lvl="3">
              <a:buFont typeface="Arial" panose="020B0604020202020204" pitchFamily="34" charset="0"/>
              <a:buChar char="•"/>
            </a:pPr>
            <a:r>
              <a:rPr lang="en-US" altLang="en-US" dirty="0"/>
              <a:t>Includes </a:t>
            </a:r>
            <a:r>
              <a:rPr lang="en-US" altLang="en-US" dirty="0" err="1"/>
              <a:t>SDoC</a:t>
            </a:r>
            <a:r>
              <a:rPr lang="en-US" altLang="en-US" dirty="0"/>
              <a:t>, E-labeling, customs form changes, etc. </a:t>
            </a:r>
          </a:p>
          <a:p>
            <a:pPr lvl="2">
              <a:buFont typeface="Arial" panose="020B0604020202020204" pitchFamily="34" charset="0"/>
              <a:buChar char="•"/>
            </a:pPr>
            <a:endParaRPr lang="en-US" altLang="en-US" sz="1600" dirty="0"/>
          </a:p>
          <a:p>
            <a:pPr lvl="2">
              <a:buFont typeface="Arial" panose="020B0604020202020204" pitchFamily="34" charset="0"/>
              <a:buChar char="•"/>
            </a:pPr>
            <a:r>
              <a:rPr lang="en-US" altLang="en-US" sz="1600" dirty="0"/>
              <a:t>DSRC in 5.9 GHz still being debated</a:t>
            </a:r>
          </a:p>
          <a:p>
            <a:pPr lvl="3">
              <a:buFont typeface="Arial" panose="020B0604020202020204" pitchFamily="34" charset="0"/>
              <a:buChar char="•"/>
            </a:pPr>
            <a:r>
              <a:rPr lang="en-US" altLang="en-US" dirty="0"/>
              <a:t>DOT continues review V2V in this band, </a:t>
            </a:r>
            <a:endParaRPr lang="en-US" altLang="en-US" sz="2400" dirty="0"/>
          </a:p>
          <a:p>
            <a:pPr lvl="2">
              <a:buFont typeface="Arial" panose="020B0604020202020204" pitchFamily="34" charset="0"/>
              <a:buChar char="•"/>
            </a:pPr>
            <a:endParaRPr lang="en-US" altLang="en-US" sz="1600" dirty="0"/>
          </a:p>
          <a:p>
            <a:pPr lvl="2">
              <a:buFont typeface="Arial" panose="020B0604020202020204" pitchFamily="34" charset="0"/>
              <a:buChar char="•"/>
            </a:pPr>
            <a:r>
              <a:rPr lang="en-US" altLang="en-US" sz="1600" dirty="0"/>
              <a:t>FCC Mid-band spectrum NOI in Reply Comments, </a:t>
            </a:r>
          </a:p>
          <a:p>
            <a:pPr lvl="3">
              <a:buFont typeface="Arial" panose="020B0604020202020204" pitchFamily="34" charset="0"/>
              <a:buChar char="•"/>
            </a:pPr>
            <a:r>
              <a:rPr lang="en-US" altLang="en-US" dirty="0"/>
              <a:t>IEEE 802 was not doing</a:t>
            </a:r>
          </a:p>
          <a:p>
            <a:pPr lvl="3">
              <a:buFont typeface="Arial" panose="020B0604020202020204" pitchFamily="34" charset="0"/>
              <a:buChar char="•"/>
            </a:pPr>
            <a:r>
              <a:rPr lang="en-US" altLang="en-US" dirty="0"/>
              <a:t>This week changed and 802.11 and 802.15 each doing reply comments. </a:t>
            </a:r>
            <a:endParaRPr lang="en-US" altLang="en-US" sz="3200" dirty="0"/>
          </a:p>
          <a:p>
            <a:endParaRPr lang="en-US" altLang="en-US" sz="1400"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2/7 of 11-17-1791 by Jay Holcomb (Itron)</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85</a:t>
            </a:fld>
            <a:endParaRPr lang="en-US"/>
          </a:p>
        </p:txBody>
      </p:sp>
    </p:spTree>
    <p:extLst>
      <p:ext uri="{BB962C8B-B14F-4D97-AF65-F5344CB8AC3E}">
        <p14:creationId xmlns:p14="http://schemas.microsoft.com/office/powerpoint/2010/main" val="341446864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7285567" y="6475413"/>
            <a:ext cx="1258358" cy="184666"/>
          </a:xfrm>
        </p:spPr>
        <p:txBody>
          <a:bodyPr/>
          <a:lstStyle/>
          <a:p>
            <a:r>
              <a:rPr lang="en-US" smtClean="0"/>
              <a:t>Adrian Stephens, Intel Corporation</a:t>
            </a:r>
            <a:endParaRPr lang="en-US" dirty="0"/>
          </a:p>
        </p:txBody>
      </p:sp>
      <p:sp>
        <p:nvSpPr>
          <p:cNvPr id="7" name="Title 1"/>
          <p:cNvSpPr>
            <a:spLocks noGrp="1"/>
          </p:cNvSpPr>
          <p:nvPr>
            <p:ph type="title"/>
          </p:nvPr>
        </p:nvSpPr>
        <p:spPr>
          <a:xfrm>
            <a:off x="696913" y="471100"/>
            <a:ext cx="8077200" cy="1066800"/>
          </a:xfrm>
        </p:spPr>
        <p:txBody>
          <a:bodyPr/>
          <a:lstStyle/>
          <a:p>
            <a:r>
              <a:rPr lang="en-GB" dirty="0"/>
              <a:t>Items Reviewed/Discussed in the RR-TAG-2</a:t>
            </a:r>
            <a:endParaRPr lang="en-US" dirty="0"/>
          </a:p>
        </p:txBody>
      </p:sp>
      <p:sp>
        <p:nvSpPr>
          <p:cNvPr id="8" name="Content Placeholder 2"/>
          <p:cNvSpPr>
            <a:spLocks noGrp="1"/>
          </p:cNvSpPr>
          <p:nvPr>
            <p:ph idx="1"/>
          </p:nvPr>
        </p:nvSpPr>
        <p:spPr>
          <a:xfrm>
            <a:off x="696913" y="1219199"/>
            <a:ext cx="8077200" cy="5256213"/>
          </a:xfrm>
        </p:spPr>
        <p:txBody>
          <a:bodyPr/>
          <a:lstStyle/>
          <a:p>
            <a:pPr>
              <a:buFont typeface="Arial" panose="020B0604020202020204" pitchFamily="34" charset="0"/>
              <a:buChar char="•"/>
            </a:pPr>
            <a:endParaRPr lang="en-US" altLang="en-US" dirty="0"/>
          </a:p>
          <a:p>
            <a:pPr>
              <a:buFont typeface="Arial" panose="020B0604020202020204" pitchFamily="34" charset="0"/>
              <a:buChar char="•"/>
            </a:pPr>
            <a:r>
              <a:rPr lang="en-US" altLang="en-US" dirty="0"/>
              <a:t>EMEA updates</a:t>
            </a:r>
          </a:p>
          <a:p>
            <a:pPr lvl="2">
              <a:buFont typeface="Arial" panose="020B0604020202020204" pitchFamily="34" charset="0"/>
              <a:buChar char="•"/>
            </a:pPr>
            <a:r>
              <a:rPr lang="en-US" altLang="en-US" sz="1600" dirty="0"/>
              <a:t> ETSI TC BRAN #95 advances 6GHz SR Doc. </a:t>
            </a:r>
          </a:p>
          <a:p>
            <a:pPr lvl="2">
              <a:buFont typeface="Arial" panose="020B0604020202020204" pitchFamily="34" charset="0"/>
              <a:buChar char="•"/>
            </a:pPr>
            <a:r>
              <a:rPr lang="en-US" altLang="en-US" sz="1600" dirty="0"/>
              <a:t> ERM TG11 #52, EN 300 328 v2.1.11 is in ENAP with updated Rcvr blocking limits</a:t>
            </a:r>
          </a:p>
          <a:p>
            <a:pPr lvl="2">
              <a:buFont typeface="Arial" panose="020B0604020202020204" pitchFamily="34" charset="0"/>
              <a:buChar char="•"/>
            </a:pPr>
            <a:r>
              <a:rPr lang="en-US" altLang="en-US" sz="1600" dirty="0"/>
              <a:t>6 GHz band project going with new WIs  SE45 and FM57.</a:t>
            </a:r>
          </a:p>
          <a:p>
            <a:pPr lvl="2">
              <a:buFont typeface="Arial" panose="020B0604020202020204" pitchFamily="34" charset="0"/>
              <a:buChar char="•"/>
            </a:pPr>
            <a:r>
              <a:rPr lang="en-US" altLang="en-US" sz="1600" dirty="0"/>
              <a:t>60 GHz band adjustments started to expand to 71 GHz.</a:t>
            </a:r>
          </a:p>
          <a:p>
            <a:pPr>
              <a:buFont typeface="Arial" panose="020B0604020202020204" pitchFamily="34" charset="0"/>
              <a:buChar char="•"/>
            </a:pPr>
            <a:endParaRPr lang="en-US" altLang="en-US" dirty="0"/>
          </a:p>
          <a:p>
            <a:pPr>
              <a:buFont typeface="Arial" panose="020B0604020202020204" pitchFamily="34" charset="0"/>
              <a:buChar char="•"/>
            </a:pPr>
            <a:r>
              <a:rPr lang="en-US" altLang="en-US" dirty="0"/>
              <a:t>APAC updates</a:t>
            </a:r>
          </a:p>
          <a:p>
            <a:pPr lvl="2">
              <a:buFont typeface="Arial" panose="020B0604020202020204" pitchFamily="34" charset="0"/>
              <a:buChar char="•"/>
            </a:pPr>
            <a:r>
              <a:rPr lang="en-US" altLang="en-US" sz="1600" dirty="0"/>
              <a:t>Australia (ACMA)  consultations on Interference management and future use of 3.6GHz and 5.6GHz</a:t>
            </a:r>
          </a:p>
          <a:p>
            <a:pPr lvl="2">
              <a:buFont typeface="Arial" panose="020B0604020202020204" pitchFamily="34" charset="0"/>
              <a:buChar char="•"/>
            </a:pPr>
            <a:r>
              <a:rPr lang="en-US" altLang="en-US" sz="1600" dirty="0"/>
              <a:t>India (TRAI) consultation on M2M communications</a:t>
            </a:r>
          </a:p>
          <a:p>
            <a:pPr lvl="2">
              <a:buFont typeface="Arial" panose="020B0604020202020204" pitchFamily="34" charset="0"/>
              <a:buChar char="•"/>
            </a:pPr>
            <a:r>
              <a:rPr lang="en-US" altLang="en-US" sz="1600" dirty="0"/>
              <a:t>Singapore (IMDA) consultation on 5G mobile services.</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3/7 of 11-17-1791 by Jay Holcomb (Itron)</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86</a:t>
            </a:fld>
            <a:endParaRPr lang="en-US"/>
          </a:p>
        </p:txBody>
      </p:sp>
    </p:spTree>
    <p:extLst>
      <p:ext uri="{BB962C8B-B14F-4D97-AF65-F5344CB8AC3E}">
        <p14:creationId xmlns:p14="http://schemas.microsoft.com/office/powerpoint/2010/main" val="229981947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7239000" y="6475413"/>
            <a:ext cx="1296829" cy="184666"/>
          </a:xfrm>
        </p:spPr>
        <p:txBody>
          <a:bodyPr/>
          <a:lstStyle/>
          <a:p>
            <a:r>
              <a:rPr lang="en-US" smtClean="0"/>
              <a:t>Adrian Stephens, Intel Corporation</a:t>
            </a:r>
            <a:endParaRPr lang="en-US" dirty="0"/>
          </a:p>
        </p:txBody>
      </p:sp>
      <p:sp>
        <p:nvSpPr>
          <p:cNvPr id="7" name="Title 1"/>
          <p:cNvSpPr>
            <a:spLocks noGrp="1"/>
          </p:cNvSpPr>
          <p:nvPr>
            <p:ph type="title"/>
          </p:nvPr>
        </p:nvSpPr>
        <p:spPr>
          <a:xfrm>
            <a:off x="696913" y="685800"/>
            <a:ext cx="7772400" cy="1066800"/>
          </a:xfrm>
        </p:spPr>
        <p:txBody>
          <a:bodyPr/>
          <a:lstStyle/>
          <a:p>
            <a:r>
              <a:rPr lang="en-GB" dirty="0">
                <a:latin typeface="Times New Roman" charset="0"/>
              </a:rPr>
              <a:t>RR-TAG Other</a:t>
            </a:r>
            <a:endParaRPr lang="en-US" dirty="0"/>
          </a:p>
        </p:txBody>
      </p:sp>
      <p:sp>
        <p:nvSpPr>
          <p:cNvPr id="8" name="Content Placeholder 2"/>
          <p:cNvSpPr>
            <a:spLocks noGrp="1"/>
          </p:cNvSpPr>
          <p:nvPr>
            <p:ph idx="1"/>
          </p:nvPr>
        </p:nvSpPr>
        <p:spPr>
          <a:xfrm>
            <a:off x="684623" y="1507665"/>
            <a:ext cx="7772400" cy="4953000"/>
          </a:xfrm>
        </p:spPr>
        <p:txBody>
          <a:bodyPr/>
          <a:lstStyle/>
          <a:p>
            <a:pPr>
              <a:buFont typeface="Arial" panose="020B0604020202020204" pitchFamily="34" charset="0"/>
              <a:buChar char="•"/>
            </a:pPr>
            <a:endParaRPr lang="en-US" altLang="en-US" dirty="0"/>
          </a:p>
          <a:p>
            <a:pPr>
              <a:buFont typeface="Arial" panose="020B0604020202020204" pitchFamily="34" charset="0"/>
              <a:buChar char="•"/>
            </a:pPr>
            <a:r>
              <a:rPr lang="en-US" altLang="en-US" dirty="0"/>
              <a:t>GPPC  Global Public Policy Committee</a:t>
            </a:r>
          </a:p>
          <a:p>
            <a:pPr lvl="1">
              <a:buFont typeface="Arial" panose="020B0604020202020204" pitchFamily="34" charset="0"/>
              <a:buChar char="•"/>
            </a:pPr>
            <a:r>
              <a:rPr lang="en-US" altLang="en-US" sz="1800" dirty="0"/>
              <a:t>Reviewed/Revised  high level position statement paper on Contiguous </a:t>
            </a:r>
            <a:r>
              <a:rPr lang="en-US" altLang="en-US" sz="1800" dirty="0" smtClean="0"/>
              <a:t>Allocated spectrum </a:t>
            </a:r>
            <a:endParaRPr lang="en-US" altLang="en-US" sz="1800" dirty="0"/>
          </a:p>
          <a:p>
            <a:pPr lvl="2">
              <a:buFont typeface="Arial" panose="020B0604020202020204" pitchFamily="34" charset="0"/>
              <a:buChar char="•"/>
            </a:pPr>
            <a:r>
              <a:rPr lang="en-US" altLang="en-US" dirty="0"/>
              <a:t>Now titled Additional Spectrum </a:t>
            </a:r>
            <a:r>
              <a:rPr lang="en-US" altLang="en-US" dirty="0" smtClean="0"/>
              <a:t>Needed</a:t>
            </a:r>
          </a:p>
          <a:p>
            <a:pPr lvl="2">
              <a:buFont typeface="Arial" panose="020B0604020202020204" pitchFamily="34" charset="0"/>
              <a:buChar char="•"/>
            </a:pPr>
            <a:r>
              <a:rPr lang="en-US" altLang="en-US" dirty="0"/>
              <a:t>The feedback has been sent to the EC for approval and submittal to the IEEE-SA. </a:t>
            </a:r>
          </a:p>
          <a:p>
            <a:pPr lvl="2">
              <a:buFont typeface="Arial" panose="020B0604020202020204" pitchFamily="34" charset="0"/>
              <a:buChar char="•"/>
            </a:pPr>
            <a:endParaRPr lang="en-US" altLang="en-US" dirty="0"/>
          </a:p>
          <a:p>
            <a:pPr lvl="1">
              <a:buFont typeface="Arial" panose="020B0604020202020204" pitchFamily="34" charset="0"/>
              <a:buChar char="•"/>
            </a:pPr>
            <a:r>
              <a:rPr lang="en-US" altLang="en-US" sz="1800" dirty="0"/>
              <a:t>Discussed about GPPC process and they are doing IEEE -SA Position Statements.</a:t>
            </a:r>
          </a:p>
          <a:p>
            <a:pPr lvl="2">
              <a:buFont typeface="Arial" panose="020B0604020202020204" pitchFamily="34" charset="0"/>
              <a:buChar char="•"/>
            </a:pPr>
            <a:r>
              <a:rPr lang="en-US" altLang="en-US" dirty="0"/>
              <a:t>We do Public Comments/Communications.</a:t>
            </a:r>
          </a:p>
          <a:p>
            <a:pPr lvl="1"/>
            <a:endParaRPr lang="en-US" sz="1100" dirty="0">
              <a:hlinkClick r:id="rId2"/>
            </a:endParaRP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4/7 of 11-17-1791 by Jay Holcomb (Itron)</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87</a:t>
            </a:fld>
            <a:endParaRPr lang="en-US"/>
          </a:p>
        </p:txBody>
      </p:sp>
    </p:spTree>
    <p:extLst>
      <p:ext uri="{BB962C8B-B14F-4D97-AF65-F5344CB8AC3E}">
        <p14:creationId xmlns:p14="http://schemas.microsoft.com/office/powerpoint/2010/main" val="353597898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D79DD1B-EEA8-4362-B034-D0E08FAE686C}"/>
              </a:ext>
            </a:extLst>
          </p:cNvPr>
          <p:cNvSpPr>
            <a:spLocks noGrp="1"/>
          </p:cNvSpPr>
          <p:nvPr>
            <p:ph type="title"/>
          </p:nvPr>
        </p:nvSpPr>
        <p:spPr/>
        <p:txBody>
          <a:bodyPr/>
          <a:lstStyle/>
          <a:p>
            <a:r>
              <a:rPr lang="en-US" altLang="en-US" dirty="0"/>
              <a:t>Documents Approved</a:t>
            </a:r>
            <a:endParaRPr lang="en-US" dirty="0"/>
          </a:p>
        </p:txBody>
      </p:sp>
      <p:sp>
        <p:nvSpPr>
          <p:cNvPr id="3" name="Content Placeholder 2">
            <a:extLst>
              <a:ext uri="{FF2B5EF4-FFF2-40B4-BE49-F238E27FC236}">
                <a16:creationId xmlns="" xmlns:a16="http://schemas.microsoft.com/office/drawing/2014/main" id="{ADF7A2DE-FACF-4CEE-B9A0-572B8C84DAEB}"/>
              </a:ext>
            </a:extLst>
          </p:cNvPr>
          <p:cNvSpPr>
            <a:spLocks noGrp="1"/>
          </p:cNvSpPr>
          <p:nvPr>
            <p:ph idx="1"/>
          </p:nvPr>
        </p:nvSpPr>
        <p:spPr>
          <a:xfrm>
            <a:off x="791281" y="1447800"/>
            <a:ext cx="7772400" cy="4114800"/>
          </a:xfrm>
        </p:spPr>
        <p:txBody>
          <a:bodyPr/>
          <a:lstStyle/>
          <a:p>
            <a:r>
              <a:rPr lang="en-US" altLang="en-US" dirty="0"/>
              <a:t>Documents Approved</a:t>
            </a:r>
          </a:p>
          <a:p>
            <a:pPr lvl="1"/>
            <a:r>
              <a:rPr lang="en-US" altLang="en-US" dirty="0"/>
              <a:t>Agenda for the week</a:t>
            </a:r>
          </a:p>
          <a:p>
            <a:pPr lvl="2"/>
            <a:r>
              <a:rPr lang="en-US" altLang="en-US" sz="1400" dirty="0" smtClean="0">
                <a:hlinkClick r:id="rId2"/>
              </a:rPr>
              <a:t>https://mentor.ieee.org/802.18/dcn/17/18-17-0130-02-0000-orlando-meeting-agenda-november-2017.pptx</a:t>
            </a:r>
            <a:endParaRPr lang="en-US" altLang="en-US" sz="2200" dirty="0"/>
          </a:p>
          <a:p>
            <a:pPr lvl="1"/>
            <a:r>
              <a:rPr lang="en-US" altLang="en-US" dirty="0"/>
              <a:t>Waikoloa minutes</a:t>
            </a:r>
            <a:endParaRPr lang="en-US" altLang="en-US" sz="1200" dirty="0">
              <a:hlinkClick r:id="rId3"/>
            </a:endParaRPr>
          </a:p>
          <a:p>
            <a:pPr lvl="2"/>
            <a:r>
              <a:rPr lang="en-US" sz="1400" dirty="0">
                <a:hlinkClick r:id="rId4"/>
              </a:rPr>
              <a:t>https://mentor.ieee.org/802.18/dcn/17/18-17-0119-00-0000-meeting-minutes-sep-2017-big-island.docx</a:t>
            </a:r>
            <a:r>
              <a:rPr lang="en-US" sz="1400" dirty="0"/>
              <a:t> </a:t>
            </a:r>
            <a:endParaRPr lang="en-US" sz="1000" dirty="0">
              <a:hlinkClick r:id="rId5"/>
            </a:endParaRPr>
          </a:p>
          <a:p>
            <a:pPr lvl="1"/>
            <a:endParaRPr lang="en-US" altLang="en-US" dirty="0"/>
          </a:p>
          <a:p>
            <a:pPr lvl="1"/>
            <a:r>
              <a:rPr lang="en-US" altLang="en-US" dirty="0"/>
              <a:t>Teleconference minutes </a:t>
            </a:r>
          </a:p>
          <a:p>
            <a:pPr lvl="1"/>
            <a:endParaRPr lang="en-US" altLang="en-US" dirty="0"/>
          </a:p>
          <a:p>
            <a:pPr lvl="1"/>
            <a:r>
              <a:rPr lang="en-US" altLang="en-US" dirty="0"/>
              <a:t>FCC Mid-Band NOI Reply Comments </a:t>
            </a:r>
          </a:p>
          <a:p>
            <a:pPr lvl="2"/>
            <a:r>
              <a:rPr lang="en-GB" sz="1600" dirty="0" smtClean="0">
                <a:hlinkClick r:id="rId6"/>
              </a:rPr>
              <a:t>https://mentor.ieee.org/802.18/dcn/17/18-17-0131-04-0000-ieee-sa-contiguously-allocated-spectrum-position-1.docx</a:t>
            </a:r>
            <a:endParaRPr lang="en-US" altLang="en-US" sz="1600" dirty="0"/>
          </a:p>
          <a:p>
            <a:pPr lvl="1"/>
            <a:endParaRPr lang="en-US" altLang="en-US" dirty="0"/>
          </a:p>
          <a:p>
            <a:pPr lvl="1"/>
            <a:r>
              <a:rPr lang="en-US" altLang="en-US" dirty="0"/>
              <a:t>Teleconference announcement for moving forward. </a:t>
            </a:r>
          </a:p>
          <a:p>
            <a:endParaRPr lang="en-US" dirty="0"/>
          </a:p>
        </p:txBody>
      </p:sp>
      <p:sp>
        <p:nvSpPr>
          <p:cNvPr id="5" name="Footer Placeholder 4">
            <a:extLst>
              <a:ext uri="{FF2B5EF4-FFF2-40B4-BE49-F238E27FC236}">
                <a16:creationId xmlns="" xmlns:a16="http://schemas.microsoft.com/office/drawing/2014/main" id="{2B5D3D03-11B6-473A-979E-2530200B674F}"/>
              </a:ext>
            </a:extLst>
          </p:cNvPr>
          <p:cNvSpPr>
            <a:spLocks noGrp="1"/>
          </p:cNvSpPr>
          <p:nvPr>
            <p:ph type="ftr" sz="quarter" idx="11"/>
          </p:nvPr>
        </p:nvSpPr>
        <p:spPr>
          <a:xfrm>
            <a:off x="7247095" y="6475413"/>
            <a:ext cx="1296830" cy="184666"/>
          </a:xfrm>
        </p:spPr>
        <p:txBody>
          <a:bodyPr/>
          <a:lstStyle/>
          <a:p>
            <a:r>
              <a:rPr lang="en-US" smtClean="0"/>
              <a:t>Adrian Stephens, Intel Corporation</a:t>
            </a:r>
            <a:endParaRPr lang="en-US"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5/7 of 11-17-1791 by Jay Holcomb (Itron).</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88</a:t>
            </a:fld>
            <a:endParaRPr lang="en-US"/>
          </a:p>
        </p:txBody>
      </p:sp>
    </p:spTree>
    <p:extLst>
      <p:ext uri="{BB962C8B-B14F-4D97-AF65-F5344CB8AC3E}">
        <p14:creationId xmlns:p14="http://schemas.microsoft.com/office/powerpoint/2010/main" val="404617361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7247095" y="6475413"/>
            <a:ext cx="1296830" cy="184666"/>
          </a:xfrm>
        </p:spPr>
        <p:txBody>
          <a:bodyPr/>
          <a:lstStyle/>
          <a:p>
            <a:r>
              <a:rPr lang="en-US" smtClean="0"/>
              <a:t>Adrian Stephens, Intel Corporation</a:t>
            </a:r>
            <a:endParaRPr lang="en-US" dirty="0"/>
          </a:p>
        </p:txBody>
      </p:sp>
      <p:sp>
        <p:nvSpPr>
          <p:cNvPr id="7" name="Title 1"/>
          <p:cNvSpPr>
            <a:spLocks noGrp="1"/>
          </p:cNvSpPr>
          <p:nvPr>
            <p:ph type="title"/>
          </p:nvPr>
        </p:nvSpPr>
        <p:spPr>
          <a:xfrm>
            <a:off x="696913" y="685800"/>
            <a:ext cx="7772400" cy="533400"/>
          </a:xfrm>
        </p:spPr>
        <p:txBody>
          <a:bodyPr/>
          <a:lstStyle/>
          <a:p>
            <a:r>
              <a:rPr lang="en-GB" dirty="0"/>
              <a:t>Next</a:t>
            </a:r>
            <a:endParaRPr lang="en-US" dirty="0"/>
          </a:p>
        </p:txBody>
      </p:sp>
      <p:sp>
        <p:nvSpPr>
          <p:cNvPr id="8" name="Content Placeholder 2"/>
          <p:cNvSpPr>
            <a:spLocks noGrp="1"/>
          </p:cNvSpPr>
          <p:nvPr>
            <p:ph idx="1"/>
          </p:nvPr>
        </p:nvSpPr>
        <p:spPr>
          <a:xfrm>
            <a:off x="914400" y="1219200"/>
            <a:ext cx="7772400" cy="4114800"/>
          </a:xfrm>
        </p:spPr>
        <p:txBody>
          <a:bodyPr/>
          <a:lstStyle/>
          <a:p>
            <a:r>
              <a:rPr lang="en-US" sz="2000" dirty="0"/>
              <a:t>Americas</a:t>
            </a:r>
          </a:p>
          <a:p>
            <a:pPr marL="457200" lvl="1" indent="0">
              <a:buNone/>
            </a:pPr>
            <a:r>
              <a:rPr lang="en-US" altLang="en-US" sz="1800" dirty="0"/>
              <a:t>-    Will review mid-band NOI reply comments.</a:t>
            </a:r>
          </a:p>
          <a:p>
            <a:pPr lvl="1">
              <a:buFontTx/>
              <a:buChar char="-"/>
            </a:pPr>
            <a:r>
              <a:rPr lang="en-US" altLang="en-US" sz="1800" dirty="0"/>
              <a:t>Monitor FCC Technical Advisory Council inquiry into the removal and clean up of regulation</a:t>
            </a:r>
            <a:endParaRPr lang="en-US" dirty="0"/>
          </a:p>
          <a:p>
            <a:endParaRPr lang="en-US" sz="2000" dirty="0"/>
          </a:p>
          <a:p>
            <a:r>
              <a:rPr lang="en-US" sz="2000" dirty="0"/>
              <a:t>EMEA </a:t>
            </a:r>
          </a:p>
          <a:p>
            <a:pPr lvl="1"/>
            <a:r>
              <a:rPr lang="en-US" sz="1800" dirty="0"/>
              <a:t>6GHz license exempt sharing </a:t>
            </a:r>
          </a:p>
          <a:p>
            <a:pPr lvl="1"/>
            <a:r>
              <a:rPr lang="en-US" altLang="en-US" sz="1800" dirty="0"/>
              <a:t>60GHz  looking at the channels.</a:t>
            </a:r>
          </a:p>
          <a:p>
            <a:pPr lvl="1"/>
            <a:r>
              <a:rPr lang="en-US" altLang="en-US" sz="1800" dirty="0"/>
              <a:t>RED – Receiver sensitivity requirements </a:t>
            </a:r>
          </a:p>
          <a:p>
            <a:endParaRPr lang="en-US" altLang="en-US" sz="2000" dirty="0"/>
          </a:p>
          <a:p>
            <a:r>
              <a:rPr lang="en-US" altLang="en-US" sz="2000" dirty="0"/>
              <a:t>APAC</a:t>
            </a:r>
          </a:p>
          <a:p>
            <a:pPr lvl="1"/>
            <a:r>
              <a:rPr lang="en-US" sz="1800" dirty="0"/>
              <a:t>Anything new that comes up. </a:t>
            </a:r>
          </a:p>
          <a:p>
            <a:pPr lvl="1"/>
            <a:endParaRPr lang="en-US" sz="1600" dirty="0"/>
          </a:p>
          <a:p>
            <a:r>
              <a:rPr lang="en-US" sz="2000" dirty="0"/>
              <a:t>Ongoing:</a:t>
            </a:r>
          </a:p>
          <a:p>
            <a:pPr lvl="1"/>
            <a:r>
              <a:rPr lang="en-US" sz="1800" dirty="0"/>
              <a:t>Monitor / support ITU contributions, FCC comments, etc. </a:t>
            </a:r>
          </a:p>
          <a:p>
            <a:endParaRPr lang="en-US"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6/7 of 11-17-1791 by Jay Holcomb (Itron).</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89</a:t>
            </a:fld>
            <a:endParaRPr lang="en-US"/>
          </a:p>
        </p:txBody>
      </p:sp>
    </p:spTree>
    <p:extLst>
      <p:ext uri="{BB962C8B-B14F-4D97-AF65-F5344CB8AC3E}">
        <p14:creationId xmlns:p14="http://schemas.microsoft.com/office/powerpoint/2010/main" val="2487728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a:xfrm>
            <a:off x="685800" y="457200"/>
            <a:ext cx="7772400" cy="1066800"/>
          </a:xfrm>
        </p:spPr>
        <p:txBody>
          <a:bodyPr/>
          <a:lstStyle/>
          <a:p>
            <a:r>
              <a:rPr lang="en-US"/>
              <a:t>Volunteer Editor Contacts</a:t>
            </a:r>
          </a:p>
        </p:txBody>
      </p:sp>
      <p:sp>
        <p:nvSpPr>
          <p:cNvPr id="19461" name="Rectangle 3"/>
          <p:cNvSpPr>
            <a:spLocks noGrp="1" noChangeArrowheads="1"/>
          </p:cNvSpPr>
          <p:nvPr>
            <p:ph type="body" idx="1"/>
          </p:nvPr>
        </p:nvSpPr>
        <p:spPr>
          <a:xfrm>
            <a:off x="685800" y="1295400"/>
            <a:ext cx="7772400" cy="5181600"/>
          </a:xfrm>
          <a:noFill/>
        </p:spPr>
        <p:txBody>
          <a:bodyPr/>
          <a:lstStyle/>
          <a:p>
            <a:r>
              <a:rPr lang="en-US" sz="1600" dirty="0" err="1"/>
              <a:t>TGaj</a:t>
            </a:r>
            <a:r>
              <a:rPr lang="en-US" sz="1600" dirty="0"/>
              <a:t> – </a:t>
            </a:r>
            <a:r>
              <a:rPr lang="en-US" sz="1600" dirty="0" err="1"/>
              <a:t>Jiamin</a:t>
            </a:r>
            <a:r>
              <a:rPr lang="en-US" sz="1600" dirty="0"/>
              <a:t> CHEN – </a:t>
            </a:r>
            <a:r>
              <a:rPr lang="en-US" sz="1600" b="0" dirty="0">
                <a:hlinkClick r:id="rId3"/>
              </a:rPr>
              <a:t>jiamin.chen@mail01.huawei.com</a:t>
            </a:r>
            <a:r>
              <a:rPr lang="en-US" sz="1600" b="0" dirty="0"/>
              <a:t> , </a:t>
            </a:r>
            <a:r>
              <a:rPr lang="en-US" sz="1600" dirty="0" err="1"/>
              <a:t>Shiwen</a:t>
            </a:r>
            <a:r>
              <a:rPr lang="en-US" sz="1600" dirty="0"/>
              <a:t> He – </a:t>
            </a:r>
            <a:r>
              <a:rPr lang="en-US" sz="1600" b="0" u="sng" dirty="0">
                <a:hlinkClick r:id="rId4"/>
              </a:rPr>
              <a:t>shiwenhe@seu.edu.cn</a:t>
            </a:r>
            <a:endParaRPr lang="en-US" sz="1600" b="0" dirty="0"/>
          </a:p>
          <a:p>
            <a:r>
              <a:rPr lang="en-US" sz="1600" dirty="0" err="1"/>
              <a:t>TGak</a:t>
            </a:r>
            <a:r>
              <a:rPr lang="en-US" sz="1600" dirty="0"/>
              <a:t> – Donald Eastlake – </a:t>
            </a:r>
            <a:r>
              <a:rPr lang="en-US" sz="1600" b="0" dirty="0">
                <a:hlinkClick r:id="rId5"/>
              </a:rPr>
              <a:t>d3e3e3@gmail.com</a:t>
            </a:r>
            <a:endParaRPr lang="en-US" sz="1600" b="0" dirty="0"/>
          </a:p>
          <a:p>
            <a:r>
              <a:rPr lang="en-US" sz="1600" dirty="0" err="1"/>
              <a:t>TGaq</a:t>
            </a:r>
            <a:r>
              <a:rPr lang="en-US" sz="1600" dirty="0"/>
              <a:t> – Lee Armstrong – </a:t>
            </a:r>
            <a:r>
              <a:rPr lang="en-US" sz="1600" b="0" dirty="0">
                <a:hlinkClick r:id="rId6"/>
              </a:rPr>
              <a:t>LRA@tiac.net</a:t>
            </a:r>
            <a:r>
              <a:rPr lang="en-US" sz="1600" b="0" dirty="0"/>
              <a:t> </a:t>
            </a:r>
          </a:p>
          <a:p>
            <a:pPr marL="342900" lvl="1" indent="-342900">
              <a:buFontTx/>
              <a:buChar char="•"/>
            </a:pPr>
            <a:r>
              <a:rPr lang="en-US" sz="1600" b="1" dirty="0" err="1"/>
              <a:t>TGax</a:t>
            </a:r>
            <a:r>
              <a:rPr lang="en-US" sz="1600" b="1" dirty="0"/>
              <a:t> – Robert Stacey </a:t>
            </a:r>
            <a:r>
              <a:rPr lang="en-US" sz="1600" dirty="0"/>
              <a:t>– </a:t>
            </a:r>
            <a:r>
              <a:rPr lang="en-US" sz="1600" dirty="0">
                <a:hlinkClick r:id="rId7"/>
              </a:rPr>
              <a:t>robert.stacey@intel.com</a:t>
            </a:r>
            <a:r>
              <a:rPr lang="en-US" sz="1600" dirty="0"/>
              <a:t> </a:t>
            </a:r>
            <a:r>
              <a:rPr lang="en-US" sz="1600" b="0" dirty="0"/>
              <a:t> </a:t>
            </a:r>
          </a:p>
          <a:p>
            <a:pPr marL="342900" lvl="1" indent="-342900">
              <a:buFontTx/>
              <a:buChar char="•"/>
            </a:pPr>
            <a:r>
              <a:rPr lang="en-US" sz="1600" b="1" dirty="0" err="1"/>
              <a:t>TGay</a:t>
            </a:r>
            <a:r>
              <a:rPr lang="en-US" sz="1600" b="1" dirty="0"/>
              <a:t> – Carlos </a:t>
            </a:r>
            <a:r>
              <a:rPr lang="en-US" sz="1600" b="1" dirty="0" err="1"/>
              <a:t>Cordeiro</a:t>
            </a:r>
            <a:r>
              <a:rPr lang="en-US" sz="1600" b="1" dirty="0"/>
              <a:t> </a:t>
            </a:r>
            <a:r>
              <a:rPr lang="en-US" sz="1600" dirty="0"/>
              <a:t>– </a:t>
            </a:r>
            <a:r>
              <a:rPr lang="en-US" sz="1600" dirty="0">
                <a:hlinkClick r:id="rId8"/>
              </a:rPr>
              <a:t>carlos.cordeiro@intel.com</a:t>
            </a:r>
            <a:r>
              <a:rPr lang="en-US" sz="1600" dirty="0"/>
              <a:t>  </a:t>
            </a:r>
          </a:p>
          <a:p>
            <a:pPr marL="342900" lvl="1" indent="-342900">
              <a:buFontTx/>
              <a:buChar char="•"/>
            </a:pPr>
            <a:r>
              <a:rPr lang="en-US" sz="1600" b="1" dirty="0" err="1"/>
              <a:t>TGaz</a:t>
            </a:r>
            <a:r>
              <a:rPr lang="en-US" sz="1600" b="1" dirty="0"/>
              <a:t> – Chao Chun Wang </a:t>
            </a:r>
            <a:r>
              <a:rPr lang="en-US" sz="1600" dirty="0"/>
              <a:t>– </a:t>
            </a:r>
            <a:r>
              <a:rPr lang="en-US" sz="1600" dirty="0">
                <a:hlinkClick r:id="rId9"/>
              </a:rPr>
              <a:t>chaochun.wang@mediatek.com</a:t>
            </a:r>
            <a:r>
              <a:rPr lang="en-US" sz="1600" dirty="0"/>
              <a:t> </a:t>
            </a:r>
            <a:endParaRPr lang="en-US" sz="1600" dirty="0" smtClean="0"/>
          </a:p>
          <a:p>
            <a:pPr marL="342900" lvl="1" indent="-342900">
              <a:buFontTx/>
              <a:buChar char="•"/>
            </a:pPr>
            <a:r>
              <a:rPr lang="en-US" sz="1600" b="1" dirty="0" err="1" smtClean="0"/>
              <a:t>TGba</a:t>
            </a:r>
            <a:r>
              <a:rPr lang="en-US" sz="1600" b="1" dirty="0" smtClean="0"/>
              <a:t> – Po-kai Huang </a:t>
            </a:r>
            <a:r>
              <a:rPr lang="en-US" sz="1600" dirty="0"/>
              <a:t>– </a:t>
            </a:r>
            <a:r>
              <a:rPr lang="en-US" sz="1600" dirty="0" smtClean="0">
                <a:hlinkClick r:id="rId10"/>
              </a:rPr>
              <a:t>po-kai.huang@intel.com</a:t>
            </a:r>
            <a:r>
              <a:rPr lang="en-US" sz="1600" dirty="0" smtClean="0"/>
              <a:t> </a:t>
            </a:r>
          </a:p>
          <a:p>
            <a:r>
              <a:rPr lang="en-US" sz="1600" dirty="0" err="1" smtClean="0"/>
              <a:t>REVmd</a:t>
            </a:r>
            <a:r>
              <a:rPr lang="en-US" sz="1600" dirty="0" smtClean="0"/>
              <a:t> –Emily </a:t>
            </a:r>
            <a:r>
              <a:rPr lang="en-US" sz="1600" dirty="0"/>
              <a:t>Qi – </a:t>
            </a:r>
            <a:r>
              <a:rPr lang="en-US" sz="1600" b="0" dirty="0" smtClean="0">
                <a:hlinkClick r:id="rId11"/>
              </a:rPr>
              <a:t>emily.h.qi@intel.com</a:t>
            </a:r>
            <a:r>
              <a:rPr lang="en-US" sz="1600" dirty="0" smtClean="0"/>
              <a:t>, </a:t>
            </a:r>
            <a:r>
              <a:rPr lang="en-US" sz="1600" dirty="0"/>
              <a:t>Edward Au – </a:t>
            </a:r>
            <a:r>
              <a:rPr lang="en-US" sz="1600" b="0" u="sng" dirty="0">
                <a:hlinkClick r:id="rId12"/>
              </a:rPr>
              <a:t>edward.ks.au@huawei.com</a:t>
            </a:r>
            <a:r>
              <a:rPr lang="en-US" sz="1600" dirty="0"/>
              <a:t>, </a:t>
            </a:r>
          </a:p>
          <a:p>
            <a:pPr marL="342900" lvl="1" indent="-342900">
              <a:buFontTx/>
              <a:buChar char="•"/>
            </a:pPr>
            <a:r>
              <a:rPr lang="en-US" sz="1600" dirty="0" smtClean="0"/>
              <a:t>Editors </a:t>
            </a:r>
            <a:r>
              <a:rPr lang="en-US" sz="1600" dirty="0"/>
              <a:t>Emeritus:</a:t>
            </a:r>
          </a:p>
          <a:p>
            <a:pPr lvl="1"/>
            <a:r>
              <a:rPr lang="en-US" sz="1050" dirty="0" err="1"/>
              <a:t>TGaa</a:t>
            </a:r>
            <a:r>
              <a:rPr lang="en-US" sz="1050" dirty="0"/>
              <a:t> – Alex Ashley – </a:t>
            </a:r>
            <a:r>
              <a:rPr lang="en-US" sz="1050" dirty="0" smtClean="0">
                <a:hlinkClick r:id="rId13"/>
              </a:rPr>
              <a:t>alex.ashley@hotmail.co.uk</a:t>
            </a:r>
            <a:r>
              <a:rPr lang="en-US" sz="1050" dirty="0" smtClean="0"/>
              <a:t>	</a:t>
            </a:r>
          </a:p>
          <a:p>
            <a:pPr lvl="1"/>
            <a:r>
              <a:rPr lang="en-US" sz="1050" dirty="0" err="1" smtClean="0"/>
              <a:t>TGac</a:t>
            </a:r>
            <a:r>
              <a:rPr lang="en-US" sz="1050" dirty="0" smtClean="0"/>
              <a:t> – Robert Stacey – </a:t>
            </a:r>
            <a:r>
              <a:rPr lang="en-US" sz="1050" dirty="0" smtClean="0">
                <a:hlinkClick r:id="rId7"/>
              </a:rPr>
              <a:t>robert.stacey@intel.com</a:t>
            </a:r>
            <a:r>
              <a:rPr lang="en-US" sz="1050" dirty="0" smtClean="0"/>
              <a:t> </a:t>
            </a:r>
          </a:p>
          <a:p>
            <a:pPr lvl="1"/>
            <a:r>
              <a:rPr lang="en-US" sz="1050" dirty="0" err="1" smtClean="0"/>
              <a:t>TGad</a:t>
            </a:r>
            <a:r>
              <a:rPr lang="en-US" sz="1050" dirty="0" smtClean="0"/>
              <a:t> </a:t>
            </a:r>
            <a:r>
              <a:rPr lang="en-US" sz="1050" dirty="0"/>
              <a:t>– Carlos Cordeiro – </a:t>
            </a:r>
            <a:r>
              <a:rPr lang="en-US" sz="1050" dirty="0">
                <a:hlinkClick r:id="rId8"/>
              </a:rPr>
              <a:t>carlos.cordeiro@intel.com</a:t>
            </a:r>
            <a:r>
              <a:rPr lang="en-US" sz="1050" dirty="0"/>
              <a:t>  </a:t>
            </a:r>
          </a:p>
          <a:p>
            <a:pPr lvl="1"/>
            <a:r>
              <a:rPr lang="en-US" sz="1050" dirty="0" err="1"/>
              <a:t>TGae</a:t>
            </a:r>
            <a:r>
              <a:rPr lang="en-US" sz="1050" dirty="0"/>
              <a:t> – Henry </a:t>
            </a:r>
            <a:r>
              <a:rPr lang="en-US" sz="1050" dirty="0" err="1"/>
              <a:t>Ptasinski</a:t>
            </a:r>
            <a:r>
              <a:rPr lang="en-US" sz="1050" dirty="0"/>
              <a:t> – </a:t>
            </a:r>
            <a:r>
              <a:rPr lang="en-US" sz="1050" dirty="0">
                <a:hlinkClick r:id="rId14"/>
              </a:rPr>
              <a:t>henry@LOGOUT.COM</a:t>
            </a:r>
            <a:r>
              <a:rPr lang="en-US" sz="1050" dirty="0"/>
              <a:t> </a:t>
            </a:r>
          </a:p>
          <a:p>
            <a:pPr lvl="1"/>
            <a:r>
              <a:rPr lang="en-US" sz="1050" dirty="0" err="1"/>
              <a:t>TGaf</a:t>
            </a:r>
            <a:r>
              <a:rPr lang="en-US" sz="1050" dirty="0"/>
              <a:t> – Peter Ecclesine – </a:t>
            </a:r>
            <a:r>
              <a:rPr lang="en-US" sz="1050" dirty="0">
                <a:hlinkClick r:id="rId15"/>
              </a:rPr>
              <a:t>petere@ieee.org</a:t>
            </a:r>
            <a:r>
              <a:rPr lang="en-US" sz="1050" dirty="0"/>
              <a:t>  </a:t>
            </a:r>
          </a:p>
          <a:p>
            <a:pPr lvl="1"/>
            <a:r>
              <a:rPr lang="en-US" sz="1050" dirty="0" err="1"/>
              <a:t>REVmc</a:t>
            </a:r>
            <a:r>
              <a:rPr lang="en-US" sz="1050" dirty="0"/>
              <a:t> – Adrian Stephens </a:t>
            </a:r>
            <a:r>
              <a:rPr lang="en-US" sz="1050" b="0" dirty="0"/>
              <a:t>– </a:t>
            </a:r>
            <a:r>
              <a:rPr lang="en-US" sz="1050" b="0" dirty="0">
                <a:hlinkClick r:id="rId16"/>
              </a:rPr>
              <a:t>adrian.p.stephens@ieee.org</a:t>
            </a:r>
            <a:r>
              <a:rPr lang="en-US" sz="1050" b="0" dirty="0"/>
              <a:t> </a:t>
            </a:r>
            <a:r>
              <a:rPr lang="en-US" sz="1050" dirty="0"/>
              <a:t>, Edward Au – </a:t>
            </a:r>
            <a:r>
              <a:rPr lang="en-US" sz="1050" b="0" u="sng" dirty="0">
                <a:hlinkClick r:id="rId12"/>
              </a:rPr>
              <a:t>edward.ks.au@huawei.com</a:t>
            </a:r>
            <a:r>
              <a:rPr lang="en-US" sz="1050" dirty="0"/>
              <a:t>, Emily Qi – </a:t>
            </a:r>
            <a:r>
              <a:rPr lang="en-US" sz="1050" b="0" dirty="0">
                <a:hlinkClick r:id="rId11"/>
              </a:rPr>
              <a:t>emily.h.qi@intel.com</a:t>
            </a:r>
            <a:r>
              <a:rPr lang="en-US" sz="1050" b="0" dirty="0"/>
              <a:t> </a:t>
            </a:r>
            <a:endParaRPr lang="en-US" sz="1050" dirty="0"/>
          </a:p>
          <a:p>
            <a:pPr lvl="1"/>
            <a:r>
              <a:rPr lang="en-US" sz="1050" dirty="0" err="1"/>
              <a:t>TGai</a:t>
            </a:r>
            <a:r>
              <a:rPr lang="en-US" sz="1050" dirty="0"/>
              <a:t> - </a:t>
            </a:r>
            <a:r>
              <a:rPr lang="en-US" sz="1050" dirty="0">
                <a:hlinkClick r:id="rId6"/>
              </a:rPr>
              <a:t>LRA@tiac.net</a:t>
            </a:r>
            <a:r>
              <a:rPr lang="en-US" sz="1050" dirty="0"/>
              <a:t>, Ping FANG </a:t>
            </a:r>
            <a:r>
              <a:rPr lang="en-US" sz="1050" dirty="0">
                <a:hlinkClick r:id="rId17"/>
              </a:rPr>
              <a:t>Ping.FANG@huawei.com </a:t>
            </a:r>
            <a:endParaRPr lang="en-US" sz="1050" dirty="0"/>
          </a:p>
          <a:p>
            <a:pPr lvl="1"/>
            <a:r>
              <a:rPr lang="en-US" sz="1050" dirty="0" err="1"/>
              <a:t>TGah</a:t>
            </a:r>
            <a:r>
              <a:rPr lang="en-US" sz="1050" dirty="0"/>
              <a:t> – </a:t>
            </a:r>
            <a:r>
              <a:rPr lang="en-US" sz="1050" dirty="0" err="1"/>
              <a:t>Yongho</a:t>
            </a:r>
            <a:r>
              <a:rPr lang="en-US" sz="1050" dirty="0"/>
              <a:t> </a:t>
            </a:r>
            <a:r>
              <a:rPr lang="en-US" sz="1050" dirty="0" err="1"/>
              <a:t>Seok</a:t>
            </a:r>
            <a:r>
              <a:rPr lang="en-US" sz="1050" dirty="0"/>
              <a:t> </a:t>
            </a:r>
            <a:r>
              <a:rPr lang="en-US" sz="1050" dirty="0">
                <a:hlinkClick r:id="rId18"/>
              </a:rPr>
              <a:t>yongho.seok@gmail.com</a:t>
            </a:r>
            <a:r>
              <a:rPr lang="en-US" sz="1050" dirty="0"/>
              <a:t>,  Alfred </a:t>
            </a:r>
            <a:r>
              <a:rPr lang="en-US" sz="1050" dirty="0" err="1"/>
              <a:t>Asterjadhi</a:t>
            </a:r>
            <a:r>
              <a:rPr lang="en-US" sz="1050" dirty="0"/>
              <a:t> – </a:t>
            </a:r>
            <a:r>
              <a:rPr lang="en-US" sz="1050" dirty="0">
                <a:hlinkClick r:id="rId19"/>
              </a:rPr>
              <a:t>aasterja@qti.qualcomm.com</a:t>
            </a:r>
            <a:r>
              <a:rPr lang="en-US" sz="1050" dirty="0"/>
              <a:t>   </a:t>
            </a:r>
          </a:p>
          <a:p>
            <a:pPr lvl="1"/>
            <a:r>
              <a:rPr lang="en-US" sz="1050" dirty="0" err="1"/>
              <a:t>TGaq</a:t>
            </a:r>
            <a:r>
              <a:rPr lang="en-US" sz="1050" dirty="0"/>
              <a:t> – Dan Gal –  </a:t>
            </a:r>
            <a:r>
              <a:rPr lang="en-US" sz="1050" dirty="0">
                <a:hlinkClick r:id="rId20"/>
              </a:rPr>
              <a:t>ddrgal@gmail.com</a:t>
            </a:r>
            <a:r>
              <a:rPr lang="en-US" sz="1050" dirty="0"/>
              <a:t> </a:t>
            </a:r>
          </a:p>
          <a:p>
            <a:pPr lvl="1"/>
            <a:endParaRPr lang="en-US" sz="1600" dirty="0"/>
          </a:p>
        </p:txBody>
      </p:sp>
      <p:sp>
        <p:nvSpPr>
          <p:cNvPr id="19462" name="Footer Placeholder 6"/>
          <p:cNvSpPr>
            <a:spLocks noGrp="1"/>
          </p:cNvSpPr>
          <p:nvPr>
            <p:ph type="ftr" sz="quarter" idx="11"/>
          </p:nvPr>
        </p:nvSpPr>
        <p:spPr>
          <a:noFill/>
        </p:spPr>
        <p:txBody>
          <a:bodyPr/>
          <a:lstStyle/>
          <a:p>
            <a:r>
              <a:rPr lang="en-US" smtClean="0"/>
              <a:t>Adrian Stephens, Intel Corporation</a:t>
            </a:r>
            <a:endParaRPr lang="en-US"/>
          </a:p>
        </p:txBody>
      </p:sp>
      <p:sp>
        <p:nvSpPr>
          <p:cNvPr id="19463" name="Date Placeholder 6"/>
          <p:cNvSpPr>
            <a:spLocks noGrp="1"/>
          </p:cNvSpPr>
          <p:nvPr>
            <p:ph type="dt" sz="quarter" idx="10"/>
          </p:nvPr>
        </p:nvSpPr>
        <p:spPr>
          <a:noFill/>
        </p:spPr>
        <p:txBody>
          <a:bodyPr/>
          <a:lstStyle/>
          <a:p>
            <a:r>
              <a:rPr lang="en-US" smtClean="0"/>
              <a:t>November 2017</a:t>
            </a:r>
            <a:endParaRPr lang="en-US"/>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2/6 of 11-17-1563 by Peter Ecclesine (Cisco Systems)</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9</a:t>
            </a:fld>
            <a:endParaRPr lang="en-US"/>
          </a:p>
        </p:txBody>
      </p:sp>
    </p:spTree>
    <p:extLst>
      <p:ext uri="{BB962C8B-B14F-4D97-AF65-F5344CB8AC3E}">
        <p14:creationId xmlns:p14="http://schemas.microsoft.com/office/powerpoint/2010/main" val="113393407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Adrian Stephens, Intel Corporation</a:t>
            </a:r>
            <a:endParaRPr lang="en-US" dirty="0"/>
          </a:p>
        </p:txBody>
      </p:sp>
      <p:sp>
        <p:nvSpPr>
          <p:cNvPr id="7" name="Title 1"/>
          <p:cNvSpPr>
            <a:spLocks noGrp="1"/>
          </p:cNvSpPr>
          <p:nvPr>
            <p:ph type="title"/>
          </p:nvPr>
        </p:nvSpPr>
        <p:spPr>
          <a:xfrm>
            <a:off x="696913" y="685800"/>
            <a:ext cx="7772400" cy="1066800"/>
          </a:xfrm>
        </p:spPr>
        <p:txBody>
          <a:bodyPr/>
          <a:lstStyle/>
          <a:p>
            <a:r>
              <a:rPr lang="en-GB" dirty="0"/>
              <a:t>802.18 Meeting Close</a:t>
            </a:r>
            <a:endParaRPr lang="en-US" dirty="0"/>
          </a:p>
        </p:txBody>
      </p:sp>
      <p:sp>
        <p:nvSpPr>
          <p:cNvPr id="8" name="Content Placeholder 2"/>
          <p:cNvSpPr>
            <a:spLocks noGrp="1"/>
          </p:cNvSpPr>
          <p:nvPr>
            <p:ph idx="1"/>
          </p:nvPr>
        </p:nvSpPr>
        <p:spPr>
          <a:xfrm>
            <a:off x="696912" y="1523999"/>
            <a:ext cx="8066087" cy="4951413"/>
          </a:xfrm>
        </p:spPr>
        <p:txBody>
          <a:bodyPr/>
          <a:lstStyle/>
          <a:p>
            <a:r>
              <a:rPr lang="en-US" sz="2000" dirty="0"/>
              <a:t>The RR-TAG adjourned in AM2 on Thursday. </a:t>
            </a:r>
          </a:p>
          <a:p>
            <a:endParaRPr lang="en-US" sz="2000" b="0" dirty="0"/>
          </a:p>
          <a:p>
            <a:r>
              <a:rPr lang="en-US" sz="2000" dirty="0"/>
              <a:t>Will hold weekly, as needed, teleconferences, 14:30 ET Thursdays.</a:t>
            </a:r>
          </a:p>
          <a:p>
            <a:pPr lvl="1"/>
            <a:r>
              <a:rPr lang="en-US" sz="1800" dirty="0"/>
              <a:t>Scheduled through   26 April 2018</a:t>
            </a:r>
          </a:p>
          <a:p>
            <a:pPr lvl="1"/>
            <a:endParaRPr lang="en-US" dirty="0"/>
          </a:p>
          <a:p>
            <a:pPr lvl="1"/>
            <a:r>
              <a:rPr lang="en-US" b="1" dirty="0"/>
              <a:t>Next teleconference planed for  30 November 2017, </a:t>
            </a:r>
            <a:r>
              <a:rPr lang="en-US" dirty="0"/>
              <a:t>1430et/1130pt</a:t>
            </a:r>
          </a:p>
          <a:p>
            <a:pPr lvl="2"/>
            <a:r>
              <a:rPr lang="en-US" dirty="0"/>
              <a:t>Call in information: </a:t>
            </a:r>
            <a:r>
              <a:rPr lang="en-US" altLang="en-US" dirty="0"/>
              <a:t>18-16-0038-06 (</a:t>
            </a:r>
            <a:r>
              <a:rPr lang="en-US" altLang="en-US" i="1" u="sng" dirty="0"/>
              <a:t>or latest</a:t>
            </a:r>
            <a:r>
              <a:rPr lang="en-US" altLang="en-US" dirty="0"/>
              <a:t>)</a:t>
            </a:r>
            <a:endParaRPr lang="en-US" dirty="0"/>
          </a:p>
          <a:p>
            <a:pPr lvl="1"/>
            <a:r>
              <a:rPr lang="en-US" dirty="0"/>
              <a:t>All notices are sent through the 802.18 </a:t>
            </a:r>
            <a:r>
              <a:rPr lang="en-US" dirty="0" err="1"/>
              <a:t>listserver</a:t>
            </a:r>
            <a:r>
              <a:rPr lang="en-US" dirty="0"/>
              <a:t> reflector. </a:t>
            </a:r>
          </a:p>
          <a:p>
            <a:endParaRPr lang="en-US" sz="2000" b="0" dirty="0"/>
          </a:p>
          <a:p>
            <a:pPr algn="just"/>
            <a:r>
              <a:rPr lang="en-US" sz="2000" dirty="0"/>
              <a:t>The next face to face meeting of the 802.18 RR-TAG will be the Interim</a:t>
            </a:r>
            <a:r>
              <a:rPr lang="en-GB" sz="2000" dirty="0"/>
              <a:t> 14 - 19 January 2018 at the Hotel Irvine Newport Beach, CA, USA</a:t>
            </a:r>
            <a:endParaRPr lang="en-US" sz="2000"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7/7 of 11-17-1791 by Jay Holcomb (Itron).</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90</a:t>
            </a:fld>
            <a:endParaRPr lang="en-US"/>
          </a:p>
        </p:txBody>
      </p:sp>
    </p:spTree>
    <p:extLst>
      <p:ext uri="{BB962C8B-B14F-4D97-AF65-F5344CB8AC3E}">
        <p14:creationId xmlns:p14="http://schemas.microsoft.com/office/powerpoint/2010/main" val="244476374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685800" y="1426096"/>
            <a:ext cx="7772400" cy="1066800"/>
          </a:xfrm>
          <a:noFill/>
        </p:spPr>
        <p:txBody>
          <a:bodyPr/>
          <a:lstStyle/>
          <a:p>
            <a:r>
              <a:rPr lang="en-GB" dirty="0"/>
              <a:t>802.24 Vertical Applications </a:t>
            </a:r>
            <a:br>
              <a:rPr lang="en-GB" dirty="0"/>
            </a:br>
            <a:r>
              <a:rPr lang="en-GB" dirty="0"/>
              <a:t>Technical Advisory Group</a:t>
            </a:r>
            <a:br>
              <a:rPr lang="en-GB" dirty="0"/>
            </a:br>
            <a:r>
              <a:rPr lang="en-GB" dirty="0"/>
              <a:t>Liaison Report</a:t>
            </a:r>
          </a:p>
        </p:txBody>
      </p:sp>
      <p:sp>
        <p:nvSpPr>
          <p:cNvPr id="1031" name="Rectangle 4"/>
          <p:cNvSpPr>
            <a:spLocks noGrp="1" noChangeArrowheads="1"/>
          </p:cNvSpPr>
          <p:nvPr>
            <p:ph idx="1"/>
          </p:nvPr>
        </p:nvSpPr>
        <p:spPr>
          <a:xfrm>
            <a:off x="685800" y="3284984"/>
            <a:ext cx="7772400" cy="2811016"/>
          </a:xfrm>
          <a:noFill/>
        </p:spPr>
        <p:txBody>
          <a:bodyPr/>
          <a:lstStyle/>
          <a:p>
            <a:pPr algn="ctr">
              <a:buFontTx/>
              <a:buNone/>
            </a:pPr>
            <a:r>
              <a:rPr lang="en-GB" sz="2000" dirty="0"/>
              <a:t>Date:</a:t>
            </a:r>
            <a:r>
              <a:rPr lang="en-GB" sz="2000" b="0" dirty="0"/>
              <a:t> 2017-11-09</a:t>
            </a:r>
          </a:p>
        </p:txBody>
      </p:sp>
      <p:graphicFrame>
        <p:nvGraphicFramePr>
          <p:cNvPr id="1026" name="Object 5"/>
          <p:cNvGraphicFramePr>
            <a:graphicFrameLocks noChangeAspect="1"/>
          </p:cNvGraphicFramePr>
          <p:nvPr>
            <p:extLst/>
          </p:nvPr>
        </p:nvGraphicFramePr>
        <p:xfrm>
          <a:off x="658813" y="3985220"/>
          <a:ext cx="8237537" cy="2324100"/>
        </p:xfrm>
        <a:graphic>
          <a:graphicData uri="http://schemas.openxmlformats.org/presentationml/2006/ole">
            <mc:AlternateContent xmlns:mc="http://schemas.openxmlformats.org/markup-compatibility/2006">
              <mc:Choice xmlns:v="urn:schemas-microsoft-com:vml" Requires="v">
                <p:oleObj spid="_x0000_s18445" name="Document" r:id="rId4" imgW="8152664" imgH="2297815" progId="Word.Document.8">
                  <p:embed/>
                </p:oleObj>
              </mc:Choice>
              <mc:Fallback>
                <p:oleObj name="Document" r:id="rId4" imgW="8152664" imgH="2297815"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813" y="3985220"/>
                        <a:ext cx="8237537" cy="232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6"/>
          <p:cNvSpPr>
            <a:spLocks noChangeArrowheads="1"/>
          </p:cNvSpPr>
          <p:nvPr/>
        </p:nvSpPr>
        <p:spPr bwMode="auto">
          <a:xfrm>
            <a:off x="755576" y="3573016"/>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GB" sz="2000" b="1" dirty="0"/>
              <a:t>Author:</a:t>
            </a:r>
            <a:endParaRPr lang="en-GB" sz="2000" dirty="0"/>
          </a:p>
        </p:txBody>
      </p:sp>
      <p:sp>
        <p:nvSpPr>
          <p:cNvPr id="2" name="Footer Placeholder 1"/>
          <p:cNvSpPr>
            <a:spLocks noGrp="1"/>
          </p:cNvSpPr>
          <p:nvPr>
            <p:ph type="ftr" sz="quarter" idx="11"/>
          </p:nvPr>
        </p:nvSpPr>
        <p:spPr/>
        <p:txBody>
          <a:bodyPr/>
          <a:lstStyle/>
          <a:p>
            <a:pPr>
              <a:defRPr/>
            </a:pPr>
            <a:r>
              <a:rPr lang="en-GB" smtClean="0"/>
              <a:t>Adrian Stephens, Intel Corporation</a:t>
            </a:r>
            <a:endParaRPr lang="en-GB" dirty="0"/>
          </a:p>
        </p:txBody>
      </p:sp>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1/2 of 11-17-1793 by Tim Godfrey, EPRI</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91</a:t>
            </a:fld>
            <a:endParaRPr lang="en-US"/>
          </a:p>
        </p:txBody>
      </p:sp>
    </p:spTree>
    <p:extLst>
      <p:ext uri="{BB962C8B-B14F-4D97-AF65-F5344CB8AC3E}">
        <p14:creationId xmlns:p14="http://schemas.microsoft.com/office/powerpoint/2010/main" val="52042173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81640"/>
            <a:ext cx="7772400" cy="4471696"/>
          </a:xfrm>
        </p:spPr>
        <p:txBody>
          <a:bodyPr>
            <a:normAutofit/>
          </a:bodyPr>
          <a:lstStyle/>
          <a:p>
            <a:r>
              <a:rPr lang="en-US" dirty="0"/>
              <a:t>802.24.1 Smart Grid Task Group</a:t>
            </a:r>
          </a:p>
          <a:p>
            <a:pPr lvl="1"/>
            <a:r>
              <a:rPr lang="en-US" dirty="0"/>
              <a:t>Joint meeting with 802.19 to review and discuss coexistence simulation between 802.11ah and 802.15.4g.</a:t>
            </a:r>
          </a:p>
          <a:p>
            <a:pPr lvl="1"/>
            <a:r>
              <a:rPr lang="en-US" dirty="0"/>
              <a:t>Review and development of Time Sensitive Networking (TSN) for Utility Applications white paper. Latest version </a:t>
            </a:r>
            <a:r>
              <a:rPr lang="en-US" dirty="0">
                <a:hlinkClick r:id="rId2"/>
              </a:rPr>
              <a:t>24-17-0006r10</a:t>
            </a:r>
            <a:endParaRPr lang="en-US" dirty="0"/>
          </a:p>
          <a:p>
            <a:r>
              <a:rPr lang="en-US" dirty="0"/>
              <a:t>802.24.2 IoT Task Group</a:t>
            </a:r>
          </a:p>
          <a:p>
            <a:pPr lvl="1"/>
            <a:r>
              <a:rPr lang="en-US" dirty="0"/>
              <a:t>Reviewed IEEE P2413 IoT Architecture draft. Liaison copy of draft available to members in </a:t>
            </a:r>
            <a:r>
              <a:rPr lang="en-US" dirty="0">
                <a:hlinkClick r:id="rId3"/>
              </a:rPr>
              <a:t>TAG private area</a:t>
            </a:r>
            <a:r>
              <a:rPr lang="en-US" dirty="0"/>
              <a:t>.</a:t>
            </a:r>
          </a:p>
          <a:p>
            <a:r>
              <a:rPr lang="en-US" dirty="0"/>
              <a:t>November Agenda: 	</a:t>
            </a:r>
            <a:r>
              <a:rPr lang="en-US" dirty="0">
                <a:solidFill>
                  <a:srgbClr val="002060"/>
                </a:solidFill>
                <a:hlinkClick r:id="rId4"/>
              </a:rPr>
              <a:t>24-17-0024r1</a:t>
            </a:r>
            <a:endParaRPr lang="en-US" dirty="0">
              <a:solidFill>
                <a:srgbClr val="002060"/>
              </a:solidFill>
            </a:endParaRPr>
          </a:p>
          <a:p>
            <a:r>
              <a:rPr lang="en-US" dirty="0"/>
              <a:t>Closing Report 		</a:t>
            </a:r>
            <a:r>
              <a:rPr lang="en-US" dirty="0">
                <a:hlinkClick r:id="rId5"/>
              </a:rPr>
              <a:t>24-17-0026r0</a:t>
            </a:r>
            <a:endParaRPr lang="en-US" dirty="0"/>
          </a:p>
          <a:p>
            <a:r>
              <a:rPr lang="en-US" dirty="0"/>
              <a:t>Minutes			24-17-0028r0</a:t>
            </a:r>
          </a:p>
        </p:txBody>
      </p:sp>
      <p:sp>
        <p:nvSpPr>
          <p:cNvPr id="5" name="Footer Placeholder 4"/>
          <p:cNvSpPr>
            <a:spLocks noGrp="1"/>
          </p:cNvSpPr>
          <p:nvPr>
            <p:ph type="ftr" sz="quarter" idx="11"/>
          </p:nvPr>
        </p:nvSpPr>
        <p:spPr/>
        <p:txBody>
          <a:bodyPr/>
          <a:lstStyle/>
          <a:p>
            <a:pPr>
              <a:defRPr/>
            </a:pPr>
            <a:r>
              <a:rPr lang="en-GB" smtClean="0"/>
              <a:t>Adrian Stephens, Intel Corporation</a:t>
            </a:r>
            <a:endParaRPr lang="en-GB" dirty="0"/>
          </a:p>
        </p:txBody>
      </p:sp>
      <p:grpSp>
        <p:nvGrpSpPr>
          <p:cNvPr id="13" name="Group 12">
            <a:extLst>
              <a:ext uri="{FF2B5EF4-FFF2-40B4-BE49-F238E27FC236}">
                <a16:creationId xmlns="" xmlns:a16="http://schemas.microsoft.com/office/drawing/2014/main" id="{6D063D36-5E48-4AA4-ACDF-2E0C987640A1}"/>
              </a:ext>
            </a:extLst>
          </p:cNvPr>
          <p:cNvGrpSpPr/>
          <p:nvPr/>
        </p:nvGrpSpPr>
        <p:grpSpPr>
          <a:xfrm>
            <a:off x="1763688" y="764704"/>
            <a:ext cx="5398368" cy="936104"/>
            <a:chOff x="827584" y="1412776"/>
            <a:chExt cx="7704856" cy="1440160"/>
          </a:xfrm>
        </p:grpSpPr>
        <p:sp>
          <p:nvSpPr>
            <p:cNvPr id="4" name="Rectangle 3"/>
            <p:cNvSpPr/>
            <p:nvPr/>
          </p:nvSpPr>
          <p:spPr bwMode="auto">
            <a:xfrm>
              <a:off x="2051720" y="1412776"/>
              <a:ext cx="5184576" cy="504056"/>
            </a:xfrm>
            <a:prstGeom prst="rect">
              <a:avLst/>
            </a:prstGeom>
            <a:solidFill>
              <a:schemeClr val="accent1">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b="1" dirty="0"/>
                <a:t>802.24 Vertical Applications TAG</a:t>
              </a:r>
              <a:endParaRPr kumimoji="0" lang="en-US" sz="1800" b="1" i="0" u="none" strike="noStrike" cap="none" normalizeH="0" baseline="0" dirty="0">
                <a:ln>
                  <a:noFill/>
                </a:ln>
                <a:solidFill>
                  <a:schemeClr val="tx1"/>
                </a:solidFill>
                <a:effectLst/>
              </a:endParaRPr>
            </a:p>
          </p:txBody>
        </p:sp>
        <p:sp>
          <p:nvSpPr>
            <p:cNvPr id="7" name="Rectangle 6"/>
            <p:cNvSpPr/>
            <p:nvPr/>
          </p:nvSpPr>
          <p:spPr bwMode="auto">
            <a:xfrm>
              <a:off x="827584" y="2348880"/>
              <a:ext cx="3744416" cy="504056"/>
            </a:xfrm>
            <a:prstGeom prst="rect">
              <a:avLst/>
            </a:prstGeom>
            <a:solidFill>
              <a:schemeClr val="accent1">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b="1" dirty="0"/>
                <a:t>802.24.1 Smart Grid TG</a:t>
              </a:r>
              <a:endParaRPr kumimoji="0" lang="en-US" sz="1600" b="1" i="0" u="none" strike="noStrike" cap="none" normalizeH="0" baseline="0" dirty="0">
                <a:ln>
                  <a:noFill/>
                </a:ln>
                <a:solidFill>
                  <a:schemeClr val="tx1"/>
                </a:solidFill>
                <a:effectLst/>
              </a:endParaRPr>
            </a:p>
          </p:txBody>
        </p:sp>
        <p:sp>
          <p:nvSpPr>
            <p:cNvPr id="8" name="Rectangle 7"/>
            <p:cNvSpPr/>
            <p:nvPr/>
          </p:nvSpPr>
          <p:spPr bwMode="auto">
            <a:xfrm>
              <a:off x="4788024" y="2348880"/>
              <a:ext cx="3744416" cy="504056"/>
            </a:xfrm>
            <a:prstGeom prst="rect">
              <a:avLst/>
            </a:prstGeom>
            <a:solidFill>
              <a:schemeClr val="accent1">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gn="ctr"/>
              <a:r>
                <a:rPr lang="en-US" sz="1600" b="1" dirty="0"/>
                <a:t>802.24.2 IoT TG</a:t>
              </a:r>
            </a:p>
          </p:txBody>
        </p:sp>
        <p:cxnSp>
          <p:nvCxnSpPr>
            <p:cNvPr id="10" name="Elbow Connector 9"/>
            <p:cNvCxnSpPr>
              <a:stCxn id="4" idx="2"/>
              <a:endCxn id="7" idx="0"/>
            </p:cNvCxnSpPr>
            <p:nvPr/>
          </p:nvCxnSpPr>
          <p:spPr bwMode="auto">
            <a:xfrm rot="5400000">
              <a:off x="3455876" y="1160748"/>
              <a:ext cx="432048" cy="1944216"/>
            </a:xfrm>
            <a:prstGeom prst="bentConnector3">
              <a:avLst/>
            </a:prstGeom>
            <a:solidFill>
              <a:schemeClr val="accent1"/>
            </a:solidFill>
            <a:ln w="12700" cap="flat" cmpd="sng" algn="ctr">
              <a:solidFill>
                <a:schemeClr val="tx1"/>
              </a:solidFill>
              <a:prstDash val="solid"/>
              <a:round/>
              <a:headEnd type="none" w="sm" len="sm"/>
              <a:tailEnd type="triangle"/>
            </a:ln>
            <a:effectLst/>
          </p:spPr>
        </p:cxnSp>
        <p:cxnSp>
          <p:nvCxnSpPr>
            <p:cNvPr id="12" name="Elbow Connector 11"/>
            <p:cNvCxnSpPr>
              <a:stCxn id="4" idx="2"/>
              <a:endCxn id="8" idx="0"/>
            </p:cNvCxnSpPr>
            <p:nvPr/>
          </p:nvCxnSpPr>
          <p:spPr bwMode="auto">
            <a:xfrm rot="16200000" flipH="1">
              <a:off x="5436096" y="1124744"/>
              <a:ext cx="432048" cy="2016224"/>
            </a:xfrm>
            <a:prstGeom prst="bentConnector3">
              <a:avLst/>
            </a:prstGeom>
            <a:solidFill>
              <a:schemeClr val="accent1"/>
            </a:solidFill>
            <a:ln w="12700" cap="flat" cmpd="sng" algn="ctr">
              <a:solidFill>
                <a:schemeClr val="tx1"/>
              </a:solidFill>
              <a:prstDash val="solid"/>
              <a:round/>
              <a:headEnd type="none" w="sm" len="sm"/>
              <a:tailEnd type="triangle"/>
            </a:ln>
            <a:effectLst/>
          </p:spPr>
        </p:cxnSp>
      </p:gr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2/2 of 11-17-1793 by Tim Godfrey, EPRI</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14"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9" name="Slide Number Placeholder 8"/>
          <p:cNvSpPr>
            <a:spLocks noGrp="1"/>
          </p:cNvSpPr>
          <p:nvPr>
            <p:ph type="sldNum" sz="quarter" idx="12"/>
          </p:nvPr>
        </p:nvSpPr>
        <p:spPr/>
        <p:txBody>
          <a:bodyPr/>
          <a:lstStyle/>
          <a:p>
            <a:pPr>
              <a:defRPr/>
            </a:pPr>
            <a:r>
              <a:rPr lang="en-US" smtClean="0"/>
              <a:t>Slide </a:t>
            </a:r>
            <a:fld id="{219CDBFA-76A2-4597-AA38-8543ED035B58}" type="slidenum">
              <a:rPr lang="en-US" smtClean="0"/>
              <a:pPr>
                <a:defRPr/>
              </a:pPr>
              <a:t>92</a:t>
            </a:fld>
            <a:endParaRPr lang="en-US"/>
          </a:p>
        </p:txBody>
      </p:sp>
    </p:spTree>
    <p:extLst>
      <p:ext uri="{BB962C8B-B14F-4D97-AF65-F5344CB8AC3E}">
        <p14:creationId xmlns:p14="http://schemas.microsoft.com/office/powerpoint/2010/main" val="414812456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p>
        </p:txBody>
      </p:sp>
      <p:sp>
        <p:nvSpPr>
          <p:cNvPr id="2053" name="Rectangle 2"/>
          <p:cNvSpPr>
            <a:spLocks noGrp="1" noChangeArrowheads="1"/>
          </p:cNvSpPr>
          <p:nvPr>
            <p:ph type="title"/>
          </p:nvPr>
        </p:nvSpPr>
        <p:spPr>
          <a:noFill/>
        </p:spPr>
        <p:txBody>
          <a:bodyPr/>
          <a:lstStyle/>
          <a:p>
            <a:r>
              <a:rPr lang="en-US" dirty="0" smtClean="0"/>
              <a:t>IEEE 802.11-IETF Liaison Report</a:t>
            </a:r>
          </a:p>
        </p:txBody>
      </p:sp>
      <p:sp>
        <p:nvSpPr>
          <p:cNvPr id="2054" name="Rectangle 6"/>
          <p:cNvSpPr>
            <a:spLocks noGrp="1" noChangeArrowheads="1"/>
          </p:cNvSpPr>
          <p:nvPr>
            <p:ph type="body" idx="1"/>
          </p:nvPr>
        </p:nvSpPr>
        <p:spPr>
          <a:xfrm>
            <a:off x="685800" y="1524000"/>
            <a:ext cx="7772400" cy="381000"/>
          </a:xfrm>
          <a:noFill/>
        </p:spPr>
        <p:txBody>
          <a:bodyPr/>
          <a:lstStyle/>
          <a:p>
            <a:pPr algn="ctr">
              <a:lnSpc>
                <a:spcPct val="90000"/>
              </a:lnSpc>
              <a:buFontTx/>
              <a:buNone/>
            </a:pPr>
            <a:r>
              <a:rPr lang="en-US" sz="2000" dirty="0" smtClean="0"/>
              <a:t>Date</a:t>
            </a:r>
            <a:r>
              <a:rPr lang="en-US" sz="2000" smtClean="0"/>
              <a:t>:</a:t>
            </a:r>
            <a:r>
              <a:rPr lang="en-US" sz="2000" b="0" smtClean="0"/>
              <a:t> 2017-11-8</a:t>
            </a:r>
            <a:endParaRPr lang="en-US" sz="2000" b="0" dirty="0" smtClean="0"/>
          </a:p>
        </p:txBody>
      </p:sp>
      <p:graphicFrame>
        <p:nvGraphicFramePr>
          <p:cNvPr id="2055" name="Object 11"/>
          <p:cNvGraphicFramePr>
            <a:graphicFrameLocks noChangeAspect="1"/>
          </p:cNvGraphicFramePr>
          <p:nvPr>
            <p:extLst/>
          </p:nvPr>
        </p:nvGraphicFramePr>
        <p:xfrm>
          <a:off x="531813" y="2286000"/>
          <a:ext cx="8186737" cy="2530475"/>
        </p:xfrm>
        <a:graphic>
          <a:graphicData uri="http://schemas.openxmlformats.org/presentationml/2006/ole">
            <mc:AlternateContent xmlns:mc="http://schemas.openxmlformats.org/markup-compatibility/2006">
              <mc:Choice xmlns:v="urn:schemas-microsoft-com:vml" Requires="v">
                <p:oleObj spid="_x0000_s19469" name="Document" r:id="rId4" imgW="8257888" imgH="2550332" progId="Word.Document.8">
                  <p:embed/>
                </p:oleObj>
              </mc:Choice>
              <mc:Fallback>
                <p:oleObj name="Document" r:id="rId4" imgW="8257888" imgH="2550332" progId="Word.Document.8">
                  <p:embed/>
                  <p:pic>
                    <p:nvPicPr>
                      <p:cNvPr id="0" name=""/>
                      <p:cNvPicPr>
                        <a:picLocks noChangeAspect="1" noChangeArrowheads="1"/>
                      </p:cNvPicPr>
                      <p:nvPr/>
                    </p:nvPicPr>
                    <p:blipFill>
                      <a:blip r:embed="rId5"/>
                      <a:srcRect/>
                      <a:stretch>
                        <a:fillRect/>
                      </a:stretch>
                    </p:blipFill>
                    <p:spPr bwMode="auto">
                      <a:xfrm>
                        <a:off x="531813" y="2286000"/>
                        <a:ext cx="8186737" cy="253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56" name="Rectangle 12"/>
          <p:cNvSpPr>
            <a:spLocks noChangeArrowheads="1"/>
          </p:cNvSpPr>
          <p:nvPr/>
        </p:nvSpPr>
        <p:spPr bwMode="auto">
          <a:xfrm>
            <a:off x="533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a:spcBef>
                <a:spcPct val="20000"/>
              </a:spcBef>
            </a:pPr>
            <a:r>
              <a:rPr lang="en-US" sz="2000" b="1"/>
              <a:t>Authors:</a:t>
            </a:r>
            <a:endParaRPr lang="en-US" sz="200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1/16 of 11-17-1557 by Dorothy Stanley, HPE</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93</a:t>
            </a:fld>
            <a:endParaRPr lang="en-US"/>
          </a:p>
        </p:txBody>
      </p:sp>
    </p:spTree>
    <p:extLst>
      <p:ext uri="{BB962C8B-B14F-4D97-AF65-F5344CB8AC3E}">
        <p14:creationId xmlns:p14="http://schemas.microsoft.com/office/powerpoint/2010/main" val="286918940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p>
        </p:txBody>
      </p:sp>
      <p:sp>
        <p:nvSpPr>
          <p:cNvPr id="3077" name="Rectangle 2"/>
          <p:cNvSpPr>
            <a:spLocks noGrp="1" noChangeArrowheads="1"/>
          </p:cNvSpPr>
          <p:nvPr>
            <p:ph type="title"/>
          </p:nvPr>
        </p:nvSpPr>
        <p:spPr>
          <a:noFill/>
        </p:spPr>
        <p:txBody>
          <a:bodyPr/>
          <a:lstStyle/>
          <a:p>
            <a:r>
              <a:rPr lang="en-US" smtClean="0"/>
              <a:t>Abstract</a:t>
            </a:r>
          </a:p>
        </p:txBody>
      </p:sp>
      <p:sp>
        <p:nvSpPr>
          <p:cNvPr id="3078" name="Rectangle 3"/>
          <p:cNvSpPr>
            <a:spLocks noGrp="1" noChangeArrowheads="1"/>
          </p:cNvSpPr>
          <p:nvPr>
            <p:ph type="body" idx="1"/>
          </p:nvPr>
        </p:nvSpPr>
        <p:spPr>
          <a:noFill/>
        </p:spPr>
        <p:txBody>
          <a:bodyPr/>
          <a:lstStyle/>
          <a:p>
            <a:pPr>
              <a:buFontTx/>
              <a:buNone/>
            </a:pPr>
            <a:r>
              <a:rPr lang="en-US" dirty="0" smtClean="0"/>
              <a:t>	This presentation contains the IEEE 802.11 – IETF liaison report </a:t>
            </a:r>
            <a:r>
              <a:rPr lang="en-US" smtClean="0"/>
              <a:t>for November </a:t>
            </a:r>
            <a:r>
              <a:rPr lang="en-US" dirty="0" smtClean="0"/>
              <a:t>2017.</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2/16 of 11-17-1557 by Dorothy Stanley, HPE</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94</a:t>
            </a:fld>
            <a:endParaRPr lang="en-US"/>
          </a:p>
        </p:txBody>
      </p:sp>
    </p:spTree>
    <p:extLst>
      <p:ext uri="{BB962C8B-B14F-4D97-AF65-F5344CB8AC3E}">
        <p14:creationId xmlns:p14="http://schemas.microsoft.com/office/powerpoint/2010/main" val="222231573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p>
        </p:txBody>
      </p:sp>
      <p:sp>
        <p:nvSpPr>
          <p:cNvPr id="20485" name="Rectangle 2"/>
          <p:cNvSpPr>
            <a:spLocks noGrp="1" noChangeArrowheads="1"/>
          </p:cNvSpPr>
          <p:nvPr>
            <p:ph type="title"/>
          </p:nvPr>
        </p:nvSpPr>
        <p:spPr>
          <a:noFill/>
        </p:spPr>
        <p:txBody>
          <a:bodyPr/>
          <a:lstStyle/>
          <a:p>
            <a:r>
              <a:rPr lang="en-US" dirty="0" smtClean="0"/>
              <a:t>IETF Meetings</a:t>
            </a:r>
          </a:p>
        </p:txBody>
      </p:sp>
      <p:sp>
        <p:nvSpPr>
          <p:cNvPr id="20486" name="Rectangle 3"/>
          <p:cNvSpPr>
            <a:spLocks noGrp="1" noChangeArrowheads="1"/>
          </p:cNvSpPr>
          <p:nvPr>
            <p:ph type="body" idx="1"/>
          </p:nvPr>
        </p:nvSpPr>
        <p:spPr>
          <a:xfrm>
            <a:off x="685800" y="1524000"/>
            <a:ext cx="7848600" cy="5029200"/>
          </a:xfrm>
          <a:noFill/>
        </p:spPr>
        <p:txBody>
          <a:bodyPr/>
          <a:lstStyle/>
          <a:p>
            <a:r>
              <a:rPr lang="en-US" dirty="0" smtClean="0"/>
              <a:t>Upcoming Meetings:</a:t>
            </a:r>
          </a:p>
          <a:p>
            <a:pPr lvl="1"/>
            <a:r>
              <a:rPr lang="en-US" dirty="0" smtClean="0"/>
              <a:t>November 12-17, 2017</a:t>
            </a:r>
            <a:r>
              <a:rPr lang="en-US" dirty="0"/>
              <a:t> – </a:t>
            </a:r>
            <a:r>
              <a:rPr lang="en-US" dirty="0" smtClean="0"/>
              <a:t>Singapore </a:t>
            </a:r>
          </a:p>
          <a:p>
            <a:pPr lvl="1"/>
            <a:r>
              <a:rPr lang="en-US" dirty="0" smtClean="0"/>
              <a:t>March 18-23, 2018 – London</a:t>
            </a:r>
          </a:p>
          <a:p>
            <a:pPr lvl="1"/>
            <a:r>
              <a:rPr lang="en-US" dirty="0" smtClean="0"/>
              <a:t>July 14-20, </a:t>
            </a:r>
            <a:r>
              <a:rPr lang="en-US" dirty="0"/>
              <a:t>2018 –  </a:t>
            </a:r>
            <a:r>
              <a:rPr lang="en-US" dirty="0" smtClean="0"/>
              <a:t>Montreal</a:t>
            </a:r>
          </a:p>
          <a:p>
            <a:pPr lvl="1"/>
            <a:r>
              <a:rPr lang="en-US" dirty="0" smtClean="0"/>
              <a:t>November 3-9, 2018 - TBD</a:t>
            </a:r>
          </a:p>
          <a:p>
            <a:r>
              <a:rPr lang="en-US" dirty="0" smtClean="0">
                <a:hlinkClick r:id="rId3"/>
              </a:rPr>
              <a:t>http://www.ietf.org</a:t>
            </a:r>
            <a:endParaRPr lang="en-US" dirty="0" smtClean="0"/>
          </a:p>
          <a:p>
            <a:pPr lvl="1"/>
            <a:r>
              <a:rPr lang="en-US" dirty="0" smtClean="0"/>
              <a:t>Newcomer training: </a:t>
            </a:r>
            <a:r>
              <a:rPr lang="en-US" u="sng" dirty="0">
                <a:hlinkClick r:id="rId4"/>
              </a:rPr>
              <a:t>https://www.ietf.org/edu/process-oriented-tutorials.html#newcomers</a:t>
            </a:r>
            <a:r>
              <a:rPr lang="en-US" dirty="0"/>
              <a:t> </a:t>
            </a:r>
          </a:p>
          <a:p>
            <a:pPr lvl="1"/>
            <a:r>
              <a:rPr lang="en-US" sz="1800" dirty="0" smtClean="0"/>
              <a:t>April 2016: Wireless </a:t>
            </a:r>
            <a:r>
              <a:rPr lang="en-US" sz="1800" dirty="0"/>
              <a:t>Tutorial (Donald Eastlake), 802.11 &amp; 802.15 tutorials (Dorothy Stanley, Charlie </a:t>
            </a:r>
            <a:r>
              <a:rPr lang="en-US" sz="1800" dirty="0" smtClean="0"/>
              <a:t>Perkins), see 11-16/500, July 2016: Pat Thaler &amp; Juan Carlos </a:t>
            </a:r>
            <a:r>
              <a:rPr lang="en-US" sz="1800" dirty="0"/>
              <a:t>– 802.1E (Privacy Considerations) and 802.c (Local MAC address usage) </a:t>
            </a:r>
            <a:r>
              <a:rPr lang="en-US" dirty="0" smtClean="0">
                <a:hlinkClick r:id="rId5"/>
              </a:rPr>
              <a:t>https</a:t>
            </a:r>
            <a:r>
              <a:rPr lang="en-US" dirty="0">
                <a:hlinkClick r:id="rId5"/>
              </a:rPr>
              <a:t>://</a:t>
            </a:r>
            <a:r>
              <a:rPr lang="en-US" dirty="0" smtClean="0">
                <a:hlinkClick r:id="rId5"/>
              </a:rPr>
              <a:t>www.ietf.org/edu/tutorials.html</a:t>
            </a:r>
            <a:r>
              <a:rPr lang="en-US" dirty="0" smtClean="0"/>
              <a:t> </a:t>
            </a:r>
          </a:p>
          <a:p>
            <a:pPr lvl="1"/>
            <a:r>
              <a:rPr lang="en-US" dirty="0">
                <a:hlinkClick r:id="rId6"/>
              </a:rPr>
              <a:t>http://tools.ietf.org/dailydose</a:t>
            </a:r>
            <a:r>
              <a:rPr lang="en-US" dirty="0" smtClean="0">
                <a:hlinkClick r:id="rId6"/>
              </a:rPr>
              <a:t>/</a:t>
            </a:r>
            <a:r>
              <a:rPr lang="en-US" dirty="0" smtClean="0"/>
              <a:t> </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3/16 of 11-17-1557 by Dorothy Stanley, HPE</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95</a:t>
            </a:fld>
            <a:endParaRPr lang="en-US"/>
          </a:p>
        </p:txBody>
      </p:sp>
    </p:spTree>
    <p:extLst>
      <p:ext uri="{BB962C8B-B14F-4D97-AF65-F5344CB8AC3E}">
        <p14:creationId xmlns:p14="http://schemas.microsoft.com/office/powerpoint/2010/main" val="116531800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p>
        </p:txBody>
      </p:sp>
      <p:sp>
        <p:nvSpPr>
          <p:cNvPr id="5125" name="Rectangle 2"/>
          <p:cNvSpPr>
            <a:spLocks noGrp="1" noChangeArrowheads="1"/>
          </p:cNvSpPr>
          <p:nvPr>
            <p:ph type="title"/>
          </p:nvPr>
        </p:nvSpPr>
        <p:spPr/>
        <p:txBody>
          <a:bodyPr/>
          <a:lstStyle/>
          <a:p>
            <a:r>
              <a:rPr lang="en-US" dirty="0" smtClean="0"/>
              <a:t>IETF- IEEE 802 Liaison Activity  </a:t>
            </a:r>
          </a:p>
        </p:txBody>
      </p:sp>
      <p:sp>
        <p:nvSpPr>
          <p:cNvPr id="113667" name="Rectangle 3"/>
          <p:cNvSpPr>
            <a:spLocks noGrp="1" noChangeArrowheads="1"/>
          </p:cNvSpPr>
          <p:nvPr>
            <p:ph type="body" idx="1"/>
          </p:nvPr>
        </p:nvSpPr>
        <p:spPr>
          <a:xfrm>
            <a:off x="685800" y="1524000"/>
            <a:ext cx="8153400" cy="4876800"/>
          </a:xfrm>
        </p:spPr>
        <p:txBody>
          <a:bodyPr/>
          <a:lstStyle/>
          <a:p>
            <a:pPr marL="0" indent="0">
              <a:lnSpc>
                <a:spcPct val="80000"/>
              </a:lnSpc>
              <a:buFontTx/>
              <a:buNone/>
              <a:defRPr/>
            </a:pPr>
            <a:endParaRPr lang="en-US" sz="900" dirty="0" smtClean="0"/>
          </a:p>
          <a:p>
            <a:pPr>
              <a:lnSpc>
                <a:spcPct val="80000"/>
              </a:lnSpc>
              <a:defRPr/>
            </a:pPr>
            <a:r>
              <a:rPr lang="en-US" sz="2000" dirty="0" smtClean="0"/>
              <a:t>Joint meetings, agenda and presentations</a:t>
            </a:r>
          </a:p>
          <a:p>
            <a:pPr lvl="1">
              <a:lnSpc>
                <a:spcPct val="80000"/>
              </a:lnSpc>
              <a:defRPr/>
            </a:pPr>
            <a:r>
              <a:rPr lang="en-US" sz="1600" dirty="0" smtClean="0">
                <a:hlinkClick r:id="rId3"/>
              </a:rPr>
              <a:t>http://www.iab.org/activities/joint-activities/iab-ieee-coordination/</a:t>
            </a:r>
            <a:endParaRPr lang="en-US" sz="1600" dirty="0"/>
          </a:p>
          <a:p>
            <a:pPr lvl="1">
              <a:lnSpc>
                <a:spcPct val="80000"/>
              </a:lnSpc>
              <a:defRPr/>
            </a:pPr>
            <a:r>
              <a:rPr lang="en-US" sz="1600" dirty="0" smtClean="0"/>
              <a:t>Recent July 2017 Agenda topics included: YANG Models, Low Latency, Time Sensitive Networking/DETNET, </a:t>
            </a:r>
            <a:r>
              <a:rPr lang="en-US" sz="1600" dirty="0" err="1" smtClean="0"/>
              <a:t>FlexE</a:t>
            </a:r>
            <a:r>
              <a:rPr lang="en-US" sz="1600" dirty="0" smtClean="0"/>
              <a:t>, </a:t>
            </a:r>
            <a:r>
              <a:rPr lang="en-US" sz="1600" dirty="0"/>
              <a:t>Networking Slicing, 48-bit and 64-bit MAC addresses </a:t>
            </a:r>
            <a:r>
              <a:rPr lang="en-US" sz="1600" dirty="0" smtClean="0"/>
              <a:t>interworking, 5G</a:t>
            </a:r>
          </a:p>
          <a:p>
            <a:pPr lvl="1">
              <a:lnSpc>
                <a:spcPct val="80000"/>
              </a:lnSpc>
              <a:defRPr/>
            </a:pPr>
            <a:r>
              <a:rPr lang="en-US" sz="1600" dirty="0" smtClean="0"/>
              <a:t>Teleconference held 2017-10-16 – no new 802.11 items</a:t>
            </a:r>
          </a:p>
          <a:p>
            <a:pPr marL="457200" lvl="1" indent="0">
              <a:lnSpc>
                <a:spcPct val="80000"/>
              </a:lnSpc>
              <a:buNone/>
              <a:defRPr/>
            </a:pPr>
            <a:endParaRPr lang="en-US" sz="1200" dirty="0" smtClean="0"/>
          </a:p>
          <a:p>
            <a:pPr>
              <a:lnSpc>
                <a:spcPct val="80000"/>
              </a:lnSpc>
              <a:defRPr/>
            </a:pPr>
            <a:r>
              <a:rPr lang="en-US" sz="2000" dirty="0" smtClean="0"/>
              <a:t>802.11 related items being discussion/tracked</a:t>
            </a:r>
          </a:p>
          <a:p>
            <a:pPr lvl="1">
              <a:lnSpc>
                <a:spcPct val="80000"/>
              </a:lnSpc>
              <a:defRPr/>
            </a:pPr>
            <a:r>
              <a:rPr lang="en-US" sz="1600" dirty="0" smtClean="0"/>
              <a:t>CAPWAP</a:t>
            </a:r>
            <a:r>
              <a:rPr lang="en-US" sz="1600" dirty="0"/>
              <a:t>, </a:t>
            </a:r>
            <a:r>
              <a:rPr lang="en-US" sz="1600" dirty="0" smtClean="0"/>
              <a:t>one remaining experimental draft:  </a:t>
            </a:r>
            <a:r>
              <a:rPr lang="en-US" sz="1600" dirty="0">
                <a:hlinkClick r:id="rId4"/>
              </a:rPr>
              <a:t>https://datatracker.ietf.org/doc/draft-ietf-opsawg-capwap-alt-tunnel</a:t>
            </a:r>
            <a:r>
              <a:rPr lang="en-US" sz="1600" dirty="0" smtClean="0">
                <a:hlinkClick r:id="rId4"/>
              </a:rPr>
              <a:t>/</a:t>
            </a:r>
            <a:r>
              <a:rPr lang="en-US" sz="1600" dirty="0" smtClean="0"/>
              <a:t> </a:t>
            </a:r>
          </a:p>
          <a:p>
            <a:pPr lvl="1">
              <a:lnSpc>
                <a:spcPct val="80000"/>
              </a:lnSpc>
              <a:defRPr/>
            </a:pPr>
            <a:r>
              <a:rPr lang="en-GB" sz="1600" dirty="0"/>
              <a:t>Intelligent Transportation Systems (ITS</a:t>
            </a:r>
            <a:r>
              <a:rPr lang="en-GB" sz="1600" dirty="0" smtClean="0"/>
              <a:t>)- IETF IP Wireless Access in Vehicular Environments  </a:t>
            </a:r>
            <a:r>
              <a:rPr lang="en-GB" sz="1600" dirty="0" err="1" smtClean="0">
                <a:hlinkClick r:id="rId5"/>
              </a:rPr>
              <a:t>ipwave</a:t>
            </a:r>
            <a:r>
              <a:rPr lang="en-GB" sz="1600" dirty="0" smtClean="0"/>
              <a:t/>
            </a:r>
            <a:br>
              <a:rPr lang="en-GB" sz="1600" dirty="0" smtClean="0"/>
            </a:br>
            <a:endParaRPr lang="en-GB" sz="1600" dirty="0" smtClean="0"/>
          </a:p>
          <a:p>
            <a:pPr>
              <a:lnSpc>
                <a:spcPct val="80000"/>
              </a:lnSpc>
              <a:defRPr/>
            </a:pPr>
            <a:r>
              <a:rPr lang="en-US" sz="2000" dirty="0" smtClean="0"/>
              <a:t>Also note</a:t>
            </a:r>
          </a:p>
          <a:p>
            <a:pPr lvl="1">
              <a:lnSpc>
                <a:spcPct val="80000"/>
              </a:lnSpc>
              <a:defRPr/>
            </a:pPr>
            <a:r>
              <a:rPr lang="en-US" sz="1600" dirty="0" smtClean="0"/>
              <a:t>March 2017 IETF presentation on 5G Security, see </a:t>
            </a:r>
            <a:r>
              <a:rPr lang="en-US" sz="1600" dirty="0" smtClean="0">
                <a:hlinkClick r:id="rId6"/>
              </a:rPr>
              <a:t>https://www.youtube.com/watch?v=SMh_vggVgrg&amp;index=43&amp;list=PLC86T-6ZTP5jo6kIuqdyeYYhsKv9sUwG1</a:t>
            </a:r>
            <a:r>
              <a:rPr lang="en-US" sz="1600" dirty="0" smtClean="0"/>
              <a:t> </a:t>
            </a:r>
          </a:p>
          <a:p>
            <a:pPr>
              <a:lnSpc>
                <a:spcPct val="80000"/>
              </a:lnSpc>
              <a:defRPr/>
            </a:pPr>
            <a:endParaRPr lang="en-US" sz="22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4/16 of 11-17-1557 by Dorothy Stanley, HPE</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96</a:t>
            </a:fld>
            <a:endParaRPr lang="en-US"/>
          </a:p>
        </p:txBody>
      </p:sp>
    </p:spTree>
    <p:extLst>
      <p:ext uri="{BB962C8B-B14F-4D97-AF65-F5344CB8AC3E}">
        <p14:creationId xmlns:p14="http://schemas.microsoft.com/office/powerpoint/2010/main" val="424215243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p>
        </p:txBody>
      </p:sp>
      <p:sp>
        <p:nvSpPr>
          <p:cNvPr id="5125" name="Rectangle 2"/>
          <p:cNvSpPr>
            <a:spLocks noGrp="1" noChangeArrowheads="1"/>
          </p:cNvSpPr>
          <p:nvPr>
            <p:ph type="title"/>
          </p:nvPr>
        </p:nvSpPr>
        <p:spPr/>
        <p:txBody>
          <a:bodyPr/>
          <a:lstStyle/>
          <a:p>
            <a:r>
              <a:rPr lang="en-US" dirty="0" err="1" smtClean="0"/>
              <a:t>IoT</a:t>
            </a:r>
            <a:r>
              <a:rPr lang="en-US" dirty="0" smtClean="0"/>
              <a:t> related work – feedback requested</a:t>
            </a:r>
          </a:p>
        </p:txBody>
      </p:sp>
      <p:sp>
        <p:nvSpPr>
          <p:cNvPr id="113667" name="Rectangle 3"/>
          <p:cNvSpPr>
            <a:spLocks noGrp="1" noChangeArrowheads="1"/>
          </p:cNvSpPr>
          <p:nvPr>
            <p:ph type="body" idx="1"/>
          </p:nvPr>
        </p:nvSpPr>
        <p:spPr>
          <a:xfrm>
            <a:off x="685800" y="1600200"/>
            <a:ext cx="8001000" cy="4724400"/>
          </a:xfrm>
        </p:spPr>
        <p:txBody>
          <a:bodyPr/>
          <a:lstStyle/>
          <a:p>
            <a:r>
              <a:rPr lang="en-US" dirty="0" smtClean="0"/>
              <a:t>IETF last call ongoing for </a:t>
            </a:r>
            <a:r>
              <a:rPr lang="en-US" dirty="0"/>
              <a:t>IPv6 over Networks of Resource-constrained </a:t>
            </a:r>
            <a:r>
              <a:rPr lang="en-US" dirty="0" smtClean="0"/>
              <a:t>Nodes (6LO) draft: “An update to 6LO ND”, see </a:t>
            </a:r>
            <a:r>
              <a:rPr lang="en-US" dirty="0">
                <a:hlinkClick r:id="rId3"/>
              </a:rPr>
              <a:t>https://</a:t>
            </a:r>
            <a:r>
              <a:rPr lang="en-US" dirty="0" smtClean="0">
                <a:hlinkClick r:id="rId3"/>
              </a:rPr>
              <a:t>tools.ietf.org/html/draft-ietf-6lo-rfc6775-update-10</a:t>
            </a:r>
            <a:r>
              <a:rPr lang="en-US" dirty="0" smtClean="0"/>
              <a:t> &lt;updated&gt;</a:t>
            </a:r>
            <a:endParaRPr lang="en-US" u="sng" dirty="0" smtClean="0"/>
          </a:p>
          <a:p>
            <a:pPr lvl="1"/>
            <a:r>
              <a:rPr lang="en-US" dirty="0" smtClean="0"/>
              <a:t>6LoWPAN Neighbor Discovery </a:t>
            </a:r>
            <a:r>
              <a:rPr lang="en-US" dirty="0"/>
              <a:t>for </a:t>
            </a:r>
            <a:r>
              <a:rPr lang="en-US" dirty="0" err="1" smtClean="0"/>
              <a:t>LoWPANs</a:t>
            </a:r>
            <a:r>
              <a:rPr lang="en-US" dirty="0"/>
              <a:t> </a:t>
            </a:r>
            <a:r>
              <a:rPr lang="en-US" dirty="0" smtClean="0"/>
              <a:t>was initially used only </a:t>
            </a:r>
            <a:r>
              <a:rPr lang="en-US" dirty="0"/>
              <a:t>for duplicate address </a:t>
            </a:r>
            <a:r>
              <a:rPr lang="en-US" dirty="0" smtClean="0"/>
              <a:t>detection. </a:t>
            </a:r>
          </a:p>
          <a:p>
            <a:pPr lvl="1"/>
            <a:r>
              <a:rPr lang="en-US" dirty="0" smtClean="0"/>
              <a:t>Now being extended </a:t>
            </a:r>
            <a:r>
              <a:rPr lang="en-US" dirty="0"/>
              <a:t>as a Layer-3 association process that enables IPv6 ND proxy operations. </a:t>
            </a:r>
            <a:endParaRPr lang="en-US" dirty="0" smtClean="0"/>
          </a:p>
          <a:p>
            <a:pPr lvl="1"/>
            <a:r>
              <a:rPr lang="en-US" dirty="0"/>
              <a:t>N</a:t>
            </a:r>
            <a:r>
              <a:rPr lang="en-US" dirty="0" smtClean="0"/>
              <a:t>othing </a:t>
            </a:r>
            <a:r>
              <a:rPr lang="en-US" dirty="0"/>
              <a:t>prevents its use in higher power environments such as </a:t>
            </a:r>
            <a:r>
              <a:rPr lang="en-US" dirty="0" smtClean="0"/>
              <a:t>802.11</a:t>
            </a:r>
          </a:p>
          <a:p>
            <a:r>
              <a:rPr lang="en-US" dirty="0" smtClean="0"/>
              <a:t>Invitation/request for review and feedback from 802.11 members, send to any comments to </a:t>
            </a:r>
            <a:r>
              <a:rPr lang="en-GB" dirty="0" smtClean="0">
                <a:hlinkClick r:id="rId4"/>
              </a:rPr>
              <a:t>6lo@ietf.org</a:t>
            </a:r>
            <a:r>
              <a:rPr lang="en-GB" dirty="0" smtClean="0"/>
              <a:t> </a:t>
            </a:r>
            <a:r>
              <a:rPr lang="en-US" sz="1400" i="1" dirty="0" smtClean="0"/>
              <a:t/>
            </a:r>
            <a:br>
              <a:rPr lang="en-US" sz="1400" i="1" dirty="0" smtClean="0"/>
            </a:br>
            <a:endParaRPr lang="en-US" sz="1400" dirty="0"/>
          </a:p>
          <a:p>
            <a:endParaRPr lang="en-US" sz="1400" dirty="0"/>
          </a:p>
          <a:p>
            <a:pPr marL="0" indent="0">
              <a:lnSpc>
                <a:spcPct val="80000"/>
              </a:lnSpc>
              <a:buNone/>
              <a:defRPr/>
            </a:pPr>
            <a:endParaRPr lang="en-US" sz="1400" dirty="0" smtClean="0"/>
          </a:p>
          <a:p>
            <a:pPr marL="457200" lvl="1" indent="0">
              <a:lnSpc>
                <a:spcPct val="80000"/>
              </a:lnSpc>
              <a:buNone/>
              <a:defRPr/>
            </a:pPr>
            <a:endParaRPr lang="en-US" sz="1400" dirty="0" smtClean="0"/>
          </a:p>
          <a:p>
            <a:pPr>
              <a:lnSpc>
                <a:spcPct val="80000"/>
              </a:lnSpc>
              <a:defRPr/>
            </a:pPr>
            <a:endParaRPr lang="en-US" sz="1400" dirty="0" smtClean="0"/>
          </a:p>
          <a:p>
            <a:pPr lvl="1">
              <a:lnSpc>
                <a:spcPct val="80000"/>
              </a:lnSpc>
              <a:defRPr/>
            </a:pPr>
            <a:endParaRPr lang="en-US" sz="1400" u="sng" dirty="0" smtClean="0"/>
          </a:p>
          <a:p>
            <a:pPr lvl="1">
              <a:lnSpc>
                <a:spcPct val="80000"/>
              </a:lnSpc>
              <a:defRPr/>
            </a:pPr>
            <a:endParaRPr lang="en-US" sz="1400" dirty="0" smtClean="0"/>
          </a:p>
          <a:p>
            <a:pPr>
              <a:lnSpc>
                <a:spcPct val="80000"/>
              </a:lnSpc>
              <a:defRPr/>
            </a:pPr>
            <a:endParaRPr lang="en-US" sz="1400" dirty="0" smtClean="0"/>
          </a:p>
          <a:p>
            <a:pPr lvl="1">
              <a:lnSpc>
                <a:spcPct val="80000"/>
              </a:lnSpc>
              <a:defRPr/>
            </a:pPr>
            <a:endParaRPr lang="en-US" sz="1400" dirty="0" smtClean="0"/>
          </a:p>
          <a:p>
            <a:pPr lvl="1">
              <a:lnSpc>
                <a:spcPct val="80000"/>
              </a:lnSpc>
              <a:defRPr/>
            </a:pPr>
            <a:endParaRPr lang="en-US" sz="1400" dirty="0" smtClean="0"/>
          </a:p>
          <a:p>
            <a:pPr lvl="1">
              <a:lnSpc>
                <a:spcPct val="80000"/>
              </a:lnSpc>
              <a:defRPr/>
            </a:pPr>
            <a:endParaRPr lang="en-US" sz="1400" dirty="0" smtClean="0"/>
          </a:p>
          <a:p>
            <a:pPr>
              <a:lnSpc>
                <a:spcPct val="80000"/>
              </a:lnSpc>
              <a:defRPr/>
            </a:pPr>
            <a:endParaRPr lang="en-US" sz="1400" dirty="0" smtClean="0"/>
          </a:p>
          <a:p>
            <a:pPr lvl="1">
              <a:lnSpc>
                <a:spcPct val="80000"/>
              </a:lnSpc>
              <a:defRPr/>
            </a:pPr>
            <a:endParaRPr lang="en-US" sz="1400" dirty="0" smtClean="0"/>
          </a:p>
          <a:p>
            <a:pPr lvl="1">
              <a:lnSpc>
                <a:spcPct val="80000"/>
              </a:lnSpc>
              <a:buFontTx/>
              <a:buNone/>
              <a:defRPr/>
            </a:pPr>
            <a:endParaRPr lang="en-US" sz="14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5/16 of 11-17-1557 by Dorothy Stanley, HPE</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97</a:t>
            </a:fld>
            <a:endParaRPr lang="en-US"/>
          </a:p>
        </p:txBody>
      </p:sp>
    </p:spTree>
    <p:extLst>
      <p:ext uri="{BB962C8B-B14F-4D97-AF65-F5344CB8AC3E}">
        <p14:creationId xmlns:p14="http://schemas.microsoft.com/office/powerpoint/2010/main" val="249842867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p>
        </p:txBody>
      </p:sp>
      <p:sp>
        <p:nvSpPr>
          <p:cNvPr id="20485" name="Rectangle 2"/>
          <p:cNvSpPr>
            <a:spLocks noGrp="1" noChangeArrowheads="1"/>
          </p:cNvSpPr>
          <p:nvPr>
            <p:ph type="title"/>
          </p:nvPr>
        </p:nvSpPr>
        <p:spPr>
          <a:noFill/>
        </p:spPr>
        <p:txBody>
          <a:bodyPr/>
          <a:lstStyle/>
          <a:p>
            <a:r>
              <a:rPr lang="en-US" dirty="0" smtClean="0"/>
              <a:t>IETF BOFs IETF Nov 13-17, 2017</a:t>
            </a:r>
          </a:p>
        </p:txBody>
      </p:sp>
      <p:sp>
        <p:nvSpPr>
          <p:cNvPr id="20486" name="Rectangle 3"/>
          <p:cNvSpPr>
            <a:spLocks noGrp="1" noChangeArrowheads="1"/>
          </p:cNvSpPr>
          <p:nvPr>
            <p:ph type="body" idx="1"/>
          </p:nvPr>
        </p:nvSpPr>
        <p:spPr>
          <a:xfrm>
            <a:off x="685800" y="1752600"/>
            <a:ext cx="8153400" cy="4648200"/>
          </a:xfrm>
          <a:noFill/>
        </p:spPr>
        <p:txBody>
          <a:bodyPr/>
          <a:lstStyle/>
          <a:p>
            <a:endParaRPr lang="en-US" sz="2000" dirty="0" smtClean="0"/>
          </a:p>
          <a:p>
            <a:r>
              <a:rPr lang="en-US" sz="2000" dirty="0" smtClean="0"/>
              <a:t>See </a:t>
            </a:r>
            <a:r>
              <a:rPr lang="en-US" sz="2000" dirty="0">
                <a:hlinkClick r:id="rId3"/>
              </a:rPr>
              <a:t>https://datatracker.ietf.org/wg/bofs</a:t>
            </a:r>
            <a:r>
              <a:rPr lang="en-US" sz="2000" dirty="0" smtClean="0">
                <a:hlinkClick r:id="rId3"/>
              </a:rPr>
              <a:t>/</a:t>
            </a:r>
            <a:r>
              <a:rPr lang="en-US" sz="2000" dirty="0" smtClean="0"/>
              <a:t> and </a:t>
            </a:r>
            <a:r>
              <a:rPr lang="en-US" sz="2000" dirty="0" smtClean="0">
                <a:hlinkClick r:id="rId4"/>
              </a:rPr>
              <a:t>new work summary </a:t>
            </a:r>
            <a:endParaRPr lang="en-US" sz="2000" dirty="0" smtClean="0"/>
          </a:p>
          <a:p>
            <a:endParaRPr lang="en-US" sz="2000" dirty="0" smtClean="0"/>
          </a:p>
        </p:txBody>
      </p:sp>
      <p:graphicFrame>
        <p:nvGraphicFramePr>
          <p:cNvPr id="2" name="Table 1"/>
          <p:cNvGraphicFramePr>
            <a:graphicFrameLocks noGrp="1"/>
          </p:cNvGraphicFramePr>
          <p:nvPr>
            <p:extLst/>
          </p:nvPr>
        </p:nvGraphicFramePr>
        <p:xfrm>
          <a:off x="1066800" y="2875632"/>
          <a:ext cx="6977557" cy="2711670"/>
        </p:xfrm>
        <a:graphic>
          <a:graphicData uri="http://schemas.openxmlformats.org/drawingml/2006/table">
            <a:tbl>
              <a:tblPr>
                <a:tableStyleId>{3C2FFA5D-87B4-456A-9821-1D502468CF0F}</a:tableStyleId>
              </a:tblPr>
              <a:tblGrid>
                <a:gridCol w="1524000"/>
                <a:gridCol w="5453557"/>
              </a:tblGrid>
              <a:tr h="496614">
                <a:tc>
                  <a:txBody>
                    <a:bodyPr/>
                    <a:lstStyle/>
                    <a:p>
                      <a:r>
                        <a:rPr lang="en-US" sz="1800" dirty="0" err="1" smtClean="0">
                          <a:hlinkClick r:id="rId5"/>
                        </a:rPr>
                        <a:t>teep</a:t>
                      </a:r>
                      <a:endParaRPr lang="en-US" sz="1800" b="1" dirty="0"/>
                    </a:p>
                  </a:txBody>
                  <a:tcPr marL="70945" marR="70945" marT="35472" marB="35472" anchor="ctr"/>
                </a:tc>
                <a:tc>
                  <a:txBody>
                    <a:bodyPr/>
                    <a:lstStyle/>
                    <a:p>
                      <a:r>
                        <a:rPr lang="en-GB" dirty="0" smtClean="0"/>
                        <a:t>Trusted Execution Environment Provisioning</a:t>
                      </a:r>
                      <a:endParaRPr lang="en-US" b="0" dirty="0"/>
                    </a:p>
                  </a:txBody>
                  <a:tcPr marL="70945" marR="70945" marT="35472" marB="35472" anchor="ctr"/>
                </a:tc>
              </a:tr>
              <a:tr h="523416">
                <a:tc>
                  <a:txBody>
                    <a:bodyPr/>
                    <a:lstStyle/>
                    <a:p>
                      <a:r>
                        <a:rPr lang="en-US" sz="1800" dirty="0" err="1" smtClean="0">
                          <a:hlinkClick r:id="rId6"/>
                        </a:rPr>
                        <a:t>dcrouting</a:t>
                      </a:r>
                      <a:endParaRPr lang="en-US" sz="1800" b="1" dirty="0"/>
                    </a:p>
                  </a:txBody>
                  <a:tcPr marL="70945" marR="70945" marT="35472" marB="35472" anchor="ctr"/>
                </a:tc>
                <a:tc>
                  <a:txBody>
                    <a:bodyPr/>
                    <a:lstStyle/>
                    <a:p>
                      <a:r>
                        <a:rPr lang="en-GB" dirty="0" smtClean="0"/>
                        <a:t>Data </a:t>
                      </a:r>
                      <a:r>
                        <a:rPr lang="en-GB" dirty="0" err="1" smtClean="0"/>
                        <a:t>Center</a:t>
                      </a:r>
                      <a:r>
                        <a:rPr lang="en-GB" dirty="0" smtClean="0"/>
                        <a:t> Routing</a:t>
                      </a:r>
                      <a:endParaRPr lang="en-US" sz="1800" dirty="0"/>
                    </a:p>
                  </a:txBody>
                  <a:tcPr marL="70945" marR="70945" marT="35472" marB="35472" anchor="ctr"/>
                </a:tc>
              </a:tr>
              <a:tr h="523416">
                <a:tc>
                  <a:txBody>
                    <a:bodyPr/>
                    <a:lstStyle/>
                    <a:p>
                      <a:r>
                        <a:rPr lang="en-US" sz="1800" dirty="0" smtClean="0">
                          <a:hlinkClick r:id="rId7"/>
                        </a:rPr>
                        <a:t>Iasa2.0</a:t>
                      </a:r>
                      <a:endParaRPr lang="en-US" sz="1800" b="1" dirty="0"/>
                    </a:p>
                  </a:txBody>
                  <a:tcPr marL="70945" marR="70945" marT="35472" marB="35472" anchor="ctr"/>
                </a:tc>
                <a:tc>
                  <a:txBody>
                    <a:bodyPr/>
                    <a:lstStyle/>
                    <a:p>
                      <a:r>
                        <a:rPr lang="en-US" dirty="0" smtClean="0"/>
                        <a:t>IETF Administrative Support Activity 2.0 (IASA 2.0) Virtual Workshops;</a:t>
                      </a:r>
                      <a:r>
                        <a:rPr lang="en-US" baseline="0" dirty="0" smtClean="0"/>
                        <a:t> </a:t>
                      </a:r>
                      <a:r>
                        <a:rPr lang="en-US" dirty="0" smtClean="0"/>
                        <a:t>The IASA 2.0 process seeks to address which administrative arrangements will best support the IETF going forward.</a:t>
                      </a:r>
                      <a:endParaRPr lang="en-US" sz="1800" dirty="0"/>
                    </a:p>
                  </a:txBody>
                  <a:tcPr marL="70945" marR="70945" marT="35472" marB="35472" anchor="ctr"/>
                </a:tc>
              </a:tr>
              <a:tr h="523416">
                <a:tc>
                  <a:txBody>
                    <a:bodyPr/>
                    <a:lstStyle/>
                    <a:p>
                      <a:r>
                        <a:rPr lang="en-US" sz="1800" dirty="0" smtClean="0">
                          <a:hlinkClick r:id="rId8"/>
                        </a:rPr>
                        <a:t>suit</a:t>
                      </a:r>
                      <a:endParaRPr lang="en-US" sz="1800" b="1" dirty="0"/>
                    </a:p>
                  </a:txBody>
                  <a:tcPr marL="70945" marR="70945" marT="35472" marB="35472" anchor="ctr"/>
                </a:tc>
                <a:tc>
                  <a:txBody>
                    <a:bodyPr/>
                    <a:lstStyle/>
                    <a:p>
                      <a:r>
                        <a:rPr lang="en-US" dirty="0" smtClean="0"/>
                        <a:t>Software Updates for Internet of Thing</a:t>
                      </a:r>
                      <a:endParaRPr lang="en-US" sz="1800" dirty="0"/>
                    </a:p>
                  </a:txBody>
                  <a:tcPr marL="70945" marR="70945" marT="35472" marB="35472" anchor="ctr"/>
                </a:tc>
              </a:tr>
            </a:tbl>
          </a:graphicData>
        </a:graphic>
      </p:graphicFrame>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6/16 of 11-17-1557 by Dorothy Stanley, HPE</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98</a:t>
            </a:fld>
            <a:endParaRPr lang="en-US"/>
          </a:p>
        </p:txBody>
      </p:sp>
    </p:spTree>
    <p:extLst>
      <p:ext uri="{BB962C8B-B14F-4D97-AF65-F5344CB8AC3E}">
        <p14:creationId xmlns:p14="http://schemas.microsoft.com/office/powerpoint/2010/main" val="140924637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p>
        </p:txBody>
      </p:sp>
      <p:sp>
        <p:nvSpPr>
          <p:cNvPr id="5125" name="Rectangle 2"/>
          <p:cNvSpPr>
            <a:spLocks noGrp="1" noChangeArrowheads="1"/>
          </p:cNvSpPr>
          <p:nvPr>
            <p:ph type="title"/>
          </p:nvPr>
        </p:nvSpPr>
        <p:spPr>
          <a:xfrm>
            <a:off x="685800" y="609600"/>
            <a:ext cx="7772400" cy="1066800"/>
          </a:xfrm>
        </p:spPr>
        <p:txBody>
          <a:bodyPr/>
          <a:lstStyle/>
          <a:p>
            <a:r>
              <a:rPr lang="en-US" dirty="0" smtClean="0"/>
              <a:t>YANG Model Catalog</a:t>
            </a:r>
          </a:p>
        </p:txBody>
      </p:sp>
      <p:sp>
        <p:nvSpPr>
          <p:cNvPr id="113667" name="Rectangle 3"/>
          <p:cNvSpPr>
            <a:spLocks noGrp="1" noChangeArrowheads="1"/>
          </p:cNvSpPr>
          <p:nvPr>
            <p:ph type="body" idx="1"/>
          </p:nvPr>
        </p:nvSpPr>
        <p:spPr>
          <a:xfrm>
            <a:off x="685800" y="1676400"/>
            <a:ext cx="8001000" cy="4752975"/>
          </a:xfrm>
        </p:spPr>
        <p:txBody>
          <a:bodyPr/>
          <a:lstStyle/>
          <a:p>
            <a:pPr marL="0" indent="0">
              <a:lnSpc>
                <a:spcPct val="80000"/>
              </a:lnSpc>
              <a:buFontTx/>
              <a:buNone/>
              <a:defRPr/>
            </a:pPr>
            <a:endParaRPr lang="en-US" sz="900" dirty="0" smtClean="0"/>
          </a:p>
          <a:p>
            <a:pPr>
              <a:lnSpc>
                <a:spcPct val="80000"/>
              </a:lnSpc>
            </a:pPr>
            <a:r>
              <a:rPr lang="en-US" dirty="0" smtClean="0"/>
              <a:t>YANG catalog development</a:t>
            </a:r>
          </a:p>
          <a:p>
            <a:pPr lvl="1">
              <a:lnSpc>
                <a:spcPct val="80000"/>
              </a:lnSpc>
            </a:pPr>
            <a:r>
              <a:rPr lang="en-US" dirty="0"/>
              <a:t>A YANG model catalog and registry that allows users to find models relevant to their use cases from the large and growing number of YANG modules being published</a:t>
            </a:r>
            <a:r>
              <a:rPr lang="en-US" dirty="0" smtClean="0"/>
              <a:t>.</a:t>
            </a:r>
          </a:p>
          <a:p>
            <a:pPr lvl="1">
              <a:lnSpc>
                <a:spcPct val="80000"/>
              </a:lnSpc>
            </a:pPr>
            <a:r>
              <a:rPr lang="en-US" dirty="0" smtClean="0"/>
              <a:t>YANG </a:t>
            </a:r>
            <a:r>
              <a:rPr lang="en-US" dirty="0"/>
              <a:t>Catalog was developed through a collaboration between the IETF and the Broadband Forum, and contains many data models, including from other Standards Development Organizations (SDOs) such as the IEEE, as well as some vendor-specific data models. Interest and participation from other SDOs, equipment vendors, open source projects and network operators is encouraged.</a:t>
            </a:r>
            <a:endParaRPr lang="en-US" dirty="0" smtClean="0"/>
          </a:p>
          <a:p>
            <a:pPr lvl="1">
              <a:lnSpc>
                <a:spcPct val="80000"/>
              </a:lnSpc>
            </a:pPr>
            <a:endParaRPr lang="en-US" dirty="0"/>
          </a:p>
          <a:p>
            <a:pPr>
              <a:lnSpc>
                <a:spcPct val="80000"/>
              </a:lnSpc>
            </a:pPr>
            <a:r>
              <a:rPr lang="en-US" dirty="0" smtClean="0"/>
              <a:t>See </a:t>
            </a:r>
            <a:r>
              <a:rPr lang="en-US" dirty="0" smtClean="0">
                <a:hlinkClick r:id="rId3"/>
              </a:rPr>
              <a:t>https</a:t>
            </a:r>
            <a:r>
              <a:rPr lang="en-US" dirty="0">
                <a:hlinkClick r:id="rId3"/>
              </a:rPr>
              <a:t>://</a:t>
            </a:r>
            <a:r>
              <a:rPr lang="en-US" dirty="0" smtClean="0">
                <a:hlinkClick r:id="rId3"/>
              </a:rPr>
              <a:t>www.ietf.org/blog/2017/04/yang-catalog-latest-development-ietf-98-hackathon/Insights</a:t>
            </a:r>
            <a:endParaRPr lang="en-US" dirty="0" smtClean="0"/>
          </a:p>
          <a:p>
            <a:pPr>
              <a:lnSpc>
                <a:spcPct val="80000"/>
              </a:lnSpc>
            </a:pPr>
            <a:endParaRPr lang="en-US" dirty="0" smtClean="0"/>
          </a:p>
          <a:p>
            <a:pPr>
              <a:lnSpc>
                <a:spcPct val="80000"/>
              </a:lnSpc>
            </a:pPr>
            <a:r>
              <a:rPr lang="en-US" dirty="0" smtClean="0"/>
              <a:t>See </a:t>
            </a:r>
            <a:r>
              <a:rPr lang="en-US" dirty="0">
                <a:hlinkClick r:id="rId4"/>
              </a:rPr>
              <a:t>https://yangcatalog.org</a:t>
            </a:r>
            <a:r>
              <a:rPr lang="en-US" dirty="0" smtClean="0">
                <a:hlinkClick r:id="rId4"/>
              </a:rPr>
              <a:t>/</a:t>
            </a:r>
            <a:r>
              <a:rPr lang="en-US" dirty="0" smtClean="0"/>
              <a:t> </a:t>
            </a:r>
          </a:p>
          <a:p>
            <a:pPr>
              <a:lnSpc>
                <a:spcPct val="80000"/>
              </a:lnSpc>
            </a:pPr>
            <a:endParaRPr lang="en-US" dirty="0" smtClean="0"/>
          </a:p>
          <a:p>
            <a:pPr marL="0" indent="0">
              <a:buNone/>
            </a:pPr>
            <a:endParaRPr lang="en-US" sz="1800" dirty="0"/>
          </a:p>
          <a:p>
            <a:pPr marL="0" indent="0">
              <a:lnSpc>
                <a:spcPct val="80000"/>
              </a:lnSpc>
              <a:buNone/>
              <a:defRPr/>
            </a:pPr>
            <a:endParaRPr lang="en-US" sz="1800" dirty="0" smtClean="0"/>
          </a:p>
          <a:p>
            <a:pPr>
              <a:lnSpc>
                <a:spcPct val="80000"/>
              </a:lnSpc>
              <a:defRPr/>
            </a:pPr>
            <a:endParaRPr lang="en-US" sz="1800" dirty="0" smtClean="0"/>
          </a:p>
          <a:p>
            <a:pPr lvl="1">
              <a:lnSpc>
                <a:spcPct val="80000"/>
              </a:lnSpc>
              <a:defRPr/>
            </a:pPr>
            <a:endParaRPr lang="en-US" sz="1600" u="sng" dirty="0" smtClean="0"/>
          </a:p>
          <a:p>
            <a:pPr lvl="1">
              <a:lnSpc>
                <a:spcPct val="80000"/>
              </a:lnSpc>
              <a:defRPr/>
            </a:pPr>
            <a:endParaRPr lang="en-US" sz="1600" dirty="0" smtClean="0"/>
          </a:p>
          <a:p>
            <a:pPr>
              <a:lnSpc>
                <a:spcPct val="80000"/>
              </a:lnSpc>
              <a:defRPr/>
            </a:pPr>
            <a:endParaRPr lang="en-US" sz="1800" dirty="0" smtClean="0"/>
          </a:p>
          <a:p>
            <a:pPr lvl="1">
              <a:lnSpc>
                <a:spcPct val="80000"/>
              </a:lnSpc>
              <a:defRPr/>
            </a:pPr>
            <a:endParaRPr lang="en-US" sz="1400" dirty="0" smtClean="0"/>
          </a:p>
          <a:p>
            <a:pPr lvl="1">
              <a:lnSpc>
                <a:spcPct val="80000"/>
              </a:lnSpc>
              <a:defRPr/>
            </a:pPr>
            <a:endParaRPr lang="en-US" sz="1400" dirty="0" smtClean="0"/>
          </a:p>
          <a:p>
            <a:pPr lvl="1">
              <a:lnSpc>
                <a:spcPct val="80000"/>
              </a:lnSpc>
              <a:defRPr/>
            </a:pPr>
            <a:endParaRPr lang="en-US" sz="1400" dirty="0" smtClean="0"/>
          </a:p>
          <a:p>
            <a:pPr>
              <a:lnSpc>
                <a:spcPct val="80000"/>
              </a:lnSpc>
              <a:defRPr/>
            </a:pPr>
            <a:endParaRPr lang="en-US" sz="1000" dirty="0" smtClean="0"/>
          </a:p>
          <a:p>
            <a:pPr lvl="1">
              <a:lnSpc>
                <a:spcPct val="80000"/>
              </a:lnSpc>
              <a:defRPr/>
            </a:pPr>
            <a:endParaRPr lang="en-US" sz="1200" dirty="0" smtClean="0"/>
          </a:p>
          <a:p>
            <a:pPr lvl="1">
              <a:lnSpc>
                <a:spcPct val="80000"/>
              </a:lnSpc>
              <a:buFontTx/>
              <a:buNone/>
              <a:defRPr/>
            </a:pPr>
            <a:endParaRPr lang="en-US" sz="14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7/16 of 11-17-1557 by Dorothy Stanley, HPE</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99</a:t>
            </a:fld>
            <a:endParaRPr lang="en-US"/>
          </a:p>
        </p:txBody>
      </p:sp>
    </p:spTree>
    <p:extLst>
      <p:ext uri="{BB962C8B-B14F-4D97-AF65-F5344CB8AC3E}">
        <p14:creationId xmlns:p14="http://schemas.microsoft.com/office/powerpoint/2010/main" val="720527684"/>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87816</TotalTime>
  <Words>9315</Words>
  <Application>Microsoft Office PowerPoint</Application>
  <PresentationFormat>On-screen Show (4:3)</PresentationFormat>
  <Paragraphs>1854</Paragraphs>
  <Slides>116</Slides>
  <Notes>86</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116</vt:i4>
      </vt:variant>
    </vt:vector>
  </HeadingPairs>
  <TitlesOfParts>
    <vt:vector size="127" baseType="lpstr">
      <vt:lpstr>Arial Unicode MS</vt:lpstr>
      <vt:lpstr>MS Gothic</vt:lpstr>
      <vt:lpstr>ＭＳ Ｐゴシック</vt:lpstr>
      <vt:lpstr>ＭＳ Ｐゴシック</vt:lpstr>
      <vt:lpstr>宋体</vt:lpstr>
      <vt:lpstr>Arial</vt:lpstr>
      <vt:lpstr>Gulim</vt:lpstr>
      <vt:lpstr>Times New Roman</vt:lpstr>
      <vt:lpstr>Wingdings</vt:lpstr>
      <vt:lpstr>Default Design</vt:lpstr>
      <vt:lpstr>Document</vt:lpstr>
      <vt:lpstr>802.11 November 2017 Closing Reports</vt:lpstr>
      <vt:lpstr>Abstract</vt:lpstr>
      <vt:lpstr>Attendance</vt:lpstr>
      <vt:lpstr>Attendance Total</vt:lpstr>
      <vt:lpstr>Attendance Histogram </vt:lpstr>
      <vt:lpstr>Attendance by Country</vt:lpstr>
      <vt:lpstr>Doc Revision uploads by meeting (month #)</vt:lpstr>
      <vt:lpstr>802.11 WG Editor’s Meeting (Nov 2017)</vt:lpstr>
      <vt:lpstr>Volunteer Editor Contacts</vt:lpstr>
      <vt:lpstr>802.11 Style Guide</vt:lpstr>
      <vt:lpstr>Editor Amendment Ordering</vt:lpstr>
      <vt:lpstr>Draft Development Snapshot</vt:lpstr>
      <vt:lpstr>MIB style, Visio and Frame practices </vt:lpstr>
      <vt:lpstr>PowerPoint Presentation</vt:lpstr>
      <vt:lpstr>PowerPoint Presentation</vt:lpstr>
      <vt:lpstr>802.11 AANI SC – November 2017</vt:lpstr>
      <vt:lpstr>Call for Contributions</vt:lpstr>
      <vt:lpstr>PowerPoint Presentation</vt:lpstr>
      <vt:lpstr>ARC Closing Report </vt:lpstr>
      <vt:lpstr>Abstract</vt:lpstr>
      <vt:lpstr>Work Completed</vt:lpstr>
      <vt:lpstr>Work Completed (cont)</vt:lpstr>
      <vt:lpstr>Work Completed</vt:lpstr>
      <vt:lpstr>Teleconference(s)</vt:lpstr>
      <vt:lpstr>January 2018 Plans</vt:lpstr>
      <vt:lpstr>PAR Review - Meeting Agenda and Comment slides   - Nov 2017 - Orlando</vt:lpstr>
      <vt:lpstr>Responses From 802 WGs</vt:lpstr>
      <vt:lpstr>Response from 802.15</vt:lpstr>
      <vt:lpstr>PAR – 802.15 response to 802.11 Comments</vt:lpstr>
      <vt:lpstr>802.15 Comment from RAC Chair-Resolution</vt:lpstr>
      <vt:lpstr>CSD- 802.15 Comment response to 802.11</vt:lpstr>
      <vt:lpstr>802.11 response to resolutions </vt:lpstr>
      <vt:lpstr>Response from 802.1CBcv</vt:lpstr>
      <vt:lpstr>Final Report to 802.11</vt:lpstr>
      <vt:lpstr>Motion To Approve Report</vt:lpstr>
      <vt:lpstr>References:</vt:lpstr>
      <vt:lpstr>IEEE 802.11 Coexistence SC closing report in Orlando in November 2017</vt:lpstr>
      <vt:lpstr>IEEE 802.11 Coexistence SC achieved its goals as an effective discussion forum for coexistence issues</vt:lpstr>
      <vt:lpstr>IEEE 802.11 Coexistence SC will continue its work in  Irvine in Jan  2018 after ETSI BRAN in Dec 2017</vt:lpstr>
      <vt:lpstr>WNG SC Closing Report</vt:lpstr>
      <vt:lpstr>Abstract</vt:lpstr>
      <vt:lpstr>PowerPoint Presentation</vt:lpstr>
      <vt:lpstr>IEEE 802 JTC1 Standing Committee November 2017 (Orlando) closing report</vt:lpstr>
      <vt:lpstr>IEEE 802 JTC1 SC focused on executing PSDO process &amp; reviewing SC6 work in Orlando in Nov 2017</vt:lpstr>
      <vt:lpstr>The IEEE 802 JTC1 SC will execute the PSDO process in Irvine in Jan 2018</vt:lpstr>
      <vt:lpstr>TGmd November 2017 Closing Report</vt:lpstr>
      <vt:lpstr>Abstract</vt:lpstr>
      <vt:lpstr>Work completed this week  </vt:lpstr>
      <vt:lpstr>TGmd schedule - unchanged </vt:lpstr>
      <vt:lpstr>Plans for Nov - Jan </vt:lpstr>
      <vt:lpstr>References</vt:lpstr>
      <vt:lpstr>TGaj Chair’s Report</vt:lpstr>
      <vt:lpstr>TGak November Closing Report </vt:lpstr>
      <vt:lpstr>TGak Closing Report</vt:lpstr>
      <vt:lpstr>TGak Closing Report</vt:lpstr>
      <vt:lpstr>TGaq Closing Report</vt:lpstr>
      <vt:lpstr>Abstract</vt:lpstr>
      <vt:lpstr>PowerPoint Presentation</vt:lpstr>
      <vt:lpstr>PowerPoint Presentation</vt:lpstr>
      <vt:lpstr>TGax November 2017 Closing Report</vt:lpstr>
      <vt:lpstr>Abstract</vt:lpstr>
      <vt:lpstr>Work Completed</vt:lpstr>
      <vt:lpstr>Timeline</vt:lpstr>
      <vt:lpstr>January 2018 Goals</vt:lpstr>
      <vt:lpstr>Conference Call Times</vt:lpstr>
      <vt:lpstr>Task Group AY  November 2017 Closing Report</vt:lpstr>
      <vt:lpstr>Abstract</vt:lpstr>
      <vt:lpstr>PowerPoint Presentation</vt:lpstr>
      <vt:lpstr>PowerPoint Presentation</vt:lpstr>
      <vt:lpstr>PowerPoint Presentation</vt:lpstr>
      <vt:lpstr>TGaz Next Generation Positioning  Nov. Closing Report</vt:lpstr>
      <vt:lpstr>Abstract</vt:lpstr>
      <vt:lpstr>TG Status And Work Completed</vt:lpstr>
      <vt:lpstr>Goals For Jan. Meeting</vt:lpstr>
      <vt:lpstr>Teleconference Schedule</vt:lpstr>
      <vt:lpstr>TGba November 2017 Closing Report</vt:lpstr>
      <vt:lpstr>Abstract</vt:lpstr>
      <vt:lpstr>Work Completed</vt:lpstr>
      <vt:lpstr>Goal for January 2018</vt:lpstr>
      <vt:lpstr>Teleconference Call Schedule</vt:lpstr>
      <vt:lpstr>Light Communications Study Group  November 2017 Closing Report</vt:lpstr>
      <vt:lpstr>PowerPoint Presentation</vt:lpstr>
      <vt:lpstr>PowerPoint Presentation</vt:lpstr>
      <vt:lpstr>RR-TAG (802.18) to 802.11 Liaison</vt:lpstr>
      <vt:lpstr>Items Reviewed/Discussed in the RR-TAG</vt:lpstr>
      <vt:lpstr>Items Reviewed/Discussed in the RR-TAG-2</vt:lpstr>
      <vt:lpstr>RR-TAG Other</vt:lpstr>
      <vt:lpstr>Documents Approved</vt:lpstr>
      <vt:lpstr>Next</vt:lpstr>
      <vt:lpstr>802.18 Meeting Close</vt:lpstr>
      <vt:lpstr>802.24 Vertical Applications  Technical Advisory Group Liaison Report</vt:lpstr>
      <vt:lpstr>PowerPoint Presentation</vt:lpstr>
      <vt:lpstr>IEEE 802.11-IETF Liaison Report</vt:lpstr>
      <vt:lpstr>Abstract</vt:lpstr>
      <vt:lpstr>IETF Meetings</vt:lpstr>
      <vt:lpstr>IETF- IEEE 802 Liaison Activity  </vt:lpstr>
      <vt:lpstr>IoT related work – feedback requested</vt:lpstr>
      <vt:lpstr>IETF BOFs IETF Nov 13-17, 2017</vt:lpstr>
      <vt:lpstr>YANG Model Catalog</vt:lpstr>
      <vt:lpstr>Multicast Topics</vt:lpstr>
      <vt:lpstr>Of Interest to Smart Grid</vt:lpstr>
      <vt:lpstr>CAPPORT WG</vt:lpstr>
      <vt:lpstr>RADEXT WG</vt:lpstr>
      <vt:lpstr>Operations Area Working Group</vt:lpstr>
      <vt:lpstr>Transport Layer Security (TLS)</vt:lpstr>
      <vt:lpstr>Deterministic Networking (DETNET)</vt:lpstr>
      <vt:lpstr>IP Wireless Access in Vehicular Environments  (IPWAVE)</vt:lpstr>
      <vt:lpstr>References</vt:lpstr>
      <vt:lpstr>Wi-Fi Alliance Liaison Update</vt:lpstr>
      <vt:lpstr>PowerPoint Presentation</vt:lpstr>
      <vt:lpstr>PowerPoint Presentation</vt:lpstr>
      <vt:lpstr>PowerPoint Presentation</vt:lpstr>
      <vt:lpstr>IEEE 802.1 OmniRAN TG Status Report to IEEE 802 WGs</vt:lpstr>
      <vt:lpstr>IEEE 802.1 OmniRAN TG Resources</vt:lpstr>
      <vt:lpstr>OmniRAN TG Achievements Orlando meeting, November 6th – 9th  </vt:lpstr>
      <vt:lpstr>Looking forward to next session in  Geneva, CH, January 22-26, 2018</vt:lpstr>
    </vt:vector>
  </TitlesOfParts>
  <Company>Aruba Networks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WG11 Closing Reports</dc:title>
  <dc:creator>dorothy.stanley@hpe.com</dc:creator>
  <cp:keywords>November 2017</cp:keywords>
  <cp:lastModifiedBy>Stanley, Dorothy</cp:lastModifiedBy>
  <cp:revision>1498</cp:revision>
  <cp:lastPrinted>1998-02-10T13:28:06Z</cp:lastPrinted>
  <dcterms:created xsi:type="dcterms:W3CDTF">1998-02-10T13:07:52Z</dcterms:created>
  <dcterms:modified xsi:type="dcterms:W3CDTF">2017-11-15T05:29:48Z</dcterms:modified>
</cp:coreProperties>
</file>