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6"/>
  </p:notesMasterIdLst>
  <p:handoutMasterIdLst>
    <p:handoutMasterId r:id="rId27"/>
  </p:handoutMasterIdLst>
  <p:sldIdLst>
    <p:sldId id="271" r:id="rId2"/>
    <p:sldId id="272" r:id="rId3"/>
    <p:sldId id="304" r:id="rId4"/>
    <p:sldId id="273" r:id="rId5"/>
    <p:sldId id="274" r:id="rId6"/>
    <p:sldId id="275" r:id="rId7"/>
    <p:sldId id="276" r:id="rId8"/>
    <p:sldId id="363" r:id="rId9"/>
    <p:sldId id="307" r:id="rId10"/>
    <p:sldId id="291" r:id="rId11"/>
    <p:sldId id="327" r:id="rId12"/>
    <p:sldId id="278" r:id="rId13"/>
    <p:sldId id="357" r:id="rId14"/>
    <p:sldId id="366" r:id="rId15"/>
    <p:sldId id="365" r:id="rId16"/>
    <p:sldId id="326" r:id="rId17"/>
    <p:sldId id="361" r:id="rId18"/>
    <p:sldId id="325" r:id="rId19"/>
    <p:sldId id="305" r:id="rId20"/>
    <p:sldId id="289" r:id="rId21"/>
    <p:sldId id="297" r:id="rId22"/>
    <p:sldId id="303" r:id="rId23"/>
    <p:sldId id="367" r:id="rId24"/>
    <p:sldId id="364" r:id="rId25"/>
  </p:sldIdLst>
  <p:sldSz cx="9144000" cy="6858000" type="screen4x3"/>
  <p:notesSz cx="6858000" cy="9296400"/>
  <p:defaultTextStyle>
    <a:defPPr>
      <a:defRPr lang="en-US"/>
    </a:defPPr>
    <a:lvl1pPr algn="l" rtl="0" eaLnBrk="0" fontAlgn="base" hangingPunct="0">
      <a:spcBef>
        <a:spcPct val="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orothy Stanley" initials="D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22" autoAdjust="0"/>
    <p:restoredTop sz="95608" autoAdjust="0"/>
  </p:normalViewPr>
  <p:slideViewPr>
    <p:cSldViewPr>
      <p:cViewPr varScale="1">
        <p:scale>
          <a:sx n="65" d="100"/>
          <a:sy n="65" d="100"/>
        </p:scale>
        <p:origin x="636"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7" d="100"/>
          <a:sy n="87" d="100"/>
        </p:scale>
        <p:origin x="-3822" y="-78"/>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3974458" y="175750"/>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smtClean="0"/>
            </a:lvl1pPr>
          </a:lstStyle>
          <a:p>
            <a:pPr>
              <a:defRPr/>
            </a:pPr>
            <a:r>
              <a:rPr lang="en-US" smtClean="0"/>
              <a:t>doc.: IEEE 802.11-17/1559r0</a:t>
            </a:r>
            <a:endParaRPr lang="en-US" dirty="0"/>
          </a:p>
        </p:txBody>
      </p:sp>
      <p:sp>
        <p:nvSpPr>
          <p:cNvPr id="3075" name="Rectangle 3"/>
          <p:cNvSpPr>
            <a:spLocks noGrp="1" noChangeArrowheads="1"/>
          </p:cNvSpPr>
          <p:nvPr>
            <p:ph type="dt" sz="quarter" idx="1"/>
          </p:nvPr>
        </p:nvSpPr>
        <p:spPr bwMode="auto">
          <a:xfrm>
            <a:off x="687684" y="175750"/>
            <a:ext cx="753411"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smtClean="0"/>
            </a:lvl1pPr>
          </a:lstStyle>
          <a:p>
            <a:pPr>
              <a:defRPr/>
            </a:pPr>
            <a:r>
              <a:rPr lang="en-US" smtClean="0"/>
              <a:t>November 2017</a:t>
            </a:r>
            <a:endParaRPr lang="en-US" dirty="0"/>
          </a:p>
        </p:txBody>
      </p:sp>
      <p:sp>
        <p:nvSpPr>
          <p:cNvPr id="3076" name="Rectangle 4"/>
          <p:cNvSpPr>
            <a:spLocks noGrp="1" noChangeArrowheads="1"/>
          </p:cNvSpPr>
          <p:nvPr>
            <p:ph type="ftr" sz="quarter" idx="2"/>
          </p:nvPr>
        </p:nvSpPr>
        <p:spPr bwMode="auto">
          <a:xfrm>
            <a:off x="4154528" y="8997440"/>
            <a:ext cx="209429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smtClean="0"/>
            </a:lvl1pPr>
          </a:lstStyle>
          <a:p>
            <a:pPr>
              <a:defRPr/>
            </a:pPr>
            <a:r>
              <a:rPr lang="en-US" smtClean="0"/>
              <a:t>Dorothy Stanley (HP Enterprise)</a:t>
            </a:r>
            <a:endParaRPr lang="en-US" dirty="0"/>
          </a:p>
        </p:txBody>
      </p:sp>
      <p:sp>
        <p:nvSpPr>
          <p:cNvPr id="3077" name="Rectangle 5"/>
          <p:cNvSpPr>
            <a:spLocks noGrp="1" noChangeArrowheads="1"/>
          </p:cNvSpPr>
          <p:nvPr>
            <p:ph type="sldNum" sz="quarter" idx="3"/>
          </p:nvPr>
        </p:nvSpPr>
        <p:spPr bwMode="auto">
          <a:xfrm>
            <a:off x="3093968" y="8997440"/>
            <a:ext cx="5177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smtClean="0"/>
            </a:lvl1pPr>
          </a:lstStyle>
          <a:p>
            <a:pPr>
              <a:defRPr/>
            </a:pPr>
            <a:r>
              <a:rPr lang="en-US"/>
              <a:t>Page </a:t>
            </a:r>
            <a:fld id="{9EAE64DA-2228-41CE-9098-6582A99B8B51}" type="slidenum">
              <a:rPr lang="en-US"/>
              <a:pPr>
                <a:defRPr/>
              </a:pPr>
              <a:t>‹#›</a:t>
            </a:fld>
            <a:endParaRPr lang="en-US"/>
          </a:p>
        </p:txBody>
      </p:sp>
      <p:sp>
        <p:nvSpPr>
          <p:cNvPr id="3078" name="Line 6"/>
          <p:cNvSpPr>
            <a:spLocks noChangeShapeType="1"/>
          </p:cNvSpPr>
          <p:nvPr/>
        </p:nvSpPr>
        <p:spPr bwMode="auto">
          <a:xfrm>
            <a:off x="686115" y="388013"/>
            <a:ext cx="5485772"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3079" name="Rectangle 7"/>
          <p:cNvSpPr>
            <a:spLocks noChangeArrowheads="1"/>
          </p:cNvSpPr>
          <p:nvPr/>
        </p:nvSpPr>
        <p:spPr bwMode="auto">
          <a:xfrm>
            <a:off x="686114" y="8997440"/>
            <a:ext cx="718145" cy="184666"/>
          </a:xfrm>
          <a:prstGeom prst="rect">
            <a:avLst/>
          </a:prstGeom>
          <a:noFill/>
          <a:ln w="9525">
            <a:noFill/>
            <a:miter lim="800000"/>
            <a:headEnd/>
            <a:tailEnd/>
          </a:ln>
          <a:effectLst/>
        </p:spPr>
        <p:txBody>
          <a:bodyPr wrap="none" lIns="0" tIns="0" rIns="0" bIns="0">
            <a:spAutoFit/>
          </a:bodyPr>
          <a:lstStyle/>
          <a:p>
            <a:pPr defTabSz="933450">
              <a:defRPr/>
            </a:pPr>
            <a:r>
              <a:rPr lang="en-US"/>
              <a:t>Submission</a:t>
            </a:r>
          </a:p>
        </p:txBody>
      </p:sp>
      <p:sp>
        <p:nvSpPr>
          <p:cNvPr id="3080" name="Line 8"/>
          <p:cNvSpPr>
            <a:spLocks noChangeShapeType="1"/>
          </p:cNvSpPr>
          <p:nvPr/>
        </p:nvSpPr>
        <p:spPr bwMode="auto">
          <a:xfrm>
            <a:off x="686114" y="8986308"/>
            <a:ext cx="5638067"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25037029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16850" y="96239"/>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smtClean="0"/>
            </a:lvl1pPr>
          </a:lstStyle>
          <a:p>
            <a:pPr>
              <a:defRPr/>
            </a:pPr>
            <a:r>
              <a:rPr lang="en-US" smtClean="0"/>
              <a:t>doc.: IEEE 802.11-17/1559r0</a:t>
            </a:r>
            <a:endParaRPr lang="en-US"/>
          </a:p>
        </p:txBody>
      </p:sp>
      <p:sp>
        <p:nvSpPr>
          <p:cNvPr id="2051" name="Rectangle 3"/>
          <p:cNvSpPr>
            <a:spLocks noGrp="1" noChangeArrowheads="1"/>
          </p:cNvSpPr>
          <p:nvPr>
            <p:ph type="dt" idx="1"/>
          </p:nvPr>
        </p:nvSpPr>
        <p:spPr bwMode="auto">
          <a:xfrm>
            <a:off x="646863" y="96239"/>
            <a:ext cx="920060"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smtClean="0"/>
            </a:lvl1pPr>
          </a:lstStyle>
          <a:p>
            <a:pPr>
              <a:defRPr/>
            </a:pPr>
            <a:r>
              <a:rPr lang="en-US" smtClean="0"/>
              <a:t>November 2017</a:t>
            </a:r>
            <a:endParaRPr lang="en-US"/>
          </a:p>
        </p:txBody>
      </p:sp>
      <p:sp>
        <p:nvSpPr>
          <p:cNvPr id="10244" name="Rectangle 4"/>
          <p:cNvSpPr>
            <a:spLocks noGrp="1" noRot="1" noChangeAspect="1" noChangeArrowheads="1" noTextEdit="1"/>
          </p:cNvSpPr>
          <p:nvPr>
            <p:ph type="sldImg" idx="2"/>
          </p:nvPr>
        </p:nvSpPr>
        <p:spPr bwMode="auto">
          <a:xfrm>
            <a:off x="1114425" y="703263"/>
            <a:ext cx="4629150" cy="3473450"/>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13772" y="4416029"/>
            <a:ext cx="5030456" cy="4183857"/>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4627338" y="9000621"/>
            <a:ext cx="15853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smtClean="0"/>
            </a:lvl5pPr>
          </a:lstStyle>
          <a:p>
            <a:pPr lvl="4">
              <a:defRPr/>
            </a:pPr>
            <a:r>
              <a:rPr lang="en-US" smtClean="0"/>
              <a:t>Dorothy Stanley (HP Enterprise)</a:t>
            </a:r>
            <a:endParaRPr lang="en-US"/>
          </a:p>
        </p:txBody>
      </p:sp>
      <p:sp>
        <p:nvSpPr>
          <p:cNvPr id="2055" name="Rectangle 7"/>
          <p:cNvSpPr>
            <a:spLocks noGrp="1" noChangeArrowheads="1"/>
          </p:cNvSpPr>
          <p:nvPr>
            <p:ph type="sldNum" sz="quarter" idx="5"/>
          </p:nvPr>
        </p:nvSpPr>
        <p:spPr bwMode="auto">
          <a:xfrm>
            <a:off x="3176570" y="9000621"/>
            <a:ext cx="5177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smtClean="0"/>
            </a:lvl1pPr>
          </a:lstStyle>
          <a:p>
            <a:pPr>
              <a:defRPr/>
            </a:pPr>
            <a:r>
              <a:rPr lang="en-US"/>
              <a:t>Page </a:t>
            </a:r>
            <a:fld id="{F4F34E98-D62A-4186-8764-CE3AA6FA445F}" type="slidenum">
              <a:rPr lang="en-US"/>
              <a:pPr>
                <a:defRPr/>
              </a:pPr>
              <a:t>‹#›</a:t>
            </a:fld>
            <a:endParaRPr lang="en-US"/>
          </a:p>
        </p:txBody>
      </p:sp>
      <p:sp>
        <p:nvSpPr>
          <p:cNvPr id="2056" name="Rectangle 8"/>
          <p:cNvSpPr>
            <a:spLocks noChangeArrowheads="1"/>
          </p:cNvSpPr>
          <p:nvPr/>
        </p:nvSpPr>
        <p:spPr bwMode="auto">
          <a:xfrm>
            <a:off x="715945" y="9000621"/>
            <a:ext cx="718145" cy="184666"/>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2057" name="Line 9"/>
          <p:cNvSpPr>
            <a:spLocks noChangeShapeType="1"/>
          </p:cNvSpPr>
          <p:nvPr/>
        </p:nvSpPr>
        <p:spPr bwMode="auto">
          <a:xfrm>
            <a:off x="715945" y="8999030"/>
            <a:ext cx="542611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2058" name="Line 10"/>
          <p:cNvSpPr>
            <a:spLocks noChangeShapeType="1"/>
          </p:cNvSpPr>
          <p:nvPr/>
        </p:nvSpPr>
        <p:spPr bwMode="auto">
          <a:xfrm>
            <a:off x="640583" y="297371"/>
            <a:ext cx="5576835"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1990768641"/>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a:noFill/>
        </p:spPr>
        <p:txBody>
          <a:bodyPr/>
          <a:lstStyle/>
          <a:p>
            <a:r>
              <a:rPr lang="en-US" smtClean="0"/>
              <a:t>doc.: IEEE 802.11-17/1559r0</a:t>
            </a:r>
            <a:endParaRPr lang="en-US"/>
          </a:p>
        </p:txBody>
      </p:sp>
      <p:sp>
        <p:nvSpPr>
          <p:cNvPr id="11267" name="Rectangle 3"/>
          <p:cNvSpPr>
            <a:spLocks noGrp="1" noChangeArrowheads="1"/>
          </p:cNvSpPr>
          <p:nvPr>
            <p:ph type="dt" sz="quarter" idx="1"/>
          </p:nvPr>
        </p:nvSpPr>
        <p:spPr>
          <a:noFill/>
        </p:spPr>
        <p:txBody>
          <a:bodyPr/>
          <a:lstStyle/>
          <a:p>
            <a:r>
              <a:rPr lang="en-US" smtClean="0"/>
              <a:t>November 2017</a:t>
            </a:r>
            <a:endParaRPr lang="en-US"/>
          </a:p>
        </p:txBody>
      </p:sp>
      <p:sp>
        <p:nvSpPr>
          <p:cNvPr id="11268" name="Rectangle 6"/>
          <p:cNvSpPr>
            <a:spLocks noGrp="1" noChangeArrowheads="1"/>
          </p:cNvSpPr>
          <p:nvPr>
            <p:ph type="ftr" sz="quarter" idx="4"/>
          </p:nvPr>
        </p:nvSpPr>
        <p:spPr>
          <a:noFill/>
        </p:spPr>
        <p:txBody>
          <a:bodyPr/>
          <a:lstStyle/>
          <a:p>
            <a:pPr lvl="4"/>
            <a:r>
              <a:rPr lang="en-US" smtClean="0"/>
              <a:t>Dorothy Stanley (HP Enterprise)</a:t>
            </a:r>
            <a:endParaRPr lang="en-US"/>
          </a:p>
        </p:txBody>
      </p:sp>
      <p:sp>
        <p:nvSpPr>
          <p:cNvPr id="11269" name="Rectangle 7"/>
          <p:cNvSpPr>
            <a:spLocks noGrp="1" noChangeArrowheads="1"/>
          </p:cNvSpPr>
          <p:nvPr>
            <p:ph type="sldNum" sz="quarter" idx="5"/>
          </p:nvPr>
        </p:nvSpPr>
        <p:spPr>
          <a:xfrm>
            <a:off x="3279163" y="9000621"/>
            <a:ext cx="415177" cy="184666"/>
          </a:xfrm>
          <a:noFill/>
        </p:spPr>
        <p:txBody>
          <a:bodyPr/>
          <a:lstStyle/>
          <a:p>
            <a:r>
              <a:rPr lang="en-US"/>
              <a:t>Page </a:t>
            </a:r>
            <a:fld id="{6D0DD3B1-FAAC-4237-A86B-E499F2492F54}" type="slidenum">
              <a:rPr lang="en-US"/>
              <a:pPr/>
              <a:t>1</a:t>
            </a:fld>
            <a:endParaRPr lang="en-US"/>
          </a:p>
        </p:txBody>
      </p:sp>
      <p:sp>
        <p:nvSpPr>
          <p:cNvPr id="11270" name="Rectangle 2"/>
          <p:cNvSpPr>
            <a:spLocks noGrp="1" noRot="1" noChangeAspect="1" noChangeArrowheads="1" noTextEdit="1"/>
          </p:cNvSpPr>
          <p:nvPr>
            <p:ph type="sldImg"/>
          </p:nvPr>
        </p:nvSpPr>
        <p:spPr>
          <a:xfrm>
            <a:off x="1114425" y="703263"/>
            <a:ext cx="4629150" cy="3473450"/>
          </a:xfrm>
          <a:ln/>
        </p:spPr>
      </p:sp>
      <p:sp>
        <p:nvSpPr>
          <p:cNvPr id="11271"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32168974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2.1.2.1</a:t>
            </a:r>
            <a:endParaRPr lang="en-US" dirty="0"/>
          </a:p>
        </p:txBody>
      </p:sp>
      <p:sp>
        <p:nvSpPr>
          <p:cNvPr id="4" name="Header Placeholder 3"/>
          <p:cNvSpPr>
            <a:spLocks noGrp="1"/>
          </p:cNvSpPr>
          <p:nvPr>
            <p:ph type="hdr" sz="quarter" idx="10"/>
          </p:nvPr>
        </p:nvSpPr>
        <p:spPr/>
        <p:txBody>
          <a:bodyPr/>
          <a:lstStyle/>
          <a:p>
            <a:pPr>
              <a:defRPr/>
            </a:pPr>
            <a:r>
              <a:rPr lang="en-US" smtClean="0"/>
              <a:t>doc.: IEEE 802.11-17/1559r0</a:t>
            </a:r>
            <a:endParaRPr lang="en-US"/>
          </a:p>
        </p:txBody>
      </p:sp>
      <p:sp>
        <p:nvSpPr>
          <p:cNvPr id="5" name="Date Placeholder 4"/>
          <p:cNvSpPr>
            <a:spLocks noGrp="1"/>
          </p:cNvSpPr>
          <p:nvPr>
            <p:ph type="dt" idx="11"/>
          </p:nvPr>
        </p:nvSpPr>
        <p:spPr/>
        <p:txBody>
          <a:bodyPr/>
          <a:lstStyle/>
          <a:p>
            <a:pPr>
              <a:defRPr/>
            </a:pPr>
            <a:r>
              <a:rPr lang="en-US" smtClean="0"/>
              <a:t>November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10</a:t>
            </a:fld>
            <a:endParaRPr lang="en-US"/>
          </a:p>
        </p:txBody>
      </p:sp>
    </p:spTree>
    <p:extLst>
      <p:ext uri="{BB962C8B-B14F-4D97-AF65-F5344CB8AC3E}">
        <p14:creationId xmlns:p14="http://schemas.microsoft.com/office/powerpoint/2010/main" val="17601627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802.11-17/1559r0</a:t>
            </a:r>
            <a:endParaRPr lang="en-US"/>
          </a:p>
        </p:txBody>
      </p:sp>
      <p:sp>
        <p:nvSpPr>
          <p:cNvPr id="5" name="Date Placeholder 4"/>
          <p:cNvSpPr>
            <a:spLocks noGrp="1"/>
          </p:cNvSpPr>
          <p:nvPr>
            <p:ph type="dt" idx="11"/>
          </p:nvPr>
        </p:nvSpPr>
        <p:spPr/>
        <p:txBody>
          <a:bodyPr/>
          <a:lstStyle/>
          <a:p>
            <a:pPr>
              <a:defRPr/>
            </a:pPr>
            <a:r>
              <a:rPr lang="en-US" smtClean="0"/>
              <a:t>November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11</a:t>
            </a:fld>
            <a:endParaRPr lang="en-US"/>
          </a:p>
        </p:txBody>
      </p:sp>
    </p:spTree>
    <p:extLst>
      <p:ext uri="{BB962C8B-B14F-4D97-AF65-F5344CB8AC3E}">
        <p14:creationId xmlns:p14="http://schemas.microsoft.com/office/powerpoint/2010/main" val="17601627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802.11-17/1559r0</a:t>
            </a:r>
            <a:endParaRPr lang="en-US"/>
          </a:p>
        </p:txBody>
      </p:sp>
      <p:sp>
        <p:nvSpPr>
          <p:cNvPr id="5" name="Date Placeholder 4"/>
          <p:cNvSpPr>
            <a:spLocks noGrp="1"/>
          </p:cNvSpPr>
          <p:nvPr>
            <p:ph type="dt" idx="11"/>
          </p:nvPr>
        </p:nvSpPr>
        <p:spPr/>
        <p:txBody>
          <a:bodyPr/>
          <a:lstStyle/>
          <a:p>
            <a:pPr>
              <a:defRPr/>
            </a:pPr>
            <a:r>
              <a:rPr lang="en-US" smtClean="0"/>
              <a:t>November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12</a:t>
            </a:fld>
            <a:endParaRPr lang="en-US"/>
          </a:p>
        </p:txBody>
      </p:sp>
    </p:spTree>
    <p:extLst>
      <p:ext uri="{BB962C8B-B14F-4D97-AF65-F5344CB8AC3E}">
        <p14:creationId xmlns:p14="http://schemas.microsoft.com/office/powerpoint/2010/main" val="39035714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2.1.2.8</a:t>
            </a:r>
            <a:endParaRPr lang="en-US" dirty="0"/>
          </a:p>
        </p:txBody>
      </p:sp>
      <p:sp>
        <p:nvSpPr>
          <p:cNvPr id="4" name="Header Placeholder 3"/>
          <p:cNvSpPr>
            <a:spLocks noGrp="1"/>
          </p:cNvSpPr>
          <p:nvPr>
            <p:ph type="hdr" sz="quarter" idx="10"/>
          </p:nvPr>
        </p:nvSpPr>
        <p:spPr/>
        <p:txBody>
          <a:bodyPr/>
          <a:lstStyle/>
          <a:p>
            <a:pPr>
              <a:defRPr/>
            </a:pPr>
            <a:r>
              <a:rPr lang="en-US" smtClean="0"/>
              <a:t>doc.: IEEE 802.11-17/1559r0</a:t>
            </a:r>
            <a:endParaRPr lang="en-US"/>
          </a:p>
        </p:txBody>
      </p:sp>
      <p:sp>
        <p:nvSpPr>
          <p:cNvPr id="5" name="Date Placeholder 4"/>
          <p:cNvSpPr>
            <a:spLocks noGrp="1"/>
          </p:cNvSpPr>
          <p:nvPr>
            <p:ph type="dt" idx="11"/>
          </p:nvPr>
        </p:nvSpPr>
        <p:spPr/>
        <p:txBody>
          <a:bodyPr/>
          <a:lstStyle/>
          <a:p>
            <a:pPr>
              <a:defRPr/>
            </a:pPr>
            <a:r>
              <a:rPr lang="en-US" smtClean="0"/>
              <a:t>November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13</a:t>
            </a:fld>
            <a:endParaRPr lang="en-US"/>
          </a:p>
        </p:txBody>
      </p:sp>
    </p:spTree>
    <p:extLst>
      <p:ext uri="{BB962C8B-B14F-4D97-AF65-F5344CB8AC3E}">
        <p14:creationId xmlns:p14="http://schemas.microsoft.com/office/powerpoint/2010/main" val="15100804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2.1.2.8</a:t>
            </a:r>
            <a:endParaRPr lang="en-US" dirty="0"/>
          </a:p>
        </p:txBody>
      </p:sp>
      <p:sp>
        <p:nvSpPr>
          <p:cNvPr id="4" name="Header Placeholder 3"/>
          <p:cNvSpPr>
            <a:spLocks noGrp="1"/>
          </p:cNvSpPr>
          <p:nvPr>
            <p:ph type="hdr" sz="quarter" idx="10"/>
          </p:nvPr>
        </p:nvSpPr>
        <p:spPr/>
        <p:txBody>
          <a:bodyPr/>
          <a:lstStyle/>
          <a:p>
            <a:pPr>
              <a:defRPr/>
            </a:pPr>
            <a:r>
              <a:rPr lang="en-US" smtClean="0"/>
              <a:t>doc.: IEEE 802.11-17/1559r0</a:t>
            </a:r>
            <a:endParaRPr lang="en-US"/>
          </a:p>
        </p:txBody>
      </p:sp>
      <p:sp>
        <p:nvSpPr>
          <p:cNvPr id="5" name="Date Placeholder 4"/>
          <p:cNvSpPr>
            <a:spLocks noGrp="1"/>
          </p:cNvSpPr>
          <p:nvPr>
            <p:ph type="dt" idx="11"/>
          </p:nvPr>
        </p:nvSpPr>
        <p:spPr/>
        <p:txBody>
          <a:bodyPr/>
          <a:lstStyle/>
          <a:p>
            <a:pPr>
              <a:defRPr/>
            </a:pPr>
            <a:r>
              <a:rPr lang="en-US" smtClean="0"/>
              <a:t>November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14</a:t>
            </a:fld>
            <a:endParaRPr lang="en-US"/>
          </a:p>
        </p:txBody>
      </p:sp>
    </p:spTree>
    <p:extLst>
      <p:ext uri="{BB962C8B-B14F-4D97-AF65-F5344CB8AC3E}">
        <p14:creationId xmlns:p14="http://schemas.microsoft.com/office/powerpoint/2010/main" val="39861882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802.11-17/1559r0</a:t>
            </a:r>
            <a:endParaRPr lang="en-US"/>
          </a:p>
        </p:txBody>
      </p:sp>
      <p:sp>
        <p:nvSpPr>
          <p:cNvPr id="5" name="Date Placeholder 4"/>
          <p:cNvSpPr>
            <a:spLocks noGrp="1"/>
          </p:cNvSpPr>
          <p:nvPr>
            <p:ph type="dt" idx="11"/>
          </p:nvPr>
        </p:nvSpPr>
        <p:spPr/>
        <p:txBody>
          <a:bodyPr/>
          <a:lstStyle/>
          <a:p>
            <a:pPr>
              <a:defRPr/>
            </a:pPr>
            <a:r>
              <a:rPr lang="en-US" smtClean="0"/>
              <a:t>November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15</a:t>
            </a:fld>
            <a:endParaRPr lang="en-US"/>
          </a:p>
        </p:txBody>
      </p:sp>
    </p:spTree>
    <p:extLst>
      <p:ext uri="{BB962C8B-B14F-4D97-AF65-F5344CB8AC3E}">
        <p14:creationId xmlns:p14="http://schemas.microsoft.com/office/powerpoint/2010/main" val="2541588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802.11-17/1559r0</a:t>
            </a:r>
            <a:endParaRPr lang="en-US"/>
          </a:p>
        </p:txBody>
      </p:sp>
      <p:sp>
        <p:nvSpPr>
          <p:cNvPr id="5" name="Date Placeholder 4"/>
          <p:cNvSpPr>
            <a:spLocks noGrp="1"/>
          </p:cNvSpPr>
          <p:nvPr>
            <p:ph type="dt" idx="11"/>
          </p:nvPr>
        </p:nvSpPr>
        <p:spPr/>
        <p:txBody>
          <a:bodyPr/>
          <a:lstStyle/>
          <a:p>
            <a:pPr>
              <a:defRPr/>
            </a:pPr>
            <a:r>
              <a:rPr lang="en-US" smtClean="0"/>
              <a:t>November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16</a:t>
            </a:fld>
            <a:endParaRPr lang="en-US"/>
          </a:p>
        </p:txBody>
      </p:sp>
    </p:spTree>
    <p:extLst>
      <p:ext uri="{BB962C8B-B14F-4D97-AF65-F5344CB8AC3E}">
        <p14:creationId xmlns:p14="http://schemas.microsoft.com/office/powerpoint/2010/main" val="8939388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802.11-17/1559r0</a:t>
            </a:r>
            <a:endParaRPr lang="en-US"/>
          </a:p>
        </p:txBody>
      </p:sp>
      <p:sp>
        <p:nvSpPr>
          <p:cNvPr id="5" name="Date Placeholder 4"/>
          <p:cNvSpPr>
            <a:spLocks noGrp="1"/>
          </p:cNvSpPr>
          <p:nvPr>
            <p:ph type="dt" idx="11"/>
          </p:nvPr>
        </p:nvSpPr>
        <p:spPr/>
        <p:txBody>
          <a:bodyPr/>
          <a:lstStyle/>
          <a:p>
            <a:pPr>
              <a:defRPr/>
            </a:pPr>
            <a:r>
              <a:rPr lang="en-US" smtClean="0"/>
              <a:t>November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17</a:t>
            </a:fld>
            <a:endParaRPr lang="en-US"/>
          </a:p>
        </p:txBody>
      </p:sp>
    </p:spTree>
    <p:extLst>
      <p:ext uri="{BB962C8B-B14F-4D97-AF65-F5344CB8AC3E}">
        <p14:creationId xmlns:p14="http://schemas.microsoft.com/office/powerpoint/2010/main" val="8939388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a:xfrm>
            <a:off x="4026725" y="96238"/>
            <a:ext cx="2185983"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400" smtClean="0"/>
              <a:t>doc.: IEEE 802.11-17/1559r0</a:t>
            </a:r>
          </a:p>
        </p:txBody>
      </p:sp>
      <p:sp>
        <p:nvSpPr>
          <p:cNvPr id="26627" name="Rectangle 3"/>
          <p:cNvSpPr>
            <a:spLocks noGrp="1" noChangeArrowheads="1"/>
          </p:cNvSpPr>
          <p:nvPr>
            <p:ph type="dt" sz="quarter" idx="1"/>
          </p:nvPr>
        </p:nvSpPr>
        <p:spPr>
          <a:xfrm>
            <a:off x="646863" y="96238"/>
            <a:ext cx="743537"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400" smtClean="0"/>
              <a:t>November 2017</a:t>
            </a:r>
          </a:p>
        </p:txBody>
      </p:sp>
      <p:sp>
        <p:nvSpPr>
          <p:cNvPr id="26628" name="Rectangle 6"/>
          <p:cNvSpPr>
            <a:spLocks noGrp="1" noChangeArrowheads="1"/>
          </p:cNvSpPr>
          <p:nvPr>
            <p:ph type="ftr" sz="quarter" idx="4"/>
          </p:nvPr>
        </p:nvSpPr>
        <p:spPr>
          <a:xfrm>
            <a:off x="3581860" y="9000620"/>
            <a:ext cx="2630848"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458788" defTabSz="938213">
              <a:defRPr sz="2400" b="1">
                <a:solidFill>
                  <a:schemeClr val="tx1"/>
                </a:solidFill>
                <a:latin typeface="Times New Roman" pitchFamily="18" charset="0"/>
              </a:defRPr>
            </a:lvl5pPr>
            <a:lvl6pPr marL="915988" defTabSz="938213" eaLnBrk="0" fontAlgn="base" hangingPunct="0">
              <a:spcBef>
                <a:spcPct val="0"/>
              </a:spcBef>
              <a:spcAft>
                <a:spcPct val="0"/>
              </a:spcAft>
              <a:defRPr sz="2400" b="1">
                <a:solidFill>
                  <a:schemeClr val="tx1"/>
                </a:solidFill>
                <a:latin typeface="Times New Roman" pitchFamily="18" charset="0"/>
              </a:defRPr>
            </a:lvl6pPr>
            <a:lvl7pPr marL="1373188" defTabSz="938213" eaLnBrk="0" fontAlgn="base" hangingPunct="0">
              <a:spcBef>
                <a:spcPct val="0"/>
              </a:spcBef>
              <a:spcAft>
                <a:spcPct val="0"/>
              </a:spcAft>
              <a:defRPr sz="2400" b="1">
                <a:solidFill>
                  <a:schemeClr val="tx1"/>
                </a:solidFill>
                <a:latin typeface="Times New Roman" pitchFamily="18" charset="0"/>
              </a:defRPr>
            </a:lvl7pPr>
            <a:lvl8pPr marL="1830388" defTabSz="938213" eaLnBrk="0" fontAlgn="base" hangingPunct="0">
              <a:spcBef>
                <a:spcPct val="0"/>
              </a:spcBef>
              <a:spcAft>
                <a:spcPct val="0"/>
              </a:spcAft>
              <a:defRPr sz="2400" b="1">
                <a:solidFill>
                  <a:schemeClr val="tx1"/>
                </a:solidFill>
                <a:latin typeface="Times New Roman" pitchFamily="18" charset="0"/>
              </a:defRPr>
            </a:lvl8pPr>
            <a:lvl9pPr marL="2287588" defTabSz="938213" eaLnBrk="0" fontAlgn="base" hangingPunct="0">
              <a:spcBef>
                <a:spcPct val="0"/>
              </a:spcBef>
              <a:spcAft>
                <a:spcPct val="0"/>
              </a:spcAft>
              <a:defRPr sz="2400" b="1">
                <a:solidFill>
                  <a:schemeClr val="tx1"/>
                </a:solidFill>
                <a:latin typeface="Times New Roman" pitchFamily="18" charset="0"/>
              </a:defRPr>
            </a:lvl9pPr>
          </a:lstStyle>
          <a:p>
            <a:pPr lvl="4"/>
            <a:r>
              <a:rPr lang="en-US" altLang="en-US" sz="1200" b="0" smtClean="0"/>
              <a:t>Dorothy Stanley (HP Enterprise)</a:t>
            </a:r>
          </a:p>
        </p:txBody>
      </p:sp>
      <p:sp>
        <p:nvSpPr>
          <p:cNvPr id="26629" name="Rectangle 7"/>
          <p:cNvSpPr>
            <a:spLocks noGrp="1" noChangeArrowheads="1"/>
          </p:cNvSpPr>
          <p:nvPr>
            <p:ph type="sldNum" sz="quarter" idx="5"/>
          </p:nvPr>
        </p:nvSpPr>
        <p:spPr>
          <a:xfrm>
            <a:off x="3202218" y="9000620"/>
            <a:ext cx="492122"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200" b="0"/>
              <a:t>Page </a:t>
            </a:r>
            <a:fld id="{EB4EB6DB-92D8-4AF6-8303-A3D3C62ADD1F}" type="slidenum">
              <a:rPr lang="en-US" altLang="en-US" sz="1200" b="0"/>
              <a:pPr/>
              <a:t>18</a:t>
            </a:fld>
            <a:endParaRPr lang="en-US" altLang="en-US" sz="1200" b="0"/>
          </a:p>
        </p:txBody>
      </p:sp>
      <p:sp>
        <p:nvSpPr>
          <p:cNvPr id="26630" name="Rectangle 2"/>
          <p:cNvSpPr>
            <a:spLocks noGrp="1" noRot="1" noChangeAspect="1" noChangeArrowheads="1" noTextEdit="1"/>
          </p:cNvSpPr>
          <p:nvPr>
            <p:ph type="sldImg"/>
          </p:nvPr>
        </p:nvSpPr>
        <p:spPr>
          <a:xfrm>
            <a:off x="1114425" y="703263"/>
            <a:ext cx="4629150" cy="3473450"/>
          </a:xfrm>
          <a:ln/>
        </p:spPr>
      </p:sp>
      <p:sp>
        <p:nvSpPr>
          <p:cNvPr id="266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p>
        </p:txBody>
      </p:sp>
    </p:spTree>
    <p:extLst>
      <p:ext uri="{BB962C8B-B14F-4D97-AF65-F5344CB8AC3E}">
        <p14:creationId xmlns:p14="http://schemas.microsoft.com/office/powerpoint/2010/main" val="12193814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802.11-17/1559r0</a:t>
            </a:r>
            <a:endParaRPr lang="en-US"/>
          </a:p>
        </p:txBody>
      </p:sp>
      <p:sp>
        <p:nvSpPr>
          <p:cNvPr id="5" name="Date Placeholder 4"/>
          <p:cNvSpPr>
            <a:spLocks noGrp="1"/>
          </p:cNvSpPr>
          <p:nvPr>
            <p:ph type="dt" idx="11"/>
          </p:nvPr>
        </p:nvSpPr>
        <p:spPr/>
        <p:txBody>
          <a:bodyPr/>
          <a:lstStyle/>
          <a:p>
            <a:pPr>
              <a:defRPr/>
            </a:pPr>
            <a:r>
              <a:rPr lang="en-US" smtClean="0"/>
              <a:t>November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19</a:t>
            </a:fld>
            <a:endParaRPr lang="en-US"/>
          </a:p>
        </p:txBody>
      </p:sp>
    </p:spTree>
    <p:extLst>
      <p:ext uri="{BB962C8B-B14F-4D97-AF65-F5344CB8AC3E}">
        <p14:creationId xmlns:p14="http://schemas.microsoft.com/office/powerpoint/2010/main" val="31336232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a:noFill/>
        </p:spPr>
        <p:txBody>
          <a:bodyPr/>
          <a:lstStyle/>
          <a:p>
            <a:r>
              <a:rPr lang="en-US" smtClean="0"/>
              <a:t>doc.: IEEE 802.11-17/1559r0</a:t>
            </a:r>
            <a:endParaRPr lang="en-US"/>
          </a:p>
        </p:txBody>
      </p:sp>
      <p:sp>
        <p:nvSpPr>
          <p:cNvPr id="12291" name="Rectangle 3"/>
          <p:cNvSpPr>
            <a:spLocks noGrp="1" noChangeArrowheads="1"/>
          </p:cNvSpPr>
          <p:nvPr>
            <p:ph type="dt" sz="quarter" idx="1"/>
          </p:nvPr>
        </p:nvSpPr>
        <p:spPr>
          <a:noFill/>
        </p:spPr>
        <p:txBody>
          <a:bodyPr/>
          <a:lstStyle/>
          <a:p>
            <a:r>
              <a:rPr lang="en-US" smtClean="0"/>
              <a:t>November 2017</a:t>
            </a:r>
            <a:endParaRPr lang="en-US"/>
          </a:p>
        </p:txBody>
      </p:sp>
      <p:sp>
        <p:nvSpPr>
          <p:cNvPr id="12292" name="Rectangle 6"/>
          <p:cNvSpPr>
            <a:spLocks noGrp="1" noChangeArrowheads="1"/>
          </p:cNvSpPr>
          <p:nvPr>
            <p:ph type="ftr" sz="quarter" idx="4"/>
          </p:nvPr>
        </p:nvSpPr>
        <p:spPr>
          <a:noFill/>
        </p:spPr>
        <p:txBody>
          <a:bodyPr/>
          <a:lstStyle/>
          <a:p>
            <a:pPr lvl="4"/>
            <a:r>
              <a:rPr lang="en-US" smtClean="0"/>
              <a:t>Dorothy Stanley (HP Enterprise)</a:t>
            </a:r>
            <a:endParaRPr lang="en-US"/>
          </a:p>
        </p:txBody>
      </p:sp>
      <p:sp>
        <p:nvSpPr>
          <p:cNvPr id="12293" name="Rectangle 7"/>
          <p:cNvSpPr>
            <a:spLocks noGrp="1" noChangeArrowheads="1"/>
          </p:cNvSpPr>
          <p:nvPr>
            <p:ph type="sldNum" sz="quarter" idx="5"/>
          </p:nvPr>
        </p:nvSpPr>
        <p:spPr>
          <a:xfrm>
            <a:off x="3279163" y="9000621"/>
            <a:ext cx="415177" cy="184666"/>
          </a:xfrm>
          <a:noFill/>
        </p:spPr>
        <p:txBody>
          <a:bodyPr/>
          <a:lstStyle/>
          <a:p>
            <a:r>
              <a:rPr lang="en-US"/>
              <a:t>Page </a:t>
            </a:r>
            <a:fld id="{7A4FDB48-E15B-4B47-8687-1B7C1224EF6A}" type="slidenum">
              <a:rPr lang="en-US"/>
              <a:pPr/>
              <a:t>2</a:t>
            </a:fld>
            <a:endParaRPr lang="en-US"/>
          </a:p>
        </p:txBody>
      </p:sp>
      <p:sp>
        <p:nvSpPr>
          <p:cNvPr id="12294" name="Rectangle 2"/>
          <p:cNvSpPr>
            <a:spLocks noGrp="1" noRot="1" noChangeAspect="1" noChangeArrowheads="1" noTextEdit="1"/>
          </p:cNvSpPr>
          <p:nvPr>
            <p:ph type="sldImg"/>
          </p:nvPr>
        </p:nvSpPr>
        <p:spPr>
          <a:xfrm>
            <a:off x="1114425" y="703263"/>
            <a:ext cx="4629150" cy="3473450"/>
          </a:xfrm>
          <a:ln cap="flat"/>
        </p:spPr>
      </p:sp>
      <p:sp>
        <p:nvSpPr>
          <p:cNvPr id="12295" name="Rectangle 3"/>
          <p:cNvSpPr>
            <a:spLocks noGrp="1" noChangeArrowheads="1"/>
          </p:cNvSpPr>
          <p:nvPr>
            <p:ph type="body" idx="1"/>
          </p:nvPr>
        </p:nvSpPr>
        <p:spPr>
          <a:noFill/>
          <a:ln/>
        </p:spPr>
        <p:txBody>
          <a:bodyPr lIns="95250" rIns="95250"/>
          <a:lstStyle/>
          <a:p>
            <a:endParaRPr lang="en-US" smtClean="0"/>
          </a:p>
        </p:txBody>
      </p:sp>
    </p:spTree>
    <p:extLst>
      <p:ext uri="{BB962C8B-B14F-4D97-AF65-F5344CB8AC3E}">
        <p14:creationId xmlns:p14="http://schemas.microsoft.com/office/powerpoint/2010/main" val="9750944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802.11-17/1559r0</a:t>
            </a:r>
            <a:endParaRPr lang="en-US"/>
          </a:p>
        </p:txBody>
      </p:sp>
      <p:sp>
        <p:nvSpPr>
          <p:cNvPr id="5" name="Date Placeholder 4"/>
          <p:cNvSpPr>
            <a:spLocks noGrp="1"/>
          </p:cNvSpPr>
          <p:nvPr>
            <p:ph type="dt" idx="11"/>
          </p:nvPr>
        </p:nvSpPr>
        <p:spPr/>
        <p:txBody>
          <a:bodyPr/>
          <a:lstStyle/>
          <a:p>
            <a:pPr>
              <a:defRPr/>
            </a:pPr>
            <a:r>
              <a:rPr lang="en-US" smtClean="0"/>
              <a:t>November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7925" y="9000621"/>
            <a:ext cx="486415" cy="184666"/>
          </a:xfrm>
        </p:spPr>
        <p:txBody>
          <a:bodyPr/>
          <a:lstStyle/>
          <a:p>
            <a:pPr>
              <a:defRPr/>
            </a:pPr>
            <a:r>
              <a:rPr lang="en-US" smtClean="0"/>
              <a:t>Page </a:t>
            </a:r>
            <a:fld id="{F4F34E98-D62A-4186-8764-CE3AA6FA445F}" type="slidenum">
              <a:rPr lang="en-US" smtClean="0"/>
              <a:pPr>
                <a:defRPr/>
              </a:pPr>
              <a:t>20</a:t>
            </a:fld>
            <a:endParaRPr lang="en-US"/>
          </a:p>
        </p:txBody>
      </p:sp>
    </p:spTree>
    <p:extLst>
      <p:ext uri="{BB962C8B-B14F-4D97-AF65-F5344CB8AC3E}">
        <p14:creationId xmlns:p14="http://schemas.microsoft.com/office/powerpoint/2010/main" val="9056395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802.11-17/1559r0</a:t>
            </a:r>
            <a:endParaRPr lang="en-US"/>
          </a:p>
        </p:txBody>
      </p:sp>
      <p:sp>
        <p:nvSpPr>
          <p:cNvPr id="5" name="Date Placeholder 4"/>
          <p:cNvSpPr>
            <a:spLocks noGrp="1"/>
          </p:cNvSpPr>
          <p:nvPr>
            <p:ph type="dt" idx="11"/>
          </p:nvPr>
        </p:nvSpPr>
        <p:spPr/>
        <p:txBody>
          <a:bodyPr/>
          <a:lstStyle/>
          <a:p>
            <a:pPr>
              <a:defRPr/>
            </a:pPr>
            <a:r>
              <a:rPr lang="en-US" smtClean="0"/>
              <a:t>November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21</a:t>
            </a:fld>
            <a:endParaRPr lang="en-US"/>
          </a:p>
        </p:txBody>
      </p:sp>
    </p:spTree>
    <p:extLst>
      <p:ext uri="{BB962C8B-B14F-4D97-AF65-F5344CB8AC3E}">
        <p14:creationId xmlns:p14="http://schemas.microsoft.com/office/powerpoint/2010/main" val="14839819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16850" y="96239"/>
            <a:ext cx="2195858" cy="215444"/>
          </a:xfrm>
        </p:spPr>
        <p:txBody>
          <a:bodyPr/>
          <a:lstStyle/>
          <a:p>
            <a:pPr>
              <a:defRPr/>
            </a:pPr>
            <a:r>
              <a:rPr lang="en-US" smtClean="0"/>
              <a:t>doc.: IEEE 802.11-17/1559r0</a:t>
            </a:r>
            <a:endParaRPr lang="en-US" dirty="0"/>
          </a:p>
        </p:txBody>
      </p:sp>
      <p:sp>
        <p:nvSpPr>
          <p:cNvPr id="5" name="Date Placeholder 4"/>
          <p:cNvSpPr>
            <a:spLocks noGrp="1"/>
          </p:cNvSpPr>
          <p:nvPr>
            <p:ph type="dt" idx="11"/>
          </p:nvPr>
        </p:nvSpPr>
        <p:spPr>
          <a:xfrm>
            <a:off x="646863" y="96239"/>
            <a:ext cx="753411" cy="215444"/>
          </a:xfrm>
        </p:spPr>
        <p:txBody>
          <a:bodyPr/>
          <a:lstStyle/>
          <a:p>
            <a:pPr>
              <a:defRPr/>
            </a:pPr>
            <a:r>
              <a:rPr lang="en-US" smtClean="0"/>
              <a:t>November 2017</a:t>
            </a:r>
            <a:endParaRPr lang="en-US" dirty="0"/>
          </a:p>
        </p:txBody>
      </p:sp>
      <p:sp>
        <p:nvSpPr>
          <p:cNvPr id="6" name="Footer Placeholder 5"/>
          <p:cNvSpPr>
            <a:spLocks noGrp="1"/>
          </p:cNvSpPr>
          <p:nvPr>
            <p:ph type="ftr" sz="quarter" idx="12"/>
          </p:nvPr>
        </p:nvSpPr>
        <p:spPr>
          <a:xfrm>
            <a:off x="3656752" y="9000621"/>
            <a:ext cx="2555956" cy="184666"/>
          </a:xfrm>
        </p:spPr>
        <p:txBody>
          <a:bodyPr/>
          <a:lstStyle/>
          <a:p>
            <a:pPr lvl="4">
              <a:defRPr/>
            </a:pPr>
            <a:r>
              <a:rPr lang="en-US" smtClean="0"/>
              <a:t>Dorothy Stanley (HP Enterprise)</a:t>
            </a:r>
            <a:endParaRPr lang="en-US" dirty="0"/>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22</a:t>
            </a:fld>
            <a:endParaRPr lang="en-US"/>
          </a:p>
        </p:txBody>
      </p:sp>
    </p:spTree>
    <p:extLst>
      <p:ext uri="{BB962C8B-B14F-4D97-AF65-F5344CB8AC3E}">
        <p14:creationId xmlns:p14="http://schemas.microsoft.com/office/powerpoint/2010/main" val="32807356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802.11-17/1559r0</a:t>
            </a:r>
            <a:endParaRPr lang="en-US"/>
          </a:p>
        </p:txBody>
      </p:sp>
      <p:sp>
        <p:nvSpPr>
          <p:cNvPr id="5" name="Date Placeholder 4"/>
          <p:cNvSpPr>
            <a:spLocks noGrp="1"/>
          </p:cNvSpPr>
          <p:nvPr>
            <p:ph type="dt" idx="11"/>
          </p:nvPr>
        </p:nvSpPr>
        <p:spPr/>
        <p:txBody>
          <a:bodyPr/>
          <a:lstStyle/>
          <a:p>
            <a:pPr>
              <a:defRPr/>
            </a:pPr>
            <a:r>
              <a:rPr lang="en-US" smtClean="0"/>
              <a:t>November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7925" y="9000621"/>
            <a:ext cx="486415" cy="184666"/>
          </a:xfrm>
        </p:spPr>
        <p:txBody>
          <a:bodyPr/>
          <a:lstStyle/>
          <a:p>
            <a:pPr>
              <a:defRPr/>
            </a:pPr>
            <a:r>
              <a:rPr lang="en-US" smtClean="0"/>
              <a:t>Page </a:t>
            </a:r>
            <a:fld id="{F4F34E98-D62A-4186-8764-CE3AA6FA445F}" type="slidenum">
              <a:rPr lang="en-US" smtClean="0"/>
              <a:pPr>
                <a:defRPr/>
              </a:pPr>
              <a:t>23</a:t>
            </a:fld>
            <a:endParaRPr lang="en-US"/>
          </a:p>
        </p:txBody>
      </p:sp>
    </p:spTree>
    <p:extLst>
      <p:ext uri="{BB962C8B-B14F-4D97-AF65-F5344CB8AC3E}">
        <p14:creationId xmlns:p14="http://schemas.microsoft.com/office/powerpoint/2010/main" val="4294546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802.11-17/1559r0</a:t>
            </a:r>
            <a:endParaRPr lang="en-US"/>
          </a:p>
        </p:txBody>
      </p:sp>
      <p:sp>
        <p:nvSpPr>
          <p:cNvPr id="5" name="Date Placeholder 4"/>
          <p:cNvSpPr>
            <a:spLocks noGrp="1"/>
          </p:cNvSpPr>
          <p:nvPr>
            <p:ph type="dt" idx="11"/>
          </p:nvPr>
        </p:nvSpPr>
        <p:spPr/>
        <p:txBody>
          <a:bodyPr/>
          <a:lstStyle/>
          <a:p>
            <a:pPr>
              <a:defRPr/>
            </a:pPr>
            <a:r>
              <a:rPr lang="en-US" smtClean="0"/>
              <a:t>November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7925" y="9000621"/>
            <a:ext cx="486415" cy="184666"/>
          </a:xfrm>
        </p:spPr>
        <p:txBody>
          <a:bodyPr/>
          <a:lstStyle/>
          <a:p>
            <a:pPr>
              <a:defRPr/>
            </a:pPr>
            <a:r>
              <a:rPr lang="en-US" smtClean="0"/>
              <a:t>Page </a:t>
            </a:r>
            <a:fld id="{F4F34E98-D62A-4186-8764-CE3AA6FA445F}" type="slidenum">
              <a:rPr lang="en-US" smtClean="0"/>
              <a:pPr>
                <a:defRPr/>
              </a:pPr>
              <a:t>24</a:t>
            </a:fld>
            <a:endParaRPr lang="en-US"/>
          </a:p>
        </p:txBody>
      </p:sp>
    </p:spTree>
    <p:extLst>
      <p:ext uri="{BB962C8B-B14F-4D97-AF65-F5344CB8AC3E}">
        <p14:creationId xmlns:p14="http://schemas.microsoft.com/office/powerpoint/2010/main" val="19977927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802.11-17/1559r0</a:t>
            </a:r>
            <a:endParaRPr lang="en-US"/>
          </a:p>
        </p:txBody>
      </p:sp>
      <p:sp>
        <p:nvSpPr>
          <p:cNvPr id="5" name="Date Placeholder 4"/>
          <p:cNvSpPr>
            <a:spLocks noGrp="1"/>
          </p:cNvSpPr>
          <p:nvPr>
            <p:ph type="dt" idx="11"/>
          </p:nvPr>
        </p:nvSpPr>
        <p:spPr/>
        <p:txBody>
          <a:bodyPr/>
          <a:lstStyle/>
          <a:p>
            <a:pPr>
              <a:defRPr/>
            </a:pPr>
            <a:r>
              <a:rPr lang="en-US" smtClean="0"/>
              <a:t>November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3</a:t>
            </a:fld>
            <a:endParaRPr lang="en-US"/>
          </a:p>
        </p:txBody>
      </p:sp>
    </p:spTree>
    <p:extLst>
      <p:ext uri="{BB962C8B-B14F-4D97-AF65-F5344CB8AC3E}">
        <p14:creationId xmlns:p14="http://schemas.microsoft.com/office/powerpoint/2010/main" val="2811169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2.1.1</a:t>
            </a:r>
            <a:endParaRPr lang="en-US" dirty="0"/>
          </a:p>
        </p:txBody>
      </p:sp>
      <p:sp>
        <p:nvSpPr>
          <p:cNvPr id="4" name="Header Placeholder 3"/>
          <p:cNvSpPr>
            <a:spLocks noGrp="1"/>
          </p:cNvSpPr>
          <p:nvPr>
            <p:ph type="hdr" sz="quarter" idx="10"/>
          </p:nvPr>
        </p:nvSpPr>
        <p:spPr/>
        <p:txBody>
          <a:bodyPr/>
          <a:lstStyle/>
          <a:p>
            <a:pPr>
              <a:defRPr/>
            </a:pPr>
            <a:r>
              <a:rPr lang="en-US" smtClean="0"/>
              <a:t>doc.: IEEE 802.11-17/1559r0</a:t>
            </a:r>
            <a:endParaRPr lang="en-US"/>
          </a:p>
        </p:txBody>
      </p:sp>
      <p:sp>
        <p:nvSpPr>
          <p:cNvPr id="5" name="Date Placeholder 4"/>
          <p:cNvSpPr>
            <a:spLocks noGrp="1"/>
          </p:cNvSpPr>
          <p:nvPr>
            <p:ph type="dt" idx="11"/>
          </p:nvPr>
        </p:nvSpPr>
        <p:spPr/>
        <p:txBody>
          <a:bodyPr/>
          <a:lstStyle/>
          <a:p>
            <a:pPr>
              <a:defRPr/>
            </a:pPr>
            <a:r>
              <a:rPr lang="en-US" smtClean="0"/>
              <a:t>November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4</a:t>
            </a:fld>
            <a:endParaRPr lang="en-US"/>
          </a:p>
        </p:txBody>
      </p:sp>
    </p:spTree>
    <p:extLst>
      <p:ext uri="{BB962C8B-B14F-4D97-AF65-F5344CB8AC3E}">
        <p14:creationId xmlns:p14="http://schemas.microsoft.com/office/powerpoint/2010/main" val="39520395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802.11-17/1559r0</a:t>
            </a:r>
            <a:endParaRPr lang="en-US"/>
          </a:p>
        </p:txBody>
      </p:sp>
      <p:sp>
        <p:nvSpPr>
          <p:cNvPr id="5" name="Date Placeholder 4"/>
          <p:cNvSpPr>
            <a:spLocks noGrp="1"/>
          </p:cNvSpPr>
          <p:nvPr>
            <p:ph type="dt" idx="11"/>
          </p:nvPr>
        </p:nvSpPr>
        <p:spPr/>
        <p:txBody>
          <a:bodyPr/>
          <a:lstStyle/>
          <a:p>
            <a:pPr>
              <a:defRPr/>
            </a:pPr>
            <a:r>
              <a:rPr lang="en-US" smtClean="0"/>
              <a:t>November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5</a:t>
            </a:fld>
            <a:endParaRPr lang="en-US"/>
          </a:p>
        </p:txBody>
      </p:sp>
    </p:spTree>
    <p:extLst>
      <p:ext uri="{BB962C8B-B14F-4D97-AF65-F5344CB8AC3E}">
        <p14:creationId xmlns:p14="http://schemas.microsoft.com/office/powerpoint/2010/main" val="40291100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802.11-17/1559r0</a:t>
            </a:r>
            <a:endParaRPr lang="en-US"/>
          </a:p>
        </p:txBody>
      </p:sp>
      <p:sp>
        <p:nvSpPr>
          <p:cNvPr id="5" name="Date Placeholder 4"/>
          <p:cNvSpPr>
            <a:spLocks noGrp="1"/>
          </p:cNvSpPr>
          <p:nvPr>
            <p:ph type="dt" idx="11"/>
          </p:nvPr>
        </p:nvSpPr>
        <p:spPr/>
        <p:txBody>
          <a:bodyPr/>
          <a:lstStyle/>
          <a:p>
            <a:pPr>
              <a:defRPr/>
            </a:pPr>
            <a:r>
              <a:rPr lang="en-US" smtClean="0"/>
              <a:t>November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6</a:t>
            </a:fld>
            <a:endParaRPr lang="en-US"/>
          </a:p>
        </p:txBody>
      </p:sp>
    </p:spTree>
    <p:extLst>
      <p:ext uri="{BB962C8B-B14F-4D97-AF65-F5344CB8AC3E}">
        <p14:creationId xmlns:p14="http://schemas.microsoft.com/office/powerpoint/2010/main" val="16785784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a:noFill/>
        </p:spPr>
        <p:txBody>
          <a:bodyPr/>
          <a:lstStyle/>
          <a:p>
            <a:r>
              <a:rPr lang="en-US" smtClean="0"/>
              <a:t>doc.: IEEE 802.11-17/1559r0</a:t>
            </a:r>
            <a:endParaRPr lang="en-US"/>
          </a:p>
        </p:txBody>
      </p:sp>
      <p:sp>
        <p:nvSpPr>
          <p:cNvPr id="13315" name="Rectangle 3"/>
          <p:cNvSpPr>
            <a:spLocks noGrp="1" noChangeArrowheads="1"/>
          </p:cNvSpPr>
          <p:nvPr>
            <p:ph type="dt" sz="quarter" idx="1"/>
          </p:nvPr>
        </p:nvSpPr>
        <p:spPr>
          <a:noFill/>
        </p:spPr>
        <p:txBody>
          <a:bodyPr/>
          <a:lstStyle/>
          <a:p>
            <a:r>
              <a:rPr lang="en-US" smtClean="0"/>
              <a:t>November 2017</a:t>
            </a:r>
            <a:endParaRPr lang="en-US"/>
          </a:p>
        </p:txBody>
      </p:sp>
      <p:sp>
        <p:nvSpPr>
          <p:cNvPr id="13316" name="Rectangle 6"/>
          <p:cNvSpPr>
            <a:spLocks noGrp="1" noChangeArrowheads="1"/>
          </p:cNvSpPr>
          <p:nvPr>
            <p:ph type="ftr" sz="quarter" idx="4"/>
          </p:nvPr>
        </p:nvSpPr>
        <p:spPr>
          <a:noFill/>
        </p:spPr>
        <p:txBody>
          <a:bodyPr/>
          <a:lstStyle/>
          <a:p>
            <a:pPr lvl="4"/>
            <a:r>
              <a:rPr lang="en-US" smtClean="0"/>
              <a:t>Dorothy Stanley (HP Enterprise)</a:t>
            </a:r>
            <a:endParaRPr lang="en-US"/>
          </a:p>
        </p:txBody>
      </p:sp>
      <p:sp>
        <p:nvSpPr>
          <p:cNvPr id="13317" name="Rectangle 7"/>
          <p:cNvSpPr>
            <a:spLocks noGrp="1" noChangeArrowheads="1"/>
          </p:cNvSpPr>
          <p:nvPr>
            <p:ph type="sldNum" sz="quarter" idx="5"/>
          </p:nvPr>
        </p:nvSpPr>
        <p:spPr>
          <a:xfrm>
            <a:off x="3279163" y="9000621"/>
            <a:ext cx="415177" cy="184666"/>
          </a:xfrm>
          <a:noFill/>
        </p:spPr>
        <p:txBody>
          <a:bodyPr/>
          <a:lstStyle/>
          <a:p>
            <a:r>
              <a:rPr lang="en-US"/>
              <a:t>Page </a:t>
            </a:r>
            <a:fld id="{A3D196C6-C4A5-4DEA-A136-C30BCA8401B0}" type="slidenum">
              <a:rPr lang="en-US"/>
              <a:pPr/>
              <a:t>7</a:t>
            </a:fld>
            <a:endParaRPr lang="en-US"/>
          </a:p>
        </p:txBody>
      </p:sp>
      <p:sp>
        <p:nvSpPr>
          <p:cNvPr id="13318" name="Rectangle 7"/>
          <p:cNvSpPr txBox="1">
            <a:spLocks noGrp="1" noChangeArrowheads="1"/>
          </p:cNvSpPr>
          <p:nvPr/>
        </p:nvSpPr>
        <p:spPr bwMode="auto">
          <a:xfrm>
            <a:off x="3885887" y="8830468"/>
            <a:ext cx="2972114" cy="465933"/>
          </a:xfrm>
          <a:prstGeom prst="rect">
            <a:avLst/>
          </a:prstGeom>
          <a:noFill/>
          <a:ln w="9525">
            <a:noFill/>
            <a:miter lim="800000"/>
            <a:headEnd/>
            <a:tailEnd/>
          </a:ln>
        </p:spPr>
        <p:txBody>
          <a:bodyPr lIns="92643" tIns="46321" rIns="92643" bIns="46321" anchor="b"/>
          <a:lstStyle/>
          <a:p>
            <a:pPr algn="r" defTabSz="927100"/>
            <a:fld id="{79C13437-2E59-4BF7-9AFD-498D09D2BC71}" type="slidenum">
              <a:rPr lang="en-US"/>
              <a:pPr algn="r" defTabSz="927100"/>
              <a:t>7</a:t>
            </a:fld>
            <a:endParaRPr lang="en-US"/>
          </a:p>
        </p:txBody>
      </p:sp>
      <p:sp>
        <p:nvSpPr>
          <p:cNvPr id="13319" name="Rectangle 2"/>
          <p:cNvSpPr>
            <a:spLocks noGrp="1" noRot="1" noChangeAspect="1" noChangeArrowheads="1" noTextEdit="1"/>
          </p:cNvSpPr>
          <p:nvPr>
            <p:ph type="sldImg"/>
          </p:nvPr>
        </p:nvSpPr>
        <p:spPr>
          <a:xfrm>
            <a:off x="1108075" y="698500"/>
            <a:ext cx="4643438" cy="3482975"/>
          </a:xfrm>
          <a:ln/>
        </p:spPr>
      </p:sp>
      <p:sp>
        <p:nvSpPr>
          <p:cNvPr id="13320" name="Rectangle 3"/>
          <p:cNvSpPr>
            <a:spLocks noGrp="1" noChangeArrowheads="1"/>
          </p:cNvSpPr>
          <p:nvPr>
            <p:ph type="body" idx="1"/>
          </p:nvPr>
        </p:nvSpPr>
        <p:spPr>
          <a:xfrm>
            <a:off x="915343" y="4416029"/>
            <a:ext cx="5027316" cy="4182267"/>
          </a:xfrm>
          <a:noFill/>
          <a:ln/>
        </p:spPr>
        <p:txBody>
          <a:bodyPr lIns="92643" tIns="46321" rIns="92643" bIns="46321"/>
          <a:lstStyle/>
          <a:p>
            <a:pPr defTabSz="914400"/>
            <a:endParaRPr lang="en-GB" smtClean="0"/>
          </a:p>
        </p:txBody>
      </p:sp>
    </p:spTree>
    <p:extLst>
      <p:ext uri="{BB962C8B-B14F-4D97-AF65-F5344CB8AC3E}">
        <p14:creationId xmlns:p14="http://schemas.microsoft.com/office/powerpoint/2010/main" val="14977536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 name="Rectangle 7"/>
          <p:cNvSpPr>
            <a:spLocks noGrp="1" noChangeArrowheads="1"/>
          </p:cNvSpPr>
          <p:nvPr>
            <p:ph type="sldNum"/>
          </p:nvPr>
        </p:nvSpPr>
        <p:spPr>
          <a:ln/>
        </p:spPr>
        <p:txBody>
          <a:bodyPr/>
          <a:lstStyle/>
          <a:p>
            <a:fld id="{390C1BA6-60C6-42DD-8486-B24E4CAD482E}" type="slidenum">
              <a:rPr lang="en-US" altLang="en-US"/>
              <a:pPr/>
              <a:t>8</a:t>
            </a:fld>
            <a:endParaRPr lang="en-US" altLang="en-US"/>
          </a:p>
        </p:txBody>
      </p:sp>
      <p:sp>
        <p:nvSpPr>
          <p:cNvPr id="5121" name="Text Box 1"/>
          <p:cNvSpPr txBox="1">
            <a:spLocks noChangeArrowheads="1"/>
          </p:cNvSpPr>
          <p:nvPr/>
        </p:nvSpPr>
        <p:spPr bwMode="auto">
          <a:xfrm>
            <a:off x="5640388" y="96838"/>
            <a:ext cx="639762"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sz="1400" b="1">
                <a:ea typeface="MS Gothic" panose="020B0609070205080204" pitchFamily="49" charset="-128"/>
              </a:rPr>
              <a:t>doc.: ec-16-0149-00-00EC</a:t>
            </a:r>
          </a:p>
        </p:txBody>
      </p:sp>
      <p:sp>
        <p:nvSpPr>
          <p:cNvPr id="5122" name="Text Box 2"/>
          <p:cNvSpPr txBox="1">
            <a:spLocks noChangeArrowheads="1"/>
          </p:cNvSpPr>
          <p:nvPr/>
        </p:nvSpPr>
        <p:spPr bwMode="auto">
          <a:xfrm>
            <a:off x="654050" y="96838"/>
            <a:ext cx="825500"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sz="1400" b="1">
                <a:ea typeface="MS Gothic" panose="020B0609070205080204" pitchFamily="49" charset="-128"/>
              </a:rPr>
              <a:t>November 2016</a:t>
            </a:r>
          </a:p>
        </p:txBody>
      </p:sp>
      <p:sp>
        <p:nvSpPr>
          <p:cNvPr id="5123" name="Text Box 3"/>
          <p:cNvSpPr txBox="1">
            <a:spLocks noChangeArrowheads="1"/>
          </p:cNvSpPr>
          <p:nvPr/>
        </p:nvSpPr>
        <p:spPr bwMode="auto">
          <a:xfrm>
            <a:off x="5357813" y="8985250"/>
            <a:ext cx="922337" cy="180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Dorothy Stanley, HP Enterprise</a:t>
            </a:r>
          </a:p>
        </p:txBody>
      </p:sp>
      <p:sp>
        <p:nvSpPr>
          <p:cNvPr id="5124" name="Text Box 4"/>
          <p:cNvSpPr txBox="1">
            <a:spLocks noChangeArrowheads="1"/>
          </p:cNvSpPr>
          <p:nvPr/>
        </p:nvSpPr>
        <p:spPr bwMode="auto">
          <a:xfrm>
            <a:off x="3222625" y="8985250"/>
            <a:ext cx="511175"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Page </a:t>
            </a:r>
            <a:fld id="{0BADC4BB-A347-4EA7-8640-97038D52B133}" type="slidenum">
              <a:rPr lang="en-US" altLang="en-US">
                <a:ea typeface="MS Gothic" panose="020B0609070205080204" pitchFamily="49" charset="-128"/>
              </a:rPr>
              <a:pPr algn="r" hangingPunct="0">
                <a:buClrTx/>
                <a:buFontTx/>
                <a:buNone/>
              </a:pPr>
              <a:t>8</a:t>
            </a:fld>
            <a:endParaRPr lang="en-US" altLang="en-US">
              <a:ea typeface="MS Gothic" panose="020B0609070205080204" pitchFamily="49" charset="-128"/>
            </a:endParaRPr>
          </a:p>
        </p:txBody>
      </p:sp>
      <p:sp>
        <p:nvSpPr>
          <p:cNvPr id="5125" name="Rectangle 5"/>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6" name="Text Box 6"/>
          <p:cNvSpPr txBox="1">
            <a:spLocks noChangeArrowheads="1"/>
          </p:cNvSpPr>
          <p:nvPr/>
        </p:nvSpPr>
        <p:spPr bwMode="auto">
          <a:xfrm>
            <a:off x="923925" y="4408488"/>
            <a:ext cx="5086350" cy="427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Tree>
    <p:extLst>
      <p:ext uri="{BB962C8B-B14F-4D97-AF65-F5344CB8AC3E}">
        <p14:creationId xmlns:p14="http://schemas.microsoft.com/office/powerpoint/2010/main" val="1939316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Shape 1"/>
          <p:cNvSpPr txBox="1">
            <a:spLocks noChangeArrowheads="1"/>
          </p:cNvSpPr>
          <p:nvPr/>
        </p:nvSpPr>
        <p:spPr bwMode="auto">
          <a:xfrm>
            <a:off x="0" y="0"/>
            <a:ext cx="0" cy="0"/>
          </a:xfrm>
          <a:prstGeom prst="rect">
            <a:avLst/>
          </a:prstGeom>
          <a:noFill/>
          <a:ln w="9525">
            <a:noFill/>
            <a:miter lim="800000"/>
            <a:headEnd/>
            <a:tailEnd/>
          </a:ln>
        </p:spPr>
        <p:txBody>
          <a:bodyPr lIns="91192" tIns="45591" rIns="91192" bIns="45591" anchorCtr="1"/>
          <a:lstStyle/>
          <a:p>
            <a:pPr algn="ctr"/>
            <a:fld id="{707BCB17-2216-4251-98E6-E0BD79E31066}" type="slidenum">
              <a:rPr lang="en-US" sz="1400">
                <a:solidFill>
                  <a:srgbClr val="FFFFFF"/>
                </a:solidFill>
                <a:latin typeface="Arial" pitchFamily="34" charset="0"/>
                <a:cs typeface="DejaVu Sans" pitchFamily="34" charset="0"/>
              </a:rPr>
              <a:pPr algn="ctr"/>
              <a:t>9</a:t>
            </a:fld>
            <a:endParaRPr lang="en-US">
              <a:solidFill>
                <a:srgbClr val="000000"/>
              </a:solidFill>
              <a:latin typeface="Arial" pitchFamily="34" charset="0"/>
              <a:cs typeface="DejaVu Sans" pitchFamily="34" charset="0"/>
            </a:endParaRPr>
          </a:p>
        </p:txBody>
      </p:sp>
      <p:sp>
        <p:nvSpPr>
          <p:cNvPr id="53251" name="CustomShape 2"/>
          <p:cNvSpPr>
            <a:spLocks noChangeArrowheads="1"/>
          </p:cNvSpPr>
          <p:nvPr/>
        </p:nvSpPr>
        <p:spPr bwMode="auto">
          <a:xfrm>
            <a:off x="3884613" y="8829966"/>
            <a:ext cx="2971800" cy="464820"/>
          </a:xfrm>
          <a:prstGeom prst="rect">
            <a:avLst/>
          </a:prstGeom>
          <a:noFill/>
          <a:ln w="9525">
            <a:noFill/>
            <a:miter lim="800000"/>
            <a:headEnd/>
            <a:tailEnd/>
          </a:ln>
        </p:spPr>
        <p:txBody>
          <a:bodyPr lIns="91192" tIns="47416" rIns="91192" bIns="47416" anchor="b"/>
          <a:lstStyle/>
          <a:p>
            <a:pPr algn="r"/>
            <a:fld id="{6E982711-15F3-4074-AE32-76C8958DD224}" type="slidenum">
              <a:rPr lang="en-US">
                <a:solidFill>
                  <a:srgbClr val="000000"/>
                </a:solidFill>
                <a:latin typeface="Arial" pitchFamily="34" charset="0"/>
                <a:cs typeface="DejaVu Sans" pitchFamily="34" charset="0"/>
              </a:rPr>
              <a:pPr algn="r"/>
              <a:t>9</a:t>
            </a:fld>
            <a:endParaRPr lang="en-US" dirty="0">
              <a:solidFill>
                <a:srgbClr val="000000"/>
              </a:solidFill>
              <a:latin typeface="Arial" pitchFamily="34" charset="0"/>
              <a:cs typeface="DejaVu Sans" pitchFamily="34" charset="0"/>
            </a:endParaRPr>
          </a:p>
        </p:txBody>
      </p:sp>
      <p:sp>
        <p:nvSpPr>
          <p:cNvPr id="53252" name="CustomShape 3"/>
          <p:cNvSpPr>
            <a:spLocks noChangeArrowheads="1"/>
          </p:cNvSpPr>
          <p:nvPr/>
        </p:nvSpPr>
        <p:spPr bwMode="auto">
          <a:xfrm>
            <a:off x="1143000" y="697230"/>
            <a:ext cx="4572000" cy="3486150"/>
          </a:xfrm>
          <a:prstGeom prst="rect">
            <a:avLst/>
          </a:prstGeom>
          <a:solidFill>
            <a:srgbClr val="FFFFFF"/>
          </a:solidFill>
          <a:ln w="9363">
            <a:solidFill>
              <a:srgbClr val="000000"/>
            </a:solidFill>
            <a:miter lim="800000"/>
            <a:headEnd/>
            <a:tailEnd/>
          </a:ln>
        </p:spPr>
        <p:txBody>
          <a:bodyPr lIns="92647" tIns="46324" rIns="92647" bIns="46324"/>
          <a:lstStyle/>
          <a:p>
            <a:endParaRPr lang="en-US">
              <a:solidFill>
                <a:srgbClr val="000000"/>
              </a:solidFill>
              <a:latin typeface="Arial" pitchFamily="34" charset="0"/>
              <a:cs typeface="DejaVu Sans" pitchFamily="34" charset="0"/>
            </a:endParaRPr>
          </a:p>
        </p:txBody>
      </p:sp>
      <p:sp>
        <p:nvSpPr>
          <p:cNvPr id="53253" name="PlaceHolder 4"/>
          <p:cNvSpPr txBox="1">
            <a:spLocks noGrp="1"/>
          </p:cNvSpPr>
          <p:nvPr>
            <p:ph type="body" sz="quarter" idx="1"/>
          </p:nvPr>
        </p:nvSpPr>
        <p:spPr bwMode="auto">
          <a:xfrm>
            <a:off x="685800" y="4415791"/>
            <a:ext cx="5486400" cy="4278604"/>
          </a:xfrm>
          <a:noFill/>
        </p:spPr>
        <p:txBody>
          <a:bodyPr numCol="1">
            <a:prstTxWarp prst="textNoShape">
              <a:avLst/>
            </a:prstTxWarp>
          </a:bodyPr>
          <a:lstStyle/>
          <a:p>
            <a:pPr eaLnBrk="1"/>
            <a:endParaRPr smtClean="0">
              <a:latin typeface="Arial" pitchFamily="34" charset="0"/>
              <a:cs typeface="DejaVu Sans" pitchFamily="34" charset="0"/>
            </a:endParaRPr>
          </a:p>
        </p:txBody>
      </p:sp>
    </p:spTree>
    <p:extLst>
      <p:ext uri="{BB962C8B-B14F-4D97-AF65-F5344CB8AC3E}">
        <p14:creationId xmlns:p14="http://schemas.microsoft.com/office/powerpoint/2010/main" val="24373248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November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3794715A-9459-479D-A91A-AA0D18E7176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November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ABDAB140-1F37-41A1-86FB-23042E79CFD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EFD90922-50F1-4D9A-A0A0-0AA119072222}" type="slidenum">
              <a:rPr lang="en-US"/>
              <a:pPr>
                <a:defRPr/>
              </a:pPr>
              <a:t>‹#›</a:t>
            </a:fld>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November 2017</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85800" y="304800"/>
            <a:ext cx="1752600" cy="276999"/>
          </a:xfrm>
          <a:ln/>
        </p:spPr>
        <p:txBody>
          <a:bodyPr/>
          <a:lstStyle>
            <a:lvl1pPr>
              <a:defRPr/>
            </a:lvl1pPr>
          </a:lstStyle>
          <a:p>
            <a:pPr>
              <a:defRPr/>
            </a:pPr>
            <a:r>
              <a:rPr lang="en-US" smtClean="0"/>
              <a:t>November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634B414-E725-475F-8EFC-03D12F3C5E1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xfrm>
            <a:off x="696913" y="332601"/>
            <a:ext cx="1665287" cy="276999"/>
          </a:xfrm>
          <a:ln/>
        </p:spPr>
        <p:txBody>
          <a:bodyPr/>
          <a:lstStyle>
            <a:lvl1pPr>
              <a:defRPr/>
            </a:lvl1pPr>
          </a:lstStyle>
          <a:p>
            <a:pPr>
              <a:defRPr/>
            </a:pPr>
            <a:r>
              <a:rPr lang="en-US" smtClean="0"/>
              <a:t>November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7DC20B9-232F-45E3-915F-318DA7AF099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November 2017</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F3CAF4A0-171B-47A7-BAFF-76E509FBC4B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November 2017</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08CBE8C2-2801-4446-8A57-44AC89C9FB9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November 2017</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05F1A9F3-FE6C-43A0-821F-45182110889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85800" y="304800"/>
            <a:ext cx="1676400" cy="276999"/>
          </a:xfrm>
          <a:ln/>
        </p:spPr>
        <p:txBody>
          <a:bodyPr/>
          <a:lstStyle>
            <a:lvl1pPr>
              <a:defRPr/>
            </a:lvl1pPr>
          </a:lstStyle>
          <a:p>
            <a:pPr>
              <a:defRPr/>
            </a:pPr>
            <a:r>
              <a:rPr lang="en-US" smtClean="0"/>
              <a:t>November 2017</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4F8DB7B0-6F79-49ED-8154-EC3DF243439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3008313" cy="6731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762000"/>
            <a:ext cx="5111750" cy="53641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November 2017</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3FE0FAA6-9929-41F0-9BE4-0F3ED59E90A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November 2017</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ECA38D67-E29A-48CE-9E94-4D8E3C833C5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dirty="0" smtClean="0"/>
              <a:t>Click to edit Master title style</a:t>
            </a:r>
          </a:p>
        </p:txBody>
      </p:sp>
      <p:sp>
        <p:nvSpPr>
          <p:cNvPr id="205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696913" y="332601"/>
            <a:ext cx="1817687" cy="276999"/>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a:defRPr sz="1800" b="1" smtClean="0"/>
            </a:lvl1pPr>
          </a:lstStyle>
          <a:p>
            <a:pPr>
              <a:defRPr/>
            </a:pPr>
            <a:r>
              <a:rPr lang="en-US" smtClean="0"/>
              <a:t>November 2017</a:t>
            </a:r>
            <a:endParaRPr lang="en-US" dirty="0"/>
          </a:p>
        </p:txBody>
      </p:sp>
      <p:sp>
        <p:nvSpPr>
          <p:cNvPr id="1029" name="Rectangle 5"/>
          <p:cNvSpPr>
            <a:spLocks noGrp="1" noChangeArrowheads="1"/>
          </p:cNvSpPr>
          <p:nvPr>
            <p:ph type="ftr" sz="quarter" idx="3"/>
          </p:nvPr>
        </p:nvSpPr>
        <p:spPr bwMode="auto">
          <a:xfrm>
            <a:off x="8077200" y="6475413"/>
            <a:ext cx="4667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mtClean="0"/>
            </a:lvl1pPr>
          </a:lstStyle>
          <a:p>
            <a:pPr>
              <a:defRPr/>
            </a:pPr>
            <a:r>
              <a:rPr lang="en-US" smtClean="0"/>
              <a:t>D. Stanley, HP Enterprise</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smtClean="0"/>
            </a:lvl1pPr>
          </a:lstStyle>
          <a:p>
            <a:pPr>
              <a:defRPr/>
            </a:pPr>
            <a:r>
              <a:rPr lang="en-US"/>
              <a:t>Slide </a:t>
            </a:r>
            <a:fld id="{A7DEFA53-F68A-4830-A981-09096874D339}" type="slidenum">
              <a:rPr lang="en-US"/>
              <a:pPr>
                <a:defRPr/>
              </a:pPr>
              <a:t>‹#›</a:t>
            </a:fld>
            <a:endParaRPr lang="en-US"/>
          </a:p>
        </p:txBody>
      </p:sp>
      <p:sp>
        <p:nvSpPr>
          <p:cNvPr id="1031" name="Rectangle 7"/>
          <p:cNvSpPr>
            <a:spLocks noChangeArrowheads="1"/>
          </p:cNvSpPr>
          <p:nvPr/>
        </p:nvSpPr>
        <p:spPr bwMode="auto">
          <a:xfrm>
            <a:off x="5162485" y="332601"/>
            <a:ext cx="3283015" cy="276999"/>
          </a:xfrm>
          <a:prstGeom prst="rect">
            <a:avLst/>
          </a:prstGeom>
          <a:noFill/>
          <a:ln w="9525">
            <a:noFill/>
            <a:miter lim="800000"/>
            <a:headEnd/>
            <a:tailEnd/>
          </a:ln>
          <a:effectLst/>
        </p:spPr>
        <p:txBody>
          <a:bodyPr wrap="none" lIns="0" tIns="0" rIns="0" bIns="0" anchor="b">
            <a:spAutoFit/>
          </a:bodyPr>
          <a:lstStyle/>
          <a:p>
            <a:pPr marL="457200" lvl="4" algn="r">
              <a:defRPr/>
            </a:pPr>
            <a:r>
              <a:rPr lang="en-US" sz="1800" b="1" dirty="0"/>
              <a:t>doc.: IEEE </a:t>
            </a:r>
            <a:r>
              <a:rPr lang="en-US" sz="1800" b="1" dirty="0" smtClean="0"/>
              <a:t>802.11-17/1559r0</a:t>
            </a:r>
            <a:endParaRPr lang="en-US" sz="1800" b="1"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1033" name="Rectangle 9"/>
          <p:cNvSpPr>
            <a:spLocks noChangeArrowheads="1"/>
          </p:cNvSpPr>
          <p:nvPr/>
        </p:nvSpPr>
        <p:spPr bwMode="auto">
          <a:xfrm>
            <a:off x="685800" y="6475413"/>
            <a:ext cx="419987" cy="184666"/>
          </a:xfrm>
          <a:prstGeom prst="rect">
            <a:avLst/>
          </a:prstGeom>
          <a:noFill/>
          <a:ln w="9525">
            <a:noFill/>
            <a:miter lim="800000"/>
            <a:headEnd/>
            <a:tailEnd/>
          </a:ln>
          <a:effectLst/>
        </p:spPr>
        <p:txBody>
          <a:bodyPr wrap="none" lIns="0" tIns="0" rIns="0" bIns="0">
            <a:spAutoFit/>
          </a:bodyPr>
          <a:lstStyle/>
          <a:p>
            <a:pPr>
              <a:defRPr/>
            </a:pPr>
            <a:r>
              <a:rPr lang="en-US" dirty="0" smtClean="0"/>
              <a:t>Report</a:t>
            </a:r>
            <a:endParaRPr lang="en-US" dirty="0"/>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8" Type="http://schemas.openxmlformats.org/officeDocument/2006/relationships/hyperlink" Target="http://standards.ieee.org/board/pat/faq.pdf" TargetMode="External"/><Relationship Id="rId3" Type="http://schemas.openxmlformats.org/officeDocument/2006/relationships/hyperlink" Target="http://www.ieee.org/about/corporate/governance/p7-8.html" TargetMode="External"/><Relationship Id="rId7" Type="http://schemas.openxmlformats.org/officeDocument/2006/relationships/hyperlink" Target="http://standards.ieee.org/develop/policies/bylaws/sect6-7.html#loa"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tandards.ieee.org/board/pat/pat-slideset.ppt" TargetMode="External"/><Relationship Id="rId5" Type="http://schemas.openxmlformats.org/officeDocument/2006/relationships/hyperlink" Target="http://standards.ieee.org/resources/antitrust-guidelines.pdf" TargetMode="External"/><Relationship Id="rId4" Type="http://schemas.openxmlformats.org/officeDocument/2006/relationships/hyperlink" Target="http://standards.ieee.org/faqs/affiliation.html"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s://mentor.ieee.org/802-ec/dcn/16/ec-16-0180-05-00EC-ieee-802-participation-slide.pptx" TargetMode="External"/><Relationship Id="rId3" Type="http://schemas.openxmlformats.org/officeDocument/2006/relationships/hyperlink" Target="http://standards.ieee.org/board/aud/LMSC.pdf" TargetMode="External"/><Relationship Id="rId7" Type="http://schemas.openxmlformats.org/officeDocument/2006/relationships/hyperlink" Target="https://mentor.ieee.org/802-ec/dcn/17/ec-17-0120-25-0PNP-ieee-802-lmsc-chairs-guidelines.pdf"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grouper.ieee.org/groups/802/PNP/approved/IEEE_802_LMSC_OM_approved_120725.pdf" TargetMode="External"/><Relationship Id="rId5" Type="http://schemas.openxmlformats.org/officeDocument/2006/relationships/hyperlink" Target="http://www.ieee802.org/PNP/approved/IEEE_802_WG_PandP_v19.pdf" TargetMode="External"/><Relationship Id="rId10" Type="http://schemas.openxmlformats.org/officeDocument/2006/relationships/hyperlink" Target="http://www.ieee802.org/devdocs.shtml" TargetMode="External"/><Relationship Id="rId4" Type="http://schemas.openxmlformats.org/officeDocument/2006/relationships/hyperlink" Target="https://mentor.ieee.org/802-ec/dcn/17/ec-17-0090-17-0PNP-ieee-802-lmsc-operations-manual.pdf" TargetMode="External"/><Relationship Id="rId9" Type="http://schemas.openxmlformats.org/officeDocument/2006/relationships/hyperlink" Target="http://www.ieee802.org/11/Rules/rules.shtml"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11/dcn/14/11-14-0629-19-0000-802-11-operations-manual.docx"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https://mentor.ieee.org/802-ec/dcn/16/ec-16-0180-05-00EC-ieee-802-participation-slide.pptx"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mentor.ieee.org/802.11/dcn/14/11-14-0629-19-0000-802-11-operations-manual.docx"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mentor.ieee.org/802.11/dcn/14/11-14-0629-19-0000-802-11-operations-manual.docx"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ieee802.org/11/Reflector.html"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hyperlink" Target="http://www.ieee802.org/11"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mailto:listserv@listserv.ieee.org"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hyperlink" Target="https://mentor.ieee.org/802.11/dcn/14/11-14-0629-20-0000-802-11-operations-manual.docx"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mentor.ieee.org/802-ec/dcn/16/ec-16-0180-05-00EC-ieee-802-participation-slide.pptx"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tandards.ieee.org/develop/policies/bylaws/sect6-7.html#6"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hyperlink" Target="https://development.standards.ieee.org/myproject/Public/mytools/mob/slideset.ppt" TargetMode="External"/><Relationship Id="rId5" Type="http://schemas.openxmlformats.org/officeDocument/2006/relationships/hyperlink" Target="http://standards.ieee.org/about/sasb/patcom/materials.html" TargetMode="External"/><Relationship Id="rId4" Type="http://schemas.openxmlformats.org/officeDocument/2006/relationships/hyperlink" Target="http://standards.ieee.org/develop/policies/opman/sect6.html#6.3"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Date Placeholder 3"/>
          <p:cNvSpPr>
            <a:spLocks noGrp="1"/>
          </p:cNvSpPr>
          <p:nvPr>
            <p:ph type="dt" sz="quarter" idx="10"/>
          </p:nvPr>
        </p:nvSpPr>
        <p:spPr>
          <a:xfrm>
            <a:off x="685800" y="304800"/>
            <a:ext cx="1828800" cy="276999"/>
          </a:xfrm>
          <a:noFill/>
        </p:spPr>
        <p:txBody>
          <a:bodyPr/>
          <a:lstStyle/>
          <a:p>
            <a:r>
              <a:rPr lang="en-US" smtClean="0"/>
              <a:t>November 2017</a:t>
            </a:r>
            <a:endParaRPr lang="en-US" dirty="0"/>
          </a:p>
        </p:txBody>
      </p:sp>
      <p:sp>
        <p:nvSpPr>
          <p:cNvPr id="1028" name="Footer Placeholder 4"/>
          <p:cNvSpPr>
            <a:spLocks noGrp="1"/>
          </p:cNvSpPr>
          <p:nvPr>
            <p:ph type="ftr" sz="quarter" idx="11"/>
          </p:nvPr>
        </p:nvSpPr>
        <p:spPr>
          <a:noFill/>
        </p:spPr>
        <p:txBody>
          <a:bodyPr/>
          <a:lstStyle/>
          <a:p>
            <a:r>
              <a:rPr lang="en-US" smtClean="0"/>
              <a:t>D. Stanley, HP Enterprise</a:t>
            </a:r>
            <a:endParaRPr lang="en-US"/>
          </a:p>
        </p:txBody>
      </p:sp>
      <p:sp>
        <p:nvSpPr>
          <p:cNvPr id="1030" name="Rectangle 2"/>
          <p:cNvSpPr>
            <a:spLocks noGrp="1" noChangeArrowheads="1"/>
          </p:cNvSpPr>
          <p:nvPr>
            <p:ph type="title"/>
          </p:nvPr>
        </p:nvSpPr>
        <p:spPr>
          <a:xfrm>
            <a:off x="685800" y="685800"/>
            <a:ext cx="7772400" cy="762000"/>
          </a:xfrm>
          <a:noFill/>
        </p:spPr>
        <p:txBody>
          <a:bodyPr/>
          <a:lstStyle/>
          <a:p>
            <a:r>
              <a:rPr lang="en-US" dirty="0" smtClean="0"/>
              <a:t>2</a:t>
            </a:r>
            <a:r>
              <a:rPr lang="en-US" baseline="30000" dirty="0" smtClean="0"/>
              <a:t>nd</a:t>
            </a:r>
            <a:r>
              <a:rPr lang="en-US" dirty="0" smtClean="0"/>
              <a:t>  Vice Chair </a:t>
            </a:r>
            <a:r>
              <a:rPr lang="en-US" smtClean="0"/>
              <a:t>Report November </a:t>
            </a:r>
            <a:r>
              <a:rPr lang="en-US" dirty="0" smtClean="0"/>
              <a:t>2017</a:t>
            </a:r>
          </a:p>
        </p:txBody>
      </p:sp>
      <p:sp>
        <p:nvSpPr>
          <p:cNvPr id="1031" name="Rectangle 3"/>
          <p:cNvSpPr>
            <a:spLocks noGrp="1" noChangeArrowheads="1"/>
          </p:cNvSpPr>
          <p:nvPr>
            <p:ph type="body" idx="1"/>
          </p:nvPr>
        </p:nvSpPr>
        <p:spPr>
          <a:xfrm>
            <a:off x="685800" y="1524000"/>
            <a:ext cx="7772400" cy="381000"/>
          </a:xfrm>
          <a:noFill/>
        </p:spPr>
        <p:txBody>
          <a:bodyPr/>
          <a:lstStyle/>
          <a:p>
            <a:pPr algn="ctr">
              <a:buFontTx/>
              <a:buNone/>
            </a:pPr>
            <a:r>
              <a:rPr lang="en-US" sz="2000" dirty="0" smtClean="0"/>
              <a:t>Date</a:t>
            </a:r>
            <a:r>
              <a:rPr lang="en-US" sz="2000" smtClean="0"/>
              <a:t>:</a:t>
            </a:r>
            <a:r>
              <a:rPr lang="en-US" sz="2000" b="0" smtClean="0"/>
              <a:t> 2017-11-05</a:t>
            </a:r>
            <a:endParaRPr lang="en-US" sz="2000" b="0" dirty="0" smtClean="0"/>
          </a:p>
        </p:txBody>
      </p:sp>
      <p:graphicFrame>
        <p:nvGraphicFramePr>
          <p:cNvPr id="1026" name="Object 4"/>
          <p:cNvGraphicFramePr>
            <a:graphicFrameLocks noChangeAspect="1"/>
          </p:cNvGraphicFramePr>
          <p:nvPr>
            <p:extLst>
              <p:ext uri="{D42A27DB-BD31-4B8C-83A1-F6EECF244321}">
                <p14:modId xmlns:p14="http://schemas.microsoft.com/office/powerpoint/2010/main" val="1409304665"/>
              </p:ext>
            </p:extLst>
          </p:nvPr>
        </p:nvGraphicFramePr>
        <p:xfrm>
          <a:off x="606425" y="2297113"/>
          <a:ext cx="7804150" cy="2614612"/>
        </p:xfrm>
        <a:graphic>
          <a:graphicData uri="http://schemas.openxmlformats.org/presentationml/2006/ole">
            <mc:AlternateContent xmlns:mc="http://schemas.openxmlformats.org/markup-compatibility/2006">
              <mc:Choice xmlns:v="urn:schemas-microsoft-com:vml" Requires="v">
                <p:oleObj spid="_x0000_s1344" name="Document" r:id="rId4" imgW="8239149" imgH="2760161" progId="Word.Document.8">
                  <p:embed/>
                </p:oleObj>
              </mc:Choice>
              <mc:Fallback>
                <p:oleObj name="Document" r:id="rId4" imgW="8239149" imgH="2760161" progId="Word.Document.8">
                  <p:embed/>
                  <p:pic>
                    <p:nvPicPr>
                      <p:cNvPr id="0" name="Object 4"/>
                      <p:cNvPicPr>
                        <a:picLocks noChangeAspect="1" noChangeArrowheads="1"/>
                      </p:cNvPicPr>
                      <p:nvPr/>
                    </p:nvPicPr>
                    <p:blipFill>
                      <a:blip r:embed="rId5"/>
                      <a:srcRect/>
                      <a:stretch>
                        <a:fillRect/>
                      </a:stretch>
                    </p:blipFill>
                    <p:spPr bwMode="auto">
                      <a:xfrm>
                        <a:off x="606425" y="2297113"/>
                        <a:ext cx="7804150" cy="26146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2" name="Rectangle 5"/>
          <p:cNvSpPr>
            <a:spLocks noChangeArrowheads="1"/>
          </p:cNvSpPr>
          <p:nvPr/>
        </p:nvSpPr>
        <p:spPr bwMode="auto">
          <a:xfrm>
            <a:off x="533400" y="1939925"/>
            <a:ext cx="1447800" cy="381000"/>
          </a:xfrm>
          <a:prstGeom prst="rect">
            <a:avLst/>
          </a:prstGeom>
          <a:noFill/>
          <a:ln w="9525">
            <a:noFill/>
            <a:miter lim="800000"/>
            <a:headEnd/>
            <a:tailEnd/>
          </a:ln>
        </p:spPr>
        <p:txBody>
          <a:bodyPr lIns="92075" tIns="46038" rIns="92075" bIns="46038"/>
          <a:lstStyle/>
          <a:p>
            <a:pPr marL="342900" indent="-342900">
              <a:spcBef>
                <a:spcPct val="20000"/>
              </a:spcBef>
            </a:pPr>
            <a:r>
              <a:rPr lang="en-US" sz="2000" b="1"/>
              <a:t>Authors:</a:t>
            </a:r>
            <a:endParaRPr lang="en-US" sz="2000"/>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IEEE-SA </a:t>
            </a:r>
            <a:r>
              <a:rPr lang="en-US" dirty="0"/>
              <a:t>p</a:t>
            </a:r>
            <a:r>
              <a:rPr lang="en-US" dirty="0" smtClean="0"/>
              <a:t>olicy documents</a:t>
            </a:r>
            <a:endParaRPr lang="en-US" dirty="0"/>
          </a:p>
        </p:txBody>
      </p:sp>
      <p:sp>
        <p:nvSpPr>
          <p:cNvPr id="3" name="Content Placeholder 2"/>
          <p:cNvSpPr>
            <a:spLocks noGrp="1"/>
          </p:cNvSpPr>
          <p:nvPr>
            <p:ph idx="1"/>
          </p:nvPr>
        </p:nvSpPr>
        <p:spPr>
          <a:xfrm>
            <a:off x="685800" y="990600"/>
            <a:ext cx="8229600" cy="5562600"/>
          </a:xfrm>
        </p:spPr>
        <p:txBody>
          <a:bodyPr/>
          <a:lstStyle/>
          <a:p>
            <a:endParaRPr lang="en-US" dirty="0" smtClean="0"/>
          </a:p>
          <a:p>
            <a:r>
              <a:rPr lang="en-US" dirty="0" smtClean="0"/>
              <a:t>IEEE Code of Ethics</a:t>
            </a:r>
          </a:p>
          <a:p>
            <a:pPr lvl="1"/>
            <a:r>
              <a:rPr lang="en-US" dirty="0" smtClean="0">
                <a:hlinkClick r:id="rId3"/>
              </a:rPr>
              <a:t>http://www.ieee.org/about/corporate/governance/p7-8.html</a:t>
            </a:r>
            <a:r>
              <a:rPr lang="en-US" dirty="0" smtClean="0"/>
              <a:t> </a:t>
            </a:r>
          </a:p>
          <a:p>
            <a:r>
              <a:rPr lang="en-US" dirty="0" smtClean="0"/>
              <a:t>IEEE Standards Association (IEEE-SA) Affiliation FAQ</a:t>
            </a:r>
          </a:p>
          <a:p>
            <a:pPr lvl="1"/>
            <a:r>
              <a:rPr lang="en-US" dirty="0" smtClean="0">
                <a:hlinkClick r:id="rId4"/>
              </a:rPr>
              <a:t>http</a:t>
            </a:r>
            <a:r>
              <a:rPr lang="en-US" dirty="0">
                <a:hlinkClick r:id="rId4"/>
              </a:rPr>
              <a:t>://</a:t>
            </a:r>
            <a:r>
              <a:rPr lang="en-US" dirty="0" smtClean="0">
                <a:hlinkClick r:id="rId4"/>
              </a:rPr>
              <a:t>standards.ieee.org/faqs/affiliation.html</a:t>
            </a:r>
            <a:r>
              <a:rPr lang="en-US" dirty="0" smtClean="0"/>
              <a:t> </a:t>
            </a:r>
          </a:p>
          <a:p>
            <a:r>
              <a:rPr lang="en-US" dirty="0" smtClean="0"/>
              <a:t>Antitrust and </a:t>
            </a:r>
            <a:r>
              <a:rPr lang="en-US" dirty="0"/>
              <a:t>Competition </a:t>
            </a:r>
            <a:r>
              <a:rPr lang="en-US" dirty="0" smtClean="0"/>
              <a:t>Policy</a:t>
            </a:r>
          </a:p>
          <a:p>
            <a:pPr lvl="1"/>
            <a:r>
              <a:rPr lang="en-US" dirty="0" smtClean="0">
                <a:hlinkClick r:id="rId5"/>
              </a:rPr>
              <a:t>http</a:t>
            </a:r>
            <a:r>
              <a:rPr lang="en-US" dirty="0">
                <a:hlinkClick r:id="rId5"/>
              </a:rPr>
              <a:t>://</a:t>
            </a:r>
            <a:r>
              <a:rPr lang="en-US" dirty="0" smtClean="0">
                <a:hlinkClick r:id="rId5"/>
              </a:rPr>
              <a:t>standards.ieee.org/resources/antitrust-guidelines.pdf</a:t>
            </a:r>
            <a:r>
              <a:rPr lang="en-US" dirty="0" smtClean="0"/>
              <a:t>  </a:t>
            </a:r>
            <a:endParaRPr lang="en-US" dirty="0" smtClean="0">
              <a:hlinkClick r:id="rId6"/>
            </a:endParaRPr>
          </a:p>
          <a:p>
            <a:r>
              <a:rPr lang="en-US" dirty="0" smtClean="0"/>
              <a:t>Letter of Assurance Form</a:t>
            </a:r>
          </a:p>
          <a:p>
            <a:pPr lvl="1"/>
            <a:r>
              <a:rPr lang="en-US" dirty="0">
                <a:hlinkClick r:id="rId7"/>
              </a:rPr>
              <a:t>http://</a:t>
            </a:r>
            <a:r>
              <a:rPr lang="en-US" dirty="0" smtClean="0">
                <a:hlinkClick r:id="rId7"/>
              </a:rPr>
              <a:t>standards.ieee.org/develop/policies/bylaws/sect6-7.html#loa</a:t>
            </a:r>
            <a:r>
              <a:rPr lang="en-US" dirty="0" smtClean="0"/>
              <a:t> </a:t>
            </a:r>
          </a:p>
          <a:p>
            <a:pPr lvl="1"/>
            <a:r>
              <a:rPr lang="en-US" dirty="0" smtClean="0">
                <a:hlinkClick r:id="rId6"/>
              </a:rPr>
              <a:t>https</a:t>
            </a:r>
            <a:r>
              <a:rPr lang="en-US" dirty="0">
                <a:hlinkClick r:id="rId6"/>
              </a:rPr>
              <a:t>://development.standards.ieee.org/myproject/Public//mytools/mob/loa.pdf</a:t>
            </a:r>
            <a:endParaRPr lang="en-US" dirty="0" smtClean="0">
              <a:hlinkClick r:id="rId6"/>
            </a:endParaRPr>
          </a:p>
          <a:p>
            <a:r>
              <a:rPr lang="en-US" dirty="0" smtClean="0"/>
              <a:t>IEEE-SA Patent Committee FAQ &amp; Patent slides</a:t>
            </a:r>
          </a:p>
          <a:p>
            <a:pPr lvl="1"/>
            <a:r>
              <a:rPr lang="en-US" dirty="0" smtClean="0">
                <a:hlinkClick r:id="rId8"/>
              </a:rPr>
              <a:t>http</a:t>
            </a:r>
            <a:r>
              <a:rPr lang="en-US" dirty="0">
                <a:hlinkClick r:id="rId8"/>
              </a:rPr>
              <a:t>://</a:t>
            </a:r>
            <a:r>
              <a:rPr lang="en-US" dirty="0" smtClean="0">
                <a:hlinkClick r:id="rId8"/>
              </a:rPr>
              <a:t>standards.ieee.org/board/pat/faq.pdf</a:t>
            </a:r>
            <a:r>
              <a:rPr lang="en-US" dirty="0" smtClean="0"/>
              <a:t> and </a:t>
            </a:r>
            <a:r>
              <a:rPr lang="en-US" dirty="0" smtClean="0">
                <a:hlinkClick r:id="rId6"/>
              </a:rPr>
              <a:t>http</a:t>
            </a:r>
            <a:r>
              <a:rPr lang="en-US" dirty="0">
                <a:hlinkClick r:id="rId6"/>
              </a:rPr>
              <a:t>://</a:t>
            </a:r>
            <a:r>
              <a:rPr lang="en-US" dirty="0" smtClean="0">
                <a:hlinkClick r:id="rId6"/>
              </a:rPr>
              <a:t>standards.ieee.org/board/pat/pat-slideset.ppt</a:t>
            </a:r>
            <a:r>
              <a:rPr lang="en-US" dirty="0" smtClean="0"/>
              <a:t> </a:t>
            </a:r>
            <a:endParaRPr lang="en-US" dirty="0"/>
          </a:p>
          <a:p>
            <a:pPr>
              <a:buNone/>
            </a:pPr>
            <a:endParaRPr lang="en-GB" sz="1200" dirty="0" smtClean="0"/>
          </a:p>
        </p:txBody>
      </p:sp>
      <p:sp>
        <p:nvSpPr>
          <p:cNvPr id="4" name="Date Placeholder 3"/>
          <p:cNvSpPr>
            <a:spLocks noGrp="1"/>
          </p:cNvSpPr>
          <p:nvPr>
            <p:ph type="dt" sz="half" idx="10"/>
          </p:nvPr>
        </p:nvSpPr>
        <p:spPr/>
        <p:txBody>
          <a:bodyPr/>
          <a:lstStyle/>
          <a:p>
            <a:pPr>
              <a:defRPr/>
            </a:pPr>
            <a:r>
              <a:rPr lang="en-US" smtClean="0"/>
              <a:t>November 2017</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IEEE-SA Rule documents</a:t>
            </a:r>
            <a:endParaRPr lang="en-US" dirty="0"/>
          </a:p>
        </p:txBody>
      </p:sp>
      <p:sp>
        <p:nvSpPr>
          <p:cNvPr id="3" name="Content Placeholder 2"/>
          <p:cNvSpPr>
            <a:spLocks noGrp="1"/>
          </p:cNvSpPr>
          <p:nvPr>
            <p:ph idx="1"/>
          </p:nvPr>
        </p:nvSpPr>
        <p:spPr>
          <a:xfrm>
            <a:off x="685800" y="1600200"/>
            <a:ext cx="7772400" cy="4800600"/>
          </a:xfrm>
        </p:spPr>
        <p:txBody>
          <a:bodyPr/>
          <a:lstStyle/>
          <a:p>
            <a:endParaRPr lang="en-US" dirty="0" smtClean="0"/>
          </a:p>
          <a:p>
            <a:r>
              <a:rPr lang="en-US" dirty="0" smtClean="0"/>
              <a:t>The current version of the IEEE-SA Standards Board Bylaws is available at: </a:t>
            </a:r>
          </a:p>
          <a:p>
            <a:pPr lvl="1">
              <a:buNone/>
            </a:pPr>
            <a:r>
              <a:rPr lang="en-US" sz="1600" dirty="0" smtClean="0">
                <a:hlinkClick r:id="rId3"/>
              </a:rPr>
              <a:t>http://standards.ieee.org/develop/policies/bylaws/index.html</a:t>
            </a:r>
            <a:r>
              <a:rPr lang="en-US" sz="1600" dirty="0" smtClean="0"/>
              <a:t> (HTML version) </a:t>
            </a:r>
          </a:p>
          <a:p>
            <a:pPr lvl="1">
              <a:buNone/>
            </a:pPr>
            <a:r>
              <a:rPr lang="en-US" sz="1600" dirty="0" smtClean="0">
                <a:hlinkClick r:id="rId4"/>
              </a:rPr>
              <a:t>http://standards.ieee.org/develop/policies/bylaws/sb_bylaws.pdf</a:t>
            </a:r>
            <a:r>
              <a:rPr lang="en-US" sz="1600" dirty="0" smtClean="0"/>
              <a:t> (PDF version)</a:t>
            </a:r>
            <a:r>
              <a:rPr lang="en-US" sz="1200" dirty="0" smtClean="0"/>
              <a:t> </a:t>
            </a:r>
          </a:p>
          <a:p>
            <a:pPr>
              <a:buNone/>
            </a:pPr>
            <a:r>
              <a:rPr lang="en-US" sz="1600" dirty="0" smtClean="0"/>
              <a:t/>
            </a:r>
            <a:br>
              <a:rPr lang="en-US" sz="1600" dirty="0" smtClean="0"/>
            </a:br>
            <a:endParaRPr lang="en-US" sz="1600" dirty="0" smtClean="0"/>
          </a:p>
          <a:p>
            <a:r>
              <a:rPr lang="en-US" dirty="0" smtClean="0"/>
              <a:t>The current version of the IEEE-SA Standards Board Operations Manual is available at: </a:t>
            </a:r>
          </a:p>
          <a:p>
            <a:pPr lvl="1">
              <a:buNone/>
            </a:pPr>
            <a:r>
              <a:rPr lang="en-US" sz="1600" dirty="0" smtClean="0">
                <a:hlinkClick r:id="rId5"/>
              </a:rPr>
              <a:t>http://standards.ieee.org/develop/policies/opman/index.html</a:t>
            </a:r>
            <a:r>
              <a:rPr lang="en-US" sz="1600" dirty="0" smtClean="0"/>
              <a:t> (HTML version) </a:t>
            </a:r>
          </a:p>
          <a:p>
            <a:pPr lvl="1">
              <a:buNone/>
            </a:pPr>
            <a:r>
              <a:rPr lang="en-US" sz="1600" dirty="0" smtClean="0">
                <a:hlinkClick r:id="rId6"/>
              </a:rPr>
              <a:t>http://standards.ieee.org/develop/policies/opman/sb_om.pdf</a:t>
            </a:r>
            <a:r>
              <a:rPr lang="en-US" sz="1600" dirty="0" smtClean="0"/>
              <a:t> (PDF version) </a:t>
            </a:r>
          </a:p>
          <a:p>
            <a:pPr>
              <a:buNone/>
            </a:pPr>
            <a:endParaRPr lang="en-GB" sz="1200" dirty="0" smtClean="0"/>
          </a:p>
        </p:txBody>
      </p:sp>
      <p:sp>
        <p:nvSpPr>
          <p:cNvPr id="4" name="Date Placeholder 3"/>
          <p:cNvSpPr>
            <a:spLocks noGrp="1"/>
          </p:cNvSpPr>
          <p:nvPr>
            <p:ph type="dt" sz="half" idx="10"/>
          </p:nvPr>
        </p:nvSpPr>
        <p:spPr/>
        <p:txBody>
          <a:bodyPr/>
          <a:lstStyle/>
          <a:p>
            <a:pPr>
              <a:defRPr/>
            </a:pPr>
            <a:r>
              <a:rPr lang="en-US" smtClean="0"/>
              <a:t>November 2017</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11</a:t>
            </a:fld>
            <a:endParaRPr lang="en-US"/>
          </a:p>
        </p:txBody>
      </p:sp>
    </p:spTree>
    <p:extLst>
      <p:ext uri="{BB962C8B-B14F-4D97-AF65-F5344CB8AC3E}">
        <p14:creationId xmlns:p14="http://schemas.microsoft.com/office/powerpoint/2010/main" val="41316977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p:spPr>
        <p:txBody>
          <a:bodyPr/>
          <a:lstStyle/>
          <a:p>
            <a:r>
              <a:rPr lang="en-US" smtClean="0"/>
              <a:t>November 2017</a:t>
            </a:r>
            <a:endParaRPr lang="en-US"/>
          </a:p>
        </p:txBody>
      </p:sp>
      <p:sp>
        <p:nvSpPr>
          <p:cNvPr id="8195" name="Footer Placeholder 4"/>
          <p:cNvSpPr>
            <a:spLocks noGrp="1"/>
          </p:cNvSpPr>
          <p:nvPr>
            <p:ph type="ftr" sz="quarter" idx="11"/>
          </p:nvPr>
        </p:nvSpPr>
        <p:spPr>
          <a:noFill/>
        </p:spPr>
        <p:txBody>
          <a:bodyPr/>
          <a:lstStyle/>
          <a:p>
            <a:r>
              <a:rPr lang="en-US" smtClean="0"/>
              <a:t>D. Stanley, HP Enterprise</a:t>
            </a:r>
            <a:endParaRPr lang="en-US"/>
          </a:p>
        </p:txBody>
      </p:sp>
      <p:sp>
        <p:nvSpPr>
          <p:cNvPr id="8197" name="Rectangle 2"/>
          <p:cNvSpPr>
            <a:spLocks noGrp="1" noChangeArrowheads="1"/>
          </p:cNvSpPr>
          <p:nvPr>
            <p:ph type="title"/>
          </p:nvPr>
        </p:nvSpPr>
        <p:spPr>
          <a:xfrm>
            <a:off x="685800" y="685800"/>
            <a:ext cx="7772400" cy="609600"/>
          </a:xfrm>
        </p:spPr>
        <p:txBody>
          <a:bodyPr/>
          <a:lstStyle/>
          <a:p>
            <a:r>
              <a:rPr lang="en-US" dirty="0" smtClean="0"/>
              <a:t>Current IEEE 802 rules documents </a:t>
            </a:r>
          </a:p>
        </p:txBody>
      </p:sp>
      <p:sp>
        <p:nvSpPr>
          <p:cNvPr id="8198" name="Rectangle 3"/>
          <p:cNvSpPr>
            <a:spLocks noGrp="1" noChangeArrowheads="1"/>
          </p:cNvSpPr>
          <p:nvPr>
            <p:ph type="body" idx="1"/>
          </p:nvPr>
        </p:nvSpPr>
        <p:spPr>
          <a:xfrm>
            <a:off x="685800" y="1371600"/>
            <a:ext cx="8382000" cy="5181600"/>
          </a:xfrm>
          <a:noFill/>
        </p:spPr>
        <p:txBody>
          <a:bodyPr/>
          <a:lstStyle/>
          <a:p>
            <a:r>
              <a:rPr lang="en-US" sz="2000" dirty="0"/>
              <a:t>IEEE 802 Policies &amp; Procedures </a:t>
            </a:r>
            <a:r>
              <a:rPr lang="en-US" sz="2000" dirty="0" smtClean="0"/>
              <a:t>(Approved June 2014)</a:t>
            </a:r>
            <a:endParaRPr lang="en-US" sz="2000" dirty="0"/>
          </a:p>
          <a:p>
            <a:pPr lvl="1"/>
            <a:r>
              <a:rPr lang="en-US" sz="1600" dirty="0" smtClean="0">
                <a:hlinkClick r:id="rId3"/>
              </a:rPr>
              <a:t>http</a:t>
            </a:r>
            <a:r>
              <a:rPr lang="en-US" sz="1600" dirty="0">
                <a:hlinkClick r:id="rId3"/>
              </a:rPr>
              <a:t>://standards.ieee.org/board/aud/LMSC.pdf</a:t>
            </a:r>
            <a:endParaRPr lang="en-US" sz="1600" dirty="0"/>
          </a:p>
          <a:p>
            <a:r>
              <a:rPr lang="en-US" sz="2000" dirty="0"/>
              <a:t>IEEE 802 Operations Manual </a:t>
            </a:r>
            <a:r>
              <a:rPr lang="en-US" sz="2000" dirty="0" smtClean="0"/>
              <a:t>(Approved 17 Mar 2017)</a:t>
            </a:r>
            <a:endParaRPr lang="en-US" sz="2000" dirty="0"/>
          </a:p>
          <a:p>
            <a:pPr lvl="1">
              <a:lnSpc>
                <a:spcPct val="80000"/>
              </a:lnSpc>
              <a:defRPr/>
            </a:pPr>
            <a:r>
              <a:rPr lang="en-US" altLang="en-US" sz="1600" dirty="0">
                <a:hlinkClick r:id="rId4"/>
              </a:rPr>
              <a:t>https://</a:t>
            </a:r>
            <a:r>
              <a:rPr lang="en-US" altLang="en-US" sz="1600" dirty="0" smtClean="0">
                <a:hlinkClick r:id="rId4"/>
              </a:rPr>
              <a:t>mentor.ieee.org/802-ec/dcn/17/ec-17-0090-17-0PNP-ieee-802-lmsc-operations-manual.pdf</a:t>
            </a:r>
            <a:r>
              <a:rPr lang="en-US" altLang="en-US" sz="1600" dirty="0" smtClean="0"/>
              <a:t> </a:t>
            </a:r>
          </a:p>
          <a:p>
            <a:pPr>
              <a:lnSpc>
                <a:spcPct val="80000"/>
              </a:lnSpc>
              <a:defRPr/>
            </a:pPr>
            <a:r>
              <a:rPr lang="en-US" sz="2000" dirty="0" smtClean="0"/>
              <a:t>IEEE 802 Working Group Policies &amp;Procedures (29 Jul 2016)</a:t>
            </a:r>
            <a:r>
              <a:rPr lang="en-US" altLang="en-US" sz="2000" dirty="0" smtClean="0"/>
              <a:t> </a:t>
            </a:r>
          </a:p>
          <a:p>
            <a:pPr lvl="1"/>
            <a:r>
              <a:rPr lang="en-US" altLang="en-US" sz="1600" dirty="0">
                <a:hlinkClick r:id="rId5"/>
              </a:rPr>
              <a:t>http://</a:t>
            </a:r>
            <a:r>
              <a:rPr lang="en-US" altLang="en-US" sz="1600" dirty="0" smtClean="0">
                <a:hlinkClick r:id="rId5"/>
              </a:rPr>
              <a:t>www.ieee802.org/PNP/approved/IEEE_802_WG_PandP_v19.pdf</a:t>
            </a:r>
            <a:r>
              <a:rPr lang="en-US" altLang="en-US" sz="1600" dirty="0" smtClean="0"/>
              <a:t> </a:t>
            </a:r>
          </a:p>
          <a:p>
            <a:r>
              <a:rPr lang="en-US" sz="2000" dirty="0" smtClean="0"/>
              <a:t>IEEE </a:t>
            </a:r>
            <a:r>
              <a:rPr lang="en-US" sz="2000" dirty="0"/>
              <a:t>802 LMSC Chair's Guidelines </a:t>
            </a:r>
            <a:r>
              <a:rPr lang="en-US" sz="2000" dirty="0" smtClean="0"/>
              <a:t>(Approved 17 Mar 2017)</a:t>
            </a:r>
            <a:endParaRPr lang="en-US" sz="2000" dirty="0">
              <a:hlinkClick r:id="rId6"/>
            </a:endParaRPr>
          </a:p>
          <a:p>
            <a:pPr lvl="1"/>
            <a:r>
              <a:rPr lang="en-US" sz="1600" dirty="0">
                <a:hlinkClick r:id="rId7"/>
              </a:rPr>
              <a:t>https://</a:t>
            </a:r>
            <a:r>
              <a:rPr lang="en-US" sz="1600" dirty="0" smtClean="0">
                <a:hlinkClick r:id="rId7"/>
              </a:rPr>
              <a:t>mentor.ieee.org/802-ec/dcn/17/ec-17-0120-25-0PNP-ieee-802-lmsc-chairs-guidelines.pdf</a:t>
            </a:r>
            <a:r>
              <a:rPr lang="en-US" sz="1600" dirty="0" smtClean="0"/>
              <a:t> </a:t>
            </a:r>
            <a:endParaRPr lang="en-US" sz="1600" dirty="0"/>
          </a:p>
          <a:p>
            <a:r>
              <a:rPr lang="en-US" sz="2000" dirty="0" smtClean="0"/>
              <a:t>Participation in IEEE 802 Meetings</a:t>
            </a:r>
          </a:p>
          <a:p>
            <a:pPr lvl="1"/>
            <a:r>
              <a:rPr lang="en-US" sz="1600" u="sng" dirty="0" smtClean="0">
                <a:hlinkClick r:id="rId8"/>
              </a:rPr>
              <a:t>https://mentor.ieee.org/802-ec/dcn/16/ec-16-0180-05-00EC-ieee-802-participation-slide.pptx</a:t>
            </a:r>
            <a:endParaRPr lang="en-US" sz="1600" u="sng" dirty="0" smtClean="0"/>
          </a:p>
          <a:p>
            <a:pPr lvl="1"/>
            <a:endParaRPr lang="en-US" sz="1600" dirty="0" smtClean="0"/>
          </a:p>
          <a:p>
            <a:r>
              <a:rPr lang="en-US" sz="1600" dirty="0" smtClean="0"/>
              <a:t>Policies and Procedures hierarchy: </a:t>
            </a:r>
            <a:r>
              <a:rPr lang="en-US" sz="1600" b="0" dirty="0" smtClean="0">
                <a:hlinkClick r:id="rId9"/>
              </a:rPr>
              <a:t>http://www.ieee802.org/11/Rules/rules.shtml</a:t>
            </a:r>
            <a:endParaRPr lang="en-US" sz="1600" b="0" dirty="0" smtClean="0"/>
          </a:p>
          <a:p>
            <a:pPr marL="342900" lvl="1" indent="-342900">
              <a:buFontTx/>
              <a:buChar char="•"/>
            </a:pPr>
            <a:r>
              <a:rPr lang="en-US" altLang="en-US" sz="1600" b="1" dirty="0" smtClean="0"/>
              <a:t>IEEE </a:t>
            </a:r>
            <a:r>
              <a:rPr lang="en-US" altLang="en-US" sz="1600" b="1" dirty="0"/>
              <a:t>802 Procedural document website: </a:t>
            </a:r>
            <a:r>
              <a:rPr lang="en-US" altLang="en-US" sz="1600" dirty="0">
                <a:hlinkClick r:id="rId10"/>
              </a:rPr>
              <a:t>http://www.ieee802.org/devdocs.shtml</a:t>
            </a:r>
            <a:r>
              <a:rPr lang="en-US" altLang="en-US" sz="1600" dirty="0"/>
              <a:t> </a:t>
            </a:r>
          </a:p>
          <a:p>
            <a:endParaRPr lang="en-US" dirty="0" smtClean="0"/>
          </a:p>
          <a:p>
            <a:pPr lvl="1"/>
            <a:endParaRPr lang="en-US" sz="1800" dirty="0" smtClean="0"/>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8839200" cy="1066800"/>
          </a:xfrm>
        </p:spPr>
        <p:txBody>
          <a:bodyPr/>
          <a:lstStyle/>
          <a:p>
            <a:r>
              <a:rPr lang="en-US" dirty="0" smtClean="0"/>
              <a:t>July 2017 802 Rules Changes </a:t>
            </a:r>
            <a:endParaRPr lang="en-US" dirty="0"/>
          </a:p>
        </p:txBody>
      </p:sp>
      <p:sp>
        <p:nvSpPr>
          <p:cNvPr id="3" name="Content Placeholder 2"/>
          <p:cNvSpPr>
            <a:spLocks noGrp="1"/>
          </p:cNvSpPr>
          <p:nvPr>
            <p:ph idx="1"/>
          </p:nvPr>
        </p:nvSpPr>
        <p:spPr>
          <a:xfrm>
            <a:off x="609600" y="1600200"/>
            <a:ext cx="8382000" cy="4648200"/>
          </a:xfrm>
        </p:spPr>
        <p:txBody>
          <a:bodyPr/>
          <a:lstStyle/>
          <a:p>
            <a:r>
              <a:rPr lang="en-US" dirty="0" smtClean="0"/>
              <a:t>No changes proposed in July for LMSC P&amp;P, WG P&amp;P, OM, Chair’s Guidelines </a:t>
            </a:r>
          </a:p>
          <a:p>
            <a:r>
              <a:rPr lang="en-US" dirty="0" smtClean="0"/>
              <a:t>802 Rules meeting discussion topics</a:t>
            </a:r>
          </a:p>
          <a:p>
            <a:pPr lvl="1"/>
            <a:r>
              <a:rPr lang="en-GB" dirty="0"/>
              <a:t>C</a:t>
            </a:r>
            <a:r>
              <a:rPr lang="en-GB" dirty="0" smtClean="0"/>
              <a:t>reate </a:t>
            </a:r>
            <a:r>
              <a:rPr lang="en-GB" dirty="0"/>
              <a:t>a change to the OM to </a:t>
            </a:r>
            <a:r>
              <a:rPr lang="en-GB" dirty="0" smtClean="0"/>
              <a:t>describe ICAID </a:t>
            </a:r>
            <a:r>
              <a:rPr lang="en-GB" dirty="0"/>
              <a:t>approval process</a:t>
            </a:r>
            <a:r>
              <a:rPr lang="en-GB" dirty="0" smtClean="0"/>
              <a:t>.</a:t>
            </a:r>
          </a:p>
          <a:p>
            <a:pPr lvl="1"/>
            <a:r>
              <a:rPr lang="en-GB" dirty="0" smtClean="0"/>
              <a:t>Plan </a:t>
            </a:r>
            <a:r>
              <a:rPr lang="en-GB" dirty="0"/>
              <a:t>LMSC P&amp;P </a:t>
            </a:r>
            <a:r>
              <a:rPr lang="en-GB" dirty="0" smtClean="0"/>
              <a:t>update </a:t>
            </a:r>
            <a:r>
              <a:rPr lang="en-GB" dirty="0"/>
              <a:t>on new </a:t>
            </a:r>
            <a:r>
              <a:rPr lang="en-GB" dirty="0" err="1" smtClean="0"/>
              <a:t>AudCom</a:t>
            </a:r>
            <a:r>
              <a:rPr lang="en-GB" dirty="0" smtClean="0"/>
              <a:t> baseline</a:t>
            </a:r>
            <a:r>
              <a:rPr lang="en-GB" dirty="0"/>
              <a:t>, </a:t>
            </a:r>
            <a:r>
              <a:rPr lang="en-GB" dirty="0" smtClean="0"/>
              <a:t>include </a:t>
            </a:r>
            <a:r>
              <a:rPr lang="en-GB" dirty="0"/>
              <a:t>dominance material from WG </a:t>
            </a:r>
            <a:r>
              <a:rPr lang="en-GB" dirty="0" smtClean="0"/>
              <a:t>P&amp;P</a:t>
            </a:r>
          </a:p>
          <a:p>
            <a:pPr lvl="1"/>
            <a:r>
              <a:rPr lang="en-US" dirty="0" smtClean="0"/>
              <a:t>Discussion of visa request process</a:t>
            </a:r>
          </a:p>
          <a:p>
            <a:pPr lvl="1"/>
            <a:r>
              <a:rPr lang="en-US" dirty="0" smtClean="0"/>
              <a:t>Potential Chair’s Guideline update: tutorials are non-badged events</a:t>
            </a:r>
            <a:endParaRPr lang="en-GB" dirty="0"/>
          </a:p>
          <a:p>
            <a:pPr lvl="1"/>
            <a:endParaRPr lang="en-US" dirty="0" smtClean="0"/>
          </a:p>
          <a:p>
            <a:pPr lvl="1"/>
            <a:endParaRPr lang="en-US" dirty="0" smtClean="0"/>
          </a:p>
          <a:p>
            <a:pPr lvl="1"/>
            <a:endParaRPr lang="en-US" dirty="0"/>
          </a:p>
        </p:txBody>
      </p:sp>
      <p:sp>
        <p:nvSpPr>
          <p:cNvPr id="4" name="Date Placeholder 3"/>
          <p:cNvSpPr>
            <a:spLocks noGrp="1"/>
          </p:cNvSpPr>
          <p:nvPr>
            <p:ph type="dt" sz="half" idx="10"/>
          </p:nvPr>
        </p:nvSpPr>
        <p:spPr/>
        <p:txBody>
          <a:bodyPr/>
          <a:lstStyle/>
          <a:p>
            <a:pPr>
              <a:defRPr/>
            </a:pPr>
            <a:r>
              <a:rPr lang="en-US" smtClean="0"/>
              <a:t>November 2017</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13</a:t>
            </a:fld>
            <a:endParaRPr lang="en-US"/>
          </a:p>
        </p:txBody>
      </p:sp>
    </p:spTree>
    <p:extLst>
      <p:ext uri="{BB962C8B-B14F-4D97-AF65-F5344CB8AC3E}">
        <p14:creationId xmlns:p14="http://schemas.microsoft.com/office/powerpoint/2010/main" val="23032809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8839200" cy="1066800"/>
          </a:xfrm>
        </p:spPr>
        <p:txBody>
          <a:bodyPr/>
          <a:lstStyle/>
          <a:p>
            <a:r>
              <a:rPr lang="en-US" smtClean="0"/>
              <a:t>November </a:t>
            </a:r>
            <a:r>
              <a:rPr lang="en-US" dirty="0" smtClean="0"/>
              <a:t>2017 802 Rules Changes </a:t>
            </a:r>
            <a:endParaRPr lang="en-US" dirty="0"/>
          </a:p>
        </p:txBody>
      </p:sp>
      <p:sp>
        <p:nvSpPr>
          <p:cNvPr id="3" name="Content Placeholder 2"/>
          <p:cNvSpPr>
            <a:spLocks noGrp="1"/>
          </p:cNvSpPr>
          <p:nvPr>
            <p:ph idx="1"/>
          </p:nvPr>
        </p:nvSpPr>
        <p:spPr>
          <a:xfrm>
            <a:off x="609600" y="1600200"/>
            <a:ext cx="8382000" cy="4648200"/>
          </a:xfrm>
        </p:spPr>
        <p:txBody>
          <a:bodyPr/>
          <a:lstStyle/>
          <a:p>
            <a:r>
              <a:rPr lang="en-US" dirty="0" smtClean="0"/>
              <a:t>No changes proposed in November for LMSC P&amp;P, WG P&amp;P, </a:t>
            </a:r>
            <a:r>
              <a:rPr lang="en-US" dirty="0" smtClean="0"/>
              <a:t>OM</a:t>
            </a:r>
            <a:endParaRPr lang="en-US" dirty="0" smtClean="0"/>
          </a:p>
          <a:p>
            <a:r>
              <a:rPr lang="en-US" dirty="0" smtClean="0"/>
              <a:t>Chair’s guidelines</a:t>
            </a:r>
          </a:p>
          <a:p>
            <a:pPr lvl="1"/>
            <a:r>
              <a:rPr lang="en-US" dirty="0" smtClean="0"/>
              <a:t>Badges not required for tutorials</a:t>
            </a:r>
            <a:endParaRPr lang="en-US" dirty="0" smtClean="0"/>
          </a:p>
          <a:p>
            <a:pPr lvl="1"/>
            <a:endParaRPr lang="en-US" dirty="0" smtClean="0"/>
          </a:p>
          <a:p>
            <a:pPr lvl="1"/>
            <a:endParaRPr lang="en-US" dirty="0" smtClean="0"/>
          </a:p>
          <a:p>
            <a:pPr lvl="1"/>
            <a:endParaRPr lang="en-US" dirty="0"/>
          </a:p>
        </p:txBody>
      </p:sp>
      <p:sp>
        <p:nvSpPr>
          <p:cNvPr id="4" name="Date Placeholder 3"/>
          <p:cNvSpPr>
            <a:spLocks noGrp="1"/>
          </p:cNvSpPr>
          <p:nvPr>
            <p:ph type="dt" sz="half" idx="10"/>
          </p:nvPr>
        </p:nvSpPr>
        <p:spPr/>
        <p:txBody>
          <a:bodyPr/>
          <a:lstStyle/>
          <a:p>
            <a:pPr>
              <a:defRPr/>
            </a:pPr>
            <a:r>
              <a:rPr lang="en-US" smtClean="0"/>
              <a:t>November 2017</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14</a:t>
            </a:fld>
            <a:endParaRPr lang="en-US"/>
          </a:p>
        </p:txBody>
      </p:sp>
    </p:spTree>
    <p:extLst>
      <p:ext uri="{BB962C8B-B14F-4D97-AF65-F5344CB8AC3E}">
        <p14:creationId xmlns:p14="http://schemas.microsoft.com/office/powerpoint/2010/main" val="399938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p:spPr>
        <p:txBody>
          <a:bodyPr/>
          <a:lstStyle/>
          <a:p>
            <a:r>
              <a:rPr lang="en-US" smtClean="0"/>
              <a:t>November 2017</a:t>
            </a:r>
            <a:endParaRPr lang="en-US"/>
          </a:p>
        </p:txBody>
      </p:sp>
      <p:sp>
        <p:nvSpPr>
          <p:cNvPr id="8195" name="Footer Placeholder 4"/>
          <p:cNvSpPr>
            <a:spLocks noGrp="1"/>
          </p:cNvSpPr>
          <p:nvPr>
            <p:ph type="ftr" sz="quarter" idx="11"/>
          </p:nvPr>
        </p:nvSpPr>
        <p:spPr>
          <a:noFill/>
        </p:spPr>
        <p:txBody>
          <a:bodyPr/>
          <a:lstStyle/>
          <a:p>
            <a:r>
              <a:rPr lang="en-US" smtClean="0"/>
              <a:t>D. Stanley, HP Enterprise</a:t>
            </a:r>
            <a:endParaRPr lang="en-US"/>
          </a:p>
        </p:txBody>
      </p:sp>
      <p:sp>
        <p:nvSpPr>
          <p:cNvPr id="8197" name="Rectangle 2"/>
          <p:cNvSpPr>
            <a:spLocks noGrp="1" noChangeArrowheads="1"/>
          </p:cNvSpPr>
          <p:nvPr>
            <p:ph type="title"/>
          </p:nvPr>
        </p:nvSpPr>
        <p:spPr>
          <a:xfrm>
            <a:off x="685800" y="685800"/>
            <a:ext cx="7772400" cy="609600"/>
          </a:xfrm>
        </p:spPr>
        <p:txBody>
          <a:bodyPr/>
          <a:lstStyle/>
          <a:p>
            <a:r>
              <a:rPr lang="en-US" dirty="0" smtClean="0"/>
              <a:t>Current IEEE 802.11 rules documents </a:t>
            </a:r>
          </a:p>
        </p:txBody>
      </p:sp>
      <p:sp>
        <p:nvSpPr>
          <p:cNvPr id="8198" name="Rectangle 3"/>
          <p:cNvSpPr>
            <a:spLocks noGrp="1" noChangeArrowheads="1"/>
          </p:cNvSpPr>
          <p:nvPr>
            <p:ph type="body" idx="1"/>
          </p:nvPr>
        </p:nvSpPr>
        <p:spPr>
          <a:xfrm>
            <a:off x="685800" y="1676400"/>
            <a:ext cx="8382000" cy="3352800"/>
          </a:xfrm>
          <a:noFill/>
        </p:spPr>
        <p:txBody>
          <a:bodyPr/>
          <a:lstStyle/>
          <a:p>
            <a:r>
              <a:rPr lang="en-US" dirty="0" smtClean="0"/>
              <a:t>IEEE 802.11 WG OM: (Approved 17 Mar 2017)</a:t>
            </a:r>
          </a:p>
          <a:p>
            <a:pPr lvl="1"/>
            <a:r>
              <a:rPr lang="en-US" altLang="en-US" sz="1800" dirty="0" smtClean="0">
                <a:hlinkClick r:id="rId3"/>
              </a:rPr>
              <a:t>https://mentor.ieee.org/802.11/dcn/14/11-14-0629-19-0000-802-11-operations-manual.docx</a:t>
            </a:r>
            <a:r>
              <a:rPr lang="en-US" altLang="en-US" sz="1800" dirty="0" smtClean="0"/>
              <a:t> </a:t>
            </a:r>
          </a:p>
          <a:p>
            <a:r>
              <a:rPr lang="en-US" dirty="0" smtClean="0"/>
              <a:t>Use of Participation slide in IEEE 802 Meetings</a:t>
            </a:r>
          </a:p>
          <a:p>
            <a:pPr lvl="1"/>
            <a:r>
              <a:rPr lang="en-US" sz="1800" u="sng" dirty="0" smtClean="0">
                <a:hlinkClick r:id="rId4"/>
              </a:rPr>
              <a:t>https://mentor.ieee.org/802-ec/dcn/16/ec-16-0180-05-00EC-ieee-802-participation-slide.pptx</a:t>
            </a:r>
            <a:endParaRPr lang="en-US" sz="1800" dirty="0" smtClean="0"/>
          </a:p>
          <a:p>
            <a:pPr marL="0" indent="0">
              <a:buNone/>
            </a:pPr>
            <a:endParaRPr lang="en-US" dirty="0" smtClean="0"/>
          </a:p>
          <a:p>
            <a:pPr lvl="1"/>
            <a:endParaRPr lang="en-US" sz="1800" dirty="0" smtClean="0"/>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15</a:t>
            </a:fld>
            <a:endParaRPr lang="en-US"/>
          </a:p>
        </p:txBody>
      </p:sp>
    </p:spTree>
    <p:extLst>
      <p:ext uri="{BB962C8B-B14F-4D97-AF65-F5344CB8AC3E}">
        <p14:creationId xmlns:p14="http://schemas.microsoft.com/office/powerpoint/2010/main" val="20011084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November </a:t>
            </a:r>
            <a:r>
              <a:rPr lang="en-US" dirty="0" smtClean="0"/>
              <a:t>2017 IEEE 802.11 OM changes</a:t>
            </a:r>
            <a:endParaRPr lang="en-US" dirty="0"/>
          </a:p>
        </p:txBody>
      </p:sp>
      <p:sp>
        <p:nvSpPr>
          <p:cNvPr id="3" name="Content Placeholder 2"/>
          <p:cNvSpPr>
            <a:spLocks noGrp="1"/>
          </p:cNvSpPr>
          <p:nvPr>
            <p:ph idx="1"/>
          </p:nvPr>
        </p:nvSpPr>
        <p:spPr>
          <a:xfrm>
            <a:off x="304800" y="1600200"/>
            <a:ext cx="8382000" cy="4724400"/>
          </a:xfrm>
        </p:spPr>
        <p:txBody>
          <a:bodyPr/>
          <a:lstStyle/>
          <a:p>
            <a:r>
              <a:rPr lang="en-US" dirty="0"/>
              <a:t>Document </a:t>
            </a:r>
            <a:r>
              <a:rPr lang="en-US" dirty="0" smtClean="0">
                <a:hlinkClick r:id="rId3"/>
              </a:rPr>
              <a:t>11-14-0629-19</a:t>
            </a:r>
            <a:r>
              <a:rPr lang="en-US" dirty="0" smtClean="0"/>
              <a:t> contains </a:t>
            </a:r>
            <a:r>
              <a:rPr lang="en-US" dirty="0"/>
              <a:t>the current IEEE </a:t>
            </a:r>
            <a:r>
              <a:rPr lang="en-US" dirty="0" smtClean="0"/>
              <a:t>802.11 </a:t>
            </a:r>
            <a:r>
              <a:rPr lang="en-US" dirty="0"/>
              <a:t>Operations Manual (approved </a:t>
            </a:r>
            <a:r>
              <a:rPr lang="en-US" dirty="0" smtClean="0"/>
              <a:t>March 2017). </a:t>
            </a:r>
          </a:p>
          <a:p>
            <a:r>
              <a:rPr lang="en-US" dirty="0" smtClean="0"/>
              <a:t>Proposed changes in 11-14-0629-20</a:t>
            </a:r>
            <a:endParaRPr lang="en-US" dirty="0"/>
          </a:p>
          <a:p>
            <a:pPr lvl="1"/>
            <a:r>
              <a:rPr lang="en-US" dirty="0" smtClean="0"/>
              <a:t>New 3.7.6 Approval </a:t>
            </a:r>
            <a:r>
              <a:rPr lang="en-US" dirty="0" smtClean="0"/>
              <a:t>of final subgroup minutes </a:t>
            </a:r>
            <a:endParaRPr lang="en-US" dirty="0" smtClean="0"/>
          </a:p>
          <a:p>
            <a:pPr marL="857250" lvl="2" indent="0">
              <a:buNone/>
            </a:pPr>
            <a:r>
              <a:rPr lang="en-US" u="sng" dirty="0"/>
              <a:t>If the minutes of the final meeting of a subgroup (TG, SG, SC, TIG or Ad-hoc Group) were not approved in the subgroup, the minutes shall be approved in the next WG meeting</a:t>
            </a:r>
            <a:r>
              <a:rPr lang="en-US" u="sng" dirty="0" smtClean="0"/>
              <a:t>.</a:t>
            </a:r>
            <a:endParaRPr lang="en-US" u="sng" dirty="0" smtClean="0"/>
          </a:p>
          <a:p>
            <a:pPr lvl="1"/>
            <a:r>
              <a:rPr lang="en-US" dirty="0" smtClean="0"/>
              <a:t>7.1.2 </a:t>
            </a:r>
            <a:r>
              <a:rPr lang="en-US" dirty="0" smtClean="0"/>
              <a:t>Aspirant to Potential voter clarification </a:t>
            </a:r>
          </a:p>
          <a:p>
            <a:pPr marL="457200" lvl="1" indent="0">
              <a:buNone/>
            </a:pPr>
            <a:r>
              <a:rPr lang="en-US" dirty="0" smtClean="0"/>
              <a:t>	“</a:t>
            </a:r>
            <a:r>
              <a:rPr lang="en-US" dirty="0"/>
              <a:t>An Aspirant becomes a Potential Voter at the close of the second </a:t>
            </a:r>
            <a:r>
              <a:rPr lang="en-US" dirty="0" smtClean="0"/>
              <a:t>	properly </a:t>
            </a:r>
            <a:r>
              <a:rPr lang="en-US" dirty="0"/>
              <a:t>attended </a:t>
            </a:r>
            <a:r>
              <a:rPr lang="en-US" u="sng" dirty="0"/>
              <a:t>plenary</a:t>
            </a:r>
            <a:r>
              <a:rPr lang="en-US" dirty="0"/>
              <a:t> session </a:t>
            </a:r>
            <a:r>
              <a:rPr lang="en-US" u="sng" dirty="0"/>
              <a:t>(a single interim session may be </a:t>
            </a:r>
            <a:r>
              <a:rPr lang="en-US" dirty="0" smtClean="0"/>
              <a:t>	</a:t>
            </a:r>
            <a:r>
              <a:rPr lang="en-US" u="sng" dirty="0" smtClean="0"/>
              <a:t>substituted </a:t>
            </a:r>
            <a:r>
              <a:rPr lang="en-US" u="sng" dirty="0"/>
              <a:t>for a plenary)</a:t>
            </a:r>
            <a:r>
              <a:rPr lang="en-US" dirty="0"/>
              <a:t>. </a:t>
            </a:r>
            <a:endParaRPr lang="en-US" dirty="0" smtClean="0"/>
          </a:p>
          <a:p>
            <a:r>
              <a:rPr lang="en-US" dirty="0" smtClean="0"/>
              <a:t>Appendix C Membership Flow diagram</a:t>
            </a:r>
          </a:p>
          <a:p>
            <a:pPr lvl="1"/>
            <a:r>
              <a:rPr lang="en-US" dirty="0" smtClean="0"/>
              <a:t>Change “meeting” to “session” and add notation explanation</a:t>
            </a:r>
          </a:p>
          <a:p>
            <a:pPr lvl="1"/>
            <a:endParaRPr lang="en-GB" dirty="0"/>
          </a:p>
        </p:txBody>
      </p:sp>
      <p:sp>
        <p:nvSpPr>
          <p:cNvPr id="4" name="Date Placeholder 3"/>
          <p:cNvSpPr>
            <a:spLocks noGrp="1"/>
          </p:cNvSpPr>
          <p:nvPr>
            <p:ph type="dt" sz="half" idx="10"/>
          </p:nvPr>
        </p:nvSpPr>
        <p:spPr/>
        <p:txBody>
          <a:bodyPr/>
          <a:lstStyle/>
          <a:p>
            <a:pPr>
              <a:defRPr/>
            </a:pPr>
            <a:r>
              <a:rPr lang="en-US" smtClean="0"/>
              <a:t>November 2017</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16</a:t>
            </a:fld>
            <a:endParaRPr lang="en-US"/>
          </a:p>
        </p:txBody>
      </p:sp>
    </p:spTree>
    <p:extLst>
      <p:ext uri="{BB962C8B-B14F-4D97-AF65-F5344CB8AC3E}">
        <p14:creationId xmlns:p14="http://schemas.microsoft.com/office/powerpoint/2010/main" val="25146362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Please Return Ballots on WGLBs to avoid loss of voting rights</a:t>
            </a:r>
            <a:endParaRPr lang="en-US" dirty="0"/>
          </a:p>
        </p:txBody>
      </p:sp>
      <p:sp>
        <p:nvSpPr>
          <p:cNvPr id="3" name="Content Placeholder 2"/>
          <p:cNvSpPr>
            <a:spLocks noGrp="1"/>
          </p:cNvSpPr>
          <p:nvPr>
            <p:ph idx="1"/>
          </p:nvPr>
        </p:nvSpPr>
        <p:spPr>
          <a:xfrm>
            <a:off x="304800" y="1905000"/>
            <a:ext cx="8382000" cy="4724400"/>
          </a:xfrm>
        </p:spPr>
        <p:txBody>
          <a:bodyPr/>
          <a:lstStyle/>
          <a:p>
            <a:r>
              <a:rPr lang="en-US" dirty="0"/>
              <a:t>Document </a:t>
            </a:r>
            <a:r>
              <a:rPr lang="en-US" dirty="0">
                <a:hlinkClick r:id="rId3"/>
              </a:rPr>
              <a:t>11-14-0629-19</a:t>
            </a:r>
            <a:r>
              <a:rPr lang="en-US" dirty="0" smtClean="0"/>
              <a:t> , see Section 7.1</a:t>
            </a:r>
          </a:p>
          <a:p>
            <a:pPr lvl="1"/>
            <a:r>
              <a:rPr lang="en-US" i="1" dirty="0"/>
              <a:t>The Voter responds to 2 out of 3 consecutive mandatory WG letter ballots, where a valid response is received in the initial mandatory WG letter ballot or any of its subsequent recirculation ballots. </a:t>
            </a:r>
          </a:p>
          <a:p>
            <a:pPr lvl="1"/>
            <a:r>
              <a:rPr lang="en-US" i="1" dirty="0"/>
              <a:t>NOTE – A voter’s status is evaluated at completion of a WG letter ballot series</a:t>
            </a:r>
            <a:r>
              <a:rPr lang="en-US" i="1" dirty="0" smtClean="0"/>
              <a:t>.</a:t>
            </a:r>
          </a:p>
          <a:p>
            <a:r>
              <a:rPr lang="en-US" dirty="0" smtClean="0"/>
              <a:t>The length of a WG letter ballot series is “1” if the initial WGLB fails</a:t>
            </a:r>
          </a:p>
          <a:p>
            <a:endParaRPr lang="en-US" dirty="0"/>
          </a:p>
        </p:txBody>
      </p:sp>
      <p:sp>
        <p:nvSpPr>
          <p:cNvPr id="4" name="Date Placeholder 3"/>
          <p:cNvSpPr>
            <a:spLocks noGrp="1"/>
          </p:cNvSpPr>
          <p:nvPr>
            <p:ph type="dt" sz="half" idx="10"/>
          </p:nvPr>
        </p:nvSpPr>
        <p:spPr/>
        <p:txBody>
          <a:bodyPr/>
          <a:lstStyle/>
          <a:p>
            <a:pPr>
              <a:defRPr/>
            </a:pPr>
            <a:r>
              <a:rPr lang="en-US" smtClean="0"/>
              <a:t>November 2017</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17</a:t>
            </a:fld>
            <a:endParaRPr lang="en-US"/>
          </a:p>
        </p:txBody>
      </p:sp>
    </p:spTree>
    <p:extLst>
      <p:ext uri="{BB962C8B-B14F-4D97-AF65-F5344CB8AC3E}">
        <p14:creationId xmlns:p14="http://schemas.microsoft.com/office/powerpoint/2010/main" val="42746316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800" smtClean="0"/>
              <a:t>November 2017</a:t>
            </a:r>
          </a:p>
        </p:txBody>
      </p:sp>
      <p:sp>
        <p:nvSpPr>
          <p:cNvPr id="2560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200" b="0" smtClean="0"/>
              <a:t>D. Stanley, HP Enterprise</a:t>
            </a:r>
          </a:p>
        </p:txBody>
      </p:sp>
      <p:sp>
        <p:nvSpPr>
          <p:cNvPr id="25605" name="Rectangle 2"/>
          <p:cNvSpPr>
            <a:spLocks noGrp="1" noChangeArrowheads="1"/>
          </p:cNvSpPr>
          <p:nvPr>
            <p:ph type="title"/>
          </p:nvPr>
        </p:nvSpPr>
        <p:spPr>
          <a:xfrm>
            <a:off x="685800" y="685800"/>
            <a:ext cx="7772400" cy="685800"/>
          </a:xfrm>
        </p:spPr>
        <p:txBody>
          <a:bodyPr/>
          <a:lstStyle/>
          <a:p>
            <a:r>
              <a:rPr lang="en-GB" altLang="en-US" smtClean="0"/>
              <a:t>Email Reflectors</a:t>
            </a:r>
          </a:p>
        </p:txBody>
      </p:sp>
      <p:sp>
        <p:nvSpPr>
          <p:cNvPr id="25606" name="Rectangle 3"/>
          <p:cNvSpPr>
            <a:spLocks noGrp="1" noChangeArrowheads="1"/>
          </p:cNvSpPr>
          <p:nvPr>
            <p:ph type="body" idx="1"/>
          </p:nvPr>
        </p:nvSpPr>
        <p:spPr>
          <a:xfrm>
            <a:off x="609600" y="1371600"/>
            <a:ext cx="8153400" cy="5105400"/>
          </a:xfrm>
        </p:spPr>
        <p:txBody>
          <a:bodyPr/>
          <a:lstStyle/>
          <a:p>
            <a:r>
              <a:rPr lang="en-GB" altLang="en-US" dirty="0" smtClean="0"/>
              <a:t>There is an email reflector for the working group,  plus one for each task group. </a:t>
            </a:r>
          </a:p>
          <a:p>
            <a:r>
              <a:rPr lang="en-GB" altLang="en-US" dirty="0" smtClean="0"/>
              <a:t>Write access to the reflectors allowed for those who are members with status: aspirant, nearly-voter, potential-voter, voter.</a:t>
            </a:r>
          </a:p>
          <a:p>
            <a:r>
              <a:rPr lang="en-GB" altLang="en-US" dirty="0" smtClean="0"/>
              <a:t>To make a request, visit the reflector request page:</a:t>
            </a:r>
            <a:br>
              <a:rPr lang="en-GB" altLang="en-US" dirty="0" smtClean="0"/>
            </a:br>
            <a:r>
              <a:rPr lang="en-GB" altLang="en-US" dirty="0" smtClean="0"/>
              <a:t>	</a:t>
            </a:r>
            <a:r>
              <a:rPr lang="en-GB" altLang="en-US" dirty="0" smtClean="0">
                <a:hlinkClick r:id="rId3"/>
              </a:rPr>
              <a:t>http://www.ieee802.org/11/Reflector.html</a:t>
            </a:r>
            <a:endParaRPr lang="en-GB" altLang="en-US" dirty="0" smtClean="0"/>
          </a:p>
          <a:p>
            <a:pPr lvl="1"/>
            <a:r>
              <a:rPr lang="en-GB" altLang="en-US" b="1" dirty="0" smtClean="0"/>
              <a:t>Gathers information and sends an email to Vice Chair</a:t>
            </a:r>
          </a:p>
          <a:p>
            <a:r>
              <a:rPr lang="en-GB" altLang="en-US" dirty="0" smtClean="0"/>
              <a:t>If you change your email address – </a:t>
            </a:r>
            <a:r>
              <a:rPr lang="en-GB" altLang="en-US" u="sng" dirty="0" smtClean="0"/>
              <a:t>please let me know</a:t>
            </a:r>
            <a:r>
              <a:rPr lang="en-GB" altLang="en-US" dirty="0" smtClean="0"/>
              <a:t>.  I will perform a global change to the list servers.</a:t>
            </a:r>
          </a:p>
          <a:p>
            <a:r>
              <a:rPr lang="en-GB" altLang="en-US" dirty="0" smtClean="0"/>
              <a:t>Public read access to all reflectors is available via the 802.11 home page </a:t>
            </a:r>
            <a:r>
              <a:rPr lang="en-GB" altLang="en-US" dirty="0" smtClean="0">
                <a:hlinkClick r:id="rId4"/>
              </a:rPr>
              <a:t>http://www.ieee802.org/11</a:t>
            </a:r>
            <a:r>
              <a:rPr lang="en-GB" altLang="en-US" dirty="0" smtClean="0"/>
              <a:t> on the “</a:t>
            </a:r>
            <a:r>
              <a:rPr lang="en-GB" altLang="en-US" i="1" dirty="0" smtClean="0"/>
              <a:t>WG Email</a:t>
            </a:r>
            <a:r>
              <a:rPr lang="en-GB" altLang="en-US" dirty="0" smtClean="0"/>
              <a:t>” menu.</a:t>
            </a:r>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18</a:t>
            </a:fld>
            <a:endParaRPr lang="en-US"/>
          </a:p>
        </p:txBody>
      </p:sp>
    </p:spTree>
    <p:extLst>
      <p:ext uri="{BB962C8B-B14F-4D97-AF65-F5344CB8AC3E}">
        <p14:creationId xmlns:p14="http://schemas.microsoft.com/office/powerpoint/2010/main" val="11039394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 802-ALL EMAIL List Server</a:t>
            </a:r>
          </a:p>
        </p:txBody>
      </p:sp>
      <p:sp>
        <p:nvSpPr>
          <p:cNvPr id="3" name="Content Placeholder 2"/>
          <p:cNvSpPr>
            <a:spLocks noGrp="1"/>
          </p:cNvSpPr>
          <p:nvPr>
            <p:ph idx="1"/>
          </p:nvPr>
        </p:nvSpPr>
        <p:spPr>
          <a:xfrm>
            <a:off x="685800" y="1981200"/>
            <a:ext cx="7772400" cy="4343400"/>
          </a:xfrm>
        </p:spPr>
        <p:txBody>
          <a:bodyPr/>
          <a:lstStyle/>
          <a:p>
            <a:pPr>
              <a:buNone/>
            </a:pPr>
            <a:r>
              <a:rPr lang="en-US" dirty="0" smtClean="0"/>
              <a:t>IEEE 802-ALL EMAIL List Server</a:t>
            </a:r>
          </a:p>
          <a:p>
            <a:r>
              <a:rPr lang="en-US" b="0" dirty="0" smtClean="0"/>
              <a:t>IEEE 802 only provides e-mailed session announcements. To join this list and stay informed about upcoming plenary sessions, send email to </a:t>
            </a:r>
            <a:r>
              <a:rPr lang="en-US" b="0" u="sng" dirty="0" smtClean="0">
                <a:hlinkClick r:id="rId3"/>
              </a:rPr>
              <a:t>listserv@listserv.ieee.org</a:t>
            </a:r>
            <a:r>
              <a:rPr lang="en-US" b="0" dirty="0" smtClean="0"/>
              <a:t> with no subject and with the following 2 lines appearing first in the body of the message: </a:t>
            </a:r>
          </a:p>
          <a:p>
            <a:pPr lvl="2">
              <a:buNone/>
            </a:pPr>
            <a:r>
              <a:rPr lang="en-US" b="0" dirty="0" smtClean="0"/>
              <a:t/>
            </a:r>
            <a:br>
              <a:rPr lang="en-US" b="0" dirty="0" smtClean="0"/>
            </a:br>
            <a:r>
              <a:rPr lang="en-US" sz="2400" b="1" dirty="0" smtClean="0"/>
              <a:t>subscribe  stds-802-all</a:t>
            </a:r>
          </a:p>
          <a:p>
            <a:pPr lvl="2">
              <a:buNone/>
            </a:pPr>
            <a:r>
              <a:rPr lang="en-US" sz="2400" b="1" dirty="0" smtClean="0"/>
              <a:t>	end</a:t>
            </a:r>
            <a:endParaRPr lang="en-US" sz="2400" b="1" dirty="0"/>
          </a:p>
        </p:txBody>
      </p:sp>
      <p:sp>
        <p:nvSpPr>
          <p:cNvPr id="4" name="Date Placeholder 3"/>
          <p:cNvSpPr>
            <a:spLocks noGrp="1"/>
          </p:cNvSpPr>
          <p:nvPr>
            <p:ph type="dt" sz="half" idx="10"/>
          </p:nvPr>
        </p:nvSpPr>
        <p:spPr/>
        <p:txBody>
          <a:bodyPr/>
          <a:lstStyle/>
          <a:p>
            <a:pPr>
              <a:defRPr/>
            </a:pPr>
            <a:r>
              <a:rPr lang="en-US" smtClean="0"/>
              <a:t>November 2017</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a:noFill/>
        </p:spPr>
        <p:txBody>
          <a:bodyPr/>
          <a:lstStyle/>
          <a:p>
            <a:r>
              <a:rPr lang="en-US" smtClean="0"/>
              <a:t>November 2017</a:t>
            </a:r>
            <a:endParaRPr lang="en-US"/>
          </a:p>
        </p:txBody>
      </p:sp>
      <p:sp>
        <p:nvSpPr>
          <p:cNvPr id="3075" name="Footer Placeholder 4"/>
          <p:cNvSpPr>
            <a:spLocks noGrp="1"/>
          </p:cNvSpPr>
          <p:nvPr>
            <p:ph type="ftr" sz="quarter" idx="11"/>
          </p:nvPr>
        </p:nvSpPr>
        <p:spPr>
          <a:noFill/>
        </p:spPr>
        <p:txBody>
          <a:bodyPr/>
          <a:lstStyle/>
          <a:p>
            <a:r>
              <a:rPr lang="en-US" smtClean="0"/>
              <a:t>D. Stanley, HP Enterprise</a:t>
            </a:r>
            <a:endParaRPr lang="en-US"/>
          </a:p>
        </p:txBody>
      </p:sp>
      <p:sp>
        <p:nvSpPr>
          <p:cNvPr id="3077" name="Rectangle 2"/>
          <p:cNvSpPr>
            <a:spLocks noGrp="1" noChangeArrowheads="1"/>
          </p:cNvSpPr>
          <p:nvPr>
            <p:ph type="title"/>
          </p:nvPr>
        </p:nvSpPr>
        <p:spPr>
          <a:xfrm>
            <a:off x="685800" y="685800"/>
            <a:ext cx="7772400" cy="533400"/>
          </a:xfrm>
          <a:noFill/>
        </p:spPr>
        <p:txBody>
          <a:bodyPr/>
          <a:lstStyle/>
          <a:p>
            <a:r>
              <a:rPr lang="en-US" dirty="0" smtClean="0"/>
              <a:t>Abstract</a:t>
            </a:r>
          </a:p>
        </p:txBody>
      </p:sp>
      <p:sp>
        <p:nvSpPr>
          <p:cNvPr id="3078" name="Rectangle 3"/>
          <p:cNvSpPr>
            <a:spLocks noGrp="1" noChangeArrowheads="1"/>
          </p:cNvSpPr>
          <p:nvPr>
            <p:ph type="body" idx="1"/>
          </p:nvPr>
        </p:nvSpPr>
        <p:spPr>
          <a:xfrm>
            <a:off x="685800" y="1295400"/>
            <a:ext cx="7924800" cy="5029200"/>
          </a:xfrm>
          <a:noFill/>
        </p:spPr>
        <p:txBody>
          <a:bodyPr/>
          <a:lstStyle/>
          <a:p>
            <a:pPr>
              <a:buFontTx/>
              <a:buNone/>
            </a:pPr>
            <a:r>
              <a:rPr lang="en-US" dirty="0" smtClean="0"/>
              <a:t>This slide contains requested reports and status from the 802.11 2</a:t>
            </a:r>
            <a:r>
              <a:rPr lang="en-US" baseline="30000" dirty="0" smtClean="0"/>
              <a:t>nd</a:t>
            </a:r>
            <a:r>
              <a:rPr lang="en-US" dirty="0" smtClean="0"/>
              <a:t>  Vice-Chair:</a:t>
            </a:r>
          </a:p>
          <a:p>
            <a:pPr lvl="1">
              <a:buFontTx/>
              <a:buNone/>
            </a:pPr>
            <a:r>
              <a:rPr lang="en-US" dirty="0" smtClean="0"/>
              <a:t>	Patent Slides </a:t>
            </a:r>
          </a:p>
          <a:p>
            <a:pPr lvl="1">
              <a:buFontTx/>
              <a:buNone/>
            </a:pPr>
            <a:r>
              <a:rPr lang="en-US" dirty="0" smtClean="0"/>
              <a:t>	Policies and Procedures and Operations Manual for IEEE-SA, IEEE 802, and IEEE 802.11</a:t>
            </a:r>
          </a:p>
          <a:p>
            <a:pPr lvl="1">
              <a:buFontTx/>
              <a:buNone/>
            </a:pPr>
            <a:r>
              <a:rPr lang="en-US" dirty="0"/>
              <a:t>	</a:t>
            </a:r>
            <a:r>
              <a:rPr lang="en-US" dirty="0" smtClean="0"/>
              <a:t>Reminder on Posting Documents</a:t>
            </a:r>
          </a:p>
          <a:p>
            <a:pPr lvl="1">
              <a:buFontTx/>
              <a:buNone/>
            </a:pPr>
            <a:r>
              <a:rPr lang="en-US" dirty="0" smtClean="0"/>
              <a:t>	Joining the 802.11 email reflectors </a:t>
            </a:r>
          </a:p>
          <a:p>
            <a:pPr lvl="1">
              <a:buNone/>
            </a:pPr>
            <a:r>
              <a:rPr lang="en-US" dirty="0"/>
              <a:t>	Joining 802 All List Server</a:t>
            </a:r>
          </a:p>
          <a:p>
            <a:pPr lvl="1">
              <a:buFontTx/>
              <a:buNone/>
            </a:pPr>
            <a:r>
              <a:rPr lang="en-US" dirty="0"/>
              <a:t>	</a:t>
            </a:r>
            <a:r>
              <a:rPr lang="en-US" dirty="0" smtClean="0"/>
              <a:t>Known proposed changes to 802 P&amp;P, 802 OM, 802WG P&amp;P, Chair’s Guidelines</a:t>
            </a:r>
          </a:p>
          <a:p>
            <a:pPr lvl="1">
              <a:buNone/>
            </a:pPr>
            <a:r>
              <a:rPr lang="en-US" dirty="0"/>
              <a:t>	Proposed revisions to 802.11 </a:t>
            </a:r>
            <a:r>
              <a:rPr lang="en-US" dirty="0" smtClean="0"/>
              <a:t>OM</a:t>
            </a:r>
          </a:p>
          <a:p>
            <a:pPr lvl="1">
              <a:buNone/>
            </a:pPr>
            <a:endParaRPr lang="en-US" dirty="0" smtClean="0"/>
          </a:p>
          <a:p>
            <a:pPr lvl="1">
              <a:buNone/>
            </a:pPr>
            <a:endParaRPr lang="en-US" dirty="0" smtClean="0"/>
          </a:p>
          <a:p>
            <a:pPr lvl="1">
              <a:buNone/>
            </a:pPr>
            <a:r>
              <a:rPr lang="en-US" dirty="0"/>
              <a:t>	</a:t>
            </a:r>
            <a:endParaRPr lang="en-US" dirty="0" smtClean="0"/>
          </a:p>
          <a:p>
            <a:pPr lvl="1">
              <a:buFontTx/>
              <a:buNone/>
            </a:pPr>
            <a:endParaRPr lang="en-US" dirty="0" smtClean="0"/>
          </a:p>
          <a:p>
            <a:pPr>
              <a:buFontTx/>
              <a:buNone/>
            </a:pPr>
            <a:r>
              <a:rPr lang="en-US" dirty="0" smtClean="0"/>
              <a:t>	</a:t>
            </a:r>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 for Posting Documents</a:t>
            </a:r>
            <a:endParaRPr lang="en-US" dirty="0"/>
          </a:p>
        </p:txBody>
      </p:sp>
      <p:sp>
        <p:nvSpPr>
          <p:cNvPr id="3" name="Content Placeholder 2"/>
          <p:cNvSpPr>
            <a:spLocks noGrp="1"/>
          </p:cNvSpPr>
          <p:nvPr>
            <p:ph idx="1"/>
          </p:nvPr>
        </p:nvSpPr>
        <p:spPr/>
        <p:txBody>
          <a:bodyPr/>
          <a:lstStyle/>
          <a:p>
            <a:r>
              <a:rPr lang="en-US" dirty="0" smtClean="0"/>
              <a:t>From the 802.11 OM – </a:t>
            </a:r>
          </a:p>
          <a:p>
            <a:pPr lvl="1"/>
            <a:r>
              <a:rPr lang="en-US" sz="2800" dirty="0" smtClean="0"/>
              <a:t>All submissions presented to and all minutes shall be posted to the 802.11 document server.</a:t>
            </a:r>
          </a:p>
          <a:p>
            <a:pPr lvl="1"/>
            <a:r>
              <a:rPr lang="en-US" sz="2800" dirty="0" smtClean="0"/>
              <a:t>Please check to ensure all documents are posted</a:t>
            </a:r>
          </a:p>
          <a:p>
            <a:pPr lvl="2"/>
            <a:r>
              <a:rPr lang="en-US" sz="2600" dirty="0" smtClean="0"/>
              <a:t>If you have a “pending” document that is in error, let Adrian or Jon or Dorothy know.</a:t>
            </a:r>
          </a:p>
          <a:p>
            <a:pPr lvl="1"/>
            <a:r>
              <a:rPr lang="en-US" sz="2800" dirty="0" smtClean="0"/>
              <a:t>Secretaries should put “Minutes” in the lower left corner for “minutes” of meetings.</a:t>
            </a:r>
          </a:p>
        </p:txBody>
      </p:sp>
      <p:sp>
        <p:nvSpPr>
          <p:cNvPr id="4" name="Date Placeholder 3"/>
          <p:cNvSpPr>
            <a:spLocks noGrp="1"/>
          </p:cNvSpPr>
          <p:nvPr>
            <p:ph type="dt" sz="half" idx="10"/>
          </p:nvPr>
        </p:nvSpPr>
        <p:spPr/>
        <p:txBody>
          <a:bodyPr/>
          <a:lstStyle/>
          <a:p>
            <a:pPr>
              <a:defRPr/>
            </a:pPr>
            <a:r>
              <a:rPr lang="en-US" smtClean="0"/>
              <a:t>November 2017</a:t>
            </a:r>
            <a:endParaRPr lang="en-US"/>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Wednesday – </a:t>
            </a:r>
            <a:br>
              <a:rPr lang="en-US" sz="3200" dirty="0" smtClean="0"/>
            </a:br>
            <a:r>
              <a:rPr lang="en-US" sz="3200" dirty="0" smtClean="0"/>
              <a:t>802.11 Mid-Week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2nd Vice Chair Report</a:t>
            </a:r>
            <a:endParaRPr lang="en-US" dirty="0"/>
          </a:p>
        </p:txBody>
      </p:sp>
      <p:sp>
        <p:nvSpPr>
          <p:cNvPr id="4" name="Date Placeholder 3"/>
          <p:cNvSpPr>
            <a:spLocks noGrp="1"/>
          </p:cNvSpPr>
          <p:nvPr>
            <p:ph type="dt" sz="half" idx="10"/>
          </p:nvPr>
        </p:nvSpPr>
        <p:spPr/>
        <p:txBody>
          <a:bodyPr/>
          <a:lstStyle/>
          <a:p>
            <a:pPr>
              <a:defRPr/>
            </a:pPr>
            <a:r>
              <a:rPr lang="en-US" smtClean="0"/>
              <a:t>November 2017</a:t>
            </a:r>
            <a:endParaRPr lang="en-US"/>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2" name="Slide Number Placeholder 1"/>
          <p:cNvSpPr>
            <a:spLocks noGrp="1"/>
          </p:cNvSpPr>
          <p:nvPr>
            <p:ph type="sldNum" sz="quarter" idx="12"/>
          </p:nvPr>
        </p:nvSpPr>
        <p:spPr/>
        <p:txBody>
          <a:bodyPr/>
          <a:lstStyle/>
          <a:p>
            <a:pPr>
              <a:defRPr/>
            </a:pPr>
            <a:r>
              <a:rPr lang="en-US" smtClean="0"/>
              <a:t>Slide </a:t>
            </a:r>
            <a:fld id="{B7DC20B9-232F-45E3-915F-318DA7AF0997}" type="slidenum">
              <a:rPr lang="en-US" smtClean="0"/>
              <a:pPr>
                <a:defRPr/>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Friday – </a:t>
            </a:r>
            <a:br>
              <a:rPr lang="en-US" sz="3200" dirty="0" smtClean="0"/>
            </a:br>
            <a:r>
              <a:rPr lang="en-US" sz="3200" dirty="0" smtClean="0"/>
              <a:t>802.11 Closing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2nd Vice Chair Report</a:t>
            </a:r>
            <a:endParaRPr lang="en-US" dirty="0"/>
          </a:p>
        </p:txBody>
      </p:sp>
      <p:sp>
        <p:nvSpPr>
          <p:cNvPr id="4" name="Date Placeholder 3"/>
          <p:cNvSpPr>
            <a:spLocks noGrp="1"/>
          </p:cNvSpPr>
          <p:nvPr>
            <p:ph type="dt" sz="half" idx="10"/>
          </p:nvPr>
        </p:nvSpPr>
        <p:spPr/>
        <p:txBody>
          <a:bodyPr/>
          <a:lstStyle/>
          <a:p>
            <a:pPr>
              <a:defRPr/>
            </a:pPr>
            <a:r>
              <a:rPr lang="en-US" smtClean="0"/>
              <a:t>November 2017</a:t>
            </a:r>
            <a:endParaRPr lang="en-US"/>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2" name="Slide Number Placeholder 1"/>
          <p:cNvSpPr>
            <a:spLocks noGrp="1"/>
          </p:cNvSpPr>
          <p:nvPr>
            <p:ph type="sldNum" sz="quarter" idx="12"/>
          </p:nvPr>
        </p:nvSpPr>
        <p:spPr/>
        <p:txBody>
          <a:bodyPr/>
          <a:lstStyle/>
          <a:p>
            <a:pPr>
              <a:defRPr/>
            </a:pPr>
            <a:r>
              <a:rPr lang="en-US" smtClean="0"/>
              <a:t>Slide </a:t>
            </a:r>
            <a:fld id="{B7DC20B9-232F-45E3-915F-318DA7AF0997}" type="slidenum">
              <a:rPr lang="en-US" smtClean="0"/>
              <a:pPr>
                <a:defRPr/>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 WG11 Operations Manual</a:t>
            </a:r>
            <a:endParaRPr lang="en-US" dirty="0"/>
          </a:p>
        </p:txBody>
      </p:sp>
      <p:sp>
        <p:nvSpPr>
          <p:cNvPr id="3" name="Content Placeholder 2"/>
          <p:cNvSpPr>
            <a:spLocks noGrp="1"/>
          </p:cNvSpPr>
          <p:nvPr>
            <p:ph idx="1"/>
          </p:nvPr>
        </p:nvSpPr>
        <p:spPr/>
        <p:txBody>
          <a:bodyPr/>
          <a:lstStyle/>
          <a:p>
            <a:r>
              <a:rPr lang="en-US" dirty="0" smtClean="0"/>
              <a:t>Move to approve the WG11 Operations </a:t>
            </a:r>
            <a:r>
              <a:rPr lang="en-US" dirty="0"/>
              <a:t>Manual in </a:t>
            </a:r>
            <a:r>
              <a:rPr lang="en-US" dirty="0">
                <a:hlinkClick r:id="rId3"/>
              </a:rPr>
              <a:t>https://</a:t>
            </a:r>
            <a:r>
              <a:rPr lang="en-US" dirty="0" smtClean="0">
                <a:hlinkClick r:id="rId3"/>
              </a:rPr>
              <a:t>mentor.ieee.org/802.11/dcn/14/11-14-0629-20-0000-802-11-operations-manual.docx</a:t>
            </a:r>
            <a:r>
              <a:rPr lang="en-US" dirty="0" smtClean="0"/>
              <a:t> </a:t>
            </a:r>
            <a:endParaRPr lang="en-US" dirty="0" smtClean="0"/>
          </a:p>
          <a:p>
            <a:r>
              <a:rPr lang="en-US" dirty="0" smtClean="0"/>
              <a:t>Moved:</a:t>
            </a:r>
          </a:p>
          <a:p>
            <a:r>
              <a:rPr lang="en-US" dirty="0" smtClean="0"/>
              <a:t>Seconded:</a:t>
            </a:r>
          </a:p>
          <a:p>
            <a:r>
              <a:rPr lang="en-US" dirty="0" smtClean="0"/>
              <a:t>Result:</a:t>
            </a:r>
            <a:endParaRPr lang="en-US" dirty="0" smtClean="0"/>
          </a:p>
        </p:txBody>
      </p:sp>
      <p:sp>
        <p:nvSpPr>
          <p:cNvPr id="4" name="Date Placeholder 3"/>
          <p:cNvSpPr>
            <a:spLocks noGrp="1"/>
          </p:cNvSpPr>
          <p:nvPr>
            <p:ph type="dt" sz="half" idx="10"/>
          </p:nvPr>
        </p:nvSpPr>
        <p:spPr/>
        <p:txBody>
          <a:bodyPr/>
          <a:lstStyle/>
          <a:p>
            <a:pPr>
              <a:defRPr/>
            </a:pPr>
            <a:r>
              <a:rPr lang="en-US" smtClean="0"/>
              <a:t>November 2017</a:t>
            </a:r>
            <a:endParaRPr lang="en-US"/>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23</a:t>
            </a:fld>
            <a:endParaRPr lang="en-US"/>
          </a:p>
        </p:txBody>
      </p:sp>
    </p:spTree>
    <p:extLst>
      <p:ext uri="{BB962C8B-B14F-4D97-AF65-F5344CB8AC3E}">
        <p14:creationId xmlns:p14="http://schemas.microsoft.com/office/powerpoint/2010/main" val="29754584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lstStyle/>
          <a:p>
            <a:r>
              <a:rPr lang="en-US" dirty="0" smtClean="0"/>
              <a:t>IEEE 802 </a:t>
            </a:r>
            <a:r>
              <a:rPr lang="en-US" dirty="0"/>
              <a:t>Participation slide </a:t>
            </a:r>
            <a:r>
              <a:rPr lang="en-US" dirty="0" smtClean="0">
                <a:hlinkClick r:id="rId3"/>
              </a:rPr>
              <a:t>https://mentor.ieee.org/802-ec/dcn/16/ec-16-0180-05-00EC-ieee-802-participation-slide.pptx</a:t>
            </a:r>
            <a:r>
              <a:rPr lang="en-US" dirty="0" smtClean="0"/>
              <a:t> </a:t>
            </a:r>
          </a:p>
        </p:txBody>
      </p:sp>
      <p:sp>
        <p:nvSpPr>
          <p:cNvPr id="4" name="Date Placeholder 3"/>
          <p:cNvSpPr>
            <a:spLocks noGrp="1"/>
          </p:cNvSpPr>
          <p:nvPr>
            <p:ph type="dt" sz="half" idx="10"/>
          </p:nvPr>
        </p:nvSpPr>
        <p:spPr/>
        <p:txBody>
          <a:bodyPr/>
          <a:lstStyle/>
          <a:p>
            <a:pPr>
              <a:defRPr/>
            </a:pPr>
            <a:r>
              <a:rPr lang="en-US" smtClean="0"/>
              <a:t>November 2017</a:t>
            </a:r>
            <a:endParaRPr lang="en-US"/>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24</a:t>
            </a:fld>
            <a:endParaRPr lang="en-US"/>
          </a:p>
        </p:txBody>
      </p:sp>
    </p:spTree>
    <p:extLst>
      <p:ext uri="{BB962C8B-B14F-4D97-AF65-F5344CB8AC3E}">
        <p14:creationId xmlns:p14="http://schemas.microsoft.com/office/powerpoint/2010/main" val="21141476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Monday– </a:t>
            </a:r>
            <a:br>
              <a:rPr lang="en-US" sz="3200" dirty="0" smtClean="0"/>
            </a:br>
            <a:r>
              <a:rPr lang="en-US" sz="3200" dirty="0" smtClean="0"/>
              <a:t>802.11 Opening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Second Vice Chair Report</a:t>
            </a:r>
            <a:endParaRPr lang="en-US" dirty="0"/>
          </a:p>
        </p:txBody>
      </p:sp>
      <p:sp>
        <p:nvSpPr>
          <p:cNvPr id="4" name="Date Placeholder 3"/>
          <p:cNvSpPr>
            <a:spLocks noGrp="1"/>
          </p:cNvSpPr>
          <p:nvPr>
            <p:ph type="dt" sz="half" idx="10"/>
          </p:nvPr>
        </p:nvSpPr>
        <p:spPr>
          <a:xfrm>
            <a:off x="696913" y="332601"/>
            <a:ext cx="1741487" cy="276999"/>
          </a:xfrm>
        </p:spPr>
        <p:txBody>
          <a:bodyPr/>
          <a:lstStyle/>
          <a:p>
            <a:pPr>
              <a:defRPr/>
            </a:pPr>
            <a:r>
              <a:rPr lang="en-US" smtClean="0"/>
              <a:t>November 2017</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2" name="Slide Number Placeholder 1"/>
          <p:cNvSpPr>
            <a:spLocks noGrp="1"/>
          </p:cNvSpPr>
          <p:nvPr>
            <p:ph type="sldNum" sz="quarter" idx="12"/>
          </p:nvPr>
        </p:nvSpPr>
        <p:spPr/>
        <p:txBody>
          <a:bodyPr/>
          <a:lstStyle/>
          <a:p>
            <a:pPr>
              <a:defRPr/>
            </a:pPr>
            <a:r>
              <a:rPr lang="en-US" smtClean="0"/>
              <a:t>Slide </a:t>
            </a:r>
            <a:fld id="{B7DC20B9-232F-45E3-915F-318DA7AF0997}" type="slidenum">
              <a:rPr lang="en-US" smtClean="0"/>
              <a:pPr>
                <a:defRPr/>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1"/>
          <p:cNvSpPr>
            <a:spLocks noGrp="1"/>
          </p:cNvSpPr>
          <p:nvPr>
            <p:ph type="dt" sz="quarter" idx="10"/>
          </p:nvPr>
        </p:nvSpPr>
        <p:spPr>
          <a:noFill/>
        </p:spPr>
        <p:txBody>
          <a:bodyPr/>
          <a:lstStyle/>
          <a:p>
            <a:r>
              <a:rPr lang="en-US" smtClean="0"/>
              <a:t>November 2017</a:t>
            </a:r>
            <a:endParaRPr lang="en-US"/>
          </a:p>
        </p:txBody>
      </p:sp>
      <p:sp>
        <p:nvSpPr>
          <p:cNvPr id="4099" name="Footer Placeholder 2"/>
          <p:cNvSpPr>
            <a:spLocks noGrp="1"/>
          </p:cNvSpPr>
          <p:nvPr>
            <p:ph type="ftr" sz="quarter" idx="11"/>
          </p:nvPr>
        </p:nvSpPr>
        <p:spPr>
          <a:noFill/>
        </p:spPr>
        <p:txBody>
          <a:bodyPr/>
          <a:lstStyle/>
          <a:p>
            <a:r>
              <a:rPr lang="en-US" smtClean="0"/>
              <a:t>D. Stanley, HP Enterprise</a:t>
            </a:r>
            <a:endParaRPr lang="en-US"/>
          </a:p>
        </p:txBody>
      </p:sp>
      <p:sp>
        <p:nvSpPr>
          <p:cNvPr id="4101" name="Rectangle 1026"/>
          <p:cNvSpPr>
            <a:spLocks noGrp="1" noChangeArrowheads="1"/>
          </p:cNvSpPr>
          <p:nvPr>
            <p:ph type="title" idx="4294967295"/>
          </p:nvPr>
        </p:nvSpPr>
        <p:spPr>
          <a:xfrm>
            <a:off x="304800" y="609600"/>
            <a:ext cx="8839200" cy="381000"/>
          </a:xfrm>
        </p:spPr>
        <p:txBody>
          <a:bodyPr lIns="91440" tIns="45720" rIns="91440" bIns="45720"/>
          <a:lstStyle/>
          <a:p>
            <a:r>
              <a:rPr lang="en-US" sz="2800" u="sng" smtClean="0"/>
              <a:t>Participants, Patents, and Duty to Inform</a:t>
            </a:r>
            <a:endParaRPr lang="en-US" sz="2800" smtClean="0"/>
          </a:p>
        </p:txBody>
      </p:sp>
      <p:sp>
        <p:nvSpPr>
          <p:cNvPr id="4102" name="Rectangle 1027"/>
          <p:cNvSpPr>
            <a:spLocks noGrp="1" noChangeArrowheads="1"/>
          </p:cNvSpPr>
          <p:nvPr>
            <p:ph type="body" idx="4294967295"/>
          </p:nvPr>
        </p:nvSpPr>
        <p:spPr>
          <a:xfrm>
            <a:off x="0" y="1066800"/>
            <a:ext cx="9144000" cy="5334000"/>
          </a:xfrm>
        </p:spPr>
        <p:txBody>
          <a:bodyPr lIns="91440" tIns="45720" rIns="91440" bIns="45720"/>
          <a:lstStyle/>
          <a:p>
            <a:pPr algn="ctr">
              <a:buFont typeface="Monotype Sorts"/>
              <a:buNone/>
            </a:pPr>
            <a:r>
              <a:rPr lang="en-US" altLang="en-US" sz="1800" dirty="0"/>
              <a:t>All participants in this meeting have certain obligations under the IEEE-SA Patent Policy. </a:t>
            </a:r>
          </a:p>
          <a:p>
            <a:pPr lvl="1">
              <a:buFont typeface="Arial" pitchFamily="34" charset="0"/>
              <a:buChar char="•"/>
            </a:pPr>
            <a:r>
              <a:rPr lang="en-US" altLang="en-US" sz="1800" b="1" dirty="0">
                <a:solidFill>
                  <a:srgbClr val="003399"/>
                </a:solidFill>
              </a:rPr>
              <a:t>Participants [Note: </a:t>
            </a:r>
            <a:r>
              <a:rPr lang="en-GB" altLang="en-US" sz="1800" b="1" dirty="0">
                <a:solidFill>
                  <a:srgbClr val="003399"/>
                </a:solidFill>
              </a:rPr>
              <a:t>Quoted text excerpted from IEEE-SA Standards Board Bylaws </a:t>
            </a:r>
            <a:r>
              <a:rPr lang="en-GB" altLang="en-US" sz="1800" b="1" dirty="0" err="1">
                <a:solidFill>
                  <a:srgbClr val="003399"/>
                </a:solidFill>
              </a:rPr>
              <a:t>subclause</a:t>
            </a:r>
            <a:r>
              <a:rPr lang="en-GB" altLang="en-US" sz="1800" b="1" dirty="0">
                <a:solidFill>
                  <a:srgbClr val="003399"/>
                </a:solidFill>
              </a:rPr>
              <a:t> 6.2</a:t>
            </a:r>
            <a:r>
              <a:rPr lang="en-US" altLang="en-US" sz="1800" b="1" dirty="0">
                <a:solidFill>
                  <a:srgbClr val="003399"/>
                </a:solidFill>
              </a:rPr>
              <a:t>]:</a:t>
            </a:r>
          </a:p>
          <a:p>
            <a:pPr lvl="2">
              <a:buFont typeface="Arial" pitchFamily="34" charset="0"/>
              <a:buChar char="•"/>
            </a:pPr>
            <a:r>
              <a:rPr lang="en-US" altLang="en-US" b="1" dirty="0">
                <a:solidFill>
                  <a:srgbClr val="003399"/>
                </a:solidFill>
              </a:rPr>
              <a:t>“Shall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endParaRPr lang="en-US" altLang="en-US" dirty="0"/>
          </a:p>
          <a:p>
            <a:pPr lvl="2">
              <a:buFont typeface="Arial" pitchFamily="34" charset="0"/>
              <a:buChar char="•"/>
            </a:pPr>
            <a:r>
              <a:rPr lang="en-US" altLang="en-US" b="1" dirty="0">
                <a:solidFill>
                  <a:srgbClr val="003399"/>
                </a:solidFill>
              </a:rPr>
              <a:t>“Should inform the IEEE (or cause the IEEE to be informed)” of the identity of “any other holders of potential Essential Patent Claims” (that is, third parties that are not affiliated with the participant, with the participant’s employer, or with anyone else that the participant is from or otherwise represents)</a:t>
            </a:r>
          </a:p>
          <a:p>
            <a:pPr lvl="1">
              <a:buFont typeface="Arial" pitchFamily="34" charset="0"/>
              <a:buChar char="•"/>
            </a:pPr>
            <a:r>
              <a:rPr lang="en-US" altLang="en-US" sz="1800" b="1" dirty="0">
                <a:solidFill>
                  <a:srgbClr val="003399"/>
                </a:solidFill>
              </a:rPr>
              <a:t>The above does not apply if the patent claim is already the subject of an Accepted Letter of Assurance that applies to the proposed standard(s) under consideration by this group</a:t>
            </a:r>
          </a:p>
          <a:p>
            <a:pPr lvl="1">
              <a:buFont typeface="Arial" pitchFamily="34" charset="0"/>
              <a:buChar char="•"/>
            </a:pPr>
            <a:r>
              <a:rPr lang="en-US" altLang="en-US" sz="1800" b="1" dirty="0">
                <a:solidFill>
                  <a:srgbClr val="003399"/>
                </a:solidFill>
              </a:rPr>
              <a:t>Early identification of holders of potential Essential Patent Claims is strongly encouraged</a:t>
            </a:r>
          </a:p>
          <a:p>
            <a:pPr lvl="1">
              <a:buFont typeface="Arial" pitchFamily="34" charset="0"/>
              <a:buChar char="•"/>
            </a:pPr>
            <a:r>
              <a:rPr lang="en-US" altLang="en-US" sz="1800" b="1" dirty="0">
                <a:solidFill>
                  <a:srgbClr val="003399"/>
                </a:solidFill>
              </a:rPr>
              <a:t>No duty to perform a patent search</a:t>
            </a:r>
            <a:endParaRPr lang="en-US" altLang="en-US" sz="1800" dirty="0"/>
          </a:p>
        </p:txBody>
      </p:sp>
      <p:sp>
        <p:nvSpPr>
          <p:cNvPr id="2" name="Slide Number Placeholder 1"/>
          <p:cNvSpPr>
            <a:spLocks noGrp="1"/>
          </p:cNvSpPr>
          <p:nvPr>
            <p:ph type="sldNum" sz="quarter" idx="12"/>
          </p:nvPr>
        </p:nvSpPr>
        <p:spPr/>
        <p:txBody>
          <a:bodyPr/>
          <a:lstStyle/>
          <a:p>
            <a:pPr>
              <a:defRPr/>
            </a:pPr>
            <a:r>
              <a:rPr lang="en-US" smtClean="0"/>
              <a:t>Slide </a:t>
            </a:r>
            <a:fld id="{4F8DB7B0-6F79-49ED-8154-EC3DF243439D}" type="slidenum">
              <a:rPr lang="en-US" smtClean="0"/>
              <a:pPr>
                <a:defRPr/>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1"/>
          <p:cNvSpPr>
            <a:spLocks noGrp="1"/>
          </p:cNvSpPr>
          <p:nvPr>
            <p:ph type="dt" sz="quarter" idx="10"/>
          </p:nvPr>
        </p:nvSpPr>
        <p:spPr>
          <a:noFill/>
        </p:spPr>
        <p:txBody>
          <a:bodyPr/>
          <a:lstStyle/>
          <a:p>
            <a:r>
              <a:rPr lang="en-US" smtClean="0"/>
              <a:t>November 2017</a:t>
            </a:r>
            <a:endParaRPr lang="en-US"/>
          </a:p>
        </p:txBody>
      </p:sp>
      <p:sp>
        <p:nvSpPr>
          <p:cNvPr id="5123" name="Footer Placeholder 2"/>
          <p:cNvSpPr>
            <a:spLocks noGrp="1"/>
          </p:cNvSpPr>
          <p:nvPr>
            <p:ph type="ftr" sz="quarter" idx="11"/>
          </p:nvPr>
        </p:nvSpPr>
        <p:spPr>
          <a:noFill/>
        </p:spPr>
        <p:txBody>
          <a:bodyPr/>
          <a:lstStyle/>
          <a:p>
            <a:r>
              <a:rPr lang="en-US" smtClean="0"/>
              <a:t>D. Stanley, HP Enterprise</a:t>
            </a:r>
            <a:endParaRPr lang="en-US"/>
          </a:p>
        </p:txBody>
      </p:sp>
      <p:sp>
        <p:nvSpPr>
          <p:cNvPr id="5125" name="Rectangle 2"/>
          <p:cNvSpPr>
            <a:spLocks noGrp="1" noChangeArrowheads="1"/>
          </p:cNvSpPr>
          <p:nvPr>
            <p:ph type="title" idx="4294967295"/>
          </p:nvPr>
        </p:nvSpPr>
        <p:spPr>
          <a:xfrm>
            <a:off x="685800" y="762000"/>
            <a:ext cx="7772400" cy="533400"/>
          </a:xfrm>
        </p:spPr>
        <p:txBody>
          <a:bodyPr lIns="91440" tIns="45720" rIns="91440" bIns="45720"/>
          <a:lstStyle/>
          <a:p>
            <a:r>
              <a:rPr lang="en-GB" sz="2800" u="sng" smtClean="0"/>
              <a:t>Patent Related Links</a:t>
            </a:r>
            <a:endParaRPr lang="en-US" sz="2800" u="sng" smtClean="0"/>
          </a:p>
        </p:txBody>
      </p:sp>
      <p:sp>
        <p:nvSpPr>
          <p:cNvPr id="5126" name="Rectangle 3"/>
          <p:cNvSpPr>
            <a:spLocks noGrp="1" noChangeArrowheads="1"/>
          </p:cNvSpPr>
          <p:nvPr>
            <p:ph type="body" idx="4294967295"/>
          </p:nvPr>
        </p:nvSpPr>
        <p:spPr>
          <a:xfrm>
            <a:off x="0" y="1295400"/>
            <a:ext cx="8991600" cy="3886200"/>
          </a:xfrm>
        </p:spPr>
        <p:txBody>
          <a:bodyPr lIns="91440" tIns="45720" rIns="91440" bIns="45720"/>
          <a:lstStyle/>
          <a:p>
            <a:pPr lvl="1">
              <a:lnSpc>
                <a:spcPct val="90000"/>
              </a:lnSpc>
              <a:buFont typeface="Monotype Sorts"/>
              <a:buNone/>
            </a:pPr>
            <a:r>
              <a:rPr lang="en-US" sz="1800" dirty="0" smtClean="0">
                <a:cs typeface="Times New Roman" pitchFamily="18" charset="0"/>
              </a:rPr>
              <a:t>	</a:t>
            </a:r>
            <a:r>
              <a:rPr lang="en-US" altLang="en-US" sz="2400" dirty="0">
                <a:solidFill>
                  <a:schemeClr val="accent6">
                    <a:lumMod val="75000"/>
                  </a:schemeClr>
                </a:solidFill>
                <a:cs typeface="Times New Roman" pitchFamily="18" charset="0"/>
              </a:rPr>
              <a:t>All participants should be familiar with their obligations under the IEEE-SA Policies &amp; Procedures for standards development.</a:t>
            </a:r>
          </a:p>
          <a:p>
            <a:pPr lvl="1">
              <a:lnSpc>
                <a:spcPct val="90000"/>
              </a:lnSpc>
              <a:buFont typeface="Monotype Sorts"/>
              <a:buNone/>
            </a:pPr>
            <a:r>
              <a:rPr lang="en-US" altLang="en-US" sz="2400" dirty="0">
                <a:solidFill>
                  <a:schemeClr val="accent6">
                    <a:lumMod val="75000"/>
                  </a:schemeClr>
                </a:solidFill>
                <a:cs typeface="Times New Roman" pitchFamily="18" charset="0"/>
              </a:rPr>
              <a:t>	Patent Policy is stated in these sources:</a:t>
            </a:r>
          </a:p>
          <a:p>
            <a:pPr lvl="1">
              <a:lnSpc>
                <a:spcPct val="90000"/>
              </a:lnSpc>
              <a:buFont typeface="Monotype Sorts"/>
              <a:buNone/>
            </a:pPr>
            <a:r>
              <a:rPr lang="en-GB" altLang="en-US" sz="2400" dirty="0">
                <a:solidFill>
                  <a:schemeClr val="accent6">
                    <a:lumMod val="75000"/>
                  </a:schemeClr>
                </a:solidFill>
              </a:rPr>
              <a:t>		IEEE-SA Standards Boards Bylaws</a:t>
            </a:r>
          </a:p>
          <a:p>
            <a:pPr lvl="1">
              <a:lnSpc>
                <a:spcPct val="90000"/>
              </a:lnSpc>
              <a:buFont typeface="Monotype Sorts"/>
              <a:buNone/>
            </a:pPr>
            <a:r>
              <a:rPr lang="en-US" altLang="en-US" sz="2100" dirty="0">
                <a:solidFill>
                  <a:schemeClr val="accent6">
                    <a:lumMod val="75000"/>
                  </a:schemeClr>
                </a:solidFill>
              </a:rPr>
              <a:t>		</a:t>
            </a:r>
            <a:r>
              <a:rPr lang="en-US" altLang="en-US" sz="2100" i="1" dirty="0">
                <a:solidFill>
                  <a:schemeClr val="accent6">
                    <a:lumMod val="75000"/>
                  </a:schemeClr>
                </a:solidFill>
                <a:hlinkClick r:id="rId3"/>
              </a:rPr>
              <a:t>http://</a:t>
            </a:r>
            <a:r>
              <a:rPr lang="en-US" altLang="en-US" sz="2100" i="1" dirty="0" smtClean="0">
                <a:solidFill>
                  <a:schemeClr val="accent6">
                    <a:lumMod val="75000"/>
                  </a:schemeClr>
                </a:solidFill>
                <a:hlinkClick r:id="rId3"/>
              </a:rPr>
              <a:t>standards.ieee.org/develop/policies/bylaws/sect6-7.html#6</a:t>
            </a:r>
            <a:r>
              <a:rPr lang="en-US" altLang="en-US" sz="2100" i="1" dirty="0" smtClean="0">
                <a:solidFill>
                  <a:schemeClr val="accent6">
                    <a:lumMod val="75000"/>
                  </a:schemeClr>
                </a:solidFill>
              </a:rPr>
              <a:t> </a:t>
            </a:r>
            <a:endParaRPr lang="en-US" altLang="en-US" sz="2100" i="1" dirty="0">
              <a:solidFill>
                <a:schemeClr val="accent6">
                  <a:lumMod val="75000"/>
                </a:schemeClr>
              </a:solidFill>
            </a:endParaRPr>
          </a:p>
          <a:p>
            <a:pPr lvl="1">
              <a:lnSpc>
                <a:spcPct val="90000"/>
              </a:lnSpc>
              <a:buFont typeface="Monotype Sorts"/>
              <a:buNone/>
            </a:pPr>
            <a:r>
              <a:rPr lang="en-GB" altLang="en-US" sz="2400" dirty="0">
                <a:solidFill>
                  <a:schemeClr val="accent6">
                    <a:lumMod val="75000"/>
                  </a:schemeClr>
                </a:solidFill>
              </a:rPr>
              <a:t>		IEEE-SA Standards Board Operations Manual</a:t>
            </a:r>
          </a:p>
          <a:p>
            <a:pPr lvl="1">
              <a:lnSpc>
                <a:spcPct val="90000"/>
              </a:lnSpc>
              <a:buFont typeface="Monotype Sorts"/>
              <a:buNone/>
            </a:pPr>
            <a:r>
              <a:rPr lang="en-US" altLang="en-US" sz="2400" dirty="0">
                <a:solidFill>
                  <a:schemeClr val="accent6">
                    <a:lumMod val="75000"/>
                  </a:schemeClr>
                </a:solidFill>
              </a:rPr>
              <a:t>		</a:t>
            </a:r>
            <a:r>
              <a:rPr lang="en-US" altLang="en-US" sz="2100" i="1" dirty="0">
                <a:solidFill>
                  <a:schemeClr val="accent6">
                    <a:lumMod val="75000"/>
                  </a:schemeClr>
                </a:solidFill>
                <a:hlinkClick r:id="rId4"/>
              </a:rPr>
              <a:t>http://</a:t>
            </a:r>
            <a:r>
              <a:rPr lang="en-US" altLang="en-US" sz="2100" i="1" dirty="0" smtClean="0">
                <a:solidFill>
                  <a:schemeClr val="accent6">
                    <a:lumMod val="75000"/>
                  </a:schemeClr>
                </a:solidFill>
                <a:hlinkClick r:id="rId4"/>
              </a:rPr>
              <a:t>standards.ieee.org/develop/policies/opman/sect6.html#6.3</a:t>
            </a:r>
            <a:r>
              <a:rPr lang="en-US" altLang="en-US" sz="2100" i="1" dirty="0" smtClean="0">
                <a:solidFill>
                  <a:schemeClr val="accent6">
                    <a:lumMod val="75000"/>
                  </a:schemeClr>
                </a:solidFill>
              </a:rPr>
              <a:t> </a:t>
            </a:r>
            <a:endParaRPr lang="en-US" altLang="en-US" sz="2400" dirty="0">
              <a:solidFill>
                <a:schemeClr val="accent6">
                  <a:lumMod val="75000"/>
                </a:schemeClr>
              </a:solidFill>
            </a:endParaRPr>
          </a:p>
          <a:p>
            <a:pPr lvl="1">
              <a:lnSpc>
                <a:spcPct val="90000"/>
              </a:lnSpc>
              <a:buFont typeface="Monotype Sorts"/>
              <a:buNone/>
            </a:pPr>
            <a:r>
              <a:rPr lang="en-US" altLang="en-US" sz="2400" dirty="0">
                <a:solidFill>
                  <a:schemeClr val="accent6">
                    <a:lumMod val="75000"/>
                  </a:schemeClr>
                </a:solidFill>
                <a:cs typeface="Times New Roman" pitchFamily="18" charset="0"/>
              </a:rPr>
              <a:t>	Material about the patent policy is available at</a:t>
            </a:r>
            <a:r>
              <a:rPr lang="en-US" altLang="en-US" sz="2400" dirty="0">
                <a:solidFill>
                  <a:schemeClr val="accent6">
                    <a:lumMod val="75000"/>
                  </a:schemeClr>
                </a:solidFill>
              </a:rPr>
              <a:t> </a:t>
            </a:r>
          </a:p>
          <a:p>
            <a:pPr lvl="1">
              <a:lnSpc>
                <a:spcPct val="90000"/>
              </a:lnSpc>
              <a:buFont typeface="Monotype Sorts"/>
              <a:buNone/>
            </a:pPr>
            <a:r>
              <a:rPr lang="en-US" altLang="en-US" sz="2400" dirty="0">
                <a:solidFill>
                  <a:schemeClr val="accent6">
                    <a:lumMod val="75000"/>
                  </a:schemeClr>
                </a:solidFill>
              </a:rPr>
              <a:t>		</a:t>
            </a:r>
            <a:r>
              <a:rPr lang="en-US" altLang="en-US" sz="2100" i="1" dirty="0">
                <a:solidFill>
                  <a:schemeClr val="accent6">
                    <a:lumMod val="75000"/>
                  </a:schemeClr>
                </a:solidFill>
                <a:hlinkClick r:id="rId5"/>
              </a:rPr>
              <a:t>http://</a:t>
            </a:r>
            <a:r>
              <a:rPr lang="en-US" altLang="en-US" sz="2100" i="1" dirty="0" smtClean="0">
                <a:solidFill>
                  <a:schemeClr val="accent6">
                    <a:lumMod val="75000"/>
                  </a:schemeClr>
                </a:solidFill>
                <a:hlinkClick r:id="rId5"/>
              </a:rPr>
              <a:t>standards.ieee.org/about/sasb/patcom/materials.html</a:t>
            </a:r>
            <a:r>
              <a:rPr lang="en-US" altLang="en-US" sz="2100" i="1" dirty="0" smtClean="0">
                <a:solidFill>
                  <a:schemeClr val="accent6">
                    <a:lumMod val="75000"/>
                  </a:schemeClr>
                </a:solidFill>
              </a:rPr>
              <a:t> </a:t>
            </a:r>
            <a:endParaRPr lang="en-US" altLang="en-US" sz="2100" i="1" dirty="0">
              <a:solidFill>
                <a:schemeClr val="accent6">
                  <a:lumMod val="75000"/>
                </a:schemeClr>
              </a:solidFill>
            </a:endParaRPr>
          </a:p>
        </p:txBody>
      </p:sp>
      <p:sp>
        <p:nvSpPr>
          <p:cNvPr id="5127" name="Rectangle 7"/>
          <p:cNvSpPr>
            <a:spLocks noChangeArrowheads="1"/>
          </p:cNvSpPr>
          <p:nvPr/>
        </p:nvSpPr>
        <p:spPr bwMode="auto">
          <a:xfrm>
            <a:off x="685800" y="4876800"/>
            <a:ext cx="7772400" cy="1421928"/>
          </a:xfrm>
          <a:prstGeom prst="rect">
            <a:avLst/>
          </a:prstGeom>
          <a:noFill/>
          <a:ln w="9525">
            <a:noFill/>
            <a:miter lim="800000"/>
            <a:headEnd/>
            <a:tailEnd/>
          </a:ln>
        </p:spPr>
        <p:txBody>
          <a:bodyPr>
            <a:spAutoFit/>
          </a:bodyPr>
          <a:lstStyle/>
          <a:p>
            <a:r>
              <a:rPr lang="en-US" altLang="en-US" sz="1600" b="1" dirty="0">
                <a:solidFill>
                  <a:schemeClr val="accent6">
                    <a:lumMod val="75000"/>
                  </a:schemeClr>
                </a:solidFill>
              </a:rPr>
              <a:t>If you have questions, contact the IEEE-SA Standards Board Patent Committee Administrator at patcom@ieee.org or visit http://standards.ieee.org/about/sasb/patcom/index.html</a:t>
            </a:r>
          </a:p>
          <a:p>
            <a:pPr algn="ctr">
              <a:lnSpc>
                <a:spcPct val="80000"/>
              </a:lnSpc>
              <a:buFont typeface="Monotype Sorts"/>
              <a:buNone/>
            </a:pPr>
            <a:endParaRPr lang="en-US" altLang="en-US" sz="1600" b="1" dirty="0">
              <a:solidFill>
                <a:schemeClr val="accent6">
                  <a:lumMod val="75000"/>
                </a:schemeClr>
              </a:solidFill>
            </a:endParaRPr>
          </a:p>
          <a:p>
            <a:pPr algn="ctr">
              <a:lnSpc>
                <a:spcPct val="80000"/>
              </a:lnSpc>
              <a:buFont typeface="Monotype Sorts"/>
              <a:buNone/>
            </a:pPr>
            <a:r>
              <a:rPr lang="en-US" altLang="en-US" sz="1600" b="1" dirty="0">
                <a:solidFill>
                  <a:schemeClr val="accent6">
                    <a:lumMod val="75000"/>
                  </a:schemeClr>
                </a:solidFill>
              </a:rPr>
              <a:t>This slide set is available at </a:t>
            </a:r>
            <a:r>
              <a:rPr lang="en-US" altLang="en-US" sz="1600" b="1" dirty="0">
                <a:solidFill>
                  <a:schemeClr val="accent6">
                    <a:lumMod val="75000"/>
                  </a:schemeClr>
                </a:solidFill>
                <a:hlinkClick r:id="rId6"/>
              </a:rPr>
              <a:t>https://</a:t>
            </a:r>
            <a:r>
              <a:rPr lang="en-US" altLang="en-US" sz="1600" b="1" dirty="0" smtClean="0">
                <a:solidFill>
                  <a:schemeClr val="accent6">
                    <a:lumMod val="75000"/>
                  </a:schemeClr>
                </a:solidFill>
                <a:hlinkClick r:id="rId6"/>
              </a:rPr>
              <a:t>development.standards.ieee.org/myproject/Public/mytools/mob/slideset.ppt</a:t>
            </a:r>
            <a:r>
              <a:rPr lang="en-US" altLang="en-US" sz="1600" b="1" dirty="0" smtClean="0">
                <a:solidFill>
                  <a:schemeClr val="accent6">
                    <a:lumMod val="75000"/>
                  </a:schemeClr>
                </a:solidFill>
              </a:rPr>
              <a:t> </a:t>
            </a:r>
            <a:endParaRPr lang="en-US" altLang="en-US" sz="1600" b="1" dirty="0">
              <a:solidFill>
                <a:schemeClr val="accent6">
                  <a:lumMod val="75000"/>
                </a:schemeClr>
              </a:solidFill>
            </a:endParaRPr>
          </a:p>
        </p:txBody>
      </p:sp>
      <p:sp>
        <p:nvSpPr>
          <p:cNvPr id="2" name="Slide Number Placeholder 1"/>
          <p:cNvSpPr>
            <a:spLocks noGrp="1"/>
          </p:cNvSpPr>
          <p:nvPr>
            <p:ph type="sldNum" sz="quarter" idx="12"/>
          </p:nvPr>
        </p:nvSpPr>
        <p:spPr/>
        <p:txBody>
          <a:bodyPr/>
          <a:lstStyle/>
          <a:p>
            <a:pPr>
              <a:defRPr/>
            </a:pPr>
            <a:r>
              <a:rPr lang="en-US" smtClean="0"/>
              <a:t>Slide </a:t>
            </a:r>
            <a:fld id="{4F8DB7B0-6F79-49ED-8154-EC3DF243439D}" type="slidenum">
              <a:rPr lang="en-US" smtClean="0"/>
              <a:pPr>
                <a:defRPr/>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1"/>
          <p:cNvSpPr>
            <a:spLocks noGrp="1"/>
          </p:cNvSpPr>
          <p:nvPr>
            <p:ph type="dt" sz="quarter" idx="10"/>
          </p:nvPr>
        </p:nvSpPr>
        <p:spPr>
          <a:noFill/>
        </p:spPr>
        <p:txBody>
          <a:bodyPr/>
          <a:lstStyle/>
          <a:p>
            <a:r>
              <a:rPr lang="en-US" smtClean="0"/>
              <a:t>November 2017</a:t>
            </a:r>
            <a:endParaRPr lang="en-US"/>
          </a:p>
        </p:txBody>
      </p:sp>
      <p:sp>
        <p:nvSpPr>
          <p:cNvPr id="6147" name="Footer Placeholder 2"/>
          <p:cNvSpPr>
            <a:spLocks noGrp="1"/>
          </p:cNvSpPr>
          <p:nvPr>
            <p:ph type="ftr" sz="quarter" idx="11"/>
          </p:nvPr>
        </p:nvSpPr>
        <p:spPr>
          <a:noFill/>
        </p:spPr>
        <p:txBody>
          <a:bodyPr/>
          <a:lstStyle/>
          <a:p>
            <a:r>
              <a:rPr lang="en-US" smtClean="0"/>
              <a:t>D. Stanley, HP Enterprise</a:t>
            </a:r>
            <a:endParaRPr lang="en-US"/>
          </a:p>
        </p:txBody>
      </p:sp>
      <p:sp>
        <p:nvSpPr>
          <p:cNvPr id="6149" name="Rectangle 1026"/>
          <p:cNvSpPr>
            <a:spLocks noGrp="1" noChangeArrowheads="1"/>
          </p:cNvSpPr>
          <p:nvPr>
            <p:ph type="title" idx="4294967295"/>
          </p:nvPr>
        </p:nvSpPr>
        <p:spPr>
          <a:xfrm>
            <a:off x="304800" y="685800"/>
            <a:ext cx="8686800" cy="609600"/>
          </a:xfrm>
        </p:spPr>
        <p:txBody>
          <a:bodyPr lIns="91440" tIns="45720" rIns="91440" bIns="45720"/>
          <a:lstStyle/>
          <a:p>
            <a:r>
              <a:rPr lang="en-US" smtClean="0"/>
              <a:t>Call for Potentially Essential Patents</a:t>
            </a:r>
          </a:p>
        </p:txBody>
      </p:sp>
      <p:sp>
        <p:nvSpPr>
          <p:cNvPr id="6150" name="Rectangle 1027"/>
          <p:cNvSpPr>
            <a:spLocks noGrp="1" noChangeArrowheads="1"/>
          </p:cNvSpPr>
          <p:nvPr>
            <p:ph type="body" idx="4294967295"/>
          </p:nvPr>
        </p:nvSpPr>
        <p:spPr>
          <a:xfrm>
            <a:off x="685800" y="1371600"/>
            <a:ext cx="8077200" cy="4724400"/>
          </a:xfrm>
        </p:spPr>
        <p:txBody>
          <a:bodyPr lIns="91440" tIns="45720" rIns="91440" bIns="45720"/>
          <a:lstStyle/>
          <a:p>
            <a:pPr>
              <a:buFont typeface="Arial" pitchFamily="34" charset="0"/>
              <a:buChar char="•"/>
            </a:pPr>
            <a:r>
              <a:rPr lang="en-US" altLang="en-US" sz="2800" dirty="0">
                <a:solidFill>
                  <a:schemeClr val="accent6">
                    <a:lumMod val="75000"/>
                  </a:schemeClr>
                </a:solidFill>
              </a:rPr>
              <a:t>If anyone in this meeting is personally aware of the holder of any patent claims that are potentially essential to implementation of the proposed standard(s) under consideration by this group and that are not already the subject of an Accepted Letter of Assurance: </a:t>
            </a:r>
          </a:p>
          <a:p>
            <a:pPr lvl="1">
              <a:buFont typeface="Arial" pitchFamily="34" charset="0"/>
              <a:buChar char="•"/>
            </a:pPr>
            <a:r>
              <a:rPr lang="en-US" altLang="en-US" dirty="0">
                <a:solidFill>
                  <a:schemeClr val="accent6">
                    <a:lumMod val="75000"/>
                  </a:schemeClr>
                </a:solidFill>
              </a:rPr>
              <a:t>Either speak up now or</a:t>
            </a:r>
          </a:p>
          <a:p>
            <a:pPr lvl="1">
              <a:buFont typeface="Arial" pitchFamily="34" charset="0"/>
              <a:buChar char="•"/>
            </a:pPr>
            <a:r>
              <a:rPr lang="en-US" altLang="en-US" dirty="0">
                <a:solidFill>
                  <a:schemeClr val="accent6">
                    <a:lumMod val="75000"/>
                  </a:schemeClr>
                </a:solidFill>
              </a:rPr>
              <a:t>Provide the chair of this group with the identity of the holder(s) of any and all such claims as soon as possible or</a:t>
            </a:r>
          </a:p>
          <a:p>
            <a:pPr lvl="1">
              <a:buFont typeface="Arial" pitchFamily="34" charset="0"/>
              <a:buChar char="•"/>
            </a:pPr>
            <a:r>
              <a:rPr lang="en-US" altLang="en-US" dirty="0">
                <a:solidFill>
                  <a:schemeClr val="accent6">
                    <a:lumMod val="75000"/>
                  </a:schemeClr>
                </a:solidFill>
              </a:rPr>
              <a:t>Cause an LOA to be submitted</a:t>
            </a:r>
          </a:p>
        </p:txBody>
      </p:sp>
      <p:sp>
        <p:nvSpPr>
          <p:cNvPr id="2" name="Slide Number Placeholder 1"/>
          <p:cNvSpPr>
            <a:spLocks noGrp="1"/>
          </p:cNvSpPr>
          <p:nvPr>
            <p:ph type="sldNum" sz="quarter" idx="12"/>
          </p:nvPr>
        </p:nvSpPr>
        <p:spPr/>
        <p:txBody>
          <a:bodyPr/>
          <a:lstStyle/>
          <a:p>
            <a:pPr>
              <a:defRPr/>
            </a:pPr>
            <a:r>
              <a:rPr lang="en-US" smtClean="0"/>
              <a:t>Slide </a:t>
            </a:r>
            <a:fld id="{4F8DB7B0-6F79-49ED-8154-EC3DF243439D}" type="slidenum">
              <a:rPr lang="en-US" smtClean="0"/>
              <a:pPr>
                <a:defRPr/>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1"/>
          <p:cNvSpPr>
            <a:spLocks noGrp="1"/>
          </p:cNvSpPr>
          <p:nvPr>
            <p:ph type="dt" sz="quarter" idx="10"/>
          </p:nvPr>
        </p:nvSpPr>
        <p:spPr>
          <a:noFill/>
        </p:spPr>
        <p:txBody>
          <a:bodyPr/>
          <a:lstStyle/>
          <a:p>
            <a:r>
              <a:rPr lang="en-US" smtClean="0"/>
              <a:t>November 2017</a:t>
            </a:r>
            <a:endParaRPr lang="en-US"/>
          </a:p>
        </p:txBody>
      </p:sp>
      <p:sp>
        <p:nvSpPr>
          <p:cNvPr id="7171" name="Footer Placeholder 2"/>
          <p:cNvSpPr>
            <a:spLocks noGrp="1"/>
          </p:cNvSpPr>
          <p:nvPr>
            <p:ph type="ftr" sz="quarter" idx="11"/>
          </p:nvPr>
        </p:nvSpPr>
        <p:spPr>
          <a:noFill/>
        </p:spPr>
        <p:txBody>
          <a:bodyPr/>
          <a:lstStyle/>
          <a:p>
            <a:r>
              <a:rPr lang="en-US" smtClean="0"/>
              <a:t>D. Stanley, HP Enterprise</a:t>
            </a:r>
            <a:endParaRPr lang="en-US"/>
          </a:p>
        </p:txBody>
      </p:sp>
      <p:sp>
        <p:nvSpPr>
          <p:cNvPr id="7173" name="Rectangle 2"/>
          <p:cNvSpPr>
            <a:spLocks noGrp="1" noChangeArrowheads="1"/>
          </p:cNvSpPr>
          <p:nvPr>
            <p:ph type="title" idx="4294967295"/>
          </p:nvPr>
        </p:nvSpPr>
        <p:spPr>
          <a:xfrm>
            <a:off x="381000" y="685800"/>
            <a:ext cx="8458200" cy="533400"/>
          </a:xfrm>
        </p:spPr>
        <p:txBody>
          <a:bodyPr lIns="91440" tIns="45720" rIns="91440" bIns="45720"/>
          <a:lstStyle/>
          <a:p>
            <a:r>
              <a:rPr lang="en-US" sz="2800" u="sng" dirty="0" smtClean="0"/>
              <a:t>Other Guidelines for IEEE WG Meetings</a:t>
            </a:r>
          </a:p>
        </p:txBody>
      </p:sp>
      <p:sp>
        <p:nvSpPr>
          <p:cNvPr id="7174" name="Rectangle 3"/>
          <p:cNvSpPr>
            <a:spLocks noChangeArrowheads="1"/>
          </p:cNvSpPr>
          <p:nvPr/>
        </p:nvSpPr>
        <p:spPr bwMode="auto">
          <a:xfrm>
            <a:off x="533400" y="228600"/>
            <a:ext cx="8229600" cy="762000"/>
          </a:xfrm>
          <a:prstGeom prst="rect">
            <a:avLst/>
          </a:prstGeom>
          <a:noFill/>
          <a:ln w="9525">
            <a:noFill/>
            <a:miter lim="800000"/>
            <a:headEnd/>
            <a:tailEnd/>
          </a:ln>
        </p:spPr>
        <p:txBody>
          <a:bodyPr anchor="ctr"/>
          <a:lstStyle/>
          <a:p>
            <a:pPr algn="ctr"/>
            <a:endParaRPr lang="en-GB" sz="2400" b="1" u="sng">
              <a:solidFill>
                <a:srgbClr val="000099"/>
              </a:solidFill>
              <a:latin typeface="Helvetica" pitchFamily="34" charset="0"/>
            </a:endParaRPr>
          </a:p>
        </p:txBody>
      </p:sp>
      <p:sp>
        <p:nvSpPr>
          <p:cNvPr id="7175" name="Rectangle 4"/>
          <p:cNvSpPr>
            <a:spLocks noChangeArrowheads="1"/>
          </p:cNvSpPr>
          <p:nvPr/>
        </p:nvSpPr>
        <p:spPr bwMode="auto">
          <a:xfrm>
            <a:off x="533400" y="1219200"/>
            <a:ext cx="8229600" cy="5181600"/>
          </a:xfrm>
          <a:prstGeom prst="rect">
            <a:avLst/>
          </a:prstGeom>
          <a:noFill/>
          <a:ln w="9525">
            <a:noFill/>
            <a:miter lim="800000"/>
            <a:headEnd/>
            <a:tailEnd/>
          </a:ln>
        </p:spPr>
        <p:txBody>
          <a:bodyPr/>
          <a:lstStyle/>
          <a:p>
            <a:pPr marL="230188" indent="-230188">
              <a:lnSpc>
                <a:spcPct val="80000"/>
              </a:lnSpc>
              <a:spcBef>
                <a:spcPct val="20000"/>
              </a:spcBef>
              <a:buClr>
                <a:srgbClr val="CC3300"/>
              </a:buClr>
              <a:buSzPct val="50000"/>
              <a:buFont typeface="Monotype Sorts" pitchFamily="2" charset="2"/>
              <a:buChar char="l"/>
            </a:pPr>
            <a:endParaRPr lang="en-US" sz="800" u="sng" dirty="0">
              <a:solidFill>
                <a:srgbClr val="FF0000"/>
              </a:solidFill>
              <a:latin typeface="Arial" charset="0"/>
            </a:endParaRPr>
          </a:p>
          <a:p>
            <a:pPr lvl="0" eaLnBrk="1" hangingPunct="1">
              <a:lnSpc>
                <a:spcPct val="80000"/>
              </a:lnSpc>
            </a:pPr>
            <a:endParaRPr lang="en-US" altLang="en-US" sz="800" u="sng" dirty="0">
              <a:solidFill>
                <a:srgbClr val="FF0000"/>
              </a:solidFill>
              <a:cs typeface="Arial" pitchFamily="34" charset="0"/>
            </a:endParaRPr>
          </a:p>
          <a:p>
            <a:pPr lvl="0" eaLnBrk="1" hangingPunct="1">
              <a:lnSpc>
                <a:spcPct val="80000"/>
              </a:lnSpc>
              <a:spcAft>
                <a:spcPct val="40000"/>
              </a:spcAft>
              <a:buFont typeface="Arial" pitchFamily="34" charset="0"/>
              <a:buChar char="•"/>
            </a:pPr>
            <a:r>
              <a:rPr lang="en-US" altLang="en-US" sz="2000" b="1" dirty="0">
                <a:solidFill>
                  <a:schemeClr val="accent6">
                    <a:lumMod val="75000"/>
                  </a:schemeClr>
                </a:solidFill>
                <a:cs typeface="Arial" pitchFamily="34" charset="0"/>
              </a:rPr>
              <a:t>All IEEE-SA standards meetings shall be conducted in compliance with all applicable laws, including antitrust and competition laws. </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the interpretation, validity, or essentiality of patents/patent claims. </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specific license rates, terms, or conditions.</a:t>
            </a:r>
          </a:p>
          <a:p>
            <a:pPr lvl="2" eaLnBrk="1" hangingPunct="1">
              <a:lnSpc>
                <a:spcPct val="80000"/>
              </a:lnSpc>
              <a:spcAft>
                <a:spcPct val="40000"/>
              </a:spcAft>
              <a:buFont typeface="Arial" pitchFamily="34" charset="0"/>
              <a:buChar char="•"/>
            </a:pPr>
            <a:r>
              <a:rPr lang="en-US" altLang="en-US" sz="1600" dirty="0">
                <a:solidFill>
                  <a:schemeClr val="accent6">
                    <a:lumMod val="75000"/>
                  </a:schemeClr>
                </a:solidFill>
                <a:cs typeface="Arial" pitchFamily="34" charset="0"/>
              </a:rPr>
              <a:t>Relative costs, including licensing costs of essential patent claims, of different technical approaches may be discussed in standards development meetings. </a:t>
            </a:r>
          </a:p>
          <a:p>
            <a:pPr lvl="3" eaLnBrk="1" hangingPunct="1">
              <a:lnSpc>
                <a:spcPct val="80000"/>
              </a:lnSpc>
              <a:spcAft>
                <a:spcPct val="40000"/>
              </a:spcAft>
              <a:buFont typeface="Arial" pitchFamily="34" charset="0"/>
              <a:buChar char="•"/>
            </a:pPr>
            <a:r>
              <a:rPr lang="en-GB" altLang="en-US" sz="1600" dirty="0">
                <a:solidFill>
                  <a:schemeClr val="accent6">
                    <a:lumMod val="75000"/>
                  </a:schemeClr>
                </a:solidFill>
                <a:cs typeface="Arial" pitchFamily="34" charset="0"/>
              </a:rPr>
              <a:t>Technical considerations remain primary focus</a:t>
            </a:r>
            <a:endParaRPr lang="en-US" altLang="en-US" sz="1600" dirty="0">
              <a:solidFill>
                <a:schemeClr val="accent6">
                  <a:lumMod val="75000"/>
                </a:schemeClr>
              </a:solidFill>
              <a:cs typeface="Arial" pitchFamily="34" charset="0"/>
            </a:endParaRP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or engage in the fixing of product prices, allocation of customers, or division of sales markets.</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the status or substance of ongoing or threatened litigation.</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be silent if inappropriate topics are discussed … do formally object.</a:t>
            </a:r>
          </a:p>
          <a:p>
            <a:pPr lvl="0" algn="ctr" eaLnBrk="1" hangingPunct="1">
              <a:lnSpc>
                <a:spcPct val="80000"/>
              </a:lnSpc>
            </a:pPr>
            <a:r>
              <a:rPr lang="en-US" altLang="en-US" sz="1050" b="1" dirty="0">
                <a:solidFill>
                  <a:schemeClr val="accent6">
                    <a:lumMod val="75000"/>
                  </a:schemeClr>
                </a:solidFill>
                <a:cs typeface="Arial" pitchFamily="34" charset="0"/>
              </a:rPr>
              <a:t>---------------------------------------------------------------   </a:t>
            </a:r>
            <a:endParaRPr lang="en-US" altLang="en-US" sz="1400" b="1" dirty="0">
              <a:solidFill>
                <a:schemeClr val="accent6">
                  <a:lumMod val="75000"/>
                </a:schemeClr>
              </a:solidFill>
              <a:cs typeface="Arial" pitchFamily="34" charset="0"/>
            </a:endParaRPr>
          </a:p>
          <a:p>
            <a:pPr lvl="0" algn="ctr" eaLnBrk="1" hangingPunct="1">
              <a:lnSpc>
                <a:spcPct val="80000"/>
              </a:lnSpc>
            </a:pPr>
            <a:r>
              <a:rPr lang="en-US" altLang="en-US" sz="1400" b="1" dirty="0">
                <a:solidFill>
                  <a:schemeClr val="accent6">
                    <a:lumMod val="75000"/>
                  </a:schemeClr>
                </a:solidFill>
                <a:cs typeface="Arial" pitchFamily="34" charset="0"/>
              </a:rPr>
              <a:t>See </a:t>
            </a:r>
            <a:r>
              <a:rPr lang="en-US" altLang="en-US" sz="1400" b="1" i="1" dirty="0">
                <a:solidFill>
                  <a:schemeClr val="accent6">
                    <a:lumMod val="75000"/>
                  </a:schemeClr>
                </a:solidFill>
                <a:cs typeface="Arial" pitchFamily="34" charset="0"/>
              </a:rPr>
              <a:t>IEEE-SA Standards Board Operations Manual</a:t>
            </a:r>
            <a:r>
              <a:rPr lang="en-US" altLang="en-US" sz="1400" b="1" dirty="0">
                <a:solidFill>
                  <a:schemeClr val="accent6">
                    <a:lumMod val="75000"/>
                  </a:schemeClr>
                </a:solidFill>
                <a:cs typeface="Arial" pitchFamily="34" charset="0"/>
              </a:rPr>
              <a:t>, clause 5.3.10 and </a:t>
            </a:r>
            <a:r>
              <a:rPr lang="en-GB" altLang="en-US" sz="1400" b="1" dirty="0">
                <a:solidFill>
                  <a:schemeClr val="accent6">
                    <a:lumMod val="75000"/>
                  </a:schemeClr>
                </a:solidFill>
                <a:cs typeface="Arial" pitchFamily="34" charset="0"/>
              </a:rPr>
              <a:t>“Promoting Competition and Innovation: What You Need to Know about the IEEE Standards Association's Antitrust and Competition Policy”</a:t>
            </a:r>
            <a:r>
              <a:rPr lang="en-US" altLang="en-US" sz="1400" b="1" dirty="0">
                <a:solidFill>
                  <a:schemeClr val="accent6">
                    <a:lumMod val="75000"/>
                  </a:schemeClr>
                </a:solidFill>
                <a:cs typeface="Arial" pitchFamily="34" charset="0"/>
              </a:rPr>
              <a:t> for more details.</a:t>
            </a:r>
          </a:p>
        </p:txBody>
      </p:sp>
      <p:sp>
        <p:nvSpPr>
          <p:cNvPr id="2" name="Slide Number Placeholder 1"/>
          <p:cNvSpPr>
            <a:spLocks noGrp="1"/>
          </p:cNvSpPr>
          <p:nvPr>
            <p:ph type="sldNum" sz="quarter" idx="12"/>
          </p:nvPr>
        </p:nvSpPr>
        <p:spPr/>
        <p:txBody>
          <a:bodyPr/>
          <a:lstStyle/>
          <a:p>
            <a:pPr>
              <a:defRPr/>
            </a:pPr>
            <a:r>
              <a:rPr lang="en-US" smtClean="0"/>
              <a:t>Slide </a:t>
            </a:r>
            <a:fld id="{4F8DB7B0-6F79-49ED-8154-EC3DF243439D}" type="slidenum">
              <a:rPr lang="en-US" smtClean="0"/>
              <a:pPr>
                <a:defRPr/>
              </a:pPr>
              <a:t>7</a:t>
            </a:fld>
            <a:endParaRPr lang="en-US"/>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3"/>
          <p:cNvSpPr txBox="1">
            <a:spLocks noChangeArrowheads="1"/>
          </p:cNvSpPr>
          <p:nvPr/>
        </p:nvSpPr>
        <p:spPr bwMode="auto">
          <a:xfrm>
            <a:off x="4344988" y="6475413"/>
            <a:ext cx="528637" cy="363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a:ea typeface="MS Gothic" panose="020B0609070205080204" pitchFamily="49" charset="-128"/>
              </a:rPr>
              <a:t>Slide </a:t>
            </a:r>
            <a:fld id="{5DC26805-48A2-4BF2-BAB1-A04A6CDBCF81}" type="slidenum">
              <a:rPr lang="en-US" altLang="en-US">
                <a:ea typeface="MS Gothic" panose="020B0609070205080204" pitchFamily="49" charset="-128"/>
              </a:rPr>
              <a:pPr hangingPunct="0">
                <a:buClrTx/>
                <a:buFontTx/>
                <a:buNone/>
              </a:pPr>
              <a:t>8</a:t>
            </a:fld>
            <a:endParaRPr lang="en-US" altLang="en-US">
              <a:ea typeface="MS Gothic" panose="020B0609070205080204" pitchFamily="49" charset="-128"/>
            </a:endParaRPr>
          </a:p>
        </p:txBody>
      </p:sp>
      <p:sp>
        <p:nvSpPr>
          <p:cNvPr id="4100" name="Rectangle 4"/>
          <p:cNvSpPr>
            <a:spLocks noGrp="1" noChangeArrowheads="1"/>
          </p:cNvSpPr>
          <p:nvPr>
            <p:ph type="title"/>
          </p:nvPr>
        </p:nvSpPr>
        <p:spPr>
          <a:xfrm>
            <a:off x="685800" y="609600"/>
            <a:ext cx="8001000" cy="1160463"/>
          </a:xfrm>
          <a:ln/>
        </p:spPr>
        <p:txBody>
          <a:bodyPr lIns="90000" tIns="46800" rIns="90000" bIns="46800"/>
          <a:lstStyle/>
          <a:p>
            <a:pPr algn="ctr" hangingPunct="1">
              <a:lnSpc>
                <a:spcPct val="100000"/>
              </a:lnSpc>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sz="3200" b="1">
                <a:solidFill>
                  <a:srgbClr val="000000"/>
                </a:solidFill>
              </a:rPr>
              <a:t>Participation in IEEE 802 Meetings</a:t>
            </a:r>
          </a:p>
        </p:txBody>
      </p:sp>
      <p:sp>
        <p:nvSpPr>
          <p:cNvPr id="4101" name="Text Box 5"/>
          <p:cNvSpPr txBox="1">
            <a:spLocks noChangeArrowheads="1"/>
          </p:cNvSpPr>
          <p:nvPr/>
        </p:nvSpPr>
        <p:spPr bwMode="auto">
          <a:xfrm>
            <a:off x="685800" y="1447800"/>
            <a:ext cx="7848600" cy="4618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39725">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ts val="600"/>
              </a:spcBef>
              <a:buClrTx/>
              <a:buFontTx/>
              <a:buNone/>
            </a:pPr>
            <a:r>
              <a:rPr lang="en-GB" altLang="en-US" sz="1600" b="1" dirty="0">
                <a:ea typeface="MS Gothic" panose="020B0609070205080204" pitchFamily="49" charset="-128"/>
              </a:rPr>
              <a:t>Participation in any IEEE 802 meeting (Sponsor, Sponsor subgroup, Working Group, Working Group subgroup, etc.) is on an individual basis</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in the IEEE standards development individual process shall act based on their qualifications and experience. (https://standards.ieee.org/develop/policies/bylaws/sb_bylaws.pdf  section 5.2.1)</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IEEE 802 Working Group membership is by individual; “Working Group members shall participate in the consensus process in a manner consistent with their professional expert opinion as individuals, and not as organizational representatives”. (</a:t>
            </a:r>
            <a:r>
              <a:rPr lang="en-GB" altLang="en-US" sz="1400" b="1" dirty="0" err="1">
                <a:ea typeface="MS Gothic" panose="020B0609070205080204" pitchFamily="49" charset="-128"/>
              </a:rPr>
              <a:t>subclause</a:t>
            </a:r>
            <a:r>
              <a:rPr lang="en-GB" altLang="en-US" sz="1400" b="1" dirty="0">
                <a:ea typeface="MS Gothic" panose="020B0609070205080204" pitchFamily="49" charset="-128"/>
              </a:rPr>
              <a:t> 4.2.1 “Establishment”, of the IEEE 802 LMSC Working Group Policies and Procedures)</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b="1" u="sng" dirty="0">
                <a:ea typeface="MS Gothic" panose="020B0609070205080204" pitchFamily="49" charset="-128"/>
              </a:rPr>
              <a:t>https://standards.ieee.org/develop/policies/bylaws/sb_bylaws.pdf </a:t>
            </a:r>
            <a:r>
              <a:rPr lang="en-GB" altLang="en-US" sz="1400" b="1" dirty="0">
                <a:ea typeface="MS Gothic" panose="020B0609070205080204" pitchFamily="49" charset="-128"/>
              </a:rPr>
              <a:t> section 5.2.1.3 and the IEEE 802 LMSC Working Group Policies and Procedures, </a:t>
            </a:r>
            <a:r>
              <a:rPr lang="en-GB" altLang="en-US" sz="1400" b="1" dirty="0" err="1">
                <a:ea typeface="MS Gothic" panose="020B0609070205080204" pitchFamily="49" charset="-128"/>
              </a:rPr>
              <a:t>subclause</a:t>
            </a:r>
            <a:r>
              <a:rPr lang="en-GB" altLang="en-US" sz="1400" b="1" dirty="0">
                <a:ea typeface="MS Gothic" panose="020B0609070205080204" pitchFamily="49" charset="-128"/>
              </a:rPr>
              <a:t> 3.4.1 “Chair”, list item x.</a:t>
            </a:r>
          </a:p>
          <a:p>
            <a:pPr>
              <a:spcBef>
                <a:spcPts val="600"/>
              </a:spcBef>
              <a:buClrTx/>
              <a:buFontTx/>
              <a:buNone/>
            </a:pPr>
            <a:r>
              <a:rPr lang="en-GB" altLang="en-US" sz="1600" b="1" dirty="0">
                <a:ea typeface="MS Gothic" panose="020B0609070205080204" pitchFamily="49" charset="-128"/>
              </a:rPr>
              <a:t>By participating in IEEE 802 meetings, you accept these requirements.  If you do not agree to these policies then you shall not participate</a:t>
            </a:r>
            <a:r>
              <a:rPr lang="en-GB" altLang="en-US" sz="1600" b="1" dirty="0" smtClean="0">
                <a:ea typeface="MS Gothic" panose="020B0609070205080204" pitchFamily="49" charset="-128"/>
              </a:rPr>
              <a:t>.</a:t>
            </a:r>
            <a:br>
              <a:rPr lang="en-GB" altLang="en-US" sz="1600" b="1" dirty="0" smtClean="0">
                <a:ea typeface="MS Gothic" panose="020B0609070205080204" pitchFamily="49" charset="-128"/>
              </a:rPr>
            </a:br>
            <a:r>
              <a:rPr lang="en-GB" altLang="en-US" sz="1600" b="1" dirty="0" smtClean="0">
                <a:ea typeface="MS Gothic" panose="020B0609070205080204" pitchFamily="49" charset="-128"/>
              </a:rPr>
              <a:t/>
            </a:r>
            <a:br>
              <a:rPr lang="en-GB" altLang="en-US" sz="1600" b="1" dirty="0" smtClean="0">
                <a:ea typeface="MS Gothic" panose="020B0609070205080204" pitchFamily="49" charset="-128"/>
              </a:rPr>
            </a:br>
            <a:r>
              <a:rPr lang="en-GB" altLang="en-US" dirty="0" smtClean="0">
                <a:ea typeface="MS Gothic" panose="020B0609070205080204" pitchFamily="49" charset="-128"/>
              </a:rPr>
              <a:t>(</a:t>
            </a:r>
            <a:r>
              <a:rPr lang="en-GB" altLang="en-US" dirty="0">
                <a:ea typeface="MS Gothic" panose="020B0609070205080204" pitchFamily="49" charset="-128"/>
              </a:rPr>
              <a:t>Latest revision of IEEE 802 LMSC Working Group Policies and Procedures: http://www.ieee802.org/devdocs.shtml</a:t>
            </a:r>
            <a:r>
              <a:rPr lang="en-GB" altLang="en-US" dirty="0" smtClean="0">
                <a:ea typeface="MS Gothic" panose="020B0609070205080204" pitchFamily="49" charset="-128"/>
              </a:rPr>
              <a:t>)</a:t>
            </a:r>
            <a:br>
              <a:rPr lang="en-GB" altLang="en-US" dirty="0" smtClean="0">
                <a:ea typeface="MS Gothic" panose="020B0609070205080204" pitchFamily="49" charset="-128"/>
              </a:rPr>
            </a:br>
            <a:endParaRPr lang="en-GB" altLang="en-US" dirty="0">
              <a:ea typeface="MS Gothic" panose="020B0609070205080204" pitchFamily="49" charset="-128"/>
            </a:endParaRPr>
          </a:p>
        </p:txBody>
      </p:sp>
      <p:sp>
        <p:nvSpPr>
          <p:cNvPr id="2" name="Date Placeholder 1"/>
          <p:cNvSpPr>
            <a:spLocks noGrp="1"/>
          </p:cNvSpPr>
          <p:nvPr>
            <p:ph type="dt" sz="half" idx="10"/>
          </p:nvPr>
        </p:nvSpPr>
        <p:spPr/>
        <p:txBody>
          <a:bodyPr/>
          <a:lstStyle/>
          <a:p>
            <a:pPr>
              <a:defRPr/>
            </a:pPr>
            <a:r>
              <a:rPr lang="en-US" smtClean="0"/>
              <a:t>November 2017</a:t>
            </a:r>
            <a:endParaRPr lang="en-US" dirty="0"/>
          </a:p>
        </p:txBody>
      </p:sp>
      <p:sp>
        <p:nvSpPr>
          <p:cNvPr id="3" name="Footer Placeholder 2"/>
          <p:cNvSpPr>
            <a:spLocks noGrp="1"/>
          </p:cNvSpPr>
          <p:nvPr>
            <p:ph type="ftr" sz="quarter" idx="11"/>
          </p:nvPr>
        </p:nvSpPr>
        <p:spPr/>
        <p:txBody>
          <a:bodyPr/>
          <a:lstStyle/>
          <a:p>
            <a:pPr>
              <a:defRPr/>
            </a:pPr>
            <a:r>
              <a:rPr lang="en-US" smtClean="0"/>
              <a:t>D. Stanley, HP Enterprise</a:t>
            </a:r>
            <a:endParaRPr lang="en-US"/>
          </a:p>
        </p:txBody>
      </p:sp>
    </p:spTree>
    <p:extLst>
      <p:ext uri="{BB962C8B-B14F-4D97-AF65-F5344CB8AC3E}">
        <p14:creationId xmlns:p14="http://schemas.microsoft.com/office/powerpoint/2010/main" val="4047355858"/>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ustomShape 1"/>
          <p:cNvSpPr>
            <a:spLocks noChangeArrowheads="1"/>
          </p:cNvSpPr>
          <p:nvPr/>
        </p:nvSpPr>
        <p:spPr bwMode="auto">
          <a:xfrm>
            <a:off x="762000" y="609600"/>
            <a:ext cx="7696200" cy="731838"/>
          </a:xfrm>
          <a:prstGeom prst="rect">
            <a:avLst/>
          </a:prstGeom>
          <a:noFill/>
          <a:ln w="9525">
            <a:noFill/>
            <a:miter lim="800000"/>
            <a:headEnd/>
            <a:tailEnd/>
          </a:ln>
        </p:spPr>
        <p:txBody>
          <a:bodyPr lIns="90004" tIns="44997" rIns="90004" bIns="44997" anchor="ctr" anchorCtr="1"/>
          <a:lstStyle/>
          <a:p>
            <a:pPr algn="ctr"/>
            <a:r>
              <a:rPr lang="en-US" sz="3600" b="1" dirty="0" smtClean="0">
                <a:solidFill>
                  <a:srgbClr val="000000"/>
                </a:solidFill>
                <a:latin typeface="+mj-lt"/>
                <a:cs typeface="DejaVu Sans" pitchFamily="34" charset="0"/>
              </a:rPr>
              <a:t>802 Ground </a:t>
            </a:r>
            <a:r>
              <a:rPr lang="en-US" sz="3600" b="1" dirty="0">
                <a:solidFill>
                  <a:srgbClr val="000000"/>
                </a:solidFill>
                <a:latin typeface="+mj-lt"/>
                <a:cs typeface="DejaVu Sans" pitchFamily="34" charset="0"/>
              </a:rPr>
              <a:t>rules</a:t>
            </a:r>
            <a:endParaRPr lang="en-US" sz="1050" b="1" dirty="0">
              <a:solidFill>
                <a:srgbClr val="000000"/>
              </a:solidFill>
              <a:latin typeface="+mj-lt"/>
              <a:cs typeface="DejaVu Sans" pitchFamily="34" charset="0"/>
            </a:endParaRPr>
          </a:p>
        </p:txBody>
      </p:sp>
      <p:sp>
        <p:nvSpPr>
          <p:cNvPr id="26627" name="CustomShape 2"/>
          <p:cNvSpPr>
            <a:spLocks noChangeArrowheads="1"/>
          </p:cNvSpPr>
          <p:nvPr/>
        </p:nvSpPr>
        <p:spPr bwMode="auto">
          <a:xfrm>
            <a:off x="609600" y="1600200"/>
            <a:ext cx="8229600" cy="4525963"/>
          </a:xfrm>
          <a:prstGeom prst="rect">
            <a:avLst/>
          </a:prstGeom>
          <a:noFill/>
          <a:ln w="9525">
            <a:noFill/>
            <a:miter lim="800000"/>
            <a:headEnd/>
            <a:tailEnd/>
          </a:ln>
        </p:spPr>
        <p:txBody>
          <a:bodyPr lIns="90004" tIns="44997" rIns="90004" bIns="44997"/>
          <a:lstStyle/>
          <a:p>
            <a:pPr indent="-457200">
              <a:buSzPct val="100000"/>
              <a:buFont typeface="Arial" panose="020B0604020202020204" pitchFamily="34" charset="0"/>
              <a:buChar char="•"/>
            </a:pPr>
            <a:r>
              <a:rPr lang="en-US" sz="2400" b="1" dirty="0">
                <a:latin typeface="+mj-lt"/>
                <a:cs typeface="DejaVu Sans" pitchFamily="34" charset="0"/>
              </a:rPr>
              <a:t>Respect … give it, get it</a:t>
            </a:r>
          </a:p>
          <a:p>
            <a:pPr indent="-457200">
              <a:buSzPct val="100000"/>
              <a:buFont typeface="Arial" panose="020B0604020202020204" pitchFamily="34" charset="0"/>
              <a:buChar char="•"/>
            </a:pPr>
            <a:r>
              <a:rPr lang="en-US" sz="2400" b="1" dirty="0">
                <a:latin typeface="+mj-lt"/>
                <a:cs typeface="DejaVu Sans" pitchFamily="34" charset="0"/>
              </a:rPr>
              <a:t>NO product pitches</a:t>
            </a:r>
          </a:p>
          <a:p>
            <a:pPr indent="-457200">
              <a:buSzPct val="100000"/>
              <a:buFont typeface="Arial" panose="020B0604020202020204" pitchFamily="34" charset="0"/>
              <a:buChar char="•"/>
            </a:pPr>
            <a:r>
              <a:rPr lang="en-US" sz="2400" b="1" dirty="0">
                <a:latin typeface="+mj-lt"/>
                <a:cs typeface="DejaVu Sans" pitchFamily="34" charset="0"/>
              </a:rPr>
              <a:t>NO corporate pitches</a:t>
            </a:r>
          </a:p>
          <a:p>
            <a:pPr indent="-457200">
              <a:buSzPct val="100000"/>
              <a:buFont typeface="Arial" panose="020B0604020202020204" pitchFamily="34" charset="0"/>
              <a:buChar char="•"/>
            </a:pPr>
            <a:r>
              <a:rPr lang="en-US" sz="2400" b="1" dirty="0">
                <a:latin typeface="+mj-lt"/>
                <a:cs typeface="DejaVu Sans" pitchFamily="34" charset="0"/>
              </a:rPr>
              <a:t>NO prices</a:t>
            </a:r>
          </a:p>
          <a:p>
            <a:pPr indent="-457200">
              <a:buSzPct val="100000"/>
              <a:buFont typeface="Arial" panose="020B0604020202020204" pitchFamily="34" charset="0"/>
              <a:buChar char="•"/>
            </a:pPr>
            <a:r>
              <a:rPr lang="en-US" sz="2400" b="1" dirty="0">
                <a:latin typeface="+mj-lt"/>
                <a:cs typeface="DejaVu Sans" pitchFamily="34" charset="0"/>
              </a:rPr>
              <a:t>NO restrictive notices – </a:t>
            </a:r>
            <a:endParaRPr lang="en-US" sz="2400" b="1" dirty="0" smtClean="0">
              <a:latin typeface="+mj-lt"/>
              <a:cs typeface="DejaVu Sans" pitchFamily="34" charset="0"/>
            </a:endParaRPr>
          </a:p>
          <a:p>
            <a:pPr indent="-457200">
              <a:buSzPct val="100000"/>
              <a:buFont typeface="Arial" panose="020B0604020202020204" pitchFamily="34" charset="0"/>
              <a:buChar char="•"/>
            </a:pPr>
            <a:r>
              <a:rPr lang="en-US" sz="2400" b="1" dirty="0" smtClean="0">
                <a:solidFill>
                  <a:srgbClr val="000000"/>
                </a:solidFill>
                <a:latin typeface="+mj-lt"/>
                <a:cs typeface="DejaVu Sans" pitchFamily="34" charset="0"/>
              </a:rPr>
              <a:t>Presentations </a:t>
            </a:r>
            <a:r>
              <a:rPr lang="en-US" sz="2400" b="1" dirty="0">
                <a:solidFill>
                  <a:srgbClr val="000000"/>
                </a:solidFill>
                <a:latin typeface="+mj-lt"/>
                <a:cs typeface="DejaVu Sans" pitchFamily="34" charset="0"/>
              </a:rPr>
              <a:t>must be openly available</a:t>
            </a:r>
          </a:p>
          <a:p>
            <a:pPr indent="-457200">
              <a:buClr>
                <a:srgbClr val="FF0000"/>
              </a:buClr>
              <a:buSzPct val="100000"/>
            </a:pPr>
            <a:endParaRPr lang="en-US" dirty="0">
              <a:solidFill>
                <a:srgbClr val="000000"/>
              </a:solidFill>
              <a:latin typeface="Arial" pitchFamily="34" charset="0"/>
              <a:cs typeface="DejaVu Sans" pitchFamily="34" charset="0"/>
            </a:endParaRPr>
          </a:p>
        </p:txBody>
      </p:sp>
      <p:sp>
        <p:nvSpPr>
          <p:cNvPr id="9" name="Date Placeholder 8"/>
          <p:cNvSpPr>
            <a:spLocks noGrp="1"/>
          </p:cNvSpPr>
          <p:nvPr>
            <p:ph type="dt" sz="half" idx="10"/>
          </p:nvPr>
        </p:nvSpPr>
        <p:spPr/>
        <p:txBody>
          <a:bodyPr/>
          <a:lstStyle/>
          <a:p>
            <a:pPr>
              <a:defRPr/>
            </a:pPr>
            <a:r>
              <a:rPr lang="en-US" smtClean="0"/>
              <a:t>November 2017</a:t>
            </a:r>
            <a:endParaRPr lang="en-US"/>
          </a:p>
        </p:txBody>
      </p:sp>
      <p:sp>
        <p:nvSpPr>
          <p:cNvPr id="11" name="Footer Placeholder 10"/>
          <p:cNvSpPr>
            <a:spLocks noGrp="1"/>
          </p:cNvSpPr>
          <p:nvPr>
            <p:ph type="ftr" sz="quarter" idx="11"/>
          </p:nvPr>
        </p:nvSpPr>
        <p:spPr/>
        <p:txBody>
          <a:bodyPr/>
          <a:lstStyle/>
          <a:p>
            <a:pPr>
              <a:defRPr/>
            </a:pPr>
            <a:r>
              <a:rPr lang="en-US" smtClean="0"/>
              <a:t>D. Stanley, HP Enterprise</a:t>
            </a:r>
            <a:endParaRPr lang="en-US"/>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9</a:t>
            </a:fld>
            <a:endParaRPr lang="en-US"/>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43338</TotalTime>
  <Words>2025</Words>
  <Application>Microsoft Office PowerPoint</Application>
  <PresentationFormat>On-screen Show (4:3)</PresentationFormat>
  <Paragraphs>340</Paragraphs>
  <Slides>24</Slides>
  <Notes>24</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32" baseType="lpstr">
      <vt:lpstr>MS Gothic</vt:lpstr>
      <vt:lpstr>Arial</vt:lpstr>
      <vt:lpstr>DejaVu Sans</vt:lpstr>
      <vt:lpstr>Helvetica</vt:lpstr>
      <vt:lpstr>Monotype Sorts</vt:lpstr>
      <vt:lpstr>Times New Roman</vt:lpstr>
      <vt:lpstr>802-11-Submission</vt:lpstr>
      <vt:lpstr>Document</vt:lpstr>
      <vt:lpstr>2nd  Vice Chair Report November 2017</vt:lpstr>
      <vt:lpstr>Abstract</vt:lpstr>
      <vt:lpstr>Monday–  802.11 Opening Plenary</vt:lpstr>
      <vt:lpstr>Participants, Patents, and Duty to Inform</vt:lpstr>
      <vt:lpstr>Patent Related Links</vt:lpstr>
      <vt:lpstr>Call for Potentially Essential Patents</vt:lpstr>
      <vt:lpstr>Other Guidelines for IEEE WG Meetings</vt:lpstr>
      <vt:lpstr>Participation in IEEE 802 Meetings</vt:lpstr>
      <vt:lpstr>PowerPoint Presentation</vt:lpstr>
      <vt:lpstr>IEEE-SA policy documents</vt:lpstr>
      <vt:lpstr>Current IEEE-SA Rule documents</vt:lpstr>
      <vt:lpstr>Current IEEE 802 rules documents </vt:lpstr>
      <vt:lpstr>July 2017 802 Rules Changes </vt:lpstr>
      <vt:lpstr>November 2017 802 Rules Changes </vt:lpstr>
      <vt:lpstr>Current IEEE 802.11 rules documents </vt:lpstr>
      <vt:lpstr>November 2017 IEEE 802.11 OM changes</vt:lpstr>
      <vt:lpstr>Please Return Ballots on WGLBs to avoid loss of voting rights</vt:lpstr>
      <vt:lpstr>Email Reflectors</vt:lpstr>
      <vt:lpstr>IEEE 802-ALL EMAIL List Server</vt:lpstr>
      <vt:lpstr>Reminder for Posting Documents</vt:lpstr>
      <vt:lpstr>Wednesday –  802.11 Mid-Week Plenary</vt:lpstr>
      <vt:lpstr>Friday –  802.11 Closing Plenary</vt:lpstr>
      <vt:lpstr>Motion - WG11 Operations Manual</vt:lpstr>
      <vt:lpstr>References</vt:lpstr>
    </vt:vector>
  </TitlesOfParts>
  <Company>Aruba Networks, an HP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2nd Vice Chair Report</dc:title>
  <dc:subject>11-15/-223r0</dc:subject>
  <dc:creator>dstanley@arubanetworks.com;dorothy.stanley@hpe.com</dc:creator>
  <cp:keywords>November 2017</cp:keywords>
  <dc:description>Dorothy Stanley (Hewlett Packard Enterprise))</dc:description>
  <cp:lastModifiedBy>Stanley, Dorothy</cp:lastModifiedBy>
  <cp:revision>331</cp:revision>
  <cp:lastPrinted>2014-04-08T14:44:21Z</cp:lastPrinted>
  <dcterms:created xsi:type="dcterms:W3CDTF">2012-03-12T21:29:33Z</dcterms:created>
  <dcterms:modified xsi:type="dcterms:W3CDTF">2017-11-06T01:05:45Z</dcterms:modified>
</cp:coreProperties>
</file>