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doc" ContentType="application/msword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2346" r:id="rId2"/>
    <p:sldId id="2347" r:id="rId3"/>
    <p:sldId id="2312" r:id="rId4"/>
    <p:sldId id="2371" r:id="rId5"/>
    <p:sldId id="2375" r:id="rId6"/>
    <p:sldId id="2348" r:id="rId7"/>
    <p:sldId id="2376" r:id="rId8"/>
    <p:sldId id="2380" r:id="rId9"/>
    <p:sldId id="2360" r:id="rId10"/>
    <p:sldId id="2313" r:id="rId11"/>
    <p:sldId id="2355" r:id="rId12"/>
    <p:sldId id="2379" r:id="rId13"/>
    <p:sldId id="2288" r:id="rId14"/>
    <p:sldId id="2378" r:id="rId15"/>
    <p:sldId id="2345" r:id="rId16"/>
    <p:sldId id="2353" r:id="rId17"/>
    <p:sldId id="2354" r:id="rId18"/>
    <p:sldId id="2359" r:id="rId19"/>
    <p:sldId id="2361" r:id="rId20"/>
    <p:sldId id="2363" r:id="rId21"/>
    <p:sldId id="2377" r:id="rId22"/>
  </p:sldIdLst>
  <p:sldSz cx="9144000" cy="6858000" type="screen4x3"/>
  <p:notesSz cx="9372600" cy="70866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1649">
          <p15:clr>
            <a:srgbClr val="A4A3A4"/>
          </p15:clr>
        </p15:guide>
        <p15:guide id="2" pos="389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AEAFA"/>
    <a:srgbClr val="CDCDE6"/>
    <a:srgbClr val="3366FF"/>
    <a:srgbClr val="FFFF00"/>
    <a:srgbClr val="000000"/>
    <a:srgbClr val="66FF33"/>
    <a:srgbClr val="FF9966"/>
    <a:srgbClr val="FF9900"/>
    <a:srgbClr val="0033CC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515" autoAdjust="0"/>
    <p:restoredTop sz="95821" autoAdjust="0"/>
  </p:normalViewPr>
  <p:slideViewPr>
    <p:cSldViewPr>
      <p:cViewPr varScale="1">
        <p:scale>
          <a:sx n="65" d="100"/>
          <a:sy n="65" d="100"/>
        </p:scale>
        <p:origin x="1508" y="60"/>
      </p:cViewPr>
      <p:guideLst>
        <p:guide orient="horz" pos="2160"/>
        <p:guide pos="2880"/>
      </p:guideLst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>
        <p:scale>
          <a:sx n="100" d="100"/>
          <a:sy n="100" d="100"/>
        </p:scale>
        <p:origin x="-1308" y="-72"/>
      </p:cViewPr>
      <p:guideLst>
        <p:guide orient="horz" pos="1649"/>
        <p:guide pos="389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6235896" y="83057"/>
            <a:ext cx="2195858" cy="21544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47241" eaLnBrk="0" hangingPunct="0">
              <a:defRPr sz="1400" b="1" smtClean="0"/>
            </a:lvl1pPr>
          </a:lstStyle>
          <a:p>
            <a:pPr>
              <a:defRPr/>
            </a:pPr>
            <a:r>
              <a:rPr lang="en-US" smtClean="0"/>
              <a:t>doc.: IEEE 802.11-17/1558r0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940853" y="83055"/>
            <a:ext cx="920060" cy="21544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47241" eaLnBrk="0" hangingPunct="0">
              <a:defRPr sz="1400" b="1" smtClean="0"/>
            </a:lvl1pPr>
          </a:lstStyle>
          <a:p>
            <a:pPr>
              <a:defRPr/>
            </a:pPr>
            <a:r>
              <a:rPr lang="en-US" smtClean="0"/>
              <a:t>November 2017</a:t>
            </a:r>
            <a:endParaRPr lang="en-US" dirty="0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6961988" y="6860614"/>
            <a:ext cx="1577355" cy="18466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47241" eaLnBrk="0" hangingPunct="0">
              <a:defRPr sz="1200"/>
            </a:lvl1pPr>
          </a:lstStyle>
          <a:p>
            <a:pPr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324048" y="6860614"/>
            <a:ext cx="517770" cy="18466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defTabSz="947241" eaLnBrk="0" hangingPunct="0">
              <a:defRPr sz="1200"/>
            </a:lvl1pPr>
          </a:lstStyle>
          <a:p>
            <a:pPr>
              <a:defRPr/>
            </a:pPr>
            <a:r>
              <a:rPr lang="en-US"/>
              <a:t>Page </a:t>
            </a:r>
            <a:fld id="{87BC7332-6786-47F2-956D-4C00DF15A6D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5302" name="Line 6"/>
          <p:cNvSpPr>
            <a:spLocks noChangeShapeType="1"/>
          </p:cNvSpPr>
          <p:nvPr/>
        </p:nvSpPr>
        <p:spPr bwMode="auto">
          <a:xfrm>
            <a:off x="938741" y="294873"/>
            <a:ext cx="74951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lIns="91393" tIns="45696" rIns="91393" bIns="45696" anchor="ctr"/>
          <a:lstStyle/>
          <a:p>
            <a:pPr eaLnBrk="0" hangingPunct="0">
              <a:defRPr/>
            </a:pPr>
            <a:endParaRPr lang="en-US"/>
          </a:p>
        </p:txBody>
      </p:sp>
      <p:sp>
        <p:nvSpPr>
          <p:cNvPr id="55303" name="Rectangle 7"/>
          <p:cNvSpPr>
            <a:spLocks noChangeArrowheads="1"/>
          </p:cNvSpPr>
          <p:nvPr/>
        </p:nvSpPr>
        <p:spPr bwMode="auto">
          <a:xfrm>
            <a:off x="938743" y="6860614"/>
            <a:ext cx="718145" cy="18466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 lIns="0" tIns="0" rIns="0" bIns="0">
            <a:spAutoFit/>
          </a:bodyPr>
          <a:lstStyle/>
          <a:p>
            <a:pPr defTabSz="946526" eaLnBrk="0" hangingPunct="0">
              <a:defRPr/>
            </a:pPr>
            <a:r>
              <a:rPr lang="en-US" sz="1200"/>
              <a:t>Submission</a:t>
            </a:r>
          </a:p>
        </p:txBody>
      </p:sp>
      <p:sp>
        <p:nvSpPr>
          <p:cNvPr id="55304" name="Line 8"/>
          <p:cNvSpPr>
            <a:spLocks noChangeShapeType="1"/>
          </p:cNvSpPr>
          <p:nvPr/>
        </p:nvSpPr>
        <p:spPr bwMode="auto">
          <a:xfrm>
            <a:off x="938743" y="6852152"/>
            <a:ext cx="7706077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lIns="91393" tIns="45696" rIns="91393" bIns="45696" anchor="ctr"/>
          <a:lstStyle/>
          <a:p>
            <a:pPr eaLnBrk="0" hangingPunct="0"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755688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6294962" y="20213"/>
            <a:ext cx="2195858" cy="21544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47241" eaLnBrk="0" hangingPunct="0">
              <a:defRPr sz="1400" b="1" smtClean="0"/>
            </a:lvl1pPr>
          </a:lstStyle>
          <a:p>
            <a:pPr>
              <a:defRPr/>
            </a:pPr>
            <a:r>
              <a:rPr lang="en-US" smtClean="0"/>
              <a:t>doc.: IEEE 802.11-17/1558r0</a:t>
            </a:r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883896" y="20213"/>
            <a:ext cx="920060" cy="21544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47241" eaLnBrk="0" hangingPunct="0">
              <a:defRPr sz="1400" b="1" smtClean="0"/>
            </a:lvl1pPr>
          </a:lstStyle>
          <a:p>
            <a:pPr>
              <a:defRPr/>
            </a:pPr>
            <a:r>
              <a:rPr lang="en-US" smtClean="0"/>
              <a:t>November 2017</a:t>
            </a:r>
            <a:endParaRPr lang="en-US" dirty="0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919413" y="536575"/>
            <a:ext cx="3533775" cy="264953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250948" y="3366863"/>
            <a:ext cx="6870709" cy="318921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4927" tIns="46661" rIns="94927" bIns="4666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6447313" y="6864241"/>
            <a:ext cx="2043508" cy="18466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5pPr marL="461721" lvl="4" algn="r" defTabSz="947241" eaLnBrk="0" hangingPunct="0">
              <a:defRPr sz="1200"/>
            </a:lvl5pPr>
          </a:lstStyle>
          <a:p>
            <a:pPr lvl="4"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532427" y="6864241"/>
            <a:ext cx="517769" cy="18466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47241" eaLnBrk="0" hangingPunct="0">
              <a:defRPr sz="1200"/>
            </a:lvl1pPr>
          </a:lstStyle>
          <a:p>
            <a:pPr>
              <a:defRPr/>
            </a:pPr>
            <a:r>
              <a:rPr lang="en-US"/>
              <a:t>Page </a:t>
            </a:r>
            <a:fld id="{8138E68C-85D0-4620-96D9-D9A05C4F3F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auto">
          <a:xfrm>
            <a:off x="978822" y="6864241"/>
            <a:ext cx="718145" cy="18466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 lIns="0" tIns="0" rIns="0" bIns="0">
            <a:spAutoFit/>
          </a:bodyPr>
          <a:lstStyle/>
          <a:p>
            <a:pPr defTabSz="927307" eaLnBrk="0" hangingPunct="0">
              <a:defRPr/>
            </a:pPr>
            <a:r>
              <a:rPr lang="en-US" sz="1200"/>
              <a:t>Submission</a:t>
            </a:r>
          </a:p>
        </p:txBody>
      </p:sp>
      <p:sp>
        <p:nvSpPr>
          <p:cNvPr id="34825" name="Line 9"/>
          <p:cNvSpPr>
            <a:spLocks noChangeShapeType="1"/>
          </p:cNvSpPr>
          <p:nvPr/>
        </p:nvSpPr>
        <p:spPr bwMode="auto">
          <a:xfrm>
            <a:off x="978823" y="6861821"/>
            <a:ext cx="741496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lIns="91393" tIns="45696" rIns="91393" bIns="45696" anchor="ctr"/>
          <a:lstStyle/>
          <a:p>
            <a:pPr eaLnBrk="0" hangingPunct="0">
              <a:defRPr/>
            </a:pPr>
            <a:endParaRPr lang="en-US"/>
          </a:p>
        </p:txBody>
      </p:sp>
      <p:sp>
        <p:nvSpPr>
          <p:cNvPr id="34826" name="Line 10"/>
          <p:cNvSpPr>
            <a:spLocks noChangeShapeType="1"/>
          </p:cNvSpPr>
          <p:nvPr/>
        </p:nvSpPr>
        <p:spPr bwMode="auto">
          <a:xfrm>
            <a:off x="877567" y="224779"/>
            <a:ext cx="761748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lIns="91393" tIns="45696" rIns="91393" bIns="45696" anchor="ctr"/>
          <a:lstStyle/>
          <a:p>
            <a:pPr eaLnBrk="0" hangingPunct="0"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9936901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1143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2286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3429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4572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doc.: IEEE 802.11-17/1558r0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732573" cy="215444"/>
          </a:xfrm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November 2017</a:t>
            </a:r>
            <a:endParaRPr lang="en-US" sz="1400" dirty="0" smtClean="0"/>
          </a:p>
        </p:txBody>
      </p:sp>
      <p:sp>
        <p:nvSpPr>
          <p:cNvPr id="17412" name="Rectangle 6"/>
          <p:cNvSpPr>
            <a:spLocks noGrp="1" noChangeArrowheads="1"/>
          </p:cNvSpPr>
          <p:nvPr>
            <p:ph type="ftr" sz="quarter" idx="4"/>
          </p:nvPr>
        </p:nvSpPr>
        <p:spPr>
          <a:xfrm>
            <a:off x="5934865" y="6864241"/>
            <a:ext cx="2555956" cy="184666"/>
          </a:xfrm>
        </p:spPr>
        <p:txBody>
          <a:bodyPr/>
          <a:lstStyle>
            <a:lvl1pPr marL="342900" indent="-3429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defRPr/>
            </a:pPr>
            <a:r>
              <a:rPr lang="en-US" smtClean="0"/>
              <a:t>Dorothy Stanley (HP Enterprise)</a:t>
            </a:r>
          </a:p>
        </p:txBody>
      </p:sp>
      <p:sp>
        <p:nvSpPr>
          <p:cNvPr id="17413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635019" y="6864241"/>
            <a:ext cx="415177" cy="184666"/>
          </a:xfrm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Page </a:t>
            </a:r>
            <a:fld id="{C6CD2053-CE7E-4805-AA40-0F7DC5D6B998}" type="slidenum">
              <a:rPr lang="en-US" smtClean="0"/>
              <a:pPr>
                <a:defRPr/>
              </a:pPr>
              <a:t>1</a:t>
            </a:fld>
            <a:endParaRPr lang="en-US" smtClean="0"/>
          </a:p>
        </p:txBody>
      </p:sp>
      <p:sp>
        <p:nvSpPr>
          <p:cNvPr id="204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354299457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880278" y="6864240"/>
            <a:ext cx="169918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64002" indent="-29384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75388" indent="-23507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45543" indent="-23507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115697" indent="-23507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85852" indent="-2350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3056006" indent="-2350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526163" indent="-2350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996318" indent="-2350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858E5FBE-BBC7-44CE-8408-CC71A805B1F6}" type="slidenum">
              <a:rPr lang="en-US" altLang="en-US"/>
              <a:pPr eaLnBrk="1" hangingPunct="1">
                <a:spcBef>
                  <a:spcPct val="0"/>
                </a:spcBef>
              </a:pPr>
              <a:t>10</a:t>
            </a:fld>
            <a:endParaRPr lang="en-US" altLang="en-US"/>
          </a:p>
        </p:txBody>
      </p:sp>
      <p:sp>
        <p:nvSpPr>
          <p:cNvPr id="4099" name="Rectangle 3"/>
          <p:cNvSpPr txBox="1">
            <a:spLocks noGrp="1" noChangeArrowheads="1"/>
          </p:cNvSpPr>
          <p:nvPr/>
        </p:nvSpPr>
        <p:spPr bwMode="auto">
          <a:xfrm>
            <a:off x="883023" y="22007"/>
            <a:ext cx="753411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400" b="1">
                <a:latin typeface="Times New Roman" pitchFamily="18" charset="0"/>
              </a:rPr>
              <a:t>May 2008</a:t>
            </a:r>
          </a:p>
        </p:txBody>
      </p:sp>
      <p:sp>
        <p:nvSpPr>
          <p:cNvPr id="4100" name="Rectangle 6"/>
          <p:cNvSpPr txBox="1">
            <a:spLocks noGrp="1" noChangeArrowheads="1"/>
          </p:cNvSpPr>
          <p:nvPr/>
        </p:nvSpPr>
        <p:spPr bwMode="auto">
          <a:xfrm>
            <a:off x="8036498" y="6861454"/>
            <a:ext cx="455253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marL="342900" indent="-3429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45085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90805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136525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182245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227965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lvl="4" algn="r">
              <a:spcBef>
                <a:spcPct val="0"/>
              </a:spcBef>
            </a:pPr>
            <a:endParaRPr lang="en-US" altLang="en-US">
              <a:latin typeface="Times New Roman" pitchFamily="18" charset="0"/>
            </a:endParaRPr>
          </a:p>
        </p:txBody>
      </p:sp>
      <p:sp>
        <p:nvSpPr>
          <p:cNvPr id="4101" name="Rectangle 7"/>
          <p:cNvSpPr txBox="1">
            <a:spLocks noGrp="1" noChangeArrowheads="1"/>
          </p:cNvSpPr>
          <p:nvPr/>
        </p:nvSpPr>
        <p:spPr bwMode="auto">
          <a:xfrm>
            <a:off x="4556503" y="6861453"/>
            <a:ext cx="492121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0"/>
              </a:spcBef>
            </a:pPr>
            <a:r>
              <a:rPr lang="en-US" altLang="en-US">
                <a:latin typeface="Times New Roman" pitchFamily="18" charset="0"/>
              </a:rPr>
              <a:t>Page </a:t>
            </a:r>
            <a:fld id="{2F53F78C-9B1F-406E-86A6-69E9EEE61BF5}" type="slidenum">
              <a:rPr lang="en-US" altLang="en-US">
                <a:latin typeface="Times New Roman" pitchFamily="18" charset="0"/>
              </a:rPr>
              <a:pPr algn="r">
                <a:spcBef>
                  <a:spcPct val="0"/>
                </a:spcBef>
              </a:pPr>
              <a:t>10</a:t>
            </a:fld>
            <a:endParaRPr lang="en-US" altLang="en-US">
              <a:latin typeface="Times New Roman" pitchFamily="18" charset="0"/>
            </a:endParaRPr>
          </a:p>
        </p:txBody>
      </p:sp>
      <p:sp>
        <p:nvSpPr>
          <p:cNvPr id="41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354" tIns="46868" rIns="95354" bIns="46868"/>
          <a:lstStyle/>
          <a:p>
            <a:pPr defTabSz="959900" eaLnBrk="1" hangingPunct="1"/>
            <a:endParaRPr lang="en-GB" altLang="en-US" smtClean="0"/>
          </a:p>
        </p:txBody>
      </p:sp>
    </p:spTree>
    <p:extLst>
      <p:ext uri="{BB962C8B-B14F-4D97-AF65-F5344CB8AC3E}">
        <p14:creationId xmlns:p14="http://schemas.microsoft.com/office/powerpoint/2010/main" val="320907711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400" smtClean="0"/>
              <a:t>doc.: IEEE 802.11-17/1558r0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753411" cy="21544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400" smtClean="0"/>
              <a:t>November 2017</a:t>
            </a:r>
            <a:endParaRPr lang="en-US" altLang="en-US" sz="1400" dirty="0" smtClean="0"/>
          </a:p>
        </p:txBody>
      </p:sp>
      <p:sp>
        <p:nvSpPr>
          <p:cNvPr id="16388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458788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9159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13731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18303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22875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/>
            <a:r>
              <a:rPr lang="en-US" altLang="en-US" sz="1200" smtClean="0"/>
              <a:t>Dorothy Stanley (HP Enterprise)</a:t>
            </a:r>
          </a:p>
        </p:txBody>
      </p:sp>
      <p:sp>
        <p:nvSpPr>
          <p:cNvPr id="16389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635019" y="6864241"/>
            <a:ext cx="415177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200" smtClean="0"/>
              <a:t>Page </a:t>
            </a:r>
            <a:fld id="{70804CF4-40C2-4722-801E-E9B92E8EA89D}" type="slidenum">
              <a:rPr lang="en-US" altLang="en-US" sz="1200" smtClean="0"/>
              <a:pPr/>
              <a:t>11</a:t>
            </a:fld>
            <a:endParaRPr lang="en-US" altLang="en-US" sz="1200" smtClean="0"/>
          </a:p>
        </p:txBody>
      </p:sp>
      <p:sp>
        <p:nvSpPr>
          <p:cNvPr id="163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AU" altLang="en-US" smtClean="0"/>
          </a:p>
        </p:txBody>
      </p:sp>
    </p:spTree>
    <p:extLst>
      <p:ext uri="{BB962C8B-B14F-4D97-AF65-F5344CB8AC3E}">
        <p14:creationId xmlns:p14="http://schemas.microsoft.com/office/powerpoint/2010/main" val="303046549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802.11-17/1558r0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November 2017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8138E68C-85D0-4620-96D9-D9A05C4F3F8F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840358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802.11-17/1558r0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November 2017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8138E68C-85D0-4620-96D9-D9A05C4F3F8F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962561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921000" y="536575"/>
            <a:ext cx="3530600" cy="26479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November 2017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5595220" y="6864241"/>
            <a:ext cx="2895601" cy="184666"/>
          </a:xfrm>
        </p:spPr>
        <p:txBody>
          <a:bodyPr/>
          <a:lstStyle/>
          <a:p>
            <a:pPr lvl="4"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>
          <a:xfrm>
            <a:off x="4635019" y="6864241"/>
            <a:ext cx="415177" cy="184666"/>
          </a:xfrm>
        </p:spPr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7797EB75-BD9E-45DB-A35F-6C321BEA61EF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752236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defRPr/>
            </a:pPr>
            <a:r>
              <a:rPr lang="en-US" altLang="en-US" sz="1400" smtClean="0"/>
              <a:t>doc.: IEEE 802.11-17/1558r0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1041952" cy="215444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defRPr/>
            </a:pPr>
            <a:r>
              <a:rPr lang="en-US" altLang="en-US" sz="1400" smtClean="0"/>
              <a:t>November 2017</a:t>
            </a:r>
            <a:endParaRPr lang="en-US" altLang="en-US" sz="1400" dirty="0" smtClean="0"/>
          </a:p>
        </p:txBody>
      </p:sp>
      <p:sp>
        <p:nvSpPr>
          <p:cNvPr id="5124" name="Rectangle 6"/>
          <p:cNvSpPr>
            <a:spLocks noGrp="1" noChangeArrowheads="1"/>
          </p:cNvSpPr>
          <p:nvPr>
            <p:ph type="ftr" sz="quarter" idx="4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458788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915988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1373188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1830388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2287588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 lvl="4">
              <a:spcBef>
                <a:spcPct val="0"/>
              </a:spcBef>
              <a:defRPr/>
            </a:pPr>
            <a:r>
              <a:rPr lang="en-US" altLang="en-US" smtClean="0"/>
              <a:t>Dorothy Stanley (HP Enterprise)</a:t>
            </a:r>
          </a:p>
        </p:txBody>
      </p:sp>
      <p:sp>
        <p:nvSpPr>
          <p:cNvPr id="5125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635019" y="6864241"/>
            <a:ext cx="415177" cy="184666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defRPr/>
            </a:pPr>
            <a:r>
              <a:rPr lang="en-US" altLang="en-US" smtClean="0"/>
              <a:t>Page </a:t>
            </a:r>
            <a:fld id="{6D6C22B6-2965-4139-855C-391D8DEB72C6}" type="slidenum">
              <a:rPr lang="en-US" altLang="en-US" smtClean="0"/>
              <a:pPr>
                <a:spcBef>
                  <a:spcPct val="0"/>
                </a:spcBef>
                <a:defRPr/>
              </a:pPr>
              <a:t>16</a:t>
            </a:fld>
            <a:endParaRPr lang="en-US" altLang="en-US" smtClean="0"/>
          </a:p>
        </p:txBody>
      </p:sp>
      <p:sp>
        <p:nvSpPr>
          <p:cNvPr id="51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914650" y="531813"/>
            <a:ext cx="3543300" cy="2657475"/>
          </a:xfrm>
          <a:ln/>
        </p:spPr>
      </p:sp>
      <p:sp>
        <p:nvSpPr>
          <p:cNvPr id="51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6413" y="3365652"/>
            <a:ext cx="7499775" cy="3189211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smtClean="0"/>
          </a:p>
        </p:txBody>
      </p:sp>
    </p:spTree>
    <p:extLst>
      <p:ext uri="{BB962C8B-B14F-4D97-AF65-F5344CB8AC3E}">
        <p14:creationId xmlns:p14="http://schemas.microsoft.com/office/powerpoint/2010/main" val="250665855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400" smtClean="0"/>
              <a:t>doc.: IEEE 802.11-17/1558r0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1198983" cy="21544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400" smtClean="0"/>
              <a:t>November 2017</a:t>
            </a:r>
            <a:endParaRPr lang="en-US" altLang="en-US" sz="1400" dirty="0" smtClean="0"/>
          </a:p>
        </p:txBody>
      </p:sp>
      <p:sp>
        <p:nvSpPr>
          <p:cNvPr id="512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458788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9159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13731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18303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22875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 lvl="4"/>
            <a:r>
              <a:rPr lang="en-US" altLang="en-US" sz="1200" smtClean="0"/>
              <a:t>Dorothy Stanley (HP Enterprise)</a:t>
            </a:r>
          </a:p>
        </p:txBody>
      </p:sp>
      <p:sp>
        <p:nvSpPr>
          <p:cNvPr id="5125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635019" y="6864241"/>
            <a:ext cx="415177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200" smtClean="0"/>
              <a:t>Page </a:t>
            </a:r>
            <a:fld id="{670CEF1F-C773-4334-A249-915AB442DDE6}" type="slidenum">
              <a:rPr lang="en-US" altLang="en-US" sz="1200" smtClean="0"/>
              <a:pPr/>
              <a:t>17</a:t>
            </a:fld>
            <a:endParaRPr lang="en-US" altLang="en-US" sz="1200" smtClean="0"/>
          </a:p>
        </p:txBody>
      </p:sp>
      <p:sp>
        <p:nvSpPr>
          <p:cNvPr id="51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914650" y="531813"/>
            <a:ext cx="3543300" cy="2657475"/>
          </a:xfrm>
          <a:ln/>
        </p:spPr>
      </p:sp>
      <p:sp>
        <p:nvSpPr>
          <p:cNvPr id="51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6413" y="3365652"/>
            <a:ext cx="7499775" cy="3189211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smtClean="0"/>
          </a:p>
        </p:txBody>
      </p:sp>
    </p:spTree>
    <p:extLst>
      <p:ext uri="{BB962C8B-B14F-4D97-AF65-F5344CB8AC3E}">
        <p14:creationId xmlns:p14="http://schemas.microsoft.com/office/powerpoint/2010/main" val="152683948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400" smtClean="0"/>
              <a:t>doc.: IEEE 802.11-17/1558r0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1198983" cy="21544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400" smtClean="0"/>
              <a:t>November 2017</a:t>
            </a:r>
            <a:endParaRPr lang="en-US" altLang="en-US" sz="1400" dirty="0" smtClean="0"/>
          </a:p>
        </p:txBody>
      </p:sp>
      <p:sp>
        <p:nvSpPr>
          <p:cNvPr id="512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458788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9159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13731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18303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22875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 lvl="4"/>
            <a:r>
              <a:rPr lang="en-US" altLang="en-US" sz="1200" smtClean="0"/>
              <a:t>Dorothy Stanley (HP Enterprise)</a:t>
            </a:r>
          </a:p>
        </p:txBody>
      </p:sp>
      <p:sp>
        <p:nvSpPr>
          <p:cNvPr id="5125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635019" y="6864241"/>
            <a:ext cx="415177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200" smtClean="0"/>
              <a:t>Page </a:t>
            </a:r>
            <a:fld id="{670CEF1F-C773-4334-A249-915AB442DDE6}" type="slidenum">
              <a:rPr lang="en-US" altLang="en-US" sz="1200" smtClean="0"/>
              <a:pPr/>
              <a:t>18</a:t>
            </a:fld>
            <a:endParaRPr lang="en-US" altLang="en-US" sz="1200" smtClean="0"/>
          </a:p>
        </p:txBody>
      </p:sp>
      <p:sp>
        <p:nvSpPr>
          <p:cNvPr id="51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914650" y="531813"/>
            <a:ext cx="3543300" cy="2657475"/>
          </a:xfrm>
          <a:ln/>
        </p:spPr>
      </p:sp>
      <p:sp>
        <p:nvSpPr>
          <p:cNvPr id="51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6413" y="3365652"/>
            <a:ext cx="7499775" cy="3189211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smtClean="0"/>
          </a:p>
        </p:txBody>
      </p:sp>
    </p:spTree>
    <p:extLst>
      <p:ext uri="{BB962C8B-B14F-4D97-AF65-F5344CB8AC3E}">
        <p14:creationId xmlns:p14="http://schemas.microsoft.com/office/powerpoint/2010/main" val="409828064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921000" y="536575"/>
            <a:ext cx="3530600" cy="26479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>
          <a:xfrm>
            <a:off x="883896" y="20213"/>
            <a:ext cx="1041952" cy="215444"/>
          </a:xfrm>
        </p:spPr>
        <p:txBody>
          <a:bodyPr/>
          <a:lstStyle/>
          <a:p>
            <a:pPr>
              <a:defRPr/>
            </a:pPr>
            <a:r>
              <a:rPr lang="en-US" smtClean="0"/>
              <a:t>November 2017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5595220" y="6864241"/>
            <a:ext cx="2895601" cy="184666"/>
          </a:xfrm>
        </p:spPr>
        <p:txBody>
          <a:bodyPr/>
          <a:lstStyle/>
          <a:p>
            <a:pPr lvl="4"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>
          <a:xfrm>
            <a:off x="4635019" y="6864241"/>
            <a:ext cx="415177" cy="184666"/>
          </a:xfrm>
        </p:spPr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7797EB75-BD9E-45DB-A35F-6C321BEA61EF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862504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921000" y="536575"/>
            <a:ext cx="3530600" cy="26479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>
          <a:xfrm>
            <a:off x="883896" y="20213"/>
            <a:ext cx="1041952" cy="215444"/>
          </a:xfrm>
        </p:spPr>
        <p:txBody>
          <a:bodyPr/>
          <a:lstStyle/>
          <a:p>
            <a:pPr>
              <a:defRPr/>
            </a:pPr>
            <a:r>
              <a:rPr lang="en-US" smtClean="0"/>
              <a:t>November 2017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5595220" y="6864241"/>
            <a:ext cx="2895601" cy="184666"/>
          </a:xfrm>
        </p:spPr>
        <p:txBody>
          <a:bodyPr/>
          <a:lstStyle/>
          <a:p>
            <a:pPr lvl="4"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>
          <a:xfrm>
            <a:off x="4635019" y="6864241"/>
            <a:ext cx="415177" cy="184666"/>
          </a:xfrm>
        </p:spPr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7797EB75-BD9E-45DB-A35F-6C321BEA61EF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86250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doc.: IEEE 802.11-17/1558r0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732573" cy="215444"/>
          </a:xfrm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November 2017</a:t>
            </a:r>
            <a:endParaRPr lang="en-US" sz="1400" dirty="0" smtClean="0"/>
          </a:p>
        </p:txBody>
      </p:sp>
      <p:sp>
        <p:nvSpPr>
          <p:cNvPr id="18436" name="Rectangle 6"/>
          <p:cNvSpPr>
            <a:spLocks noGrp="1" noChangeArrowheads="1"/>
          </p:cNvSpPr>
          <p:nvPr>
            <p:ph type="ftr" sz="quarter" idx="4"/>
          </p:nvPr>
        </p:nvSpPr>
        <p:spPr>
          <a:xfrm>
            <a:off x="5934865" y="6864241"/>
            <a:ext cx="2555956" cy="184666"/>
          </a:xfrm>
        </p:spPr>
        <p:txBody>
          <a:bodyPr/>
          <a:lstStyle>
            <a:lvl1pPr marL="342900" indent="-3429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defRPr/>
            </a:pPr>
            <a:r>
              <a:rPr lang="en-US" smtClean="0"/>
              <a:t>Dorothy Stanley (HP Enterprise)</a:t>
            </a:r>
          </a:p>
        </p:txBody>
      </p:sp>
      <p:sp>
        <p:nvSpPr>
          <p:cNvPr id="1843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635019" y="6864241"/>
            <a:ext cx="415177" cy="184666"/>
          </a:xfrm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Page </a:t>
            </a:r>
            <a:fld id="{7E44BBC3-2BE2-477F-8831-C9D153AA6D75}" type="slidenum">
              <a:rPr lang="en-US" smtClean="0"/>
              <a:pPr>
                <a:defRPr/>
              </a:pPr>
              <a:t>2</a:t>
            </a:fld>
            <a:endParaRPr lang="en-US" smtClean="0"/>
          </a:p>
        </p:txBody>
      </p:sp>
      <p:sp>
        <p:nvSpPr>
          <p:cNvPr id="215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21511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5250" rIns="95250"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197731081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921000" y="536575"/>
            <a:ext cx="3530600" cy="26479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>
          <a:xfrm>
            <a:off x="883896" y="20213"/>
            <a:ext cx="1041952" cy="215444"/>
          </a:xfrm>
        </p:spPr>
        <p:txBody>
          <a:bodyPr/>
          <a:lstStyle/>
          <a:p>
            <a:pPr>
              <a:defRPr/>
            </a:pPr>
            <a:r>
              <a:rPr lang="en-US" smtClean="0"/>
              <a:t>November 2017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5595220" y="6864241"/>
            <a:ext cx="2895601" cy="184666"/>
          </a:xfrm>
        </p:spPr>
        <p:txBody>
          <a:bodyPr/>
          <a:lstStyle/>
          <a:p>
            <a:pPr lvl="4"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>
          <a:xfrm>
            <a:off x="4635019" y="6864241"/>
            <a:ext cx="415177" cy="184666"/>
          </a:xfrm>
        </p:spPr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7797EB75-BD9E-45DB-A35F-6C321BEA61EF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86250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920060" cy="215444"/>
          </a:xfrm>
          <a:noFill/>
        </p:spPr>
        <p:txBody>
          <a:bodyPr/>
          <a:lstStyle/>
          <a:p>
            <a:r>
              <a:rPr lang="en-US" smtClean="0"/>
              <a:t>November 2017</a:t>
            </a:r>
            <a:endParaRPr lang="en-US" dirty="0" smtClean="0"/>
          </a:p>
        </p:txBody>
      </p:sp>
      <p:sp>
        <p:nvSpPr>
          <p:cNvPr id="49155" name="Rectangle 3"/>
          <p:cNvSpPr txBox="1">
            <a:spLocks noGrp="1" noChangeArrowheads="1"/>
          </p:cNvSpPr>
          <p:nvPr/>
        </p:nvSpPr>
        <p:spPr bwMode="auto">
          <a:xfrm>
            <a:off x="884048" y="22151"/>
            <a:ext cx="732573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 anchor="b">
            <a:spAutoFit/>
          </a:bodyPr>
          <a:lstStyle/>
          <a:p>
            <a:pPr defTabSz="947300"/>
            <a:r>
              <a:rPr lang="en-US" sz="1400" b="1"/>
              <a:t>July 2007</a:t>
            </a:r>
          </a:p>
        </p:txBody>
      </p:sp>
      <p:sp>
        <p:nvSpPr>
          <p:cNvPr id="49156" name="Rectangle 6"/>
          <p:cNvSpPr>
            <a:spLocks noGrp="1" noChangeArrowheads="1"/>
          </p:cNvSpPr>
          <p:nvPr>
            <p:ph type="ftr" sz="quarter" idx="4"/>
          </p:nvPr>
        </p:nvSpPr>
        <p:spPr>
          <a:xfrm>
            <a:off x="6032017" y="6861128"/>
            <a:ext cx="2458685" cy="184666"/>
          </a:xfrm>
          <a:noFill/>
        </p:spPr>
        <p:txBody>
          <a:bodyPr/>
          <a:lstStyle/>
          <a:p>
            <a:pPr lvl="4"/>
            <a:r>
              <a:rPr lang="en-US" smtClean="0"/>
              <a:t>Dorothy Stanley (HP Enterprise)</a:t>
            </a:r>
          </a:p>
        </p:txBody>
      </p:sp>
      <p:sp>
        <p:nvSpPr>
          <p:cNvPr id="4915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558077" y="6864240"/>
            <a:ext cx="492121" cy="184666"/>
          </a:xfrm>
          <a:noFill/>
        </p:spPr>
        <p:txBody>
          <a:bodyPr/>
          <a:lstStyle/>
          <a:p>
            <a:r>
              <a:rPr lang="en-US" smtClean="0"/>
              <a:t>Page </a:t>
            </a:r>
            <a:fld id="{6B24DE20-1BFC-4A96-BB8D-D873FAF42809}" type="slidenum">
              <a:rPr lang="en-US" smtClean="0"/>
              <a:pPr/>
              <a:t>3</a:t>
            </a:fld>
            <a:endParaRPr lang="en-US" smtClean="0"/>
          </a:p>
        </p:txBody>
      </p:sp>
      <p:sp>
        <p:nvSpPr>
          <p:cNvPr id="491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919413" y="534988"/>
            <a:ext cx="3533775" cy="2649537"/>
          </a:xfrm>
          <a:ln/>
        </p:spPr>
      </p:sp>
      <p:sp>
        <p:nvSpPr>
          <p:cNvPr id="491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100626610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920060" cy="215444"/>
          </a:xfrm>
          <a:noFill/>
        </p:spPr>
        <p:txBody>
          <a:bodyPr/>
          <a:lstStyle/>
          <a:p>
            <a:r>
              <a:rPr lang="en-US" smtClean="0"/>
              <a:t>November 2017</a:t>
            </a:r>
            <a:endParaRPr lang="en-US" dirty="0" smtClean="0"/>
          </a:p>
        </p:txBody>
      </p:sp>
      <p:sp>
        <p:nvSpPr>
          <p:cNvPr id="49155" name="Rectangle 3"/>
          <p:cNvSpPr txBox="1">
            <a:spLocks noGrp="1" noChangeArrowheads="1"/>
          </p:cNvSpPr>
          <p:nvPr/>
        </p:nvSpPr>
        <p:spPr bwMode="auto">
          <a:xfrm>
            <a:off x="884048" y="22151"/>
            <a:ext cx="732573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 anchor="b">
            <a:spAutoFit/>
          </a:bodyPr>
          <a:lstStyle/>
          <a:p>
            <a:pPr defTabSz="947300"/>
            <a:r>
              <a:rPr lang="en-US" sz="1400" b="1"/>
              <a:t>July 2007</a:t>
            </a:r>
          </a:p>
        </p:txBody>
      </p:sp>
      <p:sp>
        <p:nvSpPr>
          <p:cNvPr id="49156" name="Rectangle 6"/>
          <p:cNvSpPr>
            <a:spLocks noGrp="1" noChangeArrowheads="1"/>
          </p:cNvSpPr>
          <p:nvPr>
            <p:ph type="ftr" sz="quarter" idx="4"/>
          </p:nvPr>
        </p:nvSpPr>
        <p:spPr>
          <a:xfrm>
            <a:off x="6032017" y="6861128"/>
            <a:ext cx="2458685" cy="184666"/>
          </a:xfrm>
          <a:noFill/>
        </p:spPr>
        <p:txBody>
          <a:bodyPr/>
          <a:lstStyle/>
          <a:p>
            <a:pPr lvl="4"/>
            <a:r>
              <a:rPr lang="en-US" smtClean="0"/>
              <a:t>Dorothy Stanley (HP Enterprise)</a:t>
            </a:r>
          </a:p>
        </p:txBody>
      </p:sp>
      <p:sp>
        <p:nvSpPr>
          <p:cNvPr id="4915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558077" y="6864240"/>
            <a:ext cx="492121" cy="184666"/>
          </a:xfrm>
          <a:noFill/>
        </p:spPr>
        <p:txBody>
          <a:bodyPr/>
          <a:lstStyle/>
          <a:p>
            <a:r>
              <a:rPr lang="en-US" smtClean="0"/>
              <a:t>Page </a:t>
            </a:r>
            <a:fld id="{6B24DE20-1BFC-4A96-BB8D-D873FAF42809}" type="slidenum">
              <a:rPr lang="en-US" smtClean="0"/>
              <a:pPr/>
              <a:t>4</a:t>
            </a:fld>
            <a:endParaRPr lang="en-US" smtClean="0"/>
          </a:p>
        </p:txBody>
      </p:sp>
      <p:sp>
        <p:nvSpPr>
          <p:cNvPr id="491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919413" y="534988"/>
            <a:ext cx="3533775" cy="2649537"/>
          </a:xfrm>
          <a:ln/>
        </p:spPr>
      </p:sp>
      <p:sp>
        <p:nvSpPr>
          <p:cNvPr id="491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10062661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880278" y="6864240"/>
            <a:ext cx="169918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64002" indent="-29384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75388" indent="-23507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45543" indent="-23507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115697" indent="-23507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85852" indent="-2350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3056006" indent="-2350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526163" indent="-2350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996318" indent="-2350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858E5FBE-BBC7-44CE-8408-CC71A805B1F6}" type="slidenum">
              <a:rPr lang="en-US" altLang="en-US"/>
              <a:pPr eaLnBrk="1" hangingPunct="1">
                <a:spcBef>
                  <a:spcPct val="0"/>
                </a:spcBef>
              </a:pPr>
              <a:t>5</a:t>
            </a:fld>
            <a:endParaRPr lang="en-US" altLang="en-US"/>
          </a:p>
        </p:txBody>
      </p:sp>
      <p:sp>
        <p:nvSpPr>
          <p:cNvPr id="4099" name="Rectangle 3"/>
          <p:cNvSpPr txBox="1">
            <a:spLocks noGrp="1" noChangeArrowheads="1"/>
          </p:cNvSpPr>
          <p:nvPr/>
        </p:nvSpPr>
        <p:spPr bwMode="auto">
          <a:xfrm>
            <a:off x="883023" y="22007"/>
            <a:ext cx="753411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400" b="1">
                <a:latin typeface="Times New Roman" pitchFamily="18" charset="0"/>
              </a:rPr>
              <a:t>May 2008</a:t>
            </a:r>
          </a:p>
        </p:txBody>
      </p:sp>
      <p:sp>
        <p:nvSpPr>
          <p:cNvPr id="4100" name="Rectangle 6"/>
          <p:cNvSpPr txBox="1">
            <a:spLocks noGrp="1" noChangeArrowheads="1"/>
          </p:cNvSpPr>
          <p:nvPr/>
        </p:nvSpPr>
        <p:spPr bwMode="auto">
          <a:xfrm>
            <a:off x="8036498" y="6861454"/>
            <a:ext cx="455253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marL="342900" indent="-3429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45085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90805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136525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182245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227965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lvl="4" algn="r">
              <a:spcBef>
                <a:spcPct val="0"/>
              </a:spcBef>
            </a:pPr>
            <a:endParaRPr lang="en-US" altLang="en-US">
              <a:latin typeface="Times New Roman" pitchFamily="18" charset="0"/>
            </a:endParaRPr>
          </a:p>
        </p:txBody>
      </p:sp>
      <p:sp>
        <p:nvSpPr>
          <p:cNvPr id="4101" name="Rectangle 7"/>
          <p:cNvSpPr txBox="1">
            <a:spLocks noGrp="1" noChangeArrowheads="1"/>
          </p:cNvSpPr>
          <p:nvPr/>
        </p:nvSpPr>
        <p:spPr bwMode="auto">
          <a:xfrm>
            <a:off x="4556503" y="6861453"/>
            <a:ext cx="492121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0"/>
              </a:spcBef>
            </a:pPr>
            <a:r>
              <a:rPr lang="en-US" altLang="en-US">
                <a:latin typeface="Times New Roman" pitchFamily="18" charset="0"/>
              </a:rPr>
              <a:t>Page </a:t>
            </a:r>
            <a:fld id="{2F53F78C-9B1F-406E-86A6-69E9EEE61BF5}" type="slidenum">
              <a:rPr lang="en-US" altLang="en-US">
                <a:latin typeface="Times New Roman" pitchFamily="18" charset="0"/>
              </a:rPr>
              <a:pPr algn="r">
                <a:spcBef>
                  <a:spcPct val="0"/>
                </a:spcBef>
              </a:pPr>
              <a:t>5</a:t>
            </a:fld>
            <a:endParaRPr lang="en-US" altLang="en-US">
              <a:latin typeface="Times New Roman" pitchFamily="18" charset="0"/>
            </a:endParaRPr>
          </a:p>
        </p:txBody>
      </p:sp>
      <p:sp>
        <p:nvSpPr>
          <p:cNvPr id="41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354" tIns="46868" rIns="95354" bIns="46868"/>
          <a:lstStyle/>
          <a:p>
            <a:pPr defTabSz="959900" eaLnBrk="1" hangingPunct="1"/>
            <a:endParaRPr lang="en-GB" altLang="en-US" smtClean="0"/>
          </a:p>
        </p:txBody>
      </p:sp>
    </p:spTree>
    <p:extLst>
      <p:ext uri="{BB962C8B-B14F-4D97-AF65-F5344CB8AC3E}">
        <p14:creationId xmlns:p14="http://schemas.microsoft.com/office/powerpoint/2010/main" val="65211460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400" smtClean="0"/>
              <a:t>doc.: IEEE 802.11-17/1558r0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682879" cy="21544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400" smtClean="0"/>
              <a:t>November 2017</a:t>
            </a:r>
            <a:endParaRPr lang="en-US" altLang="en-US" sz="1400" dirty="0" smtClean="0"/>
          </a:p>
        </p:txBody>
      </p:sp>
      <p:sp>
        <p:nvSpPr>
          <p:cNvPr id="15364" name="Rectangle 6"/>
          <p:cNvSpPr>
            <a:spLocks noGrp="1" noChangeArrowheads="1"/>
          </p:cNvSpPr>
          <p:nvPr>
            <p:ph type="ftr" sz="quarter" idx="4"/>
          </p:nvPr>
        </p:nvSpPr>
        <p:spPr>
          <a:xfrm>
            <a:off x="5752251" y="6864241"/>
            <a:ext cx="2738570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spcBef>
                <a:spcPct val="0"/>
              </a:spcBef>
            </a:pPr>
            <a:r>
              <a:rPr lang="en-US" altLang="en-US" smtClean="0"/>
              <a:t>Dorothy Stanley (HP Enterprise)</a:t>
            </a:r>
          </a:p>
        </p:txBody>
      </p:sp>
      <p:sp>
        <p:nvSpPr>
          <p:cNvPr id="15365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635019" y="6864241"/>
            <a:ext cx="415177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mtClean="0"/>
              <a:t>Page </a:t>
            </a:r>
            <a:fld id="{381EF510-C895-4E84-A644-174CFBD3CA4F}" type="slidenum">
              <a:rPr lang="en-US" altLang="en-US" smtClean="0"/>
              <a:pPr>
                <a:spcBef>
                  <a:spcPct val="0"/>
                </a:spcBef>
              </a:pPr>
              <a:t>6</a:t>
            </a:fld>
            <a:endParaRPr lang="en-US" altLang="en-US" smtClean="0"/>
          </a:p>
        </p:txBody>
      </p:sp>
      <p:sp>
        <p:nvSpPr>
          <p:cNvPr id="153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921000" y="534988"/>
            <a:ext cx="3535363" cy="2651125"/>
          </a:xfrm>
          <a:ln/>
        </p:spPr>
      </p:sp>
      <p:sp>
        <p:nvSpPr>
          <p:cNvPr id="153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50969" y="3366317"/>
            <a:ext cx="6870665" cy="319054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303881111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400" smtClean="0"/>
              <a:t>doc.: IEEE 802.11-17/1558r0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753411" cy="21544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400" smtClean="0"/>
              <a:t>November 2017</a:t>
            </a:r>
          </a:p>
        </p:txBody>
      </p:sp>
      <p:sp>
        <p:nvSpPr>
          <p:cNvPr id="1536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458788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9159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13731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18303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22875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/>
            <a:r>
              <a:rPr lang="en-US" altLang="en-US" sz="1200" smtClean="0"/>
              <a:t>Bruce Kraemer (Marvell)</a:t>
            </a:r>
          </a:p>
        </p:txBody>
      </p:sp>
      <p:sp>
        <p:nvSpPr>
          <p:cNvPr id="15365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635019" y="6864241"/>
            <a:ext cx="415177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200" smtClean="0"/>
              <a:t>Page </a:t>
            </a:r>
            <a:fld id="{E85995D1-15D8-48DC-86C1-E4500AB8050E}" type="slidenum">
              <a:rPr lang="en-US" altLang="en-US" sz="1200" smtClean="0"/>
              <a:pPr/>
              <a:t>7</a:t>
            </a:fld>
            <a:endParaRPr lang="en-US" altLang="en-US" sz="1200" smtClean="0"/>
          </a:p>
        </p:txBody>
      </p:sp>
      <p:sp>
        <p:nvSpPr>
          <p:cNvPr id="153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AU" altLang="en-US" smtClean="0"/>
          </a:p>
        </p:txBody>
      </p:sp>
    </p:spTree>
    <p:extLst>
      <p:ext uri="{BB962C8B-B14F-4D97-AF65-F5344CB8AC3E}">
        <p14:creationId xmlns:p14="http://schemas.microsoft.com/office/powerpoint/2010/main" val="444500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400" smtClean="0"/>
              <a:t>doc.: IEEE 802.11-17/1558r0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753411" cy="21544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400" smtClean="0"/>
              <a:t>November 2017</a:t>
            </a:r>
          </a:p>
        </p:txBody>
      </p:sp>
      <p:sp>
        <p:nvSpPr>
          <p:cNvPr id="1536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458788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9159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13731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18303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22875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/>
            <a:r>
              <a:rPr lang="en-US" altLang="en-US" sz="1200" smtClean="0"/>
              <a:t>Bruce Kraemer (Marvell)</a:t>
            </a:r>
          </a:p>
        </p:txBody>
      </p:sp>
      <p:sp>
        <p:nvSpPr>
          <p:cNvPr id="15365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635019" y="6864241"/>
            <a:ext cx="415177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200" smtClean="0"/>
              <a:t>Page </a:t>
            </a:r>
            <a:fld id="{E85995D1-15D8-48DC-86C1-E4500AB8050E}" type="slidenum">
              <a:rPr lang="en-US" altLang="en-US" sz="1200" smtClean="0"/>
              <a:pPr/>
              <a:t>8</a:t>
            </a:fld>
            <a:endParaRPr lang="en-US" altLang="en-US" sz="1200" smtClean="0"/>
          </a:p>
        </p:txBody>
      </p:sp>
      <p:sp>
        <p:nvSpPr>
          <p:cNvPr id="153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AU" altLang="en-US" smtClean="0"/>
          </a:p>
        </p:txBody>
      </p:sp>
    </p:spTree>
    <p:extLst>
      <p:ext uri="{BB962C8B-B14F-4D97-AF65-F5344CB8AC3E}">
        <p14:creationId xmlns:p14="http://schemas.microsoft.com/office/powerpoint/2010/main" val="299617937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880278" y="6864240"/>
            <a:ext cx="169918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64002" indent="-29384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75388" indent="-23507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45543" indent="-23507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115697" indent="-23507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85852" indent="-2350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3056006" indent="-2350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526163" indent="-2350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996318" indent="-2350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858E5FBE-BBC7-44CE-8408-CC71A805B1F6}" type="slidenum">
              <a:rPr lang="en-US" altLang="en-US"/>
              <a:pPr eaLnBrk="1" hangingPunct="1">
                <a:spcBef>
                  <a:spcPct val="0"/>
                </a:spcBef>
              </a:pPr>
              <a:t>9</a:t>
            </a:fld>
            <a:endParaRPr lang="en-US" altLang="en-US"/>
          </a:p>
        </p:txBody>
      </p:sp>
      <p:sp>
        <p:nvSpPr>
          <p:cNvPr id="4099" name="Rectangle 3"/>
          <p:cNvSpPr txBox="1">
            <a:spLocks noGrp="1" noChangeArrowheads="1"/>
          </p:cNvSpPr>
          <p:nvPr/>
        </p:nvSpPr>
        <p:spPr bwMode="auto">
          <a:xfrm>
            <a:off x="883023" y="22007"/>
            <a:ext cx="753411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400" b="1">
                <a:latin typeface="Times New Roman" pitchFamily="18" charset="0"/>
              </a:rPr>
              <a:t>May 2008</a:t>
            </a:r>
          </a:p>
        </p:txBody>
      </p:sp>
      <p:sp>
        <p:nvSpPr>
          <p:cNvPr id="4100" name="Rectangle 6"/>
          <p:cNvSpPr txBox="1">
            <a:spLocks noGrp="1" noChangeArrowheads="1"/>
          </p:cNvSpPr>
          <p:nvPr/>
        </p:nvSpPr>
        <p:spPr bwMode="auto">
          <a:xfrm>
            <a:off x="8036498" y="6861454"/>
            <a:ext cx="455253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marL="342900" indent="-3429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45085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90805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136525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182245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227965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lvl="4" algn="r">
              <a:spcBef>
                <a:spcPct val="0"/>
              </a:spcBef>
            </a:pPr>
            <a:endParaRPr lang="en-US" altLang="en-US">
              <a:latin typeface="Times New Roman" pitchFamily="18" charset="0"/>
            </a:endParaRPr>
          </a:p>
        </p:txBody>
      </p:sp>
      <p:sp>
        <p:nvSpPr>
          <p:cNvPr id="4101" name="Rectangle 7"/>
          <p:cNvSpPr txBox="1">
            <a:spLocks noGrp="1" noChangeArrowheads="1"/>
          </p:cNvSpPr>
          <p:nvPr/>
        </p:nvSpPr>
        <p:spPr bwMode="auto">
          <a:xfrm>
            <a:off x="4556503" y="6861453"/>
            <a:ext cx="492121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0"/>
              </a:spcBef>
            </a:pPr>
            <a:r>
              <a:rPr lang="en-US" altLang="en-US">
                <a:latin typeface="Times New Roman" pitchFamily="18" charset="0"/>
              </a:rPr>
              <a:t>Page </a:t>
            </a:r>
            <a:fld id="{2F53F78C-9B1F-406E-86A6-69E9EEE61BF5}" type="slidenum">
              <a:rPr lang="en-US" altLang="en-US">
                <a:latin typeface="Times New Roman" pitchFamily="18" charset="0"/>
              </a:rPr>
              <a:pPr algn="r">
                <a:spcBef>
                  <a:spcPct val="0"/>
                </a:spcBef>
              </a:pPr>
              <a:t>9</a:t>
            </a:fld>
            <a:endParaRPr lang="en-US" altLang="en-US">
              <a:latin typeface="Times New Roman" pitchFamily="18" charset="0"/>
            </a:endParaRPr>
          </a:p>
        </p:txBody>
      </p:sp>
      <p:sp>
        <p:nvSpPr>
          <p:cNvPr id="41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354" tIns="46868" rIns="95354" bIns="46868"/>
          <a:lstStyle/>
          <a:p>
            <a:pPr defTabSz="959900" eaLnBrk="1" hangingPunct="1"/>
            <a:endParaRPr lang="en-GB" altLang="en-US" smtClean="0"/>
          </a:p>
        </p:txBody>
      </p:sp>
    </p:spTree>
    <p:extLst>
      <p:ext uri="{BB962C8B-B14F-4D97-AF65-F5344CB8AC3E}">
        <p14:creationId xmlns:p14="http://schemas.microsoft.com/office/powerpoint/2010/main" val="40602281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942566" cy="276999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November 2017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CA8C78F4-A33E-4703-9F96-418EBED38A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23656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November 2017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EDB5A574-7268-409A-B97E-7B2567475C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06665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31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November 2017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3400E29D-DAC5-4D6F-9340-DB2893F190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34789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7772400" cy="1066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November 2017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E08CC35B-6E7A-4659-983B-103F2C19445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31985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685800" y="685800"/>
            <a:ext cx="7772400" cy="5410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November 2017</a:t>
            </a: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8605CD4F-C74B-4274-A532-2982B8BB8F6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0110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1340110" cy="276999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November 2017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6D810085-7017-4368-A971-DE56F883B38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21249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November 2017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D36B8E0D-AC94-4201-914D-BDE7553554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06254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November 2017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3081F4DF-F0D9-49CC-8B05-EE58B96245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95308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November 2017</a:t>
            </a:r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4E2EA6D8-EB6C-4AD9-A47C-25C5BB4A142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78563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November 2017</a:t>
            </a: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70BF5E02-2830-4FB1-88C8-922771FC71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023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November 2017</a:t>
            </a: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5FCC6E19-2015-45BF-A8A5-59D0D5FE5F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6076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November 2017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408E31F0-28F3-4F99-B754-052117B798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00458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November 2017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C5AF42C0-507F-4298-A5A1-6051D5C9F8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30996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24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6913" y="332601"/>
            <a:ext cx="1182055" cy="276999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 sz="1800" b="1" smtClean="0"/>
            </a:lvl1pPr>
          </a:lstStyle>
          <a:p>
            <a:pPr>
              <a:defRPr/>
            </a:pPr>
            <a:r>
              <a:rPr lang="en-US" smtClean="0"/>
              <a:t>November 2017</a:t>
            </a: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8077200" y="6475413"/>
            <a:ext cx="466725" cy="18256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defRPr sz="1200" smtClean="0"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eaLnBrk="0" hangingPunct="0">
              <a:defRPr sz="1200"/>
            </a:lvl1pPr>
          </a:lstStyle>
          <a:p>
            <a:pPr>
              <a:defRPr/>
            </a:pPr>
            <a:r>
              <a:rPr lang="en-US"/>
              <a:t>Slide </a:t>
            </a:r>
            <a:fld id="{63EFED77-5E93-4280-B603-53573A82C5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5073585" y="302439"/>
            <a:ext cx="3283015" cy="276999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 lIns="0" tIns="0" rIns="0" bIns="0" anchor="b">
            <a:spAutoFit/>
          </a:bodyPr>
          <a:lstStyle/>
          <a:p>
            <a:pPr marL="457200" lvl="4" algn="r" eaLnBrk="0" hangingPunct="0">
              <a:defRPr/>
            </a:pPr>
            <a:r>
              <a:rPr lang="en-US" sz="1800" b="1" dirty="0"/>
              <a:t>doc.: </a:t>
            </a:r>
            <a:r>
              <a:rPr lang="en-US" sz="1800" b="1"/>
              <a:t>IEEE </a:t>
            </a:r>
            <a:r>
              <a:rPr lang="en-US" sz="1800" b="1" smtClean="0"/>
              <a:t>802.11-17/1558r0</a:t>
            </a:r>
            <a:endParaRPr lang="en-US" sz="1800" b="1" dirty="0"/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579438"/>
            <a:ext cx="777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anchor="ctr"/>
          <a:lstStyle/>
          <a:p>
            <a:pPr eaLnBrk="0" hangingPunct="0">
              <a:defRPr/>
            </a:pPr>
            <a:endParaRPr lang="en-US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685800" y="6475413"/>
            <a:ext cx="419987" cy="18466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 lIns="0" tIns="0" rIns="0" bIns="0">
            <a:spAutoFit/>
          </a:bodyPr>
          <a:lstStyle/>
          <a:p>
            <a:pPr eaLnBrk="0" hangingPunct="0">
              <a:defRPr/>
            </a:pPr>
            <a:r>
              <a:rPr lang="en-US" sz="1200" dirty="0" smtClean="0"/>
              <a:t>Report</a:t>
            </a:r>
            <a:endParaRPr lang="en-US" sz="1200" dirty="0"/>
          </a:p>
        </p:txBody>
      </p:sp>
      <p:sp>
        <p:nvSpPr>
          <p:cNvPr id="1034" name="Line 10"/>
          <p:cNvSpPr>
            <a:spLocks noChangeShapeType="1"/>
          </p:cNvSpPr>
          <p:nvPr/>
        </p:nvSpPr>
        <p:spPr bwMode="auto">
          <a:xfrm>
            <a:off x="685800" y="6477000"/>
            <a:ext cx="784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anchor="ctr"/>
          <a:lstStyle/>
          <a:p>
            <a:pPr eaLnBrk="0" hangingPunct="0"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iming>
    <p:tnLst>
      <p:par>
        <p:cTn id="1" dur="indefinite" restart="never" nodeType="tmRoot"/>
      </p:par>
    </p:tnLst>
  </p:timing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08585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17716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5pPr>
      <a:lvl6pPr marL="22288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26860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31432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36004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.emf"/><Relationship Id="rId5" Type="http://schemas.openxmlformats.org/officeDocument/2006/relationships/oleObject" Target="../embeddings/Microsoft_Word_97_-_2003_Document1.doc"/><Relationship Id="rId4" Type="http://schemas.openxmlformats.org/officeDocument/2006/relationships/oleObject" Target="../embeddings/oleObject1.bin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eee802.org/11/email/stds-802-11/msg02714.html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s://mentor.ieee.org/802.11/dcn/16/11-16-1573-03-AANI-draft-ls-from-802-11-to-3gpp-ran-requesting-status-and-information-on-radio-level-integration.docx" TargetMode="External"/><Relationship Id="rId3" Type="http://schemas.openxmlformats.org/officeDocument/2006/relationships/hyperlink" Target="https://mentor.ieee.org/802.11/dcn/17/11-17-1569-00-0000-liaison-statement-from-ngmn-on-e2e-architecture.doc" TargetMode="External"/><Relationship Id="rId7" Type="http://schemas.openxmlformats.org/officeDocument/2006/relationships/hyperlink" Target="https://mentor.ieee.org/802.11/dcn/17/11-17-0315-00-0000-liaison-statement-from-3gpp-ran2-on-estimated-wlan-throughput.doc" TargetMode="External"/><Relationship Id="rId12" Type="http://schemas.openxmlformats.org/officeDocument/2006/relationships/hyperlink" Target="https://mentor.ieee.org/802.11/dcn/17/11-17-0903-00-0000-liaison-statement-from-3gpp-tsg-sa-on-wlan-integration.doc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mentor.ieee.org/802.11/dcn/16/11-16-1510-02-AANI-reply-to-liaison-from-3gpp-ran2-on-estimated-throughput-11-16-1384.docx" TargetMode="External"/><Relationship Id="rId11" Type="http://schemas.openxmlformats.org/officeDocument/2006/relationships/hyperlink" Target="https://mentor.ieee.org/802.11/dcn/16/11-16-1574-03-AANI-draft-ls-from-802-11-to-3gpp-sa-requesting-status-and-information-on-wlan-integration-in-3gpp-nextgen-system.docx" TargetMode="External"/><Relationship Id="rId5" Type="http://schemas.openxmlformats.org/officeDocument/2006/relationships/hyperlink" Target="https://mentor.ieee.org/802.11/dcn/16/11-16-1101-10-0000-draft-ls-from-802-11-to-3gpp-ran-and-sa-on-imt-2020.docx" TargetMode="External"/><Relationship Id="rId10" Type="http://schemas.openxmlformats.org/officeDocument/2006/relationships/hyperlink" Target="https://mentor.ieee.org/802.11/dcn/17/11-17-0378-02-AANI-reply-ls-to-reply-ls-from-3gpp-ran2-on-estimated-throughput-11-17-315r0.docx" TargetMode="External"/><Relationship Id="rId4" Type="http://schemas.openxmlformats.org/officeDocument/2006/relationships/hyperlink" Target="https://5g.ieee.org/images/files/pdf/ieee-5g-roadmap-white-paper.pdf" TargetMode="External"/><Relationship Id="rId9" Type="http://schemas.openxmlformats.org/officeDocument/2006/relationships/hyperlink" Target="https://mentor.ieee.org/802.11/dcn/17/11-17-0444-00-0000-liaison-from-3gpp-ran-on-radio-level-integration.doc" TargetMode="Externa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s://mentor.ieee.org/802.11/dcn/17/11-17-0136-02-0arc-bridging-architecture-considerations.docx" TargetMode="External"/><Relationship Id="rId3" Type="http://schemas.openxmlformats.org/officeDocument/2006/relationships/hyperlink" Target="https://mentor.ieee.org/802.11/dcn/15/11-15-0355-08-0arc-mib-truthvalue-usage-patterns.docx" TargetMode="External"/><Relationship Id="rId7" Type="http://schemas.openxmlformats.org/officeDocument/2006/relationships/hyperlink" Target="https://mentor.ieee.org/802.11/dcn/16/11-16-1436-01-0arc-yang-modelling-and-netconf-protocol-discussion.pptx" TargetMode="External"/><Relationship Id="rId12" Type="http://schemas.openxmlformats.org/officeDocument/2006/relationships/hyperlink" Target="https://mentor.ieee.org/802.11/dcn/14/11-14-1213-01-0arc-ap-arch-concepts-and-distribution-system-access.pptx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09/11-09-0533-01-0arc-recomendation-re-mib-types-and-usage.ppt" TargetMode="External"/><Relationship Id="rId11" Type="http://schemas.openxmlformats.org/officeDocument/2006/relationships/hyperlink" Target="https://mentor.ieee.org/802.11/dcn/15/11-15-0454-00-0arc-some-more-ds-architecture-concepts.pptx" TargetMode="External"/><Relationship Id="rId5" Type="http://schemas.openxmlformats.org/officeDocument/2006/relationships/hyperlink" Target="https://mentor.ieee.org/802.11/dcn/14/11-14-1281-04-0arc-mib-attributes-analysis.docx" TargetMode="External"/><Relationship Id="rId10" Type="http://schemas.openxmlformats.org/officeDocument/2006/relationships/hyperlink" Target="https://mentor.ieee.org/802.11/dcn/16/11-16-0720-00-0arc-stacked-architecture-discussion.pptx" TargetMode="External"/><Relationship Id="rId4" Type="http://schemas.openxmlformats.org/officeDocument/2006/relationships/hyperlink" Target="https://mentor.ieee.org/802.11/dcn/17/11-17-0475-09-0arc-mib-pattern-analysis.xlsx" TargetMode="External"/><Relationship Id="rId9" Type="http://schemas.openxmlformats.org/officeDocument/2006/relationships/hyperlink" Target="https://mentor.ieee.org/802.11/dcn/16/11-16-1512-00-0arc-glk-802-1q-bridge.pptx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s://mentor.ieee.org/802.15/dcn/17/15-17-0566-00-0000-802-15-10a-csd.docx" TargetMode="External"/><Relationship Id="rId3" Type="http://schemas.openxmlformats.org/officeDocument/2006/relationships/hyperlink" Target="https://mentor.ieee.org/802.11/dcn/17/11-17-0913-02-00ax-par-modification-to-support-6-ghz-band.docx" TargetMode="External"/><Relationship Id="rId7" Type="http://schemas.openxmlformats.org/officeDocument/2006/relationships/hyperlink" Target="https://mentor.ieee.org/802.15/dcn/17/15-17-0565-00-0000-802-15-10a-par.pdf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mentor.ieee.org/802.11/dcn/17/11-17-1318-00-00az-ieee-802-11az-ngp-csd-update.docx" TargetMode="External"/><Relationship Id="rId5" Type="http://schemas.openxmlformats.org/officeDocument/2006/relationships/hyperlink" Target="https://mentor.ieee.org/802.11/dcn/17/11-17-1319-01-00az-p802-11az-par-modification.pdf" TargetMode="External"/><Relationship Id="rId10" Type="http://schemas.openxmlformats.org/officeDocument/2006/relationships/hyperlink" Target="http://ieee802.org/1/files/public/docs2017/cv-draft-CSD-0917-v01.pdf" TargetMode="External"/><Relationship Id="rId4" Type="http://schemas.openxmlformats.org/officeDocument/2006/relationships/hyperlink" Target="https://mentor.ieee.org/802.11/dcn/14/11-14-0169-01-0hew-ieee-802-11-hew-sg-proposed-csd.docx" TargetMode="External"/><Relationship Id="rId9" Type="http://schemas.openxmlformats.org/officeDocument/2006/relationships/hyperlink" Target="http://ieee802.org/1/files/public/docs2017/cv-draft-PAR-0917-v02.pdf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800" smtClean="0"/>
              <a:t>November 2017</a:t>
            </a:r>
            <a:endParaRPr lang="en-US" sz="1800" dirty="0" smtClean="0"/>
          </a:p>
        </p:txBody>
      </p:sp>
      <p:sp>
        <p:nvSpPr>
          <p:cNvPr id="307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D. Stanley, HP Enterprise</a:t>
            </a:r>
          </a:p>
        </p:txBody>
      </p:sp>
      <p:sp>
        <p:nvSpPr>
          <p:cNvPr id="307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Slide </a:t>
            </a:r>
            <a:fld id="{86FF4BAE-72DF-4F23-B52C-B99528A354DE}" type="slidenum">
              <a:rPr lang="en-US" smtClean="0"/>
              <a:pPr>
                <a:defRPr/>
              </a:pPr>
              <a:t>1</a:t>
            </a:fld>
            <a:endParaRPr lang="en-US" smtClean="0"/>
          </a:p>
        </p:txBody>
      </p:sp>
      <p:sp>
        <p:nvSpPr>
          <p:cNvPr id="2053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685800"/>
            <a:ext cx="8991600" cy="1066800"/>
          </a:xfrm>
        </p:spPr>
        <p:txBody>
          <a:bodyPr/>
          <a:lstStyle/>
          <a:p>
            <a:r>
              <a:rPr lang="en-US" dirty="0"/>
              <a:t>WG11  </a:t>
            </a:r>
            <a:r>
              <a:rPr lang="en-US" dirty="0" smtClean="0"/>
              <a:t>Opening </a:t>
            </a:r>
            <a:r>
              <a:rPr lang="en-US" dirty="0"/>
              <a:t>Report </a:t>
            </a:r>
            <a:r>
              <a:rPr lang="en-US" dirty="0" smtClean="0"/>
              <a:t>Snapshot </a:t>
            </a:r>
            <a:r>
              <a:rPr lang="en-US" smtClean="0"/>
              <a:t>slides 2017-11</a:t>
            </a:r>
            <a:endParaRPr lang="en-US" altLang="en-US" dirty="0" smtClean="0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7772400" cy="381000"/>
          </a:xfrm>
        </p:spPr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en-US" altLang="en-US" sz="2000" dirty="0" smtClean="0"/>
              <a:t>Date</a:t>
            </a:r>
            <a:r>
              <a:rPr lang="en-US" altLang="en-US" sz="2000" smtClean="0"/>
              <a:t>:</a:t>
            </a:r>
            <a:r>
              <a:rPr lang="en-US" altLang="en-US" sz="2000" b="0" smtClean="0"/>
              <a:t> 2017-11-04</a:t>
            </a:r>
            <a:endParaRPr lang="en-US" altLang="en-US" sz="2000" b="0" dirty="0" smtClean="0"/>
          </a:p>
        </p:txBody>
      </p:sp>
      <p:graphicFrame>
        <p:nvGraphicFramePr>
          <p:cNvPr id="2055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44164050"/>
              </p:ext>
            </p:extLst>
          </p:nvPr>
        </p:nvGraphicFramePr>
        <p:xfrm>
          <a:off x="517525" y="2286000"/>
          <a:ext cx="8066088" cy="2476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05" name="Document" r:id="rId5" imgW="8257888" imgH="2531617" progId="Word.Document.8">
                  <p:embed/>
                </p:oleObj>
              </mc:Choice>
              <mc:Fallback>
                <p:oleObj name="Document" r:id="rId5" imgW="8257888" imgH="2531617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7525" y="2286000"/>
                        <a:ext cx="8066088" cy="2476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56" name="Rectangle 12"/>
          <p:cNvSpPr>
            <a:spLocks noChangeArrowheads="1"/>
          </p:cNvSpPr>
          <p:nvPr/>
        </p:nvSpPr>
        <p:spPr bwMode="auto">
          <a:xfrm>
            <a:off x="533400" y="1939925"/>
            <a:ext cx="14478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/>
          <a:lstStyle>
            <a:lvl1pPr marL="342900" indent="-342900"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buFontTx/>
              <a:buNone/>
            </a:pPr>
            <a:r>
              <a:rPr lang="en-US" altLang="en-US" sz="2000"/>
              <a:t>Authors:</a:t>
            </a:r>
            <a:endParaRPr lang="en-US" altLang="en-US" sz="2000" b="0"/>
          </a:p>
        </p:txBody>
      </p:sp>
      <p:sp>
        <p:nvSpPr>
          <p:cNvPr id="2" name="TextBox 1"/>
          <p:cNvSpPr txBox="1"/>
          <p:nvPr/>
        </p:nvSpPr>
        <p:spPr>
          <a:xfrm>
            <a:off x="10210800" y="2130425"/>
            <a:ext cx="1847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4760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Date Placeholder 1"/>
          <p:cNvSpPr txBox="1">
            <a:spLocks noGrp="1"/>
          </p:cNvSpPr>
          <p:nvPr/>
        </p:nvSpPr>
        <p:spPr bwMode="auto">
          <a:xfrm>
            <a:off x="696913" y="334963"/>
            <a:ext cx="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 b="1">
              <a:latin typeface="Times New Roman" pitchFamily="18" charset="0"/>
            </a:endParaRPr>
          </a:p>
        </p:txBody>
      </p:sp>
      <p:sp>
        <p:nvSpPr>
          <p:cNvPr id="2051" name="Title 1"/>
          <p:cNvSpPr>
            <a:spLocks noGrp="1"/>
          </p:cNvSpPr>
          <p:nvPr>
            <p:ph type="title" idx="4294967295"/>
          </p:nvPr>
        </p:nvSpPr>
        <p:spPr>
          <a:xfrm>
            <a:off x="685800" y="762000"/>
            <a:ext cx="7772400" cy="685800"/>
          </a:xfrm>
        </p:spPr>
        <p:txBody>
          <a:bodyPr/>
          <a:lstStyle/>
          <a:p>
            <a:pPr eaLnBrk="1" hangingPunct="1"/>
            <a:r>
              <a:rPr lang="en-US" altLang="en-US" dirty="0" smtClean="0"/>
              <a:t>WNG SC </a:t>
            </a:r>
            <a:r>
              <a:rPr lang="en-US" altLang="en-US" smtClean="0"/>
              <a:t>–  November </a:t>
            </a:r>
            <a:r>
              <a:rPr lang="en-US" altLang="en-US" dirty="0" smtClean="0"/>
              <a:t>2017</a:t>
            </a:r>
            <a:br>
              <a:rPr lang="en-US" altLang="en-US" dirty="0" smtClean="0"/>
            </a:br>
            <a:r>
              <a:rPr lang="en-US" altLang="en-US" dirty="0" smtClean="0"/>
              <a:t>Chair: Jim Lansford</a:t>
            </a:r>
            <a:endParaRPr lang="en-US" altLang="en-US" sz="3600" dirty="0" smtClean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November 2017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Stanley, HP Enterprise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5FCC6E19-2015-45BF-A8A5-59D0D5FE5F06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419100" y="2133600"/>
            <a:ext cx="8305800" cy="30592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altLang="en-US" sz="2400" b="1" smtClean="0"/>
              <a:t>Tuesday 7 November </a:t>
            </a:r>
            <a:r>
              <a:rPr lang="en-US" altLang="en-US" sz="2400" b="1" dirty="0" smtClean="0"/>
              <a:t>AM1 (08:00-10:00) </a:t>
            </a:r>
          </a:p>
          <a:p>
            <a:pPr marL="742950" lvl="1" indent="-285750">
              <a:spcBef>
                <a:spcPct val="20000"/>
              </a:spcBef>
              <a:buChar char="–"/>
              <a:defRPr/>
            </a:pPr>
            <a:r>
              <a:rPr lang="en-US" altLang="en-US" sz="2000" dirty="0" smtClean="0">
                <a:latin typeface="+mn-lt"/>
              </a:rPr>
              <a:t>Approval of minutes, Review of objectives, Announcements</a:t>
            </a:r>
          </a:p>
          <a:p>
            <a:pPr marL="742950" lvl="1" indent="-285750">
              <a:spcBef>
                <a:spcPct val="20000"/>
              </a:spcBef>
              <a:buChar char="–"/>
              <a:defRPr/>
            </a:pPr>
            <a:r>
              <a:rPr lang="en-US" sz="2000" dirty="0" smtClean="0">
                <a:latin typeface="+mn-lt"/>
              </a:rPr>
              <a:t>Presentations</a:t>
            </a:r>
          </a:p>
          <a:p>
            <a:pPr marL="1200150" lvl="2" indent="-285750">
              <a:spcBef>
                <a:spcPct val="20000"/>
              </a:spcBef>
              <a:buFontTx/>
              <a:buChar char="–"/>
              <a:defRPr/>
            </a:pPr>
            <a:r>
              <a:rPr lang="en-GB" sz="1800" dirty="0" smtClean="0"/>
              <a:t>“Broadcasting </a:t>
            </a:r>
            <a:r>
              <a:rPr lang="en-GB" sz="1800" dirty="0"/>
              <a:t>on </a:t>
            </a:r>
            <a:r>
              <a:rPr lang="en-GB" sz="1800" dirty="0" smtClean="0"/>
              <a:t>WLAN” </a:t>
            </a:r>
            <a:r>
              <a:rPr lang="en-GB" sz="1800" dirty="0"/>
              <a:t>- Hitoshi Morioka (SRC </a:t>
            </a:r>
            <a:r>
              <a:rPr lang="en-GB" sz="1800"/>
              <a:t>Software</a:t>
            </a:r>
            <a:r>
              <a:rPr lang="en-GB" sz="1800" smtClean="0"/>
              <a:t>)</a:t>
            </a:r>
          </a:p>
          <a:p>
            <a:pPr marL="1200150" lvl="2" indent="-285750">
              <a:spcBef>
                <a:spcPct val="20000"/>
              </a:spcBef>
              <a:buFontTx/>
              <a:buChar char="–"/>
              <a:defRPr/>
            </a:pPr>
            <a:endParaRPr lang="en-GB" sz="1800" dirty="0" smtClean="0"/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en-US" sz="2400" b="1" smtClean="0"/>
              <a:t>Current </a:t>
            </a:r>
            <a:r>
              <a:rPr lang="en-US" sz="2400" b="1" dirty="0" smtClean="0"/>
              <a:t>agenda is </a:t>
            </a:r>
            <a:r>
              <a:rPr lang="en-US" sz="2400" b="1" smtClean="0"/>
              <a:t>in 11-17/1554</a:t>
            </a:r>
            <a:endParaRPr lang="en-US" sz="2400" b="1" dirty="0" smtClean="0"/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endParaRPr lang="en-US" sz="2400" b="1" dirty="0" smtClean="0"/>
          </a:p>
          <a:p>
            <a:pPr eaLnBrk="1" hangingPunct="1"/>
            <a:endParaRPr lang="en-US" altLang="en-US" sz="2000" b="1" dirty="0" smtClean="0"/>
          </a:p>
        </p:txBody>
      </p:sp>
    </p:spTree>
    <p:extLst>
      <p:ext uri="{BB962C8B-B14F-4D97-AF65-F5344CB8AC3E}">
        <p14:creationId xmlns:p14="http://schemas.microsoft.com/office/powerpoint/2010/main" val="102948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Date Placeholder 1"/>
          <p:cNvSpPr>
            <a:spLocks noGrp="1"/>
          </p:cNvSpPr>
          <p:nvPr>
            <p:ph type="dt" sz="quarter" idx="10"/>
          </p:nvPr>
        </p:nvSpPr>
        <p:spPr>
          <a:xfrm>
            <a:off x="696913" y="332601"/>
            <a:ext cx="968214" cy="276999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smtClean="0"/>
              <a:t>November 2017</a:t>
            </a:r>
            <a:endParaRPr lang="en-US" altLang="en-US" sz="1800" dirty="0" smtClean="0"/>
          </a:p>
        </p:txBody>
      </p:sp>
      <p:sp>
        <p:nvSpPr>
          <p:cNvPr id="13315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306966" y="6475413"/>
            <a:ext cx="2236959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smtClean="0"/>
              <a:t>D. Stanley, HP Enterprise</a:t>
            </a:r>
            <a:endParaRPr lang="en-US" altLang="en-US" sz="1200" b="0" dirty="0" smtClean="0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393695" y="6475413"/>
            <a:ext cx="432811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dirty="0" smtClean="0"/>
              <a:t>Slide </a:t>
            </a:r>
            <a:fld id="{C2B8E0BA-5C64-4CE6-93F5-A99F7FE54CE1}" type="slidenum">
              <a:rPr lang="en-US" altLang="en-US" sz="1200" b="0" smtClean="0"/>
              <a:pPr>
                <a:spcBef>
                  <a:spcPct val="0"/>
                </a:spcBef>
                <a:buFontTx/>
                <a:buNone/>
              </a:pPr>
              <a:t>11</a:t>
            </a:fld>
            <a:endParaRPr lang="en-US" altLang="en-US" sz="1200" b="0" dirty="0" smtClean="0"/>
          </a:p>
        </p:txBody>
      </p:sp>
      <p:sp>
        <p:nvSpPr>
          <p:cNvPr id="13317" name="Title 1"/>
          <p:cNvSpPr>
            <a:spLocks noGrp="1"/>
          </p:cNvSpPr>
          <p:nvPr>
            <p:ph type="title" idx="4294967295"/>
          </p:nvPr>
        </p:nvSpPr>
        <p:spPr>
          <a:xfrm>
            <a:off x="304800" y="609600"/>
            <a:ext cx="7772400" cy="1066800"/>
          </a:xfrm>
        </p:spPr>
        <p:txBody>
          <a:bodyPr lIns="91440" tIns="45720" rIns="91440" bIns="45720"/>
          <a:lstStyle/>
          <a:p>
            <a:r>
              <a:rPr lang="en-US" altLang="en-US" dirty="0" smtClean="0"/>
              <a:t>IEEE 802 JTC1 SC </a:t>
            </a:r>
            <a:r>
              <a:rPr lang="en-US" altLang="en-US" smtClean="0"/>
              <a:t>– November </a:t>
            </a:r>
            <a:r>
              <a:rPr lang="en-US" altLang="en-US" dirty="0" smtClean="0"/>
              <a:t>2017</a:t>
            </a:r>
            <a:br>
              <a:rPr lang="en-US" altLang="en-US" dirty="0" smtClean="0"/>
            </a:br>
            <a:r>
              <a:rPr lang="en-US" altLang="en-US" dirty="0"/>
              <a:t>Chair: Andrew Myles</a:t>
            </a:r>
            <a:endParaRPr lang="en-US" altLang="en-US" dirty="0" smtClean="0"/>
          </a:p>
        </p:txBody>
      </p:sp>
      <p:sp>
        <p:nvSpPr>
          <p:cNvPr id="3078" name="Content Placeholder 2"/>
          <p:cNvSpPr>
            <a:spLocks noGrp="1"/>
          </p:cNvSpPr>
          <p:nvPr>
            <p:ph idx="4294967295"/>
          </p:nvPr>
        </p:nvSpPr>
        <p:spPr>
          <a:xfrm>
            <a:off x="685800" y="1676400"/>
            <a:ext cx="8229600" cy="4038600"/>
          </a:xfrm>
        </p:spPr>
        <p:txBody>
          <a:bodyPr lIns="91440" tIns="45720" rIns="91440" bIns="45720"/>
          <a:lstStyle/>
          <a:p>
            <a:pPr marL="0" indent="0">
              <a:buFontTx/>
              <a:buNone/>
              <a:defRPr/>
            </a:pPr>
            <a:r>
              <a:rPr lang="en-AU" altLang="en-US"/>
              <a:t>Agenda items (11-17-1550) addressed this week will be:</a:t>
            </a:r>
          </a:p>
          <a:p>
            <a:pPr>
              <a:defRPr/>
            </a:pPr>
            <a:r>
              <a:rPr lang="en-AU"/>
              <a:t>Review extended goals</a:t>
            </a:r>
          </a:p>
          <a:p>
            <a:pPr>
              <a:defRPr/>
            </a:pPr>
            <a:r>
              <a:rPr lang="en-AU"/>
              <a:t>Review status of SC6 interactions</a:t>
            </a:r>
          </a:p>
          <a:p>
            <a:pPr lvl="1">
              <a:defRPr/>
            </a:pPr>
            <a:r>
              <a:rPr lang="en-AU"/>
              <a:t>Review liaisons of drafts to SC6 </a:t>
            </a:r>
          </a:p>
          <a:p>
            <a:pPr lvl="1">
              <a:defRPr/>
            </a:pPr>
            <a:r>
              <a:rPr lang="en-AU"/>
              <a:t>Review notifications of projects to SC6</a:t>
            </a:r>
          </a:p>
          <a:p>
            <a:pPr lvl="1">
              <a:defRPr/>
            </a:pPr>
            <a:r>
              <a:rPr lang="en-AU"/>
              <a:t>Review status of 60 day/FDIS ballots</a:t>
            </a:r>
          </a:p>
          <a:p>
            <a:pPr lvl="2">
              <a:defRPr/>
            </a:pPr>
            <a:r>
              <a:rPr lang="en-AU"/>
              <a:t>A number of ballots have recently passed without security related comments from the China NB; this is a positive development</a:t>
            </a:r>
          </a:p>
          <a:p>
            <a:pPr>
              <a:defRPr/>
            </a:pPr>
            <a:r>
              <a:rPr lang="en-AU"/>
              <a:t>Review SC6 activities</a:t>
            </a:r>
          </a:p>
          <a:p>
            <a:pPr lvl="1">
              <a:defRPr/>
            </a:pPr>
            <a:r>
              <a:rPr lang="en-AU"/>
              <a:t>Review results of SC6 meeting in Oct 2017 in Seoul</a:t>
            </a:r>
          </a:p>
          <a:p>
            <a:pPr lvl="1">
              <a:defRPr/>
            </a:pPr>
            <a:r>
              <a:rPr lang="en-AU"/>
              <a:t>Discuss SC6 security ad hoc ballot status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281789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altLang="en-US" dirty="0" smtClean="0"/>
              <a:t>IEEE 802 </a:t>
            </a:r>
            <a:r>
              <a:rPr lang="en-AU" altLang="en-US" smtClean="0"/>
              <a:t>has 73 </a:t>
            </a:r>
            <a:r>
              <a:rPr lang="en-AU" altLang="en-US" dirty="0" smtClean="0"/>
              <a:t>standards in or through the PSDO pipeline</a:t>
            </a:r>
          </a:p>
        </p:txBody>
      </p:sp>
      <p:sp>
        <p:nvSpPr>
          <p:cNvPr id="14339" name="Content Placeholder 1"/>
          <p:cNvSpPr>
            <a:spLocks noGrp="1"/>
          </p:cNvSpPr>
          <p:nvPr>
            <p:ph idx="1"/>
          </p:nvPr>
        </p:nvSpPr>
        <p:spPr>
          <a:xfrm>
            <a:off x="685800" y="2133600"/>
            <a:ext cx="8153400" cy="3810000"/>
          </a:xfrm>
        </p:spPr>
        <p:txBody>
          <a:bodyPr/>
          <a:lstStyle/>
          <a:p>
            <a:pPr>
              <a:defRPr/>
            </a:pPr>
            <a:r>
              <a:rPr lang="en-AU" altLang="en-US"/>
              <a:t>IEEE 802 has pushed 26 standards completely through the PSDO ratification process</a:t>
            </a:r>
          </a:p>
          <a:p>
            <a:pPr lvl="1">
              <a:defRPr/>
            </a:pPr>
            <a:r>
              <a:rPr lang="en-AU" altLang="en-US"/>
              <a:t>7 more are about to join this list</a:t>
            </a:r>
          </a:p>
          <a:p>
            <a:pPr>
              <a:defRPr/>
            </a:pPr>
            <a:r>
              <a:rPr lang="en-AU" altLang="en-US"/>
              <a:t>IEEE 802 has 47 standards in the pipeline for ratification under the PSDO</a:t>
            </a:r>
          </a:p>
          <a:p>
            <a:pPr lvl="1">
              <a:defRPr/>
            </a:pPr>
            <a:r>
              <a:rPr lang="en-AU" altLang="en-US"/>
              <a:t>802.1: 16 in pipeline</a:t>
            </a:r>
          </a:p>
          <a:p>
            <a:pPr lvl="1">
              <a:defRPr/>
            </a:pPr>
            <a:r>
              <a:rPr lang="en-AU" altLang="en-US"/>
              <a:t>802.3: 13 in pipeline</a:t>
            </a:r>
          </a:p>
          <a:p>
            <a:pPr lvl="1">
              <a:defRPr/>
            </a:pPr>
            <a:r>
              <a:rPr lang="en-AU" altLang="en-US"/>
              <a:t>802.11: 10 in pipeline</a:t>
            </a:r>
          </a:p>
          <a:p>
            <a:pPr lvl="1">
              <a:defRPr/>
            </a:pPr>
            <a:r>
              <a:rPr lang="en-AU" altLang="en-US"/>
              <a:t>802.15: 3 in pipeline</a:t>
            </a:r>
          </a:p>
          <a:p>
            <a:pPr lvl="1">
              <a:defRPr/>
            </a:pPr>
            <a:r>
              <a:rPr lang="en-AU" altLang="en-US"/>
              <a:t>802.21: 3 in pipeline</a:t>
            </a:r>
          </a:p>
          <a:p>
            <a:pPr lvl="1">
              <a:defRPr/>
            </a:pPr>
            <a:r>
              <a:rPr lang="en-AU" altLang="en-US"/>
              <a:t>802.22: 2 in pipeline</a:t>
            </a:r>
          </a:p>
          <a:p>
            <a:pPr lvl="1"/>
            <a:endParaRPr lang="en-AU" altLang="en-US" sz="1800" dirty="0" smtClean="0"/>
          </a:p>
        </p:txBody>
      </p:sp>
      <p:sp>
        <p:nvSpPr>
          <p:cNvPr id="14340" name="Date Placeholder 2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smtClean="0"/>
              <a:t>November 2017</a:t>
            </a:r>
          </a:p>
        </p:txBody>
      </p:sp>
      <p:sp>
        <p:nvSpPr>
          <p:cNvPr id="14341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smtClean="0"/>
              <a:t>D. Stanley, HP Enterprise</a:t>
            </a:r>
          </a:p>
        </p:txBody>
      </p:sp>
      <p:sp>
        <p:nvSpPr>
          <p:cNvPr id="14342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/>
              <a:t>Slide </a:t>
            </a:r>
            <a:fld id="{29697576-7CF7-4EC6-B1DB-4BFF12C1B4CD}" type="slidenum">
              <a:rPr lang="en-US" altLang="en-US" sz="1200" b="0"/>
              <a:pPr>
                <a:spcBef>
                  <a:spcPct val="0"/>
                </a:spcBef>
                <a:buFontTx/>
                <a:buNone/>
              </a:pPr>
              <a:t>12</a:t>
            </a:fld>
            <a:endParaRPr lang="en-US" altLang="en-US" sz="1200" b="0"/>
          </a:p>
        </p:txBody>
      </p:sp>
    </p:spTree>
    <p:extLst>
      <p:ext uri="{BB962C8B-B14F-4D97-AF65-F5344CB8AC3E}">
        <p14:creationId xmlns:p14="http://schemas.microsoft.com/office/powerpoint/2010/main" val="2993300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itle 1"/>
          <p:cNvSpPr>
            <a:spLocks noGrp="1"/>
          </p:cNvSpPr>
          <p:nvPr>
            <p:ph type="title"/>
          </p:nvPr>
        </p:nvSpPr>
        <p:spPr>
          <a:xfrm>
            <a:off x="685800" y="762000"/>
            <a:ext cx="7772400" cy="1295400"/>
          </a:xfrm>
        </p:spPr>
        <p:txBody>
          <a:bodyPr/>
          <a:lstStyle/>
          <a:p>
            <a:r>
              <a:rPr lang="en-US" dirty="0" err="1" smtClean="0"/>
              <a:t>TGmd</a:t>
            </a:r>
            <a:r>
              <a:rPr lang="en-US" altLang="ja-JP" smtClean="0"/>
              <a:t>–</a:t>
            </a:r>
            <a:r>
              <a:rPr lang="en-US" smtClean="0"/>
              <a:t> November </a:t>
            </a:r>
            <a:r>
              <a:rPr lang="en-US" dirty="0" smtClean="0"/>
              <a:t>2017</a:t>
            </a: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2800" b="0" dirty="0" smtClean="0"/>
              <a:t>Revision Project</a:t>
            </a:r>
            <a:r>
              <a:rPr lang="en-GB" sz="3600" dirty="0" smtClean="0"/>
              <a:t/>
            </a:r>
            <a:br>
              <a:rPr lang="en-GB" sz="3600" dirty="0" smtClean="0"/>
            </a:br>
            <a:r>
              <a:rPr lang="en-US" dirty="0" smtClean="0"/>
              <a:t>Chair : Dorothy Stanley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>
          <a:xfrm>
            <a:off x="696913" y="333375"/>
            <a:ext cx="942975" cy="276225"/>
          </a:xfrm>
        </p:spPr>
        <p:txBody>
          <a:bodyPr/>
          <a:lstStyle/>
          <a:p>
            <a:pPr>
              <a:defRPr/>
            </a:pPr>
            <a:r>
              <a:rPr lang="en-US" smtClean="0"/>
              <a:t>November 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2867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dirty="0"/>
              <a:t>Slide </a:t>
            </a:r>
            <a:fld id="{458A2B30-6F3F-45FC-88DD-5D3340D53B06}" type="slidenum">
              <a:rPr lang="en-US"/>
              <a:pPr/>
              <a:t>13</a:t>
            </a:fld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85800" y="2133600"/>
            <a:ext cx="8229600" cy="429577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zh-CN" smtClean="0"/>
              <a:t>Since September </a:t>
            </a:r>
            <a:r>
              <a:rPr lang="en-US" altLang="zh-CN" dirty="0" smtClean="0"/>
              <a:t>2017 meeting</a:t>
            </a:r>
          </a:p>
          <a:p>
            <a:pPr lvl="1">
              <a:lnSpc>
                <a:spcPct val="90000"/>
              </a:lnSpc>
            </a:pPr>
            <a:r>
              <a:rPr lang="en-US" altLang="zh-CN" smtClean="0"/>
              <a:t>Editors have produced D0.4, incorporating 11ai, 11ah and comment resolutions approved through the September interim</a:t>
            </a:r>
          </a:p>
          <a:p>
            <a:pPr lvl="1">
              <a:lnSpc>
                <a:spcPct val="90000"/>
              </a:lnSpc>
            </a:pPr>
            <a:r>
              <a:rPr lang="en-US" altLang="zh-CN"/>
              <a:t>4</a:t>
            </a:r>
            <a:r>
              <a:rPr lang="en-US" altLang="zh-CN" smtClean="0"/>
              <a:t> teleconferences held to continue comment resolution, resolutions </a:t>
            </a:r>
            <a:r>
              <a:rPr lang="en-US" altLang="zh-CN" dirty="0" smtClean="0"/>
              <a:t>to </a:t>
            </a:r>
            <a:r>
              <a:rPr lang="en-US" altLang="zh-CN" smtClean="0"/>
              <a:t>approximately 20 comments agreed</a:t>
            </a:r>
            <a:endParaRPr lang="en-US" altLang="zh-CN" dirty="0" smtClean="0"/>
          </a:p>
          <a:p>
            <a:pPr lvl="1">
              <a:lnSpc>
                <a:spcPct val="90000"/>
              </a:lnSpc>
            </a:pPr>
            <a:r>
              <a:rPr lang="en-US" altLang="zh-CN" smtClean="0"/>
              <a:t>2017 June comment collection: 368 comments (125 editorial, 243 technical); Approximately 210 comments approved/ready for motion</a:t>
            </a:r>
          </a:p>
          <a:p>
            <a:pPr>
              <a:lnSpc>
                <a:spcPct val="90000"/>
              </a:lnSpc>
            </a:pPr>
            <a:r>
              <a:rPr lang="en-US" altLang="zh-CN" smtClean="0"/>
              <a:t>November 2017 meeting goals (6 timeslots):</a:t>
            </a:r>
          </a:p>
          <a:p>
            <a:pPr lvl="1">
              <a:lnSpc>
                <a:spcPct val="90000"/>
              </a:lnSpc>
            </a:pPr>
            <a:r>
              <a:rPr lang="en-US" smtClean="0">
                <a:cs typeface="Arial" panose="020B0604020202020204" pitchFamily="34" charset="0"/>
                <a:sym typeface="Wingdings" panose="05000000000000000000" pitchFamily="2" charset="2"/>
              </a:rPr>
              <a:t>Comment </a:t>
            </a:r>
            <a:r>
              <a:rPr lang="en-US" dirty="0" smtClean="0">
                <a:cs typeface="Arial" panose="020B0604020202020204" pitchFamily="34" charset="0"/>
                <a:sym typeface="Wingdings" panose="05000000000000000000" pitchFamily="2" charset="2"/>
              </a:rPr>
              <a:t>resolution, hear presentations, </a:t>
            </a:r>
            <a:r>
              <a:rPr lang="en-US" altLang="zh-CN" dirty="0" smtClean="0">
                <a:cs typeface="Arial" panose="020B0604020202020204" pitchFamily="34" charset="0"/>
                <a:sym typeface="Wingdings" panose="05000000000000000000" pitchFamily="2" charset="2"/>
              </a:rPr>
              <a:t>plans </a:t>
            </a:r>
            <a:r>
              <a:rPr lang="en-US" altLang="zh-CN" dirty="0">
                <a:cs typeface="Arial" panose="020B0604020202020204" pitchFamily="34" charset="0"/>
                <a:sym typeface="Wingdings" panose="05000000000000000000" pitchFamily="2" charset="2"/>
              </a:rPr>
              <a:t>for </a:t>
            </a:r>
            <a:r>
              <a:rPr lang="en-US" altLang="zh-CN" smtClean="0">
                <a:cs typeface="Arial" panose="020B0604020202020204" pitchFamily="34" charset="0"/>
                <a:sym typeface="Wingdings" panose="05000000000000000000" pitchFamily="2" charset="2"/>
              </a:rPr>
              <a:t>Nov 2017</a:t>
            </a:r>
          </a:p>
          <a:p>
            <a:pPr lvl="1">
              <a:lnSpc>
                <a:spcPct val="90000"/>
              </a:lnSpc>
            </a:pPr>
            <a:r>
              <a:rPr lang="en-US" altLang="zh-CN" smtClean="0">
                <a:cs typeface="Arial" panose="020B0604020202020204" pitchFamily="34" charset="0"/>
                <a:sym typeface="Wingdings" panose="05000000000000000000" pitchFamily="2" charset="2"/>
              </a:rPr>
              <a:t>Tuesday PM1: security vulnerability and obsolete comment discussion</a:t>
            </a:r>
            <a:endParaRPr lang="en-US" altLang="zh-CN" dirty="0" smtClean="0"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>
              <a:lnSpc>
                <a:spcPct val="90000"/>
              </a:lnSpc>
            </a:pPr>
            <a:r>
              <a:rPr lang="en-US" altLang="zh-CN" dirty="0" smtClean="0">
                <a:cs typeface="Arial" panose="020B0604020202020204" pitchFamily="34" charset="0"/>
                <a:sym typeface="Wingdings" panose="05000000000000000000" pitchFamily="2" charset="2"/>
              </a:rPr>
              <a:t>Reminder: Call for contributions re: 3GPP </a:t>
            </a:r>
            <a:r>
              <a:rPr lang="en-US" altLang="zh-CN" dirty="0">
                <a:cs typeface="Arial" panose="020B0604020202020204" pitchFamily="34" charset="0"/>
                <a:sym typeface="Wingdings" panose="05000000000000000000" pitchFamily="2" charset="2"/>
              </a:rPr>
              <a:t>metrics is open, see </a:t>
            </a:r>
            <a:r>
              <a:rPr lang="en-US" altLang="zh-CN" dirty="0">
                <a:cs typeface="Arial" panose="020B0604020202020204" pitchFamily="34" charset="0"/>
                <a:sym typeface="Wingdings" panose="05000000000000000000" pitchFamily="2" charset="2"/>
                <a:hlinkClick r:id="rId3"/>
              </a:rPr>
              <a:t>http://</a:t>
            </a:r>
            <a:r>
              <a:rPr lang="en-US" altLang="zh-CN" dirty="0" smtClean="0">
                <a:cs typeface="Arial" panose="020B0604020202020204" pitchFamily="34" charset="0"/>
                <a:sym typeface="Wingdings" panose="05000000000000000000" pitchFamily="2" charset="2"/>
                <a:hlinkClick r:id="rId3"/>
              </a:rPr>
              <a:t>www.ieee802.org/11/email/stds-802-11/msg02714.html</a:t>
            </a:r>
            <a:r>
              <a:rPr lang="en-US" altLang="zh-CN" dirty="0" smtClean="0"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endParaRPr lang="en-US" altLang="zh-CN" dirty="0"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 lvl="1"/>
            <a:endParaRPr lang="en-US" altLang="zh-CN" dirty="0"/>
          </a:p>
          <a:p>
            <a:pPr lvl="1">
              <a:lnSpc>
                <a:spcPct val="90000"/>
              </a:lnSpc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792348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itle 1"/>
          <p:cNvSpPr>
            <a:spLocks noGrp="1"/>
          </p:cNvSpPr>
          <p:nvPr>
            <p:ph type="title"/>
          </p:nvPr>
        </p:nvSpPr>
        <p:spPr>
          <a:xfrm>
            <a:off x="685800" y="914400"/>
            <a:ext cx="7772400" cy="1295400"/>
          </a:xfrm>
        </p:spPr>
        <p:txBody>
          <a:bodyPr/>
          <a:lstStyle/>
          <a:p>
            <a:r>
              <a:rPr lang="en-US" dirty="0" err="1" smtClean="0"/>
              <a:t>TGaj</a:t>
            </a:r>
            <a:r>
              <a:rPr lang="en-US" altLang="ja-JP" smtClean="0"/>
              <a:t>–</a:t>
            </a:r>
            <a:r>
              <a:rPr lang="en-US" smtClean="0"/>
              <a:t> November </a:t>
            </a:r>
            <a:r>
              <a:rPr lang="en-US" dirty="0" smtClean="0"/>
              <a:t>2017</a:t>
            </a: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2800" b="0" dirty="0" smtClean="0"/>
              <a:t>China Millimeter </a:t>
            </a:r>
            <a:r>
              <a:rPr lang="en-US" sz="2800" b="0" dirty="0"/>
              <a:t>W</a:t>
            </a:r>
            <a:r>
              <a:rPr lang="en-US" sz="2800" b="0" dirty="0" smtClean="0"/>
              <a:t>ave</a:t>
            </a:r>
            <a:r>
              <a:rPr lang="en-GB" sz="3600" dirty="0" smtClean="0"/>
              <a:t/>
            </a:r>
            <a:br>
              <a:rPr lang="en-GB" sz="3600" dirty="0" smtClean="0"/>
            </a:br>
            <a:r>
              <a:rPr lang="en-US" dirty="0" smtClean="0"/>
              <a:t>Chair: </a:t>
            </a:r>
            <a:r>
              <a:rPr lang="en-US" dirty="0" err="1" smtClean="0"/>
              <a:t>Jiamin</a:t>
            </a:r>
            <a:r>
              <a:rPr lang="en-US" dirty="0" smtClean="0"/>
              <a:t> Chen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>
          <a:xfrm>
            <a:off x="696913" y="333375"/>
            <a:ext cx="942975" cy="276225"/>
          </a:xfrm>
        </p:spPr>
        <p:txBody>
          <a:bodyPr/>
          <a:lstStyle/>
          <a:p>
            <a:pPr>
              <a:defRPr/>
            </a:pPr>
            <a:r>
              <a:rPr lang="en-US" smtClean="0"/>
              <a:t>November 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2867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dirty="0"/>
              <a:t>Slide </a:t>
            </a:r>
            <a:fld id="{458A2B30-6F3F-45FC-88DD-5D3340D53B06}" type="slidenum">
              <a:rPr lang="en-US"/>
              <a:pPr/>
              <a:t>14</a:t>
            </a:fld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09600" y="2514600"/>
            <a:ext cx="8229600" cy="38100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zh-CN"/>
              <a:t>Current </a:t>
            </a:r>
            <a:r>
              <a:rPr lang="en-US" altLang="zh-CN" smtClean="0"/>
              <a:t>status</a:t>
            </a:r>
          </a:p>
          <a:p>
            <a:pPr lvl="1">
              <a:lnSpc>
                <a:spcPct val="90000"/>
              </a:lnSpc>
            </a:pPr>
            <a:r>
              <a:rPr lang="en-US" altLang="zh-CN" smtClean="0"/>
              <a:t>100</a:t>
            </a:r>
            <a:r>
              <a:rPr lang="en-US" altLang="zh-CN" dirty="0" smtClean="0"/>
              <a:t>% </a:t>
            </a:r>
            <a:r>
              <a:rPr lang="en-US" altLang="zh-CN" dirty="0"/>
              <a:t>approval and 0</a:t>
            </a:r>
            <a:r>
              <a:rPr lang="en-US" altLang="zh-CN" dirty="0" smtClean="0"/>
              <a:t> </a:t>
            </a:r>
            <a:r>
              <a:rPr lang="en-US" altLang="zh-CN"/>
              <a:t>comments </a:t>
            </a:r>
            <a:r>
              <a:rPr lang="en-US" altLang="zh-CN" smtClean="0"/>
              <a:t>received</a:t>
            </a:r>
          </a:p>
          <a:p>
            <a:pPr lvl="1">
              <a:lnSpc>
                <a:spcPct val="90000"/>
              </a:lnSpc>
            </a:pPr>
            <a:r>
              <a:rPr lang="en-US" altLang="zh-CN" smtClean="0"/>
              <a:t>Possible amendment order change to publish aj before ak &amp; aq </a:t>
            </a:r>
          </a:p>
          <a:p>
            <a:pPr lvl="1">
              <a:lnSpc>
                <a:spcPct val="90000"/>
              </a:lnSpc>
            </a:pPr>
            <a:r>
              <a:rPr lang="en-US" altLang="zh-CN" smtClean="0"/>
              <a:t>Teleconference planned for 2017-11-09 to discuss amendment ordering change</a:t>
            </a:r>
            <a:br>
              <a:rPr lang="en-US" altLang="zh-CN" smtClean="0"/>
            </a:br>
            <a:endParaRPr lang="en-US" altLang="zh-CN" dirty="0"/>
          </a:p>
          <a:p>
            <a:pPr>
              <a:lnSpc>
                <a:spcPct val="90000"/>
              </a:lnSpc>
            </a:pPr>
            <a:r>
              <a:rPr lang="en-US" altLang="zh-CN" smtClean="0"/>
              <a:t>TGaj not meeting in Orlando</a:t>
            </a:r>
            <a:endParaRPr lang="en-US" dirty="0"/>
          </a:p>
          <a:p>
            <a:pPr lvl="1"/>
            <a:endParaRPr lang="en-US" altLang="zh-CN" dirty="0"/>
          </a:p>
          <a:p>
            <a:pPr lvl="1">
              <a:lnSpc>
                <a:spcPct val="90000"/>
              </a:lnSpc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119653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685800" y="762000"/>
            <a:ext cx="7772400" cy="1066800"/>
          </a:xfrm>
        </p:spPr>
        <p:txBody>
          <a:bodyPr/>
          <a:lstStyle/>
          <a:p>
            <a:r>
              <a:rPr lang="en-US" dirty="0" err="1" smtClean="0"/>
              <a:t>TGak</a:t>
            </a:r>
            <a:r>
              <a:rPr lang="en-US" altLang="ja-JP" smtClean="0"/>
              <a:t>– November </a:t>
            </a:r>
            <a:r>
              <a:rPr lang="en-US" altLang="ja-JP" dirty="0" smtClean="0"/>
              <a:t>2017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GB" sz="2400" b="0" dirty="0"/>
              <a:t>Enhancements For Transit Links Within Bridged </a:t>
            </a:r>
            <a:r>
              <a:rPr lang="en-GB" sz="2400" b="0" dirty="0" smtClean="0"/>
              <a:t>Networks</a:t>
            </a:r>
            <a:br>
              <a:rPr lang="en-GB" sz="2400" b="0" dirty="0" smtClean="0"/>
            </a:br>
            <a:r>
              <a:rPr lang="en-GB" dirty="0" smtClean="0"/>
              <a:t>Chair</a:t>
            </a:r>
            <a:r>
              <a:rPr lang="en-GB" smtClean="0"/>
              <a:t>: D. Eastlake, VC: Mark Hamilton</a:t>
            </a:r>
            <a:endParaRPr lang="en-US" dirty="0"/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609600" y="2286000"/>
            <a:ext cx="8382000" cy="4648200"/>
          </a:xfrm>
        </p:spPr>
        <p:txBody>
          <a:bodyPr/>
          <a:lstStyle/>
          <a:p>
            <a:r>
              <a:rPr lang="en-US"/>
              <a:t>Since the September 2017 meeting</a:t>
            </a:r>
          </a:p>
          <a:p>
            <a:pPr lvl="1"/>
            <a:r>
              <a:rPr lang="en-US"/>
              <a:t>P802.11ak Draft 5.0 was posted</a:t>
            </a:r>
          </a:p>
          <a:p>
            <a:pPr lvl="1"/>
            <a:r>
              <a:rPr lang="en-US"/>
              <a:t>A 15-day Sponsor Ballot recirculation was started which ends Midnight, Thursday, November 9, 2017</a:t>
            </a:r>
          </a:p>
          <a:p>
            <a:r>
              <a:rPr lang="en-US"/>
              <a:t>November Goals:</a:t>
            </a:r>
          </a:p>
          <a:p>
            <a:pPr lvl="1">
              <a:buFont typeface="Times New Roman" pitchFamily="16" charset="0"/>
              <a:buChar char="•"/>
            </a:pPr>
            <a:r>
              <a:rPr lang="en-US"/>
              <a:t>Approve minutes from Waikoloa</a:t>
            </a:r>
          </a:p>
          <a:p>
            <a:pPr lvl="1">
              <a:buFont typeface="Times New Roman" pitchFamily="16" charset="0"/>
              <a:buChar char="•"/>
            </a:pPr>
            <a:r>
              <a:rPr lang="en-US"/>
              <a:t>Work as appropriate on early SB recirculation comments</a:t>
            </a:r>
          </a:p>
          <a:p>
            <a:pPr lvl="1">
              <a:buFont typeface="Times New Roman" pitchFamily="16" charset="0"/>
              <a:buChar char="•"/>
            </a:pPr>
            <a:r>
              <a:rPr lang="en-US"/>
              <a:t>Schedule teleconferences between this meeting and the January 2018 meeting to resolve any additional Sponsor Ballot comments</a:t>
            </a:r>
          </a:p>
          <a:p>
            <a:r>
              <a:rPr lang="en-US"/>
              <a:t>November Agenda: See 11-17/1535</a:t>
            </a:r>
          </a:p>
          <a:p>
            <a:pPr marL="0" indent="0">
              <a:buNone/>
            </a:pPr>
            <a:endParaRPr lang="en-US" dirty="0" smtClean="0"/>
          </a:p>
          <a:p>
            <a:pPr marL="1009650" lvl="1" indent="-609600"/>
            <a:endParaRPr lang="en-US" dirty="0" smtClean="0"/>
          </a:p>
        </p:txBody>
      </p:sp>
      <p:sp>
        <p:nvSpPr>
          <p:cNvPr id="15364" name="Date Placeholder 3"/>
          <p:cNvSpPr>
            <a:spLocks noGrp="1"/>
          </p:cNvSpPr>
          <p:nvPr>
            <p:ph type="dt" sz="quarter" idx="10"/>
          </p:nvPr>
        </p:nvSpPr>
        <p:spPr>
          <a:xfrm>
            <a:off x="696913" y="332601"/>
            <a:ext cx="968214" cy="276999"/>
          </a:xfrm>
          <a:noFill/>
        </p:spPr>
        <p:txBody>
          <a:bodyPr/>
          <a:lstStyle/>
          <a:p>
            <a:r>
              <a:rPr lang="en-US" smtClean="0"/>
              <a:t>November 2017</a:t>
            </a:r>
            <a:endParaRPr lang="en-US" dirty="0" smtClean="0"/>
          </a:p>
        </p:txBody>
      </p:sp>
      <p:sp>
        <p:nvSpPr>
          <p:cNvPr id="1536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449634" y="6475413"/>
            <a:ext cx="2094291" cy="184666"/>
          </a:xfrm>
          <a:noFill/>
        </p:spPr>
        <p:txBody>
          <a:bodyPr/>
          <a:lstStyle/>
          <a:p>
            <a:r>
              <a:rPr lang="en-US" smtClean="0"/>
              <a:t>D. Stanley, HP Enterprise</a:t>
            </a:r>
            <a:endParaRPr lang="en-US" dirty="0" smtClean="0"/>
          </a:p>
        </p:txBody>
      </p:sp>
      <p:sp>
        <p:nvSpPr>
          <p:cNvPr id="1536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US" smtClean="0"/>
              <a:t>Slide </a:t>
            </a:r>
            <a:fld id="{38F0476F-A4BB-476C-A2BA-863251181211}" type="slidenum">
              <a:rPr lang="en-US" smtClean="0"/>
              <a:pPr/>
              <a:t>15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920360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Date Placeholder 1"/>
          <p:cNvSpPr>
            <a:spLocks noGrp="1"/>
          </p:cNvSpPr>
          <p:nvPr>
            <p:ph type="dt" sz="quarter" idx="10"/>
          </p:nvPr>
        </p:nvSpPr>
        <p:spPr>
          <a:xfrm>
            <a:off x="696913" y="334963"/>
            <a:ext cx="1579562" cy="276225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r>
              <a:rPr lang="en-US" altLang="en-US" sz="1800" smtClean="0"/>
              <a:t>November 2017</a:t>
            </a:r>
          </a:p>
        </p:txBody>
      </p:sp>
      <p:sp>
        <p:nvSpPr>
          <p:cNvPr id="3075" name="Footer Placeholder 2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r>
              <a:rPr lang="en-US" altLang="en-US" sz="1200" b="0" smtClean="0"/>
              <a:t>D. Stanley, HP Enterprise</a:t>
            </a:r>
          </a:p>
        </p:txBody>
      </p:sp>
      <p:sp>
        <p:nvSpPr>
          <p:cNvPr id="3076" name="Slide Number Placeholder 3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r>
              <a:rPr lang="en-US" altLang="en-US" sz="1200" b="0" smtClean="0"/>
              <a:t>Slide </a:t>
            </a:r>
            <a:fld id="{74A0509A-D48E-40D5-8883-70734577A7DD}" type="slidenum">
              <a:rPr lang="en-US" altLang="en-US" sz="1200" b="0" smtClean="0"/>
              <a:pPr>
                <a:spcBef>
                  <a:spcPct val="0"/>
                </a:spcBef>
                <a:buFontTx/>
                <a:buNone/>
                <a:defRPr/>
              </a:pPr>
              <a:t>16</a:t>
            </a:fld>
            <a:endParaRPr lang="en-US" altLang="en-US" sz="1200" b="0" smtClean="0"/>
          </a:p>
        </p:txBody>
      </p:sp>
      <p:sp>
        <p:nvSpPr>
          <p:cNvPr id="3077" name="Title 1"/>
          <p:cNvSpPr>
            <a:spLocks noGrp="1"/>
          </p:cNvSpPr>
          <p:nvPr>
            <p:ph type="title" idx="4294967295"/>
          </p:nvPr>
        </p:nvSpPr>
        <p:spPr>
          <a:xfrm>
            <a:off x="685800" y="762000"/>
            <a:ext cx="7772400" cy="1066800"/>
          </a:xfrm>
        </p:spPr>
        <p:txBody>
          <a:bodyPr lIns="91440" tIns="45720" rIns="91440" bIns="45720"/>
          <a:lstStyle/>
          <a:p>
            <a:r>
              <a:rPr lang="en-US" altLang="en-US" dirty="0" err="1" smtClean="0"/>
              <a:t>TGaq</a:t>
            </a:r>
            <a:r>
              <a:rPr lang="en-US" altLang="en-US" smtClean="0"/>
              <a:t>– November </a:t>
            </a:r>
            <a:r>
              <a:rPr lang="en-US" altLang="en-US" dirty="0" smtClean="0"/>
              <a:t>2017</a:t>
            </a:r>
            <a:br>
              <a:rPr lang="en-US" altLang="en-US" dirty="0" smtClean="0"/>
            </a:br>
            <a:r>
              <a:rPr lang="en-US" altLang="en-US" sz="2800" b="0" dirty="0" smtClean="0"/>
              <a:t>Pre-Association Discovery</a:t>
            </a:r>
            <a:r>
              <a:rPr lang="en-US" altLang="en-US" sz="2400" b="0" dirty="0" smtClean="0"/>
              <a:t/>
            </a:r>
            <a:br>
              <a:rPr lang="en-US" altLang="en-US" sz="2400" b="0" dirty="0" smtClean="0"/>
            </a:br>
            <a:r>
              <a:rPr lang="en-GB" dirty="0"/>
              <a:t>Chair: Stephen McCann</a:t>
            </a:r>
            <a:endParaRPr lang="en-US" altLang="en-US" b="0" dirty="0" smtClean="0"/>
          </a:p>
        </p:txBody>
      </p:sp>
      <p:sp>
        <p:nvSpPr>
          <p:cNvPr id="3078" name="Content Placeholder 2"/>
          <p:cNvSpPr>
            <a:spLocks noGrp="1"/>
          </p:cNvSpPr>
          <p:nvPr>
            <p:ph idx="4294967295"/>
          </p:nvPr>
        </p:nvSpPr>
        <p:spPr>
          <a:xfrm>
            <a:off x="685800" y="2057400"/>
            <a:ext cx="7772400" cy="4267200"/>
          </a:xfrm>
        </p:spPr>
        <p:txBody>
          <a:bodyPr lIns="91440" tIns="45720" rIns="91440" bIns="45720"/>
          <a:lstStyle/>
          <a:p>
            <a:pPr>
              <a:defRPr/>
            </a:pPr>
            <a:r>
              <a:rPr lang="en-US" altLang="en-US">
                <a:ea typeface="ＭＳ Ｐゴシック" pitchFamily="34" charset="-128"/>
              </a:rPr>
              <a:t>6th Recirculation Sponsor Ballot (D13.0)</a:t>
            </a:r>
          </a:p>
          <a:p>
            <a:pPr lvl="1">
              <a:defRPr/>
            </a:pPr>
            <a:r>
              <a:rPr lang="en-GB" altLang="en-US">
                <a:ea typeface="ＭＳ Ｐゴシック" pitchFamily="34" charset="-128"/>
              </a:rPr>
              <a:t>xx% approval, xx comments (xx Editorial, xx Technical)</a:t>
            </a:r>
          </a:p>
          <a:p>
            <a:pPr lvl="1">
              <a:defRPr/>
            </a:pPr>
            <a:r>
              <a:rPr lang="en-GB" altLang="en-US">
                <a:ea typeface="ＭＳ Ｐゴシック" pitchFamily="34" charset="-128"/>
              </a:rPr>
              <a:t>Completed October 30th 2017</a:t>
            </a:r>
          </a:p>
          <a:p>
            <a:pPr lvl="1">
              <a:defRPr/>
            </a:pPr>
            <a:r>
              <a:rPr lang="en-GB" altLang="en-US">
                <a:ea typeface="ＭＳ Ｐゴシック" pitchFamily="34" charset="-128"/>
              </a:rPr>
              <a:t>Next re-circ sponsor ballot considered during November 2017 plenary</a:t>
            </a:r>
          </a:p>
          <a:p>
            <a:pPr>
              <a:defRPr/>
            </a:pPr>
            <a:r>
              <a:rPr lang="en-GB" altLang="en-US">
                <a:ea typeface="ＭＳ Ｐゴシック" pitchFamily="34" charset="-128"/>
              </a:rPr>
              <a:t>Comment Analysis</a:t>
            </a:r>
          </a:p>
          <a:p>
            <a:pPr lvl="1">
              <a:defRPr/>
            </a:pPr>
            <a:r>
              <a:rPr lang="en-GB" altLang="en-US">
                <a:ea typeface="ＭＳ Ｐゴシック" pitchFamily="34" charset="-128"/>
              </a:rPr>
              <a:t>Ongoing</a:t>
            </a:r>
          </a:p>
          <a:p>
            <a:pPr lvl="1">
              <a:defRPr/>
            </a:pPr>
            <a:r>
              <a:rPr lang="en-GB" altLang="en-US">
                <a:ea typeface="ＭＳ Ｐゴシック" pitchFamily="34" charset="-128"/>
              </a:rPr>
              <a:t>2 slots this week</a:t>
            </a:r>
          </a:p>
          <a:p>
            <a:pPr>
              <a:defRPr/>
            </a:pPr>
            <a:r>
              <a:rPr lang="en-GB" altLang="en-US">
                <a:ea typeface="ＭＳ Ｐゴシック" pitchFamily="34" charset="-128"/>
              </a:rPr>
              <a:t>Next Steps</a:t>
            </a:r>
          </a:p>
          <a:p>
            <a:pPr lvl="1">
              <a:defRPr/>
            </a:pPr>
            <a:r>
              <a:rPr lang="en-GB" altLang="en-US">
                <a:ea typeface="ＭＳ Ｐゴシック" pitchFamily="34" charset="-128"/>
              </a:rPr>
              <a:t>Ask EC for conditional/unconditional approval to send to RevCom</a:t>
            </a:r>
          </a:p>
          <a:p>
            <a:pPr lvl="1">
              <a:defRPr/>
            </a:pPr>
            <a:r>
              <a:rPr lang="en-US" altLang="en-US">
                <a:ea typeface="ＭＳ Ｐゴシック" pitchFamily="34" charset="-128"/>
              </a:rPr>
              <a:t>This week’s agenda: 11-17/1542r1</a:t>
            </a:r>
            <a:endParaRPr lang="en-US" altLang="en-US" dirty="0"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11711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Date Placeholder 1"/>
          <p:cNvSpPr>
            <a:spLocks noGrp="1"/>
          </p:cNvSpPr>
          <p:nvPr>
            <p:ph type="dt" sz="quarter" idx="10"/>
          </p:nvPr>
        </p:nvSpPr>
        <p:spPr>
          <a:xfrm>
            <a:off x="696913" y="334963"/>
            <a:ext cx="968375" cy="276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800" smtClean="0"/>
              <a:t>November 2017</a:t>
            </a:r>
          </a:p>
        </p:txBody>
      </p:sp>
      <p:sp>
        <p:nvSpPr>
          <p:cNvPr id="3075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200" dirty="0" smtClean="0"/>
              <a:t>D. Stanley, HP Enterprise</a:t>
            </a:r>
          </a:p>
        </p:txBody>
      </p:sp>
      <p:sp>
        <p:nvSpPr>
          <p:cNvPr id="307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200" smtClean="0"/>
              <a:t>Slide </a:t>
            </a:r>
            <a:fld id="{93E3E50A-7DD5-4A4C-B9D9-6E15C161B8BE}" type="slidenum">
              <a:rPr lang="en-US" altLang="en-US" sz="1200" smtClean="0"/>
              <a:pPr/>
              <a:t>17</a:t>
            </a:fld>
            <a:endParaRPr lang="en-US" altLang="en-US" sz="1200" smtClean="0"/>
          </a:p>
        </p:txBody>
      </p:sp>
      <p:sp>
        <p:nvSpPr>
          <p:cNvPr id="3077" name="Title 1"/>
          <p:cNvSpPr>
            <a:spLocks noGrp="1"/>
          </p:cNvSpPr>
          <p:nvPr>
            <p:ph type="title" idx="4294967295"/>
          </p:nvPr>
        </p:nvSpPr>
        <p:spPr>
          <a:xfrm>
            <a:off x="381000" y="762000"/>
            <a:ext cx="7772400" cy="1600200"/>
          </a:xfrm>
        </p:spPr>
        <p:txBody>
          <a:bodyPr lIns="91440" tIns="45720" rIns="91440" bIns="45720"/>
          <a:lstStyle/>
          <a:p>
            <a:r>
              <a:rPr lang="en-US" altLang="en-US" dirty="0" err="1" smtClean="0"/>
              <a:t>TGax</a:t>
            </a:r>
            <a:r>
              <a:rPr lang="en-US" altLang="en-US" smtClean="0"/>
              <a:t>– November </a:t>
            </a:r>
            <a:r>
              <a:rPr lang="en-US" altLang="en-US" dirty="0" smtClean="0"/>
              <a:t>2017</a:t>
            </a:r>
            <a:br>
              <a:rPr lang="en-US" altLang="en-US" dirty="0" smtClean="0"/>
            </a:br>
            <a:r>
              <a:rPr lang="en-US" sz="2800" b="0" dirty="0"/>
              <a:t>High Efficiency WLAN</a:t>
            </a:r>
            <a:r>
              <a:rPr lang="en-US" altLang="en-US" sz="2800" b="0" dirty="0" smtClean="0"/>
              <a:t/>
            </a:r>
            <a:br>
              <a:rPr lang="en-US" altLang="en-US" sz="2800" b="0" dirty="0" smtClean="0"/>
            </a:br>
            <a:r>
              <a:rPr lang="en-US" dirty="0" smtClean="0"/>
              <a:t>Chair: </a:t>
            </a:r>
            <a:r>
              <a:rPr lang="en-US" dirty="0"/>
              <a:t>Osama </a:t>
            </a:r>
            <a:r>
              <a:rPr lang="en-US" dirty="0" err="1"/>
              <a:t>Aboul-Magd</a:t>
            </a:r>
            <a:r>
              <a:rPr lang="en-US" altLang="en-US" sz="3600" dirty="0" smtClean="0"/>
              <a:t/>
            </a:r>
            <a:br>
              <a:rPr lang="en-US" altLang="en-US" sz="3600" dirty="0" smtClean="0"/>
            </a:br>
            <a:endParaRPr lang="en-US" altLang="en-US" dirty="0" smtClean="0"/>
          </a:p>
        </p:txBody>
      </p:sp>
      <p:sp>
        <p:nvSpPr>
          <p:cNvPr id="3078" name="Content Placeholder 2"/>
          <p:cNvSpPr>
            <a:spLocks noGrp="1"/>
          </p:cNvSpPr>
          <p:nvPr>
            <p:ph idx="4294967295"/>
          </p:nvPr>
        </p:nvSpPr>
        <p:spPr>
          <a:xfrm>
            <a:off x="609600" y="2362200"/>
            <a:ext cx="8305800" cy="4191000"/>
          </a:xfrm>
        </p:spPr>
        <p:txBody>
          <a:bodyPr lIns="91440" tIns="45720" rIns="91440" bIns="45720"/>
          <a:lstStyle/>
          <a:p>
            <a:r>
              <a:rPr lang="en-CA"/>
              <a:t>WG LB #230 on draft D2.0 closed on November 4, 2017</a:t>
            </a:r>
          </a:p>
          <a:p>
            <a:r>
              <a:rPr lang="en-CA"/>
              <a:t>Assignment of comments received on draft D2.0</a:t>
            </a:r>
          </a:p>
          <a:p>
            <a:r>
              <a:rPr lang="en-CA"/>
              <a:t>Start comment resolution</a:t>
            </a:r>
          </a:p>
          <a:p>
            <a:r>
              <a:rPr lang="en-US"/>
              <a:t>Agenda for this meeting is available  in document 11-16/1546r0</a:t>
            </a:r>
            <a:r>
              <a:rPr lang="en-US" sz="2000"/>
              <a:t>.</a:t>
            </a:r>
          </a:p>
          <a:p>
            <a:pPr marL="0" indent="0">
              <a:buNone/>
            </a:pPr>
            <a:endParaRPr lang="en-CA" sz="2000" dirty="0"/>
          </a:p>
        </p:txBody>
      </p:sp>
    </p:spTree>
    <p:extLst>
      <p:ext uri="{BB962C8B-B14F-4D97-AF65-F5344CB8AC3E}">
        <p14:creationId xmlns:p14="http://schemas.microsoft.com/office/powerpoint/2010/main" val="376952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Date Placeholder 1"/>
          <p:cNvSpPr>
            <a:spLocks noGrp="1"/>
          </p:cNvSpPr>
          <p:nvPr>
            <p:ph type="dt" sz="quarter" idx="10"/>
          </p:nvPr>
        </p:nvSpPr>
        <p:spPr>
          <a:xfrm>
            <a:off x="696913" y="334963"/>
            <a:ext cx="968375" cy="276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800" smtClean="0"/>
              <a:t>November 2017</a:t>
            </a:r>
          </a:p>
        </p:txBody>
      </p:sp>
      <p:sp>
        <p:nvSpPr>
          <p:cNvPr id="3075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200" smtClean="0"/>
              <a:t>D. Stanley, HP Enterprise</a:t>
            </a:r>
          </a:p>
        </p:txBody>
      </p:sp>
      <p:sp>
        <p:nvSpPr>
          <p:cNvPr id="307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200" smtClean="0"/>
              <a:t>Slide </a:t>
            </a:r>
            <a:fld id="{93E3E50A-7DD5-4A4C-B9D9-6E15C161B8BE}" type="slidenum">
              <a:rPr lang="en-US" altLang="en-US" sz="1200" smtClean="0"/>
              <a:pPr/>
              <a:t>18</a:t>
            </a:fld>
            <a:endParaRPr lang="en-US" altLang="en-US" sz="1200" smtClean="0"/>
          </a:p>
        </p:txBody>
      </p:sp>
      <p:sp>
        <p:nvSpPr>
          <p:cNvPr id="3077" name="Title 1"/>
          <p:cNvSpPr>
            <a:spLocks noGrp="1"/>
          </p:cNvSpPr>
          <p:nvPr>
            <p:ph type="title" idx="4294967295"/>
          </p:nvPr>
        </p:nvSpPr>
        <p:spPr>
          <a:xfrm>
            <a:off x="381000" y="762000"/>
            <a:ext cx="7772400" cy="1600200"/>
          </a:xfrm>
        </p:spPr>
        <p:txBody>
          <a:bodyPr lIns="91440" tIns="45720" rIns="91440" bIns="45720"/>
          <a:lstStyle/>
          <a:p>
            <a:r>
              <a:rPr lang="en-US" altLang="en-US" dirty="0" err="1" smtClean="0"/>
              <a:t>TGay</a:t>
            </a:r>
            <a:r>
              <a:rPr lang="en-US" altLang="en-US" smtClean="0"/>
              <a:t>– November </a:t>
            </a:r>
            <a:r>
              <a:rPr lang="en-US" altLang="en-US" dirty="0" smtClean="0"/>
              <a:t>2017</a:t>
            </a:r>
            <a:br>
              <a:rPr lang="en-US" altLang="en-US" dirty="0" smtClean="0"/>
            </a:br>
            <a:r>
              <a:rPr lang="en-US" sz="2800" b="0" dirty="0" smtClean="0"/>
              <a:t>Next Generation 60GHz</a:t>
            </a:r>
            <a:r>
              <a:rPr lang="en-US" altLang="en-US" sz="2800" b="0" dirty="0" smtClean="0"/>
              <a:t/>
            </a:r>
            <a:br>
              <a:rPr lang="en-US" altLang="en-US" sz="2800" b="0" dirty="0" smtClean="0"/>
            </a:br>
            <a:r>
              <a:rPr lang="en-US" dirty="0" smtClean="0"/>
              <a:t>Chair: Edward Au </a:t>
            </a:r>
            <a:r>
              <a:rPr lang="en-US" altLang="en-US" sz="3600" dirty="0" smtClean="0"/>
              <a:t/>
            </a:r>
            <a:br>
              <a:rPr lang="en-US" altLang="en-US" sz="3600" dirty="0" smtClean="0"/>
            </a:br>
            <a:endParaRPr lang="en-US" altLang="en-US" dirty="0" smtClean="0"/>
          </a:p>
        </p:txBody>
      </p:sp>
      <p:sp>
        <p:nvSpPr>
          <p:cNvPr id="3078" name="Content Placeholder 2"/>
          <p:cNvSpPr>
            <a:spLocks noGrp="1"/>
          </p:cNvSpPr>
          <p:nvPr>
            <p:ph idx="4294967295"/>
          </p:nvPr>
        </p:nvSpPr>
        <p:spPr>
          <a:xfrm>
            <a:off x="609600" y="2057400"/>
            <a:ext cx="7848600" cy="4265613"/>
          </a:xfrm>
        </p:spPr>
        <p:txBody>
          <a:bodyPr lIns="91440" tIns="45720" rIns="91440" bIns="45720"/>
          <a:lstStyle/>
          <a:p>
            <a:pPr algn="just"/>
            <a:r>
              <a:rPr lang="en-CA"/>
              <a:t>Since the September interim</a:t>
            </a:r>
          </a:p>
          <a:p>
            <a:pPr lvl="1" algn="just"/>
            <a:r>
              <a:rPr lang="en-CA"/>
              <a:t>17 CIDs are </a:t>
            </a:r>
            <a:r>
              <a:rPr lang="en-CA" smtClean="0"/>
              <a:t>resolved; Still </a:t>
            </a:r>
            <a:r>
              <a:rPr lang="en-CA"/>
              <a:t>have approximately 185 CIDs to resolve</a:t>
            </a:r>
          </a:p>
          <a:p>
            <a:r>
              <a:rPr lang="en-US"/>
              <a:t>Goals this week</a:t>
            </a:r>
          </a:p>
          <a:p>
            <a:pPr lvl="1"/>
            <a:r>
              <a:rPr lang="en-US"/>
              <a:t>Draft </a:t>
            </a:r>
            <a:r>
              <a:rPr lang="en-US" smtClean="0"/>
              <a:t>development: Comment </a:t>
            </a:r>
            <a:r>
              <a:rPr lang="en-US"/>
              <a:t>resolution against </a:t>
            </a:r>
            <a:r>
              <a:rPr lang="en-US" smtClean="0"/>
              <a:t>D0.3 and </a:t>
            </a:r>
            <a:r>
              <a:rPr lang="en-CA" smtClean="0"/>
              <a:t>Technical </a:t>
            </a:r>
            <a:r>
              <a:rPr lang="en-CA"/>
              <a:t>presentations</a:t>
            </a:r>
          </a:p>
          <a:p>
            <a:pPr lvl="1"/>
            <a:r>
              <a:rPr lang="en-CA"/>
              <a:t>Review and consider approval of Coexistence Assurance Document (11-17/1288r2)</a:t>
            </a:r>
          </a:p>
          <a:p>
            <a:pPr lvl="1"/>
            <a:r>
              <a:rPr lang="en-CA"/>
              <a:t>Review the draft readiness for Working Group letter ballot</a:t>
            </a:r>
          </a:p>
          <a:p>
            <a:r>
              <a:rPr lang="en-US"/>
              <a:t>Agenda for this meeting is available in document </a:t>
            </a:r>
            <a:r>
              <a:rPr lang="en-US" smtClean="0"/>
              <a:t>11-17/1521r1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4410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685800" y="838200"/>
            <a:ext cx="7772400" cy="1066800"/>
          </a:xfrm>
        </p:spPr>
        <p:txBody>
          <a:bodyPr/>
          <a:lstStyle/>
          <a:p>
            <a:r>
              <a:rPr lang="en-US" dirty="0" err="1" smtClean="0"/>
              <a:t>TGaz</a:t>
            </a:r>
            <a:r>
              <a:rPr lang="en-US" altLang="ja-JP" smtClean="0"/>
              <a:t>– November </a:t>
            </a:r>
            <a:r>
              <a:rPr lang="en-US" altLang="ja-JP" dirty="0" smtClean="0"/>
              <a:t>2017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GB" sz="2800" b="0" dirty="0" smtClean="0"/>
              <a:t>Next Generation Positioning </a:t>
            </a:r>
            <a:br>
              <a:rPr lang="en-GB" sz="2800" b="0" dirty="0" smtClean="0"/>
            </a:br>
            <a:r>
              <a:rPr lang="en-GB" dirty="0" smtClean="0"/>
              <a:t>Chair: Jonathan Segev</a:t>
            </a:r>
            <a:endParaRPr lang="en-US" sz="2400" dirty="0"/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685800" y="1981200"/>
            <a:ext cx="7772400" cy="4495800"/>
          </a:xfrm>
        </p:spPr>
        <p:txBody>
          <a:bodyPr/>
          <a:lstStyle/>
          <a:p>
            <a:r>
              <a:rPr lang="en-US" sz="2000" dirty="0"/>
              <a:t>Current status:</a:t>
            </a:r>
          </a:p>
          <a:p>
            <a:pPr lvl="1">
              <a:buFont typeface="Arial" panose="020B0604020202020204" pitchFamily="34" charset="0"/>
              <a:buChar char="–"/>
            </a:pPr>
            <a:r>
              <a:rPr lang="en-US" sz="1800"/>
              <a:t>C</a:t>
            </a:r>
            <a:r>
              <a:rPr lang="en-US" sz="1800" smtClean="0"/>
              <a:t>ompleted Function </a:t>
            </a:r>
            <a:r>
              <a:rPr lang="en-US" sz="1800" dirty="0"/>
              <a:t>Requirements Document (FRD</a:t>
            </a:r>
            <a:r>
              <a:rPr lang="en-US" sz="1800"/>
              <a:t>) </a:t>
            </a:r>
            <a:r>
              <a:rPr lang="en-US" sz="1800" smtClean="0"/>
              <a:t>during the Sept </a:t>
            </a:r>
            <a:r>
              <a:rPr lang="en-US" sz="1800" dirty="0" smtClean="0"/>
              <a:t>meeting.</a:t>
            </a:r>
            <a:endParaRPr lang="en-US" sz="1800" dirty="0"/>
          </a:p>
          <a:p>
            <a:pPr lvl="1">
              <a:buFont typeface="Arial" panose="020B0604020202020204" pitchFamily="34" charset="0"/>
              <a:buChar char="–"/>
            </a:pPr>
            <a:r>
              <a:rPr lang="en-US" sz="1800" dirty="0"/>
              <a:t>Open call for submissions to the Spec Framework Document (SFD</a:t>
            </a:r>
            <a:r>
              <a:rPr lang="en-US" sz="1800"/>
              <a:t>). </a:t>
            </a:r>
            <a:endParaRPr lang="en-US" sz="1800" smtClean="0"/>
          </a:p>
          <a:p>
            <a:pPr lvl="1">
              <a:buFont typeface="Arial" panose="020B0604020202020204" pitchFamily="34" charset="0"/>
              <a:buChar char="–"/>
            </a:pPr>
            <a:r>
              <a:rPr lang="en-US" sz="1800" smtClean="0"/>
              <a:t>Group authorized technical editor for creation of initial amendment text</a:t>
            </a:r>
            <a:endParaRPr lang="en-US" sz="1800" dirty="0"/>
          </a:p>
          <a:p>
            <a:r>
              <a:rPr lang="en-US" sz="2000" smtClean="0"/>
              <a:t>November </a:t>
            </a:r>
            <a:r>
              <a:rPr lang="en-US" sz="2000" dirty="0" smtClean="0"/>
              <a:t>goals</a:t>
            </a:r>
            <a:r>
              <a:rPr lang="en-US" sz="2000" dirty="0"/>
              <a:t>:</a:t>
            </a:r>
          </a:p>
          <a:p>
            <a:pPr lvl="1">
              <a:buFont typeface="Arial" panose="020B0604020202020204" pitchFamily="34" charset="0"/>
              <a:buChar char="–"/>
            </a:pPr>
            <a:r>
              <a:rPr lang="en-US" altLang="en-US" sz="1800" smtClean="0"/>
              <a:t>Continue </a:t>
            </a:r>
            <a:r>
              <a:rPr lang="en-US" altLang="en-US" sz="1800" dirty="0"/>
              <a:t>SFD development, approve </a:t>
            </a:r>
            <a:r>
              <a:rPr lang="en-US" altLang="en-US" sz="1800" dirty="0" smtClean="0"/>
              <a:t>submissions</a:t>
            </a:r>
            <a:br>
              <a:rPr lang="en-US" altLang="en-US" sz="1800" dirty="0" smtClean="0"/>
            </a:br>
            <a:r>
              <a:rPr lang="en-US" altLang="en-US" sz="1800" dirty="0" smtClean="0"/>
              <a:t>of </a:t>
            </a:r>
            <a:r>
              <a:rPr lang="en-US" altLang="en-US" sz="1800" dirty="0"/>
              <a:t>technical material </a:t>
            </a:r>
            <a:r>
              <a:rPr lang="en-US" altLang="en-US" sz="1800" dirty="0" smtClean="0"/>
              <a:t>towards </a:t>
            </a:r>
            <a:r>
              <a:rPr lang="en-US" altLang="en-US" sz="1800" dirty="0"/>
              <a:t>SFD text</a:t>
            </a:r>
            <a:r>
              <a:rPr lang="en-US" altLang="en-US" sz="1800" dirty="0" smtClean="0"/>
              <a:t>.</a:t>
            </a:r>
          </a:p>
          <a:p>
            <a:pPr lvl="1">
              <a:buFont typeface="Arial" panose="020B0604020202020204" pitchFamily="34" charset="0"/>
              <a:buChar char="–"/>
            </a:pPr>
            <a:r>
              <a:rPr lang="en-US" altLang="en-US" sz="1800" smtClean="0"/>
              <a:t>Review and address PAR and CSD comments.</a:t>
            </a:r>
            <a:endParaRPr lang="en-US" altLang="en-US" sz="1800" dirty="0"/>
          </a:p>
          <a:p>
            <a:pPr lvl="1">
              <a:buFont typeface="Arial" panose="020B0604020202020204" pitchFamily="34" charset="0"/>
              <a:buChar char="–"/>
            </a:pPr>
            <a:r>
              <a:rPr lang="en-US" altLang="en-US" sz="1800" smtClean="0"/>
              <a:t>Consider technical proposals. </a:t>
            </a:r>
            <a:endParaRPr lang="en-US" altLang="en-US" sz="1800" dirty="0" smtClean="0"/>
          </a:p>
          <a:p>
            <a:pPr lvl="1">
              <a:buFont typeface="Arial" panose="020B0604020202020204" pitchFamily="34" charset="0"/>
              <a:buChar char="–"/>
            </a:pPr>
            <a:r>
              <a:rPr lang="en-US" altLang="en-US" sz="1800"/>
              <a:t>Consider </a:t>
            </a:r>
            <a:r>
              <a:rPr lang="en-US" altLang="en-US" sz="1800" smtClean="0"/>
              <a:t>proposed Amendment text draft.</a:t>
            </a:r>
            <a:endParaRPr lang="en-US" altLang="en-US" sz="1800" dirty="0"/>
          </a:p>
          <a:p>
            <a:r>
              <a:rPr lang="en-US" sz="2000" dirty="0" smtClean="0"/>
              <a:t>Agenda</a:t>
            </a:r>
            <a:r>
              <a:rPr lang="en-US" sz="2000" dirty="0"/>
              <a:t>: </a:t>
            </a:r>
            <a:r>
              <a:rPr lang="en-US" sz="2000" b="0" dirty="0"/>
              <a:t>refer to </a:t>
            </a:r>
            <a:r>
              <a:rPr lang="en-US" sz="2000" b="0"/>
              <a:t>submission </a:t>
            </a:r>
            <a:r>
              <a:rPr lang="en-US" sz="2000" b="0" smtClean="0"/>
              <a:t>11-17/1552.</a:t>
            </a:r>
            <a:endParaRPr lang="en-US" sz="2000" b="0" dirty="0"/>
          </a:p>
          <a:p>
            <a:endParaRPr lang="en-US" sz="2000" dirty="0"/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15364" name="Date Placeholder 3"/>
          <p:cNvSpPr>
            <a:spLocks noGrp="1"/>
          </p:cNvSpPr>
          <p:nvPr>
            <p:ph type="dt" sz="quarter" idx="10"/>
          </p:nvPr>
        </p:nvSpPr>
        <p:spPr>
          <a:xfrm>
            <a:off x="696913" y="332601"/>
            <a:ext cx="942716" cy="276999"/>
          </a:xfrm>
          <a:noFill/>
        </p:spPr>
        <p:txBody>
          <a:bodyPr/>
          <a:lstStyle/>
          <a:p>
            <a:r>
              <a:rPr lang="en-US" smtClean="0"/>
              <a:t>November 2017</a:t>
            </a:r>
            <a:endParaRPr lang="en-US" dirty="0" smtClean="0"/>
          </a:p>
        </p:txBody>
      </p:sp>
      <p:sp>
        <p:nvSpPr>
          <p:cNvPr id="1536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445978" y="6475413"/>
            <a:ext cx="2097947" cy="184666"/>
          </a:xfrm>
          <a:noFill/>
        </p:spPr>
        <p:txBody>
          <a:bodyPr/>
          <a:lstStyle/>
          <a:p>
            <a:r>
              <a:rPr lang="en-US" smtClean="0"/>
              <a:t>D. Stanley, HP Enterprise</a:t>
            </a:r>
            <a:endParaRPr lang="en-US" dirty="0" smtClean="0"/>
          </a:p>
        </p:txBody>
      </p:sp>
      <p:sp>
        <p:nvSpPr>
          <p:cNvPr id="1536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US" smtClean="0"/>
              <a:t>Slide </a:t>
            </a:r>
            <a:fld id="{38F0476F-A4BB-476C-A2BA-863251181211}" type="slidenum">
              <a:rPr lang="en-US" smtClean="0"/>
              <a:pPr/>
              <a:t>19</a:t>
            </a:fld>
            <a:endParaRPr lang="en-US" smtClean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871943"/>
              </p:ext>
            </p:extLst>
          </p:nvPr>
        </p:nvGraphicFramePr>
        <p:xfrm>
          <a:off x="5638800" y="4882521"/>
          <a:ext cx="3211547" cy="1554792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490654"/>
                <a:gridCol w="579861"/>
                <a:gridCol w="535258"/>
                <a:gridCol w="535258"/>
                <a:gridCol w="535258"/>
                <a:gridCol w="535258"/>
              </a:tblGrid>
              <a:tr h="211261"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MON</a:t>
                      </a:r>
                      <a:endParaRPr lang="en-US" sz="11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TUE</a:t>
                      </a:r>
                      <a:endParaRPr lang="en-US" sz="11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WED</a:t>
                      </a:r>
                      <a:endParaRPr lang="en-US" sz="11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THU</a:t>
                      </a:r>
                      <a:endParaRPr lang="en-US" sz="11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FRI</a:t>
                      </a:r>
                      <a:endParaRPr lang="en-US" sz="1100" dirty="0"/>
                    </a:p>
                  </a:txBody>
                  <a:tcPr marT="45746" marB="45746"/>
                </a:tc>
              </a:tr>
              <a:tr h="211261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AM1</a:t>
                      </a:r>
                      <a:endParaRPr lang="en-US" sz="11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100" kern="1200" dirty="0" smtClean="0"/>
                        <a:t>AZ</a:t>
                      </a:r>
                      <a:endParaRPr lang="en-US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46" marB="45746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 marT="45746" marB="45746"/>
                </a:tc>
              </a:tr>
              <a:tr h="211261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AM2</a:t>
                      </a:r>
                      <a:endParaRPr lang="en-US" sz="11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dirty="0" smtClean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 marT="45746" marB="45746"/>
                </a:tc>
              </a:tr>
              <a:tr h="239097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PM1</a:t>
                      </a:r>
                      <a:endParaRPr lang="en-US" sz="11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kern="1200" dirty="0" smtClean="0"/>
                        <a:t>AZ</a:t>
                      </a:r>
                      <a:endParaRPr lang="en-US" sz="11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46" marB="45746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 marT="45746" marB="45746"/>
                </a:tc>
              </a:tr>
              <a:tr h="211261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PM2</a:t>
                      </a:r>
                      <a:endParaRPr lang="en-US" sz="11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/>
                        <a:t>AZ</a:t>
                      </a:r>
                    </a:p>
                  </a:txBody>
                  <a:tcPr marT="45746" marB="45746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AZ</a:t>
                      </a:r>
                      <a:endParaRPr lang="en-US" sz="1100" dirty="0"/>
                    </a:p>
                  </a:txBody>
                  <a:tcPr marT="45746" marB="45746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 marT="45746" marB="45746"/>
                </a:tc>
              </a:tr>
              <a:tr h="211261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Eve</a:t>
                      </a:r>
                      <a:endParaRPr lang="en-US" sz="11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dirty="0" smtClean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 marT="45746" marB="45746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92861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800" smtClean="0"/>
              <a:t>November 2017</a:t>
            </a:r>
          </a:p>
        </p:txBody>
      </p:sp>
      <p:sp>
        <p:nvSpPr>
          <p:cNvPr id="409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D. Stanley, HP Enterprise</a:t>
            </a:r>
          </a:p>
        </p:txBody>
      </p:sp>
      <p:sp>
        <p:nvSpPr>
          <p:cNvPr id="410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Slide </a:t>
            </a:r>
            <a:fld id="{16A3C817-90AA-4156-AA2D-4B4610122376}" type="slidenum">
              <a:rPr lang="en-US" smtClean="0"/>
              <a:pPr>
                <a:defRPr/>
              </a:pPr>
              <a:t>2</a:t>
            </a:fld>
            <a:endParaRPr lang="en-US" smtClean="0"/>
          </a:p>
        </p:txBody>
      </p:sp>
      <p:sp>
        <p:nvSpPr>
          <p:cNvPr id="307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Abstract </a:t>
            </a:r>
          </a:p>
        </p:txBody>
      </p:sp>
      <p:sp>
        <p:nvSpPr>
          <p:cNvPr id="307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7772400" cy="838200"/>
          </a:xfrm>
        </p:spPr>
        <p:txBody>
          <a:bodyPr/>
          <a:lstStyle/>
          <a:p>
            <a:pPr>
              <a:buFontTx/>
              <a:buNone/>
            </a:pPr>
            <a:r>
              <a:rPr lang="en-US" altLang="en-US" dirty="0" smtClean="0"/>
              <a:t>	This presentation contains the IEEE 802.11 WG snapshot slides for </a:t>
            </a:r>
            <a:r>
              <a:rPr lang="en-US" altLang="en-US" smtClean="0"/>
              <a:t>the November </a:t>
            </a:r>
            <a:r>
              <a:rPr lang="en-US" altLang="en-US" dirty="0" smtClean="0"/>
              <a:t>2017 session:</a:t>
            </a:r>
          </a:p>
          <a:p>
            <a:pPr>
              <a:buFontTx/>
              <a:buNone/>
            </a:pPr>
            <a:endParaRPr lang="en-US" altLang="en-US" dirty="0" smtClean="0"/>
          </a:p>
          <a:p>
            <a:pPr>
              <a:buFontTx/>
              <a:buNone/>
            </a:pPr>
            <a:endParaRPr lang="en-US" altLang="en-US" dirty="0" smtClean="0"/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762000" y="2362200"/>
            <a:ext cx="7772400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2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085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4287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</a:defRPr>
            </a:lvl4pPr>
            <a:lvl5pPr marL="17716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5pPr>
            <a:lvl6pPr marL="2228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6pPr>
            <a:lvl7pPr marL="26860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7pPr>
            <a:lvl8pPr marL="31432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8pPr>
            <a:lvl9pPr marL="36004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smtClean="0"/>
              <a:t>Editors Meeting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smtClean="0"/>
              <a:t>ANA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/>
              <a:t>AANI SC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smtClean="0"/>
              <a:t>Architecture </a:t>
            </a:r>
            <a:r>
              <a:rPr lang="en-US" altLang="en-US" sz="1800" kern="0" dirty="0"/>
              <a:t>(ARC) </a:t>
            </a:r>
            <a:r>
              <a:rPr lang="en-US" altLang="en-US" sz="1800" kern="0" dirty="0" smtClean="0"/>
              <a:t>SC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smtClean="0"/>
              <a:t>Coexistence SC</a:t>
            </a:r>
            <a:endParaRPr lang="en-US" altLang="en-US" sz="1800" kern="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/>
              <a:t>Project Authorization Request (PAR) SC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/>
              <a:t>Wireless Next Generation </a:t>
            </a:r>
            <a:br>
              <a:rPr lang="en-US" altLang="en-US" sz="1800" kern="0" dirty="0"/>
            </a:br>
            <a:r>
              <a:rPr lang="en-US" altLang="en-US" sz="1800" kern="0" dirty="0"/>
              <a:t>(WNG) </a:t>
            </a:r>
            <a:r>
              <a:rPr lang="en-US" altLang="en-US" sz="1800" kern="0" dirty="0" smtClean="0"/>
              <a:t>SC</a:t>
            </a:r>
            <a:endParaRPr lang="en-US" altLang="en-US" sz="1800" kern="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smtClean="0"/>
              <a:t>802 JTC1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err="1" smtClean="0"/>
              <a:t>TGmd</a:t>
            </a:r>
            <a:endParaRPr lang="en-US" altLang="en-US" sz="1800" kern="0" dirty="0" smtClean="0"/>
          </a:p>
          <a:p>
            <a:pPr>
              <a:buFont typeface="Arial" panose="020B0604020202020204" pitchFamily="34" charset="0"/>
              <a:buChar char="•"/>
            </a:pPr>
            <a:endParaRPr lang="en-US" altLang="en-US" sz="1800" kern="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err="1" smtClean="0"/>
              <a:t>TGaj</a:t>
            </a:r>
            <a:r>
              <a:rPr lang="en-US" altLang="en-US" sz="1800" kern="0" dirty="0" smtClean="0"/>
              <a:t> </a:t>
            </a:r>
            <a:r>
              <a:rPr lang="en-US" altLang="en-US" sz="1800" kern="0" dirty="0"/>
              <a:t>(</a:t>
            </a:r>
            <a:r>
              <a:rPr lang="en-US" sz="1800" kern="0" dirty="0"/>
              <a:t>China millimeter wave</a:t>
            </a:r>
            <a:r>
              <a:rPr lang="en-US" altLang="en-US" sz="1800" kern="0" dirty="0"/>
              <a:t>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err="1" smtClean="0"/>
              <a:t>TGak</a:t>
            </a:r>
            <a:r>
              <a:rPr lang="en-US" altLang="en-US" sz="1800" kern="0" dirty="0" smtClean="0"/>
              <a:t> (</a:t>
            </a:r>
            <a:r>
              <a:rPr lang="en-GB" sz="1800" dirty="0"/>
              <a:t>Enhancements For Transit Links Within Bridged </a:t>
            </a:r>
            <a:r>
              <a:rPr lang="en-GB" sz="1800" dirty="0" smtClean="0"/>
              <a:t>Networks)</a:t>
            </a:r>
            <a:endParaRPr lang="en-US" altLang="en-US" sz="1800" kern="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err="1" smtClean="0"/>
              <a:t>TGaq</a:t>
            </a:r>
            <a:r>
              <a:rPr lang="en-US" altLang="en-US" sz="1800" kern="0" dirty="0" smtClean="0"/>
              <a:t> (Pre-Association Discovery)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err="1" smtClean="0"/>
              <a:t>TGax</a:t>
            </a:r>
            <a:r>
              <a:rPr lang="en-US" altLang="en-US" sz="1800" kern="0" dirty="0" smtClean="0"/>
              <a:t> (High Efficiency WLAN</a:t>
            </a:r>
            <a:r>
              <a:rPr lang="en-US" altLang="en-US" sz="1600" kern="0" dirty="0" smtClean="0"/>
              <a:t>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err="1" smtClean="0"/>
              <a:t>TGay</a:t>
            </a:r>
            <a:r>
              <a:rPr lang="en-US" altLang="en-US" sz="1800" kern="0" dirty="0" smtClean="0"/>
              <a:t> (Next Generation 60GHz)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err="1" smtClean="0"/>
              <a:t>TGaz</a:t>
            </a:r>
            <a:r>
              <a:rPr lang="en-US" altLang="en-US" sz="1800" kern="0" dirty="0" smtClean="0"/>
              <a:t> (Next Generation Positioning)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err="1" smtClean="0"/>
              <a:t>TGba</a:t>
            </a:r>
            <a:r>
              <a:rPr lang="en-US" altLang="en-US" sz="1800" kern="0" dirty="0" smtClean="0"/>
              <a:t> (Wake-Up Radio)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smtClean="0"/>
              <a:t>Light Communications SG</a:t>
            </a:r>
          </a:p>
          <a:p>
            <a:pPr>
              <a:buFontTx/>
              <a:buNone/>
            </a:pPr>
            <a:endParaRPr lang="en-US" altLang="en-US" kern="0" dirty="0" smtClean="0"/>
          </a:p>
        </p:txBody>
      </p:sp>
    </p:spTree>
    <p:extLst>
      <p:ext uri="{BB962C8B-B14F-4D97-AF65-F5344CB8AC3E}">
        <p14:creationId xmlns:p14="http://schemas.microsoft.com/office/powerpoint/2010/main" val="3747075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685800" y="838200"/>
            <a:ext cx="7772400" cy="1066800"/>
          </a:xfrm>
        </p:spPr>
        <p:txBody>
          <a:bodyPr/>
          <a:lstStyle/>
          <a:p>
            <a:r>
              <a:rPr lang="en-US" dirty="0" err="1" smtClean="0"/>
              <a:t>TGba</a:t>
            </a:r>
            <a:r>
              <a:rPr lang="en-US" altLang="ja-JP" smtClean="0"/>
              <a:t>– November </a:t>
            </a:r>
            <a:r>
              <a:rPr lang="en-US" altLang="ja-JP" dirty="0" smtClean="0"/>
              <a:t>2017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GB" sz="2800" b="0" dirty="0" smtClean="0"/>
              <a:t>Wake Up Radio</a:t>
            </a:r>
            <a:br>
              <a:rPr lang="en-GB" sz="2800" b="0" dirty="0" smtClean="0"/>
            </a:br>
            <a:r>
              <a:rPr lang="en-GB" dirty="0" smtClean="0"/>
              <a:t>Chair: Minyoung Park</a:t>
            </a:r>
            <a:endParaRPr lang="en-US" sz="2400" dirty="0"/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381000" y="2209800"/>
            <a:ext cx="8534400" cy="4495800"/>
          </a:xfrm>
        </p:spPr>
        <p:txBody>
          <a:bodyPr/>
          <a:lstStyle/>
          <a:p>
            <a:r>
              <a:rPr lang="en-US" altLang="en-US" sz="1800"/>
              <a:t>Since the last F2F meeting</a:t>
            </a:r>
          </a:p>
          <a:p>
            <a:pPr lvl="1"/>
            <a:r>
              <a:rPr lang="en-US" altLang="en-US" sz="1600">
                <a:ea typeface="MS PGothic" charset="-128"/>
              </a:rPr>
              <a:t>Reviewed technical presentations</a:t>
            </a:r>
          </a:p>
          <a:p>
            <a:pPr lvl="1"/>
            <a:r>
              <a:rPr lang="en-US" altLang="en-US" sz="1600">
                <a:ea typeface="MS PGothic" charset="-128"/>
              </a:rPr>
              <a:t>Approved TGba Spec Framework Document (SFD) - IEEE 802.11-17/575r3</a:t>
            </a:r>
          </a:p>
          <a:p>
            <a:pPr lvl="1"/>
            <a:r>
              <a:rPr lang="en-US" altLang="en-US" sz="1600">
                <a:ea typeface="MS PGothic" charset="-128"/>
              </a:rPr>
              <a:t>Reviewed and approved TGba task group documents</a:t>
            </a:r>
          </a:p>
          <a:p>
            <a:pPr lvl="2"/>
            <a:r>
              <a:rPr lang="en-US" altLang="en-US" sz="1400">
                <a:ea typeface="MS PGothic" charset="-128"/>
              </a:rPr>
              <a:t>Usage model </a:t>
            </a:r>
            <a:r>
              <a:rPr lang="en-US" altLang="en-US" sz="1400" smtClean="0">
                <a:ea typeface="MS PGothic" charset="-128"/>
              </a:rPr>
              <a:t>document, Simulation </a:t>
            </a:r>
            <a:r>
              <a:rPr lang="en-US" altLang="en-US" sz="1400">
                <a:ea typeface="MS PGothic" charset="-128"/>
              </a:rPr>
              <a:t>Scenarios and Evaluation Methodology Document</a:t>
            </a:r>
          </a:p>
          <a:p>
            <a:pPr lvl="1"/>
            <a:r>
              <a:rPr lang="en-US" altLang="en-US" sz="1600">
                <a:ea typeface="MS PGothic" charset="-128"/>
              </a:rPr>
              <a:t>Reviewed and revised the TG timeline</a:t>
            </a:r>
          </a:p>
          <a:p>
            <a:pPr lvl="2"/>
            <a:r>
              <a:rPr lang="en-US" altLang="en-US" sz="1400">
                <a:ea typeface="MS PGothic" charset="-128"/>
              </a:rPr>
              <a:t>Draft 0.1 in January 2018, Draft 1.0 in May 2018</a:t>
            </a:r>
          </a:p>
          <a:p>
            <a:r>
              <a:rPr lang="en-US" altLang="en-US" sz="1800"/>
              <a:t>Plan for this meeting</a:t>
            </a:r>
          </a:p>
          <a:p>
            <a:pPr lvl="1"/>
            <a:r>
              <a:rPr lang="en-US" altLang="en-US" sz="1600"/>
              <a:t>Review technical presentations (limit the presentation to the basic operation of WUR)</a:t>
            </a:r>
          </a:p>
          <a:p>
            <a:pPr lvl="1"/>
            <a:r>
              <a:rPr lang="en-US" altLang="en-US" sz="1600"/>
              <a:t>Review TGba D0.0 identify subclauses that have enough details to start writing draft text based on TGba SFD, and call for volunteers to write text for the subclauses</a:t>
            </a:r>
          </a:p>
          <a:p>
            <a:pPr lvl="1"/>
            <a:r>
              <a:rPr lang="en-US" altLang="en-US" sz="1600"/>
              <a:t>Work on task group documents</a:t>
            </a:r>
          </a:p>
          <a:p>
            <a:pPr lvl="1"/>
            <a:r>
              <a:rPr lang="en-US" altLang="en-US" sz="1600"/>
              <a:t>Review TG timeline</a:t>
            </a:r>
          </a:p>
          <a:p>
            <a:r>
              <a:rPr lang="en-US" altLang="en-US" sz="1800"/>
              <a:t>Agenda can be found in doc: IEEE 802.11-17/1549</a:t>
            </a:r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15364" name="Date Placeholder 3"/>
          <p:cNvSpPr>
            <a:spLocks noGrp="1"/>
          </p:cNvSpPr>
          <p:nvPr>
            <p:ph type="dt" sz="quarter" idx="10"/>
          </p:nvPr>
        </p:nvSpPr>
        <p:spPr>
          <a:xfrm>
            <a:off x="696913" y="332601"/>
            <a:ext cx="942716" cy="276999"/>
          </a:xfrm>
          <a:noFill/>
        </p:spPr>
        <p:txBody>
          <a:bodyPr/>
          <a:lstStyle/>
          <a:p>
            <a:r>
              <a:rPr lang="en-US" smtClean="0"/>
              <a:t>November 2017</a:t>
            </a:r>
            <a:endParaRPr lang="en-US" dirty="0" smtClean="0"/>
          </a:p>
        </p:txBody>
      </p:sp>
      <p:sp>
        <p:nvSpPr>
          <p:cNvPr id="1536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445978" y="6475413"/>
            <a:ext cx="2097947" cy="184666"/>
          </a:xfrm>
          <a:noFill/>
        </p:spPr>
        <p:txBody>
          <a:bodyPr/>
          <a:lstStyle/>
          <a:p>
            <a:r>
              <a:rPr lang="en-US" smtClean="0"/>
              <a:t>D. Stanley, HP Enterprise</a:t>
            </a:r>
            <a:endParaRPr lang="en-US" dirty="0" smtClean="0"/>
          </a:p>
        </p:txBody>
      </p:sp>
      <p:sp>
        <p:nvSpPr>
          <p:cNvPr id="1536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US" smtClean="0"/>
              <a:t>Slide </a:t>
            </a:r>
            <a:fld id="{38F0476F-A4BB-476C-A2BA-863251181211}" type="slidenum">
              <a:rPr lang="en-US" smtClean="0"/>
              <a:pPr/>
              <a:t>20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316720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685800" y="838200"/>
            <a:ext cx="7772400" cy="1447800"/>
          </a:xfrm>
        </p:spPr>
        <p:txBody>
          <a:bodyPr/>
          <a:lstStyle/>
          <a:p>
            <a:r>
              <a:rPr lang="en-US" dirty="0" smtClean="0"/>
              <a:t>LC Study Group </a:t>
            </a:r>
            <a:r>
              <a:rPr lang="en-US" altLang="ja-JP" smtClean="0"/>
              <a:t>– November </a:t>
            </a:r>
            <a:r>
              <a:rPr lang="en-US" altLang="ja-JP" dirty="0" smtClean="0"/>
              <a:t>2017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GB" sz="2800" b="0" dirty="0" smtClean="0"/>
              <a:t>Light Communications</a:t>
            </a:r>
            <a:r>
              <a:rPr lang="en-GB" sz="2800" b="0" smtClean="0"/>
              <a:t/>
            </a:r>
            <a:br>
              <a:rPr lang="en-GB" sz="2800" b="0" smtClean="0"/>
            </a:br>
            <a:r>
              <a:rPr lang="en-GB" smtClean="0"/>
              <a:t>Chair: Nikola </a:t>
            </a:r>
            <a:r>
              <a:rPr lang="en-US" smtClean="0"/>
              <a:t>Serafimovski</a:t>
            </a:r>
            <a:endParaRPr lang="en-US" dirty="0"/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304800" y="2514599"/>
            <a:ext cx="8534400" cy="3960813"/>
          </a:xfrm>
        </p:spPr>
        <p:txBody>
          <a:bodyPr/>
          <a:lstStyle/>
          <a:p>
            <a:pPr algn="just"/>
            <a:r>
              <a:rPr lang="en-GB" altLang="en-US"/>
              <a:t>LC SG will review several contributions to help shape the scope of the PAR/CSD document as well as discuss the first draft of the PAR/CSD. </a:t>
            </a:r>
          </a:p>
          <a:p>
            <a:pPr algn="just"/>
            <a:r>
              <a:rPr lang="en-GB" altLang="en-US"/>
              <a:t>Four (4) meeting slots for the Nov. 2017 session</a:t>
            </a:r>
          </a:p>
          <a:p>
            <a:pPr lvl="1" algn="just"/>
            <a:r>
              <a:rPr lang="en-GB" altLang="en-US"/>
              <a:t>Monday, AM1</a:t>
            </a:r>
          </a:p>
          <a:p>
            <a:pPr lvl="1" algn="just"/>
            <a:r>
              <a:rPr lang="en-GB" altLang="en-US"/>
              <a:t>Tuesday, AM1 and PM2</a:t>
            </a:r>
          </a:p>
          <a:p>
            <a:pPr lvl="1" algn="just"/>
            <a:r>
              <a:rPr lang="en-GB" altLang="en-US"/>
              <a:t>Thursday, AM1</a:t>
            </a:r>
          </a:p>
          <a:p>
            <a:pPr algn="just"/>
            <a:r>
              <a:rPr lang="en-GB" altLang="en-US"/>
              <a:t>Proposed Agenda in doc. 11-17/1555r0</a:t>
            </a:r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15364" name="Date Placeholder 3"/>
          <p:cNvSpPr>
            <a:spLocks noGrp="1"/>
          </p:cNvSpPr>
          <p:nvPr>
            <p:ph type="dt" sz="quarter" idx="10"/>
          </p:nvPr>
        </p:nvSpPr>
        <p:spPr>
          <a:xfrm>
            <a:off x="696913" y="332601"/>
            <a:ext cx="942716" cy="276999"/>
          </a:xfrm>
          <a:noFill/>
        </p:spPr>
        <p:txBody>
          <a:bodyPr/>
          <a:lstStyle/>
          <a:p>
            <a:r>
              <a:rPr lang="en-US" smtClean="0"/>
              <a:t>November 2017</a:t>
            </a:r>
            <a:endParaRPr lang="en-US" dirty="0" smtClean="0"/>
          </a:p>
        </p:txBody>
      </p:sp>
      <p:sp>
        <p:nvSpPr>
          <p:cNvPr id="1536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445978" y="6475413"/>
            <a:ext cx="2097947" cy="184666"/>
          </a:xfrm>
          <a:noFill/>
        </p:spPr>
        <p:txBody>
          <a:bodyPr/>
          <a:lstStyle/>
          <a:p>
            <a:r>
              <a:rPr lang="en-US" smtClean="0"/>
              <a:t>D. Stanley, HP Enterprise</a:t>
            </a:r>
            <a:endParaRPr lang="en-US" dirty="0" smtClean="0"/>
          </a:p>
        </p:txBody>
      </p:sp>
      <p:sp>
        <p:nvSpPr>
          <p:cNvPr id="1536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US" smtClean="0"/>
              <a:t>Slide </a:t>
            </a:r>
            <a:fld id="{38F0476F-A4BB-476C-A2BA-863251181211}" type="slidenum">
              <a:rPr lang="en-US" smtClean="0"/>
              <a:pPr/>
              <a:t>21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69559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95788" y="6475413"/>
            <a:ext cx="428625" cy="182562"/>
          </a:xfrm>
          <a:noFill/>
        </p:spPr>
        <p:txBody>
          <a:bodyPr/>
          <a:lstStyle/>
          <a:p>
            <a:r>
              <a:rPr lang="en-US" smtClean="0"/>
              <a:t>Slide </a:t>
            </a:r>
            <a:fld id="{A9C0966F-FF4E-453D-A652-D2F3414DF627}" type="slidenum">
              <a:rPr lang="en-US" smtClean="0"/>
              <a:pPr/>
              <a:t>3</a:t>
            </a:fld>
            <a:endParaRPr lang="en-US" smtClean="0"/>
          </a:p>
        </p:txBody>
      </p:sp>
      <p:sp>
        <p:nvSpPr>
          <p:cNvPr id="17411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762000"/>
            <a:ext cx="7772400" cy="685800"/>
          </a:xfrm>
        </p:spPr>
        <p:txBody>
          <a:bodyPr/>
          <a:lstStyle/>
          <a:p>
            <a:r>
              <a:rPr lang="en-US" dirty="0" smtClean="0"/>
              <a:t>Editors Meeting </a:t>
            </a:r>
            <a:r>
              <a:rPr lang="en-US" altLang="en-US"/>
              <a:t>–</a:t>
            </a:r>
            <a:r>
              <a:rPr lang="en-US" smtClean="0"/>
              <a:t> November </a:t>
            </a:r>
            <a:r>
              <a:rPr lang="en-US" dirty="0" smtClean="0"/>
              <a:t>2017</a:t>
            </a:r>
            <a:br>
              <a:rPr lang="en-US" dirty="0" smtClean="0"/>
            </a:br>
            <a:r>
              <a:rPr lang="en-US" dirty="0" smtClean="0"/>
              <a:t>Chairs: Peter Ecclesine, Robert Stacey</a:t>
            </a:r>
          </a:p>
        </p:txBody>
      </p:sp>
      <p:sp>
        <p:nvSpPr>
          <p:cNvPr id="17413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D. Stanley, HP Enterprise</a:t>
            </a:r>
          </a:p>
        </p:txBody>
      </p:sp>
      <p:sp>
        <p:nvSpPr>
          <p:cNvPr id="17414" name="Date Placeholder 5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November 2017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85800" y="1905000"/>
            <a:ext cx="8305800" cy="4419600"/>
          </a:xfrm>
        </p:spPr>
        <p:txBody>
          <a:bodyPr/>
          <a:lstStyle/>
          <a:p>
            <a:r>
              <a:rPr lang="en-US" smtClean="0"/>
              <a:t>Roll </a:t>
            </a:r>
            <a:r>
              <a:rPr lang="en-US"/>
              <a:t>Call / Contacts / Reflector</a:t>
            </a:r>
          </a:p>
          <a:p>
            <a:r>
              <a:rPr lang="en-US"/>
              <a:t>Go round table and get brief status report</a:t>
            </a:r>
          </a:p>
          <a:p>
            <a:r>
              <a:rPr lang="en-US"/>
              <a:t>ANA Status / Process / What is administered</a:t>
            </a:r>
          </a:p>
          <a:p>
            <a:r>
              <a:rPr lang="en-US"/>
              <a:t>Numbering Alignment process / Spreadsheet</a:t>
            </a:r>
          </a:p>
          <a:p>
            <a:r>
              <a:rPr lang="en-US"/>
              <a:t>TGaj publication order</a:t>
            </a:r>
          </a:p>
          <a:p>
            <a:r>
              <a:rPr lang="en-US"/>
              <a:t>802.11 Mandatory Draft Review before SB</a:t>
            </a:r>
          </a:p>
          <a:p>
            <a:r>
              <a:rPr lang="en-US"/>
              <a:t>WG Style Guide for 802.11 09/1034r11</a:t>
            </a:r>
          </a:p>
          <a:p>
            <a:r>
              <a:rPr lang="en-US"/>
              <a:t>Review WG Style Guide</a:t>
            </a:r>
          </a:p>
          <a:p>
            <a:r>
              <a:rPr lang="en-US"/>
              <a:t>Additional discussion topics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1160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95788" y="6475413"/>
            <a:ext cx="428625" cy="182562"/>
          </a:xfrm>
          <a:noFill/>
        </p:spPr>
        <p:txBody>
          <a:bodyPr/>
          <a:lstStyle/>
          <a:p>
            <a:r>
              <a:rPr lang="en-US" smtClean="0"/>
              <a:t>Slide </a:t>
            </a:r>
            <a:fld id="{A9C0966F-FF4E-453D-A652-D2F3414DF627}" type="slidenum">
              <a:rPr lang="en-US" smtClean="0"/>
              <a:pPr/>
              <a:t>4</a:t>
            </a:fld>
            <a:endParaRPr lang="en-US" smtClean="0"/>
          </a:p>
        </p:txBody>
      </p:sp>
      <p:sp>
        <p:nvSpPr>
          <p:cNvPr id="17411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762000"/>
            <a:ext cx="7772400" cy="685800"/>
          </a:xfrm>
        </p:spPr>
        <p:txBody>
          <a:bodyPr/>
          <a:lstStyle/>
          <a:p>
            <a:r>
              <a:rPr lang="en-US" dirty="0" smtClean="0"/>
              <a:t>Assigned Numbers Authority</a:t>
            </a:r>
            <a:r>
              <a:rPr lang="en-US" altLang="en-US" smtClean="0"/>
              <a:t>–</a:t>
            </a:r>
            <a:r>
              <a:rPr lang="en-US" smtClean="0"/>
              <a:t> Nov </a:t>
            </a:r>
            <a:r>
              <a:rPr lang="en-US" dirty="0" smtClean="0"/>
              <a:t>2017</a:t>
            </a:r>
            <a:br>
              <a:rPr lang="en-US" dirty="0" smtClean="0"/>
            </a:br>
            <a:r>
              <a:rPr lang="en-US" dirty="0" smtClean="0"/>
              <a:t>ANA Lead: Robert Stacey</a:t>
            </a:r>
          </a:p>
        </p:txBody>
      </p:sp>
      <p:sp>
        <p:nvSpPr>
          <p:cNvPr id="17413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D. Stanley, HP Enterprise</a:t>
            </a:r>
          </a:p>
        </p:txBody>
      </p:sp>
      <p:sp>
        <p:nvSpPr>
          <p:cNvPr id="17414" name="Date Placeholder 5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November 2017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85800" y="1905000"/>
            <a:ext cx="8001000" cy="4191000"/>
          </a:xfrm>
        </p:spPr>
        <p:txBody>
          <a:bodyPr/>
          <a:lstStyle/>
          <a:p>
            <a:pPr eaLnBrk="1" hangingPunct="1"/>
            <a:r>
              <a:rPr lang="en-US" altLang="en-US"/>
              <a:t>The latest database is 11-11/0270r38 (November 2017)</a:t>
            </a:r>
          </a:p>
          <a:p>
            <a:pPr eaLnBrk="1" hangingPunct="1"/>
            <a:r>
              <a:rPr lang="en-US" altLang="en-US"/>
              <a:t>Changes since last meeting:</a:t>
            </a:r>
          </a:p>
          <a:p>
            <a:pPr lvl="1" eaLnBrk="1" hangingPunct="1"/>
            <a:r>
              <a:rPr lang="en-US" altLang="en-US"/>
              <a:t>TGax allocations in preparation for D2.0</a:t>
            </a:r>
          </a:p>
          <a:p>
            <a:pPr eaLnBrk="1" hangingPunct="1"/>
            <a:r>
              <a:rPr lang="en-US" altLang="en-US"/>
              <a:t>Pending changes:</a:t>
            </a:r>
          </a:p>
          <a:p>
            <a:pPr lvl="1" eaLnBrk="1" hangingPunct="1"/>
            <a:r>
              <a:rPr lang="en-US" altLang="en-US"/>
              <a:t>None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6905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Date Placeholder 1"/>
          <p:cNvSpPr txBox="1">
            <a:spLocks noGrp="1"/>
          </p:cNvSpPr>
          <p:nvPr/>
        </p:nvSpPr>
        <p:spPr bwMode="auto">
          <a:xfrm>
            <a:off x="696913" y="334963"/>
            <a:ext cx="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 b="1">
              <a:latin typeface="Times New Roman" pitchFamily="18" charset="0"/>
            </a:endParaRPr>
          </a:p>
        </p:txBody>
      </p:sp>
      <p:sp>
        <p:nvSpPr>
          <p:cNvPr id="2051" name="Title 1"/>
          <p:cNvSpPr>
            <a:spLocks noGrp="1"/>
          </p:cNvSpPr>
          <p:nvPr>
            <p:ph type="title" idx="4294967295"/>
          </p:nvPr>
        </p:nvSpPr>
        <p:spPr>
          <a:xfrm>
            <a:off x="685800" y="914400"/>
            <a:ext cx="7772400" cy="685800"/>
          </a:xfrm>
        </p:spPr>
        <p:txBody>
          <a:bodyPr/>
          <a:lstStyle/>
          <a:p>
            <a:pPr eaLnBrk="1" hangingPunct="1"/>
            <a:r>
              <a:rPr lang="en-US" altLang="en-US" dirty="0" smtClean="0"/>
              <a:t>AANI SC </a:t>
            </a:r>
            <a:r>
              <a:rPr lang="en-US" altLang="en-US" smtClean="0"/>
              <a:t>–  November </a:t>
            </a:r>
            <a:r>
              <a:rPr lang="en-US" altLang="en-US" dirty="0" smtClean="0"/>
              <a:t>2017</a:t>
            </a:r>
            <a:br>
              <a:rPr lang="en-US" altLang="en-US" dirty="0" smtClean="0"/>
            </a:br>
            <a:r>
              <a:rPr lang="en-US" sz="2800" b="0" dirty="0"/>
              <a:t>Advanced Access Network Interface</a:t>
            </a:r>
            <a:r>
              <a:rPr lang="en-US" altLang="en-US" dirty="0" smtClean="0"/>
              <a:t/>
            </a:r>
            <a:br>
              <a:rPr lang="en-US" altLang="en-US" dirty="0" smtClean="0"/>
            </a:br>
            <a:r>
              <a:rPr lang="en-US" altLang="en-US" dirty="0" smtClean="0"/>
              <a:t>Chair: Joseph Levy</a:t>
            </a:r>
            <a:endParaRPr lang="en-US" altLang="en-US" sz="3600" dirty="0" smtClean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November 2017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Stanley, HP Enterprise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5FCC6E19-2015-45BF-A8A5-59D0D5FE5F06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457200" y="1905000"/>
            <a:ext cx="8305800" cy="49613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457200" eaLnBrk="0" hangingPunct="0">
              <a:lnSpc>
                <a:spcPct val="9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en-US" altLang="en-US" sz="2000" b="1" dirty="0" smtClean="0"/>
              <a:t>September Goals: </a:t>
            </a:r>
          </a:p>
          <a:p>
            <a:pPr marL="857250" lvl="1" indent="-457200" eaLnBrk="0" hangingPunct="0">
              <a:lnSpc>
                <a:spcPct val="90000"/>
              </a:lnSpc>
              <a:spcBef>
                <a:spcPct val="20000"/>
              </a:spcBef>
              <a:buFontTx/>
              <a:buChar char="–"/>
              <a:defRPr/>
            </a:pPr>
            <a:r>
              <a:rPr lang="en-US" altLang="en-US" sz="1600"/>
              <a:t>Generate Reply LS to Incoming LS from NGMN (</a:t>
            </a:r>
            <a:r>
              <a:rPr lang="en-US" sz="1600" u="sng" smtClean="0">
                <a:hlinkClick r:id="rId3"/>
              </a:rPr>
              <a:t>11-17/1569r0</a:t>
            </a:r>
            <a:r>
              <a:rPr lang="en-US" sz="1600" u="sng" smtClean="0"/>
              <a:t>)</a:t>
            </a:r>
          </a:p>
          <a:p>
            <a:pPr marL="857250" lvl="1" indent="-457200" eaLnBrk="0" hangingPunct="0">
              <a:lnSpc>
                <a:spcPct val="90000"/>
              </a:lnSpc>
              <a:spcBef>
                <a:spcPct val="20000"/>
              </a:spcBef>
              <a:buFontTx/>
              <a:buChar char="–"/>
              <a:defRPr/>
            </a:pPr>
            <a:r>
              <a:rPr lang="en-US" altLang="en-US" sz="1600"/>
              <a:t>Generate Reply/Comments to “</a:t>
            </a:r>
            <a:r>
              <a:rPr lang="en-US" sz="1600">
                <a:hlinkClick r:id="rId4"/>
              </a:rPr>
              <a:t>IEEE 5G AND BEYOND TECHNOLOGY ROADMAP WHITE PAPER</a:t>
            </a:r>
            <a:r>
              <a:rPr lang="en-US" sz="1600"/>
              <a:t>”</a:t>
            </a:r>
            <a:endParaRPr lang="en-US" altLang="en-US" sz="1600"/>
          </a:p>
          <a:p>
            <a:pPr marL="857250" lvl="1" indent="-457200" eaLnBrk="0" hangingPunct="0">
              <a:lnSpc>
                <a:spcPct val="90000"/>
              </a:lnSpc>
              <a:spcBef>
                <a:spcPct val="20000"/>
              </a:spcBef>
              <a:buFontTx/>
              <a:buChar char="–"/>
              <a:defRPr/>
            </a:pPr>
            <a:r>
              <a:rPr lang="en-US" altLang="en-US" sz="1600" smtClean="0"/>
              <a:t>Discuss </a:t>
            </a:r>
            <a:r>
              <a:rPr lang="en-US" altLang="en-US" sz="1600" dirty="0"/>
              <a:t>contributions on SA/802.11 interworking </a:t>
            </a:r>
            <a:r>
              <a:rPr lang="en-US" altLang="en-US" sz="1600" dirty="0" smtClean="0"/>
              <a:t>and </a:t>
            </a:r>
            <a:r>
              <a:rPr lang="en-US" altLang="en-US" sz="1600" dirty="0"/>
              <a:t>related </a:t>
            </a:r>
            <a:r>
              <a:rPr lang="en-US" altLang="en-US" sz="1600" dirty="0" smtClean="0"/>
              <a:t>topics</a:t>
            </a:r>
          </a:p>
          <a:p>
            <a:pPr marL="857250" lvl="1" indent="-457200" eaLnBrk="0" hangingPunct="0">
              <a:lnSpc>
                <a:spcPct val="90000"/>
              </a:lnSpc>
              <a:spcBef>
                <a:spcPct val="20000"/>
              </a:spcBef>
              <a:buFontTx/>
              <a:buChar char="–"/>
              <a:defRPr/>
            </a:pPr>
            <a:r>
              <a:rPr lang="en-US" altLang="en-US" sz="1600" dirty="0" smtClean="0"/>
              <a:t>Discuss </a:t>
            </a:r>
            <a:r>
              <a:rPr lang="en-US" altLang="en-US" sz="1600" dirty="0"/>
              <a:t>802.11 support of 802.1 NEND IC activity and </a:t>
            </a:r>
            <a:r>
              <a:rPr lang="en-US" altLang="en-US" sz="1600" dirty="0" smtClean="0"/>
              <a:t>actions</a:t>
            </a:r>
          </a:p>
          <a:p>
            <a:pPr indent="-457200" eaLnBrk="0" hangingPunct="0">
              <a:lnSpc>
                <a:spcPct val="9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en-US" sz="2000" b="1" smtClean="0"/>
              <a:t>LS </a:t>
            </a:r>
            <a:r>
              <a:rPr lang="en-US" sz="2000" b="1" dirty="0" smtClean="0"/>
              <a:t>Activity to Date</a:t>
            </a:r>
          </a:p>
          <a:p>
            <a:pPr marL="857250" lvl="1" indent="-457200" eaLnBrk="0" hangingPunct="0">
              <a:lnSpc>
                <a:spcPct val="90000"/>
              </a:lnSpc>
              <a:spcBef>
                <a:spcPct val="20000"/>
              </a:spcBef>
              <a:buFontTx/>
              <a:buChar char="–"/>
              <a:defRPr/>
            </a:pPr>
            <a:r>
              <a:rPr lang="en-US" altLang="en-US" sz="1600" dirty="0" smtClean="0"/>
              <a:t>LS </a:t>
            </a:r>
            <a:r>
              <a:rPr lang="en-US" altLang="en-US" sz="1600" dirty="0"/>
              <a:t>(</a:t>
            </a:r>
            <a:r>
              <a:rPr lang="en-US" altLang="en-US" sz="1600" dirty="0">
                <a:hlinkClick r:id="rId5"/>
              </a:rPr>
              <a:t>11-16/1101r10</a:t>
            </a:r>
            <a:r>
              <a:rPr lang="en-US" altLang="en-US" sz="1600" dirty="0"/>
              <a:t>) to 3GPP RAN and SA (9/16)</a:t>
            </a:r>
          </a:p>
          <a:p>
            <a:pPr marL="857250" lvl="1" indent="-457200" eaLnBrk="0" hangingPunct="0">
              <a:lnSpc>
                <a:spcPct val="90000"/>
              </a:lnSpc>
              <a:spcBef>
                <a:spcPct val="20000"/>
              </a:spcBef>
              <a:buFontTx/>
              <a:buChar char="–"/>
              <a:defRPr/>
            </a:pPr>
            <a:r>
              <a:rPr lang="en-US" altLang="en-US" sz="1600" dirty="0"/>
              <a:t>LS (</a:t>
            </a:r>
            <a:r>
              <a:rPr lang="en-US" altLang="en-US" sz="1600" dirty="0">
                <a:hlinkClick r:id="rId6"/>
              </a:rPr>
              <a:t>11-16-/510r2</a:t>
            </a:r>
            <a:r>
              <a:rPr lang="en-US" altLang="en-US" sz="1600" dirty="0"/>
              <a:t>) to 3GPP RAN2 (1/17), reply received (</a:t>
            </a:r>
            <a:r>
              <a:rPr lang="en-US" altLang="en-US" sz="1600" dirty="0">
                <a:hlinkClick r:id="rId7"/>
              </a:rPr>
              <a:t>11-17/0315r0</a:t>
            </a:r>
            <a:r>
              <a:rPr lang="en-US" altLang="en-US" sz="1600" dirty="0"/>
              <a:t>) </a:t>
            </a:r>
          </a:p>
          <a:p>
            <a:pPr marL="857250" lvl="1" indent="-457200" eaLnBrk="0" hangingPunct="0">
              <a:lnSpc>
                <a:spcPct val="90000"/>
              </a:lnSpc>
              <a:spcBef>
                <a:spcPct val="20000"/>
              </a:spcBef>
              <a:buFontTx/>
              <a:buChar char="–"/>
              <a:defRPr/>
            </a:pPr>
            <a:r>
              <a:rPr lang="en-US" altLang="en-US" sz="1600" dirty="0"/>
              <a:t>LS (</a:t>
            </a:r>
            <a:r>
              <a:rPr lang="en-US" altLang="en-US" sz="1600" dirty="0">
                <a:hlinkClick r:id="rId8"/>
              </a:rPr>
              <a:t>11-16/1573r3</a:t>
            </a:r>
            <a:r>
              <a:rPr lang="en-US" altLang="en-US" sz="1600" dirty="0"/>
              <a:t>) to 3GPP RAN (1/17), reply received (</a:t>
            </a:r>
            <a:r>
              <a:rPr lang="en-US" altLang="en-US" sz="1600" dirty="0">
                <a:hlinkClick r:id="rId9"/>
              </a:rPr>
              <a:t>11-17/0444r0</a:t>
            </a:r>
            <a:r>
              <a:rPr lang="en-US" altLang="en-US" sz="1600" dirty="0"/>
              <a:t>) </a:t>
            </a:r>
          </a:p>
          <a:p>
            <a:pPr marL="857250" lvl="1" indent="-457200" eaLnBrk="0" hangingPunct="0">
              <a:lnSpc>
                <a:spcPct val="90000"/>
              </a:lnSpc>
              <a:spcBef>
                <a:spcPct val="20000"/>
              </a:spcBef>
              <a:buFontTx/>
              <a:buChar char="–"/>
              <a:defRPr/>
            </a:pPr>
            <a:r>
              <a:rPr lang="en-US" altLang="en-US" sz="1600" dirty="0"/>
              <a:t>LS (</a:t>
            </a:r>
            <a:r>
              <a:rPr lang="en-US" altLang="en-US" sz="1600" dirty="0">
                <a:hlinkClick r:id="rId10"/>
              </a:rPr>
              <a:t>11-17-0378r2</a:t>
            </a:r>
            <a:r>
              <a:rPr lang="en-US" altLang="en-US" sz="1600" dirty="0"/>
              <a:t>) to 3GPP RAN2 (5/17</a:t>
            </a:r>
            <a:r>
              <a:rPr lang="en-US" altLang="en-US" sz="1600" dirty="0" smtClean="0"/>
              <a:t>), activity moved to </a:t>
            </a:r>
            <a:r>
              <a:rPr lang="en-US" altLang="en-US" sz="1600" dirty="0" err="1" smtClean="0"/>
              <a:t>TGmd</a:t>
            </a:r>
            <a:endParaRPr lang="en-US" altLang="en-US" sz="1600" dirty="0"/>
          </a:p>
          <a:p>
            <a:pPr marL="857250" lvl="1" indent="-457200" eaLnBrk="0" hangingPunct="0">
              <a:lnSpc>
                <a:spcPct val="90000"/>
              </a:lnSpc>
              <a:spcBef>
                <a:spcPct val="20000"/>
              </a:spcBef>
              <a:buFontTx/>
              <a:buChar char="–"/>
              <a:defRPr/>
            </a:pPr>
            <a:r>
              <a:rPr lang="en-US" altLang="en-US" sz="1600" dirty="0"/>
              <a:t>LS (</a:t>
            </a:r>
            <a:r>
              <a:rPr lang="en-US" altLang="en-US" sz="1600" dirty="0">
                <a:hlinkClick r:id="rId11"/>
              </a:rPr>
              <a:t>11-16/1574r3</a:t>
            </a:r>
            <a:r>
              <a:rPr lang="en-US" altLang="en-US" sz="1600" dirty="0"/>
              <a:t>) to 3GPP SA (5/17</a:t>
            </a:r>
            <a:r>
              <a:rPr lang="en-US" altLang="en-US" sz="1600" dirty="0" smtClean="0"/>
              <a:t>), reply received (</a:t>
            </a:r>
            <a:r>
              <a:rPr lang="en-US" altLang="en-US" sz="1600" dirty="0">
                <a:hlinkClick r:id="rId12"/>
              </a:rPr>
              <a:t>11-17/0903r0</a:t>
            </a:r>
            <a:r>
              <a:rPr lang="en-US" altLang="en-US" sz="1600" dirty="0" smtClean="0"/>
              <a:t>)</a:t>
            </a:r>
            <a:endParaRPr lang="en-US" altLang="en-US" sz="1600" dirty="0"/>
          </a:p>
          <a:p>
            <a:pPr indent="-457200" eaLnBrk="0" hangingPunct="0">
              <a:lnSpc>
                <a:spcPct val="9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en-US" sz="2000" b="1" smtClean="0"/>
              <a:t>Agenda</a:t>
            </a:r>
            <a:r>
              <a:rPr lang="en-US" sz="2000" b="1" dirty="0" smtClean="0"/>
              <a:t>, </a:t>
            </a:r>
            <a:r>
              <a:rPr lang="en-US" sz="2000" b="1" smtClean="0"/>
              <a:t>see 11-17-1553 </a:t>
            </a:r>
            <a:r>
              <a:rPr lang="en-US" sz="2000" b="1" dirty="0" smtClean="0"/>
              <a:t>for details</a:t>
            </a:r>
          </a:p>
          <a:p>
            <a:pPr indent="-457200" eaLnBrk="0" hangingPunct="0">
              <a:lnSpc>
                <a:spcPct val="9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en-US" sz="2000" b="1" dirty="0" smtClean="0"/>
              <a:t>AANI SC</a:t>
            </a:r>
            <a:r>
              <a:rPr lang="en-US" sz="2000" b="1" smtClean="0"/>
              <a:t>: Tuesday PM1</a:t>
            </a:r>
            <a:r>
              <a:rPr lang="en-US" sz="2000" b="1" dirty="0" smtClean="0"/>
              <a:t>, </a:t>
            </a:r>
            <a:r>
              <a:rPr lang="en-US" sz="2000" b="1" smtClean="0"/>
              <a:t>Thursday AM2</a:t>
            </a:r>
            <a:r>
              <a:rPr lang="en-US" sz="1050" b="1" smtClean="0"/>
              <a:t> </a:t>
            </a:r>
            <a:r>
              <a:rPr lang="en-US" sz="2000" b="1" dirty="0" smtClean="0"/>
              <a:t/>
            </a:r>
            <a:br>
              <a:rPr lang="en-US" sz="2000" b="1" dirty="0" smtClean="0"/>
            </a:br>
            <a:r>
              <a:rPr lang="en-US" sz="1200" b="1" dirty="0" smtClean="0"/>
              <a:t/>
            </a:r>
            <a:br>
              <a:rPr lang="en-US" sz="1200" b="1" dirty="0" smtClean="0"/>
            </a:br>
            <a:r>
              <a:rPr lang="en-US" altLang="en-US" sz="1600" b="1" i="1" dirty="0" smtClean="0"/>
              <a:t>Note: NEND IC:</a:t>
            </a:r>
            <a:r>
              <a:rPr lang="en-US" sz="1600" b="1" i="1" dirty="0" smtClean="0"/>
              <a:t> “IEEE 802 network enhancements for the next decade” Industry </a:t>
            </a:r>
            <a:br>
              <a:rPr lang="en-US" sz="1600" b="1" i="1" dirty="0" smtClean="0"/>
            </a:br>
            <a:r>
              <a:rPr lang="en-US" sz="1600" b="1" i="1" dirty="0" smtClean="0"/>
              <a:t>Connections Activity</a:t>
            </a:r>
            <a:r>
              <a:rPr lang="en-US" altLang="en-US" sz="1600" b="1" i="1" dirty="0" smtClean="0"/>
              <a:t> is not scheduled to meet until the November Plenary</a:t>
            </a:r>
          </a:p>
          <a:p>
            <a:pPr eaLnBrk="1" hangingPunct="1"/>
            <a:endParaRPr lang="en-US" altLang="en-US" sz="2000" b="1" dirty="0" smtClean="0"/>
          </a:p>
        </p:txBody>
      </p:sp>
    </p:spTree>
    <p:extLst>
      <p:ext uri="{BB962C8B-B14F-4D97-AF65-F5344CB8AC3E}">
        <p14:creationId xmlns:p14="http://schemas.microsoft.com/office/powerpoint/2010/main" val="4166748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838200"/>
            <a:ext cx="8915400" cy="609600"/>
          </a:xfrm>
        </p:spPr>
        <p:txBody>
          <a:bodyPr/>
          <a:lstStyle/>
          <a:p>
            <a:pPr eaLnBrk="1" hangingPunct="1"/>
            <a:r>
              <a:rPr lang="en-US" altLang="en-US" dirty="0" smtClean="0"/>
              <a:t>802.11 ARC SC</a:t>
            </a:r>
            <a:r>
              <a:rPr lang="en-US" altLang="en-US" smtClean="0"/>
              <a:t>– November </a:t>
            </a:r>
            <a:r>
              <a:rPr lang="en-US" altLang="en-US" dirty="0" smtClean="0"/>
              <a:t>2017</a:t>
            </a:r>
            <a:br>
              <a:rPr lang="en-US" altLang="en-US" dirty="0" smtClean="0"/>
            </a:br>
            <a:r>
              <a:rPr lang="en-US" altLang="en-US" dirty="0" smtClean="0"/>
              <a:t>Chair – Mark Hamilton 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1752600"/>
            <a:ext cx="8686800" cy="4953000"/>
          </a:xfrm>
        </p:spPr>
        <p:txBody>
          <a:bodyPr/>
          <a:lstStyle/>
          <a:p>
            <a:pPr marL="342900" lvl="2" indent="-342900">
              <a:spcBef>
                <a:spcPts val="300"/>
              </a:spcBef>
              <a:spcAft>
                <a:spcPts val="0"/>
              </a:spcAft>
              <a:defRPr/>
            </a:pPr>
            <a:r>
              <a:rPr lang="en-US" altLang="en-US" b="1"/>
              <a:t>Tuesday AM2 and PM2, Wednesday AM1</a:t>
            </a:r>
          </a:p>
          <a:p>
            <a:pPr marL="342900" lvl="2" indent="-342900">
              <a:spcBef>
                <a:spcPts val="300"/>
              </a:spcBef>
              <a:spcAft>
                <a:spcPts val="0"/>
              </a:spcAft>
              <a:defRPr/>
            </a:pPr>
            <a:r>
              <a:rPr lang="en-US" altLang="en-US" b="1"/>
              <a:t>Updates:</a:t>
            </a:r>
          </a:p>
          <a:p>
            <a:pPr marL="685800" lvl="3" indent="-342900">
              <a:spcBef>
                <a:spcPts val="0"/>
              </a:spcBef>
              <a:spcAft>
                <a:spcPts val="0"/>
              </a:spcAft>
              <a:defRPr/>
            </a:pPr>
            <a:r>
              <a:rPr lang="en-US"/>
              <a:t>IEEE 802 activities relevant to 802.11/ARC</a:t>
            </a:r>
            <a:endParaRPr lang="en-US" altLang="en-US"/>
          </a:p>
          <a:p>
            <a:pPr marL="685800" lvl="3" indent="-342900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en-US"/>
              <a:t>IEEE 1588</a:t>
            </a:r>
          </a:p>
          <a:p>
            <a:pPr marL="685800" lvl="3" indent="-342900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en-US"/>
              <a:t>IETF/802 coordination</a:t>
            </a:r>
          </a:p>
          <a:p>
            <a:pPr marL="685800" lvl="3" indent="-342900">
              <a:spcBef>
                <a:spcPts val="300"/>
              </a:spcBef>
              <a:spcAft>
                <a:spcPts val="0"/>
              </a:spcAft>
              <a:defRPr/>
            </a:pPr>
            <a:r>
              <a:rPr lang="en-US" altLang="en-US"/>
              <a:t>802.1AS (802.1ASrev) use of 802.11 Fine Timing Measurement</a:t>
            </a:r>
          </a:p>
          <a:p>
            <a:pPr marL="1028700" lvl="4" indent="-342900">
              <a:spcBef>
                <a:spcPts val="300"/>
              </a:spcBef>
              <a:spcAft>
                <a:spcPts val="0"/>
              </a:spcAft>
              <a:defRPr/>
            </a:pPr>
            <a:r>
              <a:rPr lang="en-US" altLang="en-US"/>
              <a:t>Joint session with 802.1 (TBC)</a:t>
            </a:r>
          </a:p>
          <a:p>
            <a:pPr marL="342900" lvl="2" indent="-342900" eaLnBrk="1" hangingPunct="1">
              <a:spcBef>
                <a:spcPts val="300"/>
              </a:spcBef>
              <a:spcAft>
                <a:spcPts val="0"/>
              </a:spcAft>
              <a:defRPr/>
            </a:pPr>
            <a:r>
              <a:rPr lang="en-US" altLang="en-US" b="1"/>
              <a:t>MIB attributes Design Pattern – in preparation for REVmd</a:t>
            </a:r>
          </a:p>
          <a:p>
            <a:pPr marL="685800" lvl="3" indent="-342900" eaLnBrk="1" hangingPunct="1">
              <a:spcBef>
                <a:spcPts val="300"/>
              </a:spcBef>
              <a:spcAft>
                <a:spcPts val="0"/>
              </a:spcAft>
              <a:defRPr/>
            </a:pPr>
            <a:r>
              <a:rPr lang="en-US" sz="1800">
                <a:hlinkClick r:id="rId3"/>
              </a:rPr>
              <a:t>11-15/0355r8</a:t>
            </a:r>
            <a:r>
              <a:rPr lang="en-US" sz="1800"/>
              <a:t>, </a:t>
            </a:r>
            <a:r>
              <a:rPr lang="en-US" sz="1800">
                <a:hlinkClick r:id="rId4"/>
              </a:rPr>
              <a:t>11-17/0475r9</a:t>
            </a:r>
            <a:r>
              <a:rPr lang="en-US" sz="1800"/>
              <a:t>, </a:t>
            </a:r>
            <a:r>
              <a:rPr lang="en-US" sz="1800">
                <a:hlinkClick r:id="rId5"/>
              </a:rPr>
              <a:t>11-14/1281r4</a:t>
            </a:r>
            <a:r>
              <a:rPr lang="en-US" sz="1800"/>
              <a:t>, </a:t>
            </a:r>
            <a:r>
              <a:rPr lang="en-US" sz="1800">
                <a:hlinkClick r:id="rId6"/>
              </a:rPr>
              <a:t>11-09/0533r1</a:t>
            </a:r>
            <a:r>
              <a:rPr lang="en-US" sz="1800"/>
              <a:t> </a:t>
            </a:r>
          </a:p>
          <a:p>
            <a:pPr marL="342900" lvl="2" indent="-342900" eaLnBrk="1" hangingPunct="1">
              <a:spcBef>
                <a:spcPts val="300"/>
              </a:spcBef>
              <a:spcAft>
                <a:spcPts val="0"/>
              </a:spcAft>
              <a:defRPr/>
            </a:pPr>
            <a:r>
              <a:rPr lang="en-US" b="1"/>
              <a:t>YANG/NETCONF modeling – in preparation for REVmd</a:t>
            </a:r>
          </a:p>
          <a:p>
            <a:pPr marL="685800" lvl="3" indent="-342900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800">
                <a:hlinkClick r:id="rId7"/>
              </a:rPr>
              <a:t>11-16/1436r1</a:t>
            </a:r>
            <a:r>
              <a:rPr lang="en-US" sz="1800"/>
              <a:t> </a:t>
            </a:r>
          </a:p>
          <a:p>
            <a:pPr marL="342900" lvl="1" indent="-342900" eaLnBrk="1" hangingPunct="1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altLang="en-US" sz="1800" b="1"/>
              <a:t>“What is an ESS?”:</a:t>
            </a:r>
          </a:p>
          <a:p>
            <a:pPr marL="685800" lvl="3" indent="-3429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altLang="en-US" sz="1800"/>
              <a:t>and, “How can a non-AP STA know?”</a:t>
            </a:r>
          </a:p>
          <a:p>
            <a:pPr marL="685800" lvl="3" indent="-3429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sz="1800"/>
              <a:t>AP/DS/Portal architecture and 802 concepts - </a:t>
            </a:r>
            <a:r>
              <a:rPr lang="en-US" altLang="en-US" sz="1800">
                <a:hlinkClick r:id="rId8"/>
              </a:rPr>
              <a:t>11-17/0136r2</a:t>
            </a:r>
            <a:r>
              <a:rPr lang="en-US" sz="1800"/>
              <a:t>, </a:t>
            </a:r>
            <a:r>
              <a:rPr lang="en-US" sz="1800">
                <a:hlinkClick r:id="rId9"/>
              </a:rPr>
              <a:t>11-16/1512r0</a:t>
            </a:r>
            <a:r>
              <a:rPr lang="en-US" sz="1800"/>
              <a:t>, </a:t>
            </a:r>
            <a:r>
              <a:rPr lang="en-US" sz="1800">
                <a:hlinkClick r:id="rId10"/>
              </a:rPr>
              <a:t>11-16/0720r0</a:t>
            </a:r>
            <a:r>
              <a:rPr lang="en-US" sz="1800"/>
              <a:t>, </a:t>
            </a:r>
            <a:r>
              <a:rPr lang="en-US" sz="1800">
                <a:hlinkClick r:id="rId11"/>
              </a:rPr>
              <a:t>11-15/0454r0</a:t>
            </a:r>
            <a:r>
              <a:rPr lang="en-US" sz="1800"/>
              <a:t>, </a:t>
            </a:r>
            <a:r>
              <a:rPr lang="en-US" sz="1800">
                <a:hlinkClick r:id="rId12"/>
              </a:rPr>
              <a:t>11-14/1213r1</a:t>
            </a:r>
            <a:r>
              <a:rPr lang="en-US" sz="1800"/>
              <a:t> </a:t>
            </a:r>
          </a:p>
          <a:p>
            <a:pPr marL="342900" lvl="1" indent="-342900" eaLnBrk="1" hangingPunct="1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800" b="1"/>
              <a:t>WUR architecture topics/other “split” PHYs</a:t>
            </a:r>
          </a:p>
          <a:p>
            <a:pPr marL="685800" lvl="3" indent="-3429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sz="1800"/>
              <a:t>If contributions ready (TBC)</a:t>
            </a:r>
            <a:endParaRPr lang="en-US" sz="1800" dirty="0"/>
          </a:p>
        </p:txBody>
      </p:sp>
      <p:sp>
        <p:nvSpPr>
          <p:cNvPr id="13316" name="Date Placeholder 3"/>
          <p:cNvSpPr>
            <a:spLocks noGrp="1"/>
          </p:cNvSpPr>
          <p:nvPr>
            <p:ph type="dt" sz="quarter" idx="10"/>
          </p:nvPr>
        </p:nvSpPr>
        <p:spPr>
          <a:xfrm>
            <a:off x="696913" y="333375"/>
            <a:ext cx="968375" cy="276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smtClean="0"/>
              <a:t>November 2017</a:t>
            </a:r>
            <a:endParaRPr lang="en-US" altLang="en-US" sz="1800" dirty="0" smtClean="0"/>
          </a:p>
        </p:txBody>
      </p:sp>
      <p:sp>
        <p:nvSpPr>
          <p:cNvPr id="1331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769100" y="6475413"/>
            <a:ext cx="1774825" cy="1841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smtClean="0"/>
              <a:t>D. Stanley, HP Enterprise</a:t>
            </a:r>
          </a:p>
        </p:txBody>
      </p:sp>
      <p:sp>
        <p:nvSpPr>
          <p:cNvPr id="1331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smtClean="0"/>
              <a:t>Slide </a:t>
            </a:r>
            <a:fld id="{344B080B-AAF0-4B6B-9761-A4B57386F867}" type="slidenum">
              <a:rPr lang="en-US" altLang="en-US" sz="1200" b="0" smtClean="0"/>
              <a:pPr>
                <a:spcBef>
                  <a:spcPct val="0"/>
                </a:spcBef>
                <a:buFontTx/>
                <a:buNone/>
              </a:pPr>
              <a:t>6</a:t>
            </a:fld>
            <a:endParaRPr lang="en-US" altLang="en-US" sz="1200" b="0" smtClean="0"/>
          </a:p>
        </p:txBody>
      </p:sp>
    </p:spTree>
    <p:extLst>
      <p:ext uri="{BB962C8B-B14F-4D97-AF65-F5344CB8AC3E}">
        <p14:creationId xmlns:p14="http://schemas.microsoft.com/office/powerpoint/2010/main" val="1347223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Date Placeholder 1"/>
          <p:cNvSpPr>
            <a:spLocks noGrp="1"/>
          </p:cNvSpPr>
          <p:nvPr>
            <p:ph type="dt" sz="quarter" idx="10"/>
          </p:nvPr>
        </p:nvSpPr>
        <p:spPr>
          <a:xfrm>
            <a:off x="696913" y="301625"/>
            <a:ext cx="1817687" cy="3079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000" smtClean="0"/>
              <a:t>November 2017</a:t>
            </a:r>
          </a:p>
        </p:txBody>
      </p:sp>
      <p:sp>
        <p:nvSpPr>
          <p:cNvPr id="13315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7132638" y="6475413"/>
            <a:ext cx="1411287" cy="1841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smtClean="0"/>
              <a:t>D. Stanley, HP Enterprise</a:t>
            </a:r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394200" y="6475413"/>
            <a:ext cx="431800" cy="1841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smtClean="0"/>
              <a:t>Slide </a:t>
            </a:r>
            <a:fld id="{D48B9604-0A2D-4855-9BB3-38563A9E29D2}" type="slidenum">
              <a:rPr lang="en-US" altLang="en-US" sz="1200" b="0" smtClean="0"/>
              <a:pPr>
                <a:spcBef>
                  <a:spcPct val="0"/>
                </a:spcBef>
                <a:buFontTx/>
                <a:buNone/>
              </a:pPr>
              <a:t>7</a:t>
            </a:fld>
            <a:endParaRPr lang="en-US" altLang="en-US" sz="1200" b="0" smtClean="0"/>
          </a:p>
        </p:txBody>
      </p:sp>
      <p:sp>
        <p:nvSpPr>
          <p:cNvPr id="13317" name="Title 1"/>
          <p:cNvSpPr>
            <a:spLocks noGrp="1"/>
          </p:cNvSpPr>
          <p:nvPr>
            <p:ph type="title" idx="4294967295"/>
          </p:nvPr>
        </p:nvSpPr>
        <p:spPr>
          <a:xfrm>
            <a:off x="457200" y="762000"/>
            <a:ext cx="7772400" cy="1066800"/>
          </a:xfrm>
        </p:spPr>
        <p:txBody>
          <a:bodyPr lIns="91440" tIns="45720" rIns="91440" bIns="45720"/>
          <a:lstStyle/>
          <a:p>
            <a:pPr lvl="1"/>
            <a:r>
              <a:rPr lang="en-US" altLang="en-US" dirty="0" smtClean="0"/>
              <a:t>IEEE 802.11 Coexistence SC</a:t>
            </a:r>
            <a:r>
              <a:rPr lang="en-US" altLang="en-US" smtClean="0"/>
              <a:t>– Nov </a:t>
            </a:r>
            <a:r>
              <a:rPr lang="en-US" altLang="en-US" dirty="0" smtClean="0"/>
              <a:t>2017 -1</a:t>
            </a:r>
            <a:br>
              <a:rPr lang="en-US" altLang="en-US" dirty="0" smtClean="0"/>
            </a:br>
            <a:r>
              <a:rPr lang="en-GB" dirty="0" smtClean="0"/>
              <a:t>Chair</a:t>
            </a:r>
            <a:r>
              <a:rPr lang="en-GB" dirty="0"/>
              <a:t>: </a:t>
            </a:r>
            <a:r>
              <a:rPr lang="en-GB" dirty="0" smtClean="0"/>
              <a:t>Andrew Myles</a:t>
            </a:r>
            <a:endParaRPr lang="en-US" altLang="en-US" dirty="0" smtClean="0"/>
          </a:p>
        </p:txBody>
      </p:sp>
      <p:sp>
        <p:nvSpPr>
          <p:cNvPr id="3078" name="Content Placeholder 2"/>
          <p:cNvSpPr>
            <a:spLocks noGrp="1"/>
          </p:cNvSpPr>
          <p:nvPr>
            <p:ph idx="4294967295"/>
          </p:nvPr>
        </p:nvSpPr>
        <p:spPr>
          <a:xfrm>
            <a:off x="685800" y="1981200"/>
            <a:ext cx="7696200" cy="4343400"/>
          </a:xfrm>
        </p:spPr>
        <p:txBody>
          <a:bodyPr lIns="91440" tIns="45720" rIns="91440" bIns="45720"/>
          <a:lstStyle/>
          <a:p>
            <a:pPr marL="0" indent="0">
              <a:buFontTx/>
              <a:buNone/>
              <a:defRPr/>
            </a:pPr>
            <a:r>
              <a:rPr lang="en-AU" altLang="en-US"/>
              <a:t>Agenda items (11-17-1551) to be addressed will include:</a:t>
            </a:r>
          </a:p>
          <a:p>
            <a:pPr>
              <a:defRPr/>
            </a:pPr>
            <a:r>
              <a:rPr lang="en-AU"/>
              <a:t>Relationships</a:t>
            </a:r>
          </a:p>
          <a:p>
            <a:pPr lvl="1">
              <a:defRPr/>
            </a:pPr>
            <a:r>
              <a:rPr lang="en-AU"/>
              <a:t>Prepare for upcoming ETSI BRAN meeting</a:t>
            </a:r>
          </a:p>
          <a:p>
            <a:pPr lvl="1">
              <a:defRPr/>
            </a:pPr>
            <a:r>
              <a:rPr lang="en-AU"/>
              <a:t>Review recent 3GPP RAN1 activities</a:t>
            </a:r>
          </a:p>
          <a:p>
            <a:pPr lvl="1">
              <a:defRPr/>
            </a:pPr>
            <a:r>
              <a:rPr lang="en-AU"/>
              <a:t>Determine how to engage 3GPP RAN1 going forward</a:t>
            </a:r>
          </a:p>
          <a:p>
            <a:pPr lvl="1">
              <a:defRPr/>
            </a:pPr>
            <a:r>
              <a:rPr lang="en-AU"/>
              <a:t>Determine how to engage MulteFire Alliance going forward</a:t>
            </a:r>
          </a:p>
          <a:p>
            <a:pPr>
              <a:defRPr/>
            </a:pPr>
            <a:r>
              <a:rPr lang="en-AU"/>
              <a:t>Technical issues</a:t>
            </a:r>
          </a:p>
          <a:p>
            <a:pPr lvl="1">
              <a:defRPr/>
            </a:pPr>
            <a:r>
              <a:rPr lang="en-AU"/>
              <a:t>Discuss a neutral preamble definition for EN 301 893</a:t>
            </a:r>
          </a:p>
          <a:p>
            <a:pPr lvl="1">
              <a:defRPr/>
            </a:pPr>
            <a:r>
              <a:rPr lang="en-AU"/>
              <a:t>Discuss SR under EN 301 893</a:t>
            </a:r>
          </a:p>
          <a:p>
            <a:pPr lvl="1">
              <a:defRPr/>
            </a:pPr>
            <a:r>
              <a:rPr lang="en-AU"/>
              <a:t>Discuss blocking energy issue</a:t>
            </a:r>
          </a:p>
          <a:p>
            <a:pPr lvl="1">
              <a:defRPr/>
            </a:pPr>
            <a:r>
              <a:rPr lang="en-AU"/>
              <a:t>Discuss interpretation of EN 301 893 wrt paused </a:t>
            </a:r>
            <a:r>
              <a:rPr lang="en-AU" smtClean="0"/>
              <a:t>TXOPs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45829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Date Placeholder 1"/>
          <p:cNvSpPr>
            <a:spLocks noGrp="1"/>
          </p:cNvSpPr>
          <p:nvPr>
            <p:ph type="dt" sz="quarter" idx="10"/>
          </p:nvPr>
        </p:nvSpPr>
        <p:spPr>
          <a:xfrm>
            <a:off x="696913" y="301625"/>
            <a:ext cx="1817687" cy="3079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000" smtClean="0"/>
              <a:t>November 2017</a:t>
            </a:r>
          </a:p>
        </p:txBody>
      </p:sp>
      <p:sp>
        <p:nvSpPr>
          <p:cNvPr id="13315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7132638" y="6475413"/>
            <a:ext cx="1411287" cy="1841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smtClean="0"/>
              <a:t>D. Stanley, HP Enterprise</a:t>
            </a:r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394200" y="6475413"/>
            <a:ext cx="431800" cy="1841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smtClean="0"/>
              <a:t>Slide </a:t>
            </a:r>
            <a:fld id="{D48B9604-0A2D-4855-9BB3-38563A9E29D2}" type="slidenum">
              <a:rPr lang="en-US" altLang="en-US" sz="1200" b="0" smtClean="0"/>
              <a:pPr>
                <a:spcBef>
                  <a:spcPct val="0"/>
                </a:spcBef>
                <a:buFontTx/>
                <a:buNone/>
              </a:pPr>
              <a:t>8</a:t>
            </a:fld>
            <a:endParaRPr lang="en-US" altLang="en-US" sz="1200" b="0" smtClean="0"/>
          </a:p>
        </p:txBody>
      </p:sp>
      <p:sp>
        <p:nvSpPr>
          <p:cNvPr id="13317" name="Title 1"/>
          <p:cNvSpPr>
            <a:spLocks noGrp="1"/>
          </p:cNvSpPr>
          <p:nvPr>
            <p:ph type="title" idx="4294967295"/>
          </p:nvPr>
        </p:nvSpPr>
        <p:spPr>
          <a:xfrm>
            <a:off x="457200" y="762000"/>
            <a:ext cx="7772400" cy="1066800"/>
          </a:xfrm>
        </p:spPr>
        <p:txBody>
          <a:bodyPr lIns="91440" tIns="45720" rIns="91440" bIns="45720"/>
          <a:lstStyle/>
          <a:p>
            <a:pPr lvl="1"/>
            <a:r>
              <a:rPr lang="en-US" altLang="en-US" dirty="0" smtClean="0"/>
              <a:t>IEEE 802.11 Coexistence SC</a:t>
            </a:r>
            <a:r>
              <a:rPr lang="en-US" altLang="en-US" smtClean="0"/>
              <a:t>– Nov </a:t>
            </a:r>
            <a:r>
              <a:rPr lang="en-US" altLang="en-US" dirty="0" smtClean="0"/>
              <a:t>2017-2</a:t>
            </a:r>
            <a:br>
              <a:rPr lang="en-US" altLang="en-US" dirty="0" smtClean="0"/>
            </a:br>
            <a:r>
              <a:rPr lang="en-GB" dirty="0" smtClean="0"/>
              <a:t>Chair</a:t>
            </a:r>
            <a:r>
              <a:rPr lang="en-GB" dirty="0"/>
              <a:t>: </a:t>
            </a:r>
            <a:r>
              <a:rPr lang="en-GB" dirty="0" smtClean="0"/>
              <a:t>Andrew Myles</a:t>
            </a:r>
            <a:endParaRPr lang="en-US" altLang="en-US" dirty="0" smtClean="0"/>
          </a:p>
        </p:txBody>
      </p:sp>
      <p:sp>
        <p:nvSpPr>
          <p:cNvPr id="3078" name="Content Placeholder 2"/>
          <p:cNvSpPr>
            <a:spLocks noGrp="1"/>
          </p:cNvSpPr>
          <p:nvPr>
            <p:ph idx="4294967295"/>
          </p:nvPr>
        </p:nvSpPr>
        <p:spPr>
          <a:xfrm>
            <a:off x="685800" y="1981200"/>
            <a:ext cx="7696200" cy="4343400"/>
          </a:xfrm>
        </p:spPr>
        <p:txBody>
          <a:bodyPr lIns="91440" tIns="45720" rIns="91440" bIns="45720"/>
          <a:lstStyle/>
          <a:p>
            <a:pPr marL="0" indent="0">
              <a:buFontTx/>
              <a:buNone/>
              <a:defRPr/>
            </a:pPr>
            <a:r>
              <a:rPr lang="en-AU" altLang="en-US"/>
              <a:t>Agenda items (11-17-1551) to be addressed will include</a:t>
            </a:r>
            <a:r>
              <a:rPr lang="en-AU" altLang="en-US" smtClean="0"/>
              <a:t>:</a:t>
            </a:r>
            <a:endParaRPr lang="en-AU"/>
          </a:p>
          <a:p>
            <a:pPr>
              <a:defRPr/>
            </a:pPr>
            <a:r>
              <a:rPr lang="en-AU"/>
              <a:t>Other issues</a:t>
            </a:r>
          </a:p>
          <a:p>
            <a:pPr lvl="1">
              <a:defRPr/>
            </a:pPr>
            <a:r>
              <a:rPr lang="en-AU"/>
              <a:t>Discuss possibility of “less rules and more innovation”</a:t>
            </a:r>
          </a:p>
          <a:p>
            <a:pPr lvl="1">
              <a:defRPr/>
            </a:pPr>
            <a:r>
              <a:rPr lang="en-AU"/>
              <a:t>Review activities in IEEE 1932.1</a:t>
            </a:r>
          </a:p>
          <a:p>
            <a:pPr lvl="1">
              <a:defRPr/>
            </a:pPr>
            <a:r>
              <a:rPr lang="en-AU"/>
              <a:t>Highlight recent IEEE articles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155864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Date Placeholder 1"/>
          <p:cNvSpPr txBox="1">
            <a:spLocks noGrp="1"/>
          </p:cNvSpPr>
          <p:nvPr/>
        </p:nvSpPr>
        <p:spPr bwMode="auto">
          <a:xfrm>
            <a:off x="696913" y="334963"/>
            <a:ext cx="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 b="1">
              <a:latin typeface="Times New Roman" pitchFamily="18" charset="0"/>
            </a:endParaRPr>
          </a:p>
        </p:txBody>
      </p:sp>
      <p:sp>
        <p:nvSpPr>
          <p:cNvPr id="2051" name="Title 1"/>
          <p:cNvSpPr>
            <a:spLocks noGrp="1"/>
          </p:cNvSpPr>
          <p:nvPr>
            <p:ph type="title" idx="4294967295"/>
          </p:nvPr>
        </p:nvSpPr>
        <p:spPr>
          <a:xfrm>
            <a:off x="685800" y="990600"/>
            <a:ext cx="7772400" cy="685800"/>
          </a:xfrm>
        </p:spPr>
        <p:txBody>
          <a:bodyPr/>
          <a:lstStyle/>
          <a:p>
            <a:pPr eaLnBrk="1" hangingPunct="1"/>
            <a:r>
              <a:rPr lang="en-US" altLang="en-US" dirty="0" smtClean="0"/>
              <a:t>PAR SC </a:t>
            </a:r>
            <a:r>
              <a:rPr lang="en-US" altLang="en-US" smtClean="0"/>
              <a:t>–  November </a:t>
            </a:r>
            <a:r>
              <a:rPr lang="en-US" altLang="en-US" dirty="0" smtClean="0"/>
              <a:t>2017</a:t>
            </a:r>
            <a:br>
              <a:rPr lang="en-US" altLang="en-US" dirty="0" smtClean="0"/>
            </a:br>
            <a:r>
              <a:rPr lang="en-US" altLang="en-US" sz="2800" b="0" dirty="0">
                <a:ea typeface="ＭＳ Ｐゴシック" pitchFamily="34" charset="-128"/>
              </a:rPr>
              <a:t>P</a:t>
            </a:r>
            <a:r>
              <a:rPr lang="en-US" altLang="ja-JP" sz="2800" b="0" dirty="0" smtClean="0">
                <a:ea typeface="ＭＳ Ｐゴシック" pitchFamily="34" charset="-128"/>
              </a:rPr>
              <a:t>roject Authorization Request </a:t>
            </a:r>
            <a:r>
              <a:rPr lang="en-US" altLang="en-US" dirty="0" smtClean="0"/>
              <a:t/>
            </a:r>
            <a:br>
              <a:rPr lang="en-US" altLang="en-US" dirty="0" smtClean="0"/>
            </a:br>
            <a:r>
              <a:rPr lang="en-US" altLang="en-US" dirty="0" smtClean="0"/>
              <a:t>Chair: Jon Rosdahl</a:t>
            </a:r>
            <a:endParaRPr lang="en-US" altLang="en-US" sz="3600" dirty="0" smtClean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November 2017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Stanley, HP Enterprise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5FCC6E19-2015-45BF-A8A5-59D0D5FE5F06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798513" y="2055812"/>
            <a:ext cx="8153400" cy="4462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eaLnBrk="1" hangingPunct="1">
              <a:buFont typeface="Arial" panose="020B0604020202020204" pitchFamily="34" charset="0"/>
              <a:buChar char="•"/>
            </a:pPr>
            <a:r>
              <a:rPr lang="en-US" altLang="en-US" sz="2400" b="1" smtClean="0"/>
              <a:t>Will </a:t>
            </a:r>
            <a:r>
              <a:rPr lang="en-US" altLang="en-US" sz="2400" b="1" dirty="0"/>
              <a:t>meet in Nov 2017 to review proposed </a:t>
            </a:r>
            <a:r>
              <a:rPr lang="en-US" altLang="en-US" sz="2400" b="1"/>
              <a:t>PAR </a:t>
            </a:r>
            <a:r>
              <a:rPr lang="en-US" altLang="en-US" sz="2400" b="1" smtClean="0"/>
              <a:t>documents.</a:t>
            </a:r>
          </a:p>
          <a:p>
            <a:pPr marL="742950" lvl="1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/>
            </a:pPr>
            <a:r>
              <a:rPr lang="en-US" sz="2000">
                <a:latin typeface="+mn-lt"/>
              </a:rPr>
              <a:t>802.11ax  - Amendment: High Efficiency (HE) Wireless LAN  </a:t>
            </a:r>
            <a:r>
              <a:rPr lang="en-US" sz="2000">
                <a:latin typeface="+mn-lt"/>
                <a:hlinkClick r:id="rId3"/>
              </a:rPr>
              <a:t>PAR</a:t>
            </a:r>
            <a:r>
              <a:rPr lang="en-US" sz="2000">
                <a:latin typeface="+mn-lt"/>
              </a:rPr>
              <a:t> and </a:t>
            </a:r>
            <a:r>
              <a:rPr lang="en-US" sz="2000">
                <a:latin typeface="+mn-lt"/>
                <a:hlinkClick r:id="rId4"/>
              </a:rPr>
              <a:t>CSD</a:t>
            </a:r>
            <a:endParaRPr lang="en-US" sz="2000">
              <a:latin typeface="+mn-lt"/>
            </a:endParaRPr>
          </a:p>
          <a:p>
            <a:pPr marL="742950" lvl="1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/>
            </a:pPr>
            <a:r>
              <a:rPr lang="en-US" sz="2000">
                <a:latin typeface="+mn-lt"/>
              </a:rPr>
              <a:t>802.11az - Amendment: Next Generation Positioning (NGP)  </a:t>
            </a:r>
            <a:r>
              <a:rPr lang="en-US" sz="2000">
                <a:latin typeface="+mn-lt"/>
                <a:hlinkClick r:id="rId5"/>
              </a:rPr>
              <a:t>PAR</a:t>
            </a:r>
            <a:r>
              <a:rPr lang="en-US" sz="2000">
                <a:latin typeface="+mn-lt"/>
              </a:rPr>
              <a:t> and </a:t>
            </a:r>
            <a:r>
              <a:rPr lang="en-US" sz="2000">
                <a:latin typeface="+mn-lt"/>
                <a:hlinkClick r:id="rId6"/>
              </a:rPr>
              <a:t>CSD</a:t>
            </a:r>
            <a:endParaRPr lang="en-US" sz="2000">
              <a:latin typeface="+mn-lt"/>
            </a:endParaRPr>
          </a:p>
          <a:p>
            <a:pPr marL="742950" lvl="1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/>
            </a:pPr>
            <a:r>
              <a:rPr lang="en-US" sz="2000">
                <a:latin typeface="+mn-lt"/>
              </a:rPr>
              <a:t>802.15.10a - Amendment: Recommended Practice for Routing Packets in IEEE 802.15.4 Dynamically Changing Wireless Networks </a:t>
            </a:r>
            <a:r>
              <a:rPr lang="en-US" sz="2000">
                <a:latin typeface="+mn-lt"/>
                <a:hlinkClick r:id="rId7"/>
              </a:rPr>
              <a:t>PAR</a:t>
            </a:r>
            <a:r>
              <a:rPr lang="en-US" sz="2000">
                <a:latin typeface="+mn-lt"/>
              </a:rPr>
              <a:t> and </a:t>
            </a:r>
            <a:r>
              <a:rPr lang="en-US" sz="2000" smtClean="0">
                <a:latin typeface="+mn-lt"/>
                <a:hlinkClick r:id="rId8"/>
              </a:rPr>
              <a:t>CSD</a:t>
            </a:r>
            <a:endParaRPr lang="en-US" sz="2000">
              <a:latin typeface="+mn-lt"/>
            </a:endParaRPr>
          </a:p>
          <a:p>
            <a:pPr marL="742950" lvl="1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/>
            </a:pPr>
            <a:r>
              <a:rPr lang="en-GB" sz="2000" smtClean="0">
                <a:latin typeface="+mn-lt"/>
              </a:rPr>
              <a:t>802.1CBcv </a:t>
            </a:r>
            <a:r>
              <a:rPr lang="en-GB" sz="2000">
                <a:latin typeface="+mn-lt"/>
              </a:rPr>
              <a:t>- </a:t>
            </a:r>
            <a:r>
              <a:rPr lang="en-US" sz="2000" smtClean="0">
                <a:latin typeface="+mn-lt"/>
              </a:rPr>
              <a:t>Amendment</a:t>
            </a:r>
            <a:r>
              <a:rPr lang="en-US" sz="2000">
                <a:latin typeface="+mn-lt"/>
              </a:rPr>
              <a:t>: Information Model, YANG Data Model and </a:t>
            </a:r>
            <a:r>
              <a:rPr lang="en-US" sz="2000" smtClean="0">
                <a:latin typeface="+mn-lt"/>
              </a:rPr>
              <a:t>Management </a:t>
            </a:r>
            <a:r>
              <a:rPr lang="en-US" sz="2000">
                <a:latin typeface="+mn-lt"/>
              </a:rPr>
              <a:t>Information Base </a:t>
            </a:r>
            <a:r>
              <a:rPr lang="en-US" sz="2000" smtClean="0">
                <a:latin typeface="+mn-lt"/>
              </a:rPr>
              <a:t>Module </a:t>
            </a:r>
            <a:r>
              <a:rPr lang="en-US" sz="2000" smtClean="0">
                <a:latin typeface="+mn-lt"/>
                <a:hlinkClick r:id="rId9"/>
              </a:rPr>
              <a:t>PAR</a:t>
            </a:r>
            <a:r>
              <a:rPr lang="en-US" sz="2000" smtClean="0">
                <a:latin typeface="+mn-lt"/>
              </a:rPr>
              <a:t> and </a:t>
            </a:r>
            <a:r>
              <a:rPr lang="en-US" sz="2000" smtClean="0">
                <a:latin typeface="+mn-lt"/>
                <a:hlinkClick r:id="rId10"/>
              </a:rPr>
              <a:t>CSD</a:t>
            </a:r>
            <a:endParaRPr lang="en-US" sz="2000">
              <a:latin typeface="+mn-lt"/>
            </a:endParaRPr>
          </a:p>
          <a:p>
            <a:pPr marL="285750" indent="-285750"/>
            <a:r>
              <a:rPr lang="en-US" altLang="en-US" sz="2000" smtClean="0"/>
              <a:t/>
            </a:r>
            <a:br>
              <a:rPr lang="en-US" altLang="en-US" sz="2000" smtClean="0"/>
            </a:br>
            <a:r>
              <a:rPr lang="en-US" altLang="en-US" sz="2000" smtClean="0"/>
              <a:t>Meeting </a:t>
            </a:r>
            <a:r>
              <a:rPr lang="en-US" altLang="en-US" sz="2000"/>
              <a:t>times: Monday PM2, Tuesday AM2, Thursday AM2</a:t>
            </a:r>
            <a:endParaRPr lang="en-US" altLang="en-US" sz="1600"/>
          </a:p>
          <a:p>
            <a:pPr marL="285750" indent="-285750" eaLnBrk="1" hangingPunct="1">
              <a:buFont typeface="Arial" panose="020B0604020202020204" pitchFamily="34" charset="0"/>
              <a:buChar char="•"/>
            </a:pPr>
            <a:endParaRPr lang="en-US" altLang="en-US" sz="2400" b="1" dirty="0"/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2590801" y="4039235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0070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FF"/>
      </a:hlink>
      <a:folHlink>
        <a:srgbClr val="0000CC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354666</TotalTime>
  <Words>1750</Words>
  <Application>Microsoft Office PowerPoint</Application>
  <PresentationFormat>On-screen Show (4:3)</PresentationFormat>
  <Paragraphs>353</Paragraphs>
  <Slides>21</Slides>
  <Notes>20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8" baseType="lpstr">
      <vt:lpstr>ＭＳ Ｐゴシック</vt:lpstr>
      <vt:lpstr>ＭＳ Ｐゴシック</vt:lpstr>
      <vt:lpstr>Arial</vt:lpstr>
      <vt:lpstr>Times New Roman</vt:lpstr>
      <vt:lpstr>Wingdings</vt:lpstr>
      <vt:lpstr>Default Design</vt:lpstr>
      <vt:lpstr>Document</vt:lpstr>
      <vt:lpstr>WG11  Opening Report Snapshot slides 2017-11</vt:lpstr>
      <vt:lpstr>Abstract </vt:lpstr>
      <vt:lpstr>Editors Meeting – November 2017 Chairs: Peter Ecclesine, Robert Stacey</vt:lpstr>
      <vt:lpstr>Assigned Numbers Authority– Nov 2017 ANA Lead: Robert Stacey</vt:lpstr>
      <vt:lpstr>AANI SC –  November 2017 Advanced Access Network Interface Chair: Joseph Levy</vt:lpstr>
      <vt:lpstr>802.11 ARC SC– November 2017 Chair – Mark Hamilton </vt:lpstr>
      <vt:lpstr>IEEE 802.11 Coexistence SC– Nov 2017 -1 Chair: Andrew Myles</vt:lpstr>
      <vt:lpstr>IEEE 802.11 Coexistence SC– Nov 2017-2 Chair: Andrew Myles</vt:lpstr>
      <vt:lpstr>PAR SC –  November 2017 Project Authorization Request  Chair: Jon Rosdahl</vt:lpstr>
      <vt:lpstr>WNG SC –  November 2017 Chair: Jim Lansford</vt:lpstr>
      <vt:lpstr>IEEE 802 JTC1 SC – November 2017 Chair: Andrew Myles</vt:lpstr>
      <vt:lpstr>IEEE 802 has 73 standards in or through the PSDO pipeline</vt:lpstr>
      <vt:lpstr>TGmd– November 2017 Revision Project Chair : Dorothy Stanley</vt:lpstr>
      <vt:lpstr>TGaj– November 2017 China Millimeter Wave Chair: Jiamin Chen</vt:lpstr>
      <vt:lpstr>TGak– November 2017 Enhancements For Transit Links Within Bridged Networks Chair: D. Eastlake, VC: Mark Hamilton</vt:lpstr>
      <vt:lpstr>TGaq– November 2017 Pre-Association Discovery Chair: Stephen McCann</vt:lpstr>
      <vt:lpstr>TGax– November 2017 High Efficiency WLAN Chair: Osama Aboul-Magd </vt:lpstr>
      <vt:lpstr>TGay– November 2017 Next Generation 60GHz Chair: Edward Au  </vt:lpstr>
      <vt:lpstr>TGaz– November 2017 Next Generation Positioning  Chair: Jonathan Segev</vt:lpstr>
      <vt:lpstr>TGba– November 2017 Wake Up Radio Chair: Minyoung Park</vt:lpstr>
      <vt:lpstr>LC Study Group – November 2017 Light Communications Chair: Nikola Serafimovski</vt:lpstr>
    </vt:vector>
  </TitlesOfParts>
  <Company>Aruba, an HPE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November 2017 WG11 Opening Plenary Snapshot slides</dc:title>
  <dc:creator>802.11CAC;dorothy.stanley@hpe.com</dc:creator>
  <cp:keywords>802.11</cp:keywords>
  <cp:lastModifiedBy>Stanley, Dorothy</cp:lastModifiedBy>
  <cp:revision>3507</cp:revision>
  <cp:lastPrinted>2014-03-15T03:57:02Z</cp:lastPrinted>
  <dcterms:created xsi:type="dcterms:W3CDTF">1998-02-10T13:07:52Z</dcterms:created>
  <dcterms:modified xsi:type="dcterms:W3CDTF">2017-11-04T21:07:15Z</dcterms:modified>
</cp:coreProperties>
</file>