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65" r:id="rId4"/>
    <p:sldId id="266" r:id="rId5"/>
    <p:sldId id="267" r:id="rId6"/>
    <p:sldId id="268" r:id="rId7"/>
    <p:sldId id="280" r:id="rId8"/>
    <p:sldId id="270" r:id="rId9"/>
    <p:sldId id="272" r:id="rId10"/>
    <p:sldId id="275" r:id="rId11"/>
    <p:sldId id="285" r:id="rId12"/>
    <p:sldId id="290" r:id="rId13"/>
    <p:sldId id="291" r:id="rId14"/>
    <p:sldId id="289" r:id="rId15"/>
    <p:sldId id="282" r:id="rId16"/>
    <p:sldId id="286" r:id="rId17"/>
    <p:sldId id="283" r:id="rId18"/>
    <p:sldId id="292" r:id="rId19"/>
    <p:sldId id="297" r:id="rId20"/>
    <p:sldId id="274" r:id="rId21"/>
    <p:sldId id="264"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2" d="100"/>
          <a:sy n="72" d="100"/>
        </p:scale>
        <p:origin x="84" y="10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10/3/2017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9</a:t>
            </a:fld>
            <a:endParaRPr lang="en-US" altLang="en-US" dirty="0"/>
          </a:p>
        </p:txBody>
      </p:sp>
    </p:spTree>
    <p:extLst>
      <p:ext uri="{BB962C8B-B14F-4D97-AF65-F5344CB8AC3E}">
        <p14:creationId xmlns:p14="http://schemas.microsoft.com/office/powerpoint/2010/main" val="4131133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15</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40552967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20</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21</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2017</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2017</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2017</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2017</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2017</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802.11-17/1553r0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documents" TargetMode="External"/><Relationship Id="rId2" Type="http://schemas.openxmlformats.org/officeDocument/2006/relationships/hyperlink" Target="https://mentor.ieee.org/802.1/dcn/17/1-17-0001-01-ICne-july-2017-agenda.pdf" TargetMode="External"/><Relationship Id="rId1" Type="http://schemas.openxmlformats.org/officeDocument/2006/relationships/slideLayout" Target="../slideLayouts/slideLayout2.xml"/><Relationship Id="rId5" Type="http://schemas.openxmlformats.org/officeDocument/2006/relationships/hyperlink" Target="https://mentor.ieee.org/omniran/dcn/17/omniran-17-0054-01-00ic-wireless-communications-in-the-manufacturing-fields.pdf" TargetMode="External"/><Relationship Id="rId4" Type="http://schemas.openxmlformats.org/officeDocument/2006/relationships/hyperlink" Target="https://mentor.ieee.org/802.1/dcn/17/1-17-0002-00-ICne-layer-2-network-virtualization.ppt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dcn/17/1-17-0004-00-ICne-jul-2017-nend-minutes.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7/11-17-1458-01-AANI-minutes-aani-sc-september-2017.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16/11-16-1574-03-AANI-draft-ls-from-802-11-to-3gpp-sa-requesting-status-and-information-on-wlan-integration-in-3gpp-nextgen-system.docx" TargetMode="External"/><Relationship Id="rId3" Type="http://schemas.openxmlformats.org/officeDocument/2006/relationships/hyperlink" Target="https://mentor.ieee.org/802.11/dcn/16/11-16-1057-01-0000-802-11-imt-2020-5g-sc-proposal.pptx" TargetMode="External"/><Relationship Id="rId7" Type="http://schemas.openxmlformats.org/officeDocument/2006/relationships/hyperlink" Target="https://mentor.ieee.org/802.11/dcn/17/11-17-0378-02-AANI-reply-ls-to-reply-ls-from-3gpp-ran2-on-estimated-throughput-11-17-315r0.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16/11-16-1573-03-AANI-draft-ls-from-802-11-to-3gpp-ran-requesting-status-and-information-on-radio-level-integration.docx" TargetMode="External"/><Relationship Id="rId11" Type="http://schemas.openxmlformats.org/officeDocument/2006/relationships/hyperlink" Target="https://mentor.ieee.org/802.11/dcn/17/11-17-0903-00-0000-liaison-statement-from-3gpp-tsg-sa-on-wlan-integration.doc" TargetMode="External"/><Relationship Id="rId5" Type="http://schemas.openxmlformats.org/officeDocument/2006/relationships/hyperlink" Target="https://mentor.ieee.org/802.11/dcn/16/11-16-1510-02-AANI-reply-to-liaison-from-3gpp-ran2-on-estimated-throughput-11-16-1384.docx" TargetMode="External"/><Relationship Id="rId10" Type="http://schemas.openxmlformats.org/officeDocument/2006/relationships/hyperlink" Target="https://mentor.ieee.org/802.11/dcn/17/11-17-0444-00-0000-liaison-from-3gpp-ran-on-radio-level-integration.doc" TargetMode="External"/><Relationship Id="rId4" Type="http://schemas.openxmlformats.org/officeDocument/2006/relationships/hyperlink" Target="https://mentor.ieee.org/802.11/dcn/16/11-16-1101-10-0000-draft-ls-from-802-11-to-3gpp-ran-and-sa-on-imt-2020.docx" TargetMode="External"/><Relationship Id="rId9" Type="http://schemas.openxmlformats.org/officeDocument/2006/relationships/hyperlink" Target="https://mentor.ieee.org/802.11/dcn/17/11-17-0315-00-0000-liaison-statement-from-3gpp-ran2-on-estimated-wlan-throughput.do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2017-11-06</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November 2017</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1822906950"/>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130" name="Document" r:id="rId4" imgW="8267030" imgH="2839341" progId="Word.Document.8">
                  <p:embed/>
                </p:oleObj>
              </mc:Choice>
              <mc:Fallback>
                <p:oleObj name="Document" r:id="rId4" imgW="8267030" imgH="2839341"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AANI Status</a:t>
            </a:r>
          </a:p>
        </p:txBody>
      </p:sp>
      <p:sp>
        <p:nvSpPr>
          <p:cNvPr id="3" name="Content Placeholder 2"/>
          <p:cNvSpPr>
            <a:spLocks noGrp="1"/>
          </p:cNvSpPr>
          <p:nvPr>
            <p:ph idx="1"/>
          </p:nvPr>
        </p:nvSpPr>
        <p:spPr>
          <a:xfrm>
            <a:off x="914401" y="1524000"/>
            <a:ext cx="10361084" cy="4751294"/>
          </a:xfrm>
        </p:spPr>
        <p:txBody>
          <a:bodyPr/>
          <a:lstStyle/>
          <a:p>
            <a:r>
              <a:rPr lang="en-US" dirty="0"/>
              <a:t>Incoming LS from </a:t>
            </a:r>
            <a:r>
              <a:rPr lang="en-US" altLang="en-US" dirty="0"/>
              <a:t>3GPP SA TSG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b="0" dirty="0"/>
              <a:t>Sent by 3GPP SA in reply to our LS </a:t>
            </a:r>
            <a:r>
              <a:rPr lang="en-US" altLang="en-US" b="0" dirty="0"/>
              <a:t>(</a:t>
            </a:r>
            <a:r>
              <a:rPr lang="en-US" altLang="en-US" b="0" dirty="0">
                <a:hlinkClick r:id="rId3"/>
              </a:rPr>
              <a:t>11-16/1574r3</a:t>
            </a:r>
            <a:r>
              <a:rPr lang="en-US" altLang="en-US" b="0" dirty="0"/>
              <a:t>) to 3GPP SA (5/17):</a:t>
            </a:r>
          </a:p>
          <a:p>
            <a:r>
              <a:rPr lang="en-US" altLang="en-US" b="0" dirty="0"/>
              <a:t>“</a:t>
            </a:r>
            <a:r>
              <a:rPr lang="en-US" b="0" dirty="0"/>
              <a:t>IEEE 802.11 Working Group Liaison Statement Requesting </a:t>
            </a:r>
            <a:r>
              <a:rPr lang="en-GB" b="0" dirty="0"/>
              <a:t>status and technical information on WLAN integration in 3GPP NextGen System.”</a:t>
            </a:r>
            <a:endParaRPr lang="en-US" altLang="en-US" b="0" dirty="0"/>
          </a:p>
          <a:p>
            <a:r>
              <a:rPr lang="en-US" dirty="0"/>
              <a:t> </a:t>
            </a:r>
          </a:p>
          <a:p>
            <a:r>
              <a:rPr lang="en-US" dirty="0"/>
              <a:t>Contribution regarding the ongoing 3GPP work:</a:t>
            </a:r>
          </a:p>
          <a:p>
            <a:pPr>
              <a:buFont typeface="Arial" panose="020B0604020202020204" pitchFamily="34" charset="0"/>
              <a:buChar char="•"/>
            </a:pPr>
            <a:r>
              <a:rPr lang="en-US" dirty="0"/>
              <a:t>11-17/1064r0 – “Overview of 3GPP SA Next Generation System Documents</a:t>
            </a:r>
            <a:br>
              <a:rPr lang="en-US" dirty="0"/>
            </a:br>
            <a:r>
              <a:rPr lang="en-US" dirty="0"/>
              <a:t>Reviewed the 3GPP SA Documents provided in the reply LS</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Contributions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t>
            </a:r>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639688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Status/Background:  IEEE 802 network enhancements for the next decade Industry Connections Activity</a:t>
            </a:r>
          </a:p>
        </p:txBody>
      </p:sp>
      <p:sp>
        <p:nvSpPr>
          <p:cNvPr id="3" name="Content Placeholder 2"/>
          <p:cNvSpPr>
            <a:spLocks noGrp="1"/>
          </p:cNvSpPr>
          <p:nvPr>
            <p:ph idx="1"/>
          </p:nvPr>
        </p:nvSpPr>
        <p:spPr>
          <a:xfrm>
            <a:off x="621242" y="1731348"/>
            <a:ext cx="11049000" cy="4669451"/>
          </a:xfrm>
        </p:spPr>
        <p:txBody>
          <a:bodyPr/>
          <a:lstStyle/>
          <a:p>
            <a:pPr>
              <a:buFont typeface="Arial" panose="020B0604020202020204" pitchFamily="34" charset="0"/>
              <a:buChar char="•"/>
            </a:pPr>
            <a:r>
              <a:rPr lang="en-US" b="0" dirty="0"/>
              <a:t>IEEE 802 NEND ICA met on Tuesday, 11 July 19:00 to 21:00.  ~ 150 attendees </a:t>
            </a:r>
          </a:p>
          <a:p>
            <a:pPr>
              <a:buFont typeface="Arial" panose="020B0604020202020204" pitchFamily="34" charset="0"/>
              <a:buChar char="•"/>
            </a:pPr>
            <a:r>
              <a:rPr lang="en-US" b="0" dirty="0"/>
              <a:t>The session was Chaired by Glenn Parsons (802.1 Chair).</a:t>
            </a:r>
          </a:p>
          <a:p>
            <a:pPr>
              <a:buFont typeface="Arial" panose="020B0604020202020204" pitchFamily="34" charset="0"/>
              <a:buChar char="•"/>
            </a:pPr>
            <a:r>
              <a:rPr lang="en-US" b="0" dirty="0"/>
              <a:t>The Agenda document/updated by the Chair </a:t>
            </a:r>
            <a:r>
              <a:rPr lang="en-US" b="0" dirty="0">
                <a:hlinkClick r:id="rId2"/>
              </a:rPr>
              <a:t>1-17/0001r1</a:t>
            </a:r>
            <a:r>
              <a:rPr lang="en-US" b="0" dirty="0"/>
              <a:t> (Note: All NEND ICA documents can/will be found on: </a:t>
            </a:r>
            <a:r>
              <a:rPr lang="en-US" b="0" dirty="0">
                <a:hlinkClick r:id="rId3"/>
              </a:rPr>
              <a:t>mentor.ieee.org/802.1</a:t>
            </a:r>
            <a:r>
              <a:rPr lang="en-US" b="0" dirty="0"/>
              <a:t>)</a:t>
            </a:r>
          </a:p>
          <a:p>
            <a:pPr>
              <a:buFont typeface="Arial" panose="020B0604020202020204" pitchFamily="34" charset="0"/>
              <a:buChar char="•"/>
            </a:pPr>
            <a:r>
              <a:rPr lang="en-US" b="0" dirty="0"/>
              <a:t>High level summary of the Meeting:</a:t>
            </a:r>
          </a:p>
          <a:p>
            <a:pPr lvl="1">
              <a:buFont typeface="Arial" panose="020B0604020202020204" pitchFamily="34" charset="0"/>
              <a:buChar char="•"/>
            </a:pPr>
            <a:r>
              <a:rPr lang="en-US" dirty="0"/>
              <a:t>The background and history leading to the NEND IC were reviewed by Chair</a:t>
            </a:r>
          </a:p>
          <a:p>
            <a:pPr lvl="1">
              <a:buFont typeface="Arial" panose="020B0604020202020204" pitchFamily="34" charset="0"/>
              <a:buChar char="•"/>
            </a:pPr>
            <a:r>
              <a:rPr lang="en-US" dirty="0"/>
              <a:t>The attendees introduced themselves and provided some comments on their areas of interest and/or their desired outcome for the IC activity. </a:t>
            </a:r>
          </a:p>
          <a:p>
            <a:pPr lvl="1">
              <a:buFont typeface="Arial" panose="020B0604020202020204" pitchFamily="34" charset="0"/>
              <a:buChar char="•"/>
            </a:pPr>
            <a:r>
              <a:rPr lang="en-US" dirty="0"/>
              <a:t>Many attendees indicated an interested in Industrial Networking/ Manufacturing  Networking  </a:t>
            </a:r>
          </a:p>
          <a:p>
            <a:pPr lvl="1">
              <a:buFont typeface="Arial" panose="020B0604020202020204" pitchFamily="34" charset="0"/>
              <a:buChar char="•"/>
            </a:pPr>
            <a:r>
              <a:rPr lang="en-US" dirty="0"/>
              <a:t>Two contributions were presented: </a:t>
            </a:r>
          </a:p>
          <a:p>
            <a:pPr marL="914400" lvl="1" indent="-457200">
              <a:buFont typeface="+mj-lt"/>
              <a:buAutoNum type="arabicPeriod"/>
            </a:pPr>
            <a:r>
              <a:rPr lang="en-US" dirty="0"/>
              <a:t>Layer 2 network virtualization, Max Riegel (Nokia), </a:t>
            </a:r>
            <a:r>
              <a:rPr lang="en-US" dirty="0">
                <a:hlinkClick r:id="rId4"/>
              </a:rPr>
              <a:t>1-17/0002r0</a:t>
            </a:r>
            <a:r>
              <a:rPr lang="en-US" dirty="0"/>
              <a:t> </a:t>
            </a:r>
          </a:p>
          <a:p>
            <a:pPr marL="914400" lvl="1" indent="-457200">
              <a:buFont typeface="+mj-lt"/>
              <a:buAutoNum type="arabicPeriod"/>
            </a:pPr>
            <a:r>
              <a:rPr lang="en-US" dirty="0"/>
              <a:t>Wireless Communications in the Manufacturing Fields, Satoko Itaya (NICT), </a:t>
            </a:r>
            <a:r>
              <a:rPr lang="en-US" dirty="0">
                <a:hlinkClick r:id="rId5"/>
              </a:rPr>
              <a:t>omniran-17/0054r1</a:t>
            </a: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001515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Status/Background: Future: IEEE 802 network enhancements for the next decade Industry Connections Activity</a:t>
            </a:r>
          </a:p>
        </p:txBody>
      </p:sp>
      <p:sp>
        <p:nvSpPr>
          <p:cNvPr id="3" name="Content Placeholder 2"/>
          <p:cNvSpPr>
            <a:spLocks noGrp="1"/>
          </p:cNvSpPr>
          <p:nvPr>
            <p:ph idx="1"/>
          </p:nvPr>
        </p:nvSpPr>
        <p:spPr>
          <a:xfrm>
            <a:off x="141919" y="1751014"/>
            <a:ext cx="12007645" cy="4343400"/>
          </a:xfrm>
        </p:spPr>
        <p:txBody>
          <a:bodyPr/>
          <a:lstStyle/>
          <a:p>
            <a:pPr>
              <a:buFont typeface="Arial" panose="020B0604020202020204" pitchFamily="34" charset="0"/>
              <a:buChar char="•"/>
            </a:pPr>
            <a:r>
              <a:rPr lang="en-US" b="0" dirty="0"/>
              <a:t>IEEE 802 NEND ICA will meet F2F at 802 Plenary meetings.  Therefore the next F2F meeting will be Tuesday November 7 19:00 to 21:00 at Caribe Hotel and Convention Center, Orlando, FL, USA.</a:t>
            </a:r>
          </a:p>
          <a:p>
            <a:pPr>
              <a:buFont typeface="Arial" panose="020B0604020202020204" pitchFamily="34" charset="0"/>
              <a:buChar char="•"/>
            </a:pPr>
            <a:r>
              <a:rPr lang="en-US" b="0" dirty="0"/>
              <a:t>There will be NEND ICA teleconferences, it is likely these will be monthly, the dates and times of these meetings are currently TBD. </a:t>
            </a:r>
          </a:p>
          <a:p>
            <a:pPr>
              <a:buFont typeface="Arial" panose="020B0604020202020204" pitchFamily="34" charset="0"/>
              <a:buChar char="•"/>
            </a:pPr>
            <a:r>
              <a:rPr lang="en-US" b="0" dirty="0"/>
              <a:t>Glenn Parsons will continue to Chair this activity until a Chair can be found.</a:t>
            </a:r>
          </a:p>
          <a:p>
            <a:pPr>
              <a:buFont typeface="Arial" panose="020B0604020202020204" pitchFamily="34" charset="0"/>
              <a:buChar char="•"/>
            </a:pPr>
            <a:r>
              <a:rPr lang="en-US" b="0" dirty="0"/>
              <a:t>Glenn is seeking a Chair and technology/industry evangelists to move this work forward.</a:t>
            </a:r>
          </a:p>
          <a:p>
            <a:pPr>
              <a:buFont typeface="Arial" panose="020B0604020202020204" pitchFamily="34" charset="0"/>
              <a:buChar char="•"/>
            </a:pPr>
            <a:r>
              <a:rPr lang="en-US" b="0" dirty="0"/>
              <a:t>There is IEEE Staff support to aid in Industry outreach (established in offline discussions). </a:t>
            </a:r>
          </a:p>
          <a:p>
            <a:pPr>
              <a:buFont typeface="Arial" panose="020B0604020202020204" pitchFamily="34" charset="0"/>
              <a:buChar char="•"/>
            </a:pPr>
            <a:endParaRPr lang="en-US" sz="100" b="0" dirty="0"/>
          </a:p>
          <a:p>
            <a:pPr>
              <a:buFont typeface="Arial" panose="020B0604020202020204" pitchFamily="34" charset="0"/>
              <a:buChar char="•"/>
            </a:pPr>
            <a:r>
              <a:rPr lang="en-US" dirty="0"/>
              <a:t>Does 802.11 want to participate in this activity, do we have particular Industry interest?</a:t>
            </a:r>
          </a:p>
          <a:p>
            <a:pPr>
              <a:buFont typeface="Arial" panose="020B0604020202020204" pitchFamily="34" charset="0"/>
              <a:buChar char="•"/>
            </a:pPr>
            <a:r>
              <a:rPr lang="en-US" dirty="0"/>
              <a:t>Is anyone interested in participating/contributing to this active? </a:t>
            </a:r>
          </a:p>
          <a:p>
            <a:pPr>
              <a:buFont typeface="Arial" panose="020B0604020202020204" pitchFamily="34" charset="0"/>
              <a:buChar char="•"/>
            </a:pPr>
            <a:endParaRPr lang="en-US" dirty="0"/>
          </a:p>
          <a:p>
            <a:pPr>
              <a:buFont typeface="Arial" panose="020B0604020202020204" pitchFamily="34" charset="0"/>
              <a:buChar char="•"/>
            </a:pPr>
            <a:endParaRPr lang="en-US" dirty="0"/>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700452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IEEE 802 network enhancements for the next decade Industry Connections Activity  Contributions/Discussion</a:t>
            </a:r>
          </a:p>
        </p:txBody>
      </p:sp>
      <p:sp>
        <p:nvSpPr>
          <p:cNvPr id="3" name="Content Placeholder 2"/>
          <p:cNvSpPr>
            <a:spLocks noGrp="1"/>
          </p:cNvSpPr>
          <p:nvPr>
            <p:ph idx="1"/>
          </p:nvPr>
        </p:nvSpPr>
        <p:spPr>
          <a:xfrm>
            <a:off x="621242" y="1731348"/>
            <a:ext cx="11049000" cy="4669451"/>
          </a:xfrm>
        </p:spPr>
        <p:txBody>
          <a:bodyPr/>
          <a:lstStyle/>
          <a:p>
            <a:pPr lvl="1">
              <a:buFont typeface="Arial" panose="020B0604020202020204" pitchFamily="34" charset="0"/>
              <a:buChar char="•"/>
            </a:pPr>
            <a:r>
              <a:rPr lang="en-US" sz="3200" dirty="0"/>
              <a:t>Contributions ???</a:t>
            </a:r>
          </a:p>
          <a:p>
            <a:pPr lvl="1">
              <a:buFont typeface="Arial" panose="020B0604020202020204" pitchFamily="34" charset="0"/>
              <a:buChar char="•"/>
            </a:pPr>
            <a:r>
              <a:rPr lang="en-US" sz="3200" dirty="0"/>
              <a:t>Discussion</a:t>
            </a:r>
          </a:p>
          <a:p>
            <a:pPr lvl="2">
              <a:buFont typeface="Arial" panose="020B0604020202020204" pitchFamily="34" charset="0"/>
              <a:buChar char="•"/>
            </a:pPr>
            <a:r>
              <a:rPr lang="en-US" altLang="en-US" sz="2800" dirty="0"/>
              <a:t>Present a 802.11 contribution(s) for NEND IC activity: A 802.11 perspective on ?????</a:t>
            </a:r>
            <a:endParaRPr lang="en-US" sz="2800" dirty="0"/>
          </a:p>
          <a:p>
            <a:pPr>
              <a:buFont typeface="Arial" panose="020B0604020202020204" pitchFamily="34" charset="0"/>
              <a:buChar char="•"/>
            </a:pPr>
            <a:endParaRPr lang="en-US" sz="3600" dirty="0"/>
          </a:p>
          <a:p>
            <a:endParaRPr lang="en-US" sz="3600"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050547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dirty="0"/>
              <a:t>Agenda</a:t>
            </a:r>
          </a:p>
        </p:txBody>
      </p:sp>
      <p:sp>
        <p:nvSpPr>
          <p:cNvPr id="20483" name="Rectangle 3"/>
          <p:cNvSpPr>
            <a:spLocks noGrp="1" noChangeArrowheads="1"/>
          </p:cNvSpPr>
          <p:nvPr>
            <p:ph idx="1"/>
          </p:nvPr>
        </p:nvSpPr>
        <p:spPr>
          <a:xfrm>
            <a:off x="838200" y="1524000"/>
            <a:ext cx="10361084" cy="4800600"/>
          </a:xfrm>
        </p:spPr>
        <p:txBody>
          <a:bodyPr/>
          <a:lstStyle/>
          <a:p>
            <a:pPr marL="457200" indent="-457200">
              <a:buFont typeface="Times New Roman" panose="02020603050405020304" pitchFamily="18" charset="0"/>
              <a:buAutoNum type="arabicPeriod"/>
              <a:defRPr/>
            </a:pPr>
            <a:endParaRPr lang="en-US" altLang="en-US" sz="1800" dirty="0"/>
          </a:p>
          <a:p>
            <a:pPr marL="0" indent="0">
              <a:defRPr/>
            </a:pPr>
            <a:r>
              <a:rPr lang="en-US" altLang="en-US" sz="1800" dirty="0"/>
              <a:t>Thursday – AM2</a:t>
            </a:r>
          </a:p>
          <a:p>
            <a:pPr marL="457200" lvl="0" indent="-457200">
              <a:buFont typeface="Times New Roman" panose="02020603050405020304" pitchFamily="18" charset="0"/>
              <a:buAutoNum type="arabicPeriod"/>
              <a:defRPr/>
            </a:pPr>
            <a:r>
              <a:rPr lang="en-US" altLang="en-US" sz="1600" dirty="0"/>
              <a:t>Continued Contributions (if any)</a:t>
            </a:r>
          </a:p>
          <a:p>
            <a:pPr marL="457200" lvl="0" indent="-457200">
              <a:buFont typeface="Times New Roman" panose="02020603050405020304" pitchFamily="18" charset="0"/>
              <a:buAutoNum type="arabicPeriod"/>
              <a:defRPr/>
            </a:pPr>
            <a:r>
              <a:rPr lang="en-US" sz="1600" dirty="0"/>
              <a:t>Report on: IEEE 802 network enhancements for the next decade Industry Connections Activity (New 802.1 group to support the “IEEE “5G” Specification” activity)</a:t>
            </a:r>
          </a:p>
          <a:p>
            <a:pPr marL="457200" lvl="0" indent="-457200">
              <a:buFont typeface="Times New Roman" panose="02020603050405020304" pitchFamily="18" charset="0"/>
              <a:buAutoNum type="arabicPeriod"/>
              <a:defRPr/>
            </a:pPr>
            <a:r>
              <a:rPr lang="en-US" sz="1600" dirty="0"/>
              <a:t>Discussion on the Future of the AANI SC</a:t>
            </a:r>
          </a:p>
          <a:p>
            <a:pPr marL="457200" lvl="0" indent="-457200">
              <a:buFont typeface="Times New Roman" panose="02020603050405020304" pitchFamily="18" charset="0"/>
              <a:buAutoNum type="arabicPeriod"/>
              <a:defRPr/>
            </a:pPr>
            <a:r>
              <a:rPr lang="en-US" altLang="en-US" sz="1600" dirty="0"/>
              <a:t>Future Sessions Planning</a:t>
            </a:r>
          </a:p>
          <a:p>
            <a:pPr marL="457200" indent="-457200">
              <a:buFont typeface="Times New Roman" panose="02020603050405020304" pitchFamily="18" charset="0"/>
              <a:buAutoNum type="arabicPeriod"/>
              <a:defRPr/>
            </a:pPr>
            <a:endParaRPr lang="en-US" altLang="en-US" sz="1600" dirty="0"/>
          </a:p>
          <a:p>
            <a:pPr marL="457200" indent="-457200">
              <a:buFont typeface="Times New Roman" panose="02020603050405020304" pitchFamily="18" charset="0"/>
              <a:buAutoNum type="arabicPeriod"/>
              <a:defRPr/>
            </a:pPr>
            <a:endParaRPr lang="en-US" altLang="en-US" sz="1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465732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Contributions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t>
            </a:r>
          </a:p>
          <a:p>
            <a:pPr>
              <a:buFont typeface="Arial" panose="020B0604020202020204" pitchFamily="34" charset="0"/>
              <a:buChar char="•"/>
            </a:pPr>
            <a:r>
              <a:rPr lang="en-US" dirty="0"/>
              <a:t>Discussion</a:t>
            </a:r>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22583614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IEEE 802 network enhancements for the next decade Industry Connections Activity – Contributions/Discussion</a:t>
            </a:r>
          </a:p>
        </p:txBody>
      </p:sp>
      <p:sp>
        <p:nvSpPr>
          <p:cNvPr id="3" name="Content Placeholder 2"/>
          <p:cNvSpPr>
            <a:spLocks noGrp="1"/>
          </p:cNvSpPr>
          <p:nvPr>
            <p:ph idx="1"/>
          </p:nvPr>
        </p:nvSpPr>
        <p:spPr>
          <a:xfrm>
            <a:off x="621242" y="1731348"/>
            <a:ext cx="11049000" cy="4669451"/>
          </a:xfrm>
        </p:spPr>
        <p:txBody>
          <a:bodyPr/>
          <a:lstStyle/>
          <a:p>
            <a:pPr lvl="1">
              <a:buFont typeface="Arial" panose="020B0604020202020204" pitchFamily="34" charset="0"/>
              <a:buChar char="•"/>
            </a:pPr>
            <a:r>
              <a:rPr lang="en-US" sz="3200" dirty="0"/>
              <a:t>Contributions ???</a:t>
            </a:r>
          </a:p>
          <a:p>
            <a:pPr lvl="1">
              <a:buFont typeface="Arial" panose="020B0604020202020204" pitchFamily="34" charset="0"/>
              <a:buChar char="•"/>
            </a:pPr>
            <a:r>
              <a:rPr lang="en-US" sz="3200" dirty="0"/>
              <a:t>Discussion</a:t>
            </a:r>
          </a:p>
          <a:p>
            <a:pPr lvl="2">
              <a:buFont typeface="Arial" panose="020B0604020202020204" pitchFamily="34" charset="0"/>
              <a:buChar char="•"/>
            </a:pPr>
            <a:r>
              <a:rPr lang="en-US" altLang="en-US" sz="2800" dirty="0"/>
              <a:t>Present a 802.11 contribution(s) for NEND IC activity: A 802.11 perspective on ?????</a:t>
            </a:r>
            <a:endParaRPr lang="en-US" sz="2800" dirty="0"/>
          </a:p>
          <a:p>
            <a:pPr>
              <a:buFont typeface="Arial" panose="020B0604020202020204" pitchFamily="34" charset="0"/>
              <a:buChar char="•"/>
            </a:pPr>
            <a:endParaRPr lang="en-US" sz="3600" dirty="0"/>
          </a:p>
          <a:p>
            <a:endParaRPr lang="en-US" sz="3600"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6169172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838199"/>
          </a:xfrm>
        </p:spPr>
        <p:txBody>
          <a:bodyPr/>
          <a:lstStyle/>
          <a:p>
            <a:r>
              <a:rPr lang="en-US" sz="2800" dirty="0"/>
              <a:t>IEEE 802 network enhancements for the next decade Industry Connections Activity (cont.)</a:t>
            </a:r>
          </a:p>
        </p:txBody>
      </p:sp>
      <p:sp>
        <p:nvSpPr>
          <p:cNvPr id="3" name="Content Placeholder 2"/>
          <p:cNvSpPr>
            <a:spLocks noGrp="1"/>
          </p:cNvSpPr>
          <p:nvPr>
            <p:ph idx="1"/>
          </p:nvPr>
        </p:nvSpPr>
        <p:spPr>
          <a:xfrm>
            <a:off x="533400" y="1442955"/>
            <a:ext cx="11265958" cy="4669451"/>
          </a:xfrm>
        </p:spPr>
        <p:txBody>
          <a:bodyPr/>
          <a:lstStyle/>
          <a:p>
            <a:pPr>
              <a:buFont typeface="Arial" panose="020B0604020202020204" pitchFamily="34" charset="0"/>
              <a:buChar char="•"/>
            </a:pPr>
            <a:r>
              <a:rPr lang="en-US" sz="2800" dirty="0"/>
              <a:t>The minutes for the July 2017 NEND IC are available: </a:t>
            </a:r>
            <a:r>
              <a:rPr lang="en-US" sz="2000" dirty="0">
                <a:hlinkClick r:id="rId2"/>
              </a:rPr>
              <a:t>https://mentor.ieee.org/802.1/dcn/17/1-17-0004-00-ICne-jul-2017-nend-minutes.docx</a:t>
            </a:r>
            <a:endParaRPr lang="en-US" sz="2800" dirty="0"/>
          </a:p>
          <a:p>
            <a:r>
              <a:rPr lang="en-US" sz="2800" dirty="0"/>
              <a:t>Actions/Next Steps (from minutes)</a:t>
            </a:r>
          </a:p>
          <a:p>
            <a:pPr lvl="0"/>
            <a:r>
              <a:rPr lang="en-US" sz="2800" dirty="0"/>
              <a:t>“Glenn solicited more contributions and want to reach out to more customers. In particular, he is looking for evangelists, who are able to step into various industries and can promote the Industry Connections activity. He asked to be contacted, if someone would be able to help.</a:t>
            </a:r>
          </a:p>
          <a:p>
            <a:pPr lvl="0"/>
            <a:r>
              <a:rPr lang="en-US" sz="2800" dirty="0"/>
              <a:t>Glenn has requested staff to create a mailing list and web page for the IC activity</a:t>
            </a:r>
          </a:p>
          <a:p>
            <a:pPr lvl="0"/>
            <a:r>
              <a:rPr lang="en-US" sz="2800" dirty="0"/>
              <a:t>Glenn will arrange for one or more conference calls of the industry connections activity in the September/October timeframe.”</a:t>
            </a:r>
          </a:p>
          <a:p>
            <a:endParaRPr lang="en-US" sz="3600"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4457667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09599"/>
          </a:xfrm>
        </p:spPr>
        <p:txBody>
          <a:bodyPr/>
          <a:lstStyle/>
          <a:p>
            <a:pPr lvl="0">
              <a:defRPr/>
            </a:pPr>
            <a:r>
              <a:rPr lang="en-US" dirty="0"/>
              <a:t>Discussion on the Future of the AANI SC</a:t>
            </a:r>
          </a:p>
        </p:txBody>
      </p:sp>
      <p:sp>
        <p:nvSpPr>
          <p:cNvPr id="3" name="Content Placeholder 2"/>
          <p:cNvSpPr>
            <a:spLocks noGrp="1"/>
          </p:cNvSpPr>
          <p:nvPr>
            <p:ph idx="1"/>
          </p:nvPr>
        </p:nvSpPr>
        <p:spPr>
          <a:xfrm>
            <a:off x="340785" y="1295400"/>
            <a:ext cx="11048999" cy="5180013"/>
          </a:xfrm>
        </p:spPr>
        <p:txBody>
          <a:bodyPr/>
          <a:lstStyle/>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2412767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November 2017</a:t>
            </a:r>
          </a:p>
          <a:p>
            <a:pPr algn="ctr"/>
            <a:r>
              <a:rPr lang="en-US" dirty="0"/>
              <a:t>Caribe Hotel and Convention Center, Orlando, FL</a:t>
            </a:r>
            <a:r>
              <a:rPr lang="en-GB" dirty="0"/>
              <a:t>, USA</a:t>
            </a:r>
          </a:p>
          <a:p>
            <a:pPr algn="ctr"/>
            <a:endParaRPr lang="en-US" altLang="en-US" dirty="0"/>
          </a:p>
          <a:p>
            <a:pPr algn="ctr"/>
            <a:r>
              <a:rPr lang="en-US" altLang="en-US" dirty="0"/>
              <a:t>Chair: Joseph Levy (InterDigital)</a:t>
            </a:r>
          </a:p>
          <a:p>
            <a:pPr algn="ctr"/>
            <a:r>
              <a:rPr lang="en-US" altLang="en-US" dirty="0"/>
              <a:t>Vice Chair: Roger Marks (EthAirNet Associates)</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November 2017</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762000" y="1371600"/>
            <a:ext cx="10361084" cy="4953000"/>
          </a:xfrm>
        </p:spPr>
        <p:txBody>
          <a:bodyPr/>
          <a:lstStyle/>
          <a:p>
            <a:r>
              <a:rPr lang="en-US" altLang="en-US" dirty="0"/>
              <a:t>Teleconference: </a:t>
            </a:r>
          </a:p>
          <a:p>
            <a:pPr lvl="1"/>
            <a:r>
              <a:rPr lang="en-US" altLang="en-US" dirty="0"/>
              <a:t>How many teleconferences should we plan between now and January? </a:t>
            </a:r>
          </a:p>
          <a:p>
            <a:pPr lvl="1"/>
            <a:r>
              <a:rPr lang="en-US" altLang="en-US" dirty="0"/>
              <a:t>???</a:t>
            </a:r>
          </a:p>
          <a:p>
            <a:pPr lvl="1"/>
            <a:r>
              <a:rPr lang="en-US" altLang="en-US" dirty="0"/>
              <a:t>Topics for discussion/contribution:</a:t>
            </a:r>
          </a:p>
          <a:p>
            <a:pPr marL="914400" lvl="1" indent="-457200">
              <a:buFont typeface="+mj-lt"/>
              <a:buAutoNum type="arabicPeriod"/>
            </a:pPr>
            <a:r>
              <a:rPr lang="en-US" altLang="en-US" dirty="0"/>
              <a:t>NEND IC activity</a:t>
            </a:r>
          </a:p>
          <a:p>
            <a:pPr marL="914400" lvl="1" indent="-457200">
              <a:buFont typeface="+mj-lt"/>
              <a:buAutoNum type="arabicPeriod"/>
            </a:pPr>
            <a:r>
              <a:rPr lang="en-US" altLang="en-US" dirty="0"/>
              <a:t>3GPP Interworking</a:t>
            </a:r>
          </a:p>
          <a:p>
            <a:r>
              <a:rPr lang="en-US" altLang="en-US" dirty="0"/>
              <a:t>14-19 January 2018 F2F,  Irvine, CA, USA:</a:t>
            </a:r>
          </a:p>
          <a:p>
            <a:pPr lvl="1"/>
            <a:r>
              <a:rPr lang="en-US" altLang="en-US" dirty="0"/>
              <a:t>Goals: </a:t>
            </a:r>
          </a:p>
          <a:p>
            <a:pPr lvl="1"/>
            <a:endParaRPr lang="en-US" altLang="en-US" dirty="0"/>
          </a:p>
          <a:p>
            <a:pPr lvl="1"/>
            <a:r>
              <a:rPr lang="en-US" altLang="en-US" dirty="0"/>
              <a:t>2 sessions on Monday PM1 and Thursday AM2 ???</a:t>
            </a:r>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November 2017</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914401" y="1751014"/>
            <a:ext cx="10361084" cy="4113213"/>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during a 802.11 F2F meeting counts towards 802.11 voting rights</a:t>
            </a:r>
          </a:p>
          <a:p>
            <a:pPr lvl="1" eaLnBrk="1" hangingPunct="1"/>
            <a:r>
              <a:rPr lang="en-US" altLang="en-US" sz="2400" dirty="0"/>
              <a:t>All technical motions must pass by a 75% majority</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850616" y="1347145"/>
            <a:ext cx="10361084" cy="4951414"/>
          </a:xfrm>
        </p:spPr>
        <p:txBody>
          <a:bodyPr/>
          <a:lstStyle/>
          <a:p>
            <a:pPr marL="0" indent="0">
              <a:defRPr/>
            </a:pPr>
            <a:r>
              <a:rPr lang="en-US" altLang="en-US" sz="1800" dirty="0"/>
              <a:t>Monday – PM1 </a:t>
            </a:r>
          </a:p>
          <a:p>
            <a:pPr marL="457200" indent="-457200">
              <a:buFont typeface="Times New Roman" panose="02020603050405020304" pitchFamily="18" charset="0"/>
              <a:buAutoNum type="arabicPeriod"/>
              <a:defRPr/>
            </a:pPr>
            <a:r>
              <a:rPr lang="en-US" altLang="en-US" sz="1600" dirty="0"/>
              <a:t>Call for Secretary</a:t>
            </a:r>
          </a:p>
          <a:p>
            <a:pPr marL="457200" indent="-457200">
              <a:buFont typeface="Times New Roman" panose="02020603050405020304" pitchFamily="18" charset="0"/>
              <a:buAutoNum type="arabicPeriod"/>
              <a:defRPr/>
            </a:pPr>
            <a:r>
              <a:rPr lang="en-US" altLang="en-US" sz="1600" dirty="0"/>
              <a:t>Administrative: Reminders, Rules, Agenda, Guidelines, Resources,  Participation, Approval of Minutes, Announcements</a:t>
            </a:r>
          </a:p>
          <a:p>
            <a:pPr marL="457200" indent="-457200">
              <a:buFont typeface="Times New Roman" panose="02020603050405020304" pitchFamily="18" charset="0"/>
              <a:buAutoNum type="arabicPeriod"/>
              <a:defRPr/>
            </a:pPr>
            <a:r>
              <a:rPr lang="en-US" altLang="en-US" sz="1600" dirty="0"/>
              <a:t>Background/Status</a:t>
            </a:r>
          </a:p>
          <a:p>
            <a:pPr marL="457200" indent="-457200">
              <a:buFont typeface="Times New Roman" panose="02020603050405020304" pitchFamily="18" charset="0"/>
              <a:buAutoNum type="arabicPeriod"/>
              <a:defRPr/>
            </a:pPr>
            <a:r>
              <a:rPr lang="en-US" altLang="en-US" sz="1600" dirty="0"/>
              <a:t>Incoming Liaison Statements (if any)</a:t>
            </a:r>
          </a:p>
          <a:p>
            <a:pPr marL="457200" indent="-457200">
              <a:buFont typeface="Times New Roman" panose="02020603050405020304" pitchFamily="18" charset="0"/>
              <a:buAutoNum type="arabicPeriod"/>
              <a:defRPr/>
            </a:pPr>
            <a:r>
              <a:rPr lang="en-US" altLang="en-US" sz="1600" dirty="0"/>
              <a:t>Contributions (if any)</a:t>
            </a:r>
          </a:p>
          <a:p>
            <a:pPr marL="457200" indent="-457200">
              <a:buFont typeface="Times New Roman" panose="02020603050405020304" pitchFamily="18" charset="0"/>
              <a:buAutoNum type="arabicPeriod"/>
              <a:defRPr/>
            </a:pPr>
            <a:r>
              <a:rPr lang="en-US" sz="1600" dirty="0"/>
              <a:t>Discussion on: IEEE 802 network enhancements for the next decade Industry Connections Activity (New 802.1 group to support the “IEEE “5G” Specification” activity)</a:t>
            </a:r>
            <a:endParaRPr lang="en-US" altLang="en-US" sz="1600" dirty="0"/>
          </a:p>
          <a:p>
            <a:pPr marL="457200" indent="-457200">
              <a:buFont typeface="Times New Roman" panose="02020603050405020304" pitchFamily="18" charset="0"/>
              <a:buAutoNum type="arabicPeriod"/>
              <a:defRPr/>
            </a:pPr>
            <a:endParaRPr lang="en-US" altLang="en-US" sz="1800" dirty="0"/>
          </a:p>
          <a:p>
            <a:pPr marL="0" indent="0">
              <a:defRPr/>
            </a:pPr>
            <a:r>
              <a:rPr lang="en-US" altLang="en-US" sz="1800" dirty="0"/>
              <a:t>Thursday – AM2</a:t>
            </a:r>
          </a:p>
          <a:p>
            <a:pPr marL="457200" indent="-457200">
              <a:buFont typeface="Times New Roman" panose="02020603050405020304" pitchFamily="18" charset="0"/>
              <a:buAutoNum type="arabicPeriod"/>
              <a:defRPr/>
            </a:pPr>
            <a:r>
              <a:rPr lang="en-US" altLang="en-US" sz="1600" dirty="0"/>
              <a:t>Contributions (if any)</a:t>
            </a:r>
          </a:p>
          <a:p>
            <a:pPr marL="457200" indent="-457200">
              <a:buFont typeface="Times New Roman" panose="02020603050405020304" pitchFamily="18" charset="0"/>
              <a:buAutoNum type="arabicPeriod"/>
              <a:defRPr/>
            </a:pPr>
            <a:r>
              <a:rPr lang="en-US" sz="1600" dirty="0"/>
              <a:t>Discussion on: IEEE 802 network enhancements for the next decade Industry Connections Activity (New 802.1 group to support the “IEEE “5G” Specification” activity)</a:t>
            </a:r>
          </a:p>
          <a:p>
            <a:pPr marL="457200" indent="-457200">
              <a:buFont typeface="Times New Roman" panose="02020603050405020304" pitchFamily="18" charset="0"/>
              <a:buAutoNum type="arabicPeriod"/>
              <a:defRPr/>
            </a:pPr>
            <a:r>
              <a:rPr lang="en-US" sz="1600" dirty="0"/>
              <a:t>Discussion on the Future of the AANI SC</a:t>
            </a:r>
            <a:endParaRPr lang="en-US" sz="1600" dirty="0"/>
          </a:p>
          <a:p>
            <a:pPr marL="457200" indent="-457200">
              <a:buFont typeface="Times New Roman" panose="02020603050405020304" pitchFamily="18" charset="0"/>
              <a:buAutoNum type="arabicPeriod"/>
              <a:defRPr/>
            </a:pPr>
            <a:r>
              <a:rPr lang="en-US" altLang="en-US" sz="1600" dirty="0"/>
              <a:t>Future Sessions Planning</a:t>
            </a:r>
          </a:p>
          <a:p>
            <a:pPr marL="457200" indent="-457200">
              <a:buFont typeface="Times New Roman" panose="02020603050405020304" pitchFamily="18" charset="0"/>
              <a:buAutoNum type="arabicPeriod"/>
              <a:defRPr/>
            </a:pPr>
            <a:endParaRPr lang="en-US" altLang="en-US" sz="1600" dirty="0"/>
          </a:p>
          <a:p>
            <a:pPr marL="457200" indent="-457200">
              <a:buFont typeface="Times New Roman" panose="02020603050405020304" pitchFamily="18" charset="0"/>
              <a:buAutoNum type="arabicPeriod"/>
              <a:defRPr/>
            </a:pPr>
            <a:endParaRPr lang="en-US" altLang="en-US" sz="1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1" y="685801"/>
            <a:ext cx="10361084" cy="457199"/>
          </a:xfrm>
        </p:spPr>
        <p:txBody>
          <a:bodyPr/>
          <a:lstStyle/>
          <a:p>
            <a:r>
              <a:rPr lang="en-US" altLang="en-US" u="sng" dirty="0"/>
              <a:t>Guidelines for IEEE-SA Meetings</a:t>
            </a:r>
            <a:endParaRPr lang="en-US" altLang="en-US" dirty="0"/>
          </a:p>
        </p:txBody>
      </p:sp>
      <p:sp>
        <p:nvSpPr>
          <p:cNvPr id="14339" name="Rectangle 4"/>
          <p:cNvSpPr>
            <a:spLocks noGrp="1" noChangeArrowheads="1"/>
          </p:cNvSpPr>
          <p:nvPr>
            <p:ph idx="1"/>
          </p:nvPr>
        </p:nvSpPr>
        <p:spPr>
          <a:xfrm>
            <a:off x="914401" y="1143000"/>
            <a:ext cx="10361084" cy="4113213"/>
          </a:xfrm>
        </p:spPr>
        <p:txBody>
          <a:bodyPr/>
          <a:lstStyle/>
          <a:p>
            <a:pPr marL="230188" indent="-230188">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interpretation, validity, or essentiality of patents/patent claims. </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specific license rates, terms, or conditions.</a:t>
            </a:r>
          </a:p>
          <a:p>
            <a:pPr marL="630238" lvl="1">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charset="2"/>
              <a:buChar char="l"/>
            </a:pPr>
            <a:r>
              <a:rPr lang="en-GB" altLang="en-US" sz="1600" dirty="0">
                <a:solidFill>
                  <a:srgbClr val="000099"/>
                </a:solidFill>
                <a:latin typeface="Arial" panose="020B0604020202020204" pitchFamily="34" charset="0"/>
              </a:rPr>
              <a:t>Technical considerations remain primary focus</a:t>
            </a:r>
            <a:endParaRPr lang="en-US" altLang="en-US" sz="1600" dirty="0">
              <a:solidFill>
                <a:srgbClr val="000099"/>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status or substance of ongoing or threatened litigation.</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be silent if inappropriate topics are discussed… do formally object.</a:t>
            </a:r>
          </a:p>
          <a:p>
            <a:pPr marL="230188" indent="-230188" algn="ctr">
              <a:lnSpc>
                <a:spcPct val="80000"/>
              </a:lnSpc>
              <a:buClr>
                <a:srgbClr val="CC3300"/>
              </a:buClr>
              <a:buSzPct val="50000"/>
            </a:pPr>
            <a:r>
              <a:rPr lang="en-US" altLang="en-US" sz="1200" dirty="0">
                <a:solidFill>
                  <a:srgbClr val="000099"/>
                </a:solidFill>
                <a:latin typeface="Arial" panose="020B0604020202020204" pitchFamily="34" charset="0"/>
              </a:rPr>
              <a:t>---------------------------------------------------------------   </a:t>
            </a: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dirty="0">
                <a:solidFill>
                  <a:srgbClr val="000099"/>
                </a:solidFill>
                <a:latin typeface="Arial" panose="020B0604020202020204" pitchFamily="34" charset="0"/>
              </a:rPr>
            </a:br>
            <a:endParaRPr lang="en-US" altLang="en-US" sz="1400" dirty="0">
              <a:solidFill>
                <a:srgbClr val="000099"/>
              </a:solidFill>
              <a:latin typeface="Arial" panose="020B0604020202020204" pitchFamily="34" charset="0"/>
            </a:endParaRP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See </a:t>
            </a:r>
            <a:r>
              <a:rPr lang="en-US" altLang="en-US" sz="1400" i="1" dirty="0">
                <a:solidFill>
                  <a:srgbClr val="000099"/>
                </a:solidFill>
                <a:latin typeface="Arial" panose="020B0604020202020204" pitchFamily="34" charset="0"/>
              </a:rPr>
              <a:t>IEEE-SA Standards Board Operations Manual</a:t>
            </a:r>
            <a:r>
              <a:rPr lang="en-US" altLang="en-US" sz="1400" dirty="0">
                <a:solidFill>
                  <a:srgbClr val="000099"/>
                </a:solidFill>
                <a:latin typeface="Arial" panose="020B0604020202020204" pitchFamily="34" charset="0"/>
              </a:rPr>
              <a:t>, clause 5.3.10 and </a:t>
            </a:r>
            <a:r>
              <a:rPr lang="en-GB" altLang="en-US" sz="14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dirty="0">
                <a:solidFill>
                  <a:srgbClr val="000099"/>
                </a:solidFill>
                <a:latin typeface="Arial" panose="020B0604020202020204" pitchFamily="34" charset="0"/>
              </a:rPr>
              <a:t> for more details.</a:t>
            </a: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This slide set is available </a:t>
            </a:r>
            <a:br>
              <a:rPr lang="en-US" altLang="en-US" sz="1400" dirty="0">
                <a:solidFill>
                  <a:srgbClr val="000099"/>
                </a:solidFill>
                <a:latin typeface="Arial" panose="020B0604020202020204" pitchFamily="34" charset="0"/>
              </a:rPr>
            </a:br>
            <a:r>
              <a:rPr lang="en-US" altLang="en-US" sz="1400" dirty="0">
                <a:solidFill>
                  <a:srgbClr val="000099"/>
                </a:solidFill>
                <a:latin typeface="Arial" panose="020B0604020202020204" pitchFamily="34" charset="0"/>
              </a:rPr>
              <a:t>at https://development.standards.ieee.org/myproject/Public/mytools/mob/slideset.ppt</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401037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November 2017</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4799013"/>
          </a:xfrm>
        </p:spPr>
        <p:txBody>
          <a:bodyPr/>
          <a:lstStyle/>
          <a:p>
            <a:r>
              <a:rPr lang="en-US" altLang="en-US" dirty="0"/>
              <a:t>Minutes from the September F2F Meeting in Hawaii,  USA:</a:t>
            </a:r>
            <a:br>
              <a:rPr lang="en-US" altLang="en-US" dirty="0"/>
            </a:br>
            <a:r>
              <a:rPr lang="en-US" altLang="en-US" dirty="0">
                <a:hlinkClick r:id="rId2"/>
              </a:rPr>
              <a:t>11-17/1458r1</a:t>
            </a:r>
            <a:endParaRPr lang="en-US" altLang="en-US" dirty="0"/>
          </a:p>
          <a:p>
            <a:r>
              <a:rPr lang="en-US" altLang="en-US" dirty="0"/>
              <a:t>	</a:t>
            </a:r>
            <a:r>
              <a:rPr lang="en-US" altLang="en-US" sz="2000" dirty="0"/>
              <a:t>Comments?</a:t>
            </a:r>
          </a:p>
          <a:p>
            <a:r>
              <a:rPr lang="en-US" altLang="en-US" dirty="0"/>
              <a:t> 	</a:t>
            </a:r>
            <a:r>
              <a:rPr lang="en-US" altLang="en-US" sz="2000" dirty="0"/>
              <a:t>Objections to approving the minutes?</a:t>
            </a:r>
          </a:p>
          <a:p>
            <a:endParaRPr lang="en-US" altLang="en-US" sz="2000" dirty="0"/>
          </a:p>
          <a:p>
            <a:pPr marL="800100" lvl="1" indent="-342900">
              <a:buFont typeface="Arial" panose="020B0604020202020204" pitchFamily="34" charset="0"/>
              <a:buChar char="•"/>
            </a:pPr>
            <a:endParaRPr lang="en-US" altLang="en-US" dirty="0"/>
          </a:p>
          <a:p>
            <a:endParaRPr lang="en-US" altLang="en-US" sz="2000" dirty="0"/>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087709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14401" y="685801"/>
            <a:ext cx="10361084" cy="609599"/>
          </a:xfrm>
        </p:spPr>
        <p:txBody>
          <a:bodyPr/>
          <a:lstStyle/>
          <a:p>
            <a:r>
              <a:rPr lang="en-US" altLang="en-US" dirty="0"/>
              <a:t>AANI SC Background</a:t>
            </a:r>
          </a:p>
        </p:txBody>
      </p:sp>
      <p:sp>
        <p:nvSpPr>
          <p:cNvPr id="20483" name="Content Placeholder 2"/>
          <p:cNvSpPr>
            <a:spLocks noGrp="1"/>
          </p:cNvSpPr>
          <p:nvPr>
            <p:ph idx="1"/>
          </p:nvPr>
        </p:nvSpPr>
        <p:spPr>
          <a:xfrm>
            <a:off x="914401" y="1524000"/>
            <a:ext cx="10361084" cy="4724399"/>
          </a:xfrm>
        </p:spPr>
        <p:txBody>
          <a:bodyPr/>
          <a:lstStyle/>
          <a:p>
            <a:r>
              <a:rPr lang="en-US" altLang="en-US" sz="2000" dirty="0"/>
              <a:t>At the July 802 Plenary meeting in San Diego 802.11 passed a motion to form this standing committee [</a:t>
            </a:r>
            <a:r>
              <a:rPr lang="en-US" sz="2000" dirty="0">
                <a:hlinkClick r:id="rId3"/>
              </a:rPr>
              <a:t>11-16/1057r1</a:t>
            </a:r>
            <a:r>
              <a:rPr lang="en-US" altLang="en-US" sz="2000" dirty="0"/>
              <a:t>]</a:t>
            </a:r>
          </a:p>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4"/>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5"/>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6"/>
              </a:rPr>
              <a:t>11-16/1573r3</a:t>
            </a:r>
            <a:r>
              <a:rPr lang="en-US" altLang="en-US" sz="2000" dirty="0"/>
              <a:t>) to 3GPP RAN (1/17)</a:t>
            </a:r>
          </a:p>
          <a:p>
            <a:pPr>
              <a:buFont typeface="Arial" panose="020B0604020202020204" pitchFamily="34" charset="0"/>
              <a:buChar char="•"/>
            </a:pPr>
            <a:r>
              <a:rPr lang="en-US" altLang="en-US" sz="2000" dirty="0"/>
              <a:t>802.11 sent an LS (</a:t>
            </a:r>
            <a:r>
              <a:rPr lang="en-US" altLang="en-US" sz="2000" dirty="0">
                <a:hlinkClick r:id="rId7"/>
              </a:rPr>
              <a:t>11-17-0378r2</a:t>
            </a:r>
            <a:r>
              <a:rPr lang="en-US" altLang="en-US" sz="2000" dirty="0"/>
              <a:t>) to 3GPP RAN2 (5/17)</a:t>
            </a:r>
          </a:p>
          <a:p>
            <a:pPr>
              <a:buFont typeface="Arial" panose="020B0604020202020204" pitchFamily="34" charset="0"/>
              <a:buChar char="•"/>
            </a:pPr>
            <a:r>
              <a:rPr lang="en-US" altLang="en-US" sz="2000" dirty="0"/>
              <a:t>802.11 sent an LS (</a:t>
            </a:r>
            <a:r>
              <a:rPr lang="en-US" altLang="en-US" sz="2000" dirty="0">
                <a:hlinkClick r:id="rId8"/>
              </a:rPr>
              <a:t>11-16/1574r3</a:t>
            </a:r>
            <a:r>
              <a:rPr lang="en-US" altLang="en-US" sz="2000" dirty="0"/>
              <a:t>) to 3GPP SA (5/17)</a:t>
            </a:r>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9"/>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10"/>
              </a:rPr>
              <a:t>11-17/0444r0</a:t>
            </a:r>
            <a:r>
              <a:rPr lang="en-US" altLang="en-US" sz="2000" dirty="0"/>
              <a:t>) (3/17)</a:t>
            </a:r>
          </a:p>
          <a:p>
            <a:pPr>
              <a:buFont typeface="Arial" panose="020B0604020202020204" pitchFamily="34" charset="0"/>
              <a:buChar char="•"/>
            </a:pPr>
            <a:r>
              <a:rPr lang="en-US" altLang="en-US" sz="2000" dirty="0"/>
              <a:t>3GPP SA TSG sent an LS (</a:t>
            </a:r>
            <a:r>
              <a:rPr lang="en-US" altLang="en-US" sz="2000" dirty="0">
                <a:hlinkClick r:id="rId11"/>
              </a:rPr>
              <a:t>11-17/0903r0</a:t>
            </a:r>
            <a:r>
              <a:rPr lang="en-US" altLang="en-US" sz="2000" dirty="0"/>
              <a:t>) (6/17)</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00681780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5678</TotalTime>
  <Words>1925</Words>
  <Application>Microsoft Office PowerPoint</Application>
  <PresentationFormat>Widescreen</PresentationFormat>
  <Paragraphs>250</Paragraphs>
  <Slides>21</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 Unicode MS</vt:lpstr>
      <vt:lpstr>MS Gothic</vt:lpstr>
      <vt:lpstr>Arial</vt:lpstr>
      <vt:lpstr>Monotype Sorts</vt:lpstr>
      <vt:lpstr>Times New Roman</vt:lpstr>
      <vt:lpstr>Office Theme</vt:lpstr>
      <vt:lpstr>Microsoft Word 97 - 2003 Document</vt:lpstr>
      <vt:lpstr>AANI SC Agenda</vt:lpstr>
      <vt:lpstr>Abstract</vt:lpstr>
      <vt:lpstr>Reminders and Rules</vt:lpstr>
      <vt:lpstr>Agenda</vt:lpstr>
      <vt:lpstr>Guidelines for IEEE-SA Meetings</vt:lpstr>
      <vt:lpstr>Resources – URLs</vt:lpstr>
      <vt:lpstr>Participation in IEEE 802 Meetings</vt:lpstr>
      <vt:lpstr>Approval of Minutes</vt:lpstr>
      <vt:lpstr>AANI SC Background</vt:lpstr>
      <vt:lpstr>AANI Status</vt:lpstr>
      <vt:lpstr>Contributions</vt:lpstr>
      <vt:lpstr>Status/Background:  IEEE 802 network enhancements for the next decade Industry Connections Activity</vt:lpstr>
      <vt:lpstr>Status/Background: Future: IEEE 802 network enhancements for the next decade Industry Connections Activity</vt:lpstr>
      <vt:lpstr>IEEE 802 network enhancements for the next decade Industry Connections Activity  Contributions/Discussion</vt:lpstr>
      <vt:lpstr>Agenda</vt:lpstr>
      <vt:lpstr>Contributions</vt:lpstr>
      <vt:lpstr>IEEE 802 network enhancements for the next decade Industry Connections Activity – Contributions/Discussion</vt:lpstr>
      <vt:lpstr>IEEE 802 network enhancements for the next decade Industry Connections Activity (cont.)</vt:lpstr>
      <vt:lpstr>Discussion on the Future of the AANI SC</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Levy, Joseph</dc:creator>
  <cp:lastModifiedBy>Levy, Joseph</cp:lastModifiedBy>
  <cp:revision>69</cp:revision>
  <cp:lastPrinted>1601-01-01T00:00:00Z</cp:lastPrinted>
  <dcterms:created xsi:type="dcterms:W3CDTF">2017-06-02T20:57:23Z</dcterms:created>
  <dcterms:modified xsi:type="dcterms:W3CDTF">2017-10-03T22:05:52Z</dcterms:modified>
</cp:coreProperties>
</file>