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0"/>
  </p:notesMasterIdLst>
  <p:handoutMasterIdLst>
    <p:handoutMasterId r:id="rId41"/>
  </p:handoutMasterIdLst>
  <p:sldIdLst>
    <p:sldId id="708" r:id="rId2"/>
    <p:sldId id="678" r:id="rId3"/>
    <p:sldId id="679" r:id="rId4"/>
    <p:sldId id="656" r:id="rId5"/>
    <p:sldId id="665" r:id="rId6"/>
    <p:sldId id="666" r:id="rId7"/>
    <p:sldId id="710" r:id="rId8"/>
    <p:sldId id="711" r:id="rId9"/>
    <p:sldId id="715" r:id="rId10"/>
    <p:sldId id="762" r:id="rId11"/>
    <p:sldId id="771" r:id="rId12"/>
    <p:sldId id="773" r:id="rId13"/>
    <p:sldId id="747" r:id="rId14"/>
    <p:sldId id="774" r:id="rId15"/>
    <p:sldId id="769" r:id="rId16"/>
    <p:sldId id="770" r:id="rId17"/>
    <p:sldId id="750" r:id="rId18"/>
    <p:sldId id="699" r:id="rId19"/>
    <p:sldId id="700" r:id="rId20"/>
    <p:sldId id="701" r:id="rId21"/>
    <p:sldId id="702" r:id="rId22"/>
    <p:sldId id="703" r:id="rId23"/>
    <p:sldId id="727" r:id="rId24"/>
    <p:sldId id="704" r:id="rId25"/>
    <p:sldId id="705" r:id="rId26"/>
    <p:sldId id="707" r:id="rId27"/>
    <p:sldId id="719" r:id="rId28"/>
    <p:sldId id="721" r:id="rId29"/>
    <p:sldId id="761" r:id="rId30"/>
    <p:sldId id="775" r:id="rId31"/>
    <p:sldId id="726" r:id="rId32"/>
    <p:sldId id="776" r:id="rId33"/>
    <p:sldId id="777" r:id="rId34"/>
    <p:sldId id="760" r:id="rId35"/>
    <p:sldId id="694" r:id="rId36"/>
    <p:sldId id="695" r:id="rId37"/>
    <p:sldId id="740" r:id="rId38"/>
    <p:sldId id="741" r:id="rId39"/>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93" autoAdjust="0"/>
    <p:restoredTop sz="94389" autoAdjust="0"/>
  </p:normalViewPr>
  <p:slideViewPr>
    <p:cSldViewPr>
      <p:cViewPr varScale="1">
        <p:scale>
          <a:sx n="66" d="100"/>
          <a:sy n="66" d="100"/>
        </p:scale>
        <p:origin x="1220" y="40"/>
      </p:cViewPr>
      <p:guideLst>
        <p:guide orient="horz" pos="2160"/>
        <p:guide pos="2880"/>
      </p:guideLst>
    </p:cSldViewPr>
  </p:slideViewPr>
  <p:outlineViewPr>
    <p:cViewPr>
      <p:scale>
        <a:sx n="50" d="100"/>
        <a:sy n="50" d="100"/>
      </p:scale>
      <p:origin x="0" y="-21760"/>
    </p:cViewPr>
  </p:outlineViewPr>
  <p:notesTextViewPr>
    <p:cViewPr>
      <p:scale>
        <a:sx n="100" d="100"/>
        <a:sy n="100" d="100"/>
      </p:scale>
      <p:origin x="0" y="0"/>
    </p:cViewPr>
  </p:notesTextViewPr>
  <p:sorterViewPr>
    <p:cViewPr>
      <p:scale>
        <a:sx n="80" d="100"/>
        <a:sy n="80" d="100"/>
      </p:scale>
      <p:origin x="0" y="-3182"/>
    </p:cViewPr>
  </p:sorterViewPr>
  <p:notesViewPr>
    <p:cSldViewPr>
      <p:cViewPr>
        <p:scale>
          <a:sx n="100" d="100"/>
          <a:sy n="100" d="100"/>
        </p:scale>
        <p:origin x="2376" y="-92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Edward Au </a:t>
            </a:r>
            <a:r>
              <a:rPr lang="en-US" smtClean="0"/>
              <a:t>(Huawei Technologies)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304849B1-8DD0-4143-8067-2BA297C895D6}"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8882934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3FF7E430-CFE4-44DE-BB91-6F835072ED01}"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3130425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1154113" y="701675"/>
            <a:ext cx="4625975" cy="3468688"/>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5127"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3677C22B-21F1-4F29-8177-0ED961E00DA1}" type="slidenum">
              <a:rPr lang="en-US" altLang="en-US" smtClean="0"/>
              <a:pPr>
                <a:spcBef>
                  <a:spcPct val="0"/>
                </a:spcBef>
              </a:pPr>
              <a:t>1</a:t>
            </a:fld>
            <a:endParaRPr lang="en-US" altLang="en-US" smtClean="0"/>
          </a:p>
        </p:txBody>
      </p:sp>
    </p:spTree>
    <p:extLst>
      <p:ext uri="{BB962C8B-B14F-4D97-AF65-F5344CB8AC3E}">
        <p14:creationId xmlns:p14="http://schemas.microsoft.com/office/powerpoint/2010/main" val="2972649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154113" y="701675"/>
            <a:ext cx="4625975" cy="3468688"/>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802.11-15/1472r0</a:t>
            </a:r>
            <a:endParaRPr lang="en-US"/>
          </a:p>
        </p:txBody>
      </p:sp>
      <p:sp>
        <p:nvSpPr>
          <p:cNvPr id="5" name="Date Placeholder 4"/>
          <p:cNvSpPr>
            <a:spLocks noGrp="1"/>
          </p:cNvSpPr>
          <p:nvPr>
            <p:ph type="dt" sz="quarter" idx="1"/>
          </p:nvPr>
        </p:nvSpPr>
        <p:spPr/>
        <p:txBody>
          <a:bodyPr/>
          <a:lstStyle/>
          <a:p>
            <a:pPr>
              <a:defRPr/>
            </a:pPr>
            <a:r>
              <a:rPr lang="en-US" smtClean="0"/>
              <a:t>January 2016</a:t>
            </a:r>
            <a:endParaRPr lang="en-US"/>
          </a:p>
        </p:txBody>
      </p:sp>
      <p:sp>
        <p:nvSpPr>
          <p:cNvPr id="6" name="Footer Placeholder 5"/>
          <p:cNvSpPr>
            <a:spLocks noGrp="1"/>
          </p:cNvSpPr>
          <p:nvPr>
            <p:ph type="ftr" sz="quarter" idx="4"/>
          </p:nvPr>
        </p:nvSpPr>
        <p:spPr/>
        <p:txBody>
          <a:bodyPr/>
          <a:lstStyle/>
          <a:p>
            <a:pPr lvl="4">
              <a:defRPr/>
            </a:pPr>
            <a:r>
              <a:rPr lang="en-US" smtClean="0"/>
              <a:t>Edward Au (Huawei Technologies)</a:t>
            </a:r>
            <a:endParaRPr lang="en-US"/>
          </a:p>
        </p:txBody>
      </p:sp>
      <p:sp>
        <p:nvSpPr>
          <p:cNvPr id="4506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mtClean="0"/>
              <a:t>Page </a:t>
            </a:r>
            <a:fld id="{733251C5-AACF-413B-B5F7-2C52CA6A2DDC}" type="slidenum">
              <a:rPr lang="en-US" altLang="en-US" smtClean="0"/>
              <a:pPr>
                <a:spcBef>
                  <a:spcPct val="0"/>
                </a:spcBef>
              </a:pPr>
              <a:t>36</a:t>
            </a:fld>
            <a:endParaRPr lang="en-US" altLang="en-US" smtClean="0"/>
          </a:p>
        </p:txBody>
      </p:sp>
    </p:spTree>
    <p:extLst>
      <p:ext uri="{BB962C8B-B14F-4D97-AF65-F5344CB8AC3E}">
        <p14:creationId xmlns:p14="http://schemas.microsoft.com/office/powerpoint/2010/main" val="1195825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1BDDE91B-5D88-4385-BDAF-D76094A2B484}" type="slidenum">
              <a:rPr lang="en-US" altLang="en-US"/>
              <a:pPr>
                <a:defRPr/>
              </a:pPr>
              <a:t>‹#›</a:t>
            </a:fld>
            <a:endParaRPr lang="en-US" altLang="en-US"/>
          </a:p>
        </p:txBody>
      </p:sp>
    </p:spTree>
    <p:extLst>
      <p:ext uri="{BB962C8B-B14F-4D97-AF65-F5344CB8AC3E}">
        <p14:creationId xmlns:p14="http://schemas.microsoft.com/office/powerpoint/2010/main" val="19669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C28A4F1-C4E0-4265-9FAA-D4E89C0F4F15}" type="slidenum">
              <a:rPr lang="en-US" altLang="en-US"/>
              <a:pPr>
                <a:defRPr/>
              </a:pPr>
              <a:t>‹#›</a:t>
            </a:fld>
            <a:endParaRPr lang="en-US" altLang="en-US"/>
          </a:p>
        </p:txBody>
      </p:sp>
    </p:spTree>
    <p:extLst>
      <p:ext uri="{BB962C8B-B14F-4D97-AF65-F5344CB8AC3E}">
        <p14:creationId xmlns:p14="http://schemas.microsoft.com/office/powerpoint/2010/main" val="1387072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5F2DFCF0-DDD7-4B2D-890B-B5D3E8C533E8}" type="slidenum">
              <a:rPr lang="en-US" altLang="en-US"/>
              <a:pPr>
                <a:defRPr/>
              </a:pPr>
              <a:t>‹#›</a:t>
            </a:fld>
            <a:endParaRPr lang="en-US" altLang="en-US"/>
          </a:p>
        </p:txBody>
      </p:sp>
    </p:spTree>
    <p:extLst>
      <p:ext uri="{BB962C8B-B14F-4D97-AF65-F5344CB8AC3E}">
        <p14:creationId xmlns:p14="http://schemas.microsoft.com/office/powerpoint/2010/main" val="820591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7B0F4323-4460-4997-B543-454EB3AA50C1}" type="slidenum">
              <a:rPr lang="en-US" altLang="en-US"/>
              <a:pPr>
                <a:defRPr/>
              </a:pPr>
              <a:t>‹#›</a:t>
            </a:fld>
            <a:endParaRPr lang="en-US" altLang="en-US"/>
          </a:p>
        </p:txBody>
      </p:sp>
    </p:spTree>
    <p:extLst>
      <p:ext uri="{BB962C8B-B14F-4D97-AF65-F5344CB8AC3E}">
        <p14:creationId xmlns:p14="http://schemas.microsoft.com/office/powerpoint/2010/main" val="570062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0A800361-54FF-4C83-9D96-CA2EBE18EBAB}" type="slidenum">
              <a:rPr lang="en-US" altLang="en-US"/>
              <a:pPr>
                <a:defRPr/>
              </a:pPr>
              <a:t>‹#›</a:t>
            </a:fld>
            <a:endParaRPr lang="en-US" altLang="en-US"/>
          </a:p>
        </p:txBody>
      </p:sp>
    </p:spTree>
    <p:extLst>
      <p:ext uri="{BB962C8B-B14F-4D97-AF65-F5344CB8AC3E}">
        <p14:creationId xmlns:p14="http://schemas.microsoft.com/office/powerpoint/2010/main" val="1929801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3AADB1E-8AB1-401D-93B7-30E1984F35A9}" type="slidenum">
              <a:rPr lang="en-US" altLang="en-US"/>
              <a:pPr>
                <a:defRPr/>
              </a:pPr>
              <a:t>‹#›</a:t>
            </a:fld>
            <a:endParaRPr lang="en-US" altLang="en-US"/>
          </a:p>
        </p:txBody>
      </p:sp>
    </p:spTree>
    <p:extLst>
      <p:ext uri="{BB962C8B-B14F-4D97-AF65-F5344CB8AC3E}">
        <p14:creationId xmlns:p14="http://schemas.microsoft.com/office/powerpoint/2010/main" val="2381834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en-US"/>
              <a:t>Slide </a:t>
            </a:r>
            <a:fld id="{C6896A0E-4ECD-4297-B787-1B0C935991A1}" type="slidenum">
              <a:rPr lang="en-US" altLang="en-US"/>
              <a:pPr>
                <a:defRPr/>
              </a:pPr>
              <a:t>‹#›</a:t>
            </a:fld>
            <a:endParaRPr lang="en-US" altLang="en-US"/>
          </a:p>
        </p:txBody>
      </p:sp>
    </p:spTree>
    <p:extLst>
      <p:ext uri="{BB962C8B-B14F-4D97-AF65-F5344CB8AC3E}">
        <p14:creationId xmlns:p14="http://schemas.microsoft.com/office/powerpoint/2010/main" val="176758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en-US"/>
              <a:t>Slide </a:t>
            </a:r>
            <a:fld id="{A2D159C0-1697-4662-BECF-0324D4AA669F}" type="slidenum">
              <a:rPr lang="en-US" altLang="en-US"/>
              <a:pPr>
                <a:defRPr/>
              </a:pPr>
              <a:t>‹#›</a:t>
            </a:fld>
            <a:endParaRPr lang="en-US" altLang="en-US"/>
          </a:p>
        </p:txBody>
      </p:sp>
    </p:spTree>
    <p:extLst>
      <p:ext uri="{BB962C8B-B14F-4D97-AF65-F5344CB8AC3E}">
        <p14:creationId xmlns:p14="http://schemas.microsoft.com/office/powerpoint/2010/main" val="335861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en-US"/>
              <a:t>Slide </a:t>
            </a:r>
            <a:fld id="{1BB94D5D-5454-4843-B983-89A0937E20C1}" type="slidenum">
              <a:rPr lang="en-US" altLang="en-US"/>
              <a:pPr>
                <a:defRPr/>
              </a:pPr>
              <a:t>‹#›</a:t>
            </a:fld>
            <a:endParaRPr lang="en-US" altLang="en-US"/>
          </a:p>
        </p:txBody>
      </p:sp>
    </p:spTree>
    <p:extLst>
      <p:ext uri="{BB962C8B-B14F-4D97-AF65-F5344CB8AC3E}">
        <p14:creationId xmlns:p14="http://schemas.microsoft.com/office/powerpoint/2010/main" val="257602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B2CF3F3E-111F-4613-BAC2-F78BF33B9DA2}" type="slidenum">
              <a:rPr lang="en-US" altLang="en-US"/>
              <a:pPr>
                <a:defRPr/>
              </a:pPr>
              <a:t>‹#›</a:t>
            </a:fld>
            <a:endParaRPr lang="en-US" altLang="en-US"/>
          </a:p>
        </p:txBody>
      </p:sp>
    </p:spTree>
    <p:extLst>
      <p:ext uri="{BB962C8B-B14F-4D97-AF65-F5344CB8AC3E}">
        <p14:creationId xmlns:p14="http://schemas.microsoft.com/office/powerpoint/2010/main" val="388764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November 2017</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Minyoung Park (Samsung)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7F9FBF2E-0347-44E1-ADB9-8BBB5F9DB1CE}" type="slidenum">
              <a:rPr lang="en-US" altLang="en-US"/>
              <a:pPr>
                <a:defRPr/>
              </a:pPr>
              <a:t>‹#›</a:t>
            </a:fld>
            <a:endParaRPr lang="en-US" altLang="en-US"/>
          </a:p>
        </p:txBody>
      </p:sp>
    </p:spTree>
    <p:extLst>
      <p:ext uri="{BB962C8B-B14F-4D97-AF65-F5344CB8AC3E}">
        <p14:creationId xmlns:p14="http://schemas.microsoft.com/office/powerpoint/2010/main" val="124348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96913" y="333375"/>
            <a:ext cx="1579562"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latin typeface="Times New Roman" pitchFamily="18" charset="0"/>
                <a:ea typeface="+mn-ea"/>
                <a:cs typeface="+mn-cs"/>
              </a:defRPr>
            </a:lvl1pPr>
          </a:lstStyle>
          <a:p>
            <a:pPr>
              <a:defRPr/>
            </a:pPr>
            <a:r>
              <a:rPr lang="en-US" smtClean="0"/>
              <a:t>November 2017</a:t>
            </a:r>
            <a:endParaRPr lang="en-US" dirty="0"/>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smtClean="0"/>
              <a:t>Minyoung Park (Samsung)</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44A069AA-D681-4D56-82F9-8070180AD592}" type="slidenum">
              <a:rPr lang="en-US" altLang="en-US"/>
              <a:pPr>
                <a:defRPr/>
              </a:pPr>
              <a:t>‹#›</a:t>
            </a:fld>
            <a:endParaRPr lang="en-US" altLang="en-US"/>
          </a:p>
        </p:txBody>
      </p:sp>
      <p:sp>
        <p:nvSpPr>
          <p:cNvPr id="1031" name="Rectangle 7"/>
          <p:cNvSpPr>
            <a:spLocks noChangeArrowheads="1"/>
          </p:cNvSpPr>
          <p:nvPr/>
        </p:nvSpPr>
        <p:spPr bwMode="auto">
          <a:xfrm>
            <a:off x="5105335" y="304026"/>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smtClean="0"/>
              <a:t>doc.: IEEE </a:t>
            </a:r>
            <a:r>
              <a:rPr lang="en-US" altLang="en-US" sz="1800" b="1" dirty="0" smtClean="0"/>
              <a:t>802.11-17/1549r1</a:t>
            </a:r>
            <a:endParaRPr lang="en-US" altLang="en-US" sz="1800" b="1" dirty="0" smtClean="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mtClean="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mentor.ieee.org/802.11/dcn/17/11-17-1522-02-00ba-meeting-minutes-september-2017.docx"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www.ieee802.org/devdocs.shtml"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26.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www.ieee802.org/PNP/approved/IEEE_802_OM_v18.pdf" TargetMode="External"/><Relationship Id="rId7" Type="http://schemas.openxmlformats.org/officeDocument/2006/relationships/hyperlink" Target="https://mentor.ieee.org/802.11/dcn/14/11-14-0629-14-0000-802-11-operations-manual.doc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www.ieee802.org/PNP/2016-03/IEEE_802_Chairs_guidelines_v22_with_changes.pdf" TargetMode="External"/><Relationship Id="rId5" Type="http://schemas.openxmlformats.org/officeDocument/2006/relationships/hyperlink" Target="http://grouper.ieee.org/groups/802/PNP/approved/IEEE_802_LMSC_OM_approved_120725.pdf" TargetMode="External"/><Relationship Id="rId4" Type="http://schemas.openxmlformats.org/officeDocument/2006/relationships/hyperlink" Target="http://www.ieee802.org/PNP/approved/IEEE_802_WG_PandP_v18.1.pdf" TargetMode="External"/><Relationship Id="rId9" Type="http://schemas.openxmlformats.org/officeDocument/2006/relationships/hyperlink" Target="http://www.ieee802.org/devdocs.shtml"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mentor.ieee.org/802.11/dcn/17/11-17-1522-02-00ba-meeting-minutes-september-2017.doc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newton.meeting.verilan.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3"/>
          <p:cNvGraphicFramePr>
            <a:graphicFrameLocks noChangeAspect="1"/>
          </p:cNvGraphicFramePr>
          <p:nvPr>
            <p:extLst>
              <p:ext uri="{D42A27DB-BD31-4B8C-83A1-F6EECF244321}">
                <p14:modId xmlns:p14="http://schemas.microsoft.com/office/powerpoint/2010/main" val="2377517842"/>
              </p:ext>
            </p:extLst>
          </p:nvPr>
        </p:nvGraphicFramePr>
        <p:xfrm>
          <a:off x="776288" y="3062288"/>
          <a:ext cx="7358062" cy="2689225"/>
        </p:xfrm>
        <a:graphic>
          <a:graphicData uri="http://schemas.openxmlformats.org/presentationml/2006/ole">
            <mc:AlternateContent xmlns:mc="http://schemas.openxmlformats.org/markup-compatibility/2006">
              <mc:Choice xmlns:v="urn:schemas-microsoft-com:vml" Requires="v">
                <p:oleObj spid="_x0000_s4421" name="Document" r:id="rId4" imgW="8254533" imgH="3012459" progId="Word.Document.8">
                  <p:embed/>
                </p:oleObj>
              </mc:Choice>
              <mc:Fallback>
                <p:oleObj name="Document" r:id="rId4" imgW="8254533" imgH="3012459" progId="Word.Document.8">
                  <p:embed/>
                  <p:pic>
                    <p:nvPicPr>
                      <p:cNvPr id="0" name=""/>
                      <p:cNvPicPr>
                        <a:picLocks noChangeAspect="1" noChangeArrowheads="1"/>
                      </p:cNvPicPr>
                      <p:nvPr/>
                    </p:nvPicPr>
                    <p:blipFill>
                      <a:blip r:embed="rId5"/>
                      <a:srcRect/>
                      <a:stretch>
                        <a:fillRect/>
                      </a:stretch>
                    </p:blipFill>
                    <p:spPr bwMode="auto">
                      <a:xfrm>
                        <a:off x="776288" y="3062288"/>
                        <a:ext cx="7358062" cy="2689225"/>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8" name="Title 9"/>
          <p:cNvSpPr>
            <a:spLocks noGrp="1"/>
          </p:cNvSpPr>
          <p:nvPr>
            <p:ph type="title"/>
          </p:nvPr>
        </p:nvSpPr>
        <p:spPr/>
        <p:txBody>
          <a:bodyPr/>
          <a:lstStyle/>
          <a:p>
            <a:r>
              <a:rPr lang="en-US" altLang="en-US" dirty="0" smtClean="0"/>
              <a:t>November 2017 </a:t>
            </a:r>
            <a:br>
              <a:rPr lang="en-US" altLang="en-US" dirty="0" smtClean="0"/>
            </a:br>
            <a:r>
              <a:rPr lang="en-US" altLang="en-US" dirty="0" smtClean="0"/>
              <a:t>TGba Agenda</a:t>
            </a:r>
          </a:p>
        </p:txBody>
      </p:sp>
      <p:sp>
        <p:nvSpPr>
          <p:cNvPr id="4" name="Date Placeholder 3"/>
          <p:cNvSpPr>
            <a:spLocks noGrp="1"/>
          </p:cNvSpPr>
          <p:nvPr>
            <p:ph type="dt" sz="quarter" idx="10"/>
          </p:nvPr>
        </p:nvSpPr>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dirty="0" err="1" smtClean="0"/>
              <a:t>Minyoung</a:t>
            </a:r>
            <a:r>
              <a:rPr lang="en-US" dirty="0" smtClean="0"/>
              <a:t> Park (Samsung)</a:t>
            </a:r>
            <a:endParaRPr lang="en-US" dirty="0"/>
          </a:p>
        </p:txBody>
      </p:sp>
      <p:sp>
        <p:nvSpPr>
          <p:cNvPr id="41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7CADA09-2DAE-4899-B121-4D92081AAB59}" type="slidenum">
              <a:rPr lang="en-US" altLang="en-US" sz="1200" b="0" smtClean="0"/>
              <a:pPr>
                <a:spcBef>
                  <a:spcPct val="0"/>
                </a:spcBef>
                <a:buFontTx/>
                <a:buNone/>
              </a:pPr>
              <a:t>1</a:t>
            </a:fld>
            <a:endParaRPr lang="en-US" altLang="en-US" sz="1200" b="0" smtClean="0"/>
          </a:p>
        </p:txBody>
      </p:sp>
      <p:sp>
        <p:nvSpPr>
          <p:cNvPr id="12" name="Rectangle 2"/>
          <p:cNvSpPr txBox="1">
            <a:spLocks noChangeArrowheads="1"/>
          </p:cNvSpPr>
          <p:nvPr/>
        </p:nvSpPr>
        <p:spPr bwMode="auto">
          <a:xfrm>
            <a:off x="627063" y="2292350"/>
            <a:ext cx="777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indent="0" algn="ctr">
              <a:spcBef>
                <a:spcPts val="500"/>
              </a:spcBef>
              <a:buFontTx/>
              <a:buNone/>
              <a:tabLst>
                <a:tab pos="912813" algn="l"/>
                <a:tab pos="1827213" algn="l"/>
                <a:tab pos="2741613" algn="l"/>
                <a:tab pos="3656013" algn="l"/>
                <a:tab pos="4570413" algn="l"/>
                <a:tab pos="5484813" algn="l"/>
                <a:tab pos="6399213" algn="l"/>
                <a:tab pos="7313613" algn="l"/>
                <a:tab pos="8228013" algn="l"/>
                <a:tab pos="9142413" algn="l"/>
                <a:tab pos="10056813" algn="l"/>
              </a:tabLst>
              <a:defRPr/>
            </a:pPr>
            <a:r>
              <a:rPr lang="en-GB" sz="2000" b="0" kern="0" dirty="0" smtClean="0"/>
              <a:t>Date: </a:t>
            </a:r>
            <a:r>
              <a:rPr lang="en-GB" sz="2000" b="0" kern="0" dirty="0" smtClean="0"/>
              <a:t>2017-11-05</a:t>
            </a:r>
            <a:endParaRPr lang="en-GB" sz="2000" b="0" kern="0" dirty="0"/>
          </a:p>
        </p:txBody>
      </p:sp>
      <p:sp>
        <p:nvSpPr>
          <p:cNvPr id="4104" name="Rectangle 4"/>
          <p:cNvSpPr>
            <a:spLocks noChangeArrowheads="1"/>
          </p:cNvSpPr>
          <p:nvPr/>
        </p:nvSpPr>
        <p:spPr bwMode="auto">
          <a:xfrm>
            <a:off x="777875" y="26892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lstStyle>
            <a:lvl1pPr>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600">
                <a:solidFill>
                  <a:schemeClr val="tx1"/>
                </a:solidFill>
                <a:latin typeface="Times New Roman" panose="02020603050405020304" pitchFamily="18" charset="0"/>
                <a:ea typeface="MS PGothic" panose="020B0600070205080204" pitchFamily="34" charset="-128"/>
              </a:defRPr>
            </a:lvl9pPr>
          </a:lstStyle>
          <a:p>
            <a:pPr>
              <a:spcBef>
                <a:spcPts val="500"/>
              </a:spcBef>
              <a:buFontTx/>
              <a:buNone/>
            </a:pPr>
            <a:r>
              <a:rPr lang="en-GB" altLang="en-US" sz="2000" b="0">
                <a:solidFill>
                  <a:srgbClr val="000000"/>
                </a:solidFill>
              </a:rPr>
              <a:t>Authors: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a:t>
            </a:r>
            <a:r>
              <a:rPr lang="en-US" altLang="en-US" dirty="0" smtClean="0"/>
              <a:t>– WUR Preamble</a:t>
            </a:r>
            <a:endParaRPr lang="en-US" altLang="en-US" dirty="0" smtClean="0"/>
          </a:p>
        </p:txBody>
      </p:sp>
      <p:sp>
        <p:nvSpPr>
          <p:cNvPr id="4" name="Date Placeholder 3"/>
          <p:cNvSpPr>
            <a:spLocks noGrp="1"/>
          </p:cNvSpPr>
          <p:nvPr>
            <p:ph type="dt" sz="quarter" idx="10"/>
          </p:nvPr>
        </p:nvSpPr>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10</a:t>
            </a:fld>
            <a:endParaRPr lang="en-US" altLang="en-US" sz="1200" b="0" smtClean="0"/>
          </a:p>
        </p:txBody>
      </p:sp>
      <p:sp>
        <p:nvSpPr>
          <p:cNvPr id="8" name="TextBox 7"/>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3" name="Table 2"/>
          <p:cNvGraphicFramePr>
            <a:graphicFrameLocks noGrp="1"/>
          </p:cNvGraphicFramePr>
          <p:nvPr>
            <p:extLst>
              <p:ext uri="{D42A27DB-BD31-4B8C-83A1-F6EECF244321}">
                <p14:modId xmlns:p14="http://schemas.microsoft.com/office/powerpoint/2010/main" val="621082912"/>
              </p:ext>
            </p:extLst>
          </p:nvPr>
        </p:nvGraphicFramePr>
        <p:xfrm>
          <a:off x="152399" y="2402086"/>
          <a:ext cx="8853766" cy="3243464"/>
        </p:xfrm>
        <a:graphic>
          <a:graphicData uri="http://schemas.openxmlformats.org/drawingml/2006/table">
            <a:tbl>
              <a:tblPr/>
              <a:tblGrid>
                <a:gridCol w="733498"/>
                <a:gridCol w="733498"/>
                <a:gridCol w="3159468"/>
                <a:gridCol w="1023800"/>
                <a:gridCol w="814636"/>
                <a:gridCol w="814636"/>
                <a:gridCol w="1574230"/>
              </a:tblGrid>
              <a:tr h="156094">
                <a:tc>
                  <a:txBody>
                    <a:bodyPr/>
                    <a:lstStyle/>
                    <a:p>
                      <a:pPr algn="ctr" fontAlgn="b"/>
                      <a:r>
                        <a:rPr lang="en-US" sz="1400" b="0" i="0" u="none" strike="noStrike" dirty="0" smtClean="0">
                          <a:solidFill>
                            <a:srgbClr val="FFFFFF"/>
                          </a:solidFill>
                          <a:effectLst/>
                          <a:latin typeface="Calibri" panose="020F0502020204030204" pitchFamily="34" charset="0"/>
                        </a:rPr>
                        <a:t>Order</a:t>
                      </a:r>
                      <a:endParaRPr lang="en-US" sz="1400" b="0" i="0" u="none" strike="noStrike" dirty="0">
                        <a:solidFill>
                          <a:srgbClr val="FFFFFF"/>
                        </a:solidFill>
                        <a:effectLst/>
                        <a:latin typeface="Calibri" panose="020F0502020204030204" pitchFamily="34" charset="0"/>
                      </a:endParaRP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DCN</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Title</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Presenter</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Affiliation</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PHY/MAC</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Sub category</a:t>
                      </a:r>
                    </a:p>
                  </a:txBody>
                  <a:tcPr marL="5383" marR="5383" marT="5383" marB="0" anchor="ctr">
                    <a:lnL>
                      <a:noFill/>
                    </a:lnL>
                    <a:lnR>
                      <a:noFill/>
                    </a:lnR>
                    <a:lnT>
                      <a:noFill/>
                    </a:lnT>
                    <a:lnB>
                      <a:noFill/>
                    </a:lnB>
                    <a:solidFill>
                      <a:srgbClr val="595959"/>
                    </a:solidFill>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2</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17-1611r0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sync preamble design</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Eunsung Park</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LGE</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sync preamble</a:t>
                      </a:r>
                    </a:p>
                  </a:txBody>
                  <a:tcPr marL="5383" marR="5383" marT="5383" marB="0" anchor="ctr">
                    <a:lnL>
                      <a:noFill/>
                    </a:lnL>
                    <a:lnR>
                      <a:noFill/>
                    </a:lnR>
                    <a:lnT>
                      <a:noFill/>
                    </a:lnT>
                    <a:lnB>
                      <a:noFill/>
                    </a:lnB>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17-1614r0</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Preamble studies to indicate different data rates</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Shahrnaz Azizi</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Intel</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preamble</a:t>
                      </a:r>
                    </a:p>
                  </a:txBody>
                  <a:tcPr marL="5383" marR="5383" marT="5383" marB="0" anchor="ctr">
                    <a:lnL>
                      <a:noFill/>
                    </a:lnL>
                    <a:lnR>
                      <a:noFill/>
                    </a:lnR>
                    <a:lnT>
                      <a:noFill/>
                    </a:lnT>
                    <a:lnB>
                      <a:noFill/>
                    </a:lnB>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17-1617r0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Dual sync designs</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Steve Shellhammer</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Qualcomm</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sync preamble</a:t>
                      </a:r>
                    </a:p>
                  </a:txBody>
                  <a:tcPr marL="5383" marR="5383" marT="5383" marB="0" anchor="ctr">
                    <a:lnL>
                      <a:noFill/>
                    </a:lnL>
                    <a:lnR>
                      <a:noFill/>
                    </a:lnR>
                    <a:lnT>
                      <a:noFill/>
                    </a:lnT>
                    <a:lnB>
                      <a:noFill/>
                    </a:lnB>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17-1618r0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dual sync design and performance</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Rui Cao</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Marvell</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sync preamble</a:t>
                      </a:r>
                    </a:p>
                  </a:txBody>
                  <a:tcPr marL="5383" marR="5383" marT="5383" marB="0" anchor="ctr">
                    <a:lnL>
                      <a:noFill/>
                    </a:lnL>
                    <a:lnR>
                      <a:noFill/>
                    </a:lnR>
                    <a:lnT>
                      <a:noFill/>
                    </a:lnT>
                    <a:lnB>
                      <a:noFill/>
                    </a:lnB>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1</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17-1624r0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Preamble structure based on analysis of power consumption</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Jianhan Liu</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Mediatek</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sync preamble</a:t>
                      </a:r>
                    </a:p>
                  </a:txBody>
                  <a:tcPr marL="5383" marR="5383" marT="5383" marB="0" anchor="ctr">
                    <a:lnL>
                      <a:noFill/>
                    </a:lnL>
                    <a:lnR>
                      <a:noFill/>
                    </a:lnR>
                    <a:lnT>
                      <a:noFill/>
                    </a:lnT>
                    <a:lnB>
                      <a:noFill/>
                    </a:lnB>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17-1636r0</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A simple WUR preamble design</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Jia Jia</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Huawei</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sync preamble</a:t>
                      </a:r>
                    </a:p>
                  </a:txBody>
                  <a:tcPr marL="5383" marR="5383" marT="5383" marB="0" anchor="ctr">
                    <a:lnL>
                      <a:noFill/>
                    </a:lnL>
                    <a:lnR>
                      <a:noFill/>
                    </a:lnR>
                    <a:lnT>
                      <a:noFill/>
                    </a:lnT>
                    <a:lnB>
                      <a:noFill/>
                    </a:lnB>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17-1665r0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128 us preamble design</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Dennis Sundman</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Ericsson</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WUR sync preamble</a:t>
                      </a:r>
                    </a:p>
                  </a:txBody>
                  <a:tcPr marL="5383" marR="5383" marT="5383" marB="0" anchor="ctr">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PHY </a:t>
            </a:r>
            <a:r>
              <a:rPr lang="en-US" altLang="en-US" dirty="0" smtClean="0"/>
              <a:t>– OOK Waveform</a:t>
            </a:r>
            <a:endParaRPr lang="en-US" altLang="en-US" dirty="0" smtClean="0"/>
          </a:p>
        </p:txBody>
      </p:sp>
      <p:sp>
        <p:nvSpPr>
          <p:cNvPr id="4" name="Date Placeholder 3"/>
          <p:cNvSpPr>
            <a:spLocks noGrp="1"/>
          </p:cNvSpPr>
          <p:nvPr>
            <p:ph type="dt" sz="quarter" idx="10"/>
          </p:nvPr>
        </p:nvSpPr>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43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7B4BA-9FEB-4760-8CA5-378D6C5B75E3}" type="slidenum">
              <a:rPr lang="en-US" altLang="en-US" sz="1200" b="0" smtClean="0"/>
              <a:pPr>
                <a:spcBef>
                  <a:spcPct val="0"/>
                </a:spcBef>
                <a:buFontTx/>
                <a:buNone/>
              </a:pPr>
              <a:t>11</a:t>
            </a:fld>
            <a:endParaRPr lang="en-US" altLang="en-US" sz="1200" b="0" smtClean="0"/>
          </a:p>
        </p:txBody>
      </p:sp>
      <p:sp>
        <p:nvSpPr>
          <p:cNvPr id="8" name="TextBox 7"/>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6" name="Table 5"/>
          <p:cNvGraphicFramePr>
            <a:graphicFrameLocks noGrp="1"/>
          </p:cNvGraphicFramePr>
          <p:nvPr>
            <p:extLst>
              <p:ext uri="{D42A27DB-BD31-4B8C-83A1-F6EECF244321}">
                <p14:modId xmlns:p14="http://schemas.microsoft.com/office/powerpoint/2010/main" val="4253024023"/>
              </p:ext>
            </p:extLst>
          </p:nvPr>
        </p:nvGraphicFramePr>
        <p:xfrm>
          <a:off x="152398" y="2613393"/>
          <a:ext cx="8839202" cy="2723811"/>
        </p:xfrm>
        <a:graphic>
          <a:graphicData uri="http://schemas.openxmlformats.org/drawingml/2006/table">
            <a:tbl>
              <a:tblPr/>
              <a:tblGrid>
                <a:gridCol w="845043"/>
                <a:gridCol w="845043"/>
                <a:gridCol w="3057819"/>
                <a:gridCol w="990861"/>
                <a:gridCol w="788427"/>
                <a:gridCol w="788427"/>
                <a:gridCol w="1523582"/>
              </a:tblGrid>
              <a:tr h="281648">
                <a:tc>
                  <a:txBody>
                    <a:bodyPr/>
                    <a:lstStyle/>
                    <a:p>
                      <a:pPr algn="ctr" fontAlgn="b"/>
                      <a:r>
                        <a:rPr lang="en-US" sz="1400" b="0" i="0" u="none" strike="noStrike" dirty="0" smtClean="0">
                          <a:solidFill>
                            <a:srgbClr val="FFFFFF"/>
                          </a:solidFill>
                          <a:effectLst/>
                          <a:latin typeface="Calibri" panose="020F0502020204030204" pitchFamily="34" charset="0"/>
                        </a:rPr>
                        <a:t>Order</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DCN</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Title</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Presenter</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Affiliation</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PHY/MAC</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Sub category</a:t>
                      </a:r>
                    </a:p>
                  </a:txBody>
                  <a:tcPr marL="5383" marR="5383" marT="5383" marB="0" anchor="ctr">
                    <a:lnL>
                      <a:noFill/>
                    </a:lnL>
                    <a:lnR>
                      <a:noFill/>
                    </a:lnR>
                    <a:lnT>
                      <a:noFill/>
                    </a:lnT>
                    <a:lnB>
                      <a:noFill/>
                    </a:lnB>
                    <a:solidFill>
                      <a:srgbClr val="595959"/>
                    </a:solidFill>
                  </a:tcPr>
                </a:tc>
              </a:tr>
              <a:tr h="281648">
                <a:tc>
                  <a:txBody>
                    <a:bodyPr/>
                    <a:lstStyle/>
                    <a:p>
                      <a:pPr algn="ctr" fontAlgn="b"/>
                      <a:r>
                        <a:rPr lang="en-US" sz="1400" b="0" i="0" u="none" strike="noStrike" dirty="0" smtClean="0">
                          <a:solidFill>
                            <a:srgbClr val="000000"/>
                          </a:solidFill>
                          <a:effectLst/>
                          <a:latin typeface="Calibri" panose="020F0502020204030204" pitchFamily="34" charset="0"/>
                        </a:rPr>
                        <a:t>2</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17-1612r0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Symbol structure follow up</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Eunsung Park</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LGE</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OOK waveform</a:t>
                      </a:r>
                    </a:p>
                  </a:txBody>
                  <a:tcPr marL="5383" marR="5383" marT="5383" marB="0" anchor="ctr">
                    <a:lnL>
                      <a:noFill/>
                    </a:lnL>
                    <a:lnR>
                      <a:noFill/>
                    </a:lnR>
                    <a:lnT>
                      <a:noFill/>
                    </a:lnT>
                    <a:lnB>
                      <a:noFill/>
                    </a:lnB>
                  </a:tcPr>
                </a:tc>
              </a:tr>
              <a:tr h="281648">
                <a:tc>
                  <a:txBody>
                    <a:bodyPr/>
                    <a:lstStyle/>
                    <a:p>
                      <a:pPr algn="ctr" fontAlgn="b"/>
                      <a:r>
                        <a:rPr lang="en-US" sz="1400" b="0" i="0" u="none" strike="noStrike" dirty="0" smtClean="0">
                          <a:solidFill>
                            <a:srgbClr val="000000"/>
                          </a:solidFill>
                          <a:effectLst/>
                          <a:latin typeface="Calibri" panose="020F0502020204030204" pitchFamily="34" charset="0"/>
                        </a:rPr>
                        <a:t>3</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17-1613r0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13 length sequence for OOK waveform generation</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Eunsung Park</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LGE</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OOK waveform</a:t>
                      </a:r>
                    </a:p>
                  </a:txBody>
                  <a:tcPr marL="5383" marR="5383" marT="5383" marB="0" anchor="ctr">
                    <a:lnL>
                      <a:noFill/>
                    </a:lnL>
                    <a:lnR>
                      <a:noFill/>
                    </a:lnR>
                    <a:lnT>
                      <a:noFill/>
                    </a:lnT>
                    <a:lnB>
                      <a:noFill/>
                    </a:lnB>
                  </a:tcPr>
                </a:tc>
              </a:tr>
              <a:tr h="281648">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17-1615r0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OOK waveform generation for high data rate</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Shahrnaz Azizi</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Intel</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OOK waveform</a:t>
                      </a:r>
                    </a:p>
                  </a:txBody>
                  <a:tcPr marL="5383" marR="5383" marT="5383" marB="0" anchor="ctr">
                    <a:lnL>
                      <a:noFill/>
                    </a:lnL>
                    <a:lnR>
                      <a:noFill/>
                    </a:lnR>
                    <a:lnT>
                      <a:noFill/>
                    </a:lnT>
                    <a:lnB>
                      <a:noFill/>
                    </a:lnB>
                  </a:tcPr>
                </a:tc>
              </a:tr>
              <a:tr h="281648">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17-1616r0</a:t>
                      </a:r>
                    </a:p>
                  </a:txBody>
                  <a:tcPr marL="5383" marR="5383" marT="5383" marB="0" anchor="ctr">
                    <a:lnL>
                      <a:noFill/>
                    </a:lnL>
                    <a:lnR>
                      <a:noFill/>
                    </a:lnR>
                    <a:lnT>
                      <a:noFill/>
                    </a:lnT>
                    <a:lnB>
                      <a:noFill/>
                    </a:lnB>
                  </a:tcPr>
                </a:tc>
                <a:tc>
                  <a:txBody>
                    <a:bodyPr/>
                    <a:lstStyle/>
                    <a:p>
                      <a:pPr algn="l" fontAlgn="b"/>
                      <a:r>
                        <a:rPr lang="nb-NO" sz="1400" b="0" i="0" u="none" strike="noStrike">
                          <a:solidFill>
                            <a:srgbClr val="000000"/>
                          </a:solidFill>
                          <a:effectLst/>
                          <a:latin typeface="Calibri" panose="020F0502020204030204" pitchFamily="34" charset="0"/>
                        </a:rPr>
                        <a:t>WUR blank GI performance studies</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Shahrnaz Azizi</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Intel</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OOK waveform</a:t>
                      </a:r>
                    </a:p>
                  </a:txBody>
                  <a:tcPr marL="5383" marR="5383" marT="5383" marB="0" anchor="ctr">
                    <a:lnL>
                      <a:noFill/>
                    </a:lnL>
                    <a:lnR>
                      <a:noFill/>
                    </a:lnR>
                    <a:lnT>
                      <a:noFill/>
                    </a:lnT>
                    <a:lnB>
                      <a:noFill/>
                    </a:lnB>
                  </a:tcPr>
                </a:tc>
              </a:tr>
              <a:tr h="281648">
                <a:tc>
                  <a:txBody>
                    <a:bodyPr/>
                    <a:lstStyle/>
                    <a:p>
                      <a:pPr algn="ctr" fontAlgn="b"/>
                      <a:r>
                        <a:rPr lang="en-US" sz="1400" b="0" i="0" u="none" strike="noStrike" dirty="0" smtClean="0">
                          <a:solidFill>
                            <a:srgbClr val="000000"/>
                          </a:solidFill>
                          <a:effectLst/>
                          <a:latin typeface="Calibri" panose="020F0502020204030204" pitchFamily="34" charset="0"/>
                        </a:rPr>
                        <a:t>1</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17-1634r0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Optimizating OOK waveform for high data rate WUS</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Rui Yang</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InterDigital</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OOK waveform (optimization)</a:t>
                      </a:r>
                    </a:p>
                  </a:txBody>
                  <a:tcPr marL="5383" marR="5383" marT="5383" marB="0" anchor="ctr">
                    <a:lnL>
                      <a:noFill/>
                    </a:lnL>
                    <a:lnR>
                      <a:noFill/>
                    </a:lnR>
                    <a:lnT>
                      <a:noFill/>
                    </a:lnT>
                    <a:lnB>
                      <a:noFill/>
                    </a:lnB>
                  </a:tcPr>
                </a:tc>
              </a:tr>
              <a:tr h="281648">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17-1673r0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Partial OOK - generalizing the Blank GI idea</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Leif Wilhelmsson</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Ericsson</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OOK waveform</a:t>
                      </a:r>
                    </a:p>
                  </a:txBody>
                  <a:tcPr marL="5383" marR="5383" marT="5383" marB="0" anchor="ctr">
                    <a:lnL>
                      <a:noFill/>
                    </a:lnL>
                    <a:lnR>
                      <a:noFill/>
                    </a:lnR>
                    <a:lnT>
                      <a:noFill/>
                    </a:lnT>
                    <a:lnB>
                      <a:noFill/>
                    </a:lnB>
                  </a:tcPr>
                </a:tc>
              </a:tr>
            </a:tbl>
          </a:graphicData>
        </a:graphic>
      </p:graphicFrame>
    </p:spTree>
    <p:extLst>
      <p:ext uri="{BB962C8B-B14F-4D97-AF65-F5344CB8AC3E}">
        <p14:creationId xmlns:p14="http://schemas.microsoft.com/office/powerpoint/2010/main" val="18318508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 - Channelization</a:t>
            </a:r>
            <a:endParaRPr lang="en-US" dirty="0"/>
          </a:p>
        </p:txBody>
      </p:sp>
      <p:sp>
        <p:nvSpPr>
          <p:cNvPr id="3" name="Date Placeholder 2"/>
          <p:cNvSpPr>
            <a:spLocks noGrp="1"/>
          </p:cNvSpPr>
          <p:nvPr>
            <p:ph type="dt" sz="half" idx="10"/>
          </p:nvPr>
        </p:nvSpPr>
        <p:spPr/>
        <p:txBody>
          <a:bodyPr/>
          <a:lstStyle/>
          <a:p>
            <a:pPr>
              <a:defRPr/>
            </a:pPr>
            <a:r>
              <a:rPr lang="en-US" smtClean="0"/>
              <a:t>November 2017</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12</a:t>
            </a:fld>
            <a:endParaRPr lang="en-US" altLang="en-US"/>
          </a:p>
        </p:txBody>
      </p:sp>
      <p:graphicFrame>
        <p:nvGraphicFramePr>
          <p:cNvPr id="7" name="Table 6"/>
          <p:cNvGraphicFramePr>
            <a:graphicFrameLocks noGrp="1"/>
          </p:cNvGraphicFramePr>
          <p:nvPr>
            <p:extLst>
              <p:ext uri="{D42A27DB-BD31-4B8C-83A1-F6EECF244321}">
                <p14:modId xmlns:p14="http://schemas.microsoft.com/office/powerpoint/2010/main" val="3631905518"/>
              </p:ext>
            </p:extLst>
          </p:nvPr>
        </p:nvGraphicFramePr>
        <p:xfrm>
          <a:off x="176319" y="2590800"/>
          <a:ext cx="8791361" cy="707519"/>
        </p:xfrm>
        <a:graphic>
          <a:graphicData uri="http://schemas.openxmlformats.org/drawingml/2006/table">
            <a:tbl>
              <a:tblPr/>
              <a:tblGrid>
                <a:gridCol w="721600"/>
                <a:gridCol w="721600"/>
                <a:gridCol w="3142953"/>
                <a:gridCol w="1018448"/>
                <a:gridCol w="810379"/>
                <a:gridCol w="810379"/>
                <a:gridCol w="1566002"/>
              </a:tblGrid>
              <a:tr h="275416">
                <a:tc>
                  <a:txBody>
                    <a:bodyPr/>
                    <a:lstStyle/>
                    <a:p>
                      <a:pPr algn="ctr" fontAlgn="b"/>
                      <a:r>
                        <a:rPr lang="en-US" sz="1400" b="0" i="0" u="none" strike="noStrike" dirty="0" smtClean="0">
                          <a:solidFill>
                            <a:srgbClr val="FFFFFF"/>
                          </a:solidFill>
                          <a:effectLst/>
                          <a:latin typeface="Calibri" panose="020F0502020204030204" pitchFamily="34" charset="0"/>
                        </a:rPr>
                        <a:t>Order</a:t>
                      </a:r>
                      <a:endParaRPr lang="en-US" sz="1400" b="0" i="0" u="none" strike="noStrike" dirty="0">
                        <a:solidFill>
                          <a:srgbClr val="FFFFFF"/>
                        </a:solidFill>
                        <a:effectLst/>
                        <a:latin typeface="Calibri" panose="020F0502020204030204" pitchFamily="34" charset="0"/>
                      </a:endParaRPr>
                    </a:p>
                  </a:txBody>
                  <a:tcPr marL="5383" marR="5383" marT="5383" marB="0" anchor="ctr">
                    <a:lnL>
                      <a:noFill/>
                    </a:lnL>
                    <a:lnR>
                      <a:noFill/>
                    </a:lnR>
                    <a:lnT>
                      <a:noFill/>
                    </a:lnT>
                    <a:lnB>
                      <a:noFill/>
                    </a:lnB>
                    <a:solidFill>
                      <a:schemeClr val="tx1">
                        <a:lumMod val="65000"/>
                        <a:lumOff val="35000"/>
                      </a:schemeClr>
                    </a:solidFill>
                  </a:tcPr>
                </a:tc>
                <a:tc>
                  <a:txBody>
                    <a:bodyPr/>
                    <a:lstStyle/>
                    <a:p>
                      <a:pPr algn="ctr" fontAlgn="b"/>
                      <a:r>
                        <a:rPr lang="en-US" sz="1400" b="0" i="0" u="none" strike="noStrike" dirty="0">
                          <a:solidFill>
                            <a:srgbClr val="FFFFFF"/>
                          </a:solidFill>
                          <a:effectLst/>
                          <a:latin typeface="Calibri" panose="020F0502020204030204" pitchFamily="34" charset="0"/>
                        </a:rPr>
                        <a:t>DCN</a:t>
                      </a:r>
                    </a:p>
                  </a:txBody>
                  <a:tcPr marL="5383" marR="5383" marT="5383" marB="0" anchor="ctr">
                    <a:lnL>
                      <a:noFill/>
                    </a:lnL>
                    <a:lnR>
                      <a:noFill/>
                    </a:lnR>
                    <a:lnT>
                      <a:noFill/>
                    </a:lnT>
                    <a:lnB>
                      <a:noFill/>
                    </a:lnB>
                    <a:solidFill>
                      <a:schemeClr val="tx1">
                        <a:lumMod val="65000"/>
                        <a:lumOff val="35000"/>
                      </a:schemeClr>
                    </a:solidFill>
                  </a:tcPr>
                </a:tc>
                <a:tc>
                  <a:txBody>
                    <a:bodyPr/>
                    <a:lstStyle/>
                    <a:p>
                      <a:pPr algn="ctr" fontAlgn="b"/>
                      <a:r>
                        <a:rPr lang="en-US" sz="1400" b="0" i="0" u="none" strike="noStrike" dirty="0">
                          <a:solidFill>
                            <a:srgbClr val="FFFFFF"/>
                          </a:solidFill>
                          <a:effectLst/>
                          <a:latin typeface="Calibri" panose="020F0502020204030204" pitchFamily="34" charset="0"/>
                        </a:rPr>
                        <a:t>Title</a:t>
                      </a:r>
                    </a:p>
                  </a:txBody>
                  <a:tcPr marL="5383" marR="5383" marT="5383" marB="0" anchor="ctr">
                    <a:lnL>
                      <a:noFill/>
                    </a:lnL>
                    <a:lnR>
                      <a:noFill/>
                    </a:lnR>
                    <a:lnT>
                      <a:noFill/>
                    </a:lnT>
                    <a:lnB>
                      <a:noFill/>
                    </a:lnB>
                    <a:solidFill>
                      <a:schemeClr val="tx1">
                        <a:lumMod val="65000"/>
                        <a:lumOff val="35000"/>
                      </a:schemeClr>
                    </a:solidFill>
                  </a:tcPr>
                </a:tc>
                <a:tc>
                  <a:txBody>
                    <a:bodyPr/>
                    <a:lstStyle/>
                    <a:p>
                      <a:pPr algn="ctr" fontAlgn="b"/>
                      <a:r>
                        <a:rPr lang="en-US" sz="1400" b="0" i="0" u="none" strike="noStrike" dirty="0">
                          <a:solidFill>
                            <a:srgbClr val="FFFFFF"/>
                          </a:solidFill>
                          <a:effectLst/>
                          <a:latin typeface="Calibri" panose="020F0502020204030204" pitchFamily="34" charset="0"/>
                        </a:rPr>
                        <a:t>Presenter</a:t>
                      </a:r>
                    </a:p>
                  </a:txBody>
                  <a:tcPr marL="5383" marR="5383" marT="5383" marB="0" anchor="ctr">
                    <a:lnL>
                      <a:noFill/>
                    </a:lnL>
                    <a:lnR>
                      <a:noFill/>
                    </a:lnR>
                    <a:lnT>
                      <a:noFill/>
                    </a:lnT>
                    <a:lnB>
                      <a:noFill/>
                    </a:lnB>
                    <a:solidFill>
                      <a:schemeClr val="tx1">
                        <a:lumMod val="65000"/>
                        <a:lumOff val="35000"/>
                      </a:schemeClr>
                    </a:solidFill>
                  </a:tcPr>
                </a:tc>
                <a:tc>
                  <a:txBody>
                    <a:bodyPr/>
                    <a:lstStyle/>
                    <a:p>
                      <a:pPr algn="ctr" fontAlgn="b"/>
                      <a:r>
                        <a:rPr lang="en-US" sz="1400" b="0" i="0" u="none" strike="noStrike" dirty="0">
                          <a:solidFill>
                            <a:srgbClr val="FFFFFF"/>
                          </a:solidFill>
                          <a:effectLst/>
                          <a:latin typeface="Calibri" panose="020F0502020204030204" pitchFamily="34" charset="0"/>
                        </a:rPr>
                        <a:t>Affiliation</a:t>
                      </a:r>
                    </a:p>
                  </a:txBody>
                  <a:tcPr marL="5383" marR="5383" marT="5383" marB="0" anchor="ctr">
                    <a:lnL>
                      <a:noFill/>
                    </a:lnL>
                    <a:lnR>
                      <a:noFill/>
                    </a:lnR>
                    <a:lnT>
                      <a:noFill/>
                    </a:lnT>
                    <a:lnB>
                      <a:noFill/>
                    </a:lnB>
                    <a:solidFill>
                      <a:schemeClr val="tx1">
                        <a:lumMod val="65000"/>
                        <a:lumOff val="35000"/>
                      </a:schemeClr>
                    </a:solidFill>
                  </a:tcPr>
                </a:tc>
                <a:tc>
                  <a:txBody>
                    <a:bodyPr/>
                    <a:lstStyle/>
                    <a:p>
                      <a:pPr algn="ctr" fontAlgn="b"/>
                      <a:r>
                        <a:rPr lang="en-US" sz="1400" b="0" i="0" u="none" strike="noStrike" dirty="0">
                          <a:solidFill>
                            <a:srgbClr val="FFFFFF"/>
                          </a:solidFill>
                          <a:effectLst/>
                          <a:latin typeface="Calibri" panose="020F0502020204030204" pitchFamily="34" charset="0"/>
                        </a:rPr>
                        <a:t>PHY/MAC</a:t>
                      </a:r>
                    </a:p>
                  </a:txBody>
                  <a:tcPr marL="5383" marR="5383" marT="5383" marB="0" anchor="ctr">
                    <a:lnL>
                      <a:noFill/>
                    </a:lnL>
                    <a:lnR>
                      <a:noFill/>
                    </a:lnR>
                    <a:lnT>
                      <a:noFill/>
                    </a:lnT>
                    <a:lnB>
                      <a:noFill/>
                    </a:lnB>
                    <a:solidFill>
                      <a:schemeClr val="tx1">
                        <a:lumMod val="65000"/>
                        <a:lumOff val="35000"/>
                      </a:schemeClr>
                    </a:solidFill>
                  </a:tcPr>
                </a:tc>
                <a:tc>
                  <a:txBody>
                    <a:bodyPr/>
                    <a:lstStyle/>
                    <a:p>
                      <a:pPr algn="ctr" fontAlgn="b"/>
                      <a:r>
                        <a:rPr lang="en-US" sz="1400" b="0" i="0" u="none" strike="noStrike" dirty="0">
                          <a:solidFill>
                            <a:srgbClr val="FFFFFF"/>
                          </a:solidFill>
                          <a:effectLst/>
                          <a:latin typeface="Calibri" panose="020F0502020204030204" pitchFamily="34" charset="0"/>
                        </a:rPr>
                        <a:t>Sub category</a:t>
                      </a:r>
                    </a:p>
                  </a:txBody>
                  <a:tcPr marL="5383" marR="5383" marT="5383" marB="0" anchor="ctr">
                    <a:lnL>
                      <a:noFill/>
                    </a:lnL>
                    <a:lnR>
                      <a:noFill/>
                    </a:lnR>
                    <a:lnT>
                      <a:noFill/>
                    </a:lnT>
                    <a:lnB>
                      <a:noFill/>
                    </a:lnB>
                    <a:solidFill>
                      <a:schemeClr val="tx1">
                        <a:lumMod val="65000"/>
                        <a:lumOff val="35000"/>
                      </a:schemeClr>
                    </a:solidFill>
                  </a:tcPr>
                </a:tc>
              </a:tr>
              <a:tr h="407600">
                <a:tc>
                  <a:txBody>
                    <a:bodyPr/>
                    <a:lstStyle/>
                    <a:p>
                      <a:pPr algn="ctr" fontAlgn="b"/>
                      <a:r>
                        <a:rPr lang="en-US" sz="1400" b="0" i="0" u="none" strike="noStrike" dirty="0" smtClean="0">
                          <a:solidFill>
                            <a:srgbClr val="000000"/>
                          </a:solidFill>
                          <a:effectLst/>
                          <a:latin typeface="Calibri" panose="020F0502020204030204" pitchFamily="34" charset="0"/>
                        </a:rPr>
                        <a:t>1</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dirty="0" smtClean="0">
                          <a:solidFill>
                            <a:srgbClr val="000000"/>
                          </a:solidFill>
                          <a:effectLst/>
                          <a:latin typeface="Calibri" panose="020F0502020204030204" pitchFamily="34" charset="0"/>
                        </a:rPr>
                        <a:t>17-1651r0</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WUR channel issue</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Suhwook Kim</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LGE</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Channelization</a:t>
                      </a:r>
                    </a:p>
                  </a:txBody>
                  <a:tcPr marL="5383" marR="5383" marT="5383" marB="0" anchor="ctr">
                    <a:lnL>
                      <a:noFill/>
                    </a:lnL>
                    <a:lnR>
                      <a:noFill/>
                    </a:lnR>
                    <a:lnT>
                      <a:noFill/>
                    </a:lnT>
                    <a:lnB>
                      <a:noFill/>
                    </a:lnB>
                  </a:tcPr>
                </a:tc>
              </a:tr>
            </a:tbl>
          </a:graphicData>
        </a:graphic>
      </p:graphicFrame>
    </p:spTree>
    <p:extLst>
      <p:ext uri="{BB962C8B-B14F-4D97-AF65-F5344CB8AC3E}">
        <p14:creationId xmlns:p14="http://schemas.microsoft.com/office/powerpoint/2010/main" val="6399296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MAC </a:t>
            </a:r>
            <a:r>
              <a:rPr lang="en-US" altLang="en-US" dirty="0" smtClean="0"/>
              <a:t>Submissions 1</a:t>
            </a:r>
            <a:endParaRPr lang="en-US" altLang="en-US" dirty="0" smtClean="0"/>
          </a:p>
        </p:txBody>
      </p:sp>
      <p:sp>
        <p:nvSpPr>
          <p:cNvPr id="4" name="Date Placeholder 3"/>
          <p:cNvSpPr>
            <a:spLocks noGrp="1"/>
          </p:cNvSpPr>
          <p:nvPr>
            <p:ph type="dt" sz="quarter" idx="10"/>
          </p:nvPr>
        </p:nvSpPr>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13</a:t>
            </a:fld>
            <a:endParaRPr lang="en-US" altLang="en-US" sz="1200" b="0" smtClean="0"/>
          </a:p>
        </p:txBody>
      </p:sp>
      <p:sp>
        <p:nvSpPr>
          <p:cNvPr id="2" name="Rectangle 1"/>
          <p:cNvSpPr/>
          <p:nvPr/>
        </p:nvSpPr>
        <p:spPr>
          <a:xfrm>
            <a:off x="304801" y="1570623"/>
            <a:ext cx="8839200" cy="892552"/>
          </a:xfrm>
          <a:prstGeom prst="rect">
            <a:avLst/>
          </a:prstGeom>
        </p:spPr>
        <p:txBody>
          <a:bodyPr wrap="square">
            <a:spAutoFit/>
          </a:bodyPr>
          <a:lstStyle/>
          <a:p>
            <a:pPr>
              <a:spcBef>
                <a:spcPts val="0"/>
              </a:spcBef>
              <a:spcAft>
                <a:spcPts val="0"/>
              </a:spcAft>
              <a:defRPr/>
            </a:pPr>
            <a:r>
              <a:rPr lang="en-US" sz="2000" b="1" u="sng" dirty="0" smtClean="0">
                <a:latin typeface="+mj-lt"/>
                <a:ea typeface="Malgun Gothic" panose="020B0503020000020004" pitchFamily="34" charset="-127"/>
                <a:cs typeface="Times New Roman" panose="02020603050405020304" pitchFamily="18" charset="0"/>
              </a:rPr>
              <a:t>WUR frame format</a:t>
            </a:r>
            <a:endParaRPr lang="en-US" sz="20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a:p>
            <a:pPr>
              <a:spcBef>
                <a:spcPts val="0"/>
              </a:spcBef>
              <a:spcAft>
                <a:spcPts val="0"/>
              </a:spcAft>
              <a:defRPr/>
            </a:pPr>
            <a:endParaRPr lang="en-US" sz="1600" dirty="0">
              <a:latin typeface="+mj-lt"/>
              <a:ea typeface="Malgun Gothic" panose="020B0503020000020004" pitchFamily="34" charset="-127"/>
              <a:cs typeface="Times New Roman" panose="02020603050405020304" pitchFamily="18" charset="0"/>
            </a:endParaRPr>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graphicFrame>
        <p:nvGraphicFramePr>
          <p:cNvPr id="3" name="Table 2"/>
          <p:cNvGraphicFramePr>
            <a:graphicFrameLocks noGrp="1"/>
          </p:cNvGraphicFramePr>
          <p:nvPr>
            <p:extLst>
              <p:ext uri="{D42A27DB-BD31-4B8C-83A1-F6EECF244321}">
                <p14:modId xmlns:p14="http://schemas.microsoft.com/office/powerpoint/2010/main" val="22968613"/>
              </p:ext>
            </p:extLst>
          </p:nvPr>
        </p:nvGraphicFramePr>
        <p:xfrm>
          <a:off x="304801" y="2209800"/>
          <a:ext cx="8712130" cy="2004579"/>
        </p:xfrm>
        <a:graphic>
          <a:graphicData uri="http://schemas.openxmlformats.org/drawingml/2006/table">
            <a:tbl>
              <a:tblPr/>
              <a:tblGrid>
                <a:gridCol w="732511"/>
                <a:gridCol w="732511"/>
                <a:gridCol w="3099732"/>
                <a:gridCol w="1004442"/>
                <a:gridCol w="799234"/>
                <a:gridCol w="799234"/>
                <a:gridCol w="1544466"/>
              </a:tblGrid>
              <a:tr h="276167">
                <a:tc>
                  <a:txBody>
                    <a:bodyPr/>
                    <a:lstStyle/>
                    <a:p>
                      <a:pPr algn="ctr" fontAlgn="b"/>
                      <a:r>
                        <a:rPr lang="en-US" sz="1400" b="0" i="0" u="none" strike="noStrike" dirty="0" smtClean="0">
                          <a:solidFill>
                            <a:srgbClr val="FFFFFF"/>
                          </a:solidFill>
                          <a:effectLst/>
                          <a:latin typeface="Calibri" panose="020F0502020204030204" pitchFamily="34" charset="0"/>
                        </a:rPr>
                        <a:t>Order</a:t>
                      </a:r>
                      <a:endParaRPr lang="en-US" sz="1400" b="0" i="0" u="none" strike="noStrike" dirty="0">
                        <a:solidFill>
                          <a:srgbClr val="FFFFFF"/>
                        </a:solidFill>
                        <a:effectLst/>
                        <a:latin typeface="Calibri" panose="020F0502020204030204" pitchFamily="34" charset="0"/>
                      </a:endParaRP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DCN</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Title</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Presenter</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Affiliation</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PHY/MAC</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Sub category</a:t>
                      </a:r>
                    </a:p>
                  </a:txBody>
                  <a:tcPr marL="5383" marR="5383" marT="5383" marB="0" anchor="ctr">
                    <a:lnL>
                      <a:noFill/>
                    </a:lnL>
                    <a:lnR>
                      <a:noFill/>
                    </a:lnR>
                    <a:lnT>
                      <a:noFill/>
                    </a:lnT>
                    <a:lnB>
                      <a:noFill/>
                    </a:lnB>
                    <a:solidFill>
                      <a:srgbClr val="595959"/>
                    </a:solidFill>
                  </a:tcPr>
                </a:tc>
              </a:tr>
              <a:tr h="276167">
                <a:tc>
                  <a:txBody>
                    <a:bodyPr/>
                    <a:lstStyle/>
                    <a:p>
                      <a:pPr algn="ctr" fontAlgn="b"/>
                      <a:r>
                        <a:rPr lang="en-US" sz="1400" b="0" i="0" u="none" strike="noStrike" dirty="0" smtClean="0">
                          <a:solidFill>
                            <a:srgbClr val="000000"/>
                          </a:solidFill>
                          <a:effectLst/>
                          <a:latin typeface="Calibri" panose="020F0502020204030204" pitchFamily="34" charset="0"/>
                        </a:rPr>
                        <a:t>2</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17-1635r0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Solving status mismatch</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Rojan Chitrakar</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Panasonic</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MAC</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frame format</a:t>
                      </a:r>
                    </a:p>
                  </a:txBody>
                  <a:tcPr marL="5383" marR="5383" marT="5383" marB="0" anchor="ctr">
                    <a:lnL>
                      <a:noFill/>
                    </a:lnL>
                    <a:lnR>
                      <a:noFill/>
                    </a:lnR>
                    <a:lnT>
                      <a:noFill/>
                    </a:lnT>
                    <a:lnB>
                      <a:noFill/>
                    </a:lnB>
                  </a:tcPr>
                </a:tc>
              </a:tr>
              <a:tr h="276167">
                <a:tc>
                  <a:txBody>
                    <a:bodyPr/>
                    <a:lstStyle/>
                    <a:p>
                      <a:pPr algn="ctr" fontAlgn="b"/>
                      <a:r>
                        <a:rPr lang="en-US" sz="1400" b="0" i="0" u="none" strike="noStrike" dirty="0" smtClean="0">
                          <a:solidFill>
                            <a:srgbClr val="000000"/>
                          </a:solidFill>
                          <a:effectLst/>
                          <a:latin typeface="Calibri" panose="020F0502020204030204" pitchFamily="34" charset="0"/>
                        </a:rPr>
                        <a:t>1</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17-1356r2</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PS operation for duty cycle STAs follow-up (SP and updates)</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Jeongki Kim</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LGE</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MAC</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frame format</a:t>
                      </a:r>
                    </a:p>
                  </a:txBody>
                  <a:tcPr marL="5383" marR="5383" marT="5383" marB="0" anchor="ctr">
                    <a:lnL>
                      <a:noFill/>
                    </a:lnL>
                    <a:lnR>
                      <a:noFill/>
                    </a:lnR>
                    <a:lnT>
                      <a:noFill/>
                    </a:lnT>
                    <a:lnB>
                      <a:noFill/>
                    </a:lnB>
                  </a:tcPr>
                </a:tc>
              </a:tr>
              <a:tr h="276167">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17-1638r0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frame format follow-up</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Joengki Kim</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LGE</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MAC</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frame format</a:t>
                      </a:r>
                    </a:p>
                  </a:txBody>
                  <a:tcPr marL="5383" marR="5383" marT="5383" marB="0" anchor="ctr">
                    <a:lnL>
                      <a:noFill/>
                    </a:lnL>
                    <a:lnR>
                      <a:noFill/>
                    </a:lnR>
                    <a:lnT>
                      <a:noFill/>
                    </a:lnT>
                    <a:lnB>
                      <a:noFill/>
                    </a:lnB>
                  </a:tcPr>
                </a:tc>
              </a:tr>
              <a:tr h="276167">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17-1645r0</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WUR frame format follow-up</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Alfred </a:t>
                      </a:r>
                      <a:r>
                        <a:rPr lang="en-US" sz="1400" b="0" i="0" u="none" strike="noStrike" dirty="0" err="1">
                          <a:solidFill>
                            <a:srgbClr val="000000"/>
                          </a:solidFill>
                          <a:effectLst/>
                          <a:latin typeface="Calibri" panose="020F0502020204030204" pitchFamily="34" charset="0"/>
                        </a:rPr>
                        <a:t>Asterjadhi</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Qualcomm</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MAC</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WUR frame format</a:t>
                      </a:r>
                    </a:p>
                  </a:txBody>
                  <a:tcPr marL="5383" marR="5383" marT="5383" marB="0" anchor="ctr">
                    <a:lnL>
                      <a:noFill/>
                    </a:lnL>
                    <a:lnR>
                      <a:noFill/>
                    </a:lnR>
                    <a:lnT>
                      <a:noFill/>
                    </a:lnT>
                    <a:lnB>
                      <a:noFill/>
                    </a:lnB>
                  </a:tcPr>
                </a:tc>
              </a:tr>
            </a:tbl>
          </a:graphicData>
        </a:graphic>
      </p:graphicFrame>
      <p:sp>
        <p:nvSpPr>
          <p:cNvPr id="12" name="Rectangle 11"/>
          <p:cNvSpPr/>
          <p:nvPr/>
        </p:nvSpPr>
        <p:spPr>
          <a:xfrm>
            <a:off x="152400" y="4544226"/>
            <a:ext cx="8839200" cy="892552"/>
          </a:xfrm>
          <a:prstGeom prst="rect">
            <a:avLst/>
          </a:prstGeom>
        </p:spPr>
        <p:txBody>
          <a:bodyPr wrap="square">
            <a:spAutoFit/>
          </a:bodyPr>
          <a:lstStyle/>
          <a:p>
            <a:pPr>
              <a:spcBef>
                <a:spcPts val="0"/>
              </a:spcBef>
              <a:spcAft>
                <a:spcPts val="0"/>
              </a:spcAft>
              <a:defRPr/>
            </a:pPr>
            <a:r>
              <a:rPr lang="en-US" sz="2000" b="1" u="sng" dirty="0" smtClean="0">
                <a:latin typeface="+mj-lt"/>
                <a:ea typeface="Malgun Gothic" panose="020B0503020000020004" pitchFamily="34" charset="-127"/>
                <a:cs typeface="Times New Roman" panose="02020603050405020304" pitchFamily="18" charset="0"/>
              </a:rPr>
              <a:t>WUR Action frame</a:t>
            </a:r>
            <a:endParaRPr lang="en-US" sz="20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a:p>
            <a:pPr>
              <a:spcBef>
                <a:spcPts val="0"/>
              </a:spcBef>
              <a:spcAft>
                <a:spcPts val="0"/>
              </a:spcAft>
              <a:defRPr/>
            </a:pPr>
            <a:endParaRPr lang="en-US" sz="1600" dirty="0">
              <a:latin typeface="+mj-lt"/>
              <a:ea typeface="Malgun Gothic" panose="020B0503020000020004" pitchFamily="34" charset="-127"/>
              <a:cs typeface="Times New Roman" panose="02020603050405020304" pitchFamily="18"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094045594"/>
              </p:ext>
            </p:extLst>
          </p:nvPr>
        </p:nvGraphicFramePr>
        <p:xfrm>
          <a:off x="304801" y="5181600"/>
          <a:ext cx="8712131" cy="1082949"/>
        </p:xfrm>
        <a:graphic>
          <a:graphicData uri="http://schemas.openxmlformats.org/drawingml/2006/table">
            <a:tbl>
              <a:tblPr/>
              <a:tblGrid>
                <a:gridCol w="718584"/>
                <a:gridCol w="718584"/>
                <a:gridCol w="3111646"/>
                <a:gridCol w="1008303"/>
                <a:gridCol w="802306"/>
                <a:gridCol w="802306"/>
                <a:gridCol w="1550402"/>
              </a:tblGrid>
              <a:tr h="156094">
                <a:tc>
                  <a:txBody>
                    <a:bodyPr/>
                    <a:lstStyle/>
                    <a:p>
                      <a:pPr algn="ctr" fontAlgn="b"/>
                      <a:r>
                        <a:rPr lang="en-US" sz="1400" b="0" i="0" u="none" strike="noStrike" dirty="0" smtClean="0">
                          <a:solidFill>
                            <a:srgbClr val="FFFFFF"/>
                          </a:solidFill>
                          <a:effectLst/>
                          <a:latin typeface="Calibri" panose="020F0502020204030204" pitchFamily="34" charset="0"/>
                        </a:rPr>
                        <a:t>Order</a:t>
                      </a:r>
                      <a:endParaRPr lang="en-US" sz="1400" b="0" i="0" u="none" strike="noStrike" dirty="0">
                        <a:solidFill>
                          <a:srgbClr val="FFFFFF"/>
                        </a:solidFill>
                        <a:effectLst/>
                        <a:latin typeface="Calibri" panose="020F0502020204030204" pitchFamily="34" charset="0"/>
                      </a:endParaRP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DCN</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Title</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Presenter</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Affiliation</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PHY/MAC</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Sub category</a:t>
                      </a:r>
                    </a:p>
                  </a:txBody>
                  <a:tcPr marL="5383" marR="5383" marT="5383" marB="0" anchor="ctr">
                    <a:lnL>
                      <a:noFill/>
                    </a:lnL>
                    <a:lnR>
                      <a:noFill/>
                    </a:lnR>
                    <a:lnT>
                      <a:noFill/>
                    </a:lnT>
                    <a:lnB>
                      <a:noFill/>
                    </a:lnB>
                    <a:solidFill>
                      <a:srgbClr val="595959"/>
                    </a:solidFill>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1</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17-1302r3</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mode operation prodecures (SP only)</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Lei Huang</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Panasonic</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MAC</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Action frame</a:t>
                      </a:r>
                    </a:p>
                  </a:txBody>
                  <a:tcPr marL="5383" marR="5383" marT="5383" marB="0" anchor="ctr">
                    <a:lnL>
                      <a:noFill/>
                    </a:lnL>
                    <a:lnR>
                      <a:noFill/>
                    </a:lnR>
                    <a:lnT>
                      <a:noFill/>
                    </a:lnT>
                    <a:lnB>
                      <a:noFill/>
                    </a:lnB>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17-1627r0</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WUR Action frame format follow up</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Po-Kai Huang</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Intel</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MAC</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WUR Action frame</a:t>
                      </a:r>
                    </a:p>
                  </a:txBody>
                  <a:tcPr marL="5383" marR="5383" marT="5383" marB="0" anchor="ctr">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400065737"/>
              </p:ext>
            </p:extLst>
          </p:nvPr>
        </p:nvGraphicFramePr>
        <p:xfrm>
          <a:off x="247516" y="4343400"/>
          <a:ext cx="8663854" cy="1952538"/>
        </p:xfrm>
        <a:graphic>
          <a:graphicData uri="http://schemas.openxmlformats.org/drawingml/2006/table">
            <a:tbl>
              <a:tblPr/>
              <a:tblGrid>
                <a:gridCol w="706948"/>
                <a:gridCol w="799754"/>
                <a:gridCol w="3061257"/>
                <a:gridCol w="991975"/>
                <a:gridCol w="789313"/>
                <a:gridCol w="789313"/>
                <a:gridCol w="1525294"/>
              </a:tblGrid>
              <a:tr h="156094">
                <a:tc>
                  <a:txBody>
                    <a:bodyPr/>
                    <a:lstStyle/>
                    <a:p>
                      <a:pPr algn="ctr" fontAlgn="b"/>
                      <a:r>
                        <a:rPr lang="en-US" sz="1400" b="0" i="0" u="none" strike="noStrike" dirty="0" smtClean="0">
                          <a:solidFill>
                            <a:srgbClr val="FFFFFF"/>
                          </a:solidFill>
                          <a:effectLst/>
                          <a:latin typeface="Calibri" panose="020F0502020204030204" pitchFamily="34" charset="0"/>
                        </a:rPr>
                        <a:t>Order</a:t>
                      </a:r>
                      <a:endParaRPr lang="en-US" sz="1400" b="0" i="0" u="none" strike="noStrike" dirty="0">
                        <a:solidFill>
                          <a:srgbClr val="FFFFFF"/>
                        </a:solidFill>
                        <a:effectLst/>
                        <a:latin typeface="Calibri" panose="020F0502020204030204" pitchFamily="34" charset="0"/>
                      </a:endParaRP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DCN</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Title</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Presenter</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Affiliation</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PHY/MAC</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Sub category</a:t>
                      </a:r>
                    </a:p>
                  </a:txBody>
                  <a:tcPr marL="5383" marR="5383" marT="5383" marB="0" anchor="ctr">
                    <a:lnL>
                      <a:noFill/>
                    </a:lnL>
                    <a:lnR>
                      <a:noFill/>
                    </a:lnR>
                    <a:lnT>
                      <a:noFill/>
                    </a:lnT>
                    <a:lnB>
                      <a:noFill/>
                    </a:lnB>
                    <a:solidFill>
                      <a:srgbClr val="595959"/>
                    </a:solidFill>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17-1619r0</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Consideration on WUR frame for fast scanning</a:t>
                      </a:r>
                    </a:p>
                  </a:txBody>
                  <a:tcPr marL="5383" marR="5383" marT="5383" marB="0" anchor="ctr">
                    <a:lnL>
                      <a:noFill/>
                    </a:lnL>
                    <a:lnR>
                      <a:noFill/>
                    </a:lnR>
                    <a:lnT>
                      <a:noFill/>
                    </a:lnT>
                    <a:lnB>
                      <a:noFill/>
                    </a:lnB>
                  </a:tcPr>
                </a:tc>
                <a:tc>
                  <a:txBody>
                    <a:bodyPr/>
                    <a:lstStyle/>
                    <a:p>
                      <a:pPr algn="l" fontAlgn="b"/>
                      <a:r>
                        <a:rPr lang="en-US" sz="1400" b="0" i="0" u="none" strike="noStrike" dirty="0" err="1">
                          <a:solidFill>
                            <a:srgbClr val="000000"/>
                          </a:solidFill>
                          <a:effectLst/>
                          <a:latin typeface="Calibri" panose="020F0502020204030204" pitchFamily="34" charset="0"/>
                        </a:rPr>
                        <a:t>Kaiying</a:t>
                      </a:r>
                      <a:r>
                        <a:rPr lang="en-US" sz="1400" b="0" i="0" u="none" strike="noStrike" dirty="0">
                          <a:solidFill>
                            <a:srgbClr val="000000"/>
                          </a:solidFill>
                          <a:effectLst/>
                          <a:latin typeface="Calibri" panose="020F0502020204030204" pitchFamily="34" charset="0"/>
                        </a:rPr>
                        <a:t> </a:t>
                      </a:r>
                      <a:r>
                        <a:rPr lang="en-US" sz="1400" b="0" i="0" u="none" strike="noStrike" dirty="0" err="1">
                          <a:solidFill>
                            <a:srgbClr val="000000"/>
                          </a:solidFill>
                          <a:effectLst/>
                          <a:latin typeface="Calibri" panose="020F0502020204030204" pitchFamily="34" charset="0"/>
                        </a:rPr>
                        <a:t>Lv</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ZTE</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MAC</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Smart scanning</a:t>
                      </a:r>
                    </a:p>
                  </a:txBody>
                  <a:tcPr marL="5383" marR="5383" marT="5383" marB="0" anchor="ctr">
                    <a:lnL>
                      <a:noFill/>
                    </a:lnL>
                    <a:lnR>
                      <a:noFill/>
                    </a:lnR>
                    <a:lnT>
                      <a:noFill/>
                    </a:lnT>
                    <a:lnB>
                      <a:noFill/>
                    </a:lnB>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1</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17-1608r1</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Update on WUR discovery frame for smart scanning</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Guoqing Li</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Apple</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MAC</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Smart scanning</a:t>
                      </a:r>
                    </a:p>
                  </a:txBody>
                  <a:tcPr marL="5383" marR="5383" marT="5383" marB="0" anchor="ctr">
                    <a:lnL>
                      <a:noFill/>
                    </a:lnL>
                    <a:lnR>
                      <a:noFill/>
                    </a:lnR>
                    <a:lnT>
                      <a:noFill/>
                    </a:lnT>
                    <a:lnB>
                      <a:noFill/>
                    </a:lnB>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17-1644r0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Further consideration on smart scanning usage model</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Roger Marks</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Huawei</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MAC</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Smart scanning</a:t>
                      </a:r>
                    </a:p>
                  </a:txBody>
                  <a:tcPr marL="5383" marR="5383" marT="5383" marB="0" anchor="ctr">
                    <a:lnL>
                      <a:noFill/>
                    </a:lnL>
                    <a:lnR>
                      <a:noFill/>
                    </a:lnR>
                    <a:lnT>
                      <a:noFill/>
                    </a:lnT>
                    <a:lnB>
                      <a:noFill/>
                    </a:lnB>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2</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17-1641r0</a:t>
                      </a:r>
                    </a:p>
                  </a:txBody>
                  <a:tcPr marL="5383" marR="5383" marT="5383" marB="0" anchor="ctr">
                    <a:lnL>
                      <a:noFill/>
                    </a:lnL>
                    <a:lnR>
                      <a:noFill/>
                    </a:lnR>
                    <a:lnT>
                      <a:noFill/>
                    </a:lnT>
                    <a:lnB>
                      <a:noFill/>
                    </a:lnB>
                  </a:tcPr>
                </a:tc>
                <a:tc>
                  <a:txBody>
                    <a:bodyPr/>
                    <a:lstStyle/>
                    <a:p>
                      <a:pPr algn="l" fontAlgn="b"/>
                      <a:r>
                        <a:rPr lang="nn-NO" sz="1400" b="0" i="0" u="none" strike="noStrike">
                          <a:solidFill>
                            <a:srgbClr val="000000"/>
                          </a:solidFill>
                          <a:effectLst/>
                          <a:latin typeface="Calibri" panose="020F0502020204030204" pitchFamily="34" charset="0"/>
                        </a:rPr>
                        <a:t>WUR frame format for smart scanning</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Taewon Song</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LGE</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MAC</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Smart scanning</a:t>
                      </a:r>
                    </a:p>
                  </a:txBody>
                  <a:tcPr marL="5383" marR="5383" marT="5383" marB="0" anchor="ctr">
                    <a:lnL>
                      <a:noFill/>
                    </a:lnL>
                    <a:lnR>
                      <a:noFill/>
                    </a:lnR>
                    <a:lnT>
                      <a:noFill/>
                    </a:lnT>
                    <a:lnB>
                      <a:noFill/>
                    </a:lnB>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17-1681r0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BSS scanning through low power radio</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Liwen Chu</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Marvell</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MAC</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Smart scanning</a:t>
                      </a:r>
                    </a:p>
                  </a:txBody>
                  <a:tcPr marL="5383" marR="5383" marT="5383" marB="0" anchor="ctr">
                    <a:lnL>
                      <a:noFill/>
                    </a:lnL>
                    <a:lnR>
                      <a:noFill/>
                    </a:lnR>
                    <a:lnT>
                      <a:noFill/>
                    </a:lnT>
                    <a:lnB>
                      <a:noFill/>
                    </a:lnB>
                  </a:tcPr>
                </a:tc>
              </a:tr>
            </a:tbl>
          </a:graphicData>
        </a:graphic>
      </p:graphicFrame>
      <p:sp>
        <p:nvSpPr>
          <p:cNvPr id="16386" name="Title 1"/>
          <p:cNvSpPr>
            <a:spLocks noGrp="1"/>
          </p:cNvSpPr>
          <p:nvPr>
            <p:ph type="title"/>
          </p:nvPr>
        </p:nvSpPr>
        <p:spPr/>
        <p:txBody>
          <a:bodyPr/>
          <a:lstStyle/>
          <a:p>
            <a:r>
              <a:rPr lang="en-US" altLang="en-US" dirty="0" smtClean="0"/>
              <a:t>MAC </a:t>
            </a:r>
            <a:r>
              <a:rPr lang="en-US" altLang="en-US" dirty="0" smtClean="0"/>
              <a:t>Submissions 2</a:t>
            </a:r>
            <a:endParaRPr lang="en-US" altLang="en-US" dirty="0" smtClean="0"/>
          </a:p>
        </p:txBody>
      </p:sp>
      <p:sp>
        <p:nvSpPr>
          <p:cNvPr id="4" name="Date Placeholder 3"/>
          <p:cNvSpPr>
            <a:spLocks noGrp="1"/>
          </p:cNvSpPr>
          <p:nvPr>
            <p:ph type="dt" sz="quarter" idx="10"/>
          </p:nvPr>
        </p:nvSpPr>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638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D295712-F922-4F91-948C-57F5A89BF58F}" type="slidenum">
              <a:rPr lang="en-US" altLang="en-US" sz="1200" b="0" smtClean="0"/>
              <a:pPr>
                <a:spcBef>
                  <a:spcPct val="0"/>
                </a:spcBef>
                <a:buFontTx/>
                <a:buNone/>
              </a:pPr>
              <a:t>14</a:t>
            </a:fld>
            <a:endParaRPr lang="en-US" altLang="en-US" sz="1200" b="0" smtClean="0"/>
          </a:p>
        </p:txBody>
      </p:sp>
      <p:sp>
        <p:nvSpPr>
          <p:cNvPr id="2" name="Rectangle 1"/>
          <p:cNvSpPr/>
          <p:nvPr/>
        </p:nvSpPr>
        <p:spPr>
          <a:xfrm>
            <a:off x="304801" y="1570623"/>
            <a:ext cx="8839200" cy="892552"/>
          </a:xfrm>
          <a:prstGeom prst="rect">
            <a:avLst/>
          </a:prstGeom>
        </p:spPr>
        <p:txBody>
          <a:bodyPr wrap="square">
            <a:spAutoFit/>
          </a:bodyPr>
          <a:lstStyle/>
          <a:p>
            <a:pPr>
              <a:spcBef>
                <a:spcPts val="0"/>
              </a:spcBef>
              <a:spcAft>
                <a:spcPts val="0"/>
              </a:spcAft>
              <a:defRPr/>
            </a:pPr>
            <a:r>
              <a:rPr lang="en-US" sz="2000" b="1" u="sng" dirty="0" smtClean="0">
                <a:latin typeface="+mj-lt"/>
                <a:ea typeface="Malgun Gothic" panose="020B0503020000020004" pitchFamily="34" charset="-127"/>
                <a:cs typeface="Times New Roman" panose="02020603050405020304" pitchFamily="18" charset="0"/>
              </a:rPr>
              <a:t>WUR MAC operation</a:t>
            </a:r>
            <a:endParaRPr lang="en-US" sz="20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a:p>
            <a:pPr>
              <a:spcBef>
                <a:spcPts val="0"/>
              </a:spcBef>
              <a:spcAft>
                <a:spcPts val="0"/>
              </a:spcAft>
              <a:defRPr/>
            </a:pPr>
            <a:endParaRPr lang="en-US" sz="1600" dirty="0">
              <a:latin typeface="+mj-lt"/>
              <a:ea typeface="Malgun Gothic" panose="020B0503020000020004" pitchFamily="34" charset="-127"/>
              <a:cs typeface="Times New Roman" panose="02020603050405020304" pitchFamily="18" charset="0"/>
            </a:endParaRPr>
          </a:p>
        </p:txBody>
      </p:sp>
      <p:sp>
        <p:nvSpPr>
          <p:cNvPr id="7" name="TextBox 6"/>
          <p:cNvSpPr txBox="1"/>
          <p:nvPr/>
        </p:nvSpPr>
        <p:spPr>
          <a:xfrm>
            <a:off x="7315200" y="759157"/>
            <a:ext cx="1503363" cy="1016000"/>
          </a:xfrm>
          <a:prstGeom prst="rect">
            <a:avLst/>
          </a:prstGeom>
          <a:noFill/>
          <a:ln>
            <a:solidFill>
              <a:schemeClr val="tx1"/>
            </a:solidFill>
          </a:ln>
        </p:spPr>
        <p:txBody>
          <a:bodyPr wrap="none">
            <a:spAutoFit/>
          </a:bodyPr>
          <a:lstStyle/>
          <a:p>
            <a:pPr>
              <a:defRPr/>
            </a:pPr>
            <a:r>
              <a:rPr lang="en-US" b="1" dirty="0"/>
              <a:t>Color code:</a:t>
            </a:r>
          </a:p>
          <a:p>
            <a:pPr marL="228600" indent="-228600">
              <a:buFont typeface="+mj-lt"/>
              <a:buAutoNum type="arabicPeriod"/>
              <a:defRPr/>
            </a:pPr>
            <a:r>
              <a:rPr lang="en-US" dirty="0">
                <a:solidFill>
                  <a:srgbClr val="00B050"/>
                </a:solidFill>
              </a:rPr>
              <a:t>Presented</a:t>
            </a:r>
          </a:p>
          <a:p>
            <a:pPr marL="228600" indent="-228600">
              <a:buFont typeface="+mj-lt"/>
              <a:buAutoNum type="arabicPeriod"/>
              <a:defRPr/>
            </a:pPr>
            <a:r>
              <a:rPr lang="en-US" dirty="0">
                <a:solidFill>
                  <a:srgbClr val="FFC000"/>
                </a:solidFill>
              </a:rPr>
              <a:t>Deferred</a:t>
            </a:r>
          </a:p>
          <a:p>
            <a:pPr marL="228600" indent="-228600">
              <a:buFont typeface="+mj-lt"/>
              <a:buAutoNum type="arabicPeriod"/>
              <a:defRPr/>
            </a:pPr>
            <a:r>
              <a:rPr lang="en-US" dirty="0"/>
              <a:t>Not presented yet</a:t>
            </a:r>
          </a:p>
          <a:p>
            <a:pPr marL="228600" indent="-228600">
              <a:buFont typeface="+mj-lt"/>
              <a:buAutoNum type="arabicPeriod"/>
              <a:defRPr/>
            </a:pPr>
            <a:r>
              <a:rPr lang="en-US" dirty="0">
                <a:solidFill>
                  <a:schemeClr val="bg2"/>
                </a:solidFill>
              </a:rPr>
              <a:t>Withdrawn</a:t>
            </a:r>
          </a:p>
        </p:txBody>
      </p:sp>
      <p:sp>
        <p:nvSpPr>
          <p:cNvPr id="12" name="Rectangle 11"/>
          <p:cNvSpPr/>
          <p:nvPr/>
        </p:nvSpPr>
        <p:spPr>
          <a:xfrm>
            <a:off x="152400" y="3897124"/>
            <a:ext cx="8839200" cy="646331"/>
          </a:xfrm>
          <a:prstGeom prst="rect">
            <a:avLst/>
          </a:prstGeom>
        </p:spPr>
        <p:txBody>
          <a:bodyPr wrap="square">
            <a:spAutoFit/>
          </a:bodyPr>
          <a:lstStyle/>
          <a:p>
            <a:pPr>
              <a:spcBef>
                <a:spcPts val="0"/>
              </a:spcBef>
              <a:spcAft>
                <a:spcPts val="0"/>
              </a:spcAft>
              <a:defRPr/>
            </a:pPr>
            <a:r>
              <a:rPr lang="en-US" sz="2000" b="1" u="sng" dirty="0" smtClean="0">
                <a:latin typeface="+mj-lt"/>
                <a:ea typeface="Malgun Gothic" panose="020B0503020000020004" pitchFamily="34" charset="-127"/>
                <a:cs typeface="Times New Roman" panose="02020603050405020304" pitchFamily="18" charset="0"/>
              </a:rPr>
              <a:t>Smart scanning</a:t>
            </a:r>
            <a:r>
              <a:rPr lang="en-US" sz="1600" dirty="0">
                <a:latin typeface="+mj-lt"/>
                <a:ea typeface="Malgun Gothic" panose="020B0503020000020004" pitchFamily="34" charset="-127"/>
                <a:cs typeface="Times New Roman" panose="02020603050405020304" pitchFamily="18" charset="0"/>
              </a:rPr>
              <a:t> </a:t>
            </a:r>
          </a:p>
          <a:p>
            <a:pPr>
              <a:spcBef>
                <a:spcPts val="0"/>
              </a:spcBef>
              <a:spcAft>
                <a:spcPts val="0"/>
              </a:spcAft>
              <a:defRPr/>
            </a:pPr>
            <a:endParaRPr lang="en-US" sz="1600" dirty="0">
              <a:latin typeface="+mj-lt"/>
              <a:ea typeface="Malgun Gothic" panose="020B0503020000020004" pitchFamily="34" charset="-127"/>
              <a:cs typeface="Times New Roman" panose="02020603050405020304" pitchFamily="18" charset="0"/>
            </a:endParaRPr>
          </a:p>
        </p:txBody>
      </p:sp>
      <p:graphicFrame>
        <p:nvGraphicFramePr>
          <p:cNvPr id="11" name="Content Placeholder 6"/>
          <p:cNvGraphicFramePr>
            <a:graphicFrameLocks/>
          </p:cNvGraphicFramePr>
          <p:nvPr>
            <p:extLst>
              <p:ext uri="{D42A27DB-BD31-4B8C-83A1-F6EECF244321}">
                <p14:modId xmlns:p14="http://schemas.microsoft.com/office/powerpoint/2010/main" val="3525732879"/>
              </p:ext>
            </p:extLst>
          </p:nvPr>
        </p:nvGraphicFramePr>
        <p:xfrm>
          <a:off x="247516" y="2059591"/>
          <a:ext cx="8597687" cy="2012431"/>
        </p:xfrm>
        <a:graphic>
          <a:graphicData uri="http://schemas.openxmlformats.org/drawingml/2006/table">
            <a:tbl>
              <a:tblPr/>
              <a:tblGrid>
                <a:gridCol w="715832"/>
                <a:gridCol w="799754"/>
                <a:gridCol w="3029155"/>
                <a:gridCol w="981572"/>
                <a:gridCol w="781037"/>
                <a:gridCol w="781037"/>
                <a:gridCol w="1509300"/>
              </a:tblGrid>
              <a:tr h="284019">
                <a:tc>
                  <a:txBody>
                    <a:bodyPr/>
                    <a:lstStyle/>
                    <a:p>
                      <a:pPr algn="ctr" fontAlgn="b"/>
                      <a:r>
                        <a:rPr lang="en-US" sz="1400" b="0" i="0" u="none" strike="noStrike" dirty="0" smtClean="0">
                          <a:solidFill>
                            <a:srgbClr val="FFFFFF"/>
                          </a:solidFill>
                          <a:effectLst/>
                          <a:latin typeface="Calibri" panose="020F0502020204030204" pitchFamily="34" charset="0"/>
                        </a:rPr>
                        <a:t>Order</a:t>
                      </a:r>
                      <a:endParaRPr lang="en-US" sz="1400" b="0" i="0" u="none" strike="noStrike" dirty="0">
                        <a:solidFill>
                          <a:srgbClr val="FFFFFF"/>
                        </a:solidFill>
                        <a:effectLst/>
                        <a:latin typeface="Calibri" panose="020F0502020204030204" pitchFamily="34" charset="0"/>
                      </a:endParaRP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DCN</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Title</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Presenter</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Affiliation</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PHY/MAC</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Sub category</a:t>
                      </a:r>
                    </a:p>
                  </a:txBody>
                  <a:tcPr marL="5383" marR="5383" marT="5383" marB="0" anchor="ctr">
                    <a:lnL>
                      <a:noFill/>
                    </a:lnL>
                    <a:lnR>
                      <a:noFill/>
                    </a:lnR>
                    <a:lnT>
                      <a:noFill/>
                    </a:lnT>
                    <a:lnB>
                      <a:noFill/>
                    </a:lnB>
                    <a:solidFill>
                      <a:srgbClr val="595959"/>
                    </a:solidFill>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2</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17-1607r0</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WUR synchronization</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Lei Huang</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Panasonic</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MAC</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Beacon interval</a:t>
                      </a:r>
                    </a:p>
                  </a:txBody>
                  <a:tcPr marL="5383" marR="5383" marT="5383" marB="0" anchor="ctr">
                    <a:lnL>
                      <a:noFill/>
                    </a:lnL>
                    <a:lnR>
                      <a:noFill/>
                    </a:lnR>
                    <a:lnT>
                      <a:noFill/>
                    </a:lnT>
                    <a:lnB>
                      <a:noFill/>
                    </a:lnB>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1</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17-1657r0</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MAC operation of </a:t>
                      </a:r>
                      <a:r>
                        <a:rPr lang="en-US" sz="1400" b="0" i="0" u="none" strike="noStrike" dirty="0" smtClean="0">
                          <a:solidFill>
                            <a:srgbClr val="000000"/>
                          </a:solidFill>
                          <a:effectLst/>
                          <a:latin typeface="Calibri" panose="020F0502020204030204" pitchFamily="34" charset="0"/>
                        </a:rPr>
                        <a:t>WUR (same as 1652)</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Suhwook Kim</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LGE</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MAC</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WUR MAC operation</a:t>
                      </a:r>
                    </a:p>
                  </a:txBody>
                  <a:tcPr marL="5383" marR="5383" marT="5383" marB="0" anchor="ctr">
                    <a:lnL>
                      <a:noFill/>
                    </a:lnL>
                    <a:lnR>
                      <a:noFill/>
                    </a:lnR>
                    <a:lnT>
                      <a:noFill/>
                    </a:lnT>
                    <a:lnB>
                      <a:noFill/>
                    </a:lnB>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17-1671r0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MAC considerations WUR OCB</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James Lepp</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BlackBerry</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MAC</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MAC operation - WUR OCB</a:t>
                      </a:r>
                    </a:p>
                  </a:txBody>
                  <a:tcPr marL="5383" marR="5383" marT="5383" marB="0" anchor="ctr">
                    <a:lnL>
                      <a:noFill/>
                    </a:lnL>
                    <a:lnR>
                      <a:noFill/>
                    </a:lnR>
                    <a:lnT>
                      <a:noFill/>
                    </a:lnT>
                    <a:lnB>
                      <a:noFill/>
                    </a:lnB>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17-1685r0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Discussion on WUR duty-cycle</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Woojin Ahn</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WILUS</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MAC</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WUR duty-cycle operation</a:t>
                      </a:r>
                    </a:p>
                  </a:txBody>
                  <a:tcPr marL="5383" marR="5383" marT="5383" marB="0" anchor="ctr">
                    <a:lnL>
                      <a:noFill/>
                    </a:lnL>
                    <a:lnR>
                      <a:noFill/>
                    </a:lnR>
                    <a:lnT>
                      <a:noFill/>
                    </a:lnT>
                    <a:lnB>
                      <a:noFill/>
                    </a:lnB>
                  </a:tcPr>
                </a:tc>
              </a:tr>
            </a:tbl>
          </a:graphicData>
        </a:graphic>
      </p:graphicFrame>
    </p:spTree>
    <p:extLst>
      <p:ext uri="{BB962C8B-B14F-4D97-AF65-F5344CB8AC3E}">
        <p14:creationId xmlns:p14="http://schemas.microsoft.com/office/powerpoint/2010/main" val="15948215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Optimizations</a:t>
            </a:r>
            <a:endParaRPr lang="en-US" dirty="0"/>
          </a:p>
        </p:txBody>
      </p:sp>
      <p:sp>
        <p:nvSpPr>
          <p:cNvPr id="3" name="Date Placeholder 2"/>
          <p:cNvSpPr>
            <a:spLocks noGrp="1"/>
          </p:cNvSpPr>
          <p:nvPr>
            <p:ph type="dt" sz="half" idx="10"/>
          </p:nvPr>
        </p:nvSpPr>
        <p:spPr/>
        <p:txBody>
          <a:bodyPr/>
          <a:lstStyle/>
          <a:p>
            <a:pPr>
              <a:defRPr/>
            </a:pPr>
            <a:r>
              <a:rPr lang="en-US" smtClean="0"/>
              <a:t>November 2017</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5" name="Slide Number Placeholder 4"/>
          <p:cNvSpPr>
            <a:spLocks noGrp="1"/>
          </p:cNvSpPr>
          <p:nvPr>
            <p:ph type="sldNum" sz="quarter" idx="12"/>
          </p:nvPr>
        </p:nvSpPr>
        <p:spPr/>
        <p:txBody>
          <a:bodyPr/>
          <a:lstStyle/>
          <a:p>
            <a:pPr>
              <a:defRPr/>
            </a:pPr>
            <a:r>
              <a:rPr lang="en-US" altLang="en-US" smtClean="0"/>
              <a:t>Slide </a:t>
            </a:r>
            <a:fld id="{A2D159C0-1697-4662-BECF-0324D4AA669F}" type="slidenum">
              <a:rPr lang="en-US" altLang="en-US" smtClean="0"/>
              <a:pPr>
                <a:defRPr/>
              </a:pPr>
              <a:t>15</a:t>
            </a:fld>
            <a:endParaRPr lang="en-US" altLang="en-US"/>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1960537262"/>
              </p:ext>
            </p:extLst>
          </p:nvPr>
        </p:nvGraphicFramePr>
        <p:xfrm>
          <a:off x="128337" y="4533716"/>
          <a:ext cx="8686798" cy="650846"/>
        </p:xfrm>
        <a:graphic>
          <a:graphicData uri="http://schemas.openxmlformats.org/drawingml/2006/table">
            <a:tbl>
              <a:tblPr/>
              <a:tblGrid>
                <a:gridCol w="787418"/>
                <a:gridCol w="787418"/>
                <a:gridCol w="3041928"/>
                <a:gridCol w="985712"/>
                <a:gridCol w="784329"/>
                <a:gridCol w="784329"/>
                <a:gridCol w="1515664"/>
              </a:tblGrid>
              <a:tr h="156094">
                <a:tc>
                  <a:txBody>
                    <a:bodyPr/>
                    <a:lstStyle/>
                    <a:p>
                      <a:pPr algn="ctr" fontAlgn="b"/>
                      <a:r>
                        <a:rPr lang="en-US" sz="1400" b="0" i="0" u="none" strike="noStrike" dirty="0" smtClean="0">
                          <a:solidFill>
                            <a:srgbClr val="FFFFFF"/>
                          </a:solidFill>
                          <a:effectLst/>
                          <a:latin typeface="Calibri" panose="020F0502020204030204" pitchFamily="34" charset="0"/>
                        </a:rPr>
                        <a:t>Order</a:t>
                      </a:r>
                      <a:endParaRPr lang="en-US" sz="1400" b="0" i="0" u="none" strike="noStrike" dirty="0">
                        <a:solidFill>
                          <a:srgbClr val="FFFFFF"/>
                        </a:solidFill>
                        <a:effectLst/>
                        <a:latin typeface="Calibri" panose="020F0502020204030204" pitchFamily="34" charset="0"/>
                      </a:endParaRP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DCN</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Title</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Presenter</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Affiliation</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PHY/MAC</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Sub category</a:t>
                      </a:r>
                    </a:p>
                  </a:txBody>
                  <a:tcPr marL="5383" marR="5383" marT="5383" marB="0" anchor="ctr">
                    <a:lnL>
                      <a:noFill/>
                    </a:lnL>
                    <a:lnR>
                      <a:noFill/>
                    </a:lnR>
                    <a:lnT>
                      <a:noFill/>
                    </a:lnT>
                    <a:lnB>
                      <a:noFill/>
                    </a:lnB>
                    <a:solidFill>
                      <a:srgbClr val="595959"/>
                    </a:solidFill>
                  </a:tcPr>
                </a:tc>
              </a:tr>
              <a:tr h="156094">
                <a:tc>
                  <a:txBody>
                    <a:bodyPr/>
                    <a:lstStyle/>
                    <a:p>
                      <a:pPr algn="ctr" fontAlgn="b"/>
                      <a:r>
                        <a:rPr lang="en-US" sz="1400" b="0" i="0" u="none" strike="noStrike" dirty="0" smtClean="0">
                          <a:solidFill>
                            <a:srgbClr val="000000"/>
                          </a:solidFill>
                          <a:effectLst/>
                          <a:latin typeface="Calibri" panose="020F0502020204030204" pitchFamily="34" charset="0"/>
                        </a:rPr>
                        <a:t>1</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17-1359r1</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Considerations for WUR Response (SP only)</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Taewon Song</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LGE</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MAC</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Multicast WUR packets</a:t>
                      </a:r>
                    </a:p>
                  </a:txBody>
                  <a:tcPr marL="5383" marR="5383" marT="5383" marB="0" anchor="ctr">
                    <a:lnL>
                      <a:noFill/>
                    </a:lnL>
                    <a:lnR>
                      <a:noFill/>
                    </a:lnR>
                    <a:lnT>
                      <a:noFill/>
                    </a:lnT>
                    <a:lnB>
                      <a:noFill/>
                    </a:lnB>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233530867"/>
              </p:ext>
            </p:extLst>
          </p:nvPr>
        </p:nvGraphicFramePr>
        <p:xfrm>
          <a:off x="152400" y="2514600"/>
          <a:ext cx="8686802" cy="1620037"/>
        </p:xfrm>
        <a:graphic>
          <a:graphicData uri="http://schemas.openxmlformats.org/drawingml/2006/table">
            <a:tbl>
              <a:tblPr/>
              <a:tblGrid>
                <a:gridCol w="713019"/>
                <a:gridCol w="713019"/>
                <a:gridCol w="3064037"/>
                <a:gridCol w="1047871"/>
                <a:gridCol w="800740"/>
                <a:gridCol w="800740"/>
                <a:gridCol w="1547376"/>
              </a:tblGrid>
              <a:tr h="323728">
                <a:tc>
                  <a:txBody>
                    <a:bodyPr/>
                    <a:lstStyle/>
                    <a:p>
                      <a:pPr algn="ctr" fontAlgn="b"/>
                      <a:r>
                        <a:rPr lang="en-US" sz="1400" b="0" i="0" u="none" strike="noStrike" dirty="0" smtClean="0">
                          <a:solidFill>
                            <a:srgbClr val="FFFFFF"/>
                          </a:solidFill>
                          <a:effectLst/>
                          <a:latin typeface="Calibri" panose="020F0502020204030204" pitchFamily="34" charset="0"/>
                        </a:rPr>
                        <a:t>Order</a:t>
                      </a:r>
                      <a:endParaRPr lang="en-US" sz="1400" b="0" i="0" u="none" strike="noStrike" dirty="0">
                        <a:solidFill>
                          <a:srgbClr val="FFFFFF"/>
                        </a:solidFill>
                        <a:effectLst/>
                        <a:latin typeface="Calibri" panose="020F0502020204030204" pitchFamily="34" charset="0"/>
                      </a:endParaRP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DCN</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Title</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dirty="0">
                          <a:solidFill>
                            <a:srgbClr val="FFFFFF"/>
                          </a:solidFill>
                          <a:effectLst/>
                          <a:latin typeface="Calibri" panose="020F0502020204030204" pitchFamily="34" charset="0"/>
                        </a:rPr>
                        <a:t>Presenter</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Affiliation</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PHY/MAC</a:t>
                      </a:r>
                    </a:p>
                  </a:txBody>
                  <a:tcPr marL="5383" marR="5383" marT="5383" marB="0" anchor="ctr">
                    <a:lnL>
                      <a:noFill/>
                    </a:lnL>
                    <a:lnR>
                      <a:noFill/>
                    </a:lnR>
                    <a:lnT>
                      <a:noFill/>
                    </a:lnT>
                    <a:lnB>
                      <a:noFill/>
                    </a:lnB>
                    <a:solidFill>
                      <a:srgbClr val="595959"/>
                    </a:solidFill>
                  </a:tcPr>
                </a:tc>
                <a:tc>
                  <a:txBody>
                    <a:bodyPr/>
                    <a:lstStyle/>
                    <a:p>
                      <a:pPr algn="ctr" fontAlgn="b"/>
                      <a:r>
                        <a:rPr lang="en-US" sz="1400" b="0" i="0" u="none" strike="noStrike">
                          <a:solidFill>
                            <a:srgbClr val="FFFFFF"/>
                          </a:solidFill>
                          <a:effectLst/>
                          <a:latin typeface="Calibri" panose="020F0502020204030204" pitchFamily="34" charset="0"/>
                        </a:rPr>
                        <a:t>Sub category</a:t>
                      </a:r>
                    </a:p>
                  </a:txBody>
                  <a:tcPr marL="5383" marR="5383" marT="5383" marB="0" anchor="ctr">
                    <a:lnL>
                      <a:noFill/>
                    </a:lnL>
                    <a:lnR>
                      <a:noFill/>
                    </a:lnR>
                    <a:lnT>
                      <a:noFill/>
                    </a:lnT>
                    <a:lnB>
                      <a:noFill/>
                    </a:lnB>
                    <a:solidFill>
                      <a:srgbClr val="595959"/>
                    </a:solidFill>
                  </a:tcPr>
                </a:tc>
              </a:tr>
              <a:tr h="323728">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17-1625r0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Efficient FDMA transmission schemes for WUR WLAN</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Jianhan Liu</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Mediatek</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Multiplexing WUR signals</a:t>
                      </a:r>
                    </a:p>
                  </a:txBody>
                  <a:tcPr marL="5383" marR="5383" marT="5383" marB="0" anchor="ctr">
                    <a:lnL>
                      <a:noFill/>
                    </a:lnL>
                    <a:lnR>
                      <a:noFill/>
                    </a:lnR>
                    <a:lnT>
                      <a:noFill/>
                    </a:lnT>
                    <a:lnB>
                      <a:noFill/>
                    </a:lnB>
                  </a:tcPr>
                </a:tc>
              </a:tr>
              <a:tr h="323728">
                <a:tc>
                  <a:txBody>
                    <a:bodyPr/>
                    <a:lstStyle/>
                    <a:p>
                      <a:pPr algn="ctr" fontAlgn="b"/>
                      <a:r>
                        <a:rPr lang="en-US" sz="1400" b="0" i="0" u="none" strike="noStrike" dirty="0" smtClean="0">
                          <a:solidFill>
                            <a:srgbClr val="000000"/>
                          </a:solidFill>
                          <a:effectLst/>
                          <a:latin typeface="Calibri" panose="020F0502020204030204" pitchFamily="34" charset="0"/>
                        </a:rPr>
                        <a:t>-</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17-1666r0</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False radar pulse detection on WUR signals in DFS channels</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Albert van Zelst</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Qualcomm</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DFS channel issue</a:t>
                      </a:r>
                    </a:p>
                  </a:txBody>
                  <a:tcPr marL="5383" marR="5383" marT="5383" marB="0" anchor="ctr">
                    <a:lnL>
                      <a:noFill/>
                    </a:lnL>
                    <a:lnR>
                      <a:noFill/>
                    </a:lnR>
                    <a:lnT>
                      <a:noFill/>
                    </a:lnT>
                    <a:lnB>
                      <a:noFill/>
                    </a:lnB>
                  </a:tcPr>
                </a:tc>
              </a:tr>
              <a:tr h="323728">
                <a:tc>
                  <a:txBody>
                    <a:bodyPr/>
                    <a:lstStyle/>
                    <a:p>
                      <a:pPr algn="ctr" fontAlgn="b"/>
                      <a:r>
                        <a:rPr lang="en-US" sz="1400" b="0" i="0" u="none" strike="noStrike" dirty="0" smtClean="0">
                          <a:solidFill>
                            <a:srgbClr val="000000"/>
                          </a:solidFill>
                          <a:effectLst/>
                          <a:latin typeface="Calibri" panose="020F0502020204030204" pitchFamily="34" charset="0"/>
                        </a:rPr>
                        <a:t>1</a:t>
                      </a:r>
                      <a:endParaRPr lang="en-US" sz="1400" b="0" i="0" u="none" strike="noStrike" dirty="0">
                        <a:solidFill>
                          <a:srgbClr val="000000"/>
                        </a:solidFill>
                        <a:effectLst/>
                        <a:latin typeface="Calibri" panose="020F0502020204030204" pitchFamily="34" charset="0"/>
                      </a:endParaRP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17-1395r0</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Simple multiplelxing of wake-up signals</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Leif Wilhelmsson</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Ericsson</a:t>
                      </a:r>
                    </a:p>
                  </a:txBody>
                  <a:tcPr marL="5383" marR="5383" marT="5383" marB="0" anchor="ctr">
                    <a:lnL>
                      <a:noFill/>
                    </a:lnL>
                    <a:lnR>
                      <a:noFill/>
                    </a:lnR>
                    <a:lnT>
                      <a:noFill/>
                    </a:lnT>
                    <a:lnB>
                      <a:noFill/>
                    </a:lnB>
                  </a:tcPr>
                </a:tc>
                <a:tc>
                  <a:txBody>
                    <a:bodyPr/>
                    <a:lstStyle/>
                    <a:p>
                      <a:pPr algn="l" fontAlgn="b"/>
                      <a:r>
                        <a:rPr lang="en-US" sz="1400" b="0" i="0" u="none" strike="noStrike">
                          <a:solidFill>
                            <a:srgbClr val="000000"/>
                          </a:solidFill>
                          <a:effectLst/>
                          <a:latin typeface="Calibri" panose="020F0502020204030204" pitchFamily="34" charset="0"/>
                        </a:rPr>
                        <a:t>PHY</a:t>
                      </a:r>
                    </a:p>
                  </a:txBody>
                  <a:tcPr marL="5383" marR="5383" marT="5383" marB="0" anchor="ctr">
                    <a:lnL>
                      <a:noFill/>
                    </a:lnL>
                    <a:lnR>
                      <a:noFill/>
                    </a:lnR>
                    <a:lnT>
                      <a:noFill/>
                    </a:lnT>
                    <a:lnB>
                      <a:noFill/>
                    </a:lnB>
                  </a:tcPr>
                </a:tc>
                <a:tc>
                  <a:txBody>
                    <a:bodyPr/>
                    <a:lstStyle/>
                    <a:p>
                      <a:pPr algn="l" fontAlgn="b"/>
                      <a:r>
                        <a:rPr lang="en-US" sz="1400" b="0" i="0" u="none" strike="noStrike" dirty="0">
                          <a:solidFill>
                            <a:srgbClr val="000000"/>
                          </a:solidFill>
                          <a:effectLst/>
                          <a:latin typeface="Calibri" panose="020F0502020204030204" pitchFamily="34" charset="0"/>
                        </a:rPr>
                        <a:t>Multiplexing WUR signals</a:t>
                      </a:r>
                    </a:p>
                  </a:txBody>
                  <a:tcPr marL="5383" marR="5383" marT="5383" marB="0" anchor="ctr">
                    <a:lnL>
                      <a:noFill/>
                    </a:lnL>
                    <a:lnR>
                      <a:noFill/>
                    </a:lnR>
                    <a:lnT>
                      <a:noFill/>
                    </a:lnT>
                    <a:lnB>
                      <a:noFill/>
                    </a:lnB>
                  </a:tcPr>
                </a:tc>
              </a:tr>
            </a:tbl>
          </a:graphicData>
        </a:graphic>
      </p:graphicFrame>
      <p:sp>
        <p:nvSpPr>
          <p:cNvPr id="13" name="Rectangle 12"/>
          <p:cNvSpPr/>
          <p:nvPr/>
        </p:nvSpPr>
        <p:spPr>
          <a:xfrm>
            <a:off x="151600" y="5867400"/>
            <a:ext cx="8687602" cy="307777"/>
          </a:xfrm>
          <a:prstGeom prst="rect">
            <a:avLst/>
          </a:prstGeom>
        </p:spPr>
        <p:txBody>
          <a:bodyPr wrap="square">
            <a:spAutoFit/>
          </a:bodyPr>
          <a:lstStyle/>
          <a:p>
            <a:r>
              <a:rPr lang="en-US" sz="1400" dirty="0">
                <a:solidFill>
                  <a:srgbClr val="000000"/>
                </a:solidFill>
                <a:latin typeface="Calibri" panose="020F0502020204030204" pitchFamily="34" charset="0"/>
              </a:rPr>
              <a:t>17-1684r0</a:t>
            </a:r>
            <a:r>
              <a:rPr lang="en-US" sz="1400" dirty="0"/>
              <a:t> </a:t>
            </a:r>
            <a:r>
              <a:rPr lang="en-US" sz="1400" dirty="0">
                <a:solidFill>
                  <a:srgbClr val="000000"/>
                </a:solidFill>
                <a:latin typeface="Calibri" panose="020F0502020204030204" pitchFamily="34" charset="0"/>
              </a:rPr>
              <a:t>WUR guard time follow-up</a:t>
            </a:r>
            <a:r>
              <a:rPr lang="en-US" sz="1400" dirty="0"/>
              <a:t> </a:t>
            </a:r>
            <a:r>
              <a:rPr lang="en-US" sz="1400" dirty="0" err="1">
                <a:solidFill>
                  <a:srgbClr val="000000"/>
                </a:solidFill>
                <a:latin typeface="Calibri" panose="020F0502020204030204" pitchFamily="34" charset="0"/>
              </a:rPr>
              <a:t>Woojin</a:t>
            </a:r>
            <a:r>
              <a:rPr lang="en-US" sz="1400" dirty="0">
                <a:solidFill>
                  <a:srgbClr val="000000"/>
                </a:solidFill>
                <a:latin typeface="Calibri" panose="020F0502020204030204" pitchFamily="34" charset="0"/>
              </a:rPr>
              <a:t> </a:t>
            </a:r>
            <a:r>
              <a:rPr lang="en-US" sz="1400" dirty="0" err="1">
                <a:solidFill>
                  <a:srgbClr val="000000"/>
                </a:solidFill>
                <a:latin typeface="Calibri" panose="020F0502020204030204" pitchFamily="34" charset="0"/>
              </a:rPr>
              <a:t>Ahn</a:t>
            </a:r>
            <a:r>
              <a:rPr lang="en-US" sz="1400" dirty="0"/>
              <a:t> </a:t>
            </a:r>
            <a:r>
              <a:rPr lang="en-US" sz="1400" dirty="0">
                <a:solidFill>
                  <a:srgbClr val="000000"/>
                </a:solidFill>
                <a:latin typeface="Calibri" panose="020F0502020204030204" pitchFamily="34" charset="0"/>
              </a:rPr>
              <a:t>WILUS</a:t>
            </a:r>
            <a:r>
              <a:rPr lang="en-US" sz="1400" dirty="0"/>
              <a:t> </a:t>
            </a:r>
            <a:r>
              <a:rPr lang="en-US" sz="1400" dirty="0">
                <a:solidFill>
                  <a:srgbClr val="000000"/>
                </a:solidFill>
                <a:latin typeface="Calibri" panose="020F0502020204030204" pitchFamily="34" charset="0"/>
              </a:rPr>
              <a:t>?</a:t>
            </a:r>
            <a:r>
              <a:rPr lang="en-US" sz="1400" dirty="0"/>
              <a:t> </a:t>
            </a:r>
            <a:r>
              <a:rPr lang="en-US" sz="1400" dirty="0">
                <a:solidFill>
                  <a:srgbClr val="000000"/>
                </a:solidFill>
                <a:latin typeface="Calibri" panose="020F0502020204030204" pitchFamily="34" charset="0"/>
              </a:rPr>
              <a:t>?</a:t>
            </a:r>
            <a:r>
              <a:rPr lang="en-US" sz="1400" dirty="0"/>
              <a:t> </a:t>
            </a:r>
          </a:p>
        </p:txBody>
      </p:sp>
      <p:sp>
        <p:nvSpPr>
          <p:cNvPr id="14" name="Title 1"/>
          <p:cNvSpPr txBox="1">
            <a:spLocks/>
          </p:cNvSpPr>
          <p:nvPr/>
        </p:nvSpPr>
        <p:spPr bwMode="auto">
          <a:xfrm>
            <a:off x="128337" y="5370681"/>
            <a:ext cx="6034338" cy="618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algn="l"/>
            <a:r>
              <a:rPr lang="en-US" sz="2000" u="sng" kern="0" dirty="0" smtClean="0"/>
              <a:t>Not classified</a:t>
            </a:r>
            <a:endParaRPr lang="en-US" sz="2000" u="sng" kern="0" dirty="0"/>
          </a:p>
        </p:txBody>
      </p:sp>
      <p:sp>
        <p:nvSpPr>
          <p:cNvPr id="15" name="Rectangle 14"/>
          <p:cNvSpPr/>
          <p:nvPr/>
        </p:nvSpPr>
        <p:spPr>
          <a:xfrm>
            <a:off x="160994" y="1943075"/>
            <a:ext cx="8839200" cy="646331"/>
          </a:xfrm>
          <a:prstGeom prst="rect">
            <a:avLst/>
          </a:prstGeom>
        </p:spPr>
        <p:txBody>
          <a:bodyPr wrap="square">
            <a:spAutoFit/>
          </a:bodyPr>
          <a:lstStyle/>
          <a:p>
            <a:pPr>
              <a:spcBef>
                <a:spcPts val="0"/>
              </a:spcBef>
              <a:spcAft>
                <a:spcPts val="0"/>
              </a:spcAft>
              <a:defRPr/>
            </a:pPr>
            <a:r>
              <a:rPr lang="en-US" sz="2000" b="1" u="sng" dirty="0" smtClean="0">
                <a:latin typeface="+mj-lt"/>
                <a:ea typeface="Malgun Gothic" panose="020B0503020000020004" pitchFamily="34" charset="-127"/>
                <a:cs typeface="Times New Roman" panose="02020603050405020304" pitchFamily="18" charset="0"/>
              </a:rPr>
              <a:t>PHY</a:t>
            </a:r>
            <a:endParaRPr lang="en-US" sz="16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endParaRPr lang="en-US" sz="1600" dirty="0">
              <a:latin typeface="+mj-lt"/>
              <a:ea typeface="Malgun Gothic" panose="020B0503020000020004" pitchFamily="34" charset="-127"/>
              <a:cs typeface="Times New Roman" panose="02020603050405020304" pitchFamily="18" charset="0"/>
            </a:endParaRPr>
          </a:p>
        </p:txBody>
      </p:sp>
      <p:sp>
        <p:nvSpPr>
          <p:cNvPr id="16" name="Rectangle 15"/>
          <p:cNvSpPr/>
          <p:nvPr/>
        </p:nvSpPr>
        <p:spPr>
          <a:xfrm>
            <a:off x="190500" y="4098692"/>
            <a:ext cx="8839200" cy="646331"/>
          </a:xfrm>
          <a:prstGeom prst="rect">
            <a:avLst/>
          </a:prstGeom>
        </p:spPr>
        <p:txBody>
          <a:bodyPr wrap="square">
            <a:spAutoFit/>
          </a:bodyPr>
          <a:lstStyle/>
          <a:p>
            <a:pPr>
              <a:spcBef>
                <a:spcPts val="0"/>
              </a:spcBef>
              <a:spcAft>
                <a:spcPts val="0"/>
              </a:spcAft>
              <a:defRPr/>
            </a:pPr>
            <a:r>
              <a:rPr lang="en-US" sz="2000" b="1" u="sng" dirty="0" smtClean="0">
                <a:latin typeface="+mj-lt"/>
                <a:ea typeface="Malgun Gothic" panose="020B0503020000020004" pitchFamily="34" charset="-127"/>
                <a:cs typeface="Times New Roman" panose="02020603050405020304" pitchFamily="18" charset="0"/>
              </a:rPr>
              <a:t>MAC</a:t>
            </a:r>
            <a:endParaRPr lang="en-US" sz="16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endParaRPr lang="en-US" sz="1600" dirty="0">
              <a:latin typeface="+mj-lt"/>
              <a:ea typeface="Malgun Gothic" panose="020B0503020000020004" pitchFamily="34" charset="-127"/>
              <a:cs typeface="Times New Roman" panose="02020603050405020304" pitchFamily="18" charset="0"/>
            </a:endParaRPr>
          </a:p>
        </p:txBody>
      </p:sp>
    </p:spTree>
    <p:extLst>
      <p:ext uri="{BB962C8B-B14F-4D97-AF65-F5344CB8AC3E}">
        <p14:creationId xmlns:p14="http://schemas.microsoft.com/office/powerpoint/2010/main" val="8589459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dirty="0" smtClean="0"/>
              <a:t>Monday TGba </a:t>
            </a:r>
            <a:r>
              <a:rPr lang="en-US" altLang="en-US" i="1" dirty="0" smtClean="0"/>
              <a:t>Ad-hoc</a:t>
            </a:r>
            <a:r>
              <a:rPr lang="en-US" altLang="en-US" dirty="0" smtClean="0"/>
              <a:t> Meeting Agenda</a:t>
            </a:r>
          </a:p>
        </p:txBody>
      </p:sp>
      <p:sp>
        <p:nvSpPr>
          <p:cNvPr id="21507" name="Content Placeholder 6"/>
          <p:cNvSpPr>
            <a:spLocks noGrp="1"/>
          </p:cNvSpPr>
          <p:nvPr>
            <p:ph idx="1"/>
          </p:nvPr>
        </p:nvSpPr>
        <p:spPr>
          <a:xfrm>
            <a:off x="685800" y="1981200"/>
            <a:ext cx="8229600" cy="4114800"/>
          </a:xfrm>
        </p:spPr>
        <p:txBody>
          <a:bodyPr/>
          <a:lstStyle/>
          <a:p>
            <a:r>
              <a:rPr lang="en-US" altLang="en-US" sz="2000" dirty="0" smtClean="0"/>
              <a:t>Monday, AM1, 8:00-10:00 (2 hours) </a:t>
            </a:r>
          </a:p>
          <a:p>
            <a:pPr lvl="1"/>
            <a:r>
              <a:rPr lang="en-US" altLang="en-US" sz="1800" dirty="0" smtClean="0"/>
              <a:t>Call Ad-hoc meeting to order</a:t>
            </a:r>
          </a:p>
          <a:p>
            <a:pPr lvl="1"/>
            <a:r>
              <a:rPr lang="en-US" altLang="en-US" sz="1800" dirty="0" smtClean="0"/>
              <a:t>TGba introduction</a:t>
            </a:r>
          </a:p>
          <a:p>
            <a:pPr lvl="1"/>
            <a:r>
              <a:rPr lang="en-US" altLang="en-US" sz="1800" dirty="0" smtClean="0"/>
              <a:t>Call for submissions</a:t>
            </a:r>
          </a:p>
          <a:p>
            <a:pPr lvl="1"/>
            <a:r>
              <a:rPr lang="en-US" altLang="en-US" sz="1800" dirty="0" smtClean="0"/>
              <a:t>Set Ad-hoc meeting agenda</a:t>
            </a:r>
          </a:p>
          <a:p>
            <a:pPr lvl="1"/>
            <a:r>
              <a:rPr lang="en-US" altLang="en-US" sz="1800" dirty="0" smtClean="0"/>
              <a:t>IEEE 802 and 802.11 IPR Policy and procedure</a:t>
            </a:r>
          </a:p>
          <a:p>
            <a:pPr lvl="1"/>
            <a:r>
              <a:rPr lang="en-US" altLang="en-US" sz="1800" dirty="0" smtClean="0"/>
              <a:t>Participation in IEEE 802 Meetings </a:t>
            </a:r>
          </a:p>
          <a:p>
            <a:pPr lvl="1"/>
            <a:r>
              <a:rPr lang="en-US" altLang="en-US" sz="1800" dirty="0" smtClean="0"/>
              <a:t>Presentations</a:t>
            </a:r>
          </a:p>
          <a:p>
            <a:pPr lvl="1"/>
            <a:r>
              <a:rPr lang="en-US" altLang="en-US" sz="1800" dirty="0" smtClean="0"/>
              <a:t>Adjourn</a:t>
            </a:r>
          </a:p>
          <a:p>
            <a:pPr lvl="1"/>
            <a:endParaRPr lang="en-US" altLang="en-US" sz="1800" dirty="0" smtClean="0"/>
          </a:p>
          <a:p>
            <a:pPr lvl="1"/>
            <a:endParaRPr lang="en-US" altLang="en-US" sz="1800" dirty="0" smtClean="0"/>
          </a:p>
        </p:txBody>
      </p:sp>
      <p:sp>
        <p:nvSpPr>
          <p:cNvPr id="4" name="Date Placeholder 3"/>
          <p:cNvSpPr>
            <a:spLocks noGrp="1"/>
          </p:cNvSpPr>
          <p:nvPr>
            <p:ph type="dt" sz="quarter" idx="10"/>
          </p:nvPr>
        </p:nvSpPr>
        <p:spPr>
          <a:xfrm>
            <a:off x="696913" y="332601"/>
            <a:ext cx="1541128" cy="276999"/>
          </a:xfrm>
        </p:spPr>
        <p:txBody>
          <a:bodyPr/>
          <a:lstStyle/>
          <a:p>
            <a:pPr>
              <a:defRPr/>
            </a:pPr>
            <a:r>
              <a:rPr lang="en-US" dirty="0"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15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DB568DE-EC5A-4EFB-BEF1-598914011A8A}" type="slidenum">
              <a:rPr lang="en-US" altLang="en-US" sz="1200" b="0" smtClean="0"/>
              <a:pPr>
                <a:spcBef>
                  <a:spcPct val="0"/>
                </a:spcBef>
                <a:buFontTx/>
                <a:buNone/>
              </a:pPr>
              <a:t>16</a:t>
            </a:fld>
            <a:endParaRPr lang="en-US" altLang="en-US" sz="1200" b="0" smtClean="0"/>
          </a:p>
        </p:txBody>
      </p:sp>
    </p:spTree>
    <p:extLst>
      <p:ext uri="{BB962C8B-B14F-4D97-AF65-F5344CB8AC3E}">
        <p14:creationId xmlns:p14="http://schemas.microsoft.com/office/powerpoint/2010/main" val="19082330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800" y="685800"/>
            <a:ext cx="7772400" cy="350838"/>
          </a:xfrm>
        </p:spPr>
        <p:txBody>
          <a:bodyPr/>
          <a:lstStyle/>
          <a:p>
            <a:r>
              <a:rPr lang="en-US" altLang="en-US" dirty="0" smtClean="0"/>
              <a:t>Agenda</a:t>
            </a:r>
          </a:p>
        </p:txBody>
      </p:sp>
      <p:sp>
        <p:nvSpPr>
          <p:cNvPr id="21507" name="Content Placeholder 6"/>
          <p:cNvSpPr>
            <a:spLocks noGrp="1"/>
          </p:cNvSpPr>
          <p:nvPr>
            <p:ph sz="half" idx="1"/>
          </p:nvPr>
        </p:nvSpPr>
        <p:spPr>
          <a:xfrm>
            <a:off x="152400" y="1524000"/>
            <a:ext cx="4722813" cy="4951413"/>
          </a:xfrm>
        </p:spPr>
        <p:txBody>
          <a:bodyPr/>
          <a:lstStyle/>
          <a:p>
            <a:r>
              <a:rPr lang="en-US" altLang="en-US" sz="1300" dirty="0" smtClean="0"/>
              <a:t>Monday: PM2 (2 hours)</a:t>
            </a:r>
          </a:p>
          <a:p>
            <a:pPr lvl="1"/>
            <a:r>
              <a:rPr lang="en-US" altLang="en-US" sz="1300" dirty="0" smtClean="0"/>
              <a:t>Call meeting to order, TGba introduction</a:t>
            </a:r>
          </a:p>
          <a:p>
            <a:pPr lvl="1"/>
            <a:r>
              <a:rPr lang="en-US" altLang="en-US" sz="1300" dirty="0" smtClean="0"/>
              <a:t>Call for submissions</a:t>
            </a:r>
          </a:p>
          <a:p>
            <a:pPr lvl="1"/>
            <a:r>
              <a:rPr lang="en-US" altLang="en-US" sz="1300" dirty="0" smtClean="0"/>
              <a:t>Review agenda and approval</a:t>
            </a:r>
          </a:p>
          <a:p>
            <a:pPr lvl="1"/>
            <a:r>
              <a:rPr lang="en-US" altLang="en-US" sz="1300" dirty="0" smtClean="0"/>
              <a:t>IEEE 802 and 802.11 IPR Policy and procedure</a:t>
            </a:r>
          </a:p>
          <a:p>
            <a:pPr lvl="1"/>
            <a:r>
              <a:rPr lang="en-US" altLang="en-US" sz="1300" dirty="0" smtClean="0"/>
              <a:t>Participation in IEEE 802 Meetings </a:t>
            </a:r>
          </a:p>
          <a:p>
            <a:pPr lvl="1"/>
            <a:r>
              <a:rPr lang="en-US" altLang="en-US" sz="1300" dirty="0" smtClean="0"/>
              <a:t>Summary from September 2017 meeting</a:t>
            </a:r>
          </a:p>
          <a:p>
            <a:pPr lvl="1"/>
            <a:r>
              <a:rPr lang="en-US" altLang="en-US" sz="1300" dirty="0" smtClean="0"/>
              <a:t>Motion: September 2017 meeting </a:t>
            </a:r>
            <a:r>
              <a:rPr lang="en-US" altLang="en-US" sz="1300" dirty="0" smtClean="0"/>
              <a:t>(</a:t>
            </a:r>
            <a:r>
              <a:rPr lang="en-US" altLang="en-US" sz="1300" dirty="0">
                <a:hlinkClick r:id="rId2"/>
              </a:rPr>
              <a:t>doc: IEEE </a:t>
            </a:r>
            <a:r>
              <a:rPr lang="en-US" altLang="en-US" sz="1300" dirty="0" smtClean="0">
                <a:hlinkClick r:id="rId2"/>
              </a:rPr>
              <a:t>802.11-17/1522r2</a:t>
            </a:r>
            <a:r>
              <a:rPr lang="en-US" altLang="en-US" sz="1300" dirty="0" smtClean="0"/>
              <a:t>) and teleconference minutes (doc: IEEE 802.11-17/1594r1)</a:t>
            </a:r>
            <a:endParaRPr lang="en-US" altLang="en-US" sz="1300" dirty="0" smtClean="0"/>
          </a:p>
          <a:p>
            <a:pPr lvl="1"/>
            <a:r>
              <a:rPr lang="en-US" altLang="en-US" sz="1300" dirty="0" err="1" smtClean="0"/>
              <a:t>TGba</a:t>
            </a:r>
            <a:r>
              <a:rPr lang="en-US" altLang="en-US" sz="1300" dirty="0" smtClean="0"/>
              <a:t> Spec Framework Document review and approval</a:t>
            </a:r>
          </a:p>
          <a:p>
            <a:pPr lvl="1"/>
            <a:r>
              <a:rPr lang="en-US" altLang="en-US" sz="1300" dirty="0" err="1" smtClean="0"/>
              <a:t>TGba</a:t>
            </a:r>
            <a:r>
              <a:rPr lang="en-US" altLang="en-US" sz="1300" dirty="0" smtClean="0"/>
              <a:t> technical editor confirmation</a:t>
            </a:r>
          </a:p>
          <a:p>
            <a:pPr lvl="1"/>
            <a:r>
              <a:rPr lang="en-US" altLang="en-US" sz="1300" dirty="0" smtClean="0"/>
              <a:t>Presentations, Recess</a:t>
            </a:r>
          </a:p>
          <a:p>
            <a:r>
              <a:rPr lang="en-US" altLang="en-US" sz="1300" dirty="0" smtClean="0"/>
              <a:t>Tuesday: AM1, PM1, EVE (6 hours)</a:t>
            </a:r>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Presentations, Recess</a:t>
            </a:r>
          </a:p>
          <a:p>
            <a:r>
              <a:rPr lang="en-US" altLang="en-US" sz="1300" dirty="0"/>
              <a:t>Wednesday: </a:t>
            </a:r>
            <a:r>
              <a:rPr lang="en-US" altLang="en-US" sz="1300" dirty="0" smtClean="0"/>
              <a:t>PM1 </a:t>
            </a:r>
            <a:r>
              <a:rPr lang="en-US" altLang="en-US" sz="1300" dirty="0"/>
              <a:t>(2 hours)</a:t>
            </a:r>
          </a:p>
          <a:p>
            <a:pPr lvl="1"/>
            <a:r>
              <a:rPr lang="en-US" altLang="en-US" sz="1300" dirty="0"/>
              <a:t>Call meeting to order</a:t>
            </a:r>
          </a:p>
          <a:p>
            <a:pPr lvl="1"/>
            <a:r>
              <a:rPr lang="en-US" altLang="en-US" sz="1300" dirty="0"/>
              <a:t>IEEE 802 and 802.11 IPR Policy and procedure</a:t>
            </a:r>
          </a:p>
          <a:p>
            <a:pPr lvl="1"/>
            <a:r>
              <a:rPr lang="en-US" altLang="en-US" sz="1300" dirty="0"/>
              <a:t>Presentations, Recess</a:t>
            </a:r>
          </a:p>
          <a:p>
            <a:endParaRPr lang="en-US" altLang="en-US" sz="1300" dirty="0" smtClean="0"/>
          </a:p>
          <a:p>
            <a:pPr lvl="1"/>
            <a:endParaRPr lang="en-US" altLang="en-US" sz="1300" dirty="0" smtClean="0"/>
          </a:p>
        </p:txBody>
      </p:sp>
      <p:sp>
        <p:nvSpPr>
          <p:cNvPr id="21508" name="Content Placeholder 7"/>
          <p:cNvSpPr>
            <a:spLocks noGrp="1"/>
          </p:cNvSpPr>
          <p:nvPr>
            <p:ph sz="half" idx="2"/>
          </p:nvPr>
        </p:nvSpPr>
        <p:spPr>
          <a:xfrm>
            <a:off x="4868863" y="1524000"/>
            <a:ext cx="4268787" cy="4951413"/>
          </a:xfrm>
        </p:spPr>
        <p:txBody>
          <a:bodyPr/>
          <a:lstStyle/>
          <a:p>
            <a:r>
              <a:rPr lang="en-US" altLang="en-US" sz="1300" dirty="0" smtClean="0"/>
              <a:t>Thursday: AM1 (2 </a:t>
            </a:r>
            <a:r>
              <a:rPr lang="en-US" altLang="en-US" sz="1300" dirty="0"/>
              <a:t>hours</a:t>
            </a:r>
            <a:r>
              <a:rPr lang="en-US" altLang="en-US" sz="1300" dirty="0" smtClean="0"/>
              <a:t>)</a:t>
            </a:r>
            <a:endParaRPr lang="en-US" altLang="en-US" sz="1300" dirty="0"/>
          </a:p>
          <a:p>
            <a:pPr lvl="1"/>
            <a:r>
              <a:rPr lang="en-US" altLang="en-US" sz="1300" dirty="0"/>
              <a:t>Call meeting to order</a:t>
            </a:r>
          </a:p>
          <a:p>
            <a:pPr lvl="1"/>
            <a:r>
              <a:rPr lang="en-US" altLang="en-US" sz="1300" dirty="0"/>
              <a:t>IEEE 802 and 802.11 IPR Policy and </a:t>
            </a:r>
            <a:r>
              <a:rPr lang="en-US" altLang="en-US" sz="1300" dirty="0" smtClean="0"/>
              <a:t>procedure</a:t>
            </a:r>
          </a:p>
          <a:p>
            <a:pPr lvl="1"/>
            <a:r>
              <a:rPr lang="en-US" altLang="en-US" sz="1300" dirty="0" smtClean="0"/>
              <a:t>Motions</a:t>
            </a:r>
          </a:p>
          <a:p>
            <a:pPr lvl="1"/>
            <a:r>
              <a:rPr lang="en-US" altLang="en-US" sz="1300" dirty="0"/>
              <a:t>Identify </a:t>
            </a:r>
            <a:r>
              <a:rPr lang="en-US" altLang="en-US" sz="1300" dirty="0" err="1"/>
              <a:t>subclauses</a:t>
            </a:r>
            <a:r>
              <a:rPr lang="en-US" altLang="en-US" sz="1300" dirty="0"/>
              <a:t> that have enough details to start writing draft text based on </a:t>
            </a:r>
            <a:r>
              <a:rPr lang="en-US" altLang="en-US" sz="1300" dirty="0" err="1"/>
              <a:t>TGba</a:t>
            </a:r>
            <a:r>
              <a:rPr lang="en-US" altLang="en-US" sz="1300" dirty="0"/>
              <a:t> SFD (11-17/575r5</a:t>
            </a:r>
            <a:r>
              <a:rPr lang="en-US" altLang="en-US" sz="1300" dirty="0" smtClean="0"/>
              <a:t>) and the motions passed</a:t>
            </a:r>
            <a:endParaRPr lang="en-US" altLang="en-US" sz="1300" dirty="0"/>
          </a:p>
          <a:p>
            <a:pPr lvl="2"/>
            <a:r>
              <a:rPr lang="en-US" altLang="en-US" sz="1300" dirty="0"/>
              <a:t>Call for </a:t>
            </a:r>
            <a:r>
              <a:rPr lang="en-US" altLang="en-US" sz="1300" dirty="0" smtClean="0"/>
              <a:t>volunteers</a:t>
            </a:r>
            <a:endParaRPr lang="en-US" altLang="en-US" sz="1300" dirty="0"/>
          </a:p>
          <a:p>
            <a:pPr lvl="1"/>
            <a:r>
              <a:rPr lang="en-US" altLang="en-US" sz="1300" dirty="0" smtClean="0"/>
              <a:t>Presentations</a:t>
            </a:r>
            <a:r>
              <a:rPr lang="en-US" altLang="en-US" sz="1300" dirty="0" smtClean="0"/>
              <a:t>, Recess</a:t>
            </a:r>
          </a:p>
          <a:p>
            <a:r>
              <a:rPr lang="en-US" altLang="en-US" sz="1300" dirty="0" smtClean="0"/>
              <a:t>Thursday: PM1 (2 hours)</a:t>
            </a:r>
          </a:p>
          <a:p>
            <a:pPr lvl="1"/>
            <a:r>
              <a:rPr lang="en-US" altLang="en-US" sz="1300" dirty="0" smtClean="0"/>
              <a:t>Call meeting to order</a:t>
            </a:r>
          </a:p>
          <a:p>
            <a:pPr lvl="1"/>
            <a:r>
              <a:rPr lang="en-US" altLang="en-US" sz="1300" dirty="0" smtClean="0"/>
              <a:t>IEEE 802 and 802.11 IPR Policy and procedure</a:t>
            </a:r>
          </a:p>
          <a:p>
            <a:pPr lvl="1"/>
            <a:r>
              <a:rPr lang="en-US" altLang="en-US" sz="1300" dirty="0" smtClean="0"/>
              <a:t>TG timeline discussion</a:t>
            </a:r>
          </a:p>
          <a:p>
            <a:pPr lvl="1"/>
            <a:r>
              <a:rPr lang="en-US" altLang="en-US" sz="1300" dirty="0" smtClean="0"/>
              <a:t>Goal for January 2018 F2F meeting</a:t>
            </a:r>
          </a:p>
          <a:p>
            <a:pPr lvl="1"/>
            <a:r>
              <a:rPr lang="en-US" altLang="en-US" sz="1300" dirty="0" smtClean="0"/>
              <a:t>Teleconference call schedule</a:t>
            </a:r>
          </a:p>
          <a:p>
            <a:pPr lvl="1"/>
            <a:r>
              <a:rPr lang="en-US" altLang="en-US" sz="1300" dirty="0" smtClean="0"/>
              <a:t>Presentations</a:t>
            </a:r>
          </a:p>
          <a:p>
            <a:pPr lvl="1"/>
            <a:r>
              <a:rPr lang="en-US" altLang="en-US" sz="1300" dirty="0" smtClean="0"/>
              <a:t>Adjourn</a:t>
            </a:r>
          </a:p>
        </p:txBody>
      </p:sp>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15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6BE1DDA-DBD5-490E-96A9-C0C593249934}" type="slidenum">
              <a:rPr lang="en-US" altLang="en-US" sz="1200" b="0" smtClean="0"/>
              <a:pPr>
                <a:spcBef>
                  <a:spcPct val="0"/>
                </a:spcBef>
                <a:buFontTx/>
                <a:buNone/>
              </a:pPr>
              <a:t>17</a:t>
            </a:fld>
            <a:endParaRPr lang="en-US" altLang="en-US" sz="1200" b="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253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CD5C735-844C-4985-8FD7-EA12CCFE05EB}" type="slidenum">
              <a:rPr lang="en-US" altLang="en-US" sz="1200" b="0" smtClean="0"/>
              <a:pPr>
                <a:spcBef>
                  <a:spcPct val="0"/>
                </a:spcBef>
                <a:buFontTx/>
                <a:buNone/>
              </a:pPr>
              <a:t>18</a:t>
            </a:fld>
            <a:endParaRPr lang="en-US" altLang="en-US" sz="1200" b="0" smtClean="0"/>
          </a:p>
        </p:txBody>
      </p:sp>
      <p:sp>
        <p:nvSpPr>
          <p:cNvPr id="7" name="Rectangle 2"/>
          <p:cNvSpPr txBox="1">
            <a:spLocks noChangeArrowheads="1"/>
          </p:cNvSpPr>
          <p:nvPr/>
        </p:nvSpPr>
        <p:spPr bwMode="auto">
          <a:xfrm>
            <a:off x="685800" y="685800"/>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7" tIns="44450" rIns="90487" bIns="44450" anchor="ct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a:defRPr/>
            </a:pPr>
            <a:r>
              <a:rPr lang="en-US" altLang="en-US" sz="2400" u="sng" kern="0" smtClean="0"/>
              <a:t>Instructions for the WG Chair</a:t>
            </a:r>
            <a:endParaRPr lang="en-US" altLang="en-US" sz="2400" u="sng" kern="0" dirty="0" smtClean="0"/>
          </a:p>
        </p:txBody>
      </p:sp>
      <p:sp>
        <p:nvSpPr>
          <p:cNvPr id="8" name="Rectangle 3"/>
          <p:cNvSpPr txBox="1">
            <a:spLocks noChangeArrowheads="1"/>
          </p:cNvSpPr>
          <p:nvPr/>
        </p:nvSpPr>
        <p:spPr bwMode="auto">
          <a:xfrm>
            <a:off x="152400" y="10668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7" tIns="44450" rIns="90487" bIns="44450"/>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nSpc>
                <a:spcPct val="80000"/>
              </a:lnSpc>
              <a:spcAft>
                <a:spcPct val="30000"/>
              </a:spcAft>
              <a:buFontTx/>
              <a:buNone/>
              <a:defRPr/>
            </a:pPr>
            <a:r>
              <a:rPr lang="en-US" altLang="en-US" sz="800" b="0" kern="0" smtClean="0"/>
              <a:t>	</a:t>
            </a:r>
            <a:r>
              <a:rPr lang="en-US" altLang="en-US" sz="1400" b="0" kern="0" smtClean="0"/>
              <a:t>The IEEE-SA strongly recommends that at each WG meeting the chair or a designee:</a:t>
            </a:r>
            <a:endParaRPr lang="en-US" altLang="en-US" sz="1400" kern="0" smtClean="0"/>
          </a:p>
          <a:p>
            <a:pPr lvl="1">
              <a:lnSpc>
                <a:spcPct val="80000"/>
              </a:lnSpc>
              <a:defRPr/>
            </a:pPr>
            <a:r>
              <a:rPr lang="en-US" altLang="en-US" sz="1400" b="1" kern="0" smtClean="0"/>
              <a:t>Show slides #1 through #4 of this presentation</a:t>
            </a:r>
          </a:p>
          <a:p>
            <a:pPr lvl="1">
              <a:lnSpc>
                <a:spcPct val="80000"/>
              </a:lnSpc>
              <a:defRPr/>
            </a:pPr>
            <a:r>
              <a:rPr lang="en-US" altLang="en-US" sz="1400" b="1" kern="0" smtClean="0"/>
              <a:t>Advise the WG attendees that:</a:t>
            </a:r>
            <a:r>
              <a:rPr lang="en-US" altLang="en-US" sz="1400" kern="0" smtClean="0"/>
              <a:t> </a:t>
            </a:r>
          </a:p>
          <a:p>
            <a:pPr lvl="2">
              <a:lnSpc>
                <a:spcPct val="80000"/>
              </a:lnSpc>
              <a:defRPr/>
            </a:pPr>
            <a:r>
              <a:rPr lang="en-US" altLang="en-US" sz="1400" kern="0" smtClean="0"/>
              <a:t>The IEEE</a:t>
            </a:r>
            <a:r>
              <a:rPr lang="ja-JP" altLang="en-US" sz="1400" kern="0" smtClean="0"/>
              <a:t>’</a:t>
            </a:r>
            <a:r>
              <a:rPr lang="en-US" altLang="ja-JP" sz="1400" kern="0" smtClean="0"/>
              <a:t>s patent policy is consistent with the ANSI patent policy and is described in Clause 6 of the </a:t>
            </a:r>
            <a:r>
              <a:rPr lang="en-US" altLang="ja-JP" sz="1400" i="1" kern="0" smtClean="0"/>
              <a:t>IEEE-SA Standards Board Bylaws</a:t>
            </a:r>
            <a:r>
              <a:rPr lang="en-US" altLang="ja-JP" sz="1400" kern="0" smtClean="0"/>
              <a:t>;</a:t>
            </a:r>
          </a:p>
          <a:p>
            <a:pPr lvl="2">
              <a:lnSpc>
                <a:spcPct val="80000"/>
              </a:lnSpc>
              <a:defRPr/>
            </a:pPr>
            <a:r>
              <a:rPr lang="en-US" altLang="en-US" sz="1400" kern="0" smtClean="0"/>
              <a:t>Early identification of patent claims which may be essential for the use of standards under development is strongly encouraged; </a:t>
            </a:r>
          </a:p>
          <a:p>
            <a:pPr lvl="2">
              <a:lnSpc>
                <a:spcPct val="80000"/>
              </a:lnSpc>
              <a:defRPr/>
            </a:pPr>
            <a:r>
              <a:rPr lang="en-US" altLang="en-US" sz="1400" kern="0" smtClean="0"/>
              <a:t>There may be Essential Patent Claims of which the IEEE is not aware. Additionally, neither the IEEE, the WG, nor the WG chair can ensure the accuracy or completeness of any assurance or whether any such assurance is, in fact, of a Patent Claim that is essential for the use of the standard under development.</a:t>
            </a:r>
            <a:br>
              <a:rPr lang="en-US" altLang="en-US" sz="1400" kern="0" smtClean="0"/>
            </a:br>
            <a:endParaRPr lang="en-US" altLang="en-US" sz="1400" kern="0" smtClean="0"/>
          </a:p>
          <a:p>
            <a:pPr lvl="1">
              <a:lnSpc>
                <a:spcPct val="20000"/>
              </a:lnSpc>
              <a:defRPr/>
            </a:pPr>
            <a:r>
              <a:rPr lang="en-US" altLang="en-US" sz="1400" b="1" kern="0" smtClean="0"/>
              <a:t>Instruct the WG Secretary to record in the minutes of the relevant WG meeting:</a:t>
            </a:r>
            <a:r>
              <a:rPr lang="en-US" altLang="en-US" sz="700" kern="0" smtClean="0"/>
              <a:t> </a:t>
            </a:r>
          </a:p>
          <a:p>
            <a:pPr lvl="2">
              <a:lnSpc>
                <a:spcPct val="80000"/>
              </a:lnSpc>
              <a:defRPr/>
            </a:pPr>
            <a:r>
              <a:rPr lang="en-US" altLang="en-US" sz="1400" kern="0" smtClean="0"/>
              <a:t>That the foregoing information was provided and that slides 1 through 4 (and this slide 0, if applicable) were shown; </a:t>
            </a:r>
          </a:p>
          <a:p>
            <a:pPr lvl="2">
              <a:lnSpc>
                <a:spcPct val="80000"/>
              </a:lnSpc>
              <a:defRPr/>
            </a:pPr>
            <a:r>
              <a:rPr lang="en-US" altLang="en-US" sz="1400" kern="0" smtClean="0"/>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defRPr/>
            </a:pPr>
            <a:r>
              <a:rPr lang="en-US" altLang="en-US" sz="1400" kern="0" smtClean="0"/>
              <a:t>Any responses that were given, specifically the patent claim(s)/patent application claim(s) and/or the holder of the patent claim(s)/patent application claim(s) that were identified (if any) and by whom.</a:t>
            </a:r>
          </a:p>
          <a:p>
            <a:pPr lvl="2">
              <a:lnSpc>
                <a:spcPct val="80000"/>
              </a:lnSpc>
              <a:defRPr/>
            </a:pPr>
            <a:endParaRPr lang="en-US" altLang="en-US" sz="700" kern="0" smtClean="0"/>
          </a:p>
          <a:p>
            <a:pPr lvl="1">
              <a:lnSpc>
                <a:spcPct val="80000"/>
              </a:lnSpc>
              <a:spcBef>
                <a:spcPct val="5000"/>
              </a:spcBef>
              <a:defRPr/>
            </a:pPr>
            <a:r>
              <a:rPr lang="en-US" altLang="en-US" sz="1400" kern="0" smtClean="0"/>
              <a:t>The WG Chair shall ensure that a request is made to any identified holders of potential essential patent claim(s) to complete and submit a Letter of Assurance.</a:t>
            </a:r>
          </a:p>
          <a:p>
            <a:pPr lvl="1">
              <a:lnSpc>
                <a:spcPct val="80000"/>
              </a:lnSpc>
              <a:spcBef>
                <a:spcPct val="5000"/>
              </a:spcBef>
              <a:defRPr/>
            </a:pPr>
            <a:r>
              <a:rPr lang="en-US" altLang="en-US" sz="1400" kern="0" smtClean="0"/>
              <a:t>It is recommended that the WG chair review the guidance in </a:t>
            </a:r>
            <a:r>
              <a:rPr lang="en-US" altLang="en-US" sz="1400" i="1" kern="0" smtClean="0"/>
              <a:t>IEEE-SA Standards Board Operations Manual</a:t>
            </a:r>
            <a:r>
              <a:rPr lang="en-US" altLang="en-US" sz="1400" kern="0" smtClean="0"/>
              <a:t> 6.3.5 and in FAQs 12 and 12a on inclusion of potential Essential Patent Claims by incorporation or by reference.</a:t>
            </a:r>
            <a:r>
              <a:rPr lang="en-US" altLang="en-US" sz="1400" kern="0" smtClean="0">
                <a:solidFill>
                  <a:srgbClr val="FF3300"/>
                </a:solidFill>
              </a:rPr>
              <a:t> </a:t>
            </a:r>
          </a:p>
          <a:p>
            <a:pPr lvl="1">
              <a:lnSpc>
                <a:spcPct val="80000"/>
              </a:lnSpc>
              <a:spcBef>
                <a:spcPct val="5000"/>
              </a:spcBef>
              <a:buFontTx/>
              <a:buNone/>
              <a:defRPr/>
            </a:pPr>
            <a:endParaRPr lang="en-US" altLang="en-US" sz="1200" kern="0" smtClean="0"/>
          </a:p>
          <a:p>
            <a:pPr lvl="1">
              <a:lnSpc>
                <a:spcPct val="80000"/>
              </a:lnSpc>
              <a:spcBef>
                <a:spcPct val="5000"/>
              </a:spcBef>
              <a:buFontTx/>
              <a:buNone/>
              <a:defRPr/>
            </a:pPr>
            <a:r>
              <a:rPr lang="en-US" altLang="en-US" sz="1200" kern="0" smtClean="0"/>
              <a:t>	Note: </a:t>
            </a:r>
            <a:r>
              <a:rPr lang="en-US" altLang="en-US" sz="1200" b="1" kern="0" smtClean="0"/>
              <a:t>WG</a:t>
            </a:r>
            <a:r>
              <a:rPr lang="en-US" altLang="en-US" sz="1200" kern="0" smtClean="0"/>
              <a:t> includes Working Groups, Task Groups, and other standards-developing committees with a PAR approved by the IEEE-SA Standards Board.</a:t>
            </a:r>
            <a:endParaRPr lang="en-US" altLang="en-US" sz="1200" kern="0" dirty="0" smtClean="0"/>
          </a:p>
        </p:txBody>
      </p:sp>
      <p:sp>
        <p:nvSpPr>
          <p:cNvPr id="22535" name="Text Box 5"/>
          <p:cNvSpPr txBox="1">
            <a:spLocks noChangeArrowheads="1"/>
          </p:cNvSpPr>
          <p:nvPr/>
        </p:nvSpPr>
        <p:spPr bwMode="auto">
          <a:xfrm>
            <a:off x="752475" y="6172200"/>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a:t>(Optional to be shown)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November 2017</a:t>
            </a:r>
            <a:endParaRPr lang="en-US"/>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355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5F126C8-A189-474A-8FA8-D422780F06B7}" type="slidenum">
              <a:rPr lang="en-US" altLang="en-US" sz="1200" b="0" smtClean="0"/>
              <a:pPr>
                <a:spcBef>
                  <a:spcPct val="0"/>
                </a:spcBef>
                <a:buFontTx/>
                <a:buNone/>
              </a:pPr>
              <a:t>19</a:t>
            </a:fld>
            <a:endParaRPr lang="en-US" altLang="en-US" sz="1200" b="0" smtClean="0"/>
          </a:p>
        </p:txBody>
      </p:sp>
      <p:sp>
        <p:nvSpPr>
          <p:cNvPr id="5" name="Rectangle 2"/>
          <p:cNvSpPr txBox="1">
            <a:spLocks noChangeArrowheads="1"/>
          </p:cNvSpPr>
          <p:nvPr/>
        </p:nvSpPr>
        <p:spPr>
          <a:xfrm>
            <a:off x="685800" y="685800"/>
            <a:ext cx="7772400" cy="3810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a:defRPr/>
            </a:pPr>
            <a:r>
              <a:rPr lang="en-US" altLang="en-US" sz="2800" u="sng" kern="0" smtClean="0"/>
              <a:t>Participants, Patents, and Duty to Inform</a:t>
            </a:r>
            <a:endParaRPr lang="en-US" altLang="en-US" sz="2800" u="sng" kern="0" dirty="0" smtClean="0"/>
          </a:p>
        </p:txBody>
      </p:sp>
      <p:sp>
        <p:nvSpPr>
          <p:cNvPr id="23558" name="Rectangle 4"/>
          <p:cNvSpPr>
            <a:spLocks noChangeArrowheads="1"/>
          </p:cNvSpPr>
          <p:nvPr/>
        </p:nvSpPr>
        <p:spPr bwMode="auto">
          <a:xfrm>
            <a:off x="533400" y="1143000"/>
            <a:ext cx="82296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pPr>
            <a:endParaRPr lang="en-US" altLang="en-US" sz="400" u="sng">
              <a:solidFill>
                <a:srgbClr val="FF0000"/>
              </a:solidFill>
            </a:endParaRPr>
          </a:p>
          <a:p>
            <a:pPr>
              <a:buFontTx/>
              <a:buNone/>
            </a:pPr>
            <a:r>
              <a:rPr lang="en-US" altLang="en-US" sz="1200" b="0"/>
              <a:t>	</a:t>
            </a:r>
            <a:r>
              <a:rPr lang="en-US" altLang="en-US" sz="1600" b="0"/>
              <a:t>All participants in this meeting have certain obligations under the IEEE-SA Patent Policy.  Participants: </a:t>
            </a:r>
          </a:p>
          <a:p>
            <a:pPr lvl="1"/>
            <a:r>
              <a:rPr lang="ja-JP" altLang="en-US" sz="1600" b="1"/>
              <a:t>“</a:t>
            </a:r>
            <a:r>
              <a:rPr lang="en-US" altLang="ja-JP" sz="1600" b="1"/>
              <a:t>Shall inform the IEEE (or cause the IEEE to be informed)</a:t>
            </a:r>
            <a:r>
              <a:rPr lang="ja-JP" altLang="en-US" sz="1600" b="1"/>
              <a:t>”</a:t>
            </a:r>
            <a:r>
              <a:rPr lang="en-US" altLang="ja-JP" sz="1600" b="1"/>
              <a:t> of the identity of each </a:t>
            </a:r>
            <a:r>
              <a:rPr lang="ja-JP" altLang="en-US" sz="1600" b="1"/>
              <a:t>“</a:t>
            </a:r>
            <a:r>
              <a:rPr lang="en-US" altLang="ja-JP" sz="1600" b="1"/>
              <a:t>holder of any potential Essential Patent Claims of which they are personally aware</a:t>
            </a:r>
            <a:r>
              <a:rPr lang="ja-JP" altLang="en-US" sz="1600" b="1"/>
              <a:t>”</a:t>
            </a:r>
            <a:r>
              <a:rPr lang="en-US" altLang="ja-JP" sz="1600" b="1"/>
              <a:t> if the claims are owned or controlled by the participant or the entity the participant is from, employed by, or otherwise represents</a:t>
            </a:r>
          </a:p>
          <a:p>
            <a:pPr lvl="2"/>
            <a:r>
              <a:rPr lang="ja-JP" altLang="en-US" sz="1400" b="1"/>
              <a:t>“</a:t>
            </a:r>
            <a:r>
              <a:rPr lang="en-US" altLang="ja-JP" sz="1400" b="1"/>
              <a:t>Personal awareness</a:t>
            </a:r>
            <a:r>
              <a:rPr lang="ja-JP" altLang="en-US" sz="1400" b="1"/>
              <a:t>”</a:t>
            </a:r>
            <a:r>
              <a:rPr lang="en-US" altLang="ja-JP" sz="1400" b="1"/>
              <a:t> means that the participant </a:t>
            </a:r>
            <a:r>
              <a:rPr lang="ja-JP" altLang="en-US" sz="1400" b="1"/>
              <a:t>“</a:t>
            </a:r>
            <a:r>
              <a:rPr lang="en-US" altLang="ja-JP" sz="1400" b="1"/>
              <a:t>is personally aware that the holder may have a potential Essential Patent Claim,</a:t>
            </a:r>
            <a:r>
              <a:rPr lang="ja-JP" altLang="en-US" sz="1400" b="1"/>
              <a:t>”</a:t>
            </a:r>
            <a:r>
              <a:rPr lang="en-US" altLang="ja-JP" sz="1400" b="1"/>
              <a:t> even if the participant is not personally aware of the specific patents or</a:t>
            </a:r>
            <a:r>
              <a:rPr lang="en-US" altLang="ja-JP" sz="1400" b="1">
                <a:solidFill>
                  <a:srgbClr val="FF3300"/>
                </a:solidFill>
              </a:rPr>
              <a:t> </a:t>
            </a:r>
            <a:r>
              <a:rPr lang="en-US" altLang="ja-JP" sz="1400" b="1"/>
              <a:t>patent claims</a:t>
            </a:r>
          </a:p>
          <a:p>
            <a:pPr lvl="1"/>
            <a:r>
              <a:rPr lang="ja-JP" altLang="en-US" sz="1600" b="1"/>
              <a:t>“</a:t>
            </a:r>
            <a:r>
              <a:rPr lang="en-US" altLang="ja-JP" sz="1600" b="1"/>
              <a:t>Should inform the IEEE (or cause the IEEE to be informed)</a:t>
            </a:r>
            <a:r>
              <a:rPr lang="ja-JP" altLang="en-US" sz="1600" b="1"/>
              <a:t>”</a:t>
            </a:r>
            <a:r>
              <a:rPr lang="en-US" altLang="ja-JP" sz="1600" b="1"/>
              <a:t> of the identity of </a:t>
            </a:r>
            <a:r>
              <a:rPr lang="ja-JP" altLang="en-US" sz="1600" b="1"/>
              <a:t>“</a:t>
            </a:r>
            <a:r>
              <a:rPr lang="en-US" altLang="ja-JP" sz="1600" b="1"/>
              <a:t>any other holders of such potential Essential Patent Claims</a:t>
            </a:r>
            <a:r>
              <a:rPr lang="ja-JP" altLang="en-US" sz="1600" b="1"/>
              <a:t>”</a:t>
            </a:r>
            <a:r>
              <a:rPr lang="en-US" altLang="ja-JP" sz="1600" b="1"/>
              <a:t> (that is, third parties that are not affiliated with the participant, with the participant</a:t>
            </a:r>
            <a:r>
              <a:rPr lang="ja-JP" altLang="en-US" sz="1600" b="1"/>
              <a:t>’</a:t>
            </a:r>
            <a:r>
              <a:rPr lang="en-US" altLang="ja-JP" sz="1600" b="1"/>
              <a:t>s employer, or with anyone else that the participant is from or otherwise represents)</a:t>
            </a:r>
          </a:p>
          <a:p>
            <a:pPr lvl="1"/>
            <a:r>
              <a:rPr lang="en-US" altLang="en-US" sz="1600" b="1"/>
              <a:t>The above does not apply if the patent</a:t>
            </a:r>
            <a:r>
              <a:rPr lang="en-US" altLang="en-US" sz="1600" b="1">
                <a:solidFill>
                  <a:srgbClr val="FF3300"/>
                </a:solidFill>
              </a:rPr>
              <a:t> </a:t>
            </a:r>
            <a:r>
              <a:rPr lang="en-US" altLang="en-US" sz="1600" b="1"/>
              <a:t>claim is already the subject of an Accepted Letter of Assurance that applies to the proposed standard(s) under consideration by this group</a:t>
            </a:r>
          </a:p>
          <a:p>
            <a:pPr>
              <a:buFontTx/>
              <a:buNone/>
            </a:pPr>
            <a:r>
              <a:rPr lang="en-GB" altLang="en-US" sz="1600"/>
              <a:t>		Quoted text excerpted from IEEE-SA Standards Board Bylaws subclause 6.2</a:t>
            </a:r>
            <a:endParaRPr lang="en-US" altLang="en-US" sz="1600"/>
          </a:p>
          <a:p>
            <a:r>
              <a:rPr lang="en-US" altLang="en-US" sz="1600" b="0"/>
              <a:t>Early identification of holders of potential Essential Patent Claims is strongly encouraged</a:t>
            </a:r>
          </a:p>
          <a:p>
            <a:r>
              <a:rPr lang="en-US" altLang="en-US" sz="1600" b="0"/>
              <a:t>No duty to perform a patent search</a:t>
            </a:r>
            <a:endParaRPr lang="en-GB" altLang="en-US" sz="1600" b="0"/>
          </a:p>
        </p:txBody>
      </p:sp>
      <p:sp>
        <p:nvSpPr>
          <p:cNvPr id="23559" name="Text Box 5"/>
          <p:cNvSpPr txBox="1">
            <a:spLocks noChangeArrowheads="1"/>
          </p:cNvSpPr>
          <p:nvPr/>
        </p:nvSpPr>
        <p:spPr bwMode="auto">
          <a:xfrm>
            <a:off x="752475" y="6172200"/>
            <a:ext cx="803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a:t>slide_#1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719138" y="1068388"/>
            <a:ext cx="7772400" cy="1066800"/>
          </a:xfrm>
        </p:spPr>
        <p:txBody>
          <a:bodyPr/>
          <a:lstStyle/>
          <a:p>
            <a:r>
              <a:rPr lang="en-US" altLang="en-US" sz="3600" smtClean="0">
                <a:solidFill>
                  <a:srgbClr val="0000FF"/>
                </a:solidFill>
                <a:cs typeface="Times New Roman" panose="02020603050405020304" pitchFamily="18" charset="0"/>
              </a:rPr>
              <a:t>IEEE 802.11 TGba:</a:t>
            </a:r>
            <a:br>
              <a:rPr lang="en-US" altLang="en-US" sz="3600" smtClean="0">
                <a:solidFill>
                  <a:srgbClr val="0000FF"/>
                </a:solidFill>
                <a:cs typeface="Times New Roman" panose="02020603050405020304" pitchFamily="18" charset="0"/>
              </a:rPr>
            </a:br>
            <a:r>
              <a:rPr lang="en-US" altLang="en-US" sz="3600" smtClean="0">
                <a:solidFill>
                  <a:srgbClr val="0000FF"/>
                </a:solidFill>
                <a:cs typeface="Times New Roman" panose="02020603050405020304" pitchFamily="18" charset="0"/>
              </a:rPr>
              <a:t>Wake-up Radio Operation</a:t>
            </a:r>
            <a:endParaRPr lang="en-US" altLang="en-US" sz="3600" smtClean="0"/>
          </a:p>
        </p:txBody>
      </p:sp>
      <p:sp>
        <p:nvSpPr>
          <p:cNvPr id="6147" name="Content Placeholder 2"/>
          <p:cNvSpPr>
            <a:spLocks noGrp="1"/>
          </p:cNvSpPr>
          <p:nvPr>
            <p:ph idx="1"/>
          </p:nvPr>
        </p:nvSpPr>
        <p:spPr/>
        <p:txBody>
          <a:bodyPr/>
          <a:lstStyle/>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endParaRPr lang="en-US" altLang="en-US" sz="3200" dirty="0" smtClean="0">
              <a:cs typeface="Times New Roman" panose="02020603050405020304" pitchFamily="18" charset="0"/>
            </a:endParaRPr>
          </a:p>
          <a:p>
            <a:pPr algn="ctr">
              <a:lnSpc>
                <a:spcPct val="90000"/>
              </a:lnSpc>
              <a:buFontTx/>
              <a:buNone/>
            </a:pPr>
            <a:r>
              <a:rPr lang="en-US" altLang="en-US" sz="3200" dirty="0" smtClean="0">
                <a:cs typeface="Times New Roman" panose="02020603050405020304" pitchFamily="18" charset="0"/>
              </a:rPr>
              <a:t> Orlando, Florida, USA</a:t>
            </a:r>
          </a:p>
          <a:p>
            <a:pPr algn="ctr">
              <a:lnSpc>
                <a:spcPct val="90000"/>
              </a:lnSpc>
              <a:buFontTx/>
              <a:buNone/>
            </a:pPr>
            <a:r>
              <a:rPr lang="en-US" altLang="en-US" sz="3200" dirty="0" smtClean="0">
                <a:cs typeface="Times New Roman" panose="02020603050405020304" pitchFamily="18" charset="0"/>
              </a:rPr>
              <a:t>November 5-10, 2017</a:t>
            </a:r>
          </a:p>
          <a:p>
            <a:pPr algn="ctr">
              <a:lnSpc>
                <a:spcPct val="90000"/>
              </a:lnSpc>
              <a:buFontTx/>
              <a:buNone/>
            </a:pPr>
            <a:endParaRPr lang="en-US" altLang="en-US" sz="2000" dirty="0" smtClean="0">
              <a:cs typeface="Times New Roman" panose="02020603050405020304" pitchFamily="18" charset="0"/>
            </a:endParaRPr>
          </a:p>
          <a:p>
            <a:pPr algn="ctr">
              <a:lnSpc>
                <a:spcPct val="90000"/>
              </a:lnSpc>
              <a:buFontTx/>
              <a:buNone/>
            </a:pPr>
            <a:r>
              <a:rPr lang="en-US" altLang="en-US" sz="2000" dirty="0" smtClean="0">
                <a:cs typeface="Times New Roman" panose="02020603050405020304" pitchFamily="18" charset="0"/>
              </a:rPr>
              <a:t>Chair:  Minyoung Park (Samsung)</a:t>
            </a:r>
          </a:p>
          <a:p>
            <a:pPr algn="ctr">
              <a:lnSpc>
                <a:spcPct val="90000"/>
              </a:lnSpc>
              <a:buFontTx/>
              <a:buNone/>
            </a:pPr>
            <a:r>
              <a:rPr lang="en-US" altLang="en-US" sz="2000" dirty="0" smtClean="0">
                <a:cs typeface="Times New Roman" panose="02020603050405020304" pitchFamily="18" charset="0"/>
              </a:rPr>
              <a:t>Vice Chairs:  Yunsong Yang (Huawei), Eunsung Park (LGE)</a:t>
            </a:r>
          </a:p>
          <a:p>
            <a:pPr algn="ctr">
              <a:lnSpc>
                <a:spcPct val="90000"/>
              </a:lnSpc>
              <a:buFontTx/>
              <a:buNone/>
            </a:pPr>
            <a:r>
              <a:rPr lang="en-US" altLang="en-US" sz="2000" dirty="0" smtClean="0"/>
              <a:t>Secretary: Leif Wilhelmsson (Ericsson)</a:t>
            </a:r>
          </a:p>
        </p:txBody>
      </p:sp>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1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33C9D1D7-C3F4-4CEF-8AC8-35E757F249F7}" type="slidenum">
              <a:rPr lang="en-US" altLang="en-US" sz="1200" b="0" smtClean="0"/>
              <a:pPr>
                <a:spcBef>
                  <a:spcPct val="0"/>
                </a:spcBef>
                <a:buFontTx/>
                <a:buNone/>
              </a:pPr>
              <a:t>2</a:t>
            </a:fld>
            <a:endParaRPr lang="en-US" altLang="en-US" sz="1200" b="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November 2017</a:t>
            </a:r>
            <a:endParaRPr lang="en-US"/>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458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C253D90-DD25-430D-9C04-0ACA02473D6C}" type="slidenum">
              <a:rPr lang="en-US" altLang="en-US" sz="1200" b="0" smtClean="0"/>
              <a:pPr>
                <a:spcBef>
                  <a:spcPct val="0"/>
                </a:spcBef>
                <a:buFontTx/>
                <a:buNone/>
              </a:pPr>
              <a:t>20</a:t>
            </a:fld>
            <a:endParaRPr lang="en-US" altLang="en-US" sz="1200" b="0" smtClean="0"/>
          </a:p>
        </p:txBody>
      </p:sp>
      <p:sp>
        <p:nvSpPr>
          <p:cNvPr id="5" name="Rectangle 2"/>
          <p:cNvSpPr txBox="1">
            <a:spLocks noChangeArrowheads="1"/>
          </p:cNvSpPr>
          <p:nvPr/>
        </p:nvSpPr>
        <p:spPr>
          <a:xfrm>
            <a:off x="685800" y="685800"/>
            <a:ext cx="77724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a:defRPr/>
            </a:pPr>
            <a:r>
              <a:rPr lang="en-GB" altLang="en-US" u="sng" kern="0" smtClean="0"/>
              <a:t>Patent Related Links</a:t>
            </a:r>
            <a:endParaRPr lang="en-US" altLang="en-US" u="sng" kern="0" dirty="0" smtClean="0"/>
          </a:p>
        </p:txBody>
      </p:sp>
      <p:sp>
        <p:nvSpPr>
          <p:cNvPr id="6" name="Rectangle 3"/>
          <p:cNvSpPr txBox="1">
            <a:spLocks noChangeArrowheads="1"/>
          </p:cNvSpPr>
          <p:nvPr/>
        </p:nvSpPr>
        <p:spPr bwMode="auto">
          <a:xfrm>
            <a:off x="0" y="1676400"/>
            <a:ext cx="89916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1">
              <a:lnSpc>
                <a:spcPct val="90000"/>
              </a:lnSpc>
              <a:buFontTx/>
              <a:buNone/>
              <a:defRPr/>
            </a:pPr>
            <a:r>
              <a:rPr lang="en-US" altLang="en-US" sz="1800" kern="0" smtClean="0">
                <a:cs typeface="Times New Roman" panose="02020603050405020304" pitchFamily="18" charset="0"/>
              </a:rPr>
              <a:t>	</a:t>
            </a:r>
            <a:r>
              <a:rPr lang="en-US" altLang="en-US" kern="0" smtClean="0">
                <a:cs typeface="Times New Roman" panose="02020603050405020304" pitchFamily="18" charset="0"/>
              </a:rPr>
              <a:t>All participants should be familiar with their obligations under the IEEE-SA Policies &amp; Procedures for standards development.</a:t>
            </a:r>
          </a:p>
          <a:p>
            <a:pPr lvl="1">
              <a:lnSpc>
                <a:spcPct val="90000"/>
              </a:lnSpc>
              <a:buFontTx/>
              <a:buNone/>
              <a:defRPr/>
            </a:pPr>
            <a:r>
              <a:rPr lang="en-US" altLang="en-US" kern="0" smtClean="0">
                <a:cs typeface="Times New Roman" panose="02020603050405020304" pitchFamily="18" charset="0"/>
              </a:rPr>
              <a:t>	Patent Policy is stated in these sources:</a:t>
            </a:r>
          </a:p>
          <a:p>
            <a:pPr lvl="1">
              <a:lnSpc>
                <a:spcPct val="90000"/>
              </a:lnSpc>
              <a:buFontTx/>
              <a:buNone/>
              <a:defRPr/>
            </a:pPr>
            <a:r>
              <a:rPr lang="en-GB" altLang="en-US" kern="0" smtClean="0"/>
              <a:t>		IEEE-SA Standards Boards Bylaws</a:t>
            </a:r>
          </a:p>
          <a:p>
            <a:pPr lvl="1">
              <a:lnSpc>
                <a:spcPct val="90000"/>
              </a:lnSpc>
              <a:buFontTx/>
              <a:buNone/>
              <a:defRPr/>
            </a:pPr>
            <a:r>
              <a:rPr lang="en-US" altLang="en-US" sz="1900" kern="0" smtClean="0"/>
              <a:t>		</a:t>
            </a:r>
            <a:r>
              <a:rPr lang="en-US" altLang="en-US" sz="1900" i="1" kern="0" smtClean="0"/>
              <a:t>http://standards.ieee.org/guides/bylaws/sect6-7.html#6</a:t>
            </a:r>
          </a:p>
          <a:p>
            <a:pPr lvl="1">
              <a:lnSpc>
                <a:spcPct val="90000"/>
              </a:lnSpc>
              <a:buFontTx/>
              <a:buNone/>
              <a:defRPr/>
            </a:pPr>
            <a:r>
              <a:rPr lang="en-GB" altLang="en-US" kern="0" smtClean="0"/>
              <a:t>		IEEE-SA Standards Board Operations Manual</a:t>
            </a:r>
          </a:p>
          <a:p>
            <a:pPr lvl="1">
              <a:lnSpc>
                <a:spcPct val="90000"/>
              </a:lnSpc>
              <a:buFontTx/>
              <a:buNone/>
              <a:defRPr/>
            </a:pPr>
            <a:r>
              <a:rPr lang="en-US" altLang="en-US" kern="0" smtClean="0"/>
              <a:t>		</a:t>
            </a:r>
            <a:r>
              <a:rPr lang="en-US" altLang="en-US" sz="1900" i="1" kern="0" smtClean="0"/>
              <a:t>http://standards.ieee.org/guides/opman/sect6.html#6.3</a:t>
            </a:r>
            <a:endParaRPr lang="en-US" altLang="en-US" kern="0" smtClean="0"/>
          </a:p>
          <a:p>
            <a:pPr lvl="1">
              <a:lnSpc>
                <a:spcPct val="90000"/>
              </a:lnSpc>
              <a:buFontTx/>
              <a:buNone/>
              <a:defRPr/>
            </a:pPr>
            <a:r>
              <a:rPr lang="en-US" altLang="en-US" kern="0" smtClean="0">
                <a:cs typeface="Times New Roman" panose="02020603050405020304" pitchFamily="18" charset="0"/>
              </a:rPr>
              <a:t>	Material about the patent policy is available at</a:t>
            </a:r>
            <a:r>
              <a:rPr lang="en-US" altLang="en-US" kern="0" smtClean="0"/>
              <a:t> </a:t>
            </a:r>
          </a:p>
          <a:p>
            <a:pPr lvl="1">
              <a:lnSpc>
                <a:spcPct val="90000"/>
              </a:lnSpc>
              <a:buFontTx/>
              <a:buNone/>
              <a:defRPr/>
            </a:pPr>
            <a:r>
              <a:rPr lang="en-US" altLang="en-US" kern="0" smtClean="0"/>
              <a:t>		</a:t>
            </a:r>
            <a:r>
              <a:rPr lang="en-US" altLang="en-US" sz="1900" i="1" kern="0" smtClean="0"/>
              <a:t>http://standards.ieee.org/board/pat/pat-material.html</a:t>
            </a:r>
          </a:p>
        </p:txBody>
      </p:sp>
      <p:sp>
        <p:nvSpPr>
          <p:cNvPr id="24583" name="Rectangle 5"/>
          <p:cNvSpPr>
            <a:spLocks noChangeArrowheads="1"/>
          </p:cNvSpPr>
          <p:nvPr/>
        </p:nvSpPr>
        <p:spPr bwMode="auto">
          <a:xfrm>
            <a:off x="1295400" y="5273675"/>
            <a:ext cx="6781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solidFill>
                  <a:srgbClr val="000099"/>
                </a:solidFill>
                <a:latin typeface="Arial" panose="020B0604020202020204" pitchFamily="34" charset="0"/>
              </a:rPr>
              <a:t>If you have questions, contact the IEEE-SA Standards Board Patent Committee Administrator at patcom@ieee.org or visit http://standards.ieee.org/board/pat/index.html</a:t>
            </a:r>
          </a:p>
          <a:p>
            <a:pPr algn="ctr">
              <a:lnSpc>
                <a:spcPct val="80000"/>
              </a:lnSpc>
              <a:buClr>
                <a:srgbClr val="CC3300"/>
              </a:buClr>
              <a:buSzPct val="50000"/>
              <a:buFont typeface="Monotype Sorts"/>
              <a:buNone/>
            </a:pPr>
            <a:endParaRPr lang="en-US" altLang="en-US" sz="1200">
              <a:solidFill>
                <a:srgbClr val="000099"/>
              </a:solidFill>
              <a:latin typeface="Arial" panose="020B0604020202020204" pitchFamily="34" charset="0"/>
            </a:endParaRPr>
          </a:p>
          <a:p>
            <a:pPr algn="ctr">
              <a:lnSpc>
                <a:spcPct val="80000"/>
              </a:lnSpc>
              <a:buClr>
                <a:srgbClr val="CC3300"/>
              </a:buClr>
              <a:buSzPct val="50000"/>
              <a:buFont typeface="Monotype Sorts"/>
              <a:buNone/>
            </a:pPr>
            <a:r>
              <a:rPr lang="en-US" altLang="en-US" sz="1200">
                <a:solidFill>
                  <a:srgbClr val="000099"/>
                </a:solidFill>
                <a:latin typeface="Arial" panose="020B0604020202020204" pitchFamily="34" charset="0"/>
              </a:rPr>
              <a:t>This slide set is available at http://standards.ieee.org/board/pat/pat-slideset.ppt </a:t>
            </a:r>
          </a:p>
        </p:txBody>
      </p:sp>
      <p:sp>
        <p:nvSpPr>
          <p:cNvPr id="24584" name="Text Box 5"/>
          <p:cNvSpPr txBox="1">
            <a:spLocks noChangeArrowheads="1"/>
          </p:cNvSpPr>
          <p:nvPr/>
        </p:nvSpPr>
        <p:spPr bwMode="auto">
          <a:xfrm>
            <a:off x="752475" y="6172200"/>
            <a:ext cx="803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a:t>slide_#2</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November 2017</a:t>
            </a:r>
            <a:endParaRPr lang="en-US"/>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560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F590425C-38C2-4733-BCBA-FD906FA63504}" type="slidenum">
              <a:rPr lang="en-US" altLang="en-US" sz="1200" b="0" smtClean="0"/>
              <a:pPr>
                <a:spcBef>
                  <a:spcPct val="0"/>
                </a:spcBef>
                <a:buFontTx/>
                <a:buNone/>
              </a:pPr>
              <a:t>21</a:t>
            </a:fld>
            <a:endParaRPr lang="en-US" altLang="en-US" sz="1200" b="0" smtClean="0"/>
          </a:p>
        </p:txBody>
      </p:sp>
      <p:sp>
        <p:nvSpPr>
          <p:cNvPr id="5" name="Rectangle 2"/>
          <p:cNvSpPr txBox="1">
            <a:spLocks noChangeArrowheads="1"/>
          </p:cNvSpPr>
          <p:nvPr/>
        </p:nvSpPr>
        <p:spPr>
          <a:xfrm>
            <a:off x="685800" y="685800"/>
            <a:ext cx="77724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a:defRPr/>
            </a:pPr>
            <a:r>
              <a:rPr lang="en-US" altLang="en-US" kern="0" smtClean="0"/>
              <a:t>Call for Potentially Essential Patents</a:t>
            </a:r>
            <a:endParaRPr lang="en-US" altLang="en-US" kern="0" dirty="0" smtClean="0"/>
          </a:p>
        </p:txBody>
      </p:sp>
      <p:sp>
        <p:nvSpPr>
          <p:cNvPr id="6" name="Rectangle 3"/>
          <p:cNvSpPr txBox="1">
            <a:spLocks noChangeArrowheads="1"/>
          </p:cNvSpPr>
          <p:nvPr/>
        </p:nvSpPr>
        <p:spPr bwMode="auto">
          <a:xfrm>
            <a:off x="7620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defRPr/>
            </a:pPr>
            <a:r>
              <a:rPr lang="en-US" altLang="en-US" sz="2000" kern="0" smtClean="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defRPr/>
            </a:pPr>
            <a:r>
              <a:rPr lang="en-US" altLang="en-US" sz="1600" kern="0" smtClean="0"/>
              <a:t>Either speak up now or</a:t>
            </a:r>
          </a:p>
          <a:p>
            <a:pPr lvl="1">
              <a:defRPr/>
            </a:pPr>
            <a:r>
              <a:rPr lang="en-US" altLang="en-US" sz="1600" kern="0" smtClean="0"/>
              <a:t>Provide the chair of this group with the identity of the holder(s) of any and all such claims as soon as possible or</a:t>
            </a:r>
          </a:p>
          <a:p>
            <a:pPr lvl="1">
              <a:defRPr/>
            </a:pPr>
            <a:r>
              <a:rPr lang="en-US" altLang="en-US" sz="1600" kern="0" smtClean="0"/>
              <a:t>Cause an LOA to be submitted</a:t>
            </a:r>
          </a:p>
        </p:txBody>
      </p:sp>
      <p:sp>
        <p:nvSpPr>
          <p:cNvPr id="25607" name="Text Box 5"/>
          <p:cNvSpPr txBox="1">
            <a:spLocks noChangeArrowheads="1"/>
          </p:cNvSpPr>
          <p:nvPr/>
        </p:nvSpPr>
        <p:spPr bwMode="auto">
          <a:xfrm>
            <a:off x="752475" y="6172200"/>
            <a:ext cx="803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a:t>slide_#3</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November 2017</a:t>
            </a:r>
            <a:endParaRPr lang="en-US"/>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662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D601F3A-BE8E-45A9-8FB8-BA0C7124852D}" type="slidenum">
              <a:rPr lang="en-US" altLang="en-US" sz="1200" b="0" smtClean="0"/>
              <a:pPr>
                <a:spcBef>
                  <a:spcPct val="0"/>
                </a:spcBef>
                <a:buFontTx/>
                <a:buNone/>
              </a:pPr>
              <a:t>22</a:t>
            </a:fld>
            <a:endParaRPr lang="en-US" altLang="en-US" sz="1200" b="0" smtClean="0"/>
          </a:p>
        </p:txBody>
      </p:sp>
      <p:sp>
        <p:nvSpPr>
          <p:cNvPr id="5" name="Rectangle 2"/>
          <p:cNvSpPr txBox="1">
            <a:spLocks noChangeArrowheads="1"/>
          </p:cNvSpPr>
          <p:nvPr/>
        </p:nvSpPr>
        <p:spPr>
          <a:xfrm>
            <a:off x="685800" y="685800"/>
            <a:ext cx="7772400" cy="6096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a:defRPr/>
            </a:pPr>
            <a:r>
              <a:rPr lang="en-US" altLang="en-US" sz="2800" u="sng" kern="0" smtClean="0"/>
              <a:t>Other Guidelines for IEEE WG Meetings</a:t>
            </a:r>
            <a:endParaRPr lang="en-US" altLang="en-US" sz="2800" u="sng" kern="0" dirty="0" smtClean="0"/>
          </a:p>
        </p:txBody>
      </p:sp>
      <p:sp>
        <p:nvSpPr>
          <p:cNvPr id="26630" name="Rectangle 4"/>
          <p:cNvSpPr>
            <a:spLocks noChangeArrowheads="1"/>
          </p:cNvSpPr>
          <p:nvPr/>
        </p:nvSpPr>
        <p:spPr bwMode="auto">
          <a:xfrm>
            <a:off x="533400" y="1371600"/>
            <a:ext cx="8229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pPr>
            <a:endParaRPr lang="en-US" altLang="en-US" sz="500" u="sng">
              <a:solidFill>
                <a:srgbClr val="FF0000"/>
              </a:solidFill>
            </a:endParaRPr>
          </a:p>
          <a:p>
            <a:pPr>
              <a:lnSpc>
                <a:spcPct val="80000"/>
              </a:lnSpc>
              <a:spcAft>
                <a:spcPct val="40000"/>
              </a:spcAft>
            </a:pPr>
            <a:r>
              <a:rPr lang="en-US" altLang="en-US" sz="2000" b="0"/>
              <a:t>All IEEE-SA standards meetings shall be conducted in compliance with all applicable laws, including antitrust and competition laws. </a:t>
            </a:r>
          </a:p>
          <a:p>
            <a:pPr lvl="1">
              <a:lnSpc>
                <a:spcPct val="80000"/>
              </a:lnSpc>
              <a:spcAft>
                <a:spcPct val="40000"/>
              </a:spcAft>
            </a:pPr>
            <a:r>
              <a:rPr lang="en-US" altLang="en-US" sz="1800" b="1"/>
              <a:t>Don</a:t>
            </a:r>
            <a:r>
              <a:rPr lang="ja-JP" altLang="en-US" sz="1800" b="1">
                <a:latin typeface="Arial" panose="020B0604020202020204" pitchFamily="34" charset="0"/>
              </a:rPr>
              <a:t>’</a:t>
            </a:r>
            <a:r>
              <a:rPr lang="en-US" altLang="ja-JP" sz="1800" b="1"/>
              <a:t>t discuss the interpretation, validity, or essentiality of patents/patent claims. </a:t>
            </a:r>
          </a:p>
          <a:p>
            <a:pPr lvl="1">
              <a:lnSpc>
                <a:spcPct val="80000"/>
              </a:lnSpc>
              <a:spcAft>
                <a:spcPct val="40000"/>
              </a:spcAft>
            </a:pPr>
            <a:r>
              <a:rPr lang="en-US" altLang="en-US" sz="1800" b="1"/>
              <a:t>Don</a:t>
            </a:r>
            <a:r>
              <a:rPr lang="ja-JP" altLang="en-US" sz="1800" b="1">
                <a:latin typeface="Arial" panose="020B0604020202020204" pitchFamily="34" charset="0"/>
              </a:rPr>
              <a:t>’</a:t>
            </a:r>
            <a:r>
              <a:rPr lang="en-US" altLang="ja-JP" sz="1800" b="1"/>
              <a:t>t discuss specific license rates, terms, or conditions.</a:t>
            </a:r>
          </a:p>
          <a:p>
            <a:pPr lvl="2">
              <a:lnSpc>
                <a:spcPct val="80000"/>
              </a:lnSpc>
              <a:spcAft>
                <a:spcPct val="40000"/>
              </a:spcAft>
            </a:pPr>
            <a:r>
              <a:rPr lang="en-US" altLang="en-US" sz="1600"/>
              <a:t>Relative costs, including licensing costs of essential patent claims, of different technical approaches may be discussed in standards development meetings. </a:t>
            </a:r>
          </a:p>
          <a:p>
            <a:pPr lvl="3">
              <a:lnSpc>
                <a:spcPct val="80000"/>
              </a:lnSpc>
              <a:spcAft>
                <a:spcPct val="40000"/>
              </a:spcAft>
            </a:pPr>
            <a:r>
              <a:rPr lang="en-GB" altLang="en-US"/>
              <a:t>Technical considerations remain primary focus</a:t>
            </a:r>
            <a:endParaRPr lang="en-US" altLang="en-US"/>
          </a:p>
          <a:p>
            <a:pPr lvl="1">
              <a:lnSpc>
                <a:spcPct val="80000"/>
              </a:lnSpc>
              <a:spcAft>
                <a:spcPct val="40000"/>
              </a:spcAft>
            </a:pPr>
            <a:r>
              <a:rPr lang="en-US" altLang="en-US" sz="1800" b="1"/>
              <a:t>Don</a:t>
            </a:r>
            <a:r>
              <a:rPr lang="ja-JP" altLang="en-US" sz="1800" b="1">
                <a:latin typeface="Arial" panose="020B0604020202020204" pitchFamily="34" charset="0"/>
              </a:rPr>
              <a:t>’</a:t>
            </a:r>
            <a:r>
              <a:rPr lang="en-US" altLang="ja-JP" sz="1800" b="1"/>
              <a:t>t discuss or engage in the fixing of product prices, allocation of customers, or division of sales markets.</a:t>
            </a:r>
          </a:p>
          <a:p>
            <a:pPr lvl="1">
              <a:lnSpc>
                <a:spcPct val="80000"/>
              </a:lnSpc>
              <a:spcAft>
                <a:spcPct val="40000"/>
              </a:spcAft>
            </a:pPr>
            <a:r>
              <a:rPr lang="en-US" altLang="en-US" sz="1800" b="1"/>
              <a:t>Don</a:t>
            </a:r>
            <a:r>
              <a:rPr lang="ja-JP" altLang="en-US" sz="1800" b="1">
                <a:latin typeface="Arial" panose="020B0604020202020204" pitchFamily="34" charset="0"/>
              </a:rPr>
              <a:t>’</a:t>
            </a:r>
            <a:r>
              <a:rPr lang="en-US" altLang="ja-JP" sz="1800" b="1"/>
              <a:t>t discuss the status or substance of ongoing or threatened litigation.</a:t>
            </a:r>
          </a:p>
          <a:p>
            <a:pPr lvl="1">
              <a:lnSpc>
                <a:spcPct val="80000"/>
              </a:lnSpc>
              <a:spcAft>
                <a:spcPct val="40000"/>
              </a:spcAft>
            </a:pPr>
            <a:r>
              <a:rPr lang="en-US" altLang="en-US" sz="1800" b="1"/>
              <a:t>Don</a:t>
            </a:r>
            <a:r>
              <a:rPr lang="ja-JP" altLang="en-US" sz="1800" b="1">
                <a:latin typeface="Arial" panose="020B0604020202020204" pitchFamily="34" charset="0"/>
              </a:rPr>
              <a:t>’</a:t>
            </a:r>
            <a:r>
              <a:rPr lang="en-US" altLang="ja-JP" sz="1800" b="1"/>
              <a:t>t be silent if inappropriate topics are discussed </a:t>
            </a:r>
            <a:r>
              <a:rPr lang="en-US" altLang="ja-JP" sz="1800" b="1">
                <a:latin typeface="Arial" panose="020B0604020202020204" pitchFamily="34" charset="0"/>
              </a:rPr>
              <a:t>…</a:t>
            </a:r>
            <a:r>
              <a:rPr lang="en-US" altLang="ja-JP" sz="1800" b="1"/>
              <a:t> do formally object.</a:t>
            </a:r>
          </a:p>
          <a:p>
            <a:pPr algn="ctr">
              <a:lnSpc>
                <a:spcPct val="80000"/>
              </a:lnSpc>
              <a:buFontTx/>
              <a:buNone/>
            </a:pPr>
            <a:r>
              <a:rPr lang="en-US" altLang="en-US" sz="1200" b="0"/>
              <a:t>---------------------------------------------------------------   </a:t>
            </a:r>
            <a:endParaRPr lang="en-US" altLang="en-US" sz="1400" b="0"/>
          </a:p>
          <a:p>
            <a:pPr algn="ctr">
              <a:lnSpc>
                <a:spcPct val="80000"/>
              </a:lnSpc>
              <a:buFontTx/>
              <a:buNone/>
            </a:pPr>
            <a:r>
              <a:rPr lang="en-US" altLang="en-US" sz="1400" b="0"/>
              <a:t>See </a:t>
            </a:r>
            <a:r>
              <a:rPr lang="en-US" altLang="en-US" sz="1400" b="0" i="1"/>
              <a:t>IEEE-SA Standards Board Operations Manual</a:t>
            </a:r>
            <a:r>
              <a:rPr lang="en-US" altLang="en-US" sz="1400" b="0"/>
              <a:t>, clause 5.3.10 and </a:t>
            </a:r>
            <a:r>
              <a:rPr lang="en-GB" altLang="en-US" sz="1400" b="0"/>
              <a:t>“Promoting Competition and Innovation: What You Need to Know about the IEEE Standards Association's Antitrust and Competition Policy”</a:t>
            </a:r>
            <a:r>
              <a:rPr lang="en-US" altLang="ja-JP" sz="1400" b="0"/>
              <a:t> for more details.</a:t>
            </a:r>
            <a:endParaRPr lang="en-US" altLang="en-US" sz="1400" b="0"/>
          </a:p>
        </p:txBody>
      </p:sp>
      <p:sp>
        <p:nvSpPr>
          <p:cNvPr id="26631" name="Text Box 5"/>
          <p:cNvSpPr txBox="1">
            <a:spLocks noChangeArrowheads="1"/>
          </p:cNvSpPr>
          <p:nvPr/>
        </p:nvSpPr>
        <p:spPr bwMode="auto">
          <a:xfrm>
            <a:off x="752475" y="6172200"/>
            <a:ext cx="803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a:t>slide_#4</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4"/>
          <p:cNvSpPr>
            <a:spLocks noGrp="1"/>
          </p:cNvSpPr>
          <p:nvPr>
            <p:ph type="title"/>
          </p:nvPr>
        </p:nvSpPr>
        <p:spPr/>
        <p:txBody>
          <a:bodyPr/>
          <a:lstStyle/>
          <a:p>
            <a:r>
              <a:rPr lang="en-US" altLang="en-US" smtClean="0"/>
              <a:t>Participation in IEEE 802 Meetings</a:t>
            </a:r>
          </a:p>
        </p:txBody>
      </p:sp>
      <p:sp>
        <p:nvSpPr>
          <p:cNvPr id="6" name="Content Placeholder 5"/>
          <p:cNvSpPr>
            <a:spLocks noGrp="1"/>
          </p:cNvSpPr>
          <p:nvPr>
            <p:ph idx="1"/>
          </p:nvPr>
        </p:nvSpPr>
        <p:spPr>
          <a:xfrm>
            <a:off x="685800" y="1600200"/>
            <a:ext cx="7772400" cy="4875213"/>
          </a:xfrm>
        </p:spPr>
        <p:txBody>
          <a:bodyPr/>
          <a:lstStyle/>
          <a:p>
            <a:pPr marL="0" indent="0" defTabSz="457200" eaLnBrk="1" hangingPunct="1">
              <a:spcBef>
                <a:spcPts val="600"/>
              </a:spcBef>
              <a:buSzPct val="100000"/>
              <a:buFontTx/>
              <a:buNone/>
              <a:defRPr/>
            </a:pPr>
            <a:r>
              <a:rPr lang="en-US" altLang="en-US" sz="1600" kern="1200" dirty="0" smtClean="0">
                <a:ea typeface="MS Gothic" panose="020B0609070205080204" pitchFamily="49" charset="-128"/>
                <a:cs typeface="+mn-cs"/>
              </a:rPr>
              <a:t>Participation </a:t>
            </a:r>
            <a:r>
              <a:rPr lang="en-US" altLang="en-US" sz="1600" kern="1200" dirty="0">
                <a:ea typeface="MS Gothic" panose="020B0609070205080204" pitchFamily="49" charset="-128"/>
                <a:cs typeface="+mn-cs"/>
              </a:rPr>
              <a:t>in any IEEE 802 meeting (Sponsor, Sponsor Subgroup, Working Group, Working Group Subgroup, etc.) </a:t>
            </a:r>
            <a:r>
              <a:rPr lang="en-GB" altLang="en-US" sz="1600" kern="1200" dirty="0" smtClean="0">
                <a:ea typeface="MS Gothic" panose="020B0609070205080204" pitchFamily="49" charset="-128"/>
                <a:cs typeface="+mn-cs"/>
              </a:rPr>
              <a:t>is </a:t>
            </a:r>
            <a:r>
              <a:rPr lang="en-GB" altLang="en-US" sz="1600" kern="1200" dirty="0">
                <a:ea typeface="MS Gothic" panose="020B0609070205080204" pitchFamily="49" charset="-128"/>
                <a:cs typeface="+mn-cs"/>
              </a:rPr>
              <a:t>on an individual basis</a:t>
            </a:r>
          </a:p>
          <a:p>
            <a:pPr marL="0" indent="0" defTabSz="457200" eaLnBrk="1" hangingPunct="1">
              <a:spcBef>
                <a:spcPts val="600"/>
              </a:spcBef>
              <a:buSzPct val="100000"/>
              <a:buFontTx/>
              <a:buNone/>
              <a:defRPr/>
            </a:pPr>
            <a:r>
              <a:rPr lang="en-GB" altLang="en-US" sz="1400" i="1" kern="1200" dirty="0">
                <a:ea typeface="MS Gothic" panose="020B0609070205080204" pitchFamily="49" charset="-128"/>
                <a:cs typeface="+mn-cs"/>
              </a:rPr>
              <a:t>•     </a:t>
            </a:r>
            <a:r>
              <a:rPr lang="en-GB" altLang="en-US" sz="1400" kern="1200" dirty="0">
                <a:ea typeface="MS Gothic" panose="020B0609070205080204" pitchFamily="49" charset="-128"/>
                <a:cs typeface="+mn-cs"/>
              </a:rPr>
              <a:t>Participants in the IEEE standards development individual process shall act based on their qualifications and experience. (</a:t>
            </a:r>
            <a:r>
              <a:rPr lang="en-GB" altLang="en-US" sz="1400" u="sng" kern="1200" dirty="0">
                <a:ea typeface="MS Gothic" panose="020B0609070205080204" pitchFamily="49" charset="-128"/>
                <a:cs typeface="+mn-cs"/>
                <a:hlinkClick r:id="rId2"/>
              </a:rPr>
              <a:t>https://standards.ieee.org/develop/policies/bylaws/sb_bylaws.pdf</a:t>
            </a:r>
            <a:r>
              <a:rPr lang="en-GB" altLang="en-US" sz="1400" kern="1200" dirty="0">
                <a:ea typeface="MS Gothic" panose="020B0609070205080204" pitchFamily="49" charset="-128"/>
                <a:cs typeface="+mn-cs"/>
              </a:rPr>
              <a:t>section 5.2.1)</a:t>
            </a:r>
          </a:p>
          <a:p>
            <a:pPr marL="0" indent="0" defTabSz="457200" eaLnBrk="1" hangingPunct="1">
              <a:spcBef>
                <a:spcPts val="600"/>
              </a:spcBef>
              <a:buSzPct val="100000"/>
              <a:buFontTx/>
              <a:buNone/>
              <a:defRPr/>
            </a:pPr>
            <a:r>
              <a:rPr lang="en-GB" altLang="en-US" sz="1400" kern="1200" dirty="0">
                <a:ea typeface="MS Gothic" panose="020B0609070205080204" pitchFamily="49" charset="-128"/>
                <a:cs typeface="+mn-cs"/>
              </a:rPr>
              <a:t>•    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indent="0" defTabSz="457200" eaLnBrk="1" hangingPunct="1">
              <a:spcBef>
                <a:spcPts val="600"/>
              </a:spcBef>
              <a:buClr>
                <a:srgbClr val="000000"/>
              </a:buClr>
              <a:buSzPct val="100000"/>
              <a:buFont typeface="Arial" panose="020B0604020202020204" pitchFamily="34" charset="0"/>
              <a:buChar char="•"/>
              <a:defRPr/>
            </a:pPr>
            <a:r>
              <a:rPr lang="en-GB" altLang="en-US" sz="1400" kern="1200" dirty="0">
                <a:ea typeface="MS Gothic" panose="020B0609070205080204" pitchFamily="49" charset="-128"/>
                <a:cs typeface="+mn-cs"/>
              </a:rPr>
              <a:t>Participants shall not direct the actions or votes of any other member of an IEEE 802 Working Group or retaliate against any other member for their actions or votes within IEEE 802 Working Group meetings, see </a:t>
            </a:r>
            <a:r>
              <a:rPr lang="en-GB" altLang="en-US" sz="1400" u="sng" kern="1200" dirty="0">
                <a:ea typeface="MS Gothic" panose="020B0609070205080204" pitchFamily="49" charset="-128"/>
                <a:cs typeface="+mn-cs"/>
                <a:hlinkClick r:id="rId3" invalidUrl="https://standards.ieee.org/develop/policies/bylaws/sb_bylaws.pdf section 5.2.1.3"/>
              </a:rPr>
              <a:t>https://standards.ieee.org/develop/policies/bylaws/sb_bylaws.pdf </a:t>
            </a:r>
            <a:r>
              <a:rPr lang="en-GB" altLang="en-US" sz="1400" kern="1200" dirty="0">
                <a:ea typeface="MS Gothic" panose="020B0609070205080204" pitchFamily="49" charset="-128"/>
                <a:cs typeface="+mn-cs"/>
              </a:rPr>
              <a:t> section 5.2.1.3 and the IEEE 802 LMSC Working Group Policies and Procedures, subclause 3.4.1 “Chair”, list item x.</a:t>
            </a:r>
          </a:p>
          <a:p>
            <a:pPr marL="0" indent="0" defTabSz="457200" eaLnBrk="1" hangingPunct="1">
              <a:spcBef>
                <a:spcPts val="600"/>
              </a:spcBef>
              <a:buSzPct val="100000"/>
              <a:buFontTx/>
              <a:buNone/>
              <a:defRPr/>
            </a:pPr>
            <a:r>
              <a:rPr lang="en-GB" altLang="en-US" sz="1600" kern="1200" dirty="0">
                <a:ea typeface="MS Gothic" panose="020B0609070205080204" pitchFamily="49" charset="-128"/>
                <a:cs typeface="+mn-cs"/>
              </a:rPr>
              <a:t>By participating in IEEE 802 meetings, you accept these requirements.  If you do not agree to these policies then you shall not participate.</a:t>
            </a:r>
          </a:p>
          <a:p>
            <a:pPr marL="0" indent="0" algn="ctr" defTabSz="457200" eaLnBrk="1" hangingPunct="1">
              <a:spcBef>
                <a:spcPts val="600"/>
              </a:spcBef>
              <a:buSzPct val="100000"/>
              <a:buFontTx/>
              <a:buNone/>
              <a:defRPr/>
            </a:pPr>
            <a:r>
              <a:rPr lang="en-GB" altLang="en-US" sz="1200" b="0" kern="1200" dirty="0" smtClean="0">
                <a:ea typeface="MS Gothic" panose="020B0609070205080204" pitchFamily="49" charset="-128"/>
                <a:cs typeface="+mn-cs"/>
              </a:rPr>
              <a:t>(Latest revision of IEEE 802 LMSC Working Group Policies and Procedures: </a:t>
            </a:r>
            <a:r>
              <a:rPr lang="en-GB" altLang="en-US" sz="1200" b="0" kern="1200" dirty="0" smtClean="0">
                <a:ea typeface="MS Gothic" panose="020B0609070205080204" pitchFamily="49" charset="-128"/>
                <a:cs typeface="+mn-cs"/>
                <a:hlinkClick r:id="rId4"/>
              </a:rPr>
              <a:t>http://www.ieee802.org/devdocs.shtml</a:t>
            </a:r>
            <a:r>
              <a:rPr lang="en-GB" altLang="en-US" sz="1200" b="0" kern="1200" dirty="0" smtClean="0">
                <a:ea typeface="MS Gothic" panose="020B0609070205080204" pitchFamily="49" charset="-128"/>
                <a:cs typeface="+mn-cs"/>
              </a:rPr>
              <a:t>)</a:t>
            </a:r>
          </a:p>
          <a:p>
            <a:pPr marL="0" indent="0" defTabSz="457200" eaLnBrk="1" hangingPunct="1">
              <a:spcBef>
                <a:spcPts val="600"/>
              </a:spcBef>
              <a:buSzPct val="100000"/>
              <a:buFontTx/>
              <a:buNone/>
              <a:defRPr/>
            </a:pPr>
            <a:endParaRPr lang="en-GB" altLang="en-US" sz="1600" kern="1200" dirty="0">
              <a:ea typeface="MS Gothic" panose="020B0609070205080204" pitchFamily="49" charset="-128"/>
              <a:cs typeface="+mn-cs"/>
            </a:endParaRPr>
          </a:p>
          <a:p>
            <a:pPr>
              <a:defRPr/>
            </a:pPr>
            <a:endParaRPr lang="en-US" dirty="0"/>
          </a:p>
        </p:txBody>
      </p:sp>
      <p:sp>
        <p:nvSpPr>
          <p:cNvPr id="2" name="Date Placeholder 1"/>
          <p:cNvSpPr>
            <a:spLocks noGrp="1"/>
          </p:cNvSpPr>
          <p:nvPr>
            <p:ph type="dt" sz="quarter" idx="10"/>
          </p:nvPr>
        </p:nvSpPr>
        <p:spPr/>
        <p:txBody>
          <a:bodyPr/>
          <a:lstStyle/>
          <a:p>
            <a:pPr>
              <a:defRPr/>
            </a:pPr>
            <a:r>
              <a:rPr lang="en-US" smtClean="0"/>
              <a:t>November 2017</a:t>
            </a:r>
            <a:endParaRPr lang="en-US" dirty="0"/>
          </a:p>
        </p:txBody>
      </p:sp>
      <p:sp>
        <p:nvSpPr>
          <p:cNvPr id="3" name="Footer Placeholder 2"/>
          <p:cNvSpPr>
            <a:spLocks noGrp="1"/>
          </p:cNvSpPr>
          <p:nvPr>
            <p:ph type="ftr" sz="quarter" idx="11"/>
          </p:nvPr>
        </p:nvSpPr>
        <p:spPr/>
        <p:txBody>
          <a:bodyPr/>
          <a:lstStyle/>
          <a:p>
            <a:pPr>
              <a:defRPr/>
            </a:pPr>
            <a:r>
              <a:rPr lang="en-US" smtClean="0"/>
              <a:t>Minyoung Park (Samsung)</a:t>
            </a:r>
            <a:endParaRPr lang="en-US"/>
          </a:p>
        </p:txBody>
      </p:sp>
      <p:sp>
        <p:nvSpPr>
          <p:cNvPr id="2765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E412B227-2146-4F8F-B087-2992DD2D4ECD}" type="slidenum">
              <a:rPr lang="en-US" altLang="en-US" sz="1200" b="0" smtClean="0"/>
              <a:pPr>
                <a:spcBef>
                  <a:spcPct val="0"/>
                </a:spcBef>
                <a:buFontTx/>
                <a:buNone/>
              </a:pPr>
              <a:t>23</a:t>
            </a:fld>
            <a:endParaRPr lang="en-US" altLang="en-US" sz="1200" b="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IEEE-SA policy documents</a:t>
            </a:r>
          </a:p>
        </p:txBody>
      </p:sp>
      <p:sp>
        <p:nvSpPr>
          <p:cNvPr id="28675" name="Content Placeholder 2"/>
          <p:cNvSpPr>
            <a:spLocks noGrp="1"/>
          </p:cNvSpPr>
          <p:nvPr>
            <p:ph idx="1"/>
          </p:nvPr>
        </p:nvSpPr>
        <p:spPr/>
        <p:txBody>
          <a:bodyPr/>
          <a:lstStyle/>
          <a:p>
            <a:r>
              <a:rPr lang="en-US" altLang="en-US" sz="1800" smtClean="0"/>
              <a:t>IEEE Code of Ethics</a:t>
            </a:r>
          </a:p>
          <a:p>
            <a:pPr lvl="1"/>
            <a:r>
              <a:rPr lang="en-US" altLang="en-US" sz="1600" smtClean="0">
                <a:hlinkClick r:id="rId2"/>
              </a:rPr>
              <a:t>http://www.ieee.org/about/corporate/governance/p7-8.html</a:t>
            </a:r>
            <a:r>
              <a:rPr lang="en-US" altLang="en-US" sz="1600" smtClean="0"/>
              <a:t> </a:t>
            </a:r>
          </a:p>
          <a:p>
            <a:r>
              <a:rPr lang="en-US" altLang="en-US" sz="1800" smtClean="0"/>
              <a:t>IEEE Standards Association (IEEE-SA) Affiliation FAQ</a:t>
            </a:r>
          </a:p>
          <a:p>
            <a:pPr lvl="1"/>
            <a:r>
              <a:rPr lang="en-US" altLang="en-US" sz="1600" smtClean="0">
                <a:hlinkClick r:id="rId3"/>
              </a:rPr>
              <a:t>http://standards.ieee.org/faqs/affiliation.html</a:t>
            </a:r>
            <a:r>
              <a:rPr lang="en-US" altLang="en-US" sz="1600" smtClean="0"/>
              <a:t> </a:t>
            </a:r>
          </a:p>
          <a:p>
            <a:r>
              <a:rPr lang="en-US" altLang="en-US" sz="1800" smtClean="0"/>
              <a:t>Antitrust and Competition Policy</a:t>
            </a:r>
          </a:p>
          <a:p>
            <a:pPr lvl="1"/>
            <a:r>
              <a:rPr lang="en-US" altLang="en-US" sz="1600" smtClean="0">
                <a:hlinkClick r:id="rId4"/>
              </a:rPr>
              <a:t>http://standards.ieee.org/resources/antitrust-guidelines.pdf</a:t>
            </a:r>
            <a:r>
              <a:rPr lang="en-US" altLang="en-US" sz="1600" smtClean="0"/>
              <a:t>  </a:t>
            </a:r>
            <a:endParaRPr lang="en-US" altLang="en-US" sz="1600" smtClean="0">
              <a:hlinkClick r:id="rId5"/>
            </a:endParaRPr>
          </a:p>
          <a:p>
            <a:r>
              <a:rPr lang="en-US" altLang="en-US" sz="1800" smtClean="0"/>
              <a:t>Letter of Assurance Form</a:t>
            </a:r>
          </a:p>
          <a:p>
            <a:pPr lvl="1"/>
            <a:r>
              <a:rPr lang="en-US" altLang="en-US" sz="1600" smtClean="0">
                <a:hlinkClick r:id="rId6"/>
              </a:rPr>
              <a:t>http://standards.ieee.org/develop/policies/bylaws/sect6-7.html#loa</a:t>
            </a:r>
            <a:r>
              <a:rPr lang="en-US" altLang="en-US" sz="1600" smtClean="0"/>
              <a:t> </a:t>
            </a:r>
          </a:p>
          <a:p>
            <a:pPr lvl="1"/>
            <a:r>
              <a:rPr lang="en-US" altLang="en-US" sz="1600" smtClean="0">
                <a:hlinkClick r:id="rId5"/>
              </a:rPr>
              <a:t>https://development.standards.ieee.org/myproject/Public//mytools/mob/loa.pdf</a:t>
            </a:r>
          </a:p>
          <a:p>
            <a:r>
              <a:rPr lang="en-US" altLang="en-US" sz="1800" smtClean="0"/>
              <a:t>IEEE-SA Patent Committee FAQ &amp; Patent slides</a:t>
            </a:r>
          </a:p>
          <a:p>
            <a:pPr lvl="1"/>
            <a:r>
              <a:rPr lang="en-US" altLang="en-US" sz="1600" smtClean="0">
                <a:hlinkClick r:id="rId7"/>
              </a:rPr>
              <a:t>http://standards.ieee.org/board/pat/faq.pdf</a:t>
            </a:r>
            <a:r>
              <a:rPr lang="en-US" altLang="en-US" sz="1600" smtClean="0"/>
              <a:t> and </a:t>
            </a:r>
            <a:r>
              <a:rPr lang="en-US" altLang="en-US" sz="1600" smtClean="0">
                <a:hlinkClick r:id="rId5"/>
              </a:rPr>
              <a:t>http://standards.ieee.org/board/pat/pat-slideset.ppt</a:t>
            </a:r>
            <a:r>
              <a:rPr lang="en-US" altLang="en-US" sz="1600" smtClean="0"/>
              <a:t> </a:t>
            </a:r>
          </a:p>
          <a:p>
            <a:endParaRPr lang="en-GB" altLang="en-US" sz="1800" smtClean="0"/>
          </a:p>
          <a:p>
            <a:endParaRPr lang="en-US" altLang="en-US" smtClean="0"/>
          </a:p>
        </p:txBody>
      </p:sp>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86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111C748-BB34-4569-AA97-01C58406E0B3}" type="slidenum">
              <a:rPr lang="en-US" altLang="en-US" sz="1200" b="0" smtClean="0"/>
              <a:pPr>
                <a:spcBef>
                  <a:spcPct val="0"/>
                </a:spcBef>
                <a:buFontTx/>
                <a:buNone/>
              </a:pPr>
              <a:t>24</a:t>
            </a:fld>
            <a:endParaRPr lang="en-US" altLang="en-US" sz="1200" b="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Current IEEE-SA Rule documents</a:t>
            </a:r>
          </a:p>
        </p:txBody>
      </p:sp>
      <p:sp>
        <p:nvSpPr>
          <p:cNvPr id="29699" name="Content Placeholder 2"/>
          <p:cNvSpPr>
            <a:spLocks noGrp="1"/>
          </p:cNvSpPr>
          <p:nvPr>
            <p:ph idx="1"/>
          </p:nvPr>
        </p:nvSpPr>
        <p:spPr/>
        <p:txBody>
          <a:bodyPr/>
          <a:lstStyle/>
          <a:p>
            <a:r>
              <a:rPr lang="en-US" altLang="en-US" sz="1800" smtClean="0"/>
              <a:t>The current version of the IEEE-SA Standards Board Bylaws is available at: </a:t>
            </a:r>
          </a:p>
          <a:p>
            <a:pPr lvl="1"/>
            <a:r>
              <a:rPr lang="en-US" altLang="en-US" sz="1600" smtClean="0">
                <a:hlinkClick r:id="rId2"/>
              </a:rPr>
              <a:t>http://standards.ieee.org/develop/policies/bylaws/index.html</a:t>
            </a:r>
            <a:r>
              <a:rPr lang="en-US" altLang="en-US" sz="1600" smtClean="0"/>
              <a:t> (HTML version) </a:t>
            </a:r>
          </a:p>
          <a:p>
            <a:pPr lvl="1"/>
            <a:r>
              <a:rPr lang="en-US" altLang="en-US" sz="1600" smtClean="0">
                <a:hlinkClick r:id="rId3"/>
              </a:rPr>
              <a:t>http://standards.ieee.org/develop/policies/bylaws/sb_bylaws.pdf</a:t>
            </a:r>
            <a:r>
              <a:rPr lang="en-US" altLang="en-US" sz="1600" smtClean="0"/>
              <a:t> (PDF version) </a:t>
            </a:r>
          </a:p>
          <a:p>
            <a:endParaRPr lang="en-US" altLang="en-US" sz="1800" smtClean="0"/>
          </a:p>
          <a:p>
            <a:r>
              <a:rPr lang="en-US" altLang="en-US" sz="1800" smtClean="0"/>
              <a:t>The current version of the IEEE-SA Standards Board Operations Manual is available at: </a:t>
            </a:r>
          </a:p>
          <a:p>
            <a:pPr lvl="1"/>
            <a:r>
              <a:rPr lang="en-US" altLang="en-US" sz="1600" smtClean="0">
                <a:hlinkClick r:id="rId4"/>
              </a:rPr>
              <a:t>http://standards.ieee.org/develop/policies/opman/index.html</a:t>
            </a:r>
            <a:r>
              <a:rPr lang="en-US" altLang="en-US" sz="1600" smtClean="0"/>
              <a:t> (HTML version) </a:t>
            </a:r>
          </a:p>
          <a:p>
            <a:pPr lvl="1"/>
            <a:r>
              <a:rPr lang="en-US" altLang="en-US" sz="1600" smtClean="0">
                <a:hlinkClick r:id="rId5"/>
              </a:rPr>
              <a:t>http://standards.ieee.org/develop/policies/opman/sb_om.pdf</a:t>
            </a:r>
            <a:r>
              <a:rPr lang="en-US" altLang="en-US" sz="1600" smtClean="0"/>
              <a:t> (PDF version)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2970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C615E78-C1C0-4857-B435-017C609339BB}" type="slidenum">
              <a:rPr lang="en-US" altLang="en-US" sz="1200" b="0" smtClean="0"/>
              <a:pPr>
                <a:spcBef>
                  <a:spcPct val="0"/>
                </a:spcBef>
                <a:buFontTx/>
                <a:buNone/>
              </a:pPr>
              <a:t>25</a:t>
            </a:fld>
            <a:endParaRPr lang="en-US" altLang="en-US" sz="1200" b="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Current IEEE 802, 802.11 rules documents </a:t>
            </a:r>
          </a:p>
        </p:txBody>
      </p:sp>
      <p:sp>
        <p:nvSpPr>
          <p:cNvPr id="30723" name="Content Placeholder 2"/>
          <p:cNvSpPr>
            <a:spLocks noGrp="1"/>
          </p:cNvSpPr>
          <p:nvPr>
            <p:ph idx="1"/>
          </p:nvPr>
        </p:nvSpPr>
        <p:spPr>
          <a:xfrm>
            <a:off x="650875" y="1600200"/>
            <a:ext cx="7772400" cy="4114800"/>
          </a:xfrm>
        </p:spPr>
        <p:txBody>
          <a:bodyPr/>
          <a:lstStyle/>
          <a:p>
            <a:r>
              <a:rPr lang="en-US" altLang="en-US" sz="1800" smtClean="0"/>
              <a:t>IEEE 802 Policies &amp; Procedures </a:t>
            </a:r>
          </a:p>
          <a:p>
            <a:pPr lvl="1"/>
            <a:r>
              <a:rPr lang="en-US" altLang="en-US" sz="1600" smtClean="0"/>
              <a:t>(link to AudCom, approved by IEEE-SA Standards Board June 2014) </a:t>
            </a:r>
          </a:p>
          <a:p>
            <a:pPr lvl="1"/>
            <a:r>
              <a:rPr lang="en-US" altLang="en-US" sz="1600" smtClean="0">
                <a:hlinkClick r:id="rId2"/>
              </a:rPr>
              <a:t>http://standards.ieee.org/board/aud/LMSC.pdf</a:t>
            </a:r>
            <a:endParaRPr lang="en-US" altLang="en-US" sz="1600" smtClean="0"/>
          </a:p>
          <a:p>
            <a:r>
              <a:rPr lang="en-US" altLang="en-US" sz="1800" smtClean="0"/>
              <a:t>IEEE 802 Operations Manual (13 Nov 2015)</a:t>
            </a:r>
          </a:p>
          <a:p>
            <a:pPr lvl="1"/>
            <a:r>
              <a:rPr lang="en-US" altLang="en-US" sz="1600" smtClean="0">
                <a:hlinkClick r:id="rId3"/>
              </a:rPr>
              <a:t>http://www.ieee802.org/PNP/approved/IEEE_802_OM_v18.pdf</a:t>
            </a:r>
            <a:endParaRPr lang="en-US" altLang="en-US" sz="1600" smtClean="0"/>
          </a:p>
          <a:p>
            <a:r>
              <a:rPr lang="en-US" altLang="en-US" sz="1800" smtClean="0"/>
              <a:t>IEEE 802 Working Group Policies &amp;Procedures (13 Nov 2015) </a:t>
            </a:r>
          </a:p>
          <a:p>
            <a:pPr lvl="1"/>
            <a:r>
              <a:rPr lang="en-US" altLang="en-US" sz="1600" smtClean="0">
                <a:hlinkClick r:id="rId4"/>
              </a:rPr>
              <a:t>http://www.ieee802.org/PNP/approved/IEEE_802_WG_PandP_v18.1.pdf</a:t>
            </a:r>
            <a:r>
              <a:rPr lang="en-US" altLang="en-US" sz="1600" smtClean="0"/>
              <a:t> (editor update)</a:t>
            </a:r>
          </a:p>
          <a:p>
            <a:r>
              <a:rPr lang="en-US" altLang="en-US" sz="1800" smtClean="0"/>
              <a:t>IEEE 802 LMSC Chair's Guidelines (18 Mar 2016)</a:t>
            </a:r>
            <a:endParaRPr lang="en-US" altLang="en-US" sz="1800" smtClean="0">
              <a:hlinkClick r:id="rId5"/>
            </a:endParaRPr>
          </a:p>
          <a:p>
            <a:pPr lvl="1"/>
            <a:r>
              <a:rPr lang="en-US" altLang="en-US" sz="1600" smtClean="0">
                <a:hlinkClick r:id="rId6"/>
              </a:rPr>
              <a:t>http://www.ieee802.org/PNP/approved/IEEE_802_Chairs_guidelines_v23.pdf</a:t>
            </a:r>
          </a:p>
          <a:p>
            <a:r>
              <a:rPr lang="en-US" altLang="en-US" sz="1800" smtClean="0"/>
              <a:t>IEEE 802.11 WG OM: (13 Nov 2015)</a:t>
            </a:r>
          </a:p>
          <a:p>
            <a:pPr lvl="1"/>
            <a:r>
              <a:rPr lang="en-US" altLang="en-US" sz="1600" smtClean="0">
                <a:hlinkClick r:id="rId7"/>
              </a:rPr>
              <a:t>https://mentor.ieee.org/802.11/dcn/14/11-14-0629-14-0000-802-11-operations-manual.docx</a:t>
            </a:r>
            <a:r>
              <a:rPr lang="en-US" altLang="en-US" sz="1600" smtClean="0"/>
              <a:t>   </a:t>
            </a:r>
          </a:p>
          <a:p>
            <a:r>
              <a:rPr lang="en-US" altLang="en-US" sz="1800" smtClean="0"/>
              <a:t>Policies and Procedures hierarchy</a:t>
            </a:r>
          </a:p>
          <a:p>
            <a:pPr lvl="1"/>
            <a:r>
              <a:rPr lang="en-US" altLang="en-US" sz="1600" smtClean="0">
                <a:hlinkClick r:id="rId8"/>
              </a:rPr>
              <a:t>http://www.ieee802.org/11/Rules/rules.shtml</a:t>
            </a:r>
            <a:endParaRPr lang="en-US" altLang="en-US" sz="1600" smtClean="0"/>
          </a:p>
          <a:p>
            <a:pPr lvl="1"/>
            <a:r>
              <a:rPr lang="en-US" altLang="en-US" sz="1600" smtClean="0"/>
              <a:t>IEEE 802 Procedural document website: </a:t>
            </a:r>
            <a:r>
              <a:rPr lang="en-US" altLang="en-US" sz="1600" smtClean="0">
                <a:hlinkClick r:id="rId9"/>
              </a:rPr>
              <a:t>http://www.ieee802.org/devdocs.shtml</a:t>
            </a:r>
            <a:r>
              <a:rPr lang="en-US" altLang="en-US" sz="1600" smtClean="0"/>
              <a:t> </a:t>
            </a:r>
          </a:p>
          <a:p>
            <a:endParaRPr lang="en-US" altLang="en-US" smtClean="0"/>
          </a:p>
        </p:txBody>
      </p:sp>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072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5429E2FB-F1B8-4C35-AA3D-F2B419234142}" type="slidenum">
              <a:rPr lang="en-US" altLang="en-US" sz="1200" b="0" smtClean="0"/>
              <a:pPr>
                <a:spcBef>
                  <a:spcPct val="0"/>
                </a:spcBef>
                <a:buFontTx/>
                <a:buNone/>
              </a:pPr>
              <a:t>26</a:t>
            </a:fld>
            <a:endParaRPr lang="en-US" altLang="en-US" sz="1200" b="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smtClean="0"/>
              <a:t>Summary from September 2017 </a:t>
            </a:r>
            <a:r>
              <a:rPr lang="en-US" altLang="en-US" dirty="0" smtClean="0"/>
              <a:t>Meeting and Teleconference Calls</a:t>
            </a:r>
            <a:endParaRPr lang="en-US" altLang="en-US" dirty="0" smtClean="0"/>
          </a:p>
        </p:txBody>
      </p:sp>
      <p:sp>
        <p:nvSpPr>
          <p:cNvPr id="31747" name="Content Placeholder 2"/>
          <p:cNvSpPr>
            <a:spLocks noGrp="1"/>
          </p:cNvSpPr>
          <p:nvPr>
            <p:ph idx="1"/>
          </p:nvPr>
        </p:nvSpPr>
        <p:spPr>
          <a:xfrm>
            <a:off x="685800" y="1981200"/>
            <a:ext cx="8153400" cy="4494213"/>
          </a:xfrm>
        </p:spPr>
        <p:txBody>
          <a:bodyPr/>
          <a:lstStyle/>
          <a:p>
            <a:r>
              <a:rPr lang="en-US" altLang="en-US" sz="2000" dirty="0"/>
              <a:t>Reviewed technical presentations</a:t>
            </a:r>
          </a:p>
          <a:p>
            <a:r>
              <a:rPr lang="en-US" altLang="en-US" sz="2000" dirty="0"/>
              <a:t>Approved </a:t>
            </a:r>
            <a:r>
              <a:rPr lang="en-US" altLang="en-US" sz="2000" dirty="0" err="1"/>
              <a:t>TGba</a:t>
            </a:r>
            <a:r>
              <a:rPr lang="en-US" altLang="en-US" sz="2000" dirty="0"/>
              <a:t> Spec Framework Document (SFD) </a:t>
            </a:r>
          </a:p>
          <a:p>
            <a:pPr lvl="1"/>
            <a:r>
              <a:rPr lang="en-US" altLang="en-US" sz="1800" dirty="0"/>
              <a:t>IEEE 802.11-17/575r3</a:t>
            </a:r>
          </a:p>
          <a:p>
            <a:r>
              <a:rPr lang="en-US" altLang="en-US" sz="2000" dirty="0"/>
              <a:t>Reviewed and approved </a:t>
            </a:r>
            <a:r>
              <a:rPr lang="en-US" altLang="en-US" sz="2000" dirty="0" err="1"/>
              <a:t>TGba</a:t>
            </a:r>
            <a:r>
              <a:rPr lang="en-US" altLang="en-US" sz="2000" dirty="0"/>
              <a:t> task group documents</a:t>
            </a:r>
          </a:p>
          <a:p>
            <a:pPr lvl="1"/>
            <a:r>
              <a:rPr lang="en-US" altLang="en-US" sz="1800" dirty="0"/>
              <a:t>Usage model document</a:t>
            </a:r>
          </a:p>
          <a:p>
            <a:pPr lvl="1"/>
            <a:r>
              <a:rPr lang="en-US" altLang="en-US" sz="1800" dirty="0"/>
              <a:t>Simulation Scenarios and Evaluation Methodology Document</a:t>
            </a:r>
          </a:p>
          <a:p>
            <a:r>
              <a:rPr lang="en-US" altLang="en-US" sz="2000" dirty="0"/>
              <a:t>Reviewed and revised the TG timeline</a:t>
            </a:r>
          </a:p>
          <a:p>
            <a:pPr lvl="1"/>
            <a:r>
              <a:rPr lang="en-US" altLang="en-US" sz="1800" dirty="0"/>
              <a:t>Draft 0.1 in January 2018, Draft 1.0 in May 2018</a:t>
            </a:r>
          </a:p>
          <a:p>
            <a:r>
              <a:rPr lang="en-US" altLang="en-US" sz="2000" dirty="0" smtClean="0"/>
              <a:t>Teleconference calls</a:t>
            </a:r>
          </a:p>
          <a:p>
            <a:pPr lvl="1"/>
            <a:r>
              <a:rPr lang="en-US" altLang="en-US" sz="1600" dirty="0" smtClean="0"/>
              <a:t>Reviewed </a:t>
            </a:r>
            <a:r>
              <a:rPr lang="en-US" altLang="en-US" sz="1600" dirty="0" err="1" smtClean="0"/>
              <a:t>TGba</a:t>
            </a:r>
            <a:r>
              <a:rPr lang="en-US" altLang="en-US" sz="1600" dirty="0" smtClean="0"/>
              <a:t> D0.0 (17/1593r0) and </a:t>
            </a:r>
            <a:r>
              <a:rPr lang="en-US" altLang="en-US" sz="1600" dirty="0" err="1" smtClean="0"/>
              <a:t>TGba</a:t>
            </a:r>
            <a:r>
              <a:rPr lang="en-US" altLang="en-US" sz="1600" dirty="0" smtClean="0"/>
              <a:t> D0.1 development process (17/1592r0)</a:t>
            </a:r>
          </a:p>
          <a:p>
            <a:pPr lvl="1"/>
            <a:r>
              <a:rPr lang="en-US" altLang="en-US" sz="1600" dirty="0" smtClean="0"/>
              <a:t>4 technical presentations</a:t>
            </a:r>
            <a:endParaRPr lang="en-US" altLang="en-US" sz="1600" dirty="0"/>
          </a:p>
          <a:p>
            <a:r>
              <a:rPr lang="en-US" altLang="en-US" sz="2000" dirty="0"/>
              <a:t>Agenda: see doc.: IEEE 802.11-17/1223r9</a:t>
            </a:r>
          </a:p>
          <a:p>
            <a:endParaRPr lang="en-US" altLang="en-US" sz="1400" dirty="0" smtClean="0"/>
          </a:p>
        </p:txBody>
      </p:sp>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17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458FE148-240D-4C73-8973-CD4B8EF27475}" type="slidenum">
              <a:rPr lang="en-US" altLang="en-US" sz="1200" b="0" smtClean="0"/>
              <a:pPr>
                <a:spcBef>
                  <a:spcPct val="0"/>
                </a:spcBef>
                <a:buFontTx/>
                <a:buNone/>
              </a:pPr>
              <a:t>27</a:t>
            </a:fld>
            <a:endParaRPr lang="en-US" altLang="en-US" sz="1200" b="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Motion - Minutes</a:t>
            </a:r>
          </a:p>
        </p:txBody>
      </p:sp>
      <p:sp>
        <p:nvSpPr>
          <p:cNvPr id="38915" name="Content Placeholder 2"/>
          <p:cNvSpPr>
            <a:spLocks noGrp="1"/>
          </p:cNvSpPr>
          <p:nvPr>
            <p:ph idx="1"/>
          </p:nvPr>
        </p:nvSpPr>
        <p:spPr/>
        <p:txBody>
          <a:bodyPr/>
          <a:lstStyle/>
          <a:p>
            <a:r>
              <a:rPr lang="en-US" altLang="en-US" dirty="0" smtClean="0"/>
              <a:t>Approve TGba minutes of September 2017 meeting [</a:t>
            </a:r>
            <a:r>
              <a:rPr lang="en-US" altLang="en-US" dirty="0" smtClean="0">
                <a:hlinkClick r:id="rId2"/>
              </a:rPr>
              <a:t>doc: IEEE 802.11-17/1522r2</a:t>
            </a:r>
            <a:r>
              <a:rPr lang="en-US" altLang="en-US" dirty="0" smtClean="0"/>
              <a:t>] and teleconference calls [doc: IEEE 802.11-17/1594r1]</a:t>
            </a:r>
            <a:endParaRPr lang="en-US" altLang="en-US" dirty="0" smtClean="0"/>
          </a:p>
          <a:p>
            <a:endParaRPr lang="en-US" altLang="en-US" dirty="0" smtClean="0"/>
          </a:p>
          <a:p>
            <a:pPr lvl="1"/>
            <a:r>
              <a:rPr lang="en-US" altLang="en-US" dirty="0" smtClean="0"/>
              <a:t>Move:</a:t>
            </a:r>
          </a:p>
          <a:p>
            <a:pPr lvl="1"/>
            <a:r>
              <a:rPr lang="en-US" altLang="en-US" dirty="0" smtClean="0"/>
              <a:t>Second:</a:t>
            </a:r>
          </a:p>
          <a:p>
            <a:pPr lvl="1"/>
            <a:r>
              <a:rPr lang="en-US" altLang="en-US" dirty="0" smtClean="0"/>
              <a:t>Result:</a:t>
            </a:r>
          </a:p>
        </p:txBody>
      </p:sp>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89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6FBCA5AE-B283-44A5-90D0-A06C9F590448}" type="slidenum">
              <a:rPr lang="en-US" altLang="en-US" sz="1200" b="0" smtClean="0"/>
              <a:pPr>
                <a:spcBef>
                  <a:spcPct val="0"/>
                </a:spcBef>
                <a:buFontTx/>
                <a:buNone/>
              </a:pPr>
              <a:t>28</a:t>
            </a:fld>
            <a:endParaRPr lang="en-US" altLang="en-US" sz="1200" b="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smtClean="0"/>
              <a:t>TGba Documents Review and Approval</a:t>
            </a:r>
          </a:p>
        </p:txBody>
      </p:sp>
      <p:sp>
        <p:nvSpPr>
          <p:cNvPr id="39939" name="Content Placeholder 2"/>
          <p:cNvSpPr>
            <a:spLocks noGrp="1"/>
          </p:cNvSpPr>
          <p:nvPr>
            <p:ph idx="1"/>
          </p:nvPr>
        </p:nvSpPr>
        <p:spPr/>
        <p:txBody>
          <a:bodyPr/>
          <a:lstStyle/>
          <a:p>
            <a:r>
              <a:rPr lang="en-US" altLang="en-US" sz="2000" dirty="0" smtClean="0"/>
              <a:t>TGba Spec Framework Document (Po-Kai Huang) - Monday PM2</a:t>
            </a:r>
          </a:p>
          <a:p>
            <a:endParaRPr lang="en-US" altLang="en-US" sz="2000" dirty="0" smtClean="0"/>
          </a:p>
        </p:txBody>
      </p:sp>
      <p:sp>
        <p:nvSpPr>
          <p:cNvPr id="4" name="Date Placeholder 3"/>
          <p:cNvSpPr>
            <a:spLocks noGrp="1"/>
          </p:cNvSpPr>
          <p:nvPr>
            <p:ph type="dt" sz="quarter" idx="10"/>
          </p:nvPr>
        </p:nvSpPr>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3994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24ECCC3-D7AD-4801-A458-20E01E3620CB}" type="slidenum">
              <a:rPr lang="en-US" altLang="en-US" sz="1200" b="0" smtClean="0"/>
              <a:pPr>
                <a:spcBef>
                  <a:spcPct val="0"/>
                </a:spcBef>
                <a:buFontTx/>
                <a:buNone/>
              </a:pPr>
              <a:t>29</a:t>
            </a:fld>
            <a:endParaRPr lang="en-US" altLang="en-US" sz="1200" b="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Abstract</a:t>
            </a:r>
          </a:p>
        </p:txBody>
      </p:sp>
      <p:sp>
        <p:nvSpPr>
          <p:cNvPr id="7171" name="Content Placeholder 2"/>
          <p:cNvSpPr>
            <a:spLocks noGrp="1"/>
          </p:cNvSpPr>
          <p:nvPr>
            <p:ph idx="1"/>
          </p:nvPr>
        </p:nvSpPr>
        <p:spPr/>
        <p:txBody>
          <a:bodyPr/>
          <a:lstStyle/>
          <a:p>
            <a:r>
              <a:rPr lang="en-US" altLang="en-US" dirty="0" smtClean="0"/>
              <a:t>This presentation contains the IEEE 802.11 TGba Wake-up Radio (WUR) Operation agenda for the November 2017 session</a:t>
            </a:r>
          </a:p>
        </p:txBody>
      </p:sp>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71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1D07826-354B-4CAC-A364-D4170821854F}" type="slidenum">
              <a:rPr lang="en-US" altLang="en-US" sz="1200" b="0" smtClean="0"/>
              <a:pPr>
                <a:spcBef>
                  <a:spcPct val="0"/>
                </a:spcBef>
                <a:buFontTx/>
                <a:buNone/>
              </a:pPr>
              <a:t>3</a:t>
            </a:fld>
            <a:endParaRPr lang="en-US" altLang="en-US" sz="1200" b="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a:t>
            </a:r>
            <a:r>
              <a:rPr lang="en-US" dirty="0" err="1" smtClean="0"/>
              <a:t>TGba</a:t>
            </a:r>
            <a:r>
              <a:rPr lang="en-US" dirty="0" smtClean="0"/>
              <a:t> Technical Editor Confirmation </a:t>
            </a:r>
            <a:endParaRPr lang="en-US" dirty="0"/>
          </a:p>
        </p:txBody>
      </p:sp>
      <p:sp>
        <p:nvSpPr>
          <p:cNvPr id="3" name="Content Placeholder 2"/>
          <p:cNvSpPr>
            <a:spLocks noGrp="1"/>
          </p:cNvSpPr>
          <p:nvPr>
            <p:ph idx="1"/>
          </p:nvPr>
        </p:nvSpPr>
        <p:spPr/>
        <p:txBody>
          <a:bodyPr/>
          <a:lstStyle/>
          <a:p>
            <a:r>
              <a:rPr lang="en-US" dirty="0" smtClean="0"/>
              <a:t>Move to confirm Po-Kai Huang as the technical editor of </a:t>
            </a:r>
            <a:r>
              <a:rPr lang="en-US" dirty="0" err="1" smtClean="0"/>
              <a:t>TGba</a:t>
            </a:r>
            <a:endParaRPr lang="en-US" dirty="0" smtClean="0"/>
          </a:p>
          <a:p>
            <a:endParaRPr lang="en-US" dirty="0"/>
          </a:p>
          <a:p>
            <a:pPr lvl="1"/>
            <a:r>
              <a:rPr lang="en-US" b="0" dirty="0" smtClean="0"/>
              <a:t>Move:</a:t>
            </a:r>
          </a:p>
          <a:p>
            <a:pPr lvl="1"/>
            <a:r>
              <a:rPr lang="en-US" b="0" dirty="0" smtClean="0"/>
              <a:t>Second:</a:t>
            </a:r>
          </a:p>
          <a:p>
            <a:pPr lvl="1"/>
            <a:r>
              <a:rPr lang="en-US" b="0" dirty="0" smtClean="0"/>
              <a:t>Result:</a:t>
            </a:r>
            <a:endParaRPr lang="en-US" b="0" dirty="0"/>
          </a:p>
        </p:txBody>
      </p:sp>
      <p:sp>
        <p:nvSpPr>
          <p:cNvPr id="4" name="Date Placeholder 3"/>
          <p:cNvSpPr>
            <a:spLocks noGrp="1"/>
          </p:cNvSpPr>
          <p:nvPr>
            <p:ph type="dt" sz="half" idx="10"/>
          </p:nvPr>
        </p:nvSpPr>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6" name="Slide Number Placeholder 5"/>
          <p:cNvSpPr>
            <a:spLocks noGrp="1"/>
          </p:cNvSpPr>
          <p:nvPr>
            <p:ph type="sldNum" sz="quarter" idx="12"/>
          </p:nvPr>
        </p:nvSpPr>
        <p:spPr/>
        <p:txBody>
          <a:bodyPr/>
          <a:lstStyle/>
          <a:p>
            <a:pPr>
              <a:defRPr/>
            </a:pPr>
            <a:r>
              <a:rPr lang="en-US" altLang="en-US" smtClean="0"/>
              <a:t>Slide </a:t>
            </a:r>
            <a:fld id="{7B0F4323-4460-4997-B543-454EB3AA50C1}" type="slidenum">
              <a:rPr lang="en-US" altLang="en-US" smtClean="0"/>
              <a:pPr>
                <a:defRPr/>
              </a:pPr>
              <a:t>30</a:t>
            </a:fld>
            <a:endParaRPr lang="en-US" altLang="en-US"/>
          </a:p>
        </p:txBody>
      </p:sp>
    </p:spTree>
    <p:extLst>
      <p:ext uri="{BB962C8B-B14F-4D97-AF65-F5344CB8AC3E}">
        <p14:creationId xmlns:p14="http://schemas.microsoft.com/office/powerpoint/2010/main" val="7666025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t>Presentations</a:t>
            </a:r>
          </a:p>
        </p:txBody>
      </p:sp>
      <p:sp>
        <p:nvSpPr>
          <p:cNvPr id="40963" name="Content Placeholder 1"/>
          <p:cNvSpPr>
            <a:spLocks noGrp="1"/>
          </p:cNvSpPr>
          <p:nvPr>
            <p:ph idx="1"/>
          </p:nvPr>
        </p:nvSpPr>
        <p:spPr/>
        <p:txBody>
          <a:bodyPr/>
          <a:lstStyle/>
          <a:p>
            <a:endParaRPr lang="en-US" altLang="en-US" dirty="0" smtClean="0"/>
          </a:p>
        </p:txBody>
      </p:sp>
      <p:sp>
        <p:nvSpPr>
          <p:cNvPr id="3" name="Date Placeholder 2"/>
          <p:cNvSpPr>
            <a:spLocks noGrp="1"/>
          </p:cNvSpPr>
          <p:nvPr>
            <p:ph type="dt" sz="quarter" idx="10"/>
          </p:nvPr>
        </p:nvSpPr>
        <p:spPr/>
        <p:txBody>
          <a:bodyPr/>
          <a:lstStyle/>
          <a:p>
            <a:pPr>
              <a:defRPr/>
            </a:pPr>
            <a:r>
              <a:rPr lang="en-US" smtClean="0"/>
              <a:t>November 2017</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4096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20FE141-CD17-49BF-B1E6-C5C58C81D9FB}" type="slidenum">
              <a:rPr lang="en-US" altLang="en-US" sz="1200" b="0" smtClean="0"/>
              <a:pPr>
                <a:spcBef>
                  <a:spcPct val="0"/>
                </a:spcBef>
                <a:buFontTx/>
                <a:buNone/>
              </a:pPr>
              <a:t>31</a:t>
            </a:fld>
            <a:endParaRPr lang="en-US" altLang="en-US" sz="1200" b="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dirty="0" smtClean="0"/>
              <a:t>Motions</a:t>
            </a:r>
          </a:p>
        </p:txBody>
      </p:sp>
      <p:sp>
        <p:nvSpPr>
          <p:cNvPr id="3" name="Date Placeholder 2"/>
          <p:cNvSpPr>
            <a:spLocks noGrp="1"/>
          </p:cNvSpPr>
          <p:nvPr>
            <p:ph type="dt" sz="quarter" idx="10"/>
          </p:nvPr>
        </p:nvSpPr>
        <p:spPr/>
        <p:txBody>
          <a:bodyPr/>
          <a:lstStyle/>
          <a:p>
            <a:pPr>
              <a:defRPr/>
            </a:pPr>
            <a:r>
              <a:rPr lang="en-US" smtClean="0"/>
              <a:t>November 2017</a:t>
            </a:r>
            <a:endParaRPr lang="en-US" dirty="0"/>
          </a:p>
        </p:txBody>
      </p:sp>
      <p:sp>
        <p:nvSpPr>
          <p:cNvPr id="4" name="Footer Placeholder 3"/>
          <p:cNvSpPr>
            <a:spLocks noGrp="1"/>
          </p:cNvSpPr>
          <p:nvPr>
            <p:ph type="ftr" sz="quarter" idx="11"/>
          </p:nvPr>
        </p:nvSpPr>
        <p:spPr/>
        <p:txBody>
          <a:bodyPr/>
          <a:lstStyle/>
          <a:p>
            <a:pPr>
              <a:defRPr/>
            </a:pPr>
            <a:r>
              <a:rPr lang="en-US" smtClean="0"/>
              <a:t>Minyoung Park (Samsung)</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04FF251-AB5B-4EFD-863D-753A5F618222}" type="slidenum">
              <a:rPr lang="en-US" altLang="en-US" sz="1200" b="0" smtClean="0"/>
              <a:pPr>
                <a:spcBef>
                  <a:spcPct val="0"/>
                </a:spcBef>
                <a:buFontTx/>
                <a:buNone/>
              </a:pPr>
              <a:t>32</a:t>
            </a:fld>
            <a:endParaRPr lang="en-US" altLang="en-US" sz="1200" b="0" smtClean="0"/>
          </a:p>
        </p:txBody>
      </p:sp>
      <p:sp>
        <p:nvSpPr>
          <p:cNvPr id="6" name="Rectangle 5"/>
          <p:cNvSpPr/>
          <p:nvPr/>
        </p:nvSpPr>
        <p:spPr>
          <a:xfrm>
            <a:off x="76200" y="1787525"/>
            <a:ext cx="8991600" cy="2062103"/>
          </a:xfrm>
          <a:prstGeom prst="rect">
            <a:avLst/>
          </a:prstGeom>
        </p:spPr>
        <p:txBody>
          <a:bodyPr>
            <a:spAutoFit/>
          </a:bodyPr>
          <a:lstStyle/>
          <a:p>
            <a:pPr>
              <a:spcBef>
                <a:spcPts val="0"/>
              </a:spcBef>
              <a:spcAft>
                <a:spcPts val="0"/>
              </a:spcAft>
              <a:defRPr/>
            </a:pPr>
            <a:r>
              <a:rPr lang="en-US" sz="1600" b="1" u="sng" dirty="0">
                <a:latin typeface="+mj-lt"/>
                <a:ea typeface="Malgun Gothic" panose="020B0503020000020004" pitchFamily="34" charset="-127"/>
                <a:cs typeface="Times New Roman" panose="02020603050405020304" pitchFamily="18" charset="0"/>
              </a:rPr>
              <a:t>Motions (Thursday </a:t>
            </a:r>
            <a:r>
              <a:rPr lang="en-US" sz="1600" b="1" u="sng" dirty="0" smtClean="0">
                <a:latin typeface="+mj-lt"/>
                <a:ea typeface="Malgun Gothic" panose="020B0503020000020004" pitchFamily="34" charset="-127"/>
                <a:cs typeface="Times New Roman" panose="02020603050405020304" pitchFamily="18" charset="0"/>
              </a:rPr>
              <a:t>AM1)</a:t>
            </a:r>
            <a:r>
              <a:rPr lang="en-US" sz="1600" u="sng" dirty="0" smtClean="0">
                <a:latin typeface="+mj-lt"/>
                <a:ea typeface="Malgun Gothic" panose="020B0503020000020004" pitchFamily="34" charset="-127"/>
                <a:cs typeface="Times New Roman" panose="02020603050405020304" pitchFamily="18" charset="0"/>
              </a:rPr>
              <a:t>: </a:t>
            </a:r>
            <a:endParaRPr lang="en-US" sz="1600" dirty="0">
              <a:latin typeface="+mj-lt"/>
              <a:ea typeface="Malgun Gothic" panose="020B0503020000020004" pitchFamily="34" charset="-127"/>
              <a:cs typeface="Times New Roman" panose="02020603050405020304" pitchFamily="18" charset="0"/>
            </a:endParaRPr>
          </a:p>
          <a:p>
            <a:pPr marL="342900" indent="-342900">
              <a:buFont typeface="+mj-lt"/>
              <a:buAutoNum type="arabicPeriod"/>
            </a:pPr>
            <a:r>
              <a:rPr lang="en-US" sz="1600" dirty="0">
                <a:solidFill>
                  <a:srgbClr val="00B050"/>
                </a:solidFill>
              </a:rPr>
              <a:t/>
            </a:r>
            <a:br>
              <a:rPr lang="en-US" sz="1600" dirty="0">
                <a:solidFill>
                  <a:srgbClr val="00B050"/>
                </a:solidFill>
              </a:rPr>
            </a:br>
            <a:endParaRPr lang="en-US" sz="1600" dirty="0" smtClean="0">
              <a:solidFill>
                <a:srgbClr val="00B050"/>
              </a:solidFill>
            </a:endParaRPr>
          </a:p>
          <a:p>
            <a:pPr marL="342900" indent="-342900">
              <a:buFont typeface="+mj-lt"/>
              <a:buAutoNum type="arabicPeriod"/>
            </a:pPr>
            <a:endParaRPr lang="en-US" sz="1600" dirty="0">
              <a:solidFill>
                <a:srgbClr val="00B050"/>
              </a:solidFill>
            </a:endParaRPr>
          </a:p>
          <a:p>
            <a:r>
              <a:rPr lang="en-US" sz="1600" dirty="0"/>
              <a:t/>
            </a:r>
            <a:br>
              <a:rPr lang="en-US" sz="1600" dirty="0"/>
            </a:br>
            <a:r>
              <a:rPr lang="en-US" sz="1600" dirty="0"/>
              <a:t/>
            </a:r>
            <a:br>
              <a:rPr lang="en-US" sz="1600" dirty="0"/>
            </a:br>
            <a:endParaRPr lang="en-US" sz="1600" dirty="0">
              <a:latin typeface="+mj-lt"/>
              <a:ea typeface="Malgun Gothic" panose="020B0503020000020004" pitchFamily="34" charset="-127"/>
              <a:cs typeface="Times New Roman" panose="02020603050405020304" pitchFamily="18" charset="0"/>
            </a:endParaRPr>
          </a:p>
          <a:p>
            <a:pPr>
              <a:spcBef>
                <a:spcPts val="0"/>
              </a:spcBef>
              <a:spcAft>
                <a:spcPts val="0"/>
              </a:spcAft>
              <a:defRPr/>
            </a:pPr>
            <a:r>
              <a:rPr lang="en-US" sz="1600" dirty="0">
                <a:latin typeface="+mj-lt"/>
                <a:ea typeface="Malgun Gothic" panose="020B0503020000020004" pitchFamily="34" charset="-127"/>
                <a:cs typeface="Times New Roman" panose="02020603050405020304" pitchFamily="18" charset="0"/>
              </a:rPr>
              <a:t> </a:t>
            </a:r>
          </a:p>
        </p:txBody>
      </p:sp>
    </p:spTree>
    <p:extLst>
      <p:ext uri="{BB962C8B-B14F-4D97-AF65-F5344CB8AC3E}">
        <p14:creationId xmlns:p14="http://schemas.microsoft.com/office/powerpoint/2010/main" val="27156304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err="1" smtClean="0"/>
              <a:t>TGba</a:t>
            </a:r>
            <a:r>
              <a:rPr lang="en-US" altLang="en-US" dirty="0" smtClean="0"/>
              <a:t> D0.1 Development Process </a:t>
            </a:r>
            <a:br>
              <a:rPr lang="en-US" altLang="en-US" dirty="0" smtClean="0"/>
            </a:br>
            <a:r>
              <a:rPr lang="en-US" altLang="en-US" dirty="0" smtClean="0"/>
              <a:t>[doc:11-17/1592r0] </a:t>
            </a:r>
            <a:endParaRPr lang="en-US" dirty="0"/>
          </a:p>
        </p:txBody>
      </p:sp>
      <p:sp>
        <p:nvSpPr>
          <p:cNvPr id="6" name="Content Placeholder 5"/>
          <p:cNvSpPr>
            <a:spLocks noGrp="1"/>
          </p:cNvSpPr>
          <p:nvPr>
            <p:ph idx="1"/>
          </p:nvPr>
        </p:nvSpPr>
        <p:spPr/>
        <p:txBody>
          <a:bodyPr/>
          <a:lstStyle/>
          <a:p>
            <a:r>
              <a:rPr lang="en-US" altLang="en-US" dirty="0"/>
              <a:t>Identify </a:t>
            </a:r>
            <a:r>
              <a:rPr lang="en-US" altLang="en-US" dirty="0" err="1"/>
              <a:t>subclauses</a:t>
            </a:r>
            <a:r>
              <a:rPr lang="en-US" altLang="en-US" dirty="0"/>
              <a:t> that have enough details to start writing draft text based on </a:t>
            </a:r>
            <a:r>
              <a:rPr lang="en-US" altLang="en-US" dirty="0" err="1"/>
              <a:t>TGba</a:t>
            </a:r>
            <a:r>
              <a:rPr lang="en-US" altLang="en-US" dirty="0"/>
              <a:t> SFD (11-17/575r5) and the motions passed</a:t>
            </a:r>
          </a:p>
          <a:p>
            <a:endParaRPr lang="en-US" altLang="en-US" dirty="0" smtClean="0"/>
          </a:p>
          <a:p>
            <a:r>
              <a:rPr lang="en-US" altLang="en-US" dirty="0" smtClean="0"/>
              <a:t> Call for volunteers to write draft text for the identified </a:t>
            </a:r>
            <a:r>
              <a:rPr lang="en-US" altLang="en-US" dirty="0" err="1" smtClean="0"/>
              <a:t>subclauses</a:t>
            </a:r>
            <a:r>
              <a:rPr lang="en-US" altLang="en-US" dirty="0" smtClean="0"/>
              <a:t> by end of Nov. F2F meeting</a:t>
            </a:r>
            <a:br>
              <a:rPr lang="en-US" altLang="en-US" dirty="0" smtClean="0"/>
            </a:br>
            <a:endParaRPr lang="en-US" dirty="0"/>
          </a:p>
        </p:txBody>
      </p:sp>
      <p:sp>
        <p:nvSpPr>
          <p:cNvPr id="3" name="Date Placeholder 2"/>
          <p:cNvSpPr>
            <a:spLocks noGrp="1"/>
          </p:cNvSpPr>
          <p:nvPr>
            <p:ph type="dt" sz="half" idx="10"/>
          </p:nvPr>
        </p:nvSpPr>
        <p:spPr/>
        <p:txBody>
          <a:bodyPr/>
          <a:lstStyle/>
          <a:p>
            <a:r>
              <a:rPr lang="en-US" smtClean="0"/>
              <a:t>November 2017</a:t>
            </a:r>
            <a:endParaRPr lang="en-US" dirty="0"/>
          </a:p>
        </p:txBody>
      </p:sp>
      <p:sp>
        <p:nvSpPr>
          <p:cNvPr id="4" name="Footer Placeholder 3"/>
          <p:cNvSpPr>
            <a:spLocks noGrp="1"/>
          </p:cNvSpPr>
          <p:nvPr>
            <p:ph type="ftr" sz="quarter" idx="11"/>
          </p:nvPr>
        </p:nvSpPr>
        <p:spPr/>
        <p:txBody>
          <a:bodyPr/>
          <a:lstStyle/>
          <a:p>
            <a:r>
              <a:rPr lang="en-US" smtClean="0"/>
              <a:t>Minyoung Park (Samsung)</a:t>
            </a:r>
            <a:endParaRPr lang="en-US"/>
          </a:p>
        </p:txBody>
      </p:sp>
      <p:sp>
        <p:nvSpPr>
          <p:cNvPr id="5" name="Slide Number Placeholder 4"/>
          <p:cNvSpPr>
            <a:spLocks noGrp="1"/>
          </p:cNvSpPr>
          <p:nvPr>
            <p:ph type="sldNum" sz="quarter" idx="12"/>
          </p:nvPr>
        </p:nvSpPr>
        <p:spPr/>
        <p:txBody>
          <a:bodyPr/>
          <a:lstStyle/>
          <a:p>
            <a:r>
              <a:rPr lang="en-US" altLang="en-US" smtClean="0"/>
              <a:t>Slide </a:t>
            </a:r>
            <a:fld id="{A2D159C0-1697-4662-BECF-0324D4AA669F}" type="slidenum">
              <a:rPr lang="en-US" altLang="en-US" smtClean="0"/>
              <a:pPr/>
              <a:t>33</a:t>
            </a:fld>
            <a:endParaRPr lang="en-US" altLang="en-US"/>
          </a:p>
        </p:txBody>
      </p:sp>
    </p:spTree>
    <p:extLst>
      <p:ext uri="{BB962C8B-B14F-4D97-AF65-F5344CB8AC3E}">
        <p14:creationId xmlns:p14="http://schemas.microsoft.com/office/powerpoint/2010/main" val="16619657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6"/>
          <p:cNvSpPr>
            <a:spLocks noGrp="1"/>
          </p:cNvSpPr>
          <p:nvPr>
            <p:ph idx="1"/>
          </p:nvPr>
        </p:nvSpPr>
        <p:spPr>
          <a:xfrm>
            <a:off x="685800" y="1600200"/>
            <a:ext cx="7772400" cy="4419600"/>
          </a:xfrm>
        </p:spPr>
        <p:txBody>
          <a:bodyPr/>
          <a:lstStyle/>
          <a:p>
            <a:r>
              <a:rPr lang="en-US" altLang="en-US" sz="1600" dirty="0" smtClean="0"/>
              <a:t>2017</a:t>
            </a:r>
          </a:p>
          <a:p>
            <a:pPr lvl="1"/>
            <a:r>
              <a:rPr lang="en-US" altLang="en-US" sz="1600" b="1" dirty="0" smtClean="0"/>
              <a:t>January</a:t>
            </a:r>
            <a:r>
              <a:rPr lang="en-US" altLang="en-US" sz="1600" dirty="0" smtClean="0"/>
              <a:t>: </a:t>
            </a:r>
            <a:r>
              <a:rPr lang="en-US" altLang="en-US" sz="1600" dirty="0" err="1" smtClean="0"/>
              <a:t>TGba</a:t>
            </a:r>
            <a:r>
              <a:rPr lang="en-US" altLang="en-US" sz="1600" dirty="0" smtClean="0"/>
              <a:t> formation meeting</a:t>
            </a:r>
          </a:p>
          <a:p>
            <a:r>
              <a:rPr lang="en-US" altLang="en-US" sz="1600" dirty="0" smtClean="0"/>
              <a:t>2018</a:t>
            </a:r>
          </a:p>
          <a:p>
            <a:pPr lvl="1"/>
            <a:r>
              <a:rPr lang="en-US" altLang="en-US" sz="1600" b="1" dirty="0" smtClean="0"/>
              <a:t>January</a:t>
            </a:r>
            <a:r>
              <a:rPr lang="en-US" altLang="en-US" sz="1600" dirty="0" smtClean="0"/>
              <a:t>: </a:t>
            </a:r>
            <a:r>
              <a:rPr lang="en-US" altLang="en-US" sz="1600" dirty="0" err="1"/>
              <a:t>TGba</a:t>
            </a:r>
            <a:r>
              <a:rPr lang="en-US" altLang="en-US" sz="1600" dirty="0"/>
              <a:t> Draft </a:t>
            </a:r>
            <a:r>
              <a:rPr lang="en-US" altLang="en-US" sz="1600" dirty="0" smtClean="0"/>
              <a:t>0.1</a:t>
            </a:r>
            <a:endParaRPr lang="en-US" altLang="en-US" sz="1600" b="1" dirty="0" smtClean="0"/>
          </a:p>
          <a:p>
            <a:pPr lvl="1"/>
            <a:r>
              <a:rPr lang="en-US" altLang="en-US" sz="1600" b="1" dirty="0" smtClean="0"/>
              <a:t>May</a:t>
            </a:r>
            <a:r>
              <a:rPr lang="en-US" altLang="en-US" sz="1600" dirty="0" smtClean="0"/>
              <a:t>: </a:t>
            </a:r>
            <a:r>
              <a:rPr lang="en-US" altLang="en-US" sz="1600" dirty="0" err="1" smtClean="0"/>
              <a:t>TGba</a:t>
            </a:r>
            <a:r>
              <a:rPr lang="en-US" altLang="en-US" sz="1600" dirty="0" smtClean="0"/>
              <a:t> Draft 1.0</a:t>
            </a:r>
          </a:p>
          <a:p>
            <a:pPr lvl="1"/>
            <a:r>
              <a:rPr lang="en-US" altLang="en-US" sz="1600" b="1" dirty="0" smtClean="0"/>
              <a:t>September</a:t>
            </a:r>
            <a:r>
              <a:rPr lang="en-US" altLang="en-US" sz="1600" dirty="0" smtClean="0"/>
              <a:t>: </a:t>
            </a:r>
            <a:r>
              <a:rPr lang="en-US" altLang="en-US" sz="1600" dirty="0" err="1" smtClean="0"/>
              <a:t>TGba</a:t>
            </a:r>
            <a:r>
              <a:rPr lang="en-US" altLang="en-US" sz="1600" dirty="0" smtClean="0"/>
              <a:t> Draft 2.0</a:t>
            </a:r>
          </a:p>
          <a:p>
            <a:r>
              <a:rPr lang="en-US" altLang="en-US" sz="1600" dirty="0" smtClean="0"/>
              <a:t>2019:</a:t>
            </a:r>
          </a:p>
          <a:p>
            <a:pPr lvl="1"/>
            <a:r>
              <a:rPr lang="en-US" altLang="en-US" sz="1600" b="1" dirty="0" smtClean="0"/>
              <a:t>March</a:t>
            </a:r>
            <a:r>
              <a:rPr lang="en-US" altLang="en-US" sz="1600" dirty="0" smtClean="0"/>
              <a:t>: MDR (mandatory document review)</a:t>
            </a:r>
          </a:p>
          <a:p>
            <a:pPr lvl="1"/>
            <a:r>
              <a:rPr lang="en-US" altLang="en-US" sz="1600" b="1" dirty="0" smtClean="0"/>
              <a:t>July</a:t>
            </a:r>
            <a:r>
              <a:rPr lang="en-US" altLang="en-US" sz="1600" dirty="0" smtClean="0"/>
              <a:t>: formation of sponsor ballot pool</a:t>
            </a:r>
          </a:p>
          <a:p>
            <a:pPr lvl="1"/>
            <a:r>
              <a:rPr lang="en-US" altLang="en-US" sz="1600" b="1" dirty="0" smtClean="0"/>
              <a:t>September</a:t>
            </a:r>
            <a:r>
              <a:rPr lang="en-US" altLang="en-US" sz="1600" dirty="0" smtClean="0"/>
              <a:t>: Sponsor ballot</a:t>
            </a:r>
          </a:p>
          <a:p>
            <a:r>
              <a:rPr lang="en-US" altLang="en-US" sz="1600" dirty="0" smtClean="0"/>
              <a:t>2020</a:t>
            </a:r>
          </a:p>
          <a:p>
            <a:pPr lvl="1"/>
            <a:r>
              <a:rPr lang="en-US" altLang="en-US" sz="1600" b="1" dirty="0" smtClean="0"/>
              <a:t>July</a:t>
            </a:r>
            <a:r>
              <a:rPr lang="en-US" altLang="en-US" sz="1600" dirty="0" smtClean="0"/>
              <a:t>: </a:t>
            </a:r>
            <a:r>
              <a:rPr lang="en-US" altLang="en-US" sz="1600" dirty="0" err="1" smtClean="0"/>
              <a:t>RevCom</a:t>
            </a:r>
            <a:endParaRPr lang="en-US" altLang="en-US" sz="1600" dirty="0" smtClean="0"/>
          </a:p>
        </p:txBody>
      </p:sp>
      <p:sp>
        <p:nvSpPr>
          <p:cNvPr id="41987" name="Title 1"/>
          <p:cNvSpPr>
            <a:spLocks noGrp="1"/>
          </p:cNvSpPr>
          <p:nvPr>
            <p:ph type="title"/>
          </p:nvPr>
        </p:nvSpPr>
        <p:spPr/>
        <p:txBody>
          <a:bodyPr/>
          <a:lstStyle/>
          <a:p>
            <a:r>
              <a:rPr lang="en-US" altLang="en-US" smtClean="0"/>
              <a:t>TGba Timeline</a:t>
            </a:r>
          </a:p>
        </p:txBody>
      </p:sp>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19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4FF03CB-C896-4D9C-8EF4-239AB973C5F4}" type="slidenum">
              <a:rPr lang="en-US" altLang="en-US" sz="1200" b="0" smtClean="0"/>
              <a:pPr>
                <a:spcBef>
                  <a:spcPct val="0"/>
                </a:spcBef>
                <a:buFontTx/>
                <a:buNone/>
              </a:pPr>
              <a:t>34</a:t>
            </a:fld>
            <a:endParaRPr lang="en-US" altLang="en-US" sz="1200" b="0" smtClean="0"/>
          </a:p>
        </p:txBody>
      </p:sp>
      <p:sp>
        <p:nvSpPr>
          <p:cNvPr id="32" name="TextBox 31"/>
          <p:cNvSpPr txBox="1"/>
          <p:nvPr/>
        </p:nvSpPr>
        <p:spPr>
          <a:xfrm>
            <a:off x="3176588" y="5334000"/>
            <a:ext cx="466725" cy="246063"/>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2018</a:t>
            </a:r>
          </a:p>
        </p:txBody>
      </p:sp>
      <p:sp>
        <p:nvSpPr>
          <p:cNvPr id="58" name="TextBox 57"/>
          <p:cNvSpPr txBox="1"/>
          <p:nvPr/>
        </p:nvSpPr>
        <p:spPr>
          <a:xfrm>
            <a:off x="6062663" y="5335588"/>
            <a:ext cx="466725" cy="247650"/>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2019</a:t>
            </a:r>
          </a:p>
        </p:txBody>
      </p:sp>
      <p:grpSp>
        <p:nvGrpSpPr>
          <p:cNvPr id="41993" name="Group 1"/>
          <p:cNvGrpSpPr>
            <a:grpSpLocks/>
          </p:cNvGrpSpPr>
          <p:nvPr/>
        </p:nvGrpSpPr>
        <p:grpSpPr bwMode="auto">
          <a:xfrm>
            <a:off x="2444750" y="5768884"/>
            <a:ext cx="908050" cy="687572"/>
            <a:chOff x="796294" y="5766661"/>
            <a:chExt cx="908050" cy="540929"/>
          </a:xfrm>
        </p:grpSpPr>
        <p:sp>
          <p:nvSpPr>
            <p:cNvPr id="42037" name="Down Arrow 8"/>
            <p:cNvSpPr>
              <a:spLocks noChangeArrowheads="1"/>
            </p:cNvSpPr>
            <p:nvPr/>
          </p:nvSpPr>
          <p:spPr bwMode="auto">
            <a:xfrm flipV="1">
              <a:off x="1095376" y="5766661"/>
              <a:ext cx="260350" cy="228600"/>
            </a:xfrm>
            <a:prstGeom prst="downArrow">
              <a:avLst>
                <a:gd name="adj1" fmla="val 50000"/>
                <a:gd name="adj2" fmla="val 50000"/>
              </a:avLst>
            </a:prstGeom>
            <a:solidFill>
              <a:srgbClr val="FF0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73" name="TextBox 72"/>
            <p:cNvSpPr txBox="1"/>
            <p:nvPr/>
          </p:nvSpPr>
          <p:spPr>
            <a:xfrm>
              <a:off x="796294" y="6061527"/>
              <a:ext cx="908050" cy="246063"/>
            </a:xfrm>
            <a:prstGeom prst="rect">
              <a:avLst/>
            </a:prstGeom>
            <a:noFill/>
          </p:spPr>
          <p:txBody>
            <a:bodyPr wrap="none">
              <a:spAutoFit/>
            </a:bodyPr>
            <a:lstStyle/>
            <a:p>
              <a:pPr eaLnBrk="1" fontAlgn="auto" hangingPunct="1">
                <a:spcBef>
                  <a:spcPts val="0"/>
                </a:spcBef>
                <a:spcAft>
                  <a:spcPts val="0"/>
                </a:spcAft>
                <a:defRPr/>
              </a:pPr>
              <a:r>
                <a:rPr lang="en-US" sz="1000" b="1" dirty="0">
                  <a:solidFill>
                    <a:srgbClr val="FF0000"/>
                  </a:solidFill>
                  <a:latin typeface="Neo Sans Intel"/>
                  <a:ea typeface="+mn-ea"/>
                  <a:cs typeface="Neo Sans Intel"/>
                </a:rPr>
                <a:t>We are here</a:t>
              </a:r>
            </a:p>
          </p:txBody>
        </p:sp>
      </p:grpSp>
      <p:grpSp>
        <p:nvGrpSpPr>
          <p:cNvPr id="41994" name="Group 1"/>
          <p:cNvGrpSpPr>
            <a:grpSpLocks/>
          </p:cNvGrpSpPr>
          <p:nvPr/>
        </p:nvGrpSpPr>
        <p:grpSpPr bwMode="auto">
          <a:xfrm>
            <a:off x="76200" y="5421313"/>
            <a:ext cx="8983663" cy="979487"/>
            <a:chOff x="76200" y="5346700"/>
            <a:chExt cx="8983661" cy="979488"/>
          </a:xfrm>
        </p:grpSpPr>
        <p:sp>
          <p:nvSpPr>
            <p:cNvPr id="57" name="Rectangle 56"/>
            <p:cNvSpPr/>
            <p:nvPr/>
          </p:nvSpPr>
          <p:spPr>
            <a:xfrm>
              <a:off x="6007099" y="5608637"/>
              <a:ext cx="2355849" cy="57150"/>
            </a:xfrm>
            <a:prstGeom prst="rect">
              <a:avLst/>
            </a:prstGeom>
            <a:solidFill>
              <a:schemeClr val="tx1"/>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800" kern="0">
                <a:latin typeface="Neo Sans Intel"/>
                <a:ea typeface="+mn-ea"/>
              </a:endParaRPr>
            </a:p>
          </p:txBody>
        </p:sp>
        <p:sp>
          <p:nvSpPr>
            <p:cNvPr id="55" name="Rectangle 54"/>
            <p:cNvSpPr/>
            <p:nvPr/>
          </p:nvSpPr>
          <p:spPr>
            <a:xfrm>
              <a:off x="3136899" y="5614987"/>
              <a:ext cx="2870199" cy="50800"/>
            </a:xfrm>
            <a:prstGeom prst="rect">
              <a:avLst/>
            </a:prstGeom>
            <a:solidFill>
              <a:srgbClr val="00428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800" kern="0">
                <a:latin typeface="Neo Sans Intel"/>
                <a:ea typeface="+mn-ea"/>
              </a:endParaRPr>
            </a:p>
          </p:txBody>
        </p:sp>
        <p:sp>
          <p:nvSpPr>
            <p:cNvPr id="13" name="Rectangle 12"/>
            <p:cNvSpPr/>
            <p:nvPr/>
          </p:nvSpPr>
          <p:spPr>
            <a:xfrm>
              <a:off x="249238" y="5614987"/>
              <a:ext cx="2884486" cy="50800"/>
            </a:xfrm>
            <a:prstGeom prst="rect">
              <a:avLst/>
            </a:prstGeom>
            <a:solidFill>
              <a:srgbClr val="0071C5"/>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sp>
          <p:nvSpPr>
            <p:cNvPr id="16" name="TextBox 15"/>
            <p:cNvSpPr txBox="1"/>
            <p:nvPr/>
          </p:nvSpPr>
          <p:spPr>
            <a:xfrm>
              <a:off x="76200" y="5789612"/>
              <a:ext cx="118427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Jan. ‘17</a:t>
              </a:r>
            </a:p>
            <a:p>
              <a:pPr eaLnBrk="1" fontAlgn="auto" hangingPunct="1">
                <a:spcBef>
                  <a:spcPts val="0"/>
                </a:spcBef>
                <a:spcAft>
                  <a:spcPts val="0"/>
                </a:spcAft>
                <a:defRPr/>
              </a:pPr>
              <a:r>
                <a:rPr lang="en-US" sz="1000" dirty="0">
                  <a:latin typeface="Neo Sans Intel"/>
                  <a:ea typeface="+mn-ea"/>
                  <a:cs typeface="Neo Sans Intel"/>
                </a:rPr>
                <a:t>- TGba formation </a:t>
              </a:r>
            </a:p>
          </p:txBody>
        </p:sp>
        <p:sp>
          <p:nvSpPr>
            <p:cNvPr id="25" name="TextBox 24"/>
            <p:cNvSpPr txBox="1"/>
            <p:nvPr/>
          </p:nvSpPr>
          <p:spPr>
            <a:xfrm>
              <a:off x="3141663" y="5775893"/>
              <a:ext cx="838691" cy="400110"/>
            </a:xfrm>
            <a:prstGeom prst="rect">
              <a:avLst/>
            </a:prstGeom>
            <a:noFill/>
          </p:spPr>
          <p:txBody>
            <a:bodyPr wrap="none">
              <a:spAutoFit/>
            </a:bodyPr>
            <a:lstStyle/>
            <a:p>
              <a:pPr eaLnBrk="1" fontAlgn="auto" hangingPunct="1">
                <a:spcBef>
                  <a:spcPts val="0"/>
                </a:spcBef>
                <a:spcAft>
                  <a:spcPts val="0"/>
                </a:spcAft>
                <a:defRPr/>
              </a:pPr>
              <a:r>
                <a:rPr lang="en-US" sz="1000" dirty="0" smtClean="0">
                  <a:latin typeface="Neo Sans Intel"/>
                  <a:ea typeface="+mn-ea"/>
                  <a:cs typeface="Neo Sans Intel"/>
                </a:rPr>
                <a:t>Jan. </a:t>
              </a:r>
              <a:r>
                <a:rPr lang="en-US" sz="1000" dirty="0">
                  <a:latin typeface="Neo Sans Intel"/>
                  <a:ea typeface="+mn-ea"/>
                  <a:cs typeface="Neo Sans Intel"/>
                </a:rPr>
                <a:t>‘</a:t>
              </a:r>
              <a:r>
                <a:rPr lang="en-US" sz="1000" dirty="0" smtClean="0">
                  <a:latin typeface="Neo Sans Intel"/>
                  <a:ea typeface="+mn-ea"/>
                  <a:cs typeface="Neo Sans Intel"/>
                </a:rPr>
                <a:t>18</a:t>
              </a:r>
              <a:endParaRPr lang="en-US" sz="1000" dirty="0">
                <a:latin typeface="Neo Sans Intel"/>
                <a:ea typeface="+mn-ea"/>
                <a:cs typeface="Neo Sans Intel"/>
              </a:endParaRPr>
            </a:p>
            <a:p>
              <a:pPr eaLnBrk="1" fontAlgn="auto" hangingPunct="1">
                <a:spcBef>
                  <a:spcPts val="0"/>
                </a:spcBef>
                <a:spcAft>
                  <a:spcPts val="0"/>
                </a:spcAft>
                <a:defRPr/>
              </a:pPr>
              <a:r>
                <a:rPr lang="en-US" sz="1000" dirty="0">
                  <a:latin typeface="Neo Sans Intel"/>
                  <a:ea typeface="+mn-ea"/>
                  <a:cs typeface="Neo Sans Intel"/>
                </a:rPr>
                <a:t>- TGba D0.1</a:t>
              </a:r>
            </a:p>
          </p:txBody>
        </p:sp>
        <p:sp>
          <p:nvSpPr>
            <p:cNvPr id="28" name="TextBox 27"/>
            <p:cNvSpPr txBox="1"/>
            <p:nvPr/>
          </p:nvSpPr>
          <p:spPr>
            <a:xfrm>
              <a:off x="279400" y="5346700"/>
              <a:ext cx="466725" cy="247650"/>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2017</a:t>
              </a:r>
            </a:p>
          </p:txBody>
        </p:sp>
        <p:cxnSp>
          <p:nvCxnSpPr>
            <p:cNvPr id="42002" name="Straight Connector 29"/>
            <p:cNvCxnSpPr>
              <a:cxnSpLocks noChangeShapeType="1"/>
            </p:cNvCxnSpPr>
            <p:nvPr/>
          </p:nvCxnSpPr>
          <p:spPr bwMode="auto">
            <a:xfrm flipH="1">
              <a:off x="3133725" y="5422900"/>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33" name="Diamond 32"/>
            <p:cNvSpPr/>
            <p:nvPr/>
          </p:nvSpPr>
          <p:spPr>
            <a:xfrm>
              <a:off x="4191793" y="5576951"/>
              <a:ext cx="74612" cy="152400"/>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04" name="Straight Connector 33"/>
            <p:cNvCxnSpPr>
              <a:cxnSpLocks noChangeShapeType="1"/>
            </p:cNvCxnSpPr>
            <p:nvPr/>
          </p:nvCxnSpPr>
          <p:spPr bwMode="auto">
            <a:xfrm>
              <a:off x="4229099" y="5703093"/>
              <a:ext cx="0" cy="1285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35" name="TextBox 34"/>
            <p:cNvSpPr txBox="1"/>
            <p:nvPr/>
          </p:nvSpPr>
          <p:spPr>
            <a:xfrm>
              <a:off x="3961444" y="5775833"/>
              <a:ext cx="838691" cy="400110"/>
            </a:xfrm>
            <a:prstGeom prst="rect">
              <a:avLst/>
            </a:prstGeom>
            <a:noFill/>
          </p:spPr>
          <p:txBody>
            <a:bodyPr wrap="none">
              <a:spAutoFit/>
            </a:bodyPr>
            <a:lstStyle/>
            <a:p>
              <a:pPr eaLnBrk="1" fontAlgn="auto" hangingPunct="1">
                <a:spcBef>
                  <a:spcPts val="0"/>
                </a:spcBef>
                <a:spcAft>
                  <a:spcPts val="0"/>
                </a:spcAft>
                <a:defRPr/>
              </a:pPr>
              <a:r>
                <a:rPr lang="en-US" sz="1000" dirty="0" smtClean="0">
                  <a:latin typeface="Neo Sans Intel"/>
                  <a:ea typeface="+mn-ea"/>
                  <a:cs typeface="Neo Sans Intel"/>
                </a:rPr>
                <a:t>May </a:t>
              </a:r>
              <a:r>
                <a:rPr lang="en-US" sz="1000" dirty="0">
                  <a:latin typeface="Neo Sans Intel"/>
                  <a:ea typeface="+mn-ea"/>
                  <a:cs typeface="Neo Sans Intel"/>
                </a:rPr>
                <a:t>‘18</a:t>
              </a:r>
            </a:p>
            <a:p>
              <a:pPr eaLnBrk="1" fontAlgn="auto" hangingPunct="1">
                <a:spcBef>
                  <a:spcPts val="0"/>
                </a:spcBef>
                <a:spcAft>
                  <a:spcPts val="0"/>
                </a:spcAft>
                <a:defRPr/>
              </a:pPr>
              <a:r>
                <a:rPr lang="en-US" sz="1000" dirty="0">
                  <a:latin typeface="Neo Sans Intel"/>
                  <a:ea typeface="+mn-ea"/>
                  <a:cs typeface="Neo Sans Intel"/>
                </a:rPr>
                <a:t>- TGba D1.0</a:t>
              </a:r>
            </a:p>
          </p:txBody>
        </p:sp>
        <p:sp>
          <p:nvSpPr>
            <p:cNvPr id="41" name="TextBox 40"/>
            <p:cNvSpPr txBox="1"/>
            <p:nvPr/>
          </p:nvSpPr>
          <p:spPr>
            <a:xfrm>
              <a:off x="1363663" y="5572125"/>
              <a:ext cx="465137" cy="153987"/>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a:latin typeface="Neo Sans Intel"/>
                  <a:ea typeface="+mn-ea"/>
                </a:rPr>
                <a:t>10 mo.</a:t>
              </a:r>
            </a:p>
          </p:txBody>
        </p:sp>
        <p:sp>
          <p:nvSpPr>
            <p:cNvPr id="42" name="TextBox 41"/>
            <p:cNvSpPr txBox="1"/>
            <p:nvPr/>
          </p:nvSpPr>
          <p:spPr>
            <a:xfrm>
              <a:off x="3558687" y="5560822"/>
              <a:ext cx="341312" cy="153987"/>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a:latin typeface="Neo Sans Intel"/>
                  <a:ea typeface="+mn-ea"/>
                </a:rPr>
                <a:t>4 mo.</a:t>
              </a:r>
            </a:p>
          </p:txBody>
        </p:sp>
        <p:cxnSp>
          <p:nvCxnSpPr>
            <p:cNvPr id="42008" name="Straight Connector 42"/>
            <p:cNvCxnSpPr>
              <a:cxnSpLocks noChangeShapeType="1"/>
            </p:cNvCxnSpPr>
            <p:nvPr/>
          </p:nvCxnSpPr>
          <p:spPr bwMode="auto">
            <a:xfrm flipH="1">
              <a:off x="6007100" y="5462588"/>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cxnSp>
          <p:nvCxnSpPr>
            <p:cNvPr id="42009" name="Straight Connector 43"/>
            <p:cNvCxnSpPr>
              <a:cxnSpLocks noChangeShapeType="1"/>
            </p:cNvCxnSpPr>
            <p:nvPr/>
          </p:nvCxnSpPr>
          <p:spPr bwMode="auto">
            <a:xfrm flipH="1">
              <a:off x="257175" y="5468938"/>
              <a:ext cx="0" cy="1920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nvGrpSpPr>
            <p:cNvPr id="42010" name="Group 44"/>
            <p:cNvGrpSpPr>
              <a:grpSpLocks/>
            </p:cNvGrpSpPr>
            <p:nvPr/>
          </p:nvGrpSpPr>
          <p:grpSpPr bwMode="auto">
            <a:xfrm>
              <a:off x="327025" y="5564188"/>
              <a:ext cx="76200" cy="265112"/>
              <a:chOff x="2335630" y="5555839"/>
              <a:chExt cx="75895" cy="264408"/>
            </a:xfrm>
          </p:grpSpPr>
          <p:sp>
            <p:nvSpPr>
              <p:cNvPr id="46" name="Diamond 45"/>
              <p:cNvSpPr/>
              <p:nvPr/>
            </p:nvSpPr>
            <p:spPr>
              <a:xfrm>
                <a:off x="2335630"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6" name="Straight Connector 46"/>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42011" name="Group 47"/>
            <p:cNvGrpSpPr>
              <a:grpSpLocks/>
            </p:cNvGrpSpPr>
            <p:nvPr/>
          </p:nvGrpSpPr>
          <p:grpSpPr bwMode="auto">
            <a:xfrm>
              <a:off x="3225034" y="5552266"/>
              <a:ext cx="76200" cy="277028"/>
              <a:chOff x="2745965" y="5545485"/>
              <a:chExt cx="75895" cy="277957"/>
            </a:xfrm>
          </p:grpSpPr>
          <p:sp>
            <p:nvSpPr>
              <p:cNvPr id="49" name="Diamond 48"/>
              <p:cNvSpPr/>
              <p:nvPr/>
            </p:nvSpPr>
            <p:spPr>
              <a:xfrm>
                <a:off x="2745965" y="5545485"/>
                <a:ext cx="75895" cy="151317"/>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4" name="Straight Connector 49"/>
              <p:cNvCxnSpPr>
                <a:cxnSpLocks noChangeShapeType="1"/>
              </p:cNvCxnSpPr>
              <p:nvPr/>
            </p:nvCxnSpPr>
            <p:spPr bwMode="auto">
              <a:xfrm>
                <a:off x="2783913" y="5694511"/>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51" name="Diamond 50"/>
            <p:cNvSpPr/>
            <p:nvPr/>
          </p:nvSpPr>
          <p:spPr>
            <a:xfrm>
              <a:off x="6608762" y="5562600"/>
              <a:ext cx="76200" cy="150812"/>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13" name="Straight Connector 51"/>
            <p:cNvCxnSpPr>
              <a:cxnSpLocks noChangeShapeType="1"/>
            </p:cNvCxnSpPr>
            <p:nvPr/>
          </p:nvCxnSpPr>
          <p:spPr bwMode="auto">
            <a:xfrm>
              <a:off x="6643687" y="5699125"/>
              <a:ext cx="0" cy="1301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53" name="TextBox 52"/>
            <p:cNvSpPr txBox="1"/>
            <p:nvPr/>
          </p:nvSpPr>
          <p:spPr>
            <a:xfrm>
              <a:off x="6281737" y="5788025"/>
              <a:ext cx="646112"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Mar. ‘19</a:t>
              </a:r>
            </a:p>
            <a:p>
              <a:pPr eaLnBrk="1" fontAlgn="auto" hangingPunct="1">
                <a:spcBef>
                  <a:spcPts val="0"/>
                </a:spcBef>
                <a:spcAft>
                  <a:spcPts val="0"/>
                </a:spcAft>
                <a:defRPr/>
              </a:pPr>
              <a:r>
                <a:rPr lang="en-US" sz="1000" dirty="0">
                  <a:latin typeface="Neo Sans Intel"/>
                  <a:ea typeface="+mn-ea"/>
                  <a:cs typeface="Neo Sans Intel"/>
                </a:rPr>
                <a:t>- MDR</a:t>
              </a:r>
            </a:p>
          </p:txBody>
        </p:sp>
        <p:sp>
          <p:nvSpPr>
            <p:cNvPr id="54" name="TextBox 53"/>
            <p:cNvSpPr txBox="1"/>
            <p:nvPr/>
          </p:nvSpPr>
          <p:spPr>
            <a:xfrm>
              <a:off x="4419599" y="5573712"/>
              <a:ext cx="342900" cy="153988"/>
            </a:xfrm>
            <a:prstGeom prst="rect">
              <a:avLst/>
            </a:prstGeom>
            <a:solidFill>
              <a:srgbClr val="FFC000"/>
            </a:solidFill>
          </p:spPr>
          <p:txBody>
            <a:bodyPr lIns="0" tIns="0" rIns="0" bIns="0">
              <a:spAutoFit/>
            </a:bodyPr>
            <a:lstStyle/>
            <a:p>
              <a:pPr algn="ctr" eaLnBrk="1" fontAlgn="auto" hangingPunct="1">
                <a:spcBef>
                  <a:spcPts val="0"/>
                </a:spcBef>
                <a:spcAft>
                  <a:spcPts val="0"/>
                </a:spcAft>
                <a:defRPr/>
              </a:pPr>
              <a:r>
                <a:rPr lang="en-US" sz="1000" b="1" dirty="0" smtClean="0">
                  <a:latin typeface="Neo Sans Intel"/>
                  <a:ea typeface="+mn-ea"/>
                </a:rPr>
                <a:t>4 </a:t>
              </a:r>
              <a:r>
                <a:rPr lang="en-US" sz="1000" b="1" dirty="0">
                  <a:latin typeface="Neo Sans Intel"/>
                  <a:ea typeface="+mn-ea"/>
                </a:rPr>
                <a:t>mo.</a:t>
              </a:r>
            </a:p>
          </p:txBody>
        </p:sp>
        <p:sp>
          <p:nvSpPr>
            <p:cNvPr id="56" name="TextBox 55"/>
            <p:cNvSpPr txBox="1"/>
            <p:nvPr/>
          </p:nvSpPr>
          <p:spPr>
            <a:xfrm>
              <a:off x="6937373" y="5772150"/>
              <a:ext cx="717550" cy="554038"/>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Jul. ‘19</a:t>
              </a:r>
            </a:p>
            <a:p>
              <a:pPr eaLnBrk="1" fontAlgn="auto" hangingPunct="1">
                <a:spcBef>
                  <a:spcPts val="0"/>
                </a:spcBef>
                <a:spcAft>
                  <a:spcPts val="0"/>
                </a:spcAft>
                <a:defRPr/>
              </a:pPr>
              <a:r>
                <a:rPr lang="en-US" sz="1000" dirty="0">
                  <a:latin typeface="Neo Sans Intel"/>
                  <a:ea typeface="+mn-ea"/>
                  <a:cs typeface="Neo Sans Intel"/>
                </a:rPr>
                <a:t>SB pool</a:t>
              </a:r>
              <a:br>
                <a:rPr lang="en-US" sz="1000" dirty="0">
                  <a:latin typeface="Neo Sans Intel"/>
                  <a:ea typeface="+mn-ea"/>
                  <a:cs typeface="Neo Sans Intel"/>
                </a:rPr>
              </a:br>
              <a:r>
                <a:rPr lang="en-US" sz="1000" dirty="0">
                  <a:latin typeface="Neo Sans Intel"/>
                  <a:ea typeface="+mn-ea"/>
                  <a:cs typeface="Neo Sans Intel"/>
                </a:rPr>
                <a:t>formation</a:t>
              </a:r>
            </a:p>
          </p:txBody>
        </p:sp>
        <p:grpSp>
          <p:nvGrpSpPr>
            <p:cNvPr id="42017" name="Group 58"/>
            <p:cNvGrpSpPr>
              <a:grpSpLocks/>
            </p:cNvGrpSpPr>
            <p:nvPr/>
          </p:nvGrpSpPr>
          <p:grpSpPr bwMode="auto">
            <a:xfrm>
              <a:off x="7165975" y="5564188"/>
              <a:ext cx="76200" cy="265112"/>
              <a:chOff x="2335630" y="5555839"/>
              <a:chExt cx="75895" cy="264408"/>
            </a:xfrm>
          </p:grpSpPr>
          <p:sp>
            <p:nvSpPr>
              <p:cNvPr id="60" name="Diamond 59"/>
              <p:cNvSpPr/>
              <p:nvPr/>
            </p:nvSpPr>
            <p:spPr>
              <a:xfrm>
                <a:off x="2335628"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2" name="Straight Connector 60"/>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grpSp>
          <p:nvGrpSpPr>
            <p:cNvPr id="42018" name="Group 61"/>
            <p:cNvGrpSpPr>
              <a:grpSpLocks/>
            </p:cNvGrpSpPr>
            <p:nvPr/>
          </p:nvGrpSpPr>
          <p:grpSpPr bwMode="auto">
            <a:xfrm>
              <a:off x="7623175" y="5564188"/>
              <a:ext cx="76200" cy="265112"/>
              <a:chOff x="2335630" y="5555839"/>
              <a:chExt cx="75895" cy="264408"/>
            </a:xfrm>
          </p:grpSpPr>
          <p:sp>
            <p:nvSpPr>
              <p:cNvPr id="63" name="Diamond 62"/>
              <p:cNvSpPr/>
              <p:nvPr/>
            </p:nvSpPr>
            <p:spPr>
              <a:xfrm>
                <a:off x="2335628"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30" name="Straight Connector 63"/>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65" name="TextBox 64"/>
            <p:cNvSpPr txBox="1"/>
            <p:nvPr/>
          </p:nvSpPr>
          <p:spPr>
            <a:xfrm>
              <a:off x="7497761" y="5767387"/>
              <a:ext cx="65087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Sep. ‘19</a:t>
              </a:r>
            </a:p>
            <a:p>
              <a:pPr eaLnBrk="1" fontAlgn="auto" hangingPunct="1">
                <a:spcBef>
                  <a:spcPts val="0"/>
                </a:spcBef>
                <a:spcAft>
                  <a:spcPts val="0"/>
                </a:spcAft>
                <a:defRPr/>
              </a:pPr>
              <a:r>
                <a:rPr lang="en-US" sz="1000" dirty="0">
                  <a:latin typeface="Neo Sans Intel"/>
                  <a:ea typeface="+mn-ea"/>
                  <a:cs typeface="Neo Sans Intel"/>
                </a:rPr>
                <a:t>SB</a:t>
              </a:r>
            </a:p>
          </p:txBody>
        </p:sp>
        <p:sp>
          <p:nvSpPr>
            <p:cNvPr id="59" name="Diamond 58"/>
            <p:cNvSpPr/>
            <p:nvPr/>
          </p:nvSpPr>
          <p:spPr>
            <a:xfrm>
              <a:off x="5124449" y="5557837"/>
              <a:ext cx="74613" cy="152400"/>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21" name="Straight Connector 33"/>
            <p:cNvCxnSpPr>
              <a:cxnSpLocks noChangeShapeType="1"/>
            </p:cNvCxnSpPr>
            <p:nvPr/>
          </p:nvCxnSpPr>
          <p:spPr bwMode="auto">
            <a:xfrm>
              <a:off x="5161594" y="5694270"/>
              <a:ext cx="0" cy="128587"/>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62" name="TextBox 61"/>
            <p:cNvSpPr txBox="1"/>
            <p:nvPr/>
          </p:nvSpPr>
          <p:spPr>
            <a:xfrm>
              <a:off x="4903787" y="5784850"/>
              <a:ext cx="887412"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Sep. ‘18</a:t>
              </a:r>
            </a:p>
            <a:p>
              <a:pPr eaLnBrk="1" fontAlgn="auto" hangingPunct="1">
                <a:spcBef>
                  <a:spcPts val="0"/>
                </a:spcBef>
                <a:spcAft>
                  <a:spcPts val="0"/>
                </a:spcAft>
                <a:defRPr/>
              </a:pPr>
              <a:r>
                <a:rPr lang="en-US" sz="1000" dirty="0">
                  <a:latin typeface="Neo Sans Intel"/>
                  <a:ea typeface="+mn-ea"/>
                  <a:cs typeface="Neo Sans Intel"/>
                </a:rPr>
                <a:t>- TGba D2.0</a:t>
              </a:r>
            </a:p>
          </p:txBody>
        </p:sp>
        <p:cxnSp>
          <p:nvCxnSpPr>
            <p:cNvPr id="42023" name="Straight Connector 42"/>
            <p:cNvCxnSpPr>
              <a:cxnSpLocks noChangeShapeType="1"/>
            </p:cNvCxnSpPr>
            <p:nvPr/>
          </p:nvCxnSpPr>
          <p:spPr bwMode="auto">
            <a:xfrm flipH="1">
              <a:off x="8077690" y="5468470"/>
              <a:ext cx="0" cy="193675"/>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66" name="Rectangle 65"/>
            <p:cNvSpPr/>
            <p:nvPr/>
          </p:nvSpPr>
          <p:spPr>
            <a:xfrm>
              <a:off x="8077198" y="5611812"/>
              <a:ext cx="982663" cy="53975"/>
            </a:xfrm>
            <a:prstGeom prst="rect">
              <a:avLst/>
            </a:prstGeom>
            <a:solidFill>
              <a:srgbClr val="0071C5"/>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grpSp>
          <p:nvGrpSpPr>
            <p:cNvPr id="42025" name="Group 65"/>
            <p:cNvGrpSpPr>
              <a:grpSpLocks/>
            </p:cNvGrpSpPr>
            <p:nvPr/>
          </p:nvGrpSpPr>
          <p:grpSpPr bwMode="auto">
            <a:xfrm>
              <a:off x="8629020" y="5564188"/>
              <a:ext cx="76200" cy="265112"/>
              <a:chOff x="2335630" y="5555839"/>
              <a:chExt cx="75895" cy="264408"/>
            </a:xfrm>
          </p:grpSpPr>
          <p:sp>
            <p:nvSpPr>
              <p:cNvPr id="67" name="Diamond 66"/>
              <p:cNvSpPr/>
              <p:nvPr/>
            </p:nvSpPr>
            <p:spPr>
              <a:xfrm>
                <a:off x="2336255" y="5555838"/>
                <a:ext cx="75895" cy="151995"/>
              </a:xfrm>
              <a:prstGeom prst="diamond">
                <a:avLst/>
              </a:prstGeom>
              <a:solidFill>
                <a:srgbClr val="FFC000"/>
              </a:solidFill>
              <a:ln w="9525"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lang="en-US" sz="1000" kern="0">
                  <a:latin typeface="Neo Sans Intel"/>
                  <a:ea typeface="+mn-ea"/>
                </a:endParaRPr>
              </a:p>
            </p:txBody>
          </p:sp>
          <p:cxnSp>
            <p:nvCxnSpPr>
              <p:cNvPr id="42028" name="Straight Connector 67"/>
              <p:cNvCxnSpPr>
                <a:cxnSpLocks noChangeShapeType="1"/>
              </p:cNvCxnSpPr>
              <p:nvPr/>
            </p:nvCxnSpPr>
            <p:spPr bwMode="auto">
              <a:xfrm>
                <a:off x="2373577" y="5691316"/>
                <a:ext cx="0" cy="128931"/>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grpSp>
        <p:sp>
          <p:nvSpPr>
            <p:cNvPr id="69" name="TextBox 68"/>
            <p:cNvSpPr txBox="1"/>
            <p:nvPr/>
          </p:nvSpPr>
          <p:spPr>
            <a:xfrm>
              <a:off x="8172448" y="5767387"/>
              <a:ext cx="682625" cy="400050"/>
            </a:xfrm>
            <a:prstGeom prst="rect">
              <a:avLst/>
            </a:prstGeom>
            <a:noFill/>
          </p:spPr>
          <p:txBody>
            <a:bodyPr wrap="none">
              <a:spAutoFit/>
            </a:bodyPr>
            <a:lstStyle/>
            <a:p>
              <a:pPr eaLnBrk="1" fontAlgn="auto" hangingPunct="1">
                <a:spcBef>
                  <a:spcPts val="0"/>
                </a:spcBef>
                <a:spcAft>
                  <a:spcPts val="0"/>
                </a:spcAft>
                <a:defRPr/>
              </a:pPr>
              <a:r>
                <a:rPr lang="en-US" sz="1000" dirty="0">
                  <a:latin typeface="Neo Sans Intel"/>
                  <a:ea typeface="+mn-ea"/>
                  <a:cs typeface="Neo Sans Intel"/>
                </a:rPr>
                <a:t>Jul. ‘20</a:t>
              </a:r>
            </a:p>
            <a:p>
              <a:pPr eaLnBrk="1" fontAlgn="auto" hangingPunct="1">
                <a:spcBef>
                  <a:spcPts val="0"/>
                </a:spcBef>
                <a:spcAft>
                  <a:spcPts val="0"/>
                </a:spcAft>
                <a:defRPr/>
              </a:pPr>
              <a:r>
                <a:rPr lang="en-US" sz="1000" dirty="0" err="1">
                  <a:latin typeface="Neo Sans Intel"/>
                  <a:ea typeface="+mn-ea"/>
                  <a:cs typeface="Neo Sans Intel"/>
                </a:rPr>
                <a:t>RevCom</a:t>
              </a:r>
              <a:endParaRPr lang="en-US" sz="1000" dirty="0">
                <a:latin typeface="Neo Sans Intel"/>
                <a:ea typeface="+mn-ea"/>
                <a:cs typeface="Neo Sans Intel"/>
              </a:endParaRPr>
            </a:p>
          </p:txBody>
        </p:sp>
      </p:grpSp>
      <p:sp>
        <p:nvSpPr>
          <p:cNvPr id="68" name="TextBox 67"/>
          <p:cNvSpPr txBox="1"/>
          <p:nvPr/>
        </p:nvSpPr>
        <p:spPr>
          <a:xfrm>
            <a:off x="8170863" y="5334000"/>
            <a:ext cx="466725" cy="246063"/>
          </a:xfrm>
          <a:prstGeom prst="rect">
            <a:avLst/>
          </a:prstGeom>
          <a:noFill/>
        </p:spPr>
        <p:txBody>
          <a:bodyPr wrap="none">
            <a:spAutoFit/>
          </a:bodyPr>
          <a:lstStyle/>
          <a:p>
            <a:pPr eaLnBrk="1" fontAlgn="auto" hangingPunct="1">
              <a:spcBef>
                <a:spcPts val="0"/>
              </a:spcBef>
              <a:spcAft>
                <a:spcPts val="0"/>
              </a:spcAft>
              <a:defRPr/>
            </a:pPr>
            <a:r>
              <a:rPr lang="en-US" sz="1000" b="1" dirty="0">
                <a:latin typeface="Neo Sans Intel"/>
                <a:ea typeface="+mn-ea"/>
                <a:cs typeface="Neo Sans Intel"/>
              </a:rPr>
              <a:t>2020</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7"/>
          <p:cNvSpPr>
            <a:spLocks noGrp="1"/>
          </p:cNvSpPr>
          <p:nvPr>
            <p:ph type="title"/>
          </p:nvPr>
        </p:nvSpPr>
        <p:spPr/>
        <p:txBody>
          <a:bodyPr/>
          <a:lstStyle/>
          <a:p>
            <a:r>
              <a:rPr lang="en-US" altLang="en-US" dirty="0" smtClean="0"/>
              <a:t>Goal for January 2018</a:t>
            </a:r>
          </a:p>
        </p:txBody>
      </p:sp>
      <p:sp>
        <p:nvSpPr>
          <p:cNvPr id="33795" name="Content Placeholder 8"/>
          <p:cNvSpPr>
            <a:spLocks noGrp="1"/>
          </p:cNvSpPr>
          <p:nvPr>
            <p:ph idx="1"/>
          </p:nvPr>
        </p:nvSpPr>
        <p:spPr>
          <a:xfrm>
            <a:off x="685800" y="2133600"/>
            <a:ext cx="8001000" cy="4114800"/>
          </a:xfrm>
        </p:spPr>
        <p:txBody>
          <a:bodyPr/>
          <a:lstStyle/>
          <a:p>
            <a:pPr>
              <a:defRPr/>
            </a:pPr>
            <a:r>
              <a:rPr lang="en-US" altLang="en-US" dirty="0" smtClean="0"/>
              <a:t>TBD</a:t>
            </a:r>
            <a:endParaRPr lang="en-US" altLang="en-US" dirty="0"/>
          </a:p>
          <a:p>
            <a:pPr>
              <a:defRPr/>
            </a:pPr>
            <a:endParaRPr lang="en-US" altLang="en-US" dirty="0"/>
          </a:p>
          <a:p>
            <a:pPr>
              <a:defRPr/>
            </a:pPr>
            <a:endParaRPr lang="en-US" altLang="en-US" dirty="0"/>
          </a:p>
          <a:p>
            <a:pPr>
              <a:defRPr/>
            </a:pPr>
            <a:endParaRPr lang="en-US" altLang="en-US" dirty="0" smtClean="0"/>
          </a:p>
          <a:p>
            <a:pPr marL="0" indent="0">
              <a:buFontTx/>
              <a:buNone/>
              <a:defRPr/>
            </a:pPr>
            <a:endParaRPr lang="en-US" altLang="en-US" dirty="0" smtClean="0"/>
          </a:p>
          <a:p>
            <a:pPr>
              <a:defRPr/>
            </a:pPr>
            <a:endParaRPr lang="en-US" altLang="en-US" dirty="0" smtClean="0"/>
          </a:p>
        </p:txBody>
      </p:sp>
      <p:sp>
        <p:nvSpPr>
          <p:cNvPr id="5" name="Date Placeholder 4"/>
          <p:cNvSpPr>
            <a:spLocks noGrp="1"/>
          </p:cNvSpPr>
          <p:nvPr>
            <p:ph type="dt" sz="quarter" idx="10"/>
          </p:nvPr>
        </p:nvSpPr>
        <p:spPr/>
        <p:txBody>
          <a:bodyPr/>
          <a:lstStyle/>
          <a:p>
            <a:pPr>
              <a:defRPr/>
            </a:pPr>
            <a:r>
              <a:rPr lang="en-US" smtClean="0"/>
              <a:t>November 2017</a:t>
            </a:r>
            <a:endParaRPr lang="en-US"/>
          </a:p>
        </p:txBody>
      </p:sp>
      <p:sp>
        <p:nvSpPr>
          <p:cNvPr id="6" name="Footer Placeholder 5"/>
          <p:cNvSpPr>
            <a:spLocks noGrp="1"/>
          </p:cNvSpPr>
          <p:nvPr>
            <p:ph type="ftr" sz="quarter" idx="11"/>
          </p:nvPr>
        </p:nvSpPr>
        <p:spPr/>
        <p:txBody>
          <a:bodyPr/>
          <a:lstStyle/>
          <a:p>
            <a:pPr>
              <a:defRPr/>
            </a:pPr>
            <a:r>
              <a:rPr lang="en-US" smtClean="0"/>
              <a:t>Minyoung Park (Samsung)</a:t>
            </a:r>
            <a:endParaRPr lang="en-US"/>
          </a:p>
        </p:txBody>
      </p:sp>
      <p:sp>
        <p:nvSpPr>
          <p:cNvPr id="4301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9C08EAE7-1D40-41D7-9B52-6E64E0A4FB7D}" type="slidenum">
              <a:rPr lang="en-US" altLang="en-US" sz="1200" b="0" smtClean="0"/>
              <a:pPr>
                <a:spcBef>
                  <a:spcPct val="0"/>
                </a:spcBef>
                <a:buFontTx/>
                <a:buNone/>
              </a:pPr>
              <a:t>35</a:t>
            </a:fld>
            <a:endParaRPr lang="en-US" altLang="en-US" sz="1200" b="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Teleconference Call Schedule</a:t>
            </a:r>
          </a:p>
        </p:txBody>
      </p:sp>
      <p:sp>
        <p:nvSpPr>
          <p:cNvPr id="45059" name="Content Placeholder 2"/>
          <p:cNvSpPr>
            <a:spLocks noGrp="1"/>
          </p:cNvSpPr>
          <p:nvPr>
            <p:ph idx="1"/>
          </p:nvPr>
        </p:nvSpPr>
        <p:spPr>
          <a:xfrm>
            <a:off x="0" y="1981200"/>
            <a:ext cx="4344988" cy="4114800"/>
          </a:xfrm>
        </p:spPr>
        <p:txBody>
          <a:bodyPr/>
          <a:lstStyle/>
          <a:p>
            <a:pPr marL="342900" lvl="1" indent="-342900">
              <a:buFontTx/>
              <a:buChar char="•"/>
              <a:defRPr/>
            </a:pPr>
            <a:r>
              <a:rPr lang="en-US" altLang="en-US" b="1" dirty="0" smtClean="0"/>
              <a:t>Proposed schedule (1 hour each)</a:t>
            </a:r>
          </a:p>
          <a:p>
            <a:pPr marL="685800" lvl="2" indent="-342900">
              <a:defRPr/>
            </a:pPr>
            <a:r>
              <a:rPr lang="en-US" altLang="en-US" b="1" dirty="0" smtClean="0"/>
              <a:t>TBD</a:t>
            </a:r>
          </a:p>
          <a:p>
            <a:pPr marL="685800" lvl="2" indent="-342900">
              <a:defRPr/>
            </a:pPr>
            <a:endParaRPr lang="en-US" altLang="en-US" b="1" dirty="0"/>
          </a:p>
          <a:p>
            <a:pPr marL="0" lvl="1" indent="0">
              <a:buFontTx/>
              <a:buNone/>
              <a:defRPr/>
            </a:pPr>
            <a:endParaRPr lang="en-US" altLang="en-US" b="1" dirty="0" smtClean="0"/>
          </a:p>
          <a:p>
            <a:pPr marL="685800" lvl="2" indent="-342900">
              <a:defRPr/>
            </a:pPr>
            <a:endParaRPr lang="en-US" altLang="en-US" b="1" dirty="0" smtClean="0"/>
          </a:p>
          <a:p>
            <a:pPr marL="342900" lvl="2" indent="0">
              <a:buFontTx/>
              <a:buNone/>
              <a:defRPr/>
            </a:pPr>
            <a:endParaRPr lang="en-US" altLang="en-US" b="1" dirty="0" smtClean="0"/>
          </a:p>
          <a:p>
            <a:pPr marL="685800" lvl="2" indent="-342900">
              <a:defRPr/>
            </a:pPr>
            <a:endParaRPr lang="en-US" altLang="en-US" dirty="0" smtClean="0"/>
          </a:p>
          <a:p>
            <a:pPr>
              <a:defRPr/>
            </a:pPr>
            <a:endParaRPr lang="en-US" altLang="en-US" sz="2000" dirty="0" smtClean="0"/>
          </a:p>
        </p:txBody>
      </p:sp>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40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B496DE5F-04F6-4F73-9507-E002E5E77515}" type="slidenum">
              <a:rPr lang="en-US" altLang="en-US" sz="1200" b="0" smtClean="0"/>
              <a:pPr>
                <a:spcBef>
                  <a:spcPct val="0"/>
                </a:spcBef>
                <a:buFontTx/>
                <a:buNone/>
              </a:pPr>
              <a:t>36</a:t>
            </a:fld>
            <a:endParaRPr lang="en-US" altLang="en-US" sz="1200" b="0" smtClean="0"/>
          </a:p>
        </p:txBody>
      </p:sp>
      <p:grpSp>
        <p:nvGrpSpPr>
          <p:cNvPr id="44039" name="Group 5"/>
          <p:cNvGrpSpPr>
            <a:grpSpLocks/>
          </p:cNvGrpSpPr>
          <p:nvPr/>
        </p:nvGrpSpPr>
        <p:grpSpPr bwMode="auto">
          <a:xfrm>
            <a:off x="4378325" y="1749425"/>
            <a:ext cx="4648200" cy="4486275"/>
            <a:chOff x="3657600" y="1495157"/>
            <a:chExt cx="5486400" cy="4972050"/>
          </a:xfrm>
        </p:grpSpPr>
        <p:pic>
          <p:nvPicPr>
            <p:cNvPr id="4404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76650" y="1495157"/>
              <a:ext cx="5467350" cy="497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1" name="Rectangle 2"/>
            <p:cNvSpPr>
              <a:spLocks noChangeArrowheads="1"/>
            </p:cNvSpPr>
            <p:nvPr/>
          </p:nvSpPr>
          <p:spPr bwMode="auto">
            <a:xfrm>
              <a:off x="3668442" y="3863823"/>
              <a:ext cx="5467350" cy="533399"/>
            </a:xfrm>
            <a:prstGeom prst="rect">
              <a:avLst/>
            </a:prstGeom>
            <a:noFill/>
            <a:ln w="28575" algn="ctr">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4042" name="Rectangle 8"/>
            <p:cNvSpPr>
              <a:spLocks noChangeArrowheads="1"/>
            </p:cNvSpPr>
            <p:nvPr/>
          </p:nvSpPr>
          <p:spPr bwMode="auto">
            <a:xfrm>
              <a:off x="3657600" y="2057399"/>
              <a:ext cx="5467350" cy="504557"/>
            </a:xfrm>
            <a:prstGeom prst="rect">
              <a:avLst/>
            </a:prstGeom>
            <a:noFill/>
            <a:ln w="28575" algn="ctr">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4043" name="Rectangle 10"/>
            <p:cNvSpPr>
              <a:spLocks noChangeArrowheads="1"/>
            </p:cNvSpPr>
            <p:nvPr/>
          </p:nvSpPr>
          <p:spPr bwMode="auto">
            <a:xfrm>
              <a:off x="3657600" y="5451616"/>
              <a:ext cx="5467350" cy="523607"/>
            </a:xfrm>
            <a:prstGeom prst="rect">
              <a:avLst/>
            </a:prstGeom>
            <a:noFill/>
            <a:ln w="28575" algn="ctr">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Backup Slides</a:t>
            </a:r>
          </a:p>
        </p:txBody>
      </p:sp>
      <p:sp>
        <p:nvSpPr>
          <p:cNvPr id="4" name="Date Placeholder 3"/>
          <p:cNvSpPr>
            <a:spLocks noGrp="1"/>
          </p:cNvSpPr>
          <p:nvPr>
            <p:ph type="dt" sz="quarter" idx="10"/>
          </p:nvPr>
        </p:nvSpPr>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71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83018CA-7B52-4439-8DDB-3820FF6E9ED4}" type="slidenum">
              <a:rPr lang="en-US" altLang="en-US" sz="1200" b="0" smtClean="0"/>
              <a:pPr>
                <a:spcBef>
                  <a:spcPct val="0"/>
                </a:spcBef>
                <a:buFontTx/>
                <a:buNone/>
              </a:pPr>
              <a:t>37</a:t>
            </a:fld>
            <a:endParaRPr lang="en-US" altLang="en-US" sz="1200" b="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130" name="Straight Arrow Connector 74"/>
          <p:cNvCxnSpPr>
            <a:cxnSpLocks noChangeShapeType="1"/>
          </p:cNvCxnSpPr>
          <p:nvPr/>
        </p:nvCxnSpPr>
        <p:spPr bwMode="auto">
          <a:xfrm>
            <a:off x="6019800" y="4525963"/>
            <a:ext cx="533400"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1" name="TextBox 63"/>
          <p:cNvSpPr txBox="1">
            <a:spLocks noChangeArrowheads="1"/>
          </p:cNvSpPr>
          <p:nvPr/>
        </p:nvSpPr>
        <p:spPr bwMode="auto">
          <a:xfrm>
            <a:off x="4770438" y="4237038"/>
            <a:ext cx="534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a:t>
            </a:r>
          </a:p>
        </p:txBody>
      </p:sp>
      <p:cxnSp>
        <p:nvCxnSpPr>
          <p:cNvPr id="48132" name="Straight Arrow Connector 26"/>
          <p:cNvCxnSpPr>
            <a:cxnSpLocks noChangeShapeType="1"/>
          </p:cNvCxnSpPr>
          <p:nvPr/>
        </p:nvCxnSpPr>
        <p:spPr bwMode="auto">
          <a:xfrm>
            <a:off x="1096963" y="2614613"/>
            <a:ext cx="350837" cy="657225"/>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33" name="Straight Arrow Connector 24"/>
          <p:cNvCxnSpPr>
            <a:cxnSpLocks noChangeShapeType="1"/>
            <a:endCxn id="48139" idx="0"/>
          </p:cNvCxnSpPr>
          <p:nvPr/>
        </p:nvCxnSpPr>
        <p:spPr bwMode="auto">
          <a:xfrm>
            <a:off x="1562100" y="2854325"/>
            <a:ext cx="0" cy="4175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34" name="Title 1"/>
          <p:cNvSpPr>
            <a:spLocks noGrp="1"/>
          </p:cNvSpPr>
          <p:nvPr>
            <p:ph type="title"/>
          </p:nvPr>
        </p:nvSpPr>
        <p:spPr/>
        <p:txBody>
          <a:bodyPr/>
          <a:lstStyle/>
          <a:p>
            <a:r>
              <a:rPr lang="en-US" altLang="en-US" smtClean="0"/>
              <a:t>Proposed TGba Spec Development Process</a:t>
            </a:r>
          </a:p>
        </p:txBody>
      </p:sp>
      <p:sp>
        <p:nvSpPr>
          <p:cNvPr id="4" name="Date Placeholder 3"/>
          <p:cNvSpPr>
            <a:spLocks noGrp="1"/>
          </p:cNvSpPr>
          <p:nvPr>
            <p:ph type="dt" sz="quarter" idx="10"/>
          </p:nvPr>
        </p:nvSpPr>
        <p:spPr/>
        <p:txBody>
          <a:bodyPr/>
          <a:lstStyle/>
          <a:p>
            <a:pPr>
              <a:defRPr/>
            </a:pPr>
            <a:r>
              <a:rPr lang="en-US" smtClean="0"/>
              <a:t>November 2017</a:t>
            </a:r>
            <a:endParaRPr lang="en-US" dirty="0"/>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481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7EC835E8-722F-4746-945F-29194E29C236}" type="slidenum">
              <a:rPr lang="en-US" altLang="en-US" sz="1200" b="0" smtClean="0"/>
              <a:pPr>
                <a:spcBef>
                  <a:spcPct val="0"/>
                </a:spcBef>
                <a:buFontTx/>
                <a:buNone/>
              </a:pPr>
              <a:t>38</a:t>
            </a:fld>
            <a:endParaRPr lang="en-US" altLang="en-US" sz="1200" b="0" smtClean="0"/>
          </a:p>
        </p:txBody>
      </p:sp>
      <p:sp>
        <p:nvSpPr>
          <p:cNvPr id="48138" name="TextBox 12"/>
          <p:cNvSpPr txBox="1">
            <a:spLocks noChangeArrowheads="1"/>
          </p:cNvSpPr>
          <p:nvPr/>
        </p:nvSpPr>
        <p:spPr bwMode="auto">
          <a:xfrm rot="2214236">
            <a:off x="808038" y="2609850"/>
            <a:ext cx="338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39" name="Diamond 15"/>
          <p:cNvSpPr>
            <a:spLocks noChangeArrowheads="1"/>
          </p:cNvSpPr>
          <p:nvPr/>
        </p:nvSpPr>
        <p:spPr bwMode="auto">
          <a:xfrm>
            <a:off x="903288" y="3271838"/>
            <a:ext cx="1317625" cy="568325"/>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40" name="TextBox 16"/>
          <p:cNvSpPr txBox="1">
            <a:spLocks noChangeArrowheads="1"/>
          </p:cNvSpPr>
          <p:nvPr/>
        </p:nvSpPr>
        <p:spPr bwMode="auto">
          <a:xfrm>
            <a:off x="1081088" y="3429000"/>
            <a:ext cx="1036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Consensus?</a:t>
            </a:r>
          </a:p>
        </p:txBody>
      </p:sp>
      <p:cxnSp>
        <p:nvCxnSpPr>
          <p:cNvPr id="48141" name="Straight Arrow Connector 18"/>
          <p:cNvCxnSpPr>
            <a:cxnSpLocks noChangeShapeType="1"/>
            <a:stCxn id="48139" idx="2"/>
          </p:cNvCxnSpPr>
          <p:nvPr/>
        </p:nvCxnSpPr>
        <p:spPr bwMode="auto">
          <a:xfrm>
            <a:off x="1562100" y="3840163"/>
            <a:ext cx="0" cy="2857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2" name="Straight Arrow Connector 22"/>
          <p:cNvCxnSpPr>
            <a:cxnSpLocks noChangeShapeType="1"/>
          </p:cNvCxnSpPr>
          <p:nvPr/>
        </p:nvCxnSpPr>
        <p:spPr bwMode="auto">
          <a:xfrm flipH="1">
            <a:off x="1647825" y="2955925"/>
            <a:ext cx="180975" cy="315913"/>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43" name="TextBox 27"/>
          <p:cNvSpPr txBox="1">
            <a:spLocks noChangeArrowheads="1"/>
          </p:cNvSpPr>
          <p:nvPr/>
        </p:nvSpPr>
        <p:spPr bwMode="auto">
          <a:xfrm>
            <a:off x="1308100" y="2894013"/>
            <a:ext cx="338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a:t>…</a:t>
            </a:r>
          </a:p>
        </p:txBody>
      </p:sp>
      <p:sp>
        <p:nvSpPr>
          <p:cNvPr id="48144" name="TextBox 28"/>
          <p:cNvSpPr txBox="1">
            <a:spLocks noChangeArrowheads="1"/>
          </p:cNvSpPr>
          <p:nvPr/>
        </p:nvSpPr>
        <p:spPr bwMode="auto">
          <a:xfrm>
            <a:off x="1538288" y="3776663"/>
            <a:ext cx="17160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Yes (TG approval)</a:t>
            </a:r>
          </a:p>
        </p:txBody>
      </p:sp>
      <p:sp>
        <p:nvSpPr>
          <p:cNvPr id="48145" name="TextBox 41"/>
          <p:cNvSpPr txBox="1">
            <a:spLocks noChangeArrowheads="1"/>
          </p:cNvSpPr>
          <p:nvPr/>
        </p:nvSpPr>
        <p:spPr bwMode="auto">
          <a:xfrm>
            <a:off x="549275" y="3554413"/>
            <a:ext cx="434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cxnSp>
        <p:nvCxnSpPr>
          <p:cNvPr id="48146" name="Straight Arrow Connector 43"/>
          <p:cNvCxnSpPr>
            <a:cxnSpLocks noChangeShapeType="1"/>
          </p:cNvCxnSpPr>
          <p:nvPr/>
        </p:nvCxnSpPr>
        <p:spPr bwMode="auto">
          <a:xfrm>
            <a:off x="179388" y="2543175"/>
            <a:ext cx="369887"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47" name="Elbow Connector 45"/>
          <p:cNvCxnSpPr>
            <a:cxnSpLocks noChangeShapeType="1"/>
            <a:stCxn id="48139" idx="1"/>
          </p:cNvCxnSpPr>
          <p:nvPr/>
        </p:nvCxnSpPr>
        <p:spPr bwMode="auto">
          <a:xfrm rot="10800000">
            <a:off x="152400" y="2552700"/>
            <a:ext cx="750888" cy="1003300"/>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8148" name="Flowchart: Document 52"/>
          <p:cNvSpPr>
            <a:spLocks noChangeArrowheads="1"/>
          </p:cNvSpPr>
          <p:nvPr/>
        </p:nvSpPr>
        <p:spPr bwMode="auto">
          <a:xfrm>
            <a:off x="557213" y="201453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49" name="Flowchart: Document 53"/>
          <p:cNvSpPr>
            <a:spLocks noChangeArrowheads="1"/>
          </p:cNvSpPr>
          <p:nvPr/>
        </p:nvSpPr>
        <p:spPr bwMode="auto">
          <a:xfrm>
            <a:off x="700088" y="2112963"/>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0" name="Flowchart: Document 54"/>
          <p:cNvSpPr>
            <a:spLocks noChangeArrowheads="1"/>
          </p:cNvSpPr>
          <p:nvPr/>
        </p:nvSpPr>
        <p:spPr bwMode="auto">
          <a:xfrm>
            <a:off x="1109663" y="2249488"/>
            <a:ext cx="990600" cy="646112"/>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sp>
        <p:nvSpPr>
          <p:cNvPr id="48151" name="Flowchart: Document 55"/>
          <p:cNvSpPr>
            <a:spLocks noChangeArrowheads="1"/>
          </p:cNvSpPr>
          <p:nvPr/>
        </p:nvSpPr>
        <p:spPr bwMode="auto">
          <a:xfrm>
            <a:off x="1350963" y="2381250"/>
            <a:ext cx="990600" cy="647700"/>
          </a:xfrm>
          <a:prstGeom prst="flowChartDocument">
            <a:avLst/>
          </a:prstGeom>
          <a:solidFill>
            <a:srgbClr val="FFFF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Technical proposal</a:t>
            </a:r>
          </a:p>
        </p:txBody>
      </p:sp>
      <p:grpSp>
        <p:nvGrpSpPr>
          <p:cNvPr id="48152" name="Group 61"/>
          <p:cNvGrpSpPr>
            <a:grpSpLocks/>
          </p:cNvGrpSpPr>
          <p:nvPr/>
        </p:nvGrpSpPr>
        <p:grpSpPr bwMode="auto">
          <a:xfrm>
            <a:off x="2743200" y="4086225"/>
            <a:ext cx="2057400" cy="889000"/>
            <a:chOff x="3429000" y="4114558"/>
            <a:chExt cx="2057400" cy="888909"/>
          </a:xfrm>
        </p:grpSpPr>
        <p:sp>
          <p:nvSpPr>
            <p:cNvPr id="48163" name="Diamond 57"/>
            <p:cNvSpPr>
              <a:spLocks noChangeArrowheads="1"/>
            </p:cNvSpPr>
            <p:nvPr/>
          </p:nvSpPr>
          <p:spPr bwMode="auto">
            <a:xfrm>
              <a:off x="3429000" y="4114558"/>
              <a:ext cx="2057400" cy="888909"/>
            </a:xfrm>
            <a:prstGeom prst="diamond">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endParaRPr lang="en-US" altLang="en-US" sz="1200" b="0"/>
            </a:p>
          </p:txBody>
        </p:sp>
        <p:sp>
          <p:nvSpPr>
            <p:cNvPr id="48164" name="TextBox 58"/>
            <p:cNvSpPr txBox="1">
              <a:spLocks noChangeArrowheads="1"/>
            </p:cNvSpPr>
            <p:nvPr/>
          </p:nvSpPr>
          <p:spPr bwMode="auto">
            <a:xfrm>
              <a:off x="3548554" y="4264803"/>
              <a:ext cx="184210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400" b="0"/>
                <a:t>SFD has enough</a:t>
              </a:r>
              <a:br>
                <a:rPr lang="en-US" altLang="en-US" sz="1400" b="0"/>
              </a:br>
              <a:r>
                <a:rPr lang="en-US" altLang="en-US" sz="1400" b="0"/>
                <a:t> details for TGba Spec </a:t>
              </a:r>
            </a:p>
            <a:p>
              <a:pPr algn="ctr">
                <a:spcBef>
                  <a:spcPct val="0"/>
                </a:spcBef>
                <a:buFontTx/>
                <a:buNone/>
              </a:pPr>
              <a:r>
                <a:rPr lang="en-US" altLang="en-US" sz="1400" b="0"/>
                <a:t>D0.1?</a:t>
              </a:r>
            </a:p>
          </p:txBody>
        </p:sp>
      </p:grpSp>
      <p:cxnSp>
        <p:nvCxnSpPr>
          <p:cNvPr id="48153" name="Straight Arrow Connector 60"/>
          <p:cNvCxnSpPr>
            <a:cxnSpLocks noChangeShapeType="1"/>
            <a:endCxn id="48163" idx="1"/>
          </p:cNvCxnSpPr>
          <p:nvPr/>
        </p:nvCxnSpPr>
        <p:spPr bwMode="auto">
          <a:xfrm>
            <a:off x="2209800" y="4525963"/>
            <a:ext cx="533400" cy="4762"/>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4" name="Straight Arrow Connector 62"/>
          <p:cNvCxnSpPr>
            <a:cxnSpLocks noChangeShapeType="1"/>
          </p:cNvCxnSpPr>
          <p:nvPr/>
        </p:nvCxnSpPr>
        <p:spPr bwMode="auto">
          <a:xfrm>
            <a:off x="4800600" y="4525963"/>
            <a:ext cx="474663"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cxnSp>
        <p:nvCxnSpPr>
          <p:cNvPr id="48155" name="Elbow Connector 65"/>
          <p:cNvCxnSpPr>
            <a:cxnSpLocks noChangeShapeType="1"/>
            <a:stCxn id="48163" idx="2"/>
          </p:cNvCxnSpPr>
          <p:nvPr/>
        </p:nvCxnSpPr>
        <p:spPr bwMode="auto">
          <a:xfrm rot="5400000">
            <a:off x="2372519" y="4163219"/>
            <a:ext cx="587375" cy="2211387"/>
          </a:xfrm>
          <a:prstGeom prst="bentConnector2">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8156" name="Straight Arrow Connector 67"/>
          <p:cNvCxnSpPr>
            <a:cxnSpLocks noChangeShapeType="1"/>
          </p:cNvCxnSpPr>
          <p:nvPr/>
        </p:nvCxnSpPr>
        <p:spPr bwMode="auto">
          <a:xfrm flipV="1">
            <a:off x="1560513" y="5302250"/>
            <a:ext cx="1587" cy="26035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57" name="TextBox 68"/>
          <p:cNvSpPr txBox="1">
            <a:spLocks noChangeArrowheads="1"/>
          </p:cNvSpPr>
          <p:nvPr/>
        </p:nvSpPr>
        <p:spPr bwMode="auto">
          <a:xfrm>
            <a:off x="3771900" y="4940300"/>
            <a:ext cx="434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No</a:t>
            </a:r>
          </a:p>
        </p:txBody>
      </p:sp>
      <p:sp>
        <p:nvSpPr>
          <p:cNvPr id="48158" name="Flowchart: Document 69"/>
          <p:cNvSpPr>
            <a:spLocks noChangeArrowheads="1"/>
          </p:cNvSpPr>
          <p:nvPr/>
        </p:nvSpPr>
        <p:spPr bwMode="auto">
          <a:xfrm>
            <a:off x="957263" y="4137025"/>
            <a:ext cx="1252537" cy="1141413"/>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Spec Framework Document (SFD)</a:t>
            </a:r>
          </a:p>
        </p:txBody>
      </p:sp>
      <p:sp>
        <p:nvSpPr>
          <p:cNvPr id="48159" name="Flowchart: Document 72"/>
          <p:cNvSpPr>
            <a:spLocks noChangeArrowheads="1"/>
          </p:cNvSpPr>
          <p:nvPr/>
        </p:nvSpPr>
        <p:spPr bwMode="auto">
          <a:xfrm>
            <a:off x="5257800" y="4135438"/>
            <a:ext cx="1023938" cy="941387"/>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0.1</a:t>
            </a:r>
          </a:p>
        </p:txBody>
      </p:sp>
      <p:cxnSp>
        <p:nvCxnSpPr>
          <p:cNvPr id="48160" name="Straight Arrow Connector 79"/>
          <p:cNvCxnSpPr>
            <a:cxnSpLocks noChangeShapeType="1"/>
          </p:cNvCxnSpPr>
          <p:nvPr/>
        </p:nvCxnSpPr>
        <p:spPr bwMode="auto">
          <a:xfrm>
            <a:off x="7358063" y="4505325"/>
            <a:ext cx="474662" cy="0"/>
          </a:xfrm>
          <a:prstGeom prst="straightConnector1">
            <a:avLst/>
          </a:prstGeom>
          <a:noFill/>
          <a:ln w="12700" algn="ctr">
            <a:solidFill>
              <a:schemeClr val="tx1"/>
            </a:solidFill>
            <a:round/>
            <a:headEnd type="none" w="sm" len="sm"/>
            <a:tailEnd type="triangle" w="med" len="med"/>
          </a:ln>
          <a:extLst>
            <a:ext uri="{909E8E84-426E-40DD-AFC4-6F175D3DCCD1}">
              <a14:hiddenFill xmlns:a14="http://schemas.microsoft.com/office/drawing/2010/main">
                <a:noFill/>
              </a14:hiddenFill>
            </a:ext>
          </a:extLst>
        </p:spPr>
      </p:cxnSp>
      <p:sp>
        <p:nvSpPr>
          <p:cNvPr id="48161" name="Flowchart: Document 80"/>
          <p:cNvSpPr>
            <a:spLocks noChangeArrowheads="1"/>
          </p:cNvSpPr>
          <p:nvPr/>
        </p:nvSpPr>
        <p:spPr bwMode="auto">
          <a:xfrm>
            <a:off x="7815263" y="4114800"/>
            <a:ext cx="1023937" cy="939800"/>
          </a:xfrm>
          <a:prstGeom prst="flowChartDocument">
            <a:avLst/>
          </a:prstGeom>
          <a:solidFill>
            <a:srgbClr val="FFC000"/>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600" b="0"/>
              <a:t>TGba Spec Draft 1.0</a:t>
            </a:r>
          </a:p>
        </p:txBody>
      </p:sp>
      <p:sp>
        <p:nvSpPr>
          <p:cNvPr id="48162" name="Rectangle 75"/>
          <p:cNvSpPr>
            <a:spLocks noChangeArrowheads="1"/>
          </p:cNvSpPr>
          <p:nvPr/>
        </p:nvSpPr>
        <p:spPr bwMode="auto">
          <a:xfrm>
            <a:off x="6553200" y="4135438"/>
            <a:ext cx="990600" cy="804862"/>
          </a:xfrm>
          <a:prstGeom prst="rect">
            <a:avLst/>
          </a:prstGeom>
          <a:solidFill>
            <a:schemeClr val="bg1"/>
          </a:solidFill>
          <a:ln w="12700" algn="ctr">
            <a:solidFill>
              <a:schemeClr val="tx1"/>
            </a:solidFill>
            <a:round/>
            <a:headEnd type="none" w="sm" len="sm"/>
            <a:tailEnd type="none" w="sm" len="sm"/>
          </a:ln>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400" b="0"/>
              <a:t>Comment collection/</a:t>
            </a:r>
          </a:p>
          <a:p>
            <a:pPr>
              <a:spcBef>
                <a:spcPct val="0"/>
              </a:spcBef>
              <a:buFontTx/>
              <a:buNone/>
            </a:pPr>
            <a:r>
              <a:rPr lang="en-US" altLang="en-US" sz="1400" b="0"/>
              <a:t>Resolution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Meeting Protocol</a:t>
            </a:r>
          </a:p>
        </p:txBody>
      </p:sp>
      <p:sp>
        <p:nvSpPr>
          <p:cNvPr id="8195" name="Content Placeholder 2"/>
          <p:cNvSpPr>
            <a:spLocks noGrp="1"/>
          </p:cNvSpPr>
          <p:nvPr>
            <p:ph idx="1"/>
          </p:nvPr>
        </p:nvSpPr>
        <p:spPr/>
        <p:txBody>
          <a:bodyPr/>
          <a:lstStyle/>
          <a:p>
            <a:r>
              <a:rPr lang="en-US" altLang="zh-CN" smtClean="0"/>
              <a:t>Please announce your </a:t>
            </a:r>
            <a:r>
              <a:rPr lang="en-US" altLang="zh-CN" u="sng" smtClean="0"/>
              <a:t>name</a:t>
            </a:r>
            <a:r>
              <a:rPr lang="en-US" altLang="zh-CN" smtClean="0"/>
              <a:t> and </a:t>
            </a:r>
            <a:r>
              <a:rPr lang="en-US" altLang="zh-CN" u="sng" smtClean="0"/>
              <a:t>affiliation</a:t>
            </a:r>
            <a:r>
              <a:rPr lang="en-US" altLang="zh-CN" smtClean="0"/>
              <a:t> when you first address the group during a meeting slot</a:t>
            </a:r>
          </a:p>
          <a:p>
            <a:endParaRPr lang="en-US" altLang="en-US" smtClean="0"/>
          </a:p>
        </p:txBody>
      </p:sp>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81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A1786542-6B9C-4A56-8B17-DC4883078DD8}" type="slidenum">
              <a:rPr lang="en-US" altLang="en-US" sz="1200" b="0" smtClean="0"/>
              <a:pPr>
                <a:spcBef>
                  <a:spcPct val="0"/>
                </a:spcBef>
                <a:buFontTx/>
                <a:buNone/>
              </a:pPr>
              <a:t>4</a:t>
            </a:fld>
            <a:endParaRPr lang="en-US" altLang="en-US" sz="1200" b="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zh-CN" smtClean="0"/>
              <a:t>Attendance</a:t>
            </a:r>
            <a:endParaRPr lang="en-US" altLang="en-US" smtClean="0"/>
          </a:p>
        </p:txBody>
      </p:sp>
      <p:sp>
        <p:nvSpPr>
          <p:cNvPr id="3" name="Content Placeholder 2"/>
          <p:cNvSpPr>
            <a:spLocks noGrp="1"/>
          </p:cNvSpPr>
          <p:nvPr>
            <p:ph idx="1"/>
          </p:nvPr>
        </p:nvSpPr>
        <p:spPr/>
        <p:txBody>
          <a:bodyPr/>
          <a:lstStyle/>
          <a:p>
            <a:pPr>
              <a:defRPr/>
            </a:pPr>
            <a:r>
              <a:rPr lang="en-US" altLang="zh-CN" dirty="0" smtClean="0">
                <a:hlinkClick r:id="rId2"/>
              </a:rPr>
              <a:t>http://newton.meeting.verilan.com</a:t>
            </a:r>
            <a:endParaRPr lang="en-US" altLang="zh-CN" dirty="0" smtClean="0"/>
          </a:p>
          <a:p>
            <a:pPr>
              <a:defRPr/>
            </a:pPr>
            <a:endParaRPr lang="en-US" altLang="zh-CN" dirty="0" smtClean="0"/>
          </a:p>
          <a:p>
            <a:pPr marL="457200" indent="-457200">
              <a:buFontTx/>
              <a:buAutoNum type="arabicPeriod"/>
              <a:defRPr/>
            </a:pPr>
            <a:r>
              <a:rPr lang="en-US" altLang="zh-CN" dirty="0" smtClean="0"/>
              <a:t>Register</a:t>
            </a:r>
          </a:p>
          <a:p>
            <a:pPr marL="457200" indent="-457200">
              <a:buFontTx/>
              <a:buAutoNum type="arabicPeriod"/>
              <a:defRPr/>
            </a:pPr>
            <a:r>
              <a:rPr lang="en-US" altLang="zh-CN" dirty="0" smtClean="0"/>
              <a:t>Indicate attendance</a:t>
            </a:r>
          </a:p>
          <a:p>
            <a:pPr>
              <a:defRPr/>
            </a:pPr>
            <a:endParaRPr lang="en-US" dirty="0"/>
          </a:p>
        </p:txBody>
      </p:sp>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92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0EA93470-B795-4BC8-B7E4-942636225AF8}" type="slidenum">
              <a:rPr lang="en-US" altLang="en-US" sz="1200" b="0" smtClean="0"/>
              <a:pPr>
                <a:spcBef>
                  <a:spcPct val="0"/>
                </a:spcBef>
                <a:buFontTx/>
                <a:buNone/>
              </a:pPr>
              <a:t>5</a:t>
            </a:fld>
            <a:endParaRPr lang="en-US" altLang="en-US" sz="1200" b="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zh-CN" smtClean="0"/>
              <a:t>Attendance, Voting &amp; Document Status</a:t>
            </a:r>
            <a:endParaRPr lang="en-US" altLang="en-US" smtClean="0"/>
          </a:p>
        </p:txBody>
      </p:sp>
      <p:sp>
        <p:nvSpPr>
          <p:cNvPr id="10243" name="Content Placeholder 2"/>
          <p:cNvSpPr>
            <a:spLocks noGrp="1"/>
          </p:cNvSpPr>
          <p:nvPr>
            <p:ph idx="1"/>
          </p:nvPr>
        </p:nvSpPr>
        <p:spPr/>
        <p:txBody>
          <a:bodyPr/>
          <a:lstStyle/>
          <a:p>
            <a:r>
              <a:rPr lang="en-US" altLang="zh-CN" smtClean="0"/>
              <a:t>Make sure your badges are correct </a:t>
            </a:r>
          </a:p>
          <a:p>
            <a:endParaRPr lang="en-US" altLang="zh-CN" smtClean="0"/>
          </a:p>
          <a:p>
            <a:r>
              <a:rPr lang="en-US" altLang="zh-CN" smtClean="0"/>
              <a:t>If you plan to make a submission be sure it does not contain company logos or advertising</a:t>
            </a:r>
          </a:p>
          <a:p>
            <a:endParaRPr lang="en-US" altLang="zh-CN" smtClean="0"/>
          </a:p>
          <a:p>
            <a:r>
              <a:rPr lang="en-US" altLang="zh-CN" smtClean="0"/>
              <a:t>Questions on Voting status, Ballot pool, Access to Reflector, Documentation,  member</a:t>
            </a:r>
            <a:r>
              <a:rPr lang="ja-JP" altLang="en-US" smtClean="0"/>
              <a:t>’</a:t>
            </a:r>
            <a:r>
              <a:rPr lang="en-US" altLang="ja-JP" smtClean="0"/>
              <a:t>s area</a:t>
            </a:r>
          </a:p>
          <a:p>
            <a:pPr lvl="1"/>
            <a:r>
              <a:rPr lang="en-US" altLang="zh-CN" smtClean="0"/>
              <a:t>see Jon Rosdahl –  </a:t>
            </a:r>
            <a:r>
              <a:rPr lang="en-US" altLang="zh-CN" smtClean="0">
                <a:hlinkClick r:id="rId2"/>
              </a:rPr>
              <a:t>jrosdahl@ieee.org</a:t>
            </a:r>
            <a:endParaRPr lang="en-US" altLang="zh-CN" smtClean="0"/>
          </a:p>
          <a:p>
            <a:pPr lvl="1"/>
            <a:endParaRPr lang="en-US" altLang="zh-CN" smtClean="0"/>
          </a:p>
          <a:p>
            <a:r>
              <a:rPr lang="en-US" altLang="zh-CN" smtClean="0"/>
              <a:t>Cell Phones Silent or Off</a:t>
            </a:r>
          </a:p>
          <a:p>
            <a:endParaRPr lang="en-US" altLang="en-US" smtClean="0"/>
          </a:p>
        </p:txBody>
      </p:sp>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02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205ED895-A1BC-46F9-8DC0-8704ED42B469}" type="slidenum">
              <a:rPr lang="en-US" altLang="en-US" sz="1200" b="0" smtClean="0"/>
              <a:pPr>
                <a:spcBef>
                  <a:spcPct val="0"/>
                </a:spcBef>
                <a:buFontTx/>
                <a:buNone/>
              </a:pPr>
              <a:t>6</a:t>
            </a:fld>
            <a:endParaRPr lang="en-US" altLang="en-US" sz="1200" b="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TGba Schedule for the Week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89435502"/>
              </p:ext>
            </p:extLst>
          </p:nvPr>
        </p:nvGraphicFramePr>
        <p:xfrm>
          <a:off x="685800" y="1981200"/>
          <a:ext cx="7772400" cy="2378076"/>
        </p:xfrm>
        <a:graphic>
          <a:graphicData uri="http://schemas.openxmlformats.org/drawingml/2006/table">
            <a:tbl>
              <a:tblPr firstRow="1" bandRow="1">
                <a:tableStyleId>{073A0DAA-6AF3-43AB-8588-CEC1D06C72B9}</a:tableStyleId>
              </a:tblPr>
              <a:tblGrid>
                <a:gridCol w="1554480"/>
                <a:gridCol w="1554480"/>
                <a:gridCol w="1554480"/>
                <a:gridCol w="1554480"/>
                <a:gridCol w="1554480"/>
              </a:tblGrid>
              <a:tr h="396346">
                <a:tc>
                  <a:txBody>
                    <a:bodyPr/>
                    <a:lstStyle/>
                    <a:p>
                      <a:pPr algn="ctr"/>
                      <a:endParaRPr lang="en-US" sz="2000" dirty="0"/>
                    </a:p>
                  </a:txBody>
                  <a:tcPr marT="45742" marB="45742"/>
                </a:tc>
                <a:tc>
                  <a:txBody>
                    <a:bodyPr/>
                    <a:lstStyle/>
                    <a:p>
                      <a:pPr algn="ctr"/>
                      <a:r>
                        <a:rPr lang="en-US" sz="2000" dirty="0" smtClean="0"/>
                        <a:t>Monday</a:t>
                      </a:r>
                      <a:endParaRPr lang="en-US" sz="2000" dirty="0"/>
                    </a:p>
                  </a:txBody>
                  <a:tcPr marT="45742" marB="45742"/>
                </a:tc>
                <a:tc>
                  <a:txBody>
                    <a:bodyPr/>
                    <a:lstStyle/>
                    <a:p>
                      <a:pPr algn="ctr"/>
                      <a:r>
                        <a:rPr lang="en-US" sz="2000" dirty="0" smtClean="0"/>
                        <a:t>Tuesday</a:t>
                      </a:r>
                      <a:endParaRPr lang="en-US" sz="2000" dirty="0"/>
                    </a:p>
                  </a:txBody>
                  <a:tcPr marT="45742" marB="45742"/>
                </a:tc>
                <a:tc>
                  <a:txBody>
                    <a:bodyPr/>
                    <a:lstStyle/>
                    <a:p>
                      <a:pPr algn="ctr"/>
                      <a:r>
                        <a:rPr lang="en-US" sz="2000" dirty="0" smtClean="0"/>
                        <a:t>Wednesday</a:t>
                      </a:r>
                      <a:endParaRPr lang="en-US" sz="2000" dirty="0"/>
                    </a:p>
                  </a:txBody>
                  <a:tcPr marT="45742" marB="45742"/>
                </a:tc>
                <a:tc>
                  <a:txBody>
                    <a:bodyPr/>
                    <a:lstStyle/>
                    <a:p>
                      <a:pPr algn="ctr"/>
                      <a:r>
                        <a:rPr lang="en-US" sz="2000" dirty="0" smtClean="0"/>
                        <a:t>Thursday</a:t>
                      </a:r>
                      <a:endParaRPr lang="en-US" sz="2000" dirty="0"/>
                    </a:p>
                  </a:txBody>
                  <a:tcPr marT="45742" marB="45742"/>
                </a:tc>
              </a:tr>
              <a:tr h="396346">
                <a:tc>
                  <a:txBody>
                    <a:bodyPr/>
                    <a:lstStyle/>
                    <a:p>
                      <a:pPr algn="ctr"/>
                      <a:r>
                        <a:rPr lang="en-US" sz="2000" dirty="0" smtClean="0"/>
                        <a:t>AM1</a:t>
                      </a:r>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err="1" smtClean="0"/>
                        <a:t>TGba</a:t>
                      </a:r>
                      <a:endParaRPr lang="en-US" sz="2000" b="1" dirty="0"/>
                    </a:p>
                  </a:txBody>
                  <a:tcPr marT="45742" marB="45742"/>
                </a:tc>
                <a:tc>
                  <a:txBody>
                    <a:bodyPr/>
                    <a:lstStyle/>
                    <a:p>
                      <a:pPr algn="ctr"/>
                      <a:r>
                        <a:rPr lang="en-US" sz="2000" b="1" dirty="0" smtClean="0"/>
                        <a:t>TGba</a:t>
                      </a:r>
                      <a:endParaRPr lang="en-US" sz="2000" b="1" dirty="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1" dirty="0" smtClean="0">
                        <a:solidFill>
                          <a:schemeClr val="tx1"/>
                        </a:solidFill>
                      </a:endParaRPr>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tx1"/>
                          </a:solidFill>
                        </a:rPr>
                        <a:t>TGba</a:t>
                      </a:r>
                    </a:p>
                  </a:txBody>
                  <a:tcPr marT="45742" marB="45742"/>
                </a:tc>
              </a:tr>
              <a:tr h="396346">
                <a:tc>
                  <a:txBody>
                    <a:bodyPr/>
                    <a:lstStyle/>
                    <a:p>
                      <a:pPr algn="ctr"/>
                      <a:r>
                        <a:rPr lang="en-US" sz="2000" dirty="0" smtClean="0"/>
                        <a:t>AM2</a:t>
                      </a:r>
                      <a:endParaRPr lang="en-US" sz="2000" dirty="0"/>
                    </a:p>
                  </a:txBody>
                  <a:tcPr marT="45742" marB="45742"/>
                </a:tc>
                <a:tc>
                  <a:txBody>
                    <a:bodyPr/>
                    <a:lstStyle/>
                    <a:p>
                      <a:pPr algn="ctr"/>
                      <a:endParaRPr lang="en-US" sz="2000" b="1" dirty="0"/>
                    </a:p>
                  </a:txBody>
                  <a:tcPr marT="45742" marB="45742"/>
                </a:tc>
                <a:tc>
                  <a:txBody>
                    <a:bodyPr/>
                    <a:lstStyle/>
                    <a:p>
                      <a:pPr algn="ctr"/>
                      <a:endParaRPr lang="en-US" sz="2000" b="1" dirty="0"/>
                    </a:p>
                  </a:txBody>
                  <a:tcPr marT="45742" marB="45742"/>
                </a:tc>
                <a:tc>
                  <a:txBody>
                    <a:bodyPr/>
                    <a:lstStyle/>
                    <a:p>
                      <a:pPr algn="ctr"/>
                      <a:endParaRPr lang="en-US" sz="2000" b="1"/>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1" dirty="0" smtClean="0">
                        <a:solidFill>
                          <a:schemeClr val="tx1"/>
                        </a:solidFill>
                      </a:endParaRPr>
                    </a:p>
                  </a:txBody>
                  <a:tcPr marT="45742" marB="45742"/>
                </a:tc>
              </a:tr>
              <a:tr h="396346">
                <a:tc>
                  <a:txBody>
                    <a:bodyPr/>
                    <a:lstStyle/>
                    <a:p>
                      <a:pPr algn="ctr"/>
                      <a:r>
                        <a:rPr lang="en-US" sz="2000" dirty="0" smtClean="0"/>
                        <a:t>PM1</a:t>
                      </a:r>
                      <a:endParaRPr lang="en-US" sz="2000" dirty="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err="1" smtClean="0"/>
                        <a:t>TGba</a:t>
                      </a:r>
                      <a:endParaRPr lang="en-US" sz="2000" b="1" dirty="0" smtClean="0"/>
                    </a:p>
                  </a:txBody>
                  <a:tcPr marT="45742" marB="4574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t>TGba</a:t>
                      </a:r>
                    </a:p>
                  </a:txBody>
                  <a:tcPr marT="45742" marB="45742"/>
                </a:tc>
                <a:tc>
                  <a:txBody>
                    <a:bodyPr/>
                    <a:lstStyle/>
                    <a:p>
                      <a:pPr algn="ctr"/>
                      <a:r>
                        <a:rPr lang="en-US" sz="2000" b="1" dirty="0" err="1" smtClean="0">
                          <a:solidFill>
                            <a:schemeClr val="tx1"/>
                          </a:solidFill>
                        </a:rPr>
                        <a:t>TGba</a:t>
                      </a:r>
                      <a:endParaRPr lang="en-US" sz="2000" b="1" dirty="0"/>
                    </a:p>
                  </a:txBody>
                  <a:tcPr marT="45742" marB="45742"/>
                </a:tc>
                <a:tc>
                  <a:txBody>
                    <a:bodyPr/>
                    <a:lstStyle/>
                    <a:p>
                      <a:pPr algn="ctr"/>
                      <a:r>
                        <a:rPr lang="en-US" sz="2000" b="1" dirty="0" smtClean="0">
                          <a:solidFill>
                            <a:schemeClr val="tx1"/>
                          </a:solidFill>
                        </a:rPr>
                        <a:t>TGba</a:t>
                      </a:r>
                      <a:endParaRPr lang="en-US" sz="2000" b="1" dirty="0">
                        <a:solidFill>
                          <a:schemeClr val="tx1"/>
                        </a:solidFill>
                      </a:endParaRPr>
                    </a:p>
                  </a:txBody>
                  <a:tcPr marT="45742" marB="45742"/>
                </a:tc>
              </a:tr>
              <a:tr h="396346">
                <a:tc>
                  <a:txBody>
                    <a:bodyPr/>
                    <a:lstStyle/>
                    <a:p>
                      <a:pPr algn="ctr"/>
                      <a:r>
                        <a:rPr lang="en-US" sz="2000" dirty="0" smtClean="0"/>
                        <a:t>PM2</a:t>
                      </a:r>
                      <a:endParaRPr lang="en-US" sz="2000" dirty="0"/>
                    </a:p>
                  </a:txBody>
                  <a:tcPr marT="45742" marB="45742"/>
                </a:tc>
                <a:tc>
                  <a:txBody>
                    <a:bodyPr/>
                    <a:lstStyle/>
                    <a:p>
                      <a:pPr algn="ctr"/>
                      <a:endParaRPr lang="en-US" sz="2000" b="1" dirty="0"/>
                    </a:p>
                  </a:txBody>
                  <a:tcPr marT="45742" marB="45742"/>
                </a:tc>
                <a:tc>
                  <a:txBody>
                    <a:bodyPr/>
                    <a:lstStyle/>
                    <a:p>
                      <a:pPr algn="ctr"/>
                      <a:endParaRPr lang="en-US" sz="2000" b="1" dirty="0"/>
                    </a:p>
                  </a:txBody>
                  <a:tcPr marT="45742" marB="45742"/>
                </a:tc>
                <a:tc>
                  <a:txBody>
                    <a:bodyPr/>
                    <a:lstStyle/>
                    <a:p>
                      <a:pPr algn="ctr"/>
                      <a:endParaRPr lang="en-US" sz="2000" b="1" dirty="0">
                        <a:solidFill>
                          <a:srgbClr val="FF0000"/>
                        </a:solidFill>
                      </a:endParaRPr>
                    </a:p>
                  </a:txBody>
                  <a:tcPr marT="45742" marB="45742"/>
                </a:tc>
                <a:tc>
                  <a:txBody>
                    <a:bodyPr/>
                    <a:lstStyle/>
                    <a:p>
                      <a:pPr algn="ctr"/>
                      <a:endParaRPr lang="en-US" sz="2000" b="1" dirty="0"/>
                    </a:p>
                  </a:txBody>
                  <a:tcPr marT="45742" marB="45742"/>
                </a:tc>
              </a:tr>
              <a:tr h="396346">
                <a:tc>
                  <a:txBody>
                    <a:bodyPr/>
                    <a:lstStyle/>
                    <a:p>
                      <a:pPr algn="ctr"/>
                      <a:r>
                        <a:rPr lang="en-US" sz="2000" dirty="0" smtClean="0"/>
                        <a:t>EVE</a:t>
                      </a:r>
                      <a:endParaRPr lang="en-US" sz="2000" dirty="0"/>
                    </a:p>
                  </a:txBody>
                  <a:tcPr marT="45742" marB="45742"/>
                </a:tc>
                <a:tc>
                  <a:txBody>
                    <a:bodyPr/>
                    <a:lstStyle/>
                    <a:p>
                      <a:pPr algn="ctr"/>
                      <a:endParaRPr lang="en-US" sz="2000" b="1" dirty="0"/>
                    </a:p>
                  </a:txBody>
                  <a:tcPr marT="45742" marB="45742"/>
                </a:tc>
                <a:tc>
                  <a:txBody>
                    <a:bodyPr/>
                    <a:lstStyle/>
                    <a:p>
                      <a:pPr algn="ctr"/>
                      <a:r>
                        <a:rPr lang="en-US" sz="2000" b="1" dirty="0" err="1" smtClean="0"/>
                        <a:t>TGba</a:t>
                      </a:r>
                      <a:endParaRPr lang="en-US" sz="2000" b="1" dirty="0"/>
                    </a:p>
                  </a:txBody>
                  <a:tcPr marT="45742" marB="45742"/>
                </a:tc>
                <a:tc>
                  <a:txBody>
                    <a:bodyPr/>
                    <a:lstStyle/>
                    <a:p>
                      <a:pPr algn="ctr"/>
                      <a:endParaRPr lang="en-US" sz="2000" b="1" dirty="0">
                        <a:solidFill>
                          <a:srgbClr val="FF0000"/>
                        </a:solidFill>
                      </a:endParaRPr>
                    </a:p>
                  </a:txBody>
                  <a:tcPr marT="45742" marB="45742"/>
                </a:tc>
                <a:tc>
                  <a:txBody>
                    <a:bodyPr/>
                    <a:lstStyle/>
                    <a:p>
                      <a:pPr algn="ctr"/>
                      <a:endParaRPr lang="en-US" sz="2000" b="1" dirty="0"/>
                    </a:p>
                  </a:txBody>
                  <a:tcPr marT="45742" marB="45742"/>
                </a:tc>
              </a:tr>
            </a:tbl>
          </a:graphicData>
        </a:graphic>
      </p:graphicFrame>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13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820D640C-C722-4D77-8FC8-47D537D1240F}" type="slidenum">
              <a:rPr lang="en-US" altLang="en-US" sz="1200" b="0" smtClean="0"/>
              <a:pPr>
                <a:spcBef>
                  <a:spcPct val="0"/>
                </a:spcBef>
                <a:buFontTx/>
                <a:buNone/>
              </a:pPr>
              <a:t>7</a:t>
            </a:fld>
            <a:endParaRPr lang="en-US" altLang="en-US" sz="1200" b="0" smtClean="0"/>
          </a:p>
        </p:txBody>
      </p:sp>
      <p:graphicFrame>
        <p:nvGraphicFramePr>
          <p:cNvPr id="2" name="Table 1"/>
          <p:cNvGraphicFramePr>
            <a:graphicFrameLocks noGrp="1"/>
          </p:cNvGraphicFramePr>
          <p:nvPr/>
        </p:nvGraphicFramePr>
        <p:xfrm>
          <a:off x="715963" y="4724400"/>
          <a:ext cx="3629025" cy="1362075"/>
        </p:xfrm>
        <a:graphic>
          <a:graphicData uri="http://schemas.openxmlformats.org/drawingml/2006/table">
            <a:tbl>
              <a:tblPr/>
              <a:tblGrid>
                <a:gridCol w="625541"/>
                <a:gridCol w="1197844"/>
                <a:gridCol w="598922"/>
                <a:gridCol w="603359"/>
                <a:gridCol w="603359"/>
              </a:tblGrid>
              <a:tr h="161925">
                <a:tc gridSpan="3">
                  <a:txBody>
                    <a:bodyPr/>
                    <a:lstStyle/>
                    <a:p>
                      <a:pPr algn="l" fontAlgn="b"/>
                      <a:r>
                        <a:rPr lang="en-US" sz="1200" b="1" i="0" u="none" strike="noStrike" dirty="0">
                          <a:effectLst/>
                          <a:latin typeface="Arial" panose="020B0604020202020204" pitchFamily="34" charset="0"/>
                        </a:rPr>
                        <a:t>Nominal </a:t>
                      </a:r>
                      <a:r>
                        <a:rPr lang="en-US" sz="1200" b="1" i="0" u="none" strike="noStrike" dirty="0" err="1">
                          <a:effectLst/>
                          <a:latin typeface="Arial" panose="020B0604020202020204" pitchFamily="34" charset="0"/>
                        </a:rPr>
                        <a:t>Timeblocks</a:t>
                      </a:r>
                      <a:r>
                        <a:rPr lang="en-US" sz="1200" b="1" i="0" u="none" strike="noStrike" dirty="0">
                          <a:effectLst/>
                          <a:latin typeface="Arial" panose="020B0604020202020204" pitchFamily="34" charset="0"/>
                        </a:rPr>
                        <a:t>:</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ctr"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a:txBody>
                    <a:bodyPr/>
                    <a:lstStyle/>
                    <a:p>
                      <a:pPr algn="l" fontAlgn="ctr"/>
                      <a:endParaRPr lang="en-US" sz="1200" b="0" i="0" u="none" strike="noStrike">
                        <a:effectLst/>
                        <a:latin typeface="Arial" panose="020B0604020202020204" pitchFamily="34" charset="0"/>
                      </a:endParaRPr>
                    </a:p>
                  </a:txBody>
                  <a:tcPr marL="9525" marR="9525" marT="9525" marB="0" anchor="ctr">
                    <a:lnL>
                      <a:noFill/>
                    </a:lnL>
                    <a:lnR>
                      <a:noFill/>
                    </a:lnR>
                    <a:lnT>
                      <a:noFill/>
                    </a:lnT>
                    <a:lnB>
                      <a:noFill/>
                    </a:lnB>
                  </a:tcPr>
                </a:tc>
              </a:tr>
              <a:tr h="190500">
                <a:tc>
                  <a:txBody>
                    <a:bodyPr/>
                    <a:lstStyle/>
                    <a:p>
                      <a:pPr algn="l" fontAlgn="b"/>
                      <a:r>
                        <a:rPr lang="en-US" sz="1200" b="1" i="0" u="none" strike="noStrike">
                          <a:effectLst/>
                          <a:latin typeface="Arial" panose="020B0604020202020204" pitchFamily="34" charset="0"/>
                        </a:rPr>
                        <a:t>AM0</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7am to 8am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0700 to 0800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AM1</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8am to 10am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0800 to 1000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dirty="0">
                          <a:effectLst/>
                          <a:latin typeface="Arial" panose="020B0604020202020204" pitchFamily="34" charset="0"/>
                        </a:rPr>
                        <a:t>AM2</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10:30am to 12:30pm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1030 to 1230</a:t>
                      </a:r>
                    </a:p>
                  </a:txBody>
                  <a:tcPr marL="9525" marR="9525" marT="9525" marB="0" anchor="b">
                    <a:lnL>
                      <a:noFill/>
                    </a:lnL>
                    <a:lnR>
                      <a:noFill/>
                    </a:lnR>
                    <a:lnT>
                      <a:noFill/>
                    </a:lnT>
                    <a:lnB>
                      <a:noFill/>
                    </a:lnB>
                  </a:tcPr>
                </a:tc>
                <a:tc hMerge="1">
                  <a:txBody>
                    <a:bodyPr/>
                    <a:lstStyle/>
                    <a:p>
                      <a:endParaRPr lang="en-US"/>
                    </a:p>
                  </a:txBody>
                  <a:tcPr/>
                </a:tc>
              </a:tr>
              <a:tr h="161925">
                <a:tc>
                  <a:txBody>
                    <a:bodyPr/>
                    <a:lstStyle/>
                    <a:p>
                      <a:pPr algn="l" fontAlgn="b"/>
                      <a:r>
                        <a:rPr lang="en-US" sz="1200" b="1" i="0" u="none" strike="noStrike">
                          <a:effectLst/>
                          <a:latin typeface="Arial" panose="020B0604020202020204" pitchFamily="34" charset="0"/>
                        </a:rPr>
                        <a:t>PM1</a:t>
                      </a:r>
                    </a:p>
                  </a:txBody>
                  <a:tcPr marL="9525" marR="9525" marT="9525" marB="0" anchor="b">
                    <a:lnL>
                      <a:noFill/>
                    </a:lnL>
                    <a:lnR>
                      <a:noFill/>
                    </a:lnR>
                    <a:lnT>
                      <a:noFill/>
                    </a:lnT>
                    <a:lnB>
                      <a:noFill/>
                    </a:lnB>
                  </a:tcPr>
                </a:tc>
                <a:tc gridSpan="2">
                  <a:txBody>
                    <a:bodyPr/>
                    <a:lstStyle/>
                    <a:p>
                      <a:pPr algn="l" fontAlgn="b"/>
                      <a:r>
                        <a:rPr lang="en-US" sz="1200" b="0" i="0" u="none" strike="noStrike" dirty="0">
                          <a:effectLst/>
                          <a:latin typeface="Arial" panose="020B0604020202020204" pitchFamily="34" charset="0"/>
                        </a:rPr>
                        <a:t>1:30pm to 3:30pm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a:effectLst/>
                          <a:latin typeface="Arial" panose="020B0604020202020204" pitchFamily="34" charset="0"/>
                        </a:rPr>
                        <a:t>1330 to 1530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PM2</a:t>
                      </a:r>
                    </a:p>
                  </a:txBody>
                  <a:tcPr marL="9525" marR="9525" marT="9525" marB="0" anchor="b">
                    <a:lnL>
                      <a:noFill/>
                    </a:lnL>
                    <a:lnR>
                      <a:noFill/>
                    </a:lnR>
                    <a:lnT>
                      <a:noFill/>
                    </a:lnT>
                    <a:lnB>
                      <a:noFill/>
                    </a:lnB>
                  </a:tcPr>
                </a:tc>
                <a:tc>
                  <a:txBody>
                    <a:bodyPr/>
                    <a:lstStyle/>
                    <a:p>
                      <a:pPr algn="l" fontAlgn="b"/>
                      <a:r>
                        <a:rPr lang="en-US" sz="1200" b="0" i="0" u="none" strike="noStrike">
                          <a:effectLst/>
                          <a:latin typeface="Arial" panose="020B0604020202020204" pitchFamily="34" charset="0"/>
                        </a:rPr>
                        <a:t>4pm to 6pm</a:t>
                      </a:r>
                    </a:p>
                  </a:txBody>
                  <a:tcPr marL="9525" marR="9525" marT="9525" marB="0" anchor="b">
                    <a:lnL>
                      <a:noFill/>
                    </a:lnL>
                    <a:lnR>
                      <a:noFill/>
                    </a:lnR>
                    <a:lnT>
                      <a:noFill/>
                    </a:lnT>
                    <a:lnB>
                      <a:noFill/>
                    </a:lnB>
                  </a:tcPr>
                </a:tc>
                <a:tc>
                  <a:txBody>
                    <a:bodyPr/>
                    <a:lstStyle/>
                    <a:p>
                      <a:pPr algn="l" fontAlgn="b"/>
                      <a:endParaRPr lang="en-US" sz="1200" b="0" i="0" u="none" strike="noStrike">
                        <a:effectLst/>
                        <a:latin typeface="Arial" panose="020B0604020202020204" pitchFamily="34" charset="0"/>
                      </a:endParaRP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1600 to 1800</a:t>
                      </a:r>
                    </a:p>
                  </a:txBody>
                  <a:tcPr marL="9525" marR="9525" marT="9525" marB="0" anchor="b">
                    <a:lnL>
                      <a:noFill/>
                    </a:lnL>
                    <a:lnR>
                      <a:noFill/>
                    </a:lnR>
                    <a:lnT>
                      <a:noFill/>
                    </a:lnT>
                    <a:lnB>
                      <a:noFill/>
                    </a:lnB>
                  </a:tcPr>
                </a:tc>
                <a:tc hMerge="1">
                  <a:txBody>
                    <a:bodyPr/>
                    <a:lstStyle/>
                    <a:p>
                      <a:endParaRPr lang="en-US"/>
                    </a:p>
                  </a:txBody>
                  <a:tcPr/>
                </a:tc>
              </a:tr>
              <a:tr h="200025">
                <a:tc>
                  <a:txBody>
                    <a:bodyPr/>
                    <a:lstStyle/>
                    <a:p>
                      <a:pPr algn="l" fontAlgn="b"/>
                      <a:r>
                        <a:rPr lang="en-US" sz="1200" b="1" i="0" u="none" strike="noStrike">
                          <a:effectLst/>
                          <a:latin typeface="Arial" panose="020B0604020202020204" pitchFamily="34" charset="0"/>
                        </a:rPr>
                        <a:t>EVE</a:t>
                      </a:r>
                    </a:p>
                  </a:txBody>
                  <a:tcPr marL="9525" marR="9525" marT="9525" marB="0" anchor="b">
                    <a:lnL>
                      <a:noFill/>
                    </a:lnL>
                    <a:lnR>
                      <a:noFill/>
                    </a:lnR>
                    <a:lnT>
                      <a:noFill/>
                    </a:lnT>
                    <a:lnB>
                      <a:noFill/>
                    </a:lnB>
                  </a:tcPr>
                </a:tc>
                <a:tc gridSpan="2">
                  <a:txBody>
                    <a:bodyPr/>
                    <a:lstStyle/>
                    <a:p>
                      <a:pPr algn="l" fontAlgn="b"/>
                      <a:r>
                        <a:rPr lang="en-US" sz="1200" b="0" i="0" u="none" strike="noStrike">
                          <a:effectLst/>
                          <a:latin typeface="Arial" panose="020B0604020202020204" pitchFamily="34" charset="0"/>
                        </a:rPr>
                        <a:t>7:30pm-9:30pm</a:t>
                      </a:r>
                    </a:p>
                  </a:txBody>
                  <a:tcPr marL="9525" marR="9525" marT="9525" marB="0" anchor="b">
                    <a:lnL>
                      <a:noFill/>
                    </a:lnL>
                    <a:lnR>
                      <a:noFill/>
                    </a:lnR>
                    <a:lnT>
                      <a:noFill/>
                    </a:lnT>
                    <a:lnB>
                      <a:noFill/>
                    </a:lnB>
                  </a:tcPr>
                </a:tc>
                <a:tc hMerge="1">
                  <a:txBody>
                    <a:bodyPr/>
                    <a:lstStyle/>
                    <a:p>
                      <a:endParaRPr lang="en-US"/>
                    </a:p>
                  </a:txBody>
                  <a:tcPr/>
                </a:tc>
                <a:tc gridSpan="2">
                  <a:txBody>
                    <a:bodyPr/>
                    <a:lstStyle/>
                    <a:p>
                      <a:pPr algn="l" fontAlgn="b"/>
                      <a:r>
                        <a:rPr lang="en-US" sz="1200" b="0" i="0" u="none" strike="noStrike" dirty="0">
                          <a:effectLst/>
                          <a:latin typeface="Arial" panose="020B0604020202020204" pitchFamily="34" charset="0"/>
                        </a:rPr>
                        <a:t>1930 to 2130</a:t>
                      </a:r>
                    </a:p>
                  </a:txBody>
                  <a:tcPr marL="9525" marR="9525" marT="9525" marB="0" anchor="b">
                    <a:lnL>
                      <a:noFill/>
                    </a:lnL>
                    <a:lnR>
                      <a:noFill/>
                    </a:lnR>
                    <a:lnT>
                      <a:noFill/>
                    </a:lnT>
                    <a:lnB>
                      <a:noFill/>
                    </a:lnB>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Main Agenda Items for the Week</a:t>
            </a:r>
          </a:p>
        </p:txBody>
      </p:sp>
      <p:sp>
        <p:nvSpPr>
          <p:cNvPr id="12291" name="Content Placeholder 2"/>
          <p:cNvSpPr>
            <a:spLocks noGrp="1"/>
          </p:cNvSpPr>
          <p:nvPr>
            <p:ph idx="1"/>
          </p:nvPr>
        </p:nvSpPr>
        <p:spPr>
          <a:xfrm>
            <a:off x="685800" y="1676400"/>
            <a:ext cx="7924800" cy="4722813"/>
          </a:xfrm>
        </p:spPr>
        <p:txBody>
          <a:bodyPr/>
          <a:lstStyle/>
          <a:p>
            <a:pPr>
              <a:defRPr/>
            </a:pPr>
            <a:r>
              <a:rPr lang="en-US" altLang="en-US" sz="2000" dirty="0" err="1" smtClean="0"/>
              <a:t>TGba</a:t>
            </a:r>
            <a:r>
              <a:rPr lang="en-US" altLang="en-US" sz="2000" dirty="0" smtClean="0"/>
              <a:t> technical editor confirmation</a:t>
            </a:r>
          </a:p>
          <a:p>
            <a:pPr>
              <a:defRPr/>
            </a:pPr>
            <a:r>
              <a:rPr lang="en-US" altLang="en-US" sz="2000" dirty="0" smtClean="0"/>
              <a:t>Review </a:t>
            </a:r>
            <a:r>
              <a:rPr lang="en-US" altLang="en-US" sz="2000" dirty="0"/>
              <a:t>technical presentations</a:t>
            </a:r>
          </a:p>
          <a:p>
            <a:pPr lvl="1">
              <a:defRPr/>
            </a:pPr>
            <a:r>
              <a:rPr lang="en-US" altLang="en-US" sz="1800" dirty="0" smtClean="0"/>
              <a:t>Give higher priority </a:t>
            </a:r>
            <a:r>
              <a:rPr lang="en-US" altLang="en-US" sz="1800" dirty="0"/>
              <a:t>to </a:t>
            </a:r>
            <a:r>
              <a:rPr lang="en-US" altLang="en-US" sz="1800" dirty="0" smtClean="0"/>
              <a:t>submissions that discuss the basic </a:t>
            </a:r>
            <a:r>
              <a:rPr lang="en-US" altLang="en-US" sz="1800" dirty="0"/>
              <a:t>operation of </a:t>
            </a:r>
            <a:r>
              <a:rPr lang="en-US" altLang="en-US" sz="1800" dirty="0" smtClean="0"/>
              <a:t>WUR</a:t>
            </a:r>
          </a:p>
          <a:p>
            <a:pPr lvl="2">
              <a:defRPr/>
            </a:pPr>
            <a:r>
              <a:rPr lang="en-US" altLang="en-US" sz="1600" dirty="0" smtClean="0"/>
              <a:t>WUR preamble design</a:t>
            </a:r>
          </a:p>
          <a:p>
            <a:pPr lvl="2">
              <a:defRPr/>
            </a:pPr>
            <a:r>
              <a:rPr lang="en-US" altLang="en-US" sz="1600" dirty="0" smtClean="0"/>
              <a:t>WUR waveform design for 62.5 kbps data rate</a:t>
            </a:r>
          </a:p>
          <a:p>
            <a:pPr lvl="2">
              <a:defRPr/>
            </a:pPr>
            <a:r>
              <a:rPr lang="en-US" altLang="en-US" sz="1600" dirty="0" smtClean="0"/>
              <a:t>WUR packet format</a:t>
            </a:r>
          </a:p>
          <a:p>
            <a:pPr lvl="2">
              <a:defRPr/>
            </a:pPr>
            <a:r>
              <a:rPr lang="en-US" altLang="en-US" sz="1600" dirty="0" smtClean="0"/>
              <a:t>Unicast WUR packet transmission and reception</a:t>
            </a:r>
          </a:p>
          <a:p>
            <a:pPr>
              <a:defRPr/>
            </a:pPr>
            <a:r>
              <a:rPr lang="en-US" altLang="en-US" sz="2000" dirty="0"/>
              <a:t>Identify </a:t>
            </a:r>
            <a:r>
              <a:rPr lang="en-US" altLang="en-US" sz="2000" dirty="0" err="1"/>
              <a:t>subclauses</a:t>
            </a:r>
            <a:r>
              <a:rPr lang="en-US" altLang="en-US" sz="2000" dirty="0"/>
              <a:t> that have enough details to start writing draft text based on </a:t>
            </a:r>
            <a:r>
              <a:rPr lang="en-US" altLang="en-US" sz="2000" dirty="0" err="1"/>
              <a:t>TGba</a:t>
            </a:r>
            <a:r>
              <a:rPr lang="en-US" altLang="en-US" sz="2000" dirty="0"/>
              <a:t> SFD (11-17/575r5</a:t>
            </a:r>
            <a:r>
              <a:rPr lang="en-US" altLang="en-US" sz="2000" dirty="0" smtClean="0"/>
              <a:t>)</a:t>
            </a:r>
          </a:p>
          <a:p>
            <a:pPr lvl="1">
              <a:defRPr/>
            </a:pPr>
            <a:r>
              <a:rPr lang="en-US" altLang="en-US" sz="1600" dirty="0"/>
              <a:t>Call for volunteers to write draft text for the identified </a:t>
            </a:r>
            <a:r>
              <a:rPr lang="en-US" altLang="en-US" sz="1600" dirty="0" err="1"/>
              <a:t>subclauses</a:t>
            </a:r>
            <a:r>
              <a:rPr lang="en-US" altLang="en-US" sz="1600" dirty="0"/>
              <a:t> by end of Nov. F2F meeting</a:t>
            </a:r>
          </a:p>
          <a:p>
            <a:pPr>
              <a:defRPr/>
            </a:pPr>
            <a:r>
              <a:rPr lang="en-US" altLang="en-US" sz="2000" dirty="0" smtClean="0"/>
              <a:t>Work </a:t>
            </a:r>
            <a:r>
              <a:rPr lang="en-US" altLang="en-US" sz="2000" dirty="0"/>
              <a:t>on </a:t>
            </a:r>
            <a:r>
              <a:rPr lang="en-US" altLang="en-US" sz="2000" dirty="0" err="1"/>
              <a:t>TGba</a:t>
            </a:r>
            <a:r>
              <a:rPr lang="en-US" altLang="en-US" sz="2000" dirty="0"/>
              <a:t> task group </a:t>
            </a:r>
            <a:r>
              <a:rPr lang="en-US" altLang="en-US" sz="2000" dirty="0" smtClean="0"/>
              <a:t>documents</a:t>
            </a:r>
            <a:endParaRPr lang="en-US" altLang="en-US" sz="2000" dirty="0"/>
          </a:p>
          <a:p>
            <a:pPr>
              <a:defRPr/>
            </a:pPr>
            <a:r>
              <a:rPr lang="en-US" altLang="en-US" sz="2000" dirty="0"/>
              <a:t>Review TG timeline</a:t>
            </a:r>
          </a:p>
          <a:p>
            <a:endParaRPr lang="en-US" altLang="en-US" sz="1800" dirty="0" smtClean="0"/>
          </a:p>
          <a:p>
            <a:endParaRPr lang="en-US" altLang="en-US" sz="1800" dirty="0" smtClean="0"/>
          </a:p>
        </p:txBody>
      </p:sp>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22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A0A6492-A455-4AD2-A19D-A4E84B1CCB2D}" type="slidenum">
              <a:rPr lang="en-US" altLang="en-US" sz="1200" b="0" smtClean="0"/>
              <a:pPr>
                <a:spcBef>
                  <a:spcPct val="0"/>
                </a:spcBef>
                <a:buFontTx/>
                <a:buNone/>
              </a:pPr>
              <a:t>8</a:t>
            </a:fld>
            <a:endParaRPr lang="en-US" altLang="en-US" sz="1200" b="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685800"/>
            <a:ext cx="7772400" cy="534988"/>
          </a:xfrm>
        </p:spPr>
        <p:txBody>
          <a:bodyPr/>
          <a:lstStyle/>
          <a:p>
            <a:r>
              <a:rPr lang="en-US" altLang="en-US" dirty="0" smtClean="0"/>
              <a:t>Call for Submissions</a:t>
            </a:r>
          </a:p>
        </p:txBody>
      </p:sp>
      <p:sp>
        <p:nvSpPr>
          <p:cNvPr id="6" name="Content Placeholder 5"/>
          <p:cNvSpPr>
            <a:spLocks noGrp="1"/>
          </p:cNvSpPr>
          <p:nvPr>
            <p:ph idx="1"/>
          </p:nvPr>
        </p:nvSpPr>
        <p:spPr>
          <a:xfrm>
            <a:off x="685800" y="1296988"/>
            <a:ext cx="7772400" cy="5178425"/>
          </a:xfrm>
        </p:spPr>
        <p:txBody>
          <a:bodyPr/>
          <a:lstStyle/>
          <a:p>
            <a:pPr>
              <a:defRPr/>
            </a:pPr>
            <a:r>
              <a:rPr lang="en-US" sz="2000" dirty="0" smtClean="0"/>
              <a:t>Call for submissions sent out on October </a:t>
            </a:r>
            <a:r>
              <a:rPr lang="en-US" sz="2000" dirty="0" smtClean="0"/>
              <a:t>30th: </a:t>
            </a:r>
            <a:endParaRPr lang="en-US" sz="2000" dirty="0" smtClean="0"/>
          </a:p>
          <a:p>
            <a:pPr lvl="1">
              <a:defRPr/>
            </a:pPr>
            <a:r>
              <a:rPr lang="en-US" b="0" dirty="0" smtClean="0"/>
              <a:t>Received </a:t>
            </a:r>
            <a:r>
              <a:rPr lang="en-US" dirty="0" smtClean="0"/>
              <a:t>34</a:t>
            </a:r>
            <a:r>
              <a:rPr lang="en-US" b="0" dirty="0" smtClean="0"/>
              <a:t> submissions</a:t>
            </a:r>
            <a:endParaRPr lang="en-US" b="0" dirty="0" smtClean="0"/>
          </a:p>
          <a:p>
            <a:pPr>
              <a:defRPr/>
            </a:pPr>
            <a:r>
              <a:rPr lang="en-US" sz="2000" dirty="0" smtClean="0"/>
              <a:t>Grouped based on topics and </a:t>
            </a:r>
            <a:r>
              <a:rPr lang="en-US" sz="2000" dirty="0" smtClean="0"/>
              <a:t>priority</a:t>
            </a:r>
            <a:endParaRPr lang="en-US" dirty="0" smtClean="0"/>
          </a:p>
          <a:p>
            <a:pPr lvl="1"/>
            <a:r>
              <a:rPr lang="en-US" b="0" dirty="0"/>
              <a:t>PHY </a:t>
            </a:r>
            <a:r>
              <a:rPr lang="en-US" b="0" dirty="0" smtClean="0"/>
              <a:t>submissions: </a:t>
            </a:r>
          </a:p>
          <a:p>
            <a:pPr marL="1200150" lvl="2" indent="-342900">
              <a:buFont typeface="+mj-lt"/>
              <a:buAutoNum type="arabicPeriod"/>
            </a:pPr>
            <a:r>
              <a:rPr lang="en-US" dirty="0" smtClean="0"/>
              <a:t>WUR preamble</a:t>
            </a:r>
          </a:p>
          <a:p>
            <a:pPr marL="1200150" lvl="2" indent="-342900">
              <a:buFont typeface="+mj-lt"/>
              <a:buAutoNum type="arabicPeriod"/>
            </a:pPr>
            <a:r>
              <a:rPr lang="en-US" dirty="0" smtClean="0"/>
              <a:t>OOK waveform</a:t>
            </a:r>
          </a:p>
          <a:p>
            <a:pPr marL="1200150" lvl="2" indent="-342900">
              <a:buFont typeface="+mj-lt"/>
              <a:buAutoNum type="arabicPeriod"/>
            </a:pPr>
            <a:r>
              <a:rPr lang="en-US" b="0" dirty="0" smtClean="0"/>
              <a:t>Channelization</a:t>
            </a:r>
            <a:endParaRPr lang="en-US" b="0" dirty="0"/>
          </a:p>
          <a:p>
            <a:pPr lvl="1"/>
            <a:r>
              <a:rPr lang="en-US" b="0" dirty="0" smtClean="0"/>
              <a:t>MAC </a:t>
            </a:r>
            <a:r>
              <a:rPr lang="en-US" b="0" dirty="0"/>
              <a:t>submissions</a:t>
            </a:r>
            <a:r>
              <a:rPr lang="en-US" b="0" dirty="0" smtClean="0"/>
              <a:t>:</a:t>
            </a:r>
          </a:p>
          <a:p>
            <a:pPr marL="1200150" lvl="2" indent="-342900">
              <a:buFont typeface="+mj-lt"/>
              <a:buAutoNum type="arabicPeriod"/>
            </a:pPr>
            <a:r>
              <a:rPr lang="en-US" dirty="0" smtClean="0"/>
              <a:t>WUR</a:t>
            </a:r>
            <a:r>
              <a:rPr lang="en-US" b="0" dirty="0" smtClean="0"/>
              <a:t> frame format</a:t>
            </a:r>
          </a:p>
          <a:p>
            <a:pPr marL="1200150" lvl="2" indent="-342900">
              <a:buFont typeface="+mj-lt"/>
              <a:buAutoNum type="arabicPeriod"/>
            </a:pPr>
            <a:r>
              <a:rPr lang="en-US" dirty="0" smtClean="0"/>
              <a:t>WUR Action frame</a:t>
            </a:r>
          </a:p>
          <a:p>
            <a:pPr marL="1200150" lvl="2" indent="-342900">
              <a:buFont typeface="+mj-lt"/>
              <a:buAutoNum type="arabicPeriod"/>
            </a:pPr>
            <a:r>
              <a:rPr lang="en-US" b="0" dirty="0" smtClean="0"/>
              <a:t>WUR MAC operation</a:t>
            </a:r>
          </a:p>
          <a:p>
            <a:pPr marL="1200150" lvl="2" indent="-342900">
              <a:buFont typeface="+mj-lt"/>
              <a:buAutoNum type="arabicPeriod"/>
            </a:pPr>
            <a:r>
              <a:rPr lang="en-US" dirty="0" smtClean="0"/>
              <a:t>Smart scanning</a:t>
            </a:r>
            <a:endParaRPr lang="en-US" b="0" dirty="0"/>
          </a:p>
          <a:p>
            <a:pPr lvl="1"/>
            <a:r>
              <a:rPr lang="en-US" b="0" dirty="0" smtClean="0"/>
              <a:t>Further optimization: (lowest priority</a:t>
            </a:r>
            <a:r>
              <a:rPr lang="en-US" b="0" dirty="0" smtClean="0"/>
              <a:t>)</a:t>
            </a:r>
          </a:p>
          <a:p>
            <a:r>
              <a:rPr lang="en-US" sz="2000" dirty="0" smtClean="0"/>
              <a:t>With in a category, </a:t>
            </a:r>
            <a:r>
              <a:rPr lang="en-US" sz="2000" dirty="0" smtClean="0"/>
              <a:t>a s</a:t>
            </a:r>
            <a:r>
              <a:rPr lang="en-US" sz="2000" dirty="0" smtClean="0"/>
              <a:t>ubmission uploaded to the 802.11 mentor server </a:t>
            </a:r>
            <a:r>
              <a:rPr lang="en-US" sz="2000" dirty="0" smtClean="0">
                <a:solidFill>
                  <a:srgbClr val="FF0000"/>
                </a:solidFill>
              </a:rPr>
              <a:t>earlier</a:t>
            </a:r>
            <a:r>
              <a:rPr lang="en-US" sz="2000" dirty="0" smtClean="0"/>
              <a:t> will get </a:t>
            </a:r>
            <a:r>
              <a:rPr lang="en-US" sz="2000" dirty="0" smtClean="0">
                <a:solidFill>
                  <a:srgbClr val="FF0000"/>
                </a:solidFill>
              </a:rPr>
              <a:t>higher priority </a:t>
            </a:r>
            <a:r>
              <a:rPr lang="en-US" sz="2000" dirty="0" smtClean="0"/>
              <a:t>for presentation</a:t>
            </a:r>
            <a:endParaRPr lang="en-US" sz="2000" dirty="0"/>
          </a:p>
          <a:p>
            <a:pPr marL="1200150" lvl="2" indent="-342900">
              <a:buFont typeface="+mj-lt"/>
              <a:buAutoNum type="arabicPeriod"/>
            </a:pPr>
            <a:endParaRPr lang="en-US" dirty="0"/>
          </a:p>
        </p:txBody>
      </p:sp>
      <p:sp>
        <p:nvSpPr>
          <p:cNvPr id="4" name="Date Placeholder 3"/>
          <p:cNvSpPr>
            <a:spLocks noGrp="1"/>
          </p:cNvSpPr>
          <p:nvPr>
            <p:ph type="dt" sz="quarter" idx="10"/>
          </p:nvPr>
        </p:nvSpPr>
        <p:spPr/>
        <p:txBody>
          <a:bodyPr/>
          <a:lstStyle/>
          <a:p>
            <a:pPr>
              <a:defRPr/>
            </a:pPr>
            <a:r>
              <a:rPr lang="en-US" smtClean="0"/>
              <a:t>November 2017</a:t>
            </a:r>
            <a:endParaRPr lang="en-US"/>
          </a:p>
        </p:txBody>
      </p:sp>
      <p:sp>
        <p:nvSpPr>
          <p:cNvPr id="5" name="Footer Placeholder 4"/>
          <p:cNvSpPr>
            <a:spLocks noGrp="1"/>
          </p:cNvSpPr>
          <p:nvPr>
            <p:ph type="ftr" sz="quarter" idx="11"/>
          </p:nvPr>
        </p:nvSpPr>
        <p:spPr/>
        <p:txBody>
          <a:bodyPr/>
          <a:lstStyle/>
          <a:p>
            <a:pPr>
              <a:defRPr/>
            </a:pPr>
            <a:r>
              <a:rPr lang="en-US" smtClean="0"/>
              <a:t>Minyoung Park (Samsung)</a:t>
            </a:r>
            <a:endParaRPr lang="en-US"/>
          </a:p>
        </p:txBody>
      </p:sp>
      <p:sp>
        <p:nvSpPr>
          <p:cNvPr id="133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smtClean="0"/>
              <a:t>Slide </a:t>
            </a:r>
            <a:fld id="{DF0D70E5-9AF7-4A30-B6FF-66C7C50BAA31}" type="slidenum">
              <a:rPr lang="en-US" altLang="en-US" sz="1200" b="0" smtClean="0"/>
              <a:pPr>
                <a:spcBef>
                  <a:spcPct val="0"/>
                </a:spcBef>
                <a:buFontTx/>
                <a:buNone/>
              </a:pPr>
              <a:t>9</a:t>
            </a:fld>
            <a:endParaRPr lang="en-US" altLang="en-US" sz="1200" b="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76136</TotalTime>
  <Words>2534</Words>
  <Application>Microsoft Office PowerPoint</Application>
  <PresentationFormat>On-screen Show (4:3)</PresentationFormat>
  <Paragraphs>802</Paragraphs>
  <Slides>38</Slides>
  <Notes>2</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8" baseType="lpstr">
      <vt:lpstr>Malgun Gothic</vt:lpstr>
      <vt:lpstr>Monotype Sorts</vt:lpstr>
      <vt:lpstr>MS Gothic</vt:lpstr>
      <vt:lpstr>MS PGothic</vt:lpstr>
      <vt:lpstr>Neo Sans Intel</vt:lpstr>
      <vt:lpstr>Arial</vt:lpstr>
      <vt:lpstr>Calibri</vt:lpstr>
      <vt:lpstr>Times New Roman</vt:lpstr>
      <vt:lpstr>802-11-Submission</vt:lpstr>
      <vt:lpstr>Document</vt:lpstr>
      <vt:lpstr>November 2017  TGba Agenda</vt:lpstr>
      <vt:lpstr>IEEE 802.11 TGba: Wake-up Radio Operation</vt:lpstr>
      <vt:lpstr>Abstract</vt:lpstr>
      <vt:lpstr>Meeting Protocol</vt:lpstr>
      <vt:lpstr>Attendance</vt:lpstr>
      <vt:lpstr>Attendance, Voting &amp; Document Status</vt:lpstr>
      <vt:lpstr>TGba Schedule for the Week</vt:lpstr>
      <vt:lpstr>Main Agenda Items for the Week</vt:lpstr>
      <vt:lpstr>Call for Submissions</vt:lpstr>
      <vt:lpstr>PHY – WUR Preamble</vt:lpstr>
      <vt:lpstr>PHY – OOK Waveform</vt:lpstr>
      <vt:lpstr>PHY - Channelization</vt:lpstr>
      <vt:lpstr>MAC Submissions 1</vt:lpstr>
      <vt:lpstr>MAC Submissions 2</vt:lpstr>
      <vt:lpstr>Further Optimizations</vt:lpstr>
      <vt:lpstr>Monday TGba Ad-hoc Meeting Agenda</vt:lpstr>
      <vt:lpstr>Agenda</vt:lpstr>
      <vt:lpstr>PowerPoint Presentation</vt:lpstr>
      <vt:lpstr>PowerPoint Presentation</vt:lpstr>
      <vt:lpstr>PowerPoint Presentation</vt:lpstr>
      <vt:lpstr>PowerPoint Presentation</vt:lpstr>
      <vt:lpstr>PowerPoint Presentation</vt:lpstr>
      <vt:lpstr>Participation in IEEE 802 Meetings</vt:lpstr>
      <vt:lpstr>IEEE-SA policy documents</vt:lpstr>
      <vt:lpstr>Current IEEE-SA Rule documents</vt:lpstr>
      <vt:lpstr>Current IEEE 802, 802.11 rules documents </vt:lpstr>
      <vt:lpstr>Summary from September 2017 Meeting and Teleconference Calls</vt:lpstr>
      <vt:lpstr>Motion - Minutes</vt:lpstr>
      <vt:lpstr>TGba Documents Review and Approval</vt:lpstr>
      <vt:lpstr>Motion: TGba Technical Editor Confirmation </vt:lpstr>
      <vt:lpstr>Presentations</vt:lpstr>
      <vt:lpstr>Motions</vt:lpstr>
      <vt:lpstr>TGba D0.1 Development Process  [doc:11-17/1592r0] </vt:lpstr>
      <vt:lpstr>TGba Timeline</vt:lpstr>
      <vt:lpstr>Goal for January 2018</vt:lpstr>
      <vt:lpstr>Teleconference Call Schedule</vt:lpstr>
      <vt:lpstr>Backup Slides</vt:lpstr>
      <vt:lpstr>Proposed TGba Spec Development Process</vt:lpstr>
    </vt:vector>
  </TitlesOfParts>
  <Manager/>
  <Company>Marvell Semiconductor Inc.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11-16/1080r1</dc:title>
  <dc:subject>Task Group AY November 2015 Meeting Agenda</dc:subject>
  <dc:creator>minyoung.park@intel.com</dc:creator>
  <cp:keywords>January 2017</cp:keywords>
  <dc:description/>
  <cp:lastModifiedBy>Minyoung Park</cp:lastModifiedBy>
  <cp:revision>3900</cp:revision>
  <cp:lastPrinted>2014-11-04T15:04:57Z</cp:lastPrinted>
  <dcterms:created xsi:type="dcterms:W3CDTF">2007-04-17T18:10:23Z</dcterms:created>
  <dcterms:modified xsi:type="dcterms:W3CDTF">2017-11-05T23:38:46Z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NSCPROP_SA">
    <vt:lpwstr>C:\Users\minyoung.p\Documents\IEEE 802.11 WG\TGba\2017\November\11-17-1223-09-00ba-september-2017-tgba-agenda.pptx</vt:lpwstr>
  </property>
</Properties>
</file>