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0"/>
  </p:notesMasterIdLst>
  <p:handoutMasterIdLst>
    <p:handoutMasterId r:id="rId41"/>
  </p:handoutMasterIdLst>
  <p:sldIdLst>
    <p:sldId id="256" r:id="rId2"/>
    <p:sldId id="257" r:id="rId3"/>
    <p:sldId id="258" r:id="rId4"/>
    <p:sldId id="259" r:id="rId5"/>
    <p:sldId id="260" r:id="rId6"/>
    <p:sldId id="261" r:id="rId7"/>
    <p:sldId id="262" r:id="rId8"/>
    <p:sldId id="263" r:id="rId9"/>
    <p:sldId id="264" r:id="rId10"/>
    <p:sldId id="265" r:id="rId11"/>
    <p:sldId id="266" r:id="rId12"/>
    <p:sldId id="270" r:id="rId13"/>
    <p:sldId id="267" r:id="rId14"/>
    <p:sldId id="268" r:id="rId15"/>
    <p:sldId id="269" r:id="rId16"/>
    <p:sldId id="271" r:id="rId17"/>
    <p:sldId id="272" r:id="rId18"/>
    <p:sldId id="273" r:id="rId19"/>
    <p:sldId id="274" r:id="rId20"/>
    <p:sldId id="288" r:id="rId21"/>
    <p:sldId id="289" r:id="rId22"/>
    <p:sldId id="275" r:id="rId23"/>
    <p:sldId id="290" r:id="rId24"/>
    <p:sldId id="278" r:id="rId25"/>
    <p:sldId id="291" r:id="rId26"/>
    <p:sldId id="276" r:id="rId27"/>
    <p:sldId id="287" r:id="rId28"/>
    <p:sldId id="279" r:id="rId29"/>
    <p:sldId id="281" r:id="rId30"/>
    <p:sldId id="293" r:id="rId31"/>
    <p:sldId id="292" r:id="rId32"/>
    <p:sldId id="294" r:id="rId33"/>
    <p:sldId id="295" r:id="rId34"/>
    <p:sldId id="296" r:id="rId35"/>
    <p:sldId id="283" r:id="rId36"/>
    <p:sldId id="284" r:id="rId37"/>
    <p:sldId id="285" r:id="rId38"/>
    <p:sldId id="286" r:id="rId39"/>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5" autoAdjust="0"/>
    <p:restoredTop sz="94660"/>
  </p:normalViewPr>
  <p:slideViewPr>
    <p:cSldViewPr>
      <p:cViewPr varScale="1">
        <p:scale>
          <a:sx n="68" d="100"/>
          <a:sy n="68" d="100"/>
        </p:scale>
        <p:origin x="1260" y="72"/>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100" d="100"/>
        <a:sy n="100" d="100"/>
      </p:scale>
      <p:origin x="0" y="-9438"/>
    </p:cViewPr>
  </p:sorterViewPr>
  <p:notesViewPr>
    <p:cSldViewPr>
      <p:cViewPr varScale="1">
        <p:scale>
          <a:sx n="53" d="100"/>
          <a:sy n="53" d="100"/>
        </p:scale>
        <p:origin x="2832"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11/8/2017</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3</a:t>
            </a:fld>
            <a:endParaRPr lang="en-US"/>
          </a:p>
        </p:txBody>
      </p:sp>
    </p:spTree>
    <p:extLst>
      <p:ext uri="{BB962C8B-B14F-4D97-AF65-F5344CB8AC3E}">
        <p14:creationId xmlns:p14="http://schemas.microsoft.com/office/powerpoint/2010/main" val="2701571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5</a:t>
            </a:fld>
            <a:endParaRPr lang="en-US"/>
          </a:p>
        </p:txBody>
      </p:sp>
    </p:spTree>
    <p:extLst>
      <p:ext uri="{BB962C8B-B14F-4D97-AF65-F5344CB8AC3E}">
        <p14:creationId xmlns:p14="http://schemas.microsoft.com/office/powerpoint/2010/main" val="13026448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14</a:t>
            </a:fld>
            <a:endParaRPr lang="en-US"/>
          </a:p>
        </p:txBody>
      </p:sp>
    </p:spTree>
    <p:extLst>
      <p:ext uri="{BB962C8B-B14F-4D97-AF65-F5344CB8AC3E}">
        <p14:creationId xmlns:p14="http://schemas.microsoft.com/office/powerpoint/2010/main" val="14758055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October 2017</a:t>
            </a:r>
            <a:endParaRPr lang="en-GB"/>
          </a:p>
        </p:txBody>
      </p:sp>
      <p:sp>
        <p:nvSpPr>
          <p:cNvPr id="5" name="Footer Placeholder 4"/>
          <p:cNvSpPr>
            <a:spLocks noGrp="1"/>
          </p:cNvSpPr>
          <p:nvPr>
            <p:ph type="ftr" idx="11"/>
          </p:nvPr>
        </p:nvSpPr>
        <p:spPr/>
        <p:txBody>
          <a:bodyPr/>
          <a:lstStyle>
            <a:lvl1pPr>
              <a:defRPr/>
            </a:lvl1pPr>
          </a:lstStyle>
          <a:p>
            <a:r>
              <a:rPr lang="en-GB" smtClean="0"/>
              <a:t>Osama Aboul-Magd, Huawei Technologies</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Osama Aboul-Magd, Huawei Technologies</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October 2017</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October 2017</a:t>
            </a:r>
            <a:endParaRPr lang="en-GB"/>
          </a:p>
        </p:txBody>
      </p:sp>
      <p:sp>
        <p:nvSpPr>
          <p:cNvPr id="5" name="Footer Placeholder 4"/>
          <p:cNvSpPr>
            <a:spLocks noGrp="1"/>
          </p:cNvSpPr>
          <p:nvPr>
            <p:ph type="ftr" idx="11"/>
          </p:nvPr>
        </p:nvSpPr>
        <p:spPr/>
        <p:txBody>
          <a:bodyPr/>
          <a:lstStyle>
            <a:lvl1pPr>
              <a:defRPr/>
            </a:lvl1pPr>
          </a:lstStyle>
          <a:p>
            <a:r>
              <a:rPr lang="en-GB" smtClean="0"/>
              <a:t>Osama Aboul-Magd, Huawei Technologies</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October 2017</a:t>
            </a:r>
            <a:endParaRPr lang="en-GB"/>
          </a:p>
        </p:txBody>
      </p:sp>
      <p:sp>
        <p:nvSpPr>
          <p:cNvPr id="6" name="Footer Placeholder 5"/>
          <p:cNvSpPr>
            <a:spLocks noGrp="1"/>
          </p:cNvSpPr>
          <p:nvPr>
            <p:ph type="ftr" idx="11"/>
          </p:nvPr>
        </p:nvSpPr>
        <p:spPr/>
        <p:txBody>
          <a:bodyPr/>
          <a:lstStyle>
            <a:lvl1pPr>
              <a:defRPr/>
            </a:lvl1pPr>
          </a:lstStyle>
          <a:p>
            <a:r>
              <a:rPr lang="en-GB" smtClean="0"/>
              <a:t>Osama Aboul-Magd, Huawei Technologies</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October 2017</a:t>
            </a:r>
            <a:endParaRPr lang="en-GB"/>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smtClean="0"/>
              <a:t>Osama Aboul-Magd, Huawei Technologies</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October 2017</a:t>
            </a:r>
            <a:endParaRPr lang="en-GB"/>
          </a:p>
        </p:txBody>
      </p:sp>
      <p:sp>
        <p:nvSpPr>
          <p:cNvPr id="4" name="Footer Placeholder 3"/>
          <p:cNvSpPr>
            <a:spLocks noGrp="1"/>
          </p:cNvSpPr>
          <p:nvPr>
            <p:ph type="ftr" idx="11"/>
          </p:nvPr>
        </p:nvSpPr>
        <p:spPr/>
        <p:txBody>
          <a:bodyPr/>
          <a:lstStyle>
            <a:lvl1pPr>
              <a:defRPr/>
            </a:lvl1pPr>
          </a:lstStyle>
          <a:p>
            <a:r>
              <a:rPr lang="en-GB" smtClean="0"/>
              <a:t>Osama Aboul-Magd, Huawei Technologies</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October 2017</a:t>
            </a:r>
            <a:endParaRPr lang="en-GB"/>
          </a:p>
        </p:txBody>
      </p:sp>
      <p:sp>
        <p:nvSpPr>
          <p:cNvPr id="3" name="Footer Placeholder 2"/>
          <p:cNvSpPr>
            <a:spLocks noGrp="1"/>
          </p:cNvSpPr>
          <p:nvPr>
            <p:ph type="ftr" idx="11"/>
          </p:nvPr>
        </p:nvSpPr>
        <p:spPr/>
        <p:txBody>
          <a:bodyPr/>
          <a:lstStyle>
            <a:lvl1pPr>
              <a:defRPr/>
            </a:lvl1pPr>
          </a:lstStyle>
          <a:p>
            <a:r>
              <a:rPr lang="en-GB" smtClean="0"/>
              <a:t>Osama Aboul-Magd, Huawei Technologies</a:t>
            </a:r>
            <a:endParaRPr lang="en-GB"/>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October 2017</a:t>
            </a:r>
            <a:endParaRPr lang="en-GB"/>
          </a:p>
        </p:txBody>
      </p:sp>
      <p:sp>
        <p:nvSpPr>
          <p:cNvPr id="5" name="Footer Placeholder 4"/>
          <p:cNvSpPr>
            <a:spLocks noGrp="1"/>
          </p:cNvSpPr>
          <p:nvPr>
            <p:ph type="ftr" idx="11"/>
          </p:nvPr>
        </p:nvSpPr>
        <p:spPr/>
        <p:txBody>
          <a:bodyPr/>
          <a:lstStyle>
            <a:lvl1pPr>
              <a:defRPr/>
            </a:lvl1pPr>
          </a:lstStyle>
          <a:p>
            <a:r>
              <a:rPr lang="en-GB" smtClean="0"/>
              <a:t>Osama Aboul-Magd, Huawei Technologies</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October 2017</a:t>
            </a:r>
            <a:endParaRPr lang="en-GB"/>
          </a:p>
        </p:txBody>
      </p:sp>
      <p:sp>
        <p:nvSpPr>
          <p:cNvPr id="5" name="Footer Placeholder 4"/>
          <p:cNvSpPr>
            <a:spLocks noGrp="1"/>
          </p:cNvSpPr>
          <p:nvPr>
            <p:ph type="ftr" idx="11"/>
          </p:nvPr>
        </p:nvSpPr>
        <p:spPr/>
        <p:txBody>
          <a:bodyPr/>
          <a:lstStyle>
            <a:lvl1pPr>
              <a:defRPr/>
            </a:lvl1pPr>
          </a:lstStyle>
          <a:p>
            <a:r>
              <a:rPr lang="en-GB" smtClean="0"/>
              <a:t>Osama Aboul-Magd, Huawei Technologies</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October 2017</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Osama Aboul-Magd, Huawei Technologies</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802.11-17/1546r3</a:t>
            </a:r>
            <a:endPar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standards.ieee.org/develop/policies/bylaws/sb_bylaws.pdf%20section%205.2.1.3"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5" Type="http://schemas.openxmlformats.org/officeDocument/2006/relationships/hyperlink" Target="https://mentor.ieee.org/802-ec/dcn/16/ec-16-0180-03-00EC-ieee-802-participation-slide.ppt" TargetMode="External"/><Relationship Id="rId4" Type="http://schemas.openxmlformats.org/officeDocument/2006/relationships/hyperlink" Target="http://www.ieee802.org/devdocs.shtml"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mentor.ieee.org/802.11/dcn/17/11-17-1687-00-00ax-tgax-editor-sreport.pptx" TargetMode="External"/><Relationship Id="rId2" Type="http://schemas.openxmlformats.org/officeDocument/2006/relationships/hyperlink" Target="https://mentor.ieee.org/802.11/dcn/17/11-17-1682-00-00ax-comments-on-tgax-d2-0.xlsx" TargetMode="External"/><Relationship Id="rId1" Type="http://schemas.openxmlformats.org/officeDocument/2006/relationships/slideLayout" Target="../slideLayouts/slideLayout2.xml"/><Relationship Id="rId6" Type="http://schemas.openxmlformats.org/officeDocument/2006/relationships/hyperlink" Target="https://mentor.ieee.org/802.11/dcn/17/11-17-1723-00-00ax-tpc-combined-with-channel-allocation-method-for-obss-environment.pptx" TargetMode="External"/><Relationship Id="rId5" Type="http://schemas.openxmlformats.org/officeDocument/2006/relationships/hyperlink" Target="https://mentor.ieee.org/802.11/dcn/17/11-17-1719-00-00ax-contention-based-ul-ofdma-random-access-without-back-off.pptx" TargetMode="External"/><Relationship Id="rId4" Type="http://schemas.openxmlformats.org/officeDocument/2006/relationships/hyperlink" Target="https://mentor.ieee.org/802.11/dcn/17/11-17-1717-00-00ax-associated-congestion-avoidance-method-based-on-dynamic-adjustment-of-beacon-interval.pptx"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mentor.ieee.org/802.11/dcn/17/11-17-1367-01-00ax-minutes-from-tgax-non-phy-ad-hoc-meeting-sep-2017.docx" TargetMode="External"/><Relationship Id="rId2" Type="http://schemas.openxmlformats.org/officeDocument/2006/relationships/hyperlink" Target="https://mentor.ieee.org/802.11/dcn/17/11-17-1465-00-00ax-tgax-september-2017-waikoloa-meeting-minutes.docx" TargetMode="External"/><Relationship Id="rId1" Type="http://schemas.openxmlformats.org/officeDocument/2006/relationships/slideLayout" Target="../slideLayouts/slideLayout2.xml"/><Relationship Id="rId6" Type="http://schemas.openxmlformats.org/officeDocument/2006/relationships/hyperlink" Target="https://mentor.ieee.org/802.11/dcn/17/11-17-1543-00-00ax-minutes-of-the-802-11-tgax-mac-ad-hoc-group-september-meetings.docx" TargetMode="External"/><Relationship Id="rId5" Type="http://schemas.openxmlformats.org/officeDocument/2006/relationships/hyperlink" Target="https://mentor.ieee.org/802.11/dcn/17/11-17-1491-02-00ax-mu-ad-hoc-meeting-minutes-september-2017.docx" TargetMode="External"/><Relationship Id="rId4" Type="http://schemas.openxmlformats.org/officeDocument/2006/relationships/hyperlink" Target="https://mentor.ieee.org/802.11/dcn/17/11-17-1531-00-00ax-september-2017-hawaii-phy-ad-hoc-meeting-minutes.docx"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mentor.ieee.org/802.11/dcn/17/11-17-1731-00-00ax-phy-cid-11895-resolution.docx" TargetMode="External"/><Relationship Id="rId2" Type="http://schemas.openxmlformats.org/officeDocument/2006/relationships/hyperlink" Target="https://mentor.ieee.org/802.11/dcn/17/11-17-1730-00-00ax-phy-cid-11890-resolution.docx" TargetMode="External"/><Relationship Id="rId1" Type="http://schemas.openxmlformats.org/officeDocument/2006/relationships/slideLayout" Target="../slideLayouts/slideLayout2.xml"/><Relationship Id="rId6" Type="http://schemas.openxmlformats.org/officeDocument/2006/relationships/hyperlink" Target="https://mentor.ieee.org/802.11/dcn/17/11-17-1723-00-00ax-tpc-combined-with-channel-allocation-method-for-obss-environment.pptx" TargetMode="External"/><Relationship Id="rId5" Type="http://schemas.openxmlformats.org/officeDocument/2006/relationships/hyperlink" Target="https://mentor.ieee.org/802.11/dcn/17/11-17-1719-00-00ax-contention-based-ul-ofdma-random-access-without-back-off.pptx" TargetMode="External"/><Relationship Id="rId4" Type="http://schemas.openxmlformats.org/officeDocument/2006/relationships/hyperlink" Target="https://mentor.ieee.org/802.11/dcn/17/11-17-1717-00-00ax-associated-congestion-avoidance-method-based-on-dynamic-adjustment-of-beacon-interval.pptx"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mentor.ieee.org/802.11/dcn/17/11-17-1764-00-00ax-crs-for-28-4-2-and-28-4-4.docx" TargetMode="External"/><Relationship Id="rId2" Type="http://schemas.openxmlformats.org/officeDocument/2006/relationships/hyperlink" Target="https://mentor.ieee.org/802.11/dcn/17/11-17-1763-00-00ax-crs-for-20-mhz-only-sta-ru-restriction.docx" TargetMode="External"/><Relationship Id="rId1" Type="http://schemas.openxmlformats.org/officeDocument/2006/relationships/slideLayout" Target="../slideLayouts/slideLayout2.xml"/><Relationship Id="rId5" Type="http://schemas.openxmlformats.org/officeDocument/2006/relationships/hyperlink" Target="https://mentor.ieee.org/802.11/dcn/17/11-17-1775-00-00ax-cr-for-pics-comments-on-d2-0.docx" TargetMode="External"/><Relationship Id="rId4" Type="http://schemas.openxmlformats.org/officeDocument/2006/relationships/hyperlink" Target="https://mentor.ieee.org/802.11/dcn/17/11-17-1774-00-00ax-resolution-for-the-tbd-in-annex-c-3.docx"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https://mentor.ieee.org/802.11/dcn/17/11-17-1769-00-00ax-discuss-level3-dynamic-fragment.docx"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newton.meeting.verilan.co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mailto:jrosdahl@ieee.or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smtClean="0"/>
              <a:t>October 2017</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smtClean="0"/>
              <a:t>Osama Aboul-Magd, Huawei Technologies</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a:t>TGax</a:t>
            </a:r>
            <a:r>
              <a:rPr lang="en-US" altLang="en-US" dirty="0"/>
              <a:t> </a:t>
            </a:r>
            <a:r>
              <a:rPr lang="en-US" altLang="en-US" dirty="0" smtClean="0"/>
              <a:t>November </a:t>
            </a:r>
            <a:r>
              <a:rPr lang="en-US" altLang="en-US" dirty="0"/>
              <a:t>2017 Meeting Agenda</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2017-10-02</a:t>
            </a:r>
            <a:endParaRPr lang="en-GB" sz="2000" b="0" dirty="0"/>
          </a:p>
        </p:txBody>
      </p:sp>
      <p:graphicFrame>
        <p:nvGraphicFramePr>
          <p:cNvPr id="3075" name="Object 3"/>
          <p:cNvGraphicFramePr>
            <a:graphicFrameLocks noChangeAspect="1"/>
          </p:cNvGraphicFramePr>
          <p:nvPr>
            <p:extLst>
              <p:ext uri="{D42A27DB-BD31-4B8C-83A1-F6EECF244321}">
                <p14:modId xmlns:p14="http://schemas.microsoft.com/office/powerpoint/2010/main" val="4013283920"/>
              </p:ext>
            </p:extLst>
          </p:nvPr>
        </p:nvGraphicFramePr>
        <p:xfrm>
          <a:off x="520699" y="2486025"/>
          <a:ext cx="8289807" cy="2543175"/>
        </p:xfrm>
        <a:graphic>
          <a:graphicData uri="http://schemas.openxmlformats.org/presentationml/2006/ole">
            <mc:AlternateContent xmlns:mc="http://schemas.openxmlformats.org/markup-compatibility/2006">
              <mc:Choice xmlns:v="urn:schemas-microsoft-com:vml" Requires="v">
                <p:oleObj spid="_x0000_s3174" name="Document" r:id="rId4" imgW="8258040" imgH="2539270" progId="Word.Document.8">
                  <p:embed/>
                </p:oleObj>
              </mc:Choice>
              <mc:Fallback>
                <p:oleObj name="Document" r:id="rId4" imgW="8258040" imgH="2539270" progId="Word.Document.8">
                  <p:embed/>
                  <p:pic>
                    <p:nvPicPr>
                      <p:cNvPr id="0" name="Picture 3"/>
                      <p:cNvPicPr>
                        <a:picLocks noChangeAspect="1" noChangeArrowheads="1"/>
                      </p:cNvPicPr>
                      <p:nvPr/>
                    </p:nvPicPr>
                    <p:blipFill>
                      <a:blip r:embed="rId5"/>
                      <a:srcRect/>
                      <a:stretch>
                        <a:fillRect/>
                      </a:stretch>
                    </p:blipFill>
                    <p:spPr bwMode="auto">
                      <a:xfrm>
                        <a:off x="520699" y="2486025"/>
                        <a:ext cx="8289807" cy="2543175"/>
                      </a:xfrm>
                      <a:prstGeom prst="rect">
                        <a:avLst/>
                      </a:prstGeom>
                      <a:noFill/>
                      <a:extLst/>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r>
              <a:rPr lang="en-GB" sz="2000" dirty="0" smtClean="0">
                <a:solidFill>
                  <a:srgbClr val="000000"/>
                </a:solidFill>
              </a:rPr>
              <a:t>:</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2">
                    <a:lumMod val="75000"/>
                  </a:schemeClr>
                </a:solidFill>
              </a:rPr>
              <a:t>Call for Potentially Essential Patents</a:t>
            </a:r>
            <a:endParaRPr lang="en-US" dirty="0"/>
          </a:p>
        </p:txBody>
      </p:sp>
      <p:sp>
        <p:nvSpPr>
          <p:cNvPr id="3" name="Content Placeholder 2"/>
          <p:cNvSpPr>
            <a:spLocks noGrp="1"/>
          </p:cNvSpPr>
          <p:nvPr>
            <p:ph idx="1"/>
          </p:nvPr>
        </p:nvSpPr>
        <p:spPr/>
        <p:txBody>
          <a:bodyPr/>
          <a:lstStyle/>
          <a:p>
            <a:pPr>
              <a:spcBef>
                <a:spcPct val="20000"/>
              </a:spcBef>
              <a:buFont typeface="Arial" pitchFamily="34" charset="0"/>
              <a:buChar char="•"/>
              <a:defRPr/>
            </a:pPr>
            <a:r>
              <a:rPr lang="en-US" altLang="en-US" sz="2800">
                <a:solidFill>
                  <a:schemeClr val="accent2">
                    <a:lumMod val="75000"/>
                  </a:schemeClr>
                </a:solidFill>
                <a:cs typeface="ＭＳ Ｐゴシック" charset="0"/>
              </a:rPr>
              <a:t>If anyone in this meeting is personally aware of the holder of any patent claims that are potentially essential to implementation of the proposed standard(s) under consideration by this group and that are not already the subject of an Accepted Letter of Assurance: </a:t>
            </a:r>
          </a:p>
          <a:p>
            <a:pPr lvl="1">
              <a:spcBef>
                <a:spcPct val="20000"/>
              </a:spcBef>
              <a:buFont typeface="Arial" pitchFamily="34" charset="0"/>
              <a:buChar char="•"/>
              <a:defRPr/>
            </a:pPr>
            <a:r>
              <a:rPr lang="en-US" altLang="en-US">
                <a:solidFill>
                  <a:schemeClr val="accent2">
                    <a:lumMod val="75000"/>
                  </a:schemeClr>
                </a:solidFill>
              </a:rPr>
              <a:t>Either speak up now or</a:t>
            </a:r>
          </a:p>
          <a:p>
            <a:pPr lvl="1">
              <a:spcBef>
                <a:spcPct val="20000"/>
              </a:spcBef>
              <a:buFont typeface="Arial" pitchFamily="34" charset="0"/>
              <a:buChar char="•"/>
              <a:defRPr/>
            </a:pPr>
            <a:r>
              <a:rPr lang="en-US" altLang="en-US">
                <a:solidFill>
                  <a:schemeClr val="accent2">
                    <a:lumMod val="75000"/>
                  </a:schemeClr>
                </a:solidFill>
              </a:rPr>
              <a:t>Provide the chair of this group with the identity of the holder(s) of any and all such claims as soon as possible or</a:t>
            </a:r>
          </a:p>
          <a:p>
            <a:pPr lvl="1">
              <a:spcBef>
                <a:spcPct val="20000"/>
              </a:spcBef>
              <a:buFont typeface="Arial" pitchFamily="34" charset="0"/>
              <a:buChar char="•"/>
              <a:defRPr/>
            </a:pPr>
            <a:r>
              <a:rPr lang="en-US" altLang="en-US">
                <a:solidFill>
                  <a:schemeClr val="accent2">
                    <a:lumMod val="75000"/>
                  </a:schemeClr>
                </a:solidFill>
              </a:rPr>
              <a:t>Cause an LOA to be submitted</a:t>
            </a:r>
            <a:endParaRPr lang="en-US" altLang="en-US" dirty="0">
              <a:solidFill>
                <a:schemeClr val="accent2">
                  <a:lumMod val="75000"/>
                </a:schemeClr>
              </a:solidFill>
            </a:endParaRP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October 2017</a:t>
            </a:r>
            <a:endParaRPr lang="en-GB" dirty="0"/>
          </a:p>
        </p:txBody>
      </p:sp>
    </p:spTree>
    <p:extLst>
      <p:ext uri="{BB962C8B-B14F-4D97-AF65-F5344CB8AC3E}">
        <p14:creationId xmlns:p14="http://schemas.microsoft.com/office/powerpoint/2010/main" val="24368156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381000"/>
          </a:xfrm>
        </p:spPr>
        <p:txBody>
          <a:bodyPr/>
          <a:lstStyle/>
          <a:p>
            <a:r>
              <a:rPr lang="en-US" u="sng" dirty="0">
                <a:solidFill>
                  <a:schemeClr val="accent2">
                    <a:lumMod val="75000"/>
                  </a:schemeClr>
                </a:solidFill>
              </a:rPr>
              <a:t>Other Guidelines for IEEE WG Meetings</a:t>
            </a:r>
            <a:endParaRPr lang="en-US" dirty="0"/>
          </a:p>
        </p:txBody>
      </p:sp>
      <p:sp>
        <p:nvSpPr>
          <p:cNvPr id="3" name="Content Placeholder 2"/>
          <p:cNvSpPr>
            <a:spLocks noGrp="1"/>
          </p:cNvSpPr>
          <p:nvPr>
            <p:ph idx="1"/>
          </p:nvPr>
        </p:nvSpPr>
        <p:spPr>
          <a:xfrm>
            <a:off x="685800" y="1447800"/>
            <a:ext cx="7770813" cy="4113213"/>
          </a:xfrm>
        </p:spPr>
        <p:txBody>
          <a:bodyPr/>
          <a:lstStyle/>
          <a:p>
            <a:pPr>
              <a:lnSpc>
                <a:spcPct val="80000"/>
              </a:lnSpc>
              <a:spcAft>
                <a:spcPct val="40000"/>
              </a:spcAft>
              <a:buClr>
                <a:srgbClr val="CC3300"/>
              </a:buClr>
              <a:buSzPct val="50000"/>
            </a:pPr>
            <a:r>
              <a:rPr lang="en-US" altLang="en-US" sz="1800" dirty="0">
                <a:solidFill>
                  <a:srgbClr val="000099"/>
                </a:solidFill>
                <a:latin typeface="Arial" panose="020B0604020202020204" pitchFamily="34" charset="0"/>
              </a:rPr>
              <a:t>All IEEE-SA standards meetings shall be conducted in compliance with all applicable laws, including antitrust and competition laws. </a:t>
            </a:r>
          </a:p>
          <a:p>
            <a:pPr lvl="1">
              <a:lnSpc>
                <a:spcPct val="80000"/>
              </a:lnSpc>
              <a:spcAft>
                <a:spcPct val="40000"/>
              </a:spcAft>
              <a:buClr>
                <a:srgbClr val="CC3300"/>
              </a:buClr>
              <a:buSzPct val="50000"/>
              <a:buFont typeface="Arial" panose="020B0604020202020204" pitchFamily="34" charset="0"/>
              <a:buChar char="•"/>
            </a:pPr>
            <a:r>
              <a:rPr lang="en-US" altLang="en-US" sz="1600" b="1" dirty="0">
                <a:solidFill>
                  <a:srgbClr val="000099"/>
                </a:solidFill>
                <a:latin typeface="Arial" panose="020B0604020202020204" pitchFamily="34" charset="0"/>
              </a:rPr>
              <a:t>Don’t discuss the interpretation, validity, or essentiality of patents/patent claims. </a:t>
            </a:r>
          </a:p>
          <a:p>
            <a:pPr lvl="1">
              <a:lnSpc>
                <a:spcPct val="80000"/>
              </a:lnSpc>
              <a:spcAft>
                <a:spcPct val="40000"/>
              </a:spcAft>
              <a:buClr>
                <a:srgbClr val="CC3300"/>
              </a:buClr>
              <a:buSzPct val="50000"/>
              <a:buFont typeface="Arial" panose="020B0604020202020204" pitchFamily="34" charset="0"/>
              <a:buChar char="•"/>
            </a:pPr>
            <a:r>
              <a:rPr lang="en-US" altLang="en-US" sz="1600" b="1" dirty="0">
                <a:solidFill>
                  <a:srgbClr val="000099"/>
                </a:solidFill>
                <a:latin typeface="Arial" panose="020B0604020202020204" pitchFamily="34" charset="0"/>
              </a:rPr>
              <a:t>Don’t discuss specific license rates, terms, or conditions.</a:t>
            </a:r>
          </a:p>
          <a:p>
            <a:pPr lvl="2">
              <a:lnSpc>
                <a:spcPct val="80000"/>
              </a:lnSpc>
              <a:spcAft>
                <a:spcPct val="40000"/>
              </a:spcAft>
              <a:buClr>
                <a:srgbClr val="CC3300"/>
              </a:buClr>
              <a:buSzPct val="50000"/>
            </a:pPr>
            <a:r>
              <a:rPr lang="en-US" altLang="en-US" sz="1400" dirty="0">
                <a:solidFill>
                  <a:srgbClr val="000099"/>
                </a:solidFill>
                <a:latin typeface="Arial" panose="020B0604020202020204" pitchFamily="34" charset="0"/>
              </a:rPr>
              <a:t>Relative costs, including licensing costs of essential patent claims, of different technical approaches January be discussed in standards development meetings. </a:t>
            </a:r>
          </a:p>
          <a:p>
            <a:pPr lvl="3">
              <a:lnSpc>
                <a:spcPct val="80000"/>
              </a:lnSpc>
              <a:spcAft>
                <a:spcPct val="40000"/>
              </a:spcAft>
              <a:buClr>
                <a:srgbClr val="CC3300"/>
              </a:buClr>
              <a:buSzPct val="50000"/>
              <a:buFont typeface="Arial" panose="020B0604020202020204" pitchFamily="34" charset="0"/>
              <a:buChar char="•"/>
            </a:pPr>
            <a:r>
              <a:rPr lang="en-GB" altLang="en-US" sz="1400" dirty="0">
                <a:solidFill>
                  <a:srgbClr val="000099"/>
                </a:solidFill>
                <a:latin typeface="Arial" panose="020B0604020202020204" pitchFamily="34" charset="0"/>
              </a:rPr>
              <a:t>Technical considerations remain primary focus</a:t>
            </a:r>
            <a:endParaRPr lang="en-US" altLang="en-US" sz="1400" dirty="0">
              <a:solidFill>
                <a:srgbClr val="000099"/>
              </a:solidFill>
              <a:latin typeface="Arial" panose="020B0604020202020204" pitchFamily="34" charset="0"/>
            </a:endParaRPr>
          </a:p>
          <a:p>
            <a:pPr lvl="1">
              <a:lnSpc>
                <a:spcPct val="80000"/>
              </a:lnSpc>
              <a:spcAft>
                <a:spcPct val="40000"/>
              </a:spcAft>
              <a:buClr>
                <a:srgbClr val="CC3300"/>
              </a:buClr>
              <a:buSzPct val="50000"/>
              <a:buFont typeface="Arial" panose="020B0604020202020204" pitchFamily="34" charset="0"/>
              <a:buChar char="•"/>
            </a:pPr>
            <a:r>
              <a:rPr lang="en-US" altLang="en-US" sz="1600" b="1" dirty="0">
                <a:solidFill>
                  <a:srgbClr val="000099"/>
                </a:solidFill>
                <a:latin typeface="Arial" panose="020B0604020202020204" pitchFamily="34" charset="0"/>
              </a:rPr>
              <a:t>Don’t discuss or engage in the fixing of product prices, allocation of customers, or division of sales markets.</a:t>
            </a:r>
          </a:p>
          <a:p>
            <a:pPr lvl="1">
              <a:lnSpc>
                <a:spcPct val="80000"/>
              </a:lnSpc>
              <a:spcAft>
                <a:spcPct val="40000"/>
              </a:spcAft>
              <a:buClr>
                <a:srgbClr val="CC3300"/>
              </a:buClr>
              <a:buSzPct val="50000"/>
              <a:buFont typeface="Arial" panose="020B0604020202020204" pitchFamily="34" charset="0"/>
              <a:buChar char="•"/>
            </a:pPr>
            <a:r>
              <a:rPr lang="en-US" altLang="en-US" sz="1600" b="1" dirty="0">
                <a:solidFill>
                  <a:srgbClr val="000099"/>
                </a:solidFill>
                <a:latin typeface="Arial" panose="020B0604020202020204" pitchFamily="34" charset="0"/>
              </a:rPr>
              <a:t>Don’t discuss the status or substance of ongoing or threatened litigation.</a:t>
            </a:r>
          </a:p>
          <a:p>
            <a:pPr lvl="1">
              <a:lnSpc>
                <a:spcPct val="80000"/>
              </a:lnSpc>
              <a:spcAft>
                <a:spcPct val="40000"/>
              </a:spcAft>
              <a:buClr>
                <a:srgbClr val="CC3300"/>
              </a:buClr>
              <a:buSzPct val="50000"/>
              <a:buFont typeface="Arial" panose="020B0604020202020204" pitchFamily="34" charset="0"/>
              <a:buChar char="•"/>
            </a:pPr>
            <a:r>
              <a:rPr lang="en-US" altLang="en-US" sz="1600" b="1" dirty="0">
                <a:solidFill>
                  <a:srgbClr val="000099"/>
                </a:solidFill>
                <a:latin typeface="Arial" panose="020B0604020202020204" pitchFamily="34" charset="0"/>
              </a:rPr>
              <a:t>Don’t be silent if inappropriate topics are discussed … do formally object.</a:t>
            </a:r>
          </a:p>
          <a:p>
            <a:pPr algn="ctr">
              <a:lnSpc>
                <a:spcPct val="80000"/>
              </a:lnSpc>
              <a:buClr>
                <a:srgbClr val="CC3300"/>
              </a:buClr>
              <a:buSzPct val="50000"/>
              <a:buFont typeface="Monotype Sorts"/>
              <a:buNone/>
            </a:pPr>
            <a:r>
              <a:rPr lang="en-US" altLang="en-US" sz="1000" dirty="0">
                <a:solidFill>
                  <a:srgbClr val="000099"/>
                </a:solidFill>
                <a:latin typeface="Arial" panose="020B0604020202020204" pitchFamily="34" charset="0"/>
              </a:rPr>
              <a:t>---------------------------------------------------------------   </a:t>
            </a:r>
            <a:endParaRPr lang="en-US" altLang="en-US" sz="1200" dirty="0">
              <a:solidFill>
                <a:srgbClr val="000099"/>
              </a:solidFill>
              <a:latin typeface="Arial" panose="020B0604020202020204" pitchFamily="34" charset="0"/>
            </a:endParaRPr>
          </a:p>
          <a:p>
            <a:pPr algn="ctr">
              <a:lnSpc>
                <a:spcPct val="80000"/>
              </a:lnSpc>
              <a:buClr>
                <a:srgbClr val="CC3300"/>
              </a:buClr>
              <a:buSzPct val="50000"/>
              <a:buFont typeface="Monotype Sorts"/>
              <a:buNone/>
            </a:pPr>
            <a:r>
              <a:rPr lang="en-US" altLang="en-US" sz="1200" dirty="0">
                <a:solidFill>
                  <a:srgbClr val="000099"/>
                </a:solidFill>
                <a:latin typeface="Arial" panose="020B0604020202020204" pitchFamily="34" charset="0"/>
              </a:rPr>
              <a:t>See </a:t>
            </a:r>
            <a:r>
              <a:rPr lang="en-US" altLang="en-US" sz="1200" i="1" dirty="0">
                <a:solidFill>
                  <a:srgbClr val="000099"/>
                </a:solidFill>
                <a:latin typeface="Arial" panose="020B0604020202020204" pitchFamily="34" charset="0"/>
              </a:rPr>
              <a:t>IEEE-SA Standards Board Operations Manual</a:t>
            </a:r>
            <a:r>
              <a:rPr lang="en-US" altLang="en-US" sz="1200" dirty="0">
                <a:solidFill>
                  <a:srgbClr val="000099"/>
                </a:solidFill>
                <a:latin typeface="Arial" panose="020B0604020202020204" pitchFamily="34" charset="0"/>
              </a:rPr>
              <a:t>, clause 5.3.10 and </a:t>
            </a:r>
            <a:r>
              <a:rPr lang="en-GB" altLang="en-US" sz="1200" dirty="0">
                <a:solidFill>
                  <a:srgbClr val="000099"/>
                </a:solidFill>
                <a:latin typeface="Arial" panose="020B0604020202020204" pitchFamily="34" charset="0"/>
              </a:rPr>
              <a:t>“Promoting Competition and Innovation: What You Need to Know about the IEEE Standards Association's Antitrust and Competition Policy”</a:t>
            </a:r>
            <a:r>
              <a:rPr lang="en-US" altLang="en-US" sz="1200" dirty="0">
                <a:solidFill>
                  <a:srgbClr val="000099"/>
                </a:solidFill>
                <a:latin typeface="Arial" panose="020B0604020202020204" pitchFamily="34" charset="0"/>
              </a:rPr>
              <a:t> for more details.</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October 2017</a:t>
            </a:r>
            <a:endParaRPr lang="en-GB" dirty="0"/>
          </a:p>
        </p:txBody>
      </p:sp>
    </p:spTree>
    <p:extLst>
      <p:ext uri="{BB962C8B-B14F-4D97-AF65-F5344CB8AC3E}">
        <p14:creationId xmlns:p14="http://schemas.microsoft.com/office/powerpoint/2010/main" val="24001778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09600"/>
          </a:xfrm>
        </p:spPr>
        <p:txBody>
          <a:bodyPr/>
          <a:lstStyle/>
          <a:p>
            <a:r>
              <a:rPr lang="en-US" altLang="en-US" dirty="0"/>
              <a:t>Participation in IEEE 802 Meetings</a:t>
            </a:r>
            <a:endParaRPr lang="en-US" dirty="0"/>
          </a:p>
        </p:txBody>
      </p:sp>
      <p:sp>
        <p:nvSpPr>
          <p:cNvPr id="3" name="Content Placeholder 2"/>
          <p:cNvSpPr>
            <a:spLocks noGrp="1"/>
          </p:cNvSpPr>
          <p:nvPr>
            <p:ph idx="1"/>
          </p:nvPr>
        </p:nvSpPr>
        <p:spPr>
          <a:xfrm>
            <a:off x="381000" y="1295400"/>
            <a:ext cx="8458200" cy="4800600"/>
          </a:xfrm>
        </p:spPr>
        <p:txBody>
          <a:bodyPr/>
          <a:lstStyle/>
          <a:p>
            <a:pPr>
              <a:buClrTx/>
            </a:pPr>
            <a:r>
              <a:rPr lang="en-GB" altLang="en-US" sz="1600" dirty="0">
                <a:ea typeface="MS Gothic" panose="020B0609070205080204" pitchFamily="49" charset="-128"/>
              </a:rPr>
              <a:t>All participation in IEEE 802 Working Group meetings is on an individual basis</a:t>
            </a:r>
          </a:p>
          <a:p>
            <a:pPr>
              <a:buClrTx/>
            </a:pPr>
            <a:r>
              <a:rPr lang="en-GB" altLang="en-US" sz="1400" i="1" dirty="0">
                <a:ea typeface="MS Gothic" panose="020B0609070205080204" pitchFamily="49" charset="-128"/>
              </a:rPr>
              <a:t>•     </a:t>
            </a:r>
            <a:r>
              <a:rPr lang="en-GB" altLang="en-US" sz="1400" dirty="0">
                <a:ea typeface="MS Gothic" panose="020B0609070205080204" pitchFamily="49" charset="-128"/>
              </a:rPr>
              <a:t>Participants in the IEEE standards development individual process shall act based on their qualifications and experience. (</a:t>
            </a:r>
            <a:r>
              <a:rPr lang="en-GB" altLang="en-US" sz="1400" u="sng" dirty="0">
                <a:solidFill>
                  <a:srgbClr val="CCCCFF"/>
                </a:solidFill>
                <a:ea typeface="MS Gothic" panose="020B0609070205080204" pitchFamily="49" charset="-128"/>
                <a:hlinkClick r:id="rId2"/>
              </a:rPr>
              <a:t>https://standards.ieee.org/develop/policies/bylaws/sb_bylaws.pdf</a:t>
            </a:r>
            <a:r>
              <a:rPr lang="en-GB" altLang="en-US" sz="1400" dirty="0">
                <a:ea typeface="MS Gothic" panose="020B0609070205080204" pitchFamily="49" charset="-128"/>
              </a:rPr>
              <a:t>section 5.2.1)</a:t>
            </a:r>
          </a:p>
          <a:p>
            <a:pPr>
              <a:buClrTx/>
            </a:pPr>
            <a:r>
              <a:rPr lang="en-GB" altLang="en-US" sz="1400" dirty="0">
                <a:ea typeface="MS Gothic" panose="020B0609070205080204" pitchFamily="49" charset="-128"/>
              </a:rPr>
              <a:t>•    IEEE 802 Working Group membership is by individual; “Working Group members shall participate in the consensus process in a manner consistent with their professional expert opinion as individuals, and not as organizational representatives”. (</a:t>
            </a:r>
            <a:r>
              <a:rPr lang="en-GB" altLang="en-US" sz="1400" dirty="0" err="1">
                <a:ea typeface="MS Gothic" panose="020B0609070205080204" pitchFamily="49" charset="-128"/>
              </a:rPr>
              <a:t>subclause</a:t>
            </a:r>
            <a:r>
              <a:rPr lang="en-GB" altLang="en-US" sz="1400" dirty="0">
                <a:ea typeface="MS Gothic" panose="020B0609070205080204" pitchFamily="49" charset="-128"/>
              </a:rPr>
              <a:t> 4.2.1 “Establishment”, of the IEEE 802 LMSC Working Group Policies and Procedures)</a:t>
            </a:r>
          </a:p>
          <a:p>
            <a:pPr marL="341313">
              <a:buFont typeface="Arial" panose="020B0604020202020204" pitchFamily="34" charset="0"/>
              <a:buChar char="•"/>
            </a:pPr>
            <a:r>
              <a:rPr lang="en-GB" altLang="en-US" sz="1400"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41313">
              <a:buFont typeface="Arial" panose="020B0604020202020204" pitchFamily="34" charset="0"/>
              <a:buChar char="•"/>
            </a:pPr>
            <a:r>
              <a:rPr lang="en-GB" altLang="en-US" sz="1400"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u="sng" dirty="0">
                <a:solidFill>
                  <a:srgbClr val="CCCCFF"/>
                </a:solidFill>
                <a:ea typeface="MS Gothic" panose="020B0609070205080204" pitchFamily="49" charset="-128"/>
                <a:hlinkClick r:id="rId3"/>
              </a:rPr>
              <a:t>https://standards.ieee.org/develop/policies/bylaws/sb_bylaws.pdf </a:t>
            </a:r>
            <a:r>
              <a:rPr lang="en-GB" altLang="en-US" sz="1400" dirty="0">
                <a:ea typeface="MS Gothic" panose="020B0609070205080204" pitchFamily="49" charset="-128"/>
              </a:rPr>
              <a:t> section 5.2.1.3 and the IEEE 802 LMSC Working Group Policies and Procedures, </a:t>
            </a:r>
            <a:r>
              <a:rPr lang="en-GB" altLang="en-US" sz="1400" dirty="0" err="1">
                <a:ea typeface="MS Gothic" panose="020B0609070205080204" pitchFamily="49" charset="-128"/>
              </a:rPr>
              <a:t>subclause</a:t>
            </a:r>
            <a:r>
              <a:rPr lang="en-GB" altLang="en-US" sz="1400" dirty="0">
                <a:ea typeface="MS Gothic" panose="020B0609070205080204" pitchFamily="49" charset="-128"/>
              </a:rPr>
              <a:t> 3.4.1 “Chair”, list item x.</a:t>
            </a:r>
          </a:p>
          <a:p>
            <a:pPr>
              <a:buClrTx/>
            </a:pPr>
            <a:r>
              <a:rPr lang="en-GB" altLang="en-US" sz="1600" dirty="0">
                <a:ea typeface="MS Gothic" panose="020B0609070205080204" pitchFamily="49" charset="-128"/>
              </a:rPr>
              <a:t>By participating in IEEE 802 meetings, you accept these requirements.  If you do not agree to these policies then you shall not participate.</a:t>
            </a:r>
          </a:p>
          <a:p>
            <a:pPr algn="ctr">
              <a:buClrTx/>
            </a:pPr>
            <a:r>
              <a:rPr lang="en-GB" altLang="en-US" sz="1400" dirty="0">
                <a:ea typeface="MS Gothic" panose="020B0609070205080204" pitchFamily="49" charset="-128"/>
              </a:rPr>
              <a:t>(Latest revision of IEEE 802 LMSC Working Group Policies and Procedures: </a:t>
            </a:r>
            <a:r>
              <a:rPr lang="en-GB" altLang="en-US" sz="1400" dirty="0">
                <a:ea typeface="MS Gothic" panose="020B0609070205080204" pitchFamily="49" charset="-128"/>
                <a:hlinkClick r:id="rId4"/>
              </a:rPr>
              <a:t>http://www.ieee802.org/devdocs.shtml</a:t>
            </a:r>
            <a:r>
              <a:rPr lang="en-GB" altLang="en-US" sz="1400" dirty="0">
                <a:ea typeface="MS Gothic" panose="020B0609070205080204" pitchFamily="49" charset="-128"/>
              </a:rPr>
              <a:t> and Participation slide: </a:t>
            </a:r>
            <a:r>
              <a:rPr lang="en-GB" altLang="en-US" sz="1400" dirty="0">
                <a:ea typeface="MS Gothic" panose="020B0609070205080204" pitchFamily="49" charset="-128"/>
                <a:hlinkClick r:id="rId5"/>
              </a:rPr>
              <a:t>https://mentor.ieee.org/802-ec/dcn/16/ec-16-0180-03-00EC-ieee-802-participation-slide.ppt</a:t>
            </a:r>
            <a:r>
              <a:rPr lang="en-GB" altLang="en-US" sz="1400" dirty="0">
                <a:ea typeface="MS Gothic" panose="020B0609070205080204" pitchFamily="49" charset="-128"/>
              </a:rPr>
              <a:t> )</a:t>
            </a:r>
            <a:br>
              <a:rPr lang="en-GB" altLang="en-US" sz="1400" dirty="0">
                <a:ea typeface="MS Gothic" panose="020B0609070205080204" pitchFamily="49" charset="-128"/>
              </a:rPr>
            </a:br>
            <a:endParaRPr lang="en-GB" altLang="en-US" sz="1400" dirty="0">
              <a:ea typeface="MS Gothic" panose="020B0609070205080204" pitchFamily="49" charset="-128"/>
            </a:endParaRPr>
          </a:p>
          <a:p>
            <a:endParaRPr lang="en-US" sz="12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October 2017</a:t>
            </a:r>
            <a:endParaRPr lang="en-GB" dirty="0"/>
          </a:p>
        </p:txBody>
      </p:sp>
    </p:spTree>
    <p:extLst>
      <p:ext uri="{BB962C8B-B14F-4D97-AF65-F5344CB8AC3E}">
        <p14:creationId xmlns:p14="http://schemas.microsoft.com/office/powerpoint/2010/main" val="33878637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 Items for the Week</a:t>
            </a:r>
            <a:endParaRPr lang="en-US"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smtClean="0"/>
              <a:t>Approve meeting and </a:t>
            </a:r>
            <a:r>
              <a:rPr lang="en-US" dirty="0" err="1" smtClean="0"/>
              <a:t>telecon</a:t>
            </a:r>
            <a:r>
              <a:rPr lang="en-US" dirty="0" smtClean="0"/>
              <a:t> minutes since September 2017</a:t>
            </a:r>
          </a:p>
          <a:p>
            <a:pPr>
              <a:buFont typeface="Arial" panose="020B0604020202020204" pitchFamily="34" charset="0"/>
              <a:buChar char="•"/>
            </a:pPr>
            <a:r>
              <a:rPr lang="en-US" dirty="0" smtClean="0"/>
              <a:t>Comment assignment and resolution</a:t>
            </a:r>
          </a:p>
          <a:p>
            <a:pPr>
              <a:buFont typeface="Arial" panose="020B0604020202020204" pitchFamily="34" charset="0"/>
              <a:buChar char="•"/>
            </a:pPr>
            <a:r>
              <a:rPr lang="en-US" dirty="0" smtClean="0"/>
              <a:t>Schedule TG ad hoc meeting in January 2018</a:t>
            </a:r>
          </a:p>
          <a:p>
            <a:pPr>
              <a:buFont typeface="Arial" panose="020B0604020202020204" pitchFamily="34" charset="0"/>
              <a:buChar char="•"/>
            </a:pPr>
            <a:r>
              <a:rPr lang="en-US" dirty="0" smtClean="0"/>
              <a:t>Schedule TG </a:t>
            </a:r>
            <a:r>
              <a:rPr lang="en-US" dirty="0" err="1" smtClean="0"/>
              <a:t>telecons</a:t>
            </a:r>
            <a:r>
              <a:rPr lang="en-US" dirty="0" smtClean="0"/>
              <a:t>.</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October 2017</a:t>
            </a:r>
            <a:endParaRPr lang="en-GB" dirty="0"/>
          </a:p>
        </p:txBody>
      </p:sp>
    </p:spTree>
    <p:extLst>
      <p:ext uri="{BB962C8B-B14F-4D97-AF65-F5344CB8AC3E}">
        <p14:creationId xmlns:p14="http://schemas.microsoft.com/office/powerpoint/2010/main" val="1328320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1"/>
            <a:ext cx="7770813" cy="838200"/>
          </a:xfrm>
        </p:spPr>
        <p:txBody>
          <a:bodyPr/>
          <a:lstStyle/>
          <a:p>
            <a:r>
              <a:rPr lang="en-US" dirty="0" smtClean="0"/>
              <a:t>General Flow of the Meeting</a:t>
            </a:r>
            <a:endParaRPr lang="en-US" dirty="0"/>
          </a:p>
        </p:txBody>
      </p:sp>
      <p:sp>
        <p:nvSpPr>
          <p:cNvPr id="7" name="Content Placeholder 6"/>
          <p:cNvSpPr>
            <a:spLocks noGrp="1"/>
          </p:cNvSpPr>
          <p:nvPr>
            <p:ph sz="half" idx="1"/>
          </p:nvPr>
        </p:nvSpPr>
        <p:spPr>
          <a:xfrm>
            <a:off x="685800" y="1754187"/>
            <a:ext cx="3808413" cy="4113213"/>
          </a:xfrm>
        </p:spPr>
        <p:txBody>
          <a:bodyPr/>
          <a:lstStyle/>
          <a:p>
            <a:pPr>
              <a:lnSpc>
                <a:spcPct val="80000"/>
              </a:lnSpc>
            </a:pPr>
            <a:r>
              <a:rPr lang="en-US" altLang="en-US" sz="1400" dirty="0"/>
              <a:t>Monday </a:t>
            </a:r>
            <a:r>
              <a:rPr lang="en-US" altLang="en-US" sz="1400" dirty="0" smtClean="0"/>
              <a:t>November 06, 13:30 </a:t>
            </a:r>
            <a:r>
              <a:rPr lang="en-US" altLang="en-US" sz="1400" dirty="0"/>
              <a:t>– </a:t>
            </a:r>
            <a:r>
              <a:rPr lang="en-US" altLang="en-US" sz="1400" dirty="0" smtClean="0"/>
              <a:t>15:30</a:t>
            </a:r>
            <a:endParaRPr lang="en-US" altLang="en-US" sz="1400" dirty="0">
              <a:sym typeface="Wingdings" panose="05000000000000000000" pitchFamily="2" charset="2"/>
            </a:endParaRPr>
          </a:p>
          <a:p>
            <a:pPr lvl="1">
              <a:lnSpc>
                <a:spcPct val="80000"/>
              </a:lnSpc>
            </a:pPr>
            <a:r>
              <a:rPr lang="en-US" altLang="en-US" sz="1400" dirty="0"/>
              <a:t>Call </a:t>
            </a:r>
            <a:r>
              <a:rPr lang="en-US" altLang="en-US" sz="1400" dirty="0" smtClean="0"/>
              <a:t>Meeting </a:t>
            </a:r>
            <a:r>
              <a:rPr lang="en-US" altLang="en-US" sz="1400" dirty="0"/>
              <a:t>to order</a:t>
            </a:r>
          </a:p>
          <a:p>
            <a:pPr lvl="1">
              <a:lnSpc>
                <a:spcPct val="80000"/>
              </a:lnSpc>
            </a:pPr>
            <a:r>
              <a:rPr lang="en-US" altLang="en-US" sz="1400" dirty="0"/>
              <a:t>IEEE 802 and 802.11 IPR Policy and procedure.</a:t>
            </a:r>
          </a:p>
          <a:p>
            <a:pPr lvl="1">
              <a:lnSpc>
                <a:spcPct val="80000"/>
              </a:lnSpc>
            </a:pPr>
            <a:r>
              <a:rPr lang="en-US" altLang="en-US" sz="1400" dirty="0"/>
              <a:t>Call for </a:t>
            </a:r>
            <a:r>
              <a:rPr lang="en-US" altLang="en-US" sz="1400" dirty="0" smtClean="0"/>
              <a:t>submissions</a:t>
            </a:r>
            <a:endParaRPr lang="en-US" altLang="en-US" sz="1400" dirty="0"/>
          </a:p>
          <a:p>
            <a:pPr lvl="1">
              <a:lnSpc>
                <a:spcPct val="80000"/>
              </a:lnSpc>
            </a:pPr>
            <a:r>
              <a:rPr lang="en-US" altLang="en-US" sz="1400" dirty="0" smtClean="0"/>
              <a:t>Comment assignment and resolution</a:t>
            </a:r>
            <a:endParaRPr lang="en-US" altLang="en-US" sz="1400" dirty="0"/>
          </a:p>
          <a:p>
            <a:pPr lvl="1">
              <a:lnSpc>
                <a:spcPct val="80000"/>
              </a:lnSpc>
            </a:pPr>
            <a:r>
              <a:rPr lang="en-US" altLang="en-US" sz="1400" dirty="0"/>
              <a:t>Recess </a:t>
            </a:r>
          </a:p>
          <a:p>
            <a:pPr>
              <a:lnSpc>
                <a:spcPct val="80000"/>
              </a:lnSpc>
            </a:pPr>
            <a:r>
              <a:rPr lang="en-US" altLang="en-US" sz="1400" dirty="0" smtClean="0"/>
              <a:t>Tuesday November 07, 10:30 </a:t>
            </a:r>
            <a:r>
              <a:rPr lang="en-US" altLang="en-US" sz="1400" dirty="0"/>
              <a:t>– </a:t>
            </a:r>
            <a:r>
              <a:rPr lang="en-US" altLang="en-US" sz="1400" dirty="0" smtClean="0"/>
              <a:t>12:30</a:t>
            </a:r>
            <a:endParaRPr lang="en-US" altLang="en-US" sz="1400" dirty="0"/>
          </a:p>
          <a:p>
            <a:pPr lvl="1">
              <a:lnSpc>
                <a:spcPct val="80000"/>
              </a:lnSpc>
            </a:pPr>
            <a:r>
              <a:rPr lang="en-US" altLang="en-US" sz="1200" dirty="0"/>
              <a:t>Call Meeting to order</a:t>
            </a:r>
          </a:p>
          <a:p>
            <a:pPr lvl="1">
              <a:lnSpc>
                <a:spcPct val="80000"/>
              </a:lnSpc>
            </a:pPr>
            <a:r>
              <a:rPr lang="en-US" altLang="en-US" sz="1200" dirty="0"/>
              <a:t>IEEE 802 and 802.11 IPR Policy and </a:t>
            </a:r>
            <a:r>
              <a:rPr lang="en-US" altLang="en-US" sz="1200" dirty="0" smtClean="0"/>
              <a:t>procedure.</a:t>
            </a:r>
          </a:p>
          <a:p>
            <a:pPr lvl="1">
              <a:lnSpc>
                <a:spcPct val="80000"/>
              </a:lnSpc>
            </a:pPr>
            <a:r>
              <a:rPr lang="en-US" altLang="en-US" sz="1200" dirty="0" smtClean="0"/>
              <a:t>Comment assignment and resolution</a:t>
            </a:r>
            <a:endParaRPr lang="en-US" altLang="en-US" sz="1200" dirty="0"/>
          </a:p>
          <a:p>
            <a:pPr lvl="1">
              <a:lnSpc>
                <a:spcPct val="80000"/>
              </a:lnSpc>
            </a:pPr>
            <a:r>
              <a:rPr lang="en-US" altLang="en-US" sz="1200" dirty="0"/>
              <a:t>Recess </a:t>
            </a:r>
            <a:endParaRPr lang="en-US" altLang="en-US" sz="1800" dirty="0"/>
          </a:p>
          <a:p>
            <a:pPr>
              <a:lnSpc>
                <a:spcPct val="80000"/>
              </a:lnSpc>
            </a:pPr>
            <a:r>
              <a:rPr lang="en-CA" altLang="en-US" sz="1400" dirty="0"/>
              <a:t>Tuesday</a:t>
            </a:r>
            <a:r>
              <a:rPr lang="en-US" altLang="en-US" sz="1400" dirty="0"/>
              <a:t> </a:t>
            </a:r>
            <a:r>
              <a:rPr lang="en-US" altLang="en-US" sz="1400" dirty="0" smtClean="0"/>
              <a:t>November 07, </a:t>
            </a:r>
            <a:r>
              <a:rPr lang="en-US" altLang="en-US" sz="1400" dirty="0"/>
              <a:t>16:00 – 18:00</a:t>
            </a:r>
          </a:p>
          <a:p>
            <a:pPr lvl="1">
              <a:lnSpc>
                <a:spcPct val="80000"/>
              </a:lnSpc>
            </a:pPr>
            <a:r>
              <a:rPr lang="en-US" altLang="en-US" sz="1400" dirty="0"/>
              <a:t>Call Meeting to order</a:t>
            </a:r>
          </a:p>
          <a:p>
            <a:pPr lvl="1">
              <a:lnSpc>
                <a:spcPct val="80000"/>
              </a:lnSpc>
            </a:pPr>
            <a:r>
              <a:rPr lang="en-US" altLang="en-US" sz="1400" dirty="0"/>
              <a:t>IEEE 802 and 802.11 IPR Policy and procedure.</a:t>
            </a:r>
          </a:p>
          <a:p>
            <a:pPr lvl="1">
              <a:lnSpc>
                <a:spcPct val="80000"/>
              </a:lnSpc>
            </a:pPr>
            <a:r>
              <a:rPr lang="en-US" altLang="en-US" sz="1400" dirty="0"/>
              <a:t>Comment assignment and resolution</a:t>
            </a:r>
          </a:p>
          <a:p>
            <a:pPr lvl="1">
              <a:lnSpc>
                <a:spcPct val="80000"/>
              </a:lnSpc>
            </a:pPr>
            <a:r>
              <a:rPr lang="en-US" altLang="en-US" sz="1400" dirty="0"/>
              <a:t>Recess </a:t>
            </a:r>
            <a:endParaRPr lang="en-US" altLang="en-US" sz="2000" dirty="0"/>
          </a:p>
          <a:p>
            <a:endParaRPr lang="en-US" dirty="0"/>
          </a:p>
        </p:txBody>
      </p:sp>
      <p:sp>
        <p:nvSpPr>
          <p:cNvPr id="8" name="Content Placeholder 7"/>
          <p:cNvSpPr>
            <a:spLocks noGrp="1"/>
          </p:cNvSpPr>
          <p:nvPr>
            <p:ph sz="half" idx="2"/>
          </p:nvPr>
        </p:nvSpPr>
        <p:spPr>
          <a:xfrm>
            <a:off x="4571206" y="1373187"/>
            <a:ext cx="3810000" cy="4113213"/>
          </a:xfrm>
        </p:spPr>
        <p:txBody>
          <a:bodyPr/>
          <a:lstStyle/>
          <a:p>
            <a:pPr>
              <a:lnSpc>
                <a:spcPct val="80000"/>
              </a:lnSpc>
            </a:pPr>
            <a:r>
              <a:rPr lang="en-US" altLang="en-US" sz="1200" dirty="0"/>
              <a:t>Wednesday </a:t>
            </a:r>
            <a:r>
              <a:rPr lang="en-US" altLang="en-US" sz="1200" dirty="0" smtClean="0"/>
              <a:t>November 08, </a:t>
            </a:r>
            <a:r>
              <a:rPr lang="en-US" altLang="en-US" sz="1200" dirty="0"/>
              <a:t>08:00 – 10:00</a:t>
            </a:r>
          </a:p>
          <a:p>
            <a:pPr lvl="1">
              <a:lnSpc>
                <a:spcPct val="80000"/>
              </a:lnSpc>
            </a:pPr>
            <a:r>
              <a:rPr lang="en-US" altLang="en-US" sz="1200" dirty="0"/>
              <a:t>Call Meeting to order</a:t>
            </a:r>
          </a:p>
          <a:p>
            <a:pPr lvl="1">
              <a:lnSpc>
                <a:spcPct val="80000"/>
              </a:lnSpc>
            </a:pPr>
            <a:r>
              <a:rPr lang="en-US" altLang="en-US" sz="1200" dirty="0"/>
              <a:t>IEEE 802 and 802.11 IPR Policy and procedure.</a:t>
            </a:r>
          </a:p>
          <a:p>
            <a:pPr lvl="1">
              <a:lnSpc>
                <a:spcPct val="80000"/>
              </a:lnSpc>
            </a:pPr>
            <a:r>
              <a:rPr lang="en-US" altLang="en-US" sz="1200" dirty="0"/>
              <a:t>Comment assignment and resolution</a:t>
            </a:r>
          </a:p>
          <a:p>
            <a:pPr lvl="1">
              <a:lnSpc>
                <a:spcPct val="80000"/>
              </a:lnSpc>
            </a:pPr>
            <a:r>
              <a:rPr lang="en-US" altLang="en-US" sz="1200" dirty="0"/>
              <a:t>Recess </a:t>
            </a:r>
            <a:endParaRPr lang="en-US" altLang="en-US" sz="1800" dirty="0"/>
          </a:p>
          <a:p>
            <a:pPr>
              <a:lnSpc>
                <a:spcPct val="80000"/>
              </a:lnSpc>
            </a:pPr>
            <a:r>
              <a:rPr lang="en-US" altLang="en-US" sz="1200" dirty="0" smtClean="0"/>
              <a:t>Wednesday November 08, </a:t>
            </a:r>
            <a:r>
              <a:rPr lang="en-US" altLang="en-US" sz="1200" dirty="0"/>
              <a:t>16:00 – 18:00</a:t>
            </a:r>
          </a:p>
          <a:p>
            <a:pPr lvl="1">
              <a:lnSpc>
                <a:spcPct val="80000"/>
              </a:lnSpc>
            </a:pPr>
            <a:r>
              <a:rPr lang="en-US" altLang="en-US" sz="1200" dirty="0"/>
              <a:t>Call Meeting to order</a:t>
            </a:r>
          </a:p>
          <a:p>
            <a:pPr lvl="1">
              <a:lnSpc>
                <a:spcPct val="80000"/>
              </a:lnSpc>
            </a:pPr>
            <a:r>
              <a:rPr lang="en-US" altLang="en-US" sz="1200" dirty="0"/>
              <a:t>IEEE 802 and 802.11 IPR Policy and procedure.</a:t>
            </a:r>
          </a:p>
          <a:p>
            <a:pPr lvl="1">
              <a:lnSpc>
                <a:spcPct val="80000"/>
              </a:lnSpc>
            </a:pPr>
            <a:r>
              <a:rPr lang="en-US" altLang="en-US" sz="1200" dirty="0"/>
              <a:t>Comment assignment and resolution</a:t>
            </a:r>
          </a:p>
          <a:p>
            <a:pPr lvl="1">
              <a:lnSpc>
                <a:spcPct val="80000"/>
              </a:lnSpc>
            </a:pPr>
            <a:r>
              <a:rPr lang="en-US" altLang="en-US" sz="1200" dirty="0"/>
              <a:t>Recess </a:t>
            </a:r>
            <a:endParaRPr lang="en-US" altLang="en-US" sz="1800" dirty="0"/>
          </a:p>
          <a:p>
            <a:pPr>
              <a:lnSpc>
                <a:spcPct val="80000"/>
              </a:lnSpc>
            </a:pPr>
            <a:r>
              <a:rPr lang="en-US" altLang="en-US" sz="1200" dirty="0" smtClean="0"/>
              <a:t>Thursday November 09, 10:30 </a:t>
            </a:r>
            <a:r>
              <a:rPr lang="en-US" altLang="en-US" sz="1200" dirty="0"/>
              <a:t>– </a:t>
            </a:r>
            <a:r>
              <a:rPr lang="en-US" altLang="en-US" sz="1200" dirty="0" smtClean="0"/>
              <a:t>12:30</a:t>
            </a:r>
            <a:endParaRPr lang="en-US" altLang="en-US" sz="1200" dirty="0"/>
          </a:p>
          <a:p>
            <a:pPr lvl="1">
              <a:lnSpc>
                <a:spcPct val="80000"/>
              </a:lnSpc>
            </a:pPr>
            <a:r>
              <a:rPr lang="en-US" altLang="en-US" sz="1200" dirty="0"/>
              <a:t>Call Meeting to order</a:t>
            </a:r>
          </a:p>
          <a:p>
            <a:pPr lvl="1">
              <a:lnSpc>
                <a:spcPct val="80000"/>
              </a:lnSpc>
            </a:pPr>
            <a:r>
              <a:rPr lang="en-US" altLang="en-US" sz="1200" dirty="0"/>
              <a:t>IEEE 802 and 802.11 IPR Policy and procedure.</a:t>
            </a:r>
          </a:p>
          <a:p>
            <a:pPr lvl="1">
              <a:lnSpc>
                <a:spcPct val="80000"/>
              </a:lnSpc>
            </a:pPr>
            <a:r>
              <a:rPr lang="en-US" altLang="en-US" sz="1200" dirty="0"/>
              <a:t>Comment assignment and resolution</a:t>
            </a:r>
          </a:p>
          <a:p>
            <a:pPr lvl="1">
              <a:lnSpc>
                <a:spcPct val="80000"/>
              </a:lnSpc>
            </a:pPr>
            <a:r>
              <a:rPr lang="en-US" altLang="en-US" sz="1200" dirty="0"/>
              <a:t>Recess </a:t>
            </a:r>
            <a:endParaRPr lang="en-US" altLang="en-US" sz="1800" dirty="0"/>
          </a:p>
          <a:p>
            <a:pPr>
              <a:lnSpc>
                <a:spcPct val="80000"/>
              </a:lnSpc>
            </a:pPr>
            <a:r>
              <a:rPr lang="en-US" altLang="en-US" sz="1200" dirty="0" smtClean="0"/>
              <a:t>Thursday November 09, </a:t>
            </a:r>
            <a:r>
              <a:rPr lang="en-US" altLang="en-US" sz="1200" dirty="0"/>
              <a:t>16:00 – 18:00</a:t>
            </a:r>
          </a:p>
          <a:p>
            <a:pPr lvl="1">
              <a:lnSpc>
                <a:spcPct val="80000"/>
              </a:lnSpc>
            </a:pPr>
            <a:r>
              <a:rPr lang="en-US" altLang="en-US" sz="1200" dirty="0"/>
              <a:t>Call Meeting to order</a:t>
            </a:r>
          </a:p>
          <a:p>
            <a:pPr lvl="1">
              <a:lnSpc>
                <a:spcPct val="80000"/>
              </a:lnSpc>
            </a:pPr>
            <a:r>
              <a:rPr lang="en-US" altLang="en-US" sz="1200" dirty="0"/>
              <a:t>IEEE 802 and 802.11 IPR Policy and procedure.</a:t>
            </a:r>
          </a:p>
          <a:p>
            <a:pPr lvl="1">
              <a:lnSpc>
                <a:spcPct val="80000"/>
              </a:lnSpc>
            </a:pPr>
            <a:r>
              <a:rPr lang="en-US" altLang="en-US" sz="1200" dirty="0"/>
              <a:t>Presentations</a:t>
            </a:r>
          </a:p>
          <a:p>
            <a:pPr lvl="1">
              <a:lnSpc>
                <a:spcPct val="80000"/>
              </a:lnSpc>
            </a:pPr>
            <a:r>
              <a:rPr lang="en-US" altLang="en-US" sz="1200" dirty="0"/>
              <a:t>TG Motions</a:t>
            </a:r>
          </a:p>
          <a:p>
            <a:pPr lvl="1">
              <a:lnSpc>
                <a:spcPct val="80000"/>
              </a:lnSpc>
            </a:pPr>
            <a:r>
              <a:rPr lang="en-US" altLang="en-US" sz="1200" dirty="0"/>
              <a:t>Goals for </a:t>
            </a:r>
            <a:r>
              <a:rPr lang="en-US" altLang="en-US" sz="1200" dirty="0" smtClean="0"/>
              <a:t>January 2018</a:t>
            </a:r>
          </a:p>
          <a:p>
            <a:pPr lvl="1">
              <a:lnSpc>
                <a:spcPct val="80000"/>
              </a:lnSpc>
            </a:pPr>
            <a:r>
              <a:rPr lang="en-US" altLang="en-US" sz="1200" dirty="0" smtClean="0"/>
              <a:t>TG ad hoc meeting</a:t>
            </a:r>
            <a:endParaRPr lang="en-US" altLang="en-US" sz="1200" dirty="0"/>
          </a:p>
          <a:p>
            <a:pPr lvl="1">
              <a:lnSpc>
                <a:spcPct val="80000"/>
              </a:lnSpc>
            </a:pPr>
            <a:r>
              <a:rPr lang="en-US" altLang="en-US" sz="1200" dirty="0" err="1"/>
              <a:t>Telecon</a:t>
            </a:r>
            <a:r>
              <a:rPr lang="en-US" altLang="en-US" sz="1200" dirty="0"/>
              <a:t> Schedule</a:t>
            </a:r>
          </a:p>
          <a:p>
            <a:pPr lvl="1">
              <a:lnSpc>
                <a:spcPct val="80000"/>
              </a:lnSpc>
            </a:pPr>
            <a:r>
              <a:rPr lang="en-US" altLang="en-US" sz="1200" dirty="0"/>
              <a:t>Adjourn</a:t>
            </a:r>
          </a:p>
          <a:p>
            <a:endParaRPr lang="en-US" sz="2400" dirty="0"/>
          </a:p>
        </p:txBody>
      </p:sp>
      <p:sp>
        <p:nvSpPr>
          <p:cNvPr id="6" name="Date Placeholder 5"/>
          <p:cNvSpPr>
            <a:spLocks noGrp="1"/>
          </p:cNvSpPr>
          <p:nvPr>
            <p:ph type="dt" idx="10"/>
          </p:nvPr>
        </p:nvSpPr>
        <p:spPr/>
        <p:txBody>
          <a:bodyPr/>
          <a:lstStyle/>
          <a:p>
            <a:r>
              <a:rPr lang="en-US" smtClean="0"/>
              <a:t>October 2017</a:t>
            </a:r>
            <a:endParaRPr lang="en-GB" dirty="0"/>
          </a:p>
        </p:txBody>
      </p:sp>
      <p:sp>
        <p:nvSpPr>
          <p:cNvPr id="5" name="Footer Placeholder 4"/>
          <p:cNvSpPr>
            <a:spLocks noGrp="1"/>
          </p:cNvSpPr>
          <p:nvPr>
            <p:ph type="ftr" idx="11"/>
          </p:nvPr>
        </p:nvSpPr>
        <p:spPr/>
        <p:txBody>
          <a:bodyPr/>
          <a:lstStyle/>
          <a:p>
            <a:r>
              <a:rPr lang="en-GB" smtClean="0"/>
              <a:t>Osama Aboul-Magd, Huawei Technologies</a:t>
            </a:r>
            <a:endParaRPr lang="en-GB"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14</a:t>
            </a:fld>
            <a:endParaRPr lang="en-GB" dirty="0"/>
          </a:p>
        </p:txBody>
      </p:sp>
    </p:spTree>
    <p:extLst>
      <p:ext uri="{BB962C8B-B14F-4D97-AF65-F5344CB8AC3E}">
        <p14:creationId xmlns:p14="http://schemas.microsoft.com/office/powerpoint/2010/main" val="83147115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TGax</a:t>
            </a:r>
            <a:r>
              <a:rPr lang="en-US" dirty="0" smtClean="0"/>
              <a:t> Schedule</a:t>
            </a:r>
            <a:endParaRPr lang="en-US" dirty="0"/>
          </a:p>
        </p:txBody>
      </p:sp>
      <p:sp>
        <p:nvSpPr>
          <p:cNvPr id="6" name="Date Placeholder 5"/>
          <p:cNvSpPr>
            <a:spLocks noGrp="1"/>
          </p:cNvSpPr>
          <p:nvPr>
            <p:ph type="dt" idx="10"/>
          </p:nvPr>
        </p:nvSpPr>
        <p:spPr/>
        <p:txBody>
          <a:bodyPr/>
          <a:lstStyle/>
          <a:p>
            <a:r>
              <a:rPr lang="en-US" smtClean="0"/>
              <a:t>October 2017</a:t>
            </a:r>
            <a:endParaRPr lang="en-GB" dirty="0"/>
          </a:p>
        </p:txBody>
      </p:sp>
      <p:sp>
        <p:nvSpPr>
          <p:cNvPr id="5" name="Footer Placeholder 4"/>
          <p:cNvSpPr>
            <a:spLocks noGrp="1"/>
          </p:cNvSpPr>
          <p:nvPr>
            <p:ph type="ftr" idx="11"/>
          </p:nvPr>
        </p:nvSpPr>
        <p:spPr/>
        <p:txBody>
          <a:bodyPr/>
          <a:lstStyle/>
          <a:p>
            <a:r>
              <a:rPr lang="en-GB" smtClean="0"/>
              <a:t>Osama Aboul-Magd, Huawei Technologies</a:t>
            </a:r>
            <a:endParaRPr lang="en-GB"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15</a:t>
            </a:fld>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2055133753"/>
              </p:ext>
            </p:extLst>
          </p:nvPr>
        </p:nvGraphicFramePr>
        <p:xfrm>
          <a:off x="914400" y="2324154"/>
          <a:ext cx="7086600" cy="2552646"/>
        </p:xfrm>
        <a:graphic>
          <a:graphicData uri="http://schemas.openxmlformats.org/drawingml/2006/table">
            <a:tbl>
              <a:tblPr firstRow="1" bandRow="1">
                <a:tableStyleId>{5940675A-B579-460E-94D1-54222C63F5DA}</a:tableStyleId>
              </a:tblPr>
              <a:tblGrid>
                <a:gridCol w="1417320"/>
                <a:gridCol w="708660"/>
                <a:gridCol w="708660"/>
                <a:gridCol w="708660"/>
                <a:gridCol w="708660"/>
                <a:gridCol w="708660"/>
                <a:gridCol w="708660"/>
                <a:gridCol w="1417320"/>
              </a:tblGrid>
              <a:tr h="723846">
                <a:tc>
                  <a:txBody>
                    <a:bodyPr/>
                    <a:lstStyle/>
                    <a:p>
                      <a:pPr algn="ctr"/>
                      <a:endParaRPr lang="en-US" dirty="0"/>
                    </a:p>
                  </a:txBody>
                  <a:tcPr/>
                </a:tc>
                <a:tc gridSpan="2">
                  <a:txBody>
                    <a:bodyPr/>
                    <a:lstStyle/>
                    <a:p>
                      <a:pPr algn="ctr"/>
                      <a:r>
                        <a:rPr lang="en-US" dirty="0" smtClean="0"/>
                        <a:t>Monday</a:t>
                      </a:r>
                      <a:endParaRPr lang="en-US" dirty="0"/>
                    </a:p>
                  </a:txBody>
                  <a:tcPr/>
                </a:tc>
                <a:tc hMerge="1">
                  <a:txBody>
                    <a:bodyPr/>
                    <a:lstStyle/>
                    <a:p>
                      <a:endParaRPr lang="en-US"/>
                    </a:p>
                  </a:txBody>
                  <a:tcPr/>
                </a:tc>
                <a:tc gridSpan="2">
                  <a:txBody>
                    <a:bodyPr/>
                    <a:lstStyle/>
                    <a:p>
                      <a:pPr algn="ctr"/>
                      <a:r>
                        <a:rPr lang="en-US" dirty="0" smtClean="0"/>
                        <a:t>Tuesday</a:t>
                      </a:r>
                      <a:endParaRPr lang="en-US" dirty="0"/>
                    </a:p>
                  </a:txBody>
                  <a:tcPr/>
                </a:tc>
                <a:tc hMerge="1">
                  <a:txBody>
                    <a:bodyPr/>
                    <a:lstStyle/>
                    <a:p>
                      <a:endParaRPr lang="en-US"/>
                    </a:p>
                  </a:txBody>
                  <a:tcPr/>
                </a:tc>
                <a:tc gridSpan="2">
                  <a:txBody>
                    <a:bodyPr/>
                    <a:lstStyle/>
                    <a:p>
                      <a:pPr algn="ctr"/>
                      <a:r>
                        <a:rPr lang="en-US" dirty="0" smtClean="0"/>
                        <a:t>Wednesday</a:t>
                      </a:r>
                      <a:endParaRPr lang="en-US" dirty="0"/>
                    </a:p>
                  </a:txBody>
                  <a:tcPr/>
                </a:tc>
                <a:tc hMerge="1">
                  <a:txBody>
                    <a:bodyPr/>
                    <a:lstStyle/>
                    <a:p>
                      <a:endParaRPr lang="en-US"/>
                    </a:p>
                  </a:txBody>
                  <a:tcPr/>
                </a:tc>
                <a:tc>
                  <a:txBody>
                    <a:bodyPr/>
                    <a:lstStyle/>
                    <a:p>
                      <a:pPr algn="ctr"/>
                      <a:r>
                        <a:rPr lang="en-US" dirty="0" smtClean="0"/>
                        <a:t>Thursday</a:t>
                      </a:r>
                      <a:endParaRPr lang="en-US" dirty="0"/>
                    </a:p>
                  </a:txBody>
                  <a:tcPr/>
                </a:tc>
              </a:tr>
              <a:tr h="340451">
                <a:tc>
                  <a:txBody>
                    <a:bodyPr/>
                    <a:lstStyle/>
                    <a:p>
                      <a:pPr algn="ctr"/>
                      <a:r>
                        <a:rPr lang="en-US" dirty="0" smtClean="0"/>
                        <a:t>AM 1</a:t>
                      </a:r>
                      <a:endParaRPr lang="en-US" dirty="0"/>
                    </a:p>
                  </a:txBody>
                  <a:tcPr/>
                </a:tc>
                <a:tc gridSpan="2">
                  <a:txBody>
                    <a:bodyPr/>
                    <a:lstStyle/>
                    <a:p>
                      <a:pPr algn="ctr"/>
                      <a:endParaRPr lang="en-US" sz="1800" dirty="0"/>
                    </a:p>
                  </a:txBody>
                  <a:tcPr/>
                </a:tc>
                <a:tc hMerge="1">
                  <a:txBody>
                    <a:bodyPr/>
                    <a:lstStyle/>
                    <a:p>
                      <a:endParaRPr lang="en-US"/>
                    </a:p>
                  </a:txBody>
                  <a:tcPr/>
                </a:tc>
                <a:tc gridSpan="2">
                  <a:txBody>
                    <a:bodyPr/>
                    <a:lstStyle/>
                    <a:p>
                      <a:pPr algn="ctr"/>
                      <a:endParaRPr lang="en-US" sz="1800" dirty="0"/>
                    </a:p>
                  </a:txBody>
                  <a:tcPr/>
                </a:tc>
                <a:tc hMerge="1">
                  <a:txBody>
                    <a:bodyPr/>
                    <a:lstStyle/>
                    <a:p>
                      <a:endParaRPr lang="en-US"/>
                    </a:p>
                  </a:txBody>
                  <a:tcPr/>
                </a:tc>
                <a:tc gridSpan="2">
                  <a:txBody>
                    <a:bodyPr/>
                    <a:lstStyle/>
                    <a:p>
                      <a:pPr algn="ctr"/>
                      <a:r>
                        <a:rPr lang="en-US" sz="1800" dirty="0" err="1" smtClean="0"/>
                        <a:t>TGax</a:t>
                      </a:r>
                      <a:endParaRPr lang="en-US" sz="1800" dirty="0"/>
                    </a:p>
                  </a:txBody>
                  <a:tcPr/>
                </a:tc>
                <a:tc hMerge="1">
                  <a:txBody>
                    <a:bodyPr/>
                    <a:lstStyle/>
                    <a:p>
                      <a:endParaRPr lang="en-US"/>
                    </a:p>
                  </a:txBody>
                  <a:tcPr/>
                </a:tc>
                <a:tc>
                  <a:txBody>
                    <a:bodyPr/>
                    <a:lstStyle/>
                    <a:p>
                      <a:pPr algn="ctr"/>
                      <a:endParaRPr lang="en-US" sz="1800" dirty="0"/>
                    </a:p>
                  </a:txBody>
                  <a:tcPr/>
                </a:tc>
              </a:tr>
              <a:tr h="355691">
                <a:tc>
                  <a:txBody>
                    <a:bodyPr/>
                    <a:lstStyle/>
                    <a:p>
                      <a:pPr algn="ctr"/>
                      <a:r>
                        <a:rPr lang="en-US" dirty="0" smtClean="0"/>
                        <a:t>AM 2</a:t>
                      </a:r>
                      <a:endParaRPr lang="en-US" dirty="0"/>
                    </a:p>
                  </a:txBody>
                  <a:tcPr/>
                </a:tc>
                <a:tc gridSpan="2">
                  <a:txBody>
                    <a:bodyPr/>
                    <a:lstStyle/>
                    <a:p>
                      <a:pPr algn="ctr"/>
                      <a:endParaRPr lang="en-US" sz="1800" dirty="0"/>
                    </a:p>
                  </a:txBody>
                  <a:tcPr/>
                </a:tc>
                <a:tc hMerge="1">
                  <a:txBody>
                    <a:bodyPr/>
                    <a:lstStyle/>
                    <a:p>
                      <a:endParaRPr lang="en-US"/>
                    </a:p>
                  </a:txBody>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err="1" smtClean="0"/>
                        <a:t>TGax</a:t>
                      </a:r>
                      <a:endParaRPr lang="en-US" sz="1800" dirty="0" smtClean="0"/>
                    </a:p>
                  </a:txBody>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400" dirty="0" smtClean="0"/>
                    </a:p>
                  </a:txBody>
                  <a:tcPr/>
                </a:tc>
                <a:tc gridSpan="2">
                  <a:txBody>
                    <a:bodyPr/>
                    <a:lstStyle/>
                    <a:p>
                      <a:pPr algn="ctr"/>
                      <a:endParaRPr lang="en-US" sz="1800" dirty="0"/>
                    </a:p>
                  </a:txBody>
                  <a:tcPr/>
                </a:tc>
                <a:tc hMerge="1">
                  <a:txBody>
                    <a:bodyPr/>
                    <a:lstStyle/>
                    <a:p>
                      <a:endParaRPr lang="en-US"/>
                    </a:p>
                  </a:txBody>
                  <a:tcPr/>
                </a:tc>
                <a:tc>
                  <a:txBody>
                    <a:bodyPr/>
                    <a:lstStyle/>
                    <a:p>
                      <a:pPr algn="ctr"/>
                      <a:r>
                        <a:rPr lang="en-US" sz="1800" dirty="0" err="1" smtClean="0"/>
                        <a:t>TGax</a:t>
                      </a:r>
                      <a:endParaRPr lang="en-US" sz="1800" dirty="0"/>
                    </a:p>
                  </a:txBody>
                  <a:tcPr/>
                </a:tc>
              </a:tr>
              <a:tr h="365759">
                <a:tc>
                  <a:txBody>
                    <a:bodyPr/>
                    <a:lstStyle/>
                    <a:p>
                      <a:pPr algn="ctr"/>
                      <a:r>
                        <a:rPr lang="en-US" dirty="0" smtClean="0"/>
                        <a:t>PM 1</a:t>
                      </a:r>
                      <a:endParaRPr lang="en-US" dirty="0"/>
                    </a:p>
                  </a:txBody>
                  <a:tcPr/>
                </a:tc>
                <a:tc gridSpan="2">
                  <a:txBody>
                    <a:bodyPr/>
                    <a:lstStyle/>
                    <a:p>
                      <a:pPr algn="ctr"/>
                      <a:r>
                        <a:rPr lang="en-US" sz="1800" dirty="0" smtClean="0"/>
                        <a:t>TGax</a:t>
                      </a:r>
                      <a:endParaRPr lang="en-US" sz="1800" dirty="0"/>
                    </a:p>
                  </a:txBody>
                  <a:tcPr/>
                </a:tc>
                <a:tc hMerge="1">
                  <a:txBody>
                    <a:bodyPr/>
                    <a:lstStyle/>
                    <a:p>
                      <a:endParaRPr lang="en-US"/>
                    </a:p>
                  </a:txBody>
                  <a:tcPr/>
                </a:tc>
                <a:tc gridSpan="2">
                  <a:txBody>
                    <a:bodyPr/>
                    <a:lstStyle/>
                    <a:p>
                      <a:pPr algn="ctr"/>
                      <a:endParaRPr lang="en-US" sz="1800" dirty="0"/>
                    </a:p>
                  </a:txBody>
                  <a:tcPr/>
                </a:tc>
                <a:tc hMerge="1">
                  <a:txBody>
                    <a:bodyPr/>
                    <a:lstStyle/>
                    <a:p>
                      <a:endParaRPr lang="en-US"/>
                    </a:p>
                  </a:txBody>
                  <a:tcPr/>
                </a:tc>
                <a:tc>
                  <a:txBody>
                    <a:bodyPr/>
                    <a:lstStyle/>
                    <a:p>
                      <a:endParaRPr lang="en-US" sz="1800" dirty="0"/>
                    </a:p>
                  </a:txBody>
                  <a:tcPr/>
                </a:tc>
                <a:tc>
                  <a:txBody>
                    <a:bodyPr/>
                    <a:lstStyle/>
                    <a:p>
                      <a:endParaRPr lang="en-US" sz="1800" dirty="0"/>
                    </a:p>
                  </a:txBody>
                  <a:tcPr/>
                </a:tc>
                <a:tc>
                  <a:txBody>
                    <a:bodyPr/>
                    <a:lstStyle/>
                    <a:p>
                      <a:pPr algn="ctr"/>
                      <a:endParaRPr lang="en-US" sz="1800" dirty="0"/>
                    </a:p>
                  </a:txBody>
                  <a:tcPr/>
                </a:tc>
              </a:tr>
              <a:tr h="365759">
                <a:tc>
                  <a:txBody>
                    <a:bodyPr/>
                    <a:lstStyle/>
                    <a:p>
                      <a:pPr algn="ctr"/>
                      <a:r>
                        <a:rPr lang="en-US" dirty="0" smtClean="0"/>
                        <a:t>PM</a:t>
                      </a:r>
                      <a:r>
                        <a:rPr lang="en-US" baseline="0" dirty="0" smtClean="0"/>
                        <a:t> 2</a:t>
                      </a:r>
                      <a:endParaRPr lang="en-US" dirty="0"/>
                    </a:p>
                  </a:txBody>
                  <a:tcPr/>
                </a:tc>
                <a:tc>
                  <a:txBody>
                    <a:bodyPr/>
                    <a:lstStyle/>
                    <a:p>
                      <a:endParaRPr lang="en-US" sz="1800" dirty="0"/>
                    </a:p>
                  </a:txBody>
                  <a:tcPr/>
                </a:tc>
                <a:tc>
                  <a:txBody>
                    <a:bodyPr/>
                    <a:lstStyle/>
                    <a:p>
                      <a:endParaRPr lang="en-US" sz="1800" dirty="0"/>
                    </a:p>
                  </a:txBody>
                  <a:tcPr/>
                </a:tc>
                <a:tc gridSpan="2">
                  <a:txBody>
                    <a:bodyPr/>
                    <a:lstStyle/>
                    <a:p>
                      <a:pPr algn="ctr"/>
                      <a:r>
                        <a:rPr lang="en-US" sz="1800" dirty="0" err="1" smtClean="0"/>
                        <a:t>TGax</a:t>
                      </a:r>
                      <a:endParaRPr lang="en-US" sz="1800" dirty="0"/>
                    </a:p>
                  </a:txBody>
                  <a:tcPr/>
                </a:tc>
                <a:tc hMerge="1">
                  <a:txBody>
                    <a:bodyPr/>
                    <a:lstStyle/>
                    <a:p>
                      <a:pPr algn="ctr"/>
                      <a:endParaRPr lang="en-US" sz="1400" dirty="0"/>
                    </a:p>
                  </a:txBody>
                  <a:tcPr/>
                </a:tc>
                <a:tc gridSpan="2">
                  <a:txBody>
                    <a:bodyPr/>
                    <a:lstStyle/>
                    <a:p>
                      <a:pPr algn="ctr"/>
                      <a:r>
                        <a:rPr lang="en-US" sz="1800" dirty="0" err="1" smtClean="0"/>
                        <a:t>TGax</a:t>
                      </a:r>
                      <a:endParaRPr lang="en-US" sz="1800" dirty="0"/>
                    </a:p>
                  </a:txBody>
                  <a:tcPr/>
                </a:tc>
                <a:tc hMerge="1">
                  <a:txBody>
                    <a:bodyPr/>
                    <a:lstStyle/>
                    <a:p>
                      <a:pPr algn="ctr"/>
                      <a:endParaRPr lang="en-US" sz="1400" dirty="0"/>
                    </a:p>
                  </a:txBody>
                  <a:tcPr/>
                </a:tc>
                <a:tc>
                  <a:txBody>
                    <a:bodyPr/>
                    <a:lstStyle/>
                    <a:p>
                      <a:pPr algn="ctr"/>
                      <a:r>
                        <a:rPr lang="en-US" sz="1800" dirty="0" err="1" smtClean="0"/>
                        <a:t>TGax</a:t>
                      </a:r>
                      <a:endParaRPr lang="en-US" sz="1800" dirty="0"/>
                    </a:p>
                  </a:txBody>
                  <a:tcPr/>
                </a:tc>
              </a:tr>
              <a:tr h="349405">
                <a:tc>
                  <a:txBody>
                    <a:bodyPr/>
                    <a:lstStyle/>
                    <a:p>
                      <a:pPr algn="ctr"/>
                      <a:r>
                        <a:rPr lang="en-US" dirty="0" smtClean="0"/>
                        <a:t>EVE</a:t>
                      </a:r>
                      <a:endParaRPr lang="en-US" dirty="0"/>
                    </a:p>
                  </a:txBody>
                  <a:tcPr/>
                </a:tc>
                <a:tc>
                  <a:txBody>
                    <a:bodyPr/>
                    <a:lstStyle/>
                    <a:p>
                      <a:pPr algn="ctr"/>
                      <a:endParaRPr lang="en-US" sz="1400" dirty="0"/>
                    </a:p>
                  </a:txBody>
                  <a:tcPr/>
                </a:tc>
                <a:tc>
                  <a:txBody>
                    <a:bodyPr/>
                    <a:lstStyle/>
                    <a:p>
                      <a:pPr algn="ctr"/>
                      <a:endParaRPr lang="en-US" sz="1400" dirty="0"/>
                    </a:p>
                  </a:txBody>
                  <a:tcPr/>
                </a:tc>
                <a:tc>
                  <a:txBody>
                    <a:bodyPr/>
                    <a:lstStyle/>
                    <a:p>
                      <a:endParaRPr lang="en-US" dirty="0"/>
                    </a:p>
                  </a:txBody>
                  <a:tcPr/>
                </a:tc>
                <a:tc>
                  <a:txBody>
                    <a:bodyPr/>
                    <a:lstStyle/>
                    <a:p>
                      <a:endParaRPr lang="en-US" dirty="0"/>
                    </a:p>
                  </a:txBody>
                  <a:tcPr/>
                </a:tc>
                <a:tc gridSpan="2">
                  <a:txBody>
                    <a:bodyPr/>
                    <a:lstStyle/>
                    <a:p>
                      <a:pPr algn="ctr"/>
                      <a:endParaRPr lang="en-US" dirty="0"/>
                    </a:p>
                  </a:txBody>
                  <a:tcPr/>
                </a:tc>
                <a:tc hMerge="1">
                  <a:txBody>
                    <a:bodyPr/>
                    <a:lstStyle/>
                    <a:p>
                      <a:endParaRPr lang="en-US"/>
                    </a:p>
                  </a:txBody>
                  <a:tcPr/>
                </a:tc>
                <a:tc>
                  <a:txBody>
                    <a:bodyPr/>
                    <a:lstStyle/>
                    <a:p>
                      <a:pPr algn="ctr"/>
                      <a:endParaRPr lang="en-US" dirty="0"/>
                    </a:p>
                  </a:txBody>
                  <a:tcPr/>
                </a:tc>
              </a:tr>
            </a:tbl>
          </a:graphicData>
        </a:graphic>
      </p:graphicFrame>
    </p:spTree>
    <p:extLst>
      <p:ext uri="{BB962C8B-B14F-4D97-AF65-F5344CB8AC3E}">
        <p14:creationId xmlns:p14="http://schemas.microsoft.com/office/powerpoint/2010/main" val="39768188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81000" y="685800"/>
            <a:ext cx="8382000" cy="1065213"/>
          </a:xfrm>
        </p:spPr>
        <p:txBody>
          <a:bodyPr/>
          <a:lstStyle/>
          <a:p>
            <a:r>
              <a:rPr lang="en-US" altLang="en-US" dirty="0"/>
              <a:t>Agenda for Monday </a:t>
            </a:r>
            <a:r>
              <a:rPr lang="en-US" altLang="en-US" dirty="0" smtClean="0"/>
              <a:t>November 06, 13:30 </a:t>
            </a:r>
            <a:r>
              <a:rPr lang="en-US" altLang="en-US" dirty="0"/>
              <a:t>– </a:t>
            </a:r>
            <a:r>
              <a:rPr lang="en-US" altLang="en-US" dirty="0" smtClean="0"/>
              <a:t>15:30</a:t>
            </a:r>
            <a:r>
              <a:rPr lang="en-US" altLang="en-US" dirty="0" smtClean="0">
                <a:sym typeface="Wingdings" panose="05000000000000000000" pitchFamily="2" charset="2"/>
              </a:rPr>
              <a:t> </a:t>
            </a:r>
            <a:endParaRPr lang="en-US" dirty="0"/>
          </a:p>
        </p:txBody>
      </p:sp>
      <p:sp>
        <p:nvSpPr>
          <p:cNvPr id="7" name="Content Placeholder 6"/>
          <p:cNvSpPr>
            <a:spLocks noGrp="1"/>
          </p:cNvSpPr>
          <p:nvPr>
            <p:ph idx="1"/>
          </p:nvPr>
        </p:nvSpPr>
        <p:spPr>
          <a:xfrm>
            <a:off x="685800" y="1676400"/>
            <a:ext cx="7770813" cy="4113213"/>
          </a:xfrm>
        </p:spPr>
        <p:txBody>
          <a:bodyPr/>
          <a:lstStyle/>
          <a:p>
            <a:pPr>
              <a:lnSpc>
                <a:spcPct val="80000"/>
              </a:lnSpc>
              <a:buFont typeface="Arial" panose="020B0604020202020204" pitchFamily="34" charset="0"/>
              <a:buChar char="•"/>
            </a:pPr>
            <a:r>
              <a:rPr lang="en-US" altLang="en-US" dirty="0"/>
              <a:t>Call meeting to order </a:t>
            </a:r>
          </a:p>
          <a:p>
            <a:pPr>
              <a:buFont typeface="Arial" panose="020B0604020202020204" pitchFamily="34" charset="0"/>
              <a:buChar char="•"/>
            </a:pPr>
            <a:r>
              <a:rPr lang="en-US" altLang="en-US" dirty="0"/>
              <a:t>IEEE-SA IPR policy and Procedure</a:t>
            </a:r>
          </a:p>
          <a:p>
            <a:pPr>
              <a:lnSpc>
                <a:spcPct val="80000"/>
              </a:lnSpc>
              <a:buFont typeface="Arial" panose="020B0604020202020204" pitchFamily="34" charset="0"/>
              <a:buChar char="•"/>
            </a:pPr>
            <a:r>
              <a:rPr lang="en-US" altLang="en-US" dirty="0" smtClean="0"/>
              <a:t>Call </a:t>
            </a:r>
            <a:r>
              <a:rPr lang="en-US" altLang="en-US" dirty="0"/>
              <a:t>for submissions</a:t>
            </a:r>
          </a:p>
          <a:p>
            <a:pPr>
              <a:lnSpc>
                <a:spcPct val="80000"/>
              </a:lnSpc>
              <a:buFont typeface="Arial" panose="020B0604020202020204" pitchFamily="34" charset="0"/>
              <a:buChar char="•"/>
            </a:pPr>
            <a:r>
              <a:rPr lang="en-US" altLang="en-US" dirty="0" smtClean="0"/>
              <a:t>Summary from September 2017 meeting</a:t>
            </a:r>
          </a:p>
          <a:p>
            <a:pPr>
              <a:lnSpc>
                <a:spcPct val="80000"/>
              </a:lnSpc>
              <a:buFont typeface="Arial" panose="020B0604020202020204" pitchFamily="34" charset="0"/>
              <a:buChar char="•"/>
            </a:pPr>
            <a:r>
              <a:rPr lang="en-US" altLang="en-US" dirty="0" smtClean="0"/>
              <a:t>TG </a:t>
            </a:r>
            <a:r>
              <a:rPr lang="en-US" altLang="en-US" dirty="0"/>
              <a:t>motions</a:t>
            </a:r>
          </a:p>
          <a:p>
            <a:pPr lvl="1">
              <a:lnSpc>
                <a:spcPct val="80000"/>
              </a:lnSpc>
              <a:buFont typeface="Arial" panose="020B0604020202020204" pitchFamily="34" charset="0"/>
              <a:buChar char="•"/>
            </a:pPr>
            <a:r>
              <a:rPr lang="en-US" altLang="en-US" sz="1800" dirty="0"/>
              <a:t>Approve TG meeting and </a:t>
            </a:r>
            <a:r>
              <a:rPr lang="en-US" altLang="en-US" sz="1800" dirty="0" err="1"/>
              <a:t>Telecon</a:t>
            </a:r>
            <a:r>
              <a:rPr lang="en-US" altLang="en-US" sz="1800" dirty="0"/>
              <a:t> minutes since November meeting.</a:t>
            </a:r>
          </a:p>
          <a:p>
            <a:pPr>
              <a:lnSpc>
                <a:spcPct val="80000"/>
              </a:lnSpc>
              <a:buFont typeface="Arial" panose="020B0604020202020204" pitchFamily="34" charset="0"/>
              <a:buChar char="•"/>
            </a:pPr>
            <a:r>
              <a:rPr lang="en-US" altLang="en-US" dirty="0" smtClean="0"/>
              <a:t>WG LB #230 Results</a:t>
            </a:r>
          </a:p>
          <a:p>
            <a:pPr>
              <a:lnSpc>
                <a:spcPct val="80000"/>
              </a:lnSpc>
              <a:buFont typeface="Arial" panose="020B0604020202020204" pitchFamily="34" charset="0"/>
              <a:buChar char="•"/>
            </a:pPr>
            <a:r>
              <a:rPr lang="en-US" altLang="en-US" dirty="0" smtClean="0"/>
              <a:t>Editor Report and Comment Assignment </a:t>
            </a:r>
            <a:r>
              <a:rPr lang="en-US" altLang="en-US" dirty="0"/>
              <a:t>– Robert Stacey</a:t>
            </a:r>
          </a:p>
          <a:p>
            <a:pPr>
              <a:lnSpc>
                <a:spcPct val="80000"/>
              </a:lnSpc>
              <a:buFont typeface="Arial" panose="020B0604020202020204" pitchFamily="34" charset="0"/>
              <a:buChar char="•"/>
            </a:pPr>
            <a:r>
              <a:rPr lang="en-US" altLang="en-US" dirty="0" smtClean="0"/>
              <a:t>Timeline</a:t>
            </a:r>
          </a:p>
          <a:p>
            <a:pPr>
              <a:lnSpc>
                <a:spcPct val="80000"/>
              </a:lnSpc>
              <a:buFont typeface="Arial" panose="020B0604020202020204" pitchFamily="34" charset="0"/>
              <a:buChar char="•"/>
            </a:pPr>
            <a:r>
              <a:rPr lang="en-US" altLang="en-US" dirty="0" smtClean="0"/>
              <a:t>Presentations and Comment Resolution</a:t>
            </a:r>
          </a:p>
          <a:p>
            <a:pPr>
              <a:lnSpc>
                <a:spcPct val="80000"/>
              </a:lnSpc>
              <a:buFont typeface="Arial" panose="020B0604020202020204" pitchFamily="34" charset="0"/>
              <a:buChar char="•"/>
            </a:pPr>
            <a:r>
              <a:rPr lang="en-US" altLang="en-US" dirty="0" smtClean="0"/>
              <a:t>Agenda for Tuesday</a:t>
            </a:r>
            <a:endParaRPr lang="en-US" altLang="en-US" dirty="0"/>
          </a:p>
          <a:p>
            <a:pPr>
              <a:lnSpc>
                <a:spcPct val="80000"/>
              </a:lnSpc>
              <a:buFont typeface="Arial" panose="020B0604020202020204" pitchFamily="34" charset="0"/>
              <a:buChar char="•"/>
            </a:pPr>
            <a:r>
              <a:rPr lang="en-US" altLang="en-US" dirty="0"/>
              <a:t>Recess</a:t>
            </a:r>
          </a:p>
          <a:p>
            <a:endParaRPr lang="en-US" sz="2800" dirty="0"/>
          </a:p>
        </p:txBody>
      </p:sp>
      <p:sp>
        <p:nvSpPr>
          <p:cNvPr id="5" name="Slide Number Placeholder 4"/>
          <p:cNvSpPr>
            <a:spLocks noGrp="1"/>
          </p:cNvSpPr>
          <p:nvPr>
            <p:ph type="sldNum" idx="12"/>
          </p:nvPr>
        </p:nvSpPr>
        <p:spPr/>
        <p:txBody>
          <a:bodyPr/>
          <a:lstStyle/>
          <a:p>
            <a:r>
              <a:rPr lang="en-GB" smtClean="0"/>
              <a:t>Slide </a:t>
            </a:r>
            <a:fld id="{06B781AF-4CCF-49B0-A572-DE54FBE5D942}" type="slidenum">
              <a:rPr lang="en-GB" smtClean="0"/>
              <a:pPr/>
              <a:t>16</a:t>
            </a:fld>
            <a:endParaRPr lang="en-GB"/>
          </a:p>
        </p:txBody>
      </p:sp>
      <p:sp>
        <p:nvSpPr>
          <p:cNvPr id="4" name="Footer Placeholder 3"/>
          <p:cNvSpPr>
            <a:spLocks noGrp="1"/>
          </p:cNvSpPr>
          <p:nvPr>
            <p:ph type="ftr" idx="14"/>
          </p:nvPr>
        </p:nvSpPr>
        <p:spPr/>
        <p:txBody>
          <a:bodyPr/>
          <a:lstStyle/>
          <a:p>
            <a:r>
              <a:rPr lang="en-GB" smtClean="0"/>
              <a:t>Osama Aboul-Magd, Huawei Technologies</a:t>
            </a:r>
            <a:endParaRPr lang="en-GB"/>
          </a:p>
        </p:txBody>
      </p:sp>
      <p:sp>
        <p:nvSpPr>
          <p:cNvPr id="3" name="Date Placeholder 2"/>
          <p:cNvSpPr>
            <a:spLocks noGrp="1"/>
          </p:cNvSpPr>
          <p:nvPr>
            <p:ph type="dt" idx="15"/>
          </p:nvPr>
        </p:nvSpPr>
        <p:spPr/>
        <p:txBody>
          <a:bodyPr/>
          <a:lstStyle/>
          <a:p>
            <a:r>
              <a:rPr lang="en-US" smtClean="0"/>
              <a:t>October 2017</a:t>
            </a:r>
            <a:endParaRPr lang="en-GB"/>
          </a:p>
        </p:txBody>
      </p:sp>
    </p:spTree>
    <p:extLst>
      <p:ext uri="{BB962C8B-B14F-4D97-AF65-F5344CB8AC3E}">
        <p14:creationId xmlns:p14="http://schemas.microsoft.com/office/powerpoint/2010/main" val="8100221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Submissions</a:t>
            </a:r>
            <a:endParaRPr lang="en-US" dirty="0"/>
          </a:p>
        </p:txBody>
      </p:sp>
      <p:sp>
        <p:nvSpPr>
          <p:cNvPr id="3" name="Content Placeholder 2"/>
          <p:cNvSpPr>
            <a:spLocks noGrp="1"/>
          </p:cNvSpPr>
          <p:nvPr>
            <p:ph idx="1"/>
          </p:nvPr>
        </p:nvSpPr>
        <p:spPr>
          <a:xfrm>
            <a:off x="685800" y="1600200"/>
            <a:ext cx="7770813" cy="4113213"/>
          </a:xfrm>
        </p:spPr>
        <p:txBody>
          <a:bodyPr/>
          <a:lstStyle/>
          <a:p>
            <a:pPr>
              <a:buFont typeface="Arial" panose="020B0604020202020204" pitchFamily="34" charset="0"/>
              <a:buChar char="•"/>
            </a:pPr>
            <a:r>
              <a:rPr lang="en-US" sz="1800" dirty="0">
                <a:hlinkClick r:id="rId2"/>
              </a:rPr>
              <a:t>https://</a:t>
            </a:r>
            <a:r>
              <a:rPr lang="en-US" sz="1800" dirty="0" smtClean="0">
                <a:hlinkClick r:id="rId2"/>
              </a:rPr>
              <a:t>mentor.ieee.org/802.11/dcn/17/11-17-1682-00-00ax-comments-on-tgax-d2-0.xlsx</a:t>
            </a:r>
            <a:r>
              <a:rPr lang="en-US" sz="1800" dirty="0" smtClean="0"/>
              <a:t> </a:t>
            </a:r>
          </a:p>
          <a:p>
            <a:pPr>
              <a:buFont typeface="Arial" panose="020B0604020202020204" pitchFamily="34" charset="0"/>
              <a:buChar char="•"/>
            </a:pPr>
            <a:r>
              <a:rPr lang="en-US" sz="1800" dirty="0">
                <a:hlinkClick r:id="rId3"/>
              </a:rPr>
              <a:t>https://</a:t>
            </a:r>
            <a:r>
              <a:rPr lang="en-US" sz="1800" dirty="0" smtClean="0">
                <a:hlinkClick r:id="rId3"/>
              </a:rPr>
              <a:t>mentor.ieee.org/802.11/dcn/17/11-17-1687-00-00ax-tgax-editor-sreport.pptx</a:t>
            </a:r>
            <a:endParaRPr lang="en-US" sz="1800" dirty="0"/>
          </a:p>
          <a:p>
            <a:pPr>
              <a:buFont typeface="Arial" panose="020B0604020202020204" pitchFamily="34" charset="0"/>
              <a:buChar char="•"/>
            </a:pPr>
            <a:r>
              <a:rPr lang="en-US" sz="1800" dirty="0" smtClean="0">
                <a:hlinkClick r:id="rId4"/>
              </a:rPr>
              <a:t>https</a:t>
            </a:r>
            <a:r>
              <a:rPr lang="en-US" sz="1800" dirty="0">
                <a:hlinkClick r:id="rId4"/>
              </a:rPr>
              <a:t>://</a:t>
            </a:r>
            <a:r>
              <a:rPr lang="en-US" sz="1800" dirty="0" smtClean="0">
                <a:hlinkClick r:id="rId4"/>
              </a:rPr>
              <a:t>mentor.ieee.org/802.11/dcn/17/11-17-1717-00-00ax-associated-congestion-avoidance-method-based-on-dynamic-adjustment-of-beacon-interval.pptx</a:t>
            </a:r>
            <a:r>
              <a:rPr lang="en-US" sz="1800" dirty="0" smtClean="0"/>
              <a:t> </a:t>
            </a:r>
          </a:p>
          <a:p>
            <a:pPr>
              <a:buFont typeface="Arial" panose="020B0604020202020204" pitchFamily="34" charset="0"/>
              <a:buChar char="•"/>
            </a:pPr>
            <a:r>
              <a:rPr lang="en-US" sz="1800" dirty="0">
                <a:hlinkClick r:id="rId5"/>
              </a:rPr>
              <a:t>https://</a:t>
            </a:r>
            <a:r>
              <a:rPr lang="en-US" sz="1800" dirty="0" smtClean="0">
                <a:hlinkClick r:id="rId5"/>
              </a:rPr>
              <a:t>mentor.ieee.org/802.11/dcn/17/11-17-1719-00-00ax-contention-based-ul-ofdma-random-access-without-back-off.pptx</a:t>
            </a:r>
            <a:r>
              <a:rPr lang="en-US" sz="1800" dirty="0" smtClean="0"/>
              <a:t> </a:t>
            </a:r>
          </a:p>
          <a:p>
            <a:pPr>
              <a:buFont typeface="Arial" panose="020B0604020202020204" pitchFamily="34" charset="0"/>
              <a:buChar char="•"/>
            </a:pPr>
            <a:r>
              <a:rPr lang="en-US" sz="1800" dirty="0">
                <a:hlinkClick r:id="rId6"/>
              </a:rPr>
              <a:t>https://</a:t>
            </a:r>
            <a:r>
              <a:rPr lang="en-US" sz="1800" dirty="0" smtClean="0">
                <a:hlinkClick r:id="rId6"/>
              </a:rPr>
              <a:t>mentor.ieee.org/802.11/dcn/17/11-17-1723-00-00ax-tpc-combined-with-channel-allocation-method-for-obss-environment.pptx</a:t>
            </a:r>
            <a:r>
              <a:rPr lang="en-US" sz="1800" dirty="0" smtClean="0"/>
              <a:t> </a:t>
            </a:r>
          </a:p>
          <a:p>
            <a:pPr>
              <a:buFont typeface="Arial" panose="020B0604020202020204" pitchFamily="34" charset="0"/>
              <a:buChar char="•"/>
            </a:pPr>
            <a:r>
              <a:rPr lang="en-US" sz="1800" dirty="0" smtClean="0"/>
              <a:t>11-17/1716 </a:t>
            </a:r>
            <a:r>
              <a:rPr lang="en-US" sz="1800" dirty="0" smtClean="0">
                <a:sym typeface="Wingdings" panose="05000000000000000000" pitchFamily="2" charset="2"/>
              </a:rPr>
              <a:t> to be presented in 11md</a:t>
            </a:r>
            <a:endParaRPr lang="en-US" sz="1800" dirty="0" smtClean="0"/>
          </a:p>
          <a:p>
            <a:pPr>
              <a:buFont typeface="Arial" panose="020B0604020202020204" pitchFamily="34" charset="0"/>
              <a:buChar char="•"/>
            </a:pPr>
            <a:r>
              <a:rPr lang="en-US" sz="1800" dirty="0" smtClean="0"/>
              <a:t>Sungeun Lee </a:t>
            </a:r>
            <a:r>
              <a:rPr lang="en-US" sz="1800" dirty="0" smtClean="0">
                <a:sym typeface="Wingdings" panose="05000000000000000000" pitchFamily="2" charset="2"/>
              </a:rPr>
              <a:t> Comment resolution (Editorial)</a:t>
            </a:r>
          </a:p>
          <a:p>
            <a:pPr lvl="1">
              <a:buFont typeface="Arial" panose="020B0604020202020204" pitchFamily="34" charset="0"/>
              <a:buChar char="•"/>
            </a:pPr>
            <a:r>
              <a:rPr lang="en-US" altLang="en-US" sz="1600" dirty="0"/>
              <a:t>11-17/1730 </a:t>
            </a:r>
            <a:r>
              <a:rPr lang="en-US" altLang="en-US" sz="1600" dirty="0">
                <a:sym typeface="Wingdings" panose="05000000000000000000" pitchFamily="2" charset="2"/>
              </a:rPr>
              <a:t> PHY Comment resolution</a:t>
            </a:r>
            <a:endParaRPr lang="en-US" altLang="en-US" sz="1600" dirty="0"/>
          </a:p>
          <a:p>
            <a:pPr lvl="1">
              <a:buFont typeface="Arial" panose="020B0604020202020204" pitchFamily="34" charset="0"/>
              <a:buChar char="•"/>
            </a:pPr>
            <a:r>
              <a:rPr lang="en-US" altLang="en-US" sz="1600" dirty="0"/>
              <a:t>11-17/1731   </a:t>
            </a:r>
            <a:r>
              <a:rPr lang="en-US" altLang="en-US" sz="1600" dirty="0">
                <a:sym typeface="Wingdings" panose="05000000000000000000" pitchFamily="2" charset="2"/>
              </a:rPr>
              <a:t> PHY Comment resolution</a:t>
            </a:r>
            <a:endParaRPr lang="en-US" altLang="en-US" sz="1600" dirty="0"/>
          </a:p>
          <a:p>
            <a:pPr>
              <a:buFont typeface="Arial" panose="020B0604020202020204" pitchFamily="34" charset="0"/>
              <a:buChar char="•"/>
            </a:pPr>
            <a:endParaRPr lang="en-US" sz="18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17</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October 2017</a:t>
            </a:r>
            <a:endParaRPr lang="en-GB" dirty="0"/>
          </a:p>
        </p:txBody>
      </p:sp>
    </p:spTree>
    <p:extLst>
      <p:ext uri="{BB962C8B-B14F-4D97-AF65-F5344CB8AC3E}">
        <p14:creationId xmlns:p14="http://schemas.microsoft.com/office/powerpoint/2010/main" val="21804232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from September 2017</a:t>
            </a:r>
            <a:endParaRPr lang="en-US"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smtClean="0"/>
              <a:t>Completed resolution of comments received on draft D1.0.</a:t>
            </a:r>
          </a:p>
          <a:p>
            <a:pPr>
              <a:buFont typeface="Arial" panose="020B0604020202020204" pitchFamily="34" charset="0"/>
              <a:buChar char="•"/>
            </a:pPr>
            <a:r>
              <a:rPr lang="en-US" dirty="0" smtClean="0"/>
              <a:t>Passed a motion to prepare draft D2.0 and start WG letter ballot</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18</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October 2017</a:t>
            </a:r>
            <a:endParaRPr lang="en-GB" dirty="0"/>
          </a:p>
        </p:txBody>
      </p:sp>
    </p:spTree>
    <p:extLst>
      <p:ext uri="{BB962C8B-B14F-4D97-AF65-F5344CB8AC3E}">
        <p14:creationId xmlns:p14="http://schemas.microsoft.com/office/powerpoint/2010/main" val="22646946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Approval of  TG Minutes </a:t>
            </a:r>
            <a:r>
              <a:rPr lang="en-US" altLang="en-US" dirty="0" smtClean="0"/>
              <a:t>(September 2017 </a:t>
            </a:r>
            <a:r>
              <a:rPr lang="en-US" altLang="en-US" dirty="0"/>
              <a:t>Meeting and </a:t>
            </a:r>
            <a:r>
              <a:rPr lang="en-US" altLang="en-US" dirty="0" err="1"/>
              <a:t>Telecon</a:t>
            </a:r>
            <a:r>
              <a:rPr lang="en-US" altLang="en-US" dirty="0"/>
              <a:t> Minutes) </a:t>
            </a:r>
            <a:endParaRPr lang="en-US"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altLang="en-US" sz="2000" dirty="0"/>
              <a:t>Approve TGax minutes of meetings and teleconferences from </a:t>
            </a:r>
            <a:r>
              <a:rPr lang="en-US" altLang="en-US" sz="2000" dirty="0" smtClean="0"/>
              <a:t>September 2017 Interim meeting </a:t>
            </a:r>
            <a:r>
              <a:rPr lang="en-US" altLang="en-US" sz="2000" dirty="0"/>
              <a:t>to today</a:t>
            </a:r>
            <a:r>
              <a:rPr lang="en-US" altLang="en-US" sz="2000" dirty="0" smtClean="0"/>
              <a:t>:</a:t>
            </a:r>
          </a:p>
          <a:p>
            <a:pPr lvl="1">
              <a:buFont typeface="Arial" panose="020B0604020202020204" pitchFamily="34" charset="0"/>
              <a:buChar char="•"/>
            </a:pPr>
            <a:r>
              <a:rPr lang="en-US" altLang="en-US" sz="1600" dirty="0">
                <a:hlinkClick r:id="rId2"/>
              </a:rPr>
              <a:t>https://</a:t>
            </a:r>
            <a:r>
              <a:rPr lang="en-US" altLang="en-US" sz="1600" dirty="0" smtClean="0">
                <a:hlinkClick r:id="rId2"/>
              </a:rPr>
              <a:t>mentor.ieee.org/802.11/dcn/17/11-17-1465-00-00ax-tgax-september-2017-waikoloa-meeting-minutes.docx</a:t>
            </a:r>
            <a:r>
              <a:rPr lang="en-US" altLang="en-US" sz="1600" dirty="0" smtClean="0"/>
              <a:t> </a:t>
            </a:r>
          </a:p>
          <a:p>
            <a:pPr lvl="1">
              <a:buFont typeface="Arial" panose="020B0604020202020204" pitchFamily="34" charset="0"/>
              <a:buChar char="•"/>
            </a:pPr>
            <a:r>
              <a:rPr lang="en-US" altLang="en-US" sz="1600" dirty="0">
                <a:hlinkClick r:id="rId3"/>
              </a:rPr>
              <a:t>https://</a:t>
            </a:r>
            <a:r>
              <a:rPr lang="en-US" altLang="en-US" sz="1600" dirty="0" smtClean="0">
                <a:hlinkClick r:id="rId3"/>
              </a:rPr>
              <a:t>mentor.ieee.org/802.11/dcn/17/11-17-1367-01-00ax-minutes-from-tgax-non-phy-ad-hoc-meeting-sep-2017.docx</a:t>
            </a:r>
            <a:r>
              <a:rPr lang="en-US" altLang="en-US" sz="1600" dirty="0" smtClean="0"/>
              <a:t> </a:t>
            </a:r>
          </a:p>
          <a:p>
            <a:pPr lvl="1">
              <a:buFont typeface="Arial" panose="020B0604020202020204" pitchFamily="34" charset="0"/>
              <a:buChar char="•"/>
            </a:pPr>
            <a:r>
              <a:rPr lang="en-US" altLang="en-US" sz="1600" dirty="0">
                <a:hlinkClick r:id="rId4"/>
              </a:rPr>
              <a:t>https://</a:t>
            </a:r>
            <a:r>
              <a:rPr lang="en-US" altLang="en-US" sz="1600" dirty="0" smtClean="0">
                <a:hlinkClick r:id="rId4"/>
              </a:rPr>
              <a:t>mentor.ieee.org/802.11/dcn/17/11-17-1531-00-00ax-september-2017-hawaii-phy-ad-hoc-meeting-minutes.docx</a:t>
            </a:r>
            <a:r>
              <a:rPr lang="en-US" altLang="en-US" sz="1600" dirty="0" smtClean="0"/>
              <a:t> </a:t>
            </a:r>
          </a:p>
          <a:p>
            <a:pPr lvl="1">
              <a:buFont typeface="Arial" panose="020B0604020202020204" pitchFamily="34" charset="0"/>
              <a:buChar char="•"/>
            </a:pPr>
            <a:r>
              <a:rPr lang="en-US" altLang="en-US" sz="1600" dirty="0">
                <a:hlinkClick r:id="rId5"/>
              </a:rPr>
              <a:t>https://</a:t>
            </a:r>
            <a:r>
              <a:rPr lang="en-US" altLang="en-US" sz="1600" dirty="0" smtClean="0">
                <a:hlinkClick r:id="rId5"/>
              </a:rPr>
              <a:t>mentor.ieee.org/802.11/dcn/17/11-17-1491-02-00ax-mu-ad-hoc-meeting-minutes-september-2017.docx</a:t>
            </a:r>
            <a:r>
              <a:rPr lang="en-US" altLang="en-US" sz="1600" dirty="0" smtClean="0"/>
              <a:t> </a:t>
            </a:r>
          </a:p>
          <a:p>
            <a:pPr lvl="1">
              <a:buFont typeface="Arial" panose="020B0604020202020204" pitchFamily="34" charset="0"/>
              <a:buChar char="•"/>
            </a:pPr>
            <a:r>
              <a:rPr lang="en-US" altLang="en-US" sz="1600" dirty="0">
                <a:hlinkClick r:id="rId6"/>
              </a:rPr>
              <a:t>https://</a:t>
            </a:r>
            <a:r>
              <a:rPr lang="en-US" altLang="en-US" sz="1600" dirty="0" smtClean="0">
                <a:hlinkClick r:id="rId6"/>
              </a:rPr>
              <a:t>mentor.ieee.org/802.11/dcn/17/11-17-1543-00-00ax-minutes-of-the-802-11-tgax-mac-ad-hoc-group-september-meetings.docx</a:t>
            </a:r>
            <a:endParaRPr lang="en-US" altLang="en-US" sz="1600" dirty="0" smtClean="0"/>
          </a:p>
          <a:p>
            <a:pPr lvl="1">
              <a:buFont typeface="Arial" panose="020B0604020202020204" pitchFamily="34" charset="0"/>
              <a:buChar char="•"/>
            </a:pPr>
            <a:endParaRPr lang="en-US" altLang="en-US" sz="1600" dirty="0"/>
          </a:p>
          <a:p>
            <a:pPr>
              <a:buFont typeface="Arial" panose="020B0604020202020204" pitchFamily="34" charset="0"/>
              <a:buChar char="•"/>
            </a:pPr>
            <a:r>
              <a:rPr lang="en-US" altLang="en-US" sz="2000" dirty="0"/>
              <a:t>Move:	</a:t>
            </a:r>
            <a:r>
              <a:rPr lang="en-US" altLang="en-US" sz="2000" dirty="0" smtClean="0"/>
              <a:t> Guido Hiertz</a:t>
            </a:r>
            <a:r>
              <a:rPr lang="en-US" altLang="en-US" sz="2000" dirty="0"/>
              <a:t>	Second</a:t>
            </a:r>
            <a:r>
              <a:rPr lang="en-US" altLang="en-US" sz="2000" dirty="0" smtClean="0"/>
              <a:t>: Abhishek Patil</a:t>
            </a:r>
          </a:p>
          <a:p>
            <a:pPr>
              <a:buFont typeface="Arial" panose="020B0604020202020204" pitchFamily="34" charset="0"/>
              <a:buChar char="•"/>
            </a:pPr>
            <a:r>
              <a:rPr lang="en-US" altLang="en-US" sz="2000" dirty="0" smtClean="0"/>
              <a:t>Accepted with no objection</a:t>
            </a:r>
            <a:endParaRPr lang="en-US" altLang="en-US" sz="2000"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19</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October 2017</a:t>
            </a:r>
            <a:endParaRPr lang="en-GB" dirty="0"/>
          </a:p>
        </p:txBody>
      </p:sp>
    </p:spTree>
    <p:extLst>
      <p:ext uri="{BB962C8B-B14F-4D97-AF65-F5344CB8AC3E}">
        <p14:creationId xmlns:p14="http://schemas.microsoft.com/office/powerpoint/2010/main" val="18437044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smtClean="0">
                <a:solidFill>
                  <a:srgbClr val="0000FF"/>
                </a:solidFill>
                <a:latin typeface="Arial Black" panose="020B0A04020102020204" pitchFamily="34" charset="0"/>
              </a:rPr>
              <a:t/>
            </a:r>
            <a:br>
              <a:rPr lang="en-US" altLang="en-US" dirty="0" smtClean="0">
                <a:solidFill>
                  <a:srgbClr val="0000FF"/>
                </a:solidFill>
                <a:latin typeface="Arial Black" panose="020B0A04020102020204" pitchFamily="34" charset="0"/>
              </a:rPr>
            </a:br>
            <a:r>
              <a:rPr lang="en-US" altLang="en-US" dirty="0">
                <a:solidFill>
                  <a:srgbClr val="0000FF"/>
                </a:solidFill>
                <a:latin typeface="Arial Black" panose="020B0A04020102020204" pitchFamily="34" charset="0"/>
              </a:rPr>
              <a:t/>
            </a:r>
            <a:br>
              <a:rPr lang="en-US" altLang="en-US" dirty="0">
                <a:solidFill>
                  <a:srgbClr val="0000FF"/>
                </a:solidFill>
                <a:latin typeface="Arial Black" panose="020B0A04020102020204" pitchFamily="34" charset="0"/>
              </a:rPr>
            </a:br>
            <a:r>
              <a:rPr lang="en-US" altLang="en-US" dirty="0" smtClean="0">
                <a:solidFill>
                  <a:srgbClr val="0000FF"/>
                </a:solidFill>
                <a:latin typeface="Arial Black" panose="020B0A04020102020204" pitchFamily="34" charset="0"/>
              </a:rPr>
              <a:t>IEEE </a:t>
            </a:r>
            <a:r>
              <a:rPr lang="en-US" altLang="en-US" dirty="0">
                <a:solidFill>
                  <a:srgbClr val="0000FF"/>
                </a:solidFill>
                <a:latin typeface="Arial Black" panose="020B0A04020102020204" pitchFamily="34" charset="0"/>
              </a:rPr>
              <a:t>802.11 </a:t>
            </a:r>
            <a:r>
              <a:rPr lang="en-US" altLang="en-US" dirty="0" err="1">
                <a:solidFill>
                  <a:srgbClr val="0000FF"/>
                </a:solidFill>
                <a:latin typeface="Arial Black" panose="020B0A04020102020204" pitchFamily="34" charset="0"/>
              </a:rPr>
              <a:t>TGax</a:t>
            </a:r>
            <a:r>
              <a:rPr lang="en-US" altLang="en-US" dirty="0">
                <a:solidFill>
                  <a:srgbClr val="0000FF"/>
                </a:solidFill>
                <a:latin typeface="Arial Black" panose="020B0A04020102020204" pitchFamily="34" charset="0"/>
              </a:rPr>
              <a:t>:</a:t>
            </a:r>
            <a:br>
              <a:rPr lang="en-US" altLang="en-US" dirty="0">
                <a:solidFill>
                  <a:srgbClr val="0000FF"/>
                </a:solidFill>
                <a:latin typeface="Arial Black" panose="020B0A04020102020204" pitchFamily="34" charset="0"/>
              </a:rPr>
            </a:br>
            <a:r>
              <a:rPr lang="en-US" altLang="en-US" dirty="0">
                <a:solidFill>
                  <a:srgbClr val="0000FF"/>
                </a:solidFill>
                <a:latin typeface="Arial Black" panose="020B0A04020102020204" pitchFamily="34" charset="0"/>
              </a:rPr>
              <a:t>High Efficiency WLAN</a:t>
            </a:r>
            <a:br>
              <a:rPr lang="en-US" altLang="en-US" dirty="0">
                <a:solidFill>
                  <a:srgbClr val="0000FF"/>
                </a:solidFill>
                <a:latin typeface="Arial Black" panose="020B0A04020102020204" pitchFamily="34" charset="0"/>
              </a:rPr>
            </a:br>
            <a:r>
              <a:rPr lang="en-US" altLang="en-US" dirty="0">
                <a:solidFill>
                  <a:srgbClr val="0000FF"/>
                </a:solidFill>
                <a:latin typeface="Arial Black" panose="020B0A04020102020204" pitchFamily="34" charset="0"/>
              </a:rPr>
              <a:t>Task Group</a:t>
            </a:r>
            <a:endParaRPr lang="en-GB" dirty="0"/>
          </a:p>
        </p:txBody>
      </p:sp>
      <p:sp>
        <p:nvSpPr>
          <p:cNvPr id="4098" name="Rectangle 2"/>
          <p:cNvSpPr>
            <a:spLocks noGrp="1" noChangeArrowheads="1"/>
          </p:cNvSpPr>
          <p:nvPr>
            <p:ph idx="1"/>
          </p:nvPr>
        </p:nvSpPr>
        <p:spPr>
          <a:xfrm>
            <a:off x="685800" y="2743201"/>
            <a:ext cx="7770813" cy="2971800"/>
          </a:xfrm>
          <a:ln/>
        </p:spPr>
        <p:txBody>
          <a:bodyPr/>
          <a:lstStyle/>
          <a:p>
            <a:pPr algn="ctr">
              <a:lnSpc>
                <a:spcPct val="90000"/>
              </a:lnSpc>
              <a:buFontTx/>
              <a:buNone/>
            </a:pPr>
            <a:r>
              <a:rPr lang="en-GB" dirty="0" smtClean="0"/>
              <a:t> </a:t>
            </a:r>
            <a:r>
              <a:rPr lang="en-US" sz="4000" dirty="0" smtClean="0">
                <a:latin typeface="Arial" panose="020B0604020202020204" pitchFamily="34" charset="0"/>
              </a:rPr>
              <a:t>Orlando</a:t>
            </a:r>
            <a:r>
              <a:rPr lang="en-US" altLang="en-US" sz="4000" dirty="0" smtClean="0">
                <a:latin typeface="Arial" panose="020B0604020202020204" pitchFamily="34" charset="0"/>
              </a:rPr>
              <a:t>, Florida</a:t>
            </a:r>
            <a:endParaRPr lang="en-US" altLang="en-US" sz="4000" dirty="0">
              <a:latin typeface="Arial" panose="020B0604020202020204" pitchFamily="34" charset="0"/>
            </a:endParaRPr>
          </a:p>
          <a:p>
            <a:pPr algn="ctr">
              <a:lnSpc>
                <a:spcPct val="90000"/>
              </a:lnSpc>
              <a:buFontTx/>
              <a:buNone/>
            </a:pPr>
            <a:r>
              <a:rPr lang="en-US" altLang="en-US" sz="4000" dirty="0" smtClean="0">
                <a:latin typeface="Arial" panose="020B0604020202020204" pitchFamily="34" charset="0"/>
              </a:rPr>
              <a:t>November 05-10, </a:t>
            </a:r>
            <a:r>
              <a:rPr lang="en-US" altLang="en-US" sz="4000" dirty="0">
                <a:latin typeface="Arial" panose="020B0604020202020204" pitchFamily="34" charset="0"/>
              </a:rPr>
              <a:t>2017</a:t>
            </a:r>
          </a:p>
          <a:p>
            <a:pPr algn="ctr">
              <a:lnSpc>
                <a:spcPct val="90000"/>
              </a:lnSpc>
              <a:buFontTx/>
              <a:buNone/>
            </a:pPr>
            <a:endParaRPr lang="en-US" altLang="en-US" dirty="0">
              <a:latin typeface="Arial" panose="020B0604020202020204" pitchFamily="34" charset="0"/>
            </a:endParaRPr>
          </a:p>
          <a:p>
            <a:pPr algn="ctr">
              <a:lnSpc>
                <a:spcPct val="90000"/>
              </a:lnSpc>
              <a:buFontTx/>
              <a:buNone/>
            </a:pPr>
            <a:r>
              <a:rPr lang="en-US" altLang="en-US" dirty="0">
                <a:latin typeface="Arial" panose="020B0604020202020204" pitchFamily="34" charset="0"/>
              </a:rPr>
              <a:t>Chair: Osama Aboul-Magd (Huawei Technologies)</a:t>
            </a:r>
          </a:p>
          <a:p>
            <a:pPr algn="ctr">
              <a:lnSpc>
                <a:spcPct val="90000"/>
              </a:lnSpc>
              <a:buFontTx/>
              <a:buNone/>
            </a:pPr>
            <a:r>
              <a:rPr lang="en-US" altLang="en-US" dirty="0">
                <a:latin typeface="Arial" panose="020B0604020202020204" pitchFamily="34" charset="0"/>
              </a:rPr>
              <a:t>Vice Chair: Simone Merlin (Qualcomm)</a:t>
            </a:r>
          </a:p>
          <a:p>
            <a:pPr algn="ctr">
              <a:lnSpc>
                <a:spcPct val="90000"/>
              </a:lnSpc>
              <a:buFontTx/>
              <a:buNone/>
            </a:pPr>
            <a:r>
              <a:rPr lang="en-US" altLang="en-US" dirty="0">
                <a:latin typeface="Arial" panose="020B0604020202020204" pitchFamily="34" charset="0"/>
              </a:rPr>
              <a:t>Vice Chair: Ron </a:t>
            </a:r>
            <a:r>
              <a:rPr lang="en-US" altLang="en-US" dirty="0" err="1">
                <a:latin typeface="Arial" panose="020B0604020202020204" pitchFamily="34" charset="0"/>
              </a:rPr>
              <a:t>Porat</a:t>
            </a:r>
            <a:r>
              <a:rPr lang="en-US" altLang="en-US" dirty="0">
                <a:latin typeface="Arial" panose="020B0604020202020204" pitchFamily="34" charset="0"/>
              </a:rPr>
              <a:t> (Broadcom)</a:t>
            </a:r>
            <a:endParaRPr lang="en-US" altLang="en-US" sz="2000" dirty="0">
              <a:latin typeface="Arial" panose="020B0604020202020204" pitchFamily="34" charset="0"/>
            </a:endParaRPr>
          </a:p>
          <a:p>
            <a:pPr algn="ctr">
              <a:lnSpc>
                <a:spcPct val="90000"/>
              </a:lnSpc>
              <a:buFontTx/>
              <a:buNone/>
            </a:pPr>
            <a:r>
              <a:rPr lang="en-US" altLang="en-US" dirty="0">
                <a:latin typeface="Arial" panose="020B0604020202020204" pitchFamily="34" charset="0"/>
              </a:rPr>
              <a:t>Secretary: Yasuhiko Inoue (NTT)</a:t>
            </a:r>
          </a:p>
          <a:p>
            <a:pPr algn="ctr">
              <a:lnSpc>
                <a:spcPct val="90000"/>
              </a:lnSpc>
              <a:buFontTx/>
              <a:buNone/>
            </a:pPr>
            <a:r>
              <a:rPr lang="en-US" altLang="en-US" dirty="0">
                <a:latin typeface="Arial" panose="020B0604020202020204" pitchFamily="34" charset="0"/>
              </a:rPr>
              <a:t>Technical Editor: Robert Stacey (Intel)</a:t>
            </a:r>
            <a:endParaRPr lang="en-CA" altLang="en-US" dirty="0"/>
          </a:p>
          <a:p>
            <a:pP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4" name="Date Placeholder 3"/>
          <p:cNvSpPr>
            <a:spLocks noGrp="1"/>
          </p:cNvSpPr>
          <p:nvPr>
            <p:ph type="dt" idx="15"/>
          </p:nvPr>
        </p:nvSpPr>
        <p:spPr/>
        <p:txBody>
          <a:bodyPr/>
          <a:lstStyle/>
          <a:p>
            <a:r>
              <a:rPr lang="en-US" smtClean="0"/>
              <a:t>October 2017</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WG LB #230 Results</a:t>
            </a:r>
            <a:endParaRPr lang="en-US" dirty="0"/>
          </a:p>
        </p:txBody>
      </p:sp>
      <p:sp>
        <p:nvSpPr>
          <p:cNvPr id="6" name="Date Placeholder 5"/>
          <p:cNvSpPr>
            <a:spLocks noGrp="1"/>
          </p:cNvSpPr>
          <p:nvPr>
            <p:ph type="dt" idx="10"/>
          </p:nvPr>
        </p:nvSpPr>
        <p:spPr/>
        <p:txBody>
          <a:bodyPr/>
          <a:lstStyle/>
          <a:p>
            <a:r>
              <a:rPr lang="en-US" smtClean="0"/>
              <a:t>October 2017</a:t>
            </a:r>
            <a:endParaRPr lang="en-GB" dirty="0"/>
          </a:p>
        </p:txBody>
      </p:sp>
      <p:sp>
        <p:nvSpPr>
          <p:cNvPr id="5" name="Footer Placeholder 4"/>
          <p:cNvSpPr>
            <a:spLocks noGrp="1"/>
          </p:cNvSpPr>
          <p:nvPr>
            <p:ph type="ftr" idx="11"/>
          </p:nvPr>
        </p:nvSpPr>
        <p:spPr/>
        <p:txBody>
          <a:bodyPr/>
          <a:lstStyle/>
          <a:p>
            <a:r>
              <a:rPr lang="en-GB" smtClean="0"/>
              <a:t>Osama Aboul-Magd, Huawei Technologies</a:t>
            </a:r>
            <a:endParaRPr lang="en-GB"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20</a:t>
            </a:fld>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218664117"/>
              </p:ext>
            </p:extLst>
          </p:nvPr>
        </p:nvGraphicFramePr>
        <p:xfrm>
          <a:off x="1447800" y="1751013"/>
          <a:ext cx="5638800" cy="4432609"/>
        </p:xfrm>
        <a:graphic>
          <a:graphicData uri="http://schemas.openxmlformats.org/drawingml/2006/table">
            <a:tbl>
              <a:tblPr firstRow="1" firstCol="1" bandRow="1">
                <a:tableStyleId>{7E9639D4-E3E2-4D34-9284-5A2195B3D0D7}</a:tableStyleId>
              </a:tblPr>
              <a:tblGrid>
                <a:gridCol w="2960894"/>
                <a:gridCol w="2677906"/>
              </a:tblGrid>
              <a:tr h="156226">
                <a:tc>
                  <a:txBody>
                    <a:bodyPr/>
                    <a:lstStyle/>
                    <a:p>
                      <a:pPr marL="0" marR="0">
                        <a:spcBef>
                          <a:spcPts val="0"/>
                        </a:spcBef>
                        <a:spcAft>
                          <a:spcPts val="0"/>
                        </a:spcAft>
                      </a:pPr>
                      <a:r>
                        <a:rPr lang="en-US" sz="800" dirty="0">
                          <a:effectLst/>
                        </a:rPr>
                        <a:t>Ballot Number:</a:t>
                      </a:r>
                      <a:endParaRPr lang="en-US" sz="800" dirty="0">
                        <a:solidFill>
                          <a:srgbClr val="000000"/>
                        </a:solidFill>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spcBef>
                          <a:spcPts val="0"/>
                        </a:spcBef>
                        <a:spcAft>
                          <a:spcPts val="0"/>
                        </a:spcAft>
                      </a:pPr>
                      <a:r>
                        <a:rPr lang="en-US" sz="800" dirty="0">
                          <a:effectLst/>
                        </a:rPr>
                        <a:t>230</a:t>
                      </a:r>
                      <a:endParaRPr lang="en-US" sz="800" dirty="0">
                        <a:solidFill>
                          <a:srgbClr val="000000"/>
                        </a:solidFill>
                        <a:effectLst/>
                        <a:latin typeface="Times New Roman" panose="02020603050405020304" pitchFamily="18" charset="0"/>
                        <a:ea typeface="Calibri" panose="020F0502020204030204" pitchFamily="34" charset="0"/>
                      </a:endParaRPr>
                    </a:p>
                  </a:txBody>
                  <a:tcPr marL="0" marR="0" marT="0" marB="0" anchor="ctr"/>
                </a:tc>
              </a:tr>
              <a:tr h="156226">
                <a:tc>
                  <a:txBody>
                    <a:bodyPr/>
                    <a:lstStyle/>
                    <a:p>
                      <a:pPr marL="0" marR="0">
                        <a:spcBef>
                          <a:spcPts val="0"/>
                        </a:spcBef>
                        <a:spcAft>
                          <a:spcPts val="0"/>
                        </a:spcAft>
                      </a:pPr>
                      <a:r>
                        <a:rPr lang="en-US" sz="800">
                          <a:effectLst/>
                        </a:rPr>
                        <a:t>Ballot Group:</a:t>
                      </a:r>
                      <a:endParaRPr lang="en-US" sz="800">
                        <a:solidFill>
                          <a:srgbClr val="000000"/>
                        </a:solidFill>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spcBef>
                          <a:spcPts val="0"/>
                        </a:spcBef>
                        <a:spcAft>
                          <a:spcPts val="0"/>
                        </a:spcAft>
                      </a:pPr>
                      <a:r>
                        <a:rPr lang="en-US" sz="800" dirty="0">
                          <a:effectLst/>
                        </a:rPr>
                        <a:t>TGax</a:t>
                      </a:r>
                      <a:endParaRPr lang="en-US" sz="800" dirty="0">
                        <a:solidFill>
                          <a:srgbClr val="000000"/>
                        </a:solidFill>
                        <a:effectLst/>
                        <a:latin typeface="Times New Roman" panose="02020603050405020304" pitchFamily="18" charset="0"/>
                        <a:ea typeface="Calibri" panose="020F0502020204030204" pitchFamily="34" charset="0"/>
                      </a:endParaRPr>
                    </a:p>
                  </a:txBody>
                  <a:tcPr marL="0" marR="0" marT="0" marB="0" anchor="ctr"/>
                </a:tc>
              </a:tr>
              <a:tr h="156226">
                <a:tc>
                  <a:txBody>
                    <a:bodyPr/>
                    <a:lstStyle/>
                    <a:p>
                      <a:pPr marL="0" marR="0">
                        <a:spcBef>
                          <a:spcPts val="0"/>
                        </a:spcBef>
                        <a:spcAft>
                          <a:spcPts val="0"/>
                        </a:spcAft>
                      </a:pPr>
                      <a:r>
                        <a:rPr lang="en-US" sz="800">
                          <a:effectLst/>
                        </a:rPr>
                        <a:t>Closed:</a:t>
                      </a:r>
                      <a:endParaRPr lang="en-US" sz="800">
                        <a:solidFill>
                          <a:srgbClr val="000000"/>
                        </a:solidFill>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spcBef>
                          <a:spcPts val="0"/>
                        </a:spcBef>
                        <a:spcAft>
                          <a:spcPts val="0"/>
                        </a:spcAft>
                      </a:pPr>
                      <a:r>
                        <a:rPr lang="en-US" sz="800">
                          <a:effectLst/>
                        </a:rPr>
                        <a:t>2017-05-10</a:t>
                      </a:r>
                      <a:endParaRPr lang="en-US" sz="800">
                        <a:solidFill>
                          <a:srgbClr val="000000"/>
                        </a:solidFill>
                        <a:effectLst/>
                        <a:latin typeface="Times New Roman" panose="02020603050405020304" pitchFamily="18" charset="0"/>
                        <a:ea typeface="Calibri" panose="020F0502020204030204" pitchFamily="34" charset="0"/>
                      </a:endParaRPr>
                    </a:p>
                  </a:txBody>
                  <a:tcPr marL="0" marR="0" marT="0" marB="0" anchor="ctr"/>
                </a:tc>
              </a:tr>
              <a:tr h="156226">
                <a:tc>
                  <a:txBody>
                    <a:bodyPr/>
                    <a:lstStyle/>
                    <a:p>
                      <a:pPr marL="0" marR="0">
                        <a:spcBef>
                          <a:spcPts val="0"/>
                        </a:spcBef>
                        <a:spcAft>
                          <a:spcPts val="0"/>
                        </a:spcAft>
                      </a:pPr>
                      <a:r>
                        <a:rPr lang="en-US" sz="800">
                          <a:effectLst/>
                        </a:rPr>
                        <a:t>Opened:</a:t>
                      </a:r>
                      <a:endParaRPr lang="en-US" sz="800">
                        <a:solidFill>
                          <a:srgbClr val="000000"/>
                        </a:solidFill>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spcBef>
                          <a:spcPts val="0"/>
                        </a:spcBef>
                        <a:spcAft>
                          <a:spcPts val="0"/>
                        </a:spcAft>
                      </a:pPr>
                      <a:r>
                        <a:rPr lang="en-US" sz="800">
                          <a:effectLst/>
                        </a:rPr>
                        <a:t>2017-04-11</a:t>
                      </a:r>
                      <a:endParaRPr lang="en-US" sz="800">
                        <a:solidFill>
                          <a:srgbClr val="000000"/>
                        </a:solidFill>
                        <a:effectLst/>
                        <a:latin typeface="Times New Roman" panose="02020603050405020304" pitchFamily="18" charset="0"/>
                        <a:ea typeface="Calibri" panose="020F0502020204030204" pitchFamily="34" charset="0"/>
                      </a:endParaRPr>
                    </a:p>
                  </a:txBody>
                  <a:tcPr marL="0" marR="0" marT="0" marB="0" anchor="ctr"/>
                </a:tc>
              </a:tr>
              <a:tr h="156226">
                <a:tc>
                  <a:txBody>
                    <a:bodyPr/>
                    <a:lstStyle/>
                    <a:p>
                      <a:pPr marL="0" marR="0">
                        <a:spcBef>
                          <a:spcPts val="0"/>
                        </a:spcBef>
                        <a:spcAft>
                          <a:spcPts val="0"/>
                        </a:spcAft>
                      </a:pPr>
                      <a:r>
                        <a:rPr lang="en-US" sz="800">
                          <a:effectLst/>
                        </a:rPr>
                        <a:t>Duration of ballot (days):</a:t>
                      </a:r>
                      <a:endParaRPr lang="en-US" sz="800">
                        <a:solidFill>
                          <a:srgbClr val="000000"/>
                        </a:solidFill>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spcBef>
                          <a:spcPts val="0"/>
                        </a:spcBef>
                        <a:spcAft>
                          <a:spcPts val="0"/>
                        </a:spcAft>
                      </a:pPr>
                      <a:r>
                        <a:rPr lang="en-US" sz="800">
                          <a:effectLst/>
                        </a:rPr>
                        <a:t>29</a:t>
                      </a:r>
                      <a:endParaRPr lang="en-US" sz="800">
                        <a:solidFill>
                          <a:srgbClr val="000000"/>
                        </a:solidFill>
                        <a:effectLst/>
                        <a:latin typeface="Times New Roman" panose="02020603050405020304" pitchFamily="18" charset="0"/>
                        <a:ea typeface="Calibri" panose="020F0502020204030204" pitchFamily="34" charset="0"/>
                      </a:endParaRPr>
                    </a:p>
                  </a:txBody>
                  <a:tcPr marL="0" marR="0" marT="0" marB="0" anchor="ctr"/>
                </a:tc>
              </a:tr>
              <a:tr h="156226">
                <a:tc>
                  <a:txBody>
                    <a:bodyPr/>
                    <a:lstStyle/>
                    <a:p>
                      <a:pPr marL="0" marR="0">
                        <a:spcBef>
                          <a:spcPts val="0"/>
                        </a:spcBef>
                        <a:spcAft>
                          <a:spcPts val="0"/>
                        </a:spcAft>
                      </a:pPr>
                      <a:r>
                        <a:rPr lang="en-US" sz="800">
                          <a:effectLst/>
                        </a:rPr>
                        <a:t>Pool (eligible voters):</a:t>
                      </a:r>
                      <a:endParaRPr lang="en-US" sz="800">
                        <a:solidFill>
                          <a:srgbClr val="000000"/>
                        </a:solidFill>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spcBef>
                          <a:spcPts val="0"/>
                        </a:spcBef>
                        <a:spcAft>
                          <a:spcPts val="0"/>
                        </a:spcAft>
                      </a:pPr>
                      <a:r>
                        <a:rPr lang="en-US" sz="800">
                          <a:effectLst/>
                        </a:rPr>
                        <a:t>371</a:t>
                      </a:r>
                      <a:endParaRPr lang="en-US" sz="800">
                        <a:solidFill>
                          <a:srgbClr val="000000"/>
                        </a:solidFill>
                        <a:effectLst/>
                        <a:latin typeface="Times New Roman" panose="02020603050405020304" pitchFamily="18" charset="0"/>
                        <a:ea typeface="Calibri" panose="020F0502020204030204" pitchFamily="34" charset="0"/>
                      </a:endParaRPr>
                    </a:p>
                  </a:txBody>
                  <a:tcPr marL="0" marR="0" marT="0" marB="0" anchor="ctr"/>
                </a:tc>
              </a:tr>
              <a:tr h="156226">
                <a:tc>
                  <a:txBody>
                    <a:bodyPr/>
                    <a:lstStyle/>
                    <a:p>
                      <a:pPr marL="0" marR="0">
                        <a:spcBef>
                          <a:spcPts val="0"/>
                        </a:spcBef>
                        <a:spcAft>
                          <a:spcPts val="0"/>
                        </a:spcAft>
                      </a:pPr>
                      <a:r>
                        <a:rPr lang="en-US" sz="800">
                          <a:effectLst/>
                        </a:rPr>
                        <a:t> </a:t>
                      </a:r>
                      <a:endParaRPr lang="en-US" sz="800">
                        <a:solidFill>
                          <a:srgbClr val="000000"/>
                        </a:solidFill>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spcBef>
                          <a:spcPts val="0"/>
                        </a:spcBef>
                        <a:spcAft>
                          <a:spcPts val="0"/>
                        </a:spcAft>
                      </a:pPr>
                      <a:r>
                        <a:rPr lang="en-US" sz="800">
                          <a:effectLst/>
                        </a:rPr>
                        <a:t> </a:t>
                      </a:r>
                      <a:endParaRPr lang="en-US" sz="800">
                        <a:solidFill>
                          <a:srgbClr val="000000"/>
                        </a:solidFill>
                        <a:effectLst/>
                        <a:latin typeface="Times New Roman" panose="02020603050405020304" pitchFamily="18" charset="0"/>
                        <a:ea typeface="Calibri" panose="020F0502020204030204" pitchFamily="34" charset="0"/>
                      </a:endParaRPr>
                    </a:p>
                  </a:txBody>
                  <a:tcPr marL="0" marR="0" marT="0" marB="0" anchor="ctr"/>
                </a:tc>
              </a:tr>
              <a:tr h="156226">
                <a:tc>
                  <a:txBody>
                    <a:bodyPr/>
                    <a:lstStyle/>
                    <a:p>
                      <a:pPr marL="0" marR="0">
                        <a:spcBef>
                          <a:spcPts val="0"/>
                        </a:spcBef>
                        <a:spcAft>
                          <a:spcPts val="0"/>
                        </a:spcAft>
                      </a:pPr>
                      <a:r>
                        <a:rPr lang="en-US" sz="800">
                          <a:effectLst/>
                        </a:rPr>
                        <a:t>Votes Received</a:t>
                      </a:r>
                      <a:endParaRPr lang="en-US" sz="800">
                        <a:solidFill>
                          <a:srgbClr val="000000"/>
                        </a:solidFill>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spcBef>
                          <a:spcPts val="0"/>
                        </a:spcBef>
                        <a:spcAft>
                          <a:spcPts val="0"/>
                        </a:spcAft>
                      </a:pPr>
                      <a:r>
                        <a:rPr lang="en-US" sz="800">
                          <a:effectLst/>
                        </a:rPr>
                        <a:t> </a:t>
                      </a:r>
                      <a:endParaRPr lang="en-US" sz="800">
                        <a:solidFill>
                          <a:srgbClr val="000000"/>
                        </a:solidFill>
                        <a:effectLst/>
                        <a:latin typeface="Times New Roman" panose="02020603050405020304" pitchFamily="18" charset="0"/>
                        <a:ea typeface="Calibri" panose="020F0502020204030204" pitchFamily="34" charset="0"/>
                      </a:endParaRPr>
                    </a:p>
                  </a:txBody>
                  <a:tcPr marL="0" marR="0" marT="0" marB="0" anchor="ctr"/>
                </a:tc>
              </a:tr>
              <a:tr h="156226">
                <a:tc>
                  <a:txBody>
                    <a:bodyPr/>
                    <a:lstStyle/>
                    <a:p>
                      <a:pPr marL="0" marR="0">
                        <a:spcBef>
                          <a:spcPts val="0"/>
                        </a:spcBef>
                        <a:spcAft>
                          <a:spcPts val="0"/>
                        </a:spcAft>
                      </a:pPr>
                      <a:r>
                        <a:rPr lang="en-US" sz="800">
                          <a:effectLst/>
                        </a:rPr>
                        <a:t>Approve</a:t>
                      </a:r>
                      <a:endParaRPr lang="en-US" sz="800">
                        <a:solidFill>
                          <a:srgbClr val="000000"/>
                        </a:solidFill>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spcBef>
                          <a:spcPts val="0"/>
                        </a:spcBef>
                        <a:spcAft>
                          <a:spcPts val="0"/>
                        </a:spcAft>
                      </a:pPr>
                      <a:r>
                        <a:rPr lang="en-US" sz="800">
                          <a:effectLst/>
                        </a:rPr>
                        <a:t>137</a:t>
                      </a:r>
                      <a:endParaRPr lang="en-US" sz="800">
                        <a:solidFill>
                          <a:srgbClr val="000000"/>
                        </a:solidFill>
                        <a:effectLst/>
                        <a:latin typeface="Times New Roman" panose="02020603050405020304" pitchFamily="18" charset="0"/>
                        <a:ea typeface="Calibri" panose="020F0502020204030204" pitchFamily="34" charset="0"/>
                      </a:endParaRPr>
                    </a:p>
                  </a:txBody>
                  <a:tcPr marL="0" marR="0" marT="0" marB="0" anchor="ctr"/>
                </a:tc>
              </a:tr>
              <a:tr h="156226">
                <a:tc>
                  <a:txBody>
                    <a:bodyPr/>
                    <a:lstStyle/>
                    <a:p>
                      <a:pPr marL="0" marR="0">
                        <a:spcBef>
                          <a:spcPts val="0"/>
                        </a:spcBef>
                        <a:spcAft>
                          <a:spcPts val="0"/>
                        </a:spcAft>
                      </a:pPr>
                      <a:r>
                        <a:rPr lang="en-US" sz="800">
                          <a:effectLst/>
                        </a:rPr>
                        <a:t>Disapprove</a:t>
                      </a:r>
                      <a:endParaRPr lang="en-US" sz="800">
                        <a:solidFill>
                          <a:srgbClr val="000000"/>
                        </a:solidFill>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spcBef>
                          <a:spcPts val="0"/>
                        </a:spcBef>
                        <a:spcAft>
                          <a:spcPts val="0"/>
                        </a:spcAft>
                      </a:pPr>
                      <a:r>
                        <a:rPr lang="en-US" sz="800">
                          <a:effectLst/>
                        </a:rPr>
                        <a:t>81</a:t>
                      </a:r>
                      <a:endParaRPr lang="en-US" sz="800">
                        <a:solidFill>
                          <a:srgbClr val="000000"/>
                        </a:solidFill>
                        <a:effectLst/>
                        <a:latin typeface="Times New Roman" panose="02020603050405020304" pitchFamily="18" charset="0"/>
                        <a:ea typeface="Calibri" panose="020F0502020204030204" pitchFamily="34" charset="0"/>
                      </a:endParaRPr>
                    </a:p>
                  </a:txBody>
                  <a:tcPr marL="0" marR="0" marT="0" marB="0" anchor="ctr"/>
                </a:tc>
              </a:tr>
              <a:tr h="156226">
                <a:tc>
                  <a:txBody>
                    <a:bodyPr/>
                    <a:lstStyle/>
                    <a:p>
                      <a:pPr marL="0" marR="0">
                        <a:spcBef>
                          <a:spcPts val="0"/>
                        </a:spcBef>
                        <a:spcAft>
                          <a:spcPts val="0"/>
                        </a:spcAft>
                      </a:pPr>
                      <a:r>
                        <a:rPr lang="en-US" sz="800">
                          <a:effectLst/>
                        </a:rPr>
                        <a:t>Disapprove without comment (invalid)</a:t>
                      </a:r>
                      <a:endParaRPr lang="en-US" sz="800">
                        <a:solidFill>
                          <a:srgbClr val="000000"/>
                        </a:solidFill>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spcBef>
                          <a:spcPts val="0"/>
                        </a:spcBef>
                        <a:spcAft>
                          <a:spcPts val="0"/>
                        </a:spcAft>
                      </a:pPr>
                      <a:r>
                        <a:rPr lang="en-US" sz="800">
                          <a:effectLst/>
                        </a:rPr>
                        <a:t>0</a:t>
                      </a:r>
                      <a:endParaRPr lang="en-US" sz="800">
                        <a:solidFill>
                          <a:srgbClr val="000000"/>
                        </a:solidFill>
                        <a:effectLst/>
                        <a:latin typeface="Times New Roman" panose="02020603050405020304" pitchFamily="18" charset="0"/>
                        <a:ea typeface="Calibri" panose="020F0502020204030204" pitchFamily="34" charset="0"/>
                      </a:endParaRPr>
                    </a:p>
                  </a:txBody>
                  <a:tcPr marL="0" marR="0" marT="0" marB="0" anchor="ctr"/>
                </a:tc>
              </a:tr>
              <a:tr h="156226">
                <a:tc>
                  <a:txBody>
                    <a:bodyPr/>
                    <a:lstStyle/>
                    <a:p>
                      <a:pPr marL="0" marR="0">
                        <a:spcBef>
                          <a:spcPts val="0"/>
                        </a:spcBef>
                        <a:spcAft>
                          <a:spcPts val="0"/>
                        </a:spcAft>
                      </a:pPr>
                      <a:r>
                        <a:rPr lang="en-US" sz="800">
                          <a:effectLst/>
                        </a:rPr>
                        <a:t>Abstain</a:t>
                      </a:r>
                      <a:endParaRPr lang="en-US" sz="800">
                        <a:solidFill>
                          <a:srgbClr val="000000"/>
                        </a:solidFill>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spcBef>
                          <a:spcPts val="0"/>
                        </a:spcBef>
                        <a:spcAft>
                          <a:spcPts val="0"/>
                        </a:spcAft>
                      </a:pPr>
                      <a:r>
                        <a:rPr lang="en-US" sz="800">
                          <a:effectLst/>
                        </a:rPr>
                        <a:t>8</a:t>
                      </a:r>
                      <a:endParaRPr lang="en-US" sz="800">
                        <a:solidFill>
                          <a:srgbClr val="000000"/>
                        </a:solidFill>
                        <a:effectLst/>
                        <a:latin typeface="Times New Roman" panose="02020603050405020304" pitchFamily="18" charset="0"/>
                        <a:ea typeface="Calibri" panose="020F0502020204030204" pitchFamily="34" charset="0"/>
                      </a:endParaRPr>
                    </a:p>
                  </a:txBody>
                  <a:tcPr marL="0" marR="0" marT="0" marB="0" anchor="ctr"/>
                </a:tc>
              </a:tr>
              <a:tr h="156226">
                <a:tc>
                  <a:txBody>
                    <a:bodyPr/>
                    <a:lstStyle/>
                    <a:p>
                      <a:pPr marL="0" marR="0">
                        <a:spcBef>
                          <a:spcPts val="0"/>
                        </a:spcBef>
                        <a:spcAft>
                          <a:spcPts val="0"/>
                        </a:spcAft>
                      </a:pPr>
                      <a:r>
                        <a:rPr lang="en-US" sz="800">
                          <a:effectLst/>
                        </a:rPr>
                        <a:t> </a:t>
                      </a:r>
                      <a:endParaRPr lang="en-US" sz="800">
                        <a:solidFill>
                          <a:srgbClr val="000000"/>
                        </a:solidFill>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spcBef>
                          <a:spcPts val="0"/>
                        </a:spcBef>
                        <a:spcAft>
                          <a:spcPts val="0"/>
                        </a:spcAft>
                      </a:pPr>
                      <a:r>
                        <a:rPr lang="en-US" sz="800">
                          <a:effectLst/>
                        </a:rPr>
                        <a:t> </a:t>
                      </a:r>
                      <a:endParaRPr lang="en-US" sz="800">
                        <a:solidFill>
                          <a:srgbClr val="000000"/>
                        </a:solidFill>
                        <a:effectLst/>
                        <a:latin typeface="Times New Roman" panose="02020603050405020304" pitchFamily="18" charset="0"/>
                        <a:ea typeface="Calibri" panose="020F0502020204030204" pitchFamily="34" charset="0"/>
                      </a:endParaRPr>
                    </a:p>
                  </a:txBody>
                  <a:tcPr marL="0" marR="0" marT="0" marB="0" anchor="ctr"/>
                </a:tc>
              </a:tr>
              <a:tr h="156226">
                <a:tc>
                  <a:txBody>
                    <a:bodyPr/>
                    <a:lstStyle/>
                    <a:p>
                      <a:pPr marL="0" marR="0">
                        <a:spcBef>
                          <a:spcPts val="0"/>
                        </a:spcBef>
                        <a:spcAft>
                          <a:spcPts val="0"/>
                        </a:spcAft>
                      </a:pPr>
                      <a:r>
                        <a:rPr lang="en-US" sz="800">
                          <a:effectLst/>
                        </a:rPr>
                        <a:t>Total returns</a:t>
                      </a:r>
                      <a:endParaRPr lang="en-US" sz="800">
                        <a:solidFill>
                          <a:srgbClr val="000000"/>
                        </a:solidFill>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spcBef>
                          <a:spcPts val="0"/>
                        </a:spcBef>
                        <a:spcAft>
                          <a:spcPts val="0"/>
                        </a:spcAft>
                      </a:pPr>
                      <a:r>
                        <a:rPr lang="en-US" sz="800">
                          <a:effectLst/>
                        </a:rPr>
                        <a:t>226</a:t>
                      </a:r>
                      <a:endParaRPr lang="en-US" sz="800">
                        <a:solidFill>
                          <a:srgbClr val="000000"/>
                        </a:solidFill>
                        <a:effectLst/>
                        <a:latin typeface="Times New Roman" panose="02020603050405020304" pitchFamily="18" charset="0"/>
                        <a:ea typeface="Calibri" panose="020F0502020204030204" pitchFamily="34" charset="0"/>
                      </a:endParaRPr>
                    </a:p>
                  </a:txBody>
                  <a:tcPr marL="0" marR="0" marT="0" marB="0" anchor="ctr"/>
                </a:tc>
              </a:tr>
              <a:tr h="156226">
                <a:tc>
                  <a:txBody>
                    <a:bodyPr/>
                    <a:lstStyle/>
                    <a:p>
                      <a:pPr marL="0" marR="0">
                        <a:spcBef>
                          <a:spcPts val="0"/>
                        </a:spcBef>
                        <a:spcAft>
                          <a:spcPts val="0"/>
                        </a:spcAft>
                      </a:pPr>
                      <a:r>
                        <a:rPr lang="en-US" sz="800">
                          <a:effectLst/>
                        </a:rPr>
                        <a:t>Returns as % of pool:</a:t>
                      </a:r>
                      <a:endParaRPr lang="en-US" sz="800">
                        <a:solidFill>
                          <a:srgbClr val="000000"/>
                        </a:solidFill>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spcBef>
                          <a:spcPts val="0"/>
                        </a:spcBef>
                        <a:spcAft>
                          <a:spcPts val="0"/>
                        </a:spcAft>
                      </a:pPr>
                      <a:r>
                        <a:rPr lang="en-US" sz="800">
                          <a:effectLst/>
                        </a:rPr>
                        <a:t>60.92</a:t>
                      </a:r>
                      <a:endParaRPr lang="en-US" sz="800">
                        <a:solidFill>
                          <a:srgbClr val="000000"/>
                        </a:solidFill>
                        <a:effectLst/>
                        <a:latin typeface="Times New Roman" panose="02020603050405020304" pitchFamily="18" charset="0"/>
                        <a:ea typeface="Calibri" panose="020F0502020204030204" pitchFamily="34" charset="0"/>
                      </a:endParaRPr>
                    </a:p>
                  </a:txBody>
                  <a:tcPr marL="0" marR="0" marT="0" marB="0" anchor="ctr"/>
                </a:tc>
              </a:tr>
              <a:tr h="156226">
                <a:tc>
                  <a:txBody>
                    <a:bodyPr/>
                    <a:lstStyle/>
                    <a:p>
                      <a:pPr marL="0" marR="0">
                        <a:spcBef>
                          <a:spcPts val="0"/>
                        </a:spcBef>
                        <a:spcAft>
                          <a:spcPts val="0"/>
                        </a:spcAft>
                      </a:pPr>
                      <a:r>
                        <a:rPr lang="en-US" sz="800">
                          <a:effectLst/>
                        </a:rPr>
                        <a:t>Return requirement:</a:t>
                      </a:r>
                      <a:endParaRPr lang="en-US" sz="800">
                        <a:solidFill>
                          <a:srgbClr val="000000"/>
                        </a:solidFill>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spcBef>
                          <a:spcPts val="0"/>
                        </a:spcBef>
                        <a:spcAft>
                          <a:spcPts val="0"/>
                        </a:spcAft>
                      </a:pPr>
                      <a:r>
                        <a:rPr lang="en-US" sz="800">
                          <a:effectLst/>
                        </a:rPr>
                        <a:t>&gt; 50%</a:t>
                      </a:r>
                      <a:endParaRPr lang="en-US" sz="800">
                        <a:solidFill>
                          <a:srgbClr val="000000"/>
                        </a:solidFill>
                        <a:effectLst/>
                        <a:latin typeface="Times New Roman" panose="02020603050405020304" pitchFamily="18" charset="0"/>
                        <a:ea typeface="Calibri" panose="020F0502020204030204" pitchFamily="34" charset="0"/>
                      </a:endParaRPr>
                    </a:p>
                  </a:txBody>
                  <a:tcPr marL="0" marR="0" marT="0" marB="0" anchor="ctr"/>
                </a:tc>
              </a:tr>
              <a:tr h="156226">
                <a:tc>
                  <a:txBody>
                    <a:bodyPr/>
                    <a:lstStyle/>
                    <a:p>
                      <a:pPr marL="0" marR="0">
                        <a:spcBef>
                          <a:spcPts val="0"/>
                        </a:spcBef>
                        <a:spcAft>
                          <a:spcPts val="0"/>
                        </a:spcAft>
                      </a:pPr>
                      <a:r>
                        <a:rPr lang="en-US" sz="800">
                          <a:effectLst/>
                        </a:rPr>
                        <a:t>Is number of returns sufficient?</a:t>
                      </a:r>
                      <a:endParaRPr lang="en-US" sz="800">
                        <a:solidFill>
                          <a:srgbClr val="000000"/>
                        </a:solidFill>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spcBef>
                          <a:spcPts val="0"/>
                        </a:spcBef>
                        <a:spcAft>
                          <a:spcPts val="0"/>
                        </a:spcAft>
                      </a:pPr>
                      <a:r>
                        <a:rPr lang="en-US" sz="800">
                          <a:effectLst/>
                        </a:rPr>
                        <a:t>The &gt;50% return requirement has been met</a:t>
                      </a:r>
                      <a:endParaRPr lang="en-US" sz="800">
                        <a:solidFill>
                          <a:srgbClr val="000000"/>
                        </a:solidFill>
                        <a:effectLst/>
                        <a:latin typeface="Times New Roman" panose="02020603050405020304" pitchFamily="18" charset="0"/>
                        <a:ea typeface="Calibri" panose="020F0502020204030204" pitchFamily="34" charset="0"/>
                      </a:endParaRPr>
                    </a:p>
                  </a:txBody>
                  <a:tcPr marL="0" marR="0" marT="0" marB="0" anchor="ctr"/>
                </a:tc>
              </a:tr>
              <a:tr h="156226">
                <a:tc>
                  <a:txBody>
                    <a:bodyPr/>
                    <a:lstStyle/>
                    <a:p>
                      <a:pPr marL="0" marR="0">
                        <a:spcBef>
                          <a:spcPts val="0"/>
                        </a:spcBef>
                        <a:spcAft>
                          <a:spcPts val="0"/>
                        </a:spcAft>
                      </a:pPr>
                      <a:r>
                        <a:rPr lang="en-US" sz="800">
                          <a:effectLst/>
                        </a:rPr>
                        <a:t> </a:t>
                      </a:r>
                      <a:endParaRPr lang="en-US" sz="800">
                        <a:solidFill>
                          <a:srgbClr val="000000"/>
                        </a:solidFill>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spcBef>
                          <a:spcPts val="0"/>
                        </a:spcBef>
                        <a:spcAft>
                          <a:spcPts val="0"/>
                        </a:spcAft>
                      </a:pPr>
                      <a:r>
                        <a:rPr lang="en-US" sz="800">
                          <a:effectLst/>
                        </a:rPr>
                        <a:t> </a:t>
                      </a:r>
                      <a:endParaRPr lang="en-US" sz="800">
                        <a:solidFill>
                          <a:srgbClr val="000000"/>
                        </a:solidFill>
                        <a:effectLst/>
                        <a:latin typeface="Times New Roman" panose="02020603050405020304" pitchFamily="18" charset="0"/>
                        <a:ea typeface="Calibri" panose="020F0502020204030204" pitchFamily="34" charset="0"/>
                      </a:endParaRPr>
                    </a:p>
                  </a:txBody>
                  <a:tcPr marL="0" marR="0" marT="0" marB="0" anchor="ctr"/>
                </a:tc>
              </a:tr>
              <a:tr h="156226">
                <a:tc>
                  <a:txBody>
                    <a:bodyPr/>
                    <a:lstStyle/>
                    <a:p>
                      <a:pPr marL="0" marR="0">
                        <a:spcBef>
                          <a:spcPts val="0"/>
                        </a:spcBef>
                        <a:spcAft>
                          <a:spcPts val="0"/>
                        </a:spcAft>
                      </a:pPr>
                      <a:r>
                        <a:rPr lang="en-US" sz="800">
                          <a:effectLst/>
                        </a:rPr>
                        <a:t>Abstains as % of returns:</a:t>
                      </a:r>
                      <a:endParaRPr lang="en-US" sz="800">
                        <a:solidFill>
                          <a:srgbClr val="000000"/>
                        </a:solidFill>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spcBef>
                          <a:spcPts val="0"/>
                        </a:spcBef>
                        <a:spcAft>
                          <a:spcPts val="0"/>
                        </a:spcAft>
                      </a:pPr>
                      <a:r>
                        <a:rPr lang="en-US" sz="800">
                          <a:effectLst/>
                        </a:rPr>
                        <a:t>3.54</a:t>
                      </a:r>
                      <a:endParaRPr lang="en-US" sz="800">
                        <a:solidFill>
                          <a:srgbClr val="000000"/>
                        </a:solidFill>
                        <a:effectLst/>
                        <a:latin typeface="Times New Roman" panose="02020603050405020304" pitchFamily="18" charset="0"/>
                        <a:ea typeface="Calibri" panose="020F0502020204030204" pitchFamily="34" charset="0"/>
                      </a:endParaRPr>
                    </a:p>
                  </a:txBody>
                  <a:tcPr marL="0" marR="0" marT="0" marB="0" anchor="ctr"/>
                </a:tc>
              </a:tr>
              <a:tr h="156226">
                <a:tc>
                  <a:txBody>
                    <a:bodyPr/>
                    <a:lstStyle/>
                    <a:p>
                      <a:pPr marL="0" marR="0">
                        <a:spcBef>
                          <a:spcPts val="0"/>
                        </a:spcBef>
                        <a:spcAft>
                          <a:spcPts val="0"/>
                        </a:spcAft>
                      </a:pPr>
                      <a:r>
                        <a:rPr lang="en-US" sz="800">
                          <a:effectLst/>
                        </a:rPr>
                        <a:t>Abstain requirement:</a:t>
                      </a:r>
                      <a:endParaRPr lang="en-US" sz="800">
                        <a:solidFill>
                          <a:srgbClr val="000000"/>
                        </a:solidFill>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spcBef>
                          <a:spcPts val="0"/>
                        </a:spcBef>
                        <a:spcAft>
                          <a:spcPts val="0"/>
                        </a:spcAft>
                      </a:pPr>
                      <a:r>
                        <a:rPr lang="en-US" sz="800">
                          <a:effectLst/>
                        </a:rPr>
                        <a:t>&lt; 30%</a:t>
                      </a:r>
                      <a:endParaRPr lang="en-US" sz="800">
                        <a:solidFill>
                          <a:srgbClr val="000000"/>
                        </a:solidFill>
                        <a:effectLst/>
                        <a:latin typeface="Times New Roman" panose="02020603050405020304" pitchFamily="18" charset="0"/>
                        <a:ea typeface="Calibri" panose="020F0502020204030204" pitchFamily="34" charset="0"/>
                      </a:endParaRPr>
                    </a:p>
                  </a:txBody>
                  <a:tcPr marL="0" marR="0" marT="0" marB="0" anchor="ctr"/>
                </a:tc>
              </a:tr>
              <a:tr h="156226">
                <a:tc>
                  <a:txBody>
                    <a:bodyPr/>
                    <a:lstStyle/>
                    <a:p>
                      <a:pPr marL="0" marR="0">
                        <a:spcBef>
                          <a:spcPts val="0"/>
                        </a:spcBef>
                        <a:spcAft>
                          <a:spcPts val="0"/>
                        </a:spcAft>
                      </a:pPr>
                      <a:r>
                        <a:rPr lang="en-US" sz="800">
                          <a:effectLst/>
                        </a:rPr>
                        <a:t>Is number of abstains sufficiently small?</a:t>
                      </a:r>
                      <a:endParaRPr lang="en-US" sz="800">
                        <a:solidFill>
                          <a:srgbClr val="000000"/>
                        </a:solidFill>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spcBef>
                          <a:spcPts val="0"/>
                        </a:spcBef>
                        <a:spcAft>
                          <a:spcPts val="0"/>
                        </a:spcAft>
                      </a:pPr>
                      <a:r>
                        <a:rPr lang="en-US" sz="800">
                          <a:effectLst/>
                        </a:rPr>
                        <a:t>The 30% abstain requirement has been met</a:t>
                      </a:r>
                      <a:endParaRPr lang="en-US" sz="800">
                        <a:solidFill>
                          <a:srgbClr val="000000"/>
                        </a:solidFill>
                        <a:effectLst/>
                        <a:latin typeface="Times New Roman" panose="02020603050405020304" pitchFamily="18" charset="0"/>
                        <a:ea typeface="Calibri" panose="020F0502020204030204" pitchFamily="34" charset="0"/>
                      </a:endParaRPr>
                    </a:p>
                  </a:txBody>
                  <a:tcPr marL="0" marR="0" marT="0" marB="0" anchor="ctr"/>
                </a:tc>
              </a:tr>
              <a:tr h="156226">
                <a:tc>
                  <a:txBody>
                    <a:bodyPr/>
                    <a:lstStyle/>
                    <a:p>
                      <a:pPr marL="0" marR="0">
                        <a:spcBef>
                          <a:spcPts val="0"/>
                        </a:spcBef>
                        <a:spcAft>
                          <a:spcPts val="0"/>
                        </a:spcAft>
                      </a:pPr>
                      <a:r>
                        <a:rPr lang="en-US" sz="800">
                          <a:effectLst/>
                        </a:rPr>
                        <a:t> </a:t>
                      </a:r>
                      <a:endParaRPr lang="en-US" sz="800">
                        <a:solidFill>
                          <a:srgbClr val="000000"/>
                        </a:solidFill>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spcBef>
                          <a:spcPts val="0"/>
                        </a:spcBef>
                        <a:spcAft>
                          <a:spcPts val="0"/>
                        </a:spcAft>
                      </a:pPr>
                      <a:r>
                        <a:rPr lang="en-US" sz="800">
                          <a:effectLst/>
                        </a:rPr>
                        <a:t> </a:t>
                      </a:r>
                      <a:endParaRPr lang="en-US" sz="800">
                        <a:solidFill>
                          <a:srgbClr val="000000"/>
                        </a:solidFill>
                        <a:effectLst/>
                        <a:latin typeface="Times New Roman" panose="02020603050405020304" pitchFamily="18" charset="0"/>
                        <a:ea typeface="Calibri" panose="020F0502020204030204" pitchFamily="34" charset="0"/>
                      </a:endParaRPr>
                    </a:p>
                  </a:txBody>
                  <a:tcPr marL="0" marR="0" marT="0" marB="0" anchor="ctr"/>
                </a:tc>
              </a:tr>
              <a:tr h="156226">
                <a:tc>
                  <a:txBody>
                    <a:bodyPr/>
                    <a:lstStyle/>
                    <a:p>
                      <a:pPr marL="0" marR="0">
                        <a:spcBef>
                          <a:spcPts val="0"/>
                        </a:spcBef>
                        <a:spcAft>
                          <a:spcPts val="0"/>
                        </a:spcAft>
                      </a:pPr>
                      <a:r>
                        <a:rPr lang="en-US" sz="1100">
                          <a:solidFill>
                            <a:srgbClr val="FF0000"/>
                          </a:solidFill>
                          <a:effectLst/>
                        </a:rPr>
                        <a:t>Approval rate as % of valid returns:</a:t>
                      </a:r>
                      <a:endParaRPr lang="en-US" sz="1100">
                        <a:solidFill>
                          <a:srgbClr val="FF0000"/>
                        </a:solidFill>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spcBef>
                          <a:spcPts val="0"/>
                        </a:spcBef>
                        <a:spcAft>
                          <a:spcPts val="0"/>
                        </a:spcAft>
                      </a:pPr>
                      <a:r>
                        <a:rPr lang="en-US" sz="1100" dirty="0">
                          <a:solidFill>
                            <a:srgbClr val="FF0000"/>
                          </a:solidFill>
                          <a:effectLst/>
                        </a:rPr>
                        <a:t>62.84</a:t>
                      </a:r>
                      <a:endParaRPr lang="en-US" sz="1100" dirty="0">
                        <a:solidFill>
                          <a:srgbClr val="FF0000"/>
                        </a:solidFill>
                        <a:effectLst/>
                        <a:latin typeface="Times New Roman" panose="02020603050405020304" pitchFamily="18" charset="0"/>
                        <a:ea typeface="Calibri" panose="020F0502020204030204" pitchFamily="34" charset="0"/>
                      </a:endParaRPr>
                    </a:p>
                  </a:txBody>
                  <a:tcPr marL="0" marR="0" marT="0" marB="0" anchor="ctr"/>
                </a:tc>
              </a:tr>
              <a:tr h="156226">
                <a:tc>
                  <a:txBody>
                    <a:bodyPr/>
                    <a:lstStyle/>
                    <a:p>
                      <a:pPr marL="0" marR="0">
                        <a:spcBef>
                          <a:spcPts val="0"/>
                        </a:spcBef>
                        <a:spcAft>
                          <a:spcPts val="0"/>
                        </a:spcAft>
                      </a:pPr>
                      <a:r>
                        <a:rPr lang="en-US" sz="800">
                          <a:effectLst/>
                        </a:rPr>
                        <a:t>Approval requirement:</a:t>
                      </a:r>
                      <a:endParaRPr lang="en-US" sz="800">
                        <a:solidFill>
                          <a:srgbClr val="000000"/>
                        </a:solidFill>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spcBef>
                          <a:spcPts val="0"/>
                        </a:spcBef>
                        <a:spcAft>
                          <a:spcPts val="0"/>
                        </a:spcAft>
                      </a:pPr>
                      <a:r>
                        <a:rPr lang="en-US" sz="800">
                          <a:effectLst/>
                        </a:rPr>
                        <a:t>&gt;= 75%</a:t>
                      </a:r>
                      <a:endParaRPr lang="en-US" sz="800">
                        <a:solidFill>
                          <a:srgbClr val="000000"/>
                        </a:solidFill>
                        <a:effectLst/>
                        <a:latin typeface="Times New Roman" panose="02020603050405020304" pitchFamily="18" charset="0"/>
                        <a:ea typeface="Calibri" panose="020F0502020204030204" pitchFamily="34" charset="0"/>
                      </a:endParaRPr>
                    </a:p>
                  </a:txBody>
                  <a:tcPr marL="0" marR="0" marT="0" marB="0" anchor="ctr"/>
                </a:tc>
              </a:tr>
              <a:tr h="156226">
                <a:tc>
                  <a:txBody>
                    <a:bodyPr/>
                    <a:lstStyle/>
                    <a:p>
                      <a:pPr marL="0" marR="0">
                        <a:spcBef>
                          <a:spcPts val="0"/>
                        </a:spcBef>
                        <a:spcAft>
                          <a:spcPts val="0"/>
                        </a:spcAft>
                      </a:pPr>
                      <a:r>
                        <a:rPr lang="en-US" sz="800">
                          <a:effectLst/>
                        </a:rPr>
                        <a:t>Is number of approve votes sufficient?</a:t>
                      </a:r>
                      <a:endParaRPr lang="en-US" sz="800">
                        <a:solidFill>
                          <a:srgbClr val="000000"/>
                        </a:solidFill>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spcBef>
                          <a:spcPts val="0"/>
                        </a:spcBef>
                        <a:spcAft>
                          <a:spcPts val="0"/>
                        </a:spcAft>
                      </a:pPr>
                      <a:r>
                        <a:rPr lang="en-US" sz="800">
                          <a:effectLst/>
                        </a:rPr>
                        <a:t>The 75% approval requirement has not been met</a:t>
                      </a:r>
                      <a:endParaRPr lang="en-US" sz="800">
                        <a:solidFill>
                          <a:srgbClr val="000000"/>
                        </a:solidFill>
                        <a:effectLst/>
                        <a:latin typeface="Times New Roman" panose="02020603050405020304" pitchFamily="18" charset="0"/>
                        <a:ea typeface="Calibri" panose="020F0502020204030204" pitchFamily="34" charset="0"/>
                      </a:endParaRPr>
                    </a:p>
                  </a:txBody>
                  <a:tcPr marL="0" marR="0" marT="0" marB="0" anchor="ctr"/>
                </a:tc>
              </a:tr>
              <a:tr h="156226">
                <a:tc>
                  <a:txBody>
                    <a:bodyPr/>
                    <a:lstStyle/>
                    <a:p>
                      <a:pPr marL="0" marR="0">
                        <a:spcBef>
                          <a:spcPts val="0"/>
                        </a:spcBef>
                        <a:spcAft>
                          <a:spcPts val="0"/>
                        </a:spcAft>
                      </a:pPr>
                      <a:r>
                        <a:rPr lang="en-US" sz="800">
                          <a:effectLst/>
                        </a:rPr>
                        <a:t> </a:t>
                      </a:r>
                      <a:endParaRPr lang="en-US" sz="800">
                        <a:solidFill>
                          <a:srgbClr val="000000"/>
                        </a:solidFill>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spcBef>
                          <a:spcPts val="0"/>
                        </a:spcBef>
                        <a:spcAft>
                          <a:spcPts val="0"/>
                        </a:spcAft>
                      </a:pPr>
                      <a:r>
                        <a:rPr lang="en-US" sz="800">
                          <a:effectLst/>
                        </a:rPr>
                        <a:t> </a:t>
                      </a:r>
                      <a:endParaRPr lang="en-US" sz="800">
                        <a:solidFill>
                          <a:srgbClr val="000000"/>
                        </a:solidFill>
                        <a:effectLst/>
                        <a:latin typeface="Times New Roman" panose="02020603050405020304" pitchFamily="18" charset="0"/>
                        <a:ea typeface="Calibri" panose="020F0502020204030204" pitchFamily="34" charset="0"/>
                      </a:endParaRPr>
                    </a:p>
                  </a:txBody>
                  <a:tcPr marL="0" marR="0" marT="0" marB="0" anchor="ctr"/>
                </a:tc>
              </a:tr>
              <a:tr h="203093">
                <a:tc>
                  <a:txBody>
                    <a:bodyPr/>
                    <a:lstStyle/>
                    <a:p>
                      <a:pPr marL="0" marR="0">
                        <a:spcBef>
                          <a:spcPts val="0"/>
                        </a:spcBef>
                        <a:spcAft>
                          <a:spcPts val="0"/>
                        </a:spcAft>
                      </a:pPr>
                      <a:r>
                        <a:rPr lang="en-US" sz="800">
                          <a:effectLst/>
                        </a:rPr>
                        <a:t>Result:</a:t>
                      </a:r>
                      <a:endParaRPr lang="en-US" sz="800">
                        <a:solidFill>
                          <a:srgbClr val="000000"/>
                        </a:solidFill>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spcBef>
                          <a:spcPts val="0"/>
                        </a:spcBef>
                        <a:spcAft>
                          <a:spcPts val="0"/>
                        </a:spcAft>
                      </a:pPr>
                      <a:r>
                        <a:rPr lang="en-US" sz="800" dirty="0">
                          <a:effectLst/>
                        </a:rPr>
                        <a:t>Motion fails</a:t>
                      </a:r>
                      <a:endParaRPr lang="en-US" sz="800" dirty="0">
                        <a:solidFill>
                          <a:srgbClr val="000000"/>
                        </a:solidFill>
                        <a:effectLst/>
                        <a:latin typeface="Times New Roman" panose="02020603050405020304" pitchFamily="18" charset="0"/>
                        <a:ea typeface="Calibri" panose="020F0502020204030204" pitchFamily="34" charset="0"/>
                      </a:endParaRPr>
                    </a:p>
                  </a:txBody>
                  <a:tcPr marL="0" marR="0" marT="0" marB="0" anchor="ctr"/>
                </a:tc>
              </a:tr>
              <a:tr h="156226">
                <a:tc>
                  <a:txBody>
                    <a:bodyPr/>
                    <a:lstStyle/>
                    <a:p>
                      <a:pPr marL="0" marR="0">
                        <a:spcBef>
                          <a:spcPts val="0"/>
                        </a:spcBef>
                        <a:spcAft>
                          <a:spcPts val="0"/>
                        </a:spcAft>
                      </a:pPr>
                      <a:r>
                        <a:rPr lang="en-US" sz="800" dirty="0">
                          <a:effectLst/>
                        </a:rPr>
                        <a:t>Number of comments received:</a:t>
                      </a:r>
                      <a:endParaRPr lang="en-US" sz="800" dirty="0">
                        <a:solidFill>
                          <a:srgbClr val="000000"/>
                        </a:solidFill>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spcBef>
                          <a:spcPts val="0"/>
                        </a:spcBef>
                        <a:spcAft>
                          <a:spcPts val="0"/>
                        </a:spcAft>
                      </a:pPr>
                      <a:r>
                        <a:rPr lang="en-US" sz="800" dirty="0">
                          <a:effectLst/>
                        </a:rPr>
                        <a:t>3374</a:t>
                      </a:r>
                      <a:endParaRPr lang="en-US" sz="800" dirty="0">
                        <a:solidFill>
                          <a:srgbClr val="000000"/>
                        </a:solidFill>
                        <a:effectLst/>
                        <a:latin typeface="Times New Roman" panose="02020603050405020304" pitchFamily="18" charset="0"/>
                        <a:ea typeface="Calibri" panose="020F0502020204030204" pitchFamily="34" charset="0"/>
                      </a:endParaRPr>
                    </a:p>
                  </a:txBody>
                  <a:tcPr marL="0" marR="0" marT="0" marB="0" anchor="ctr"/>
                </a:tc>
              </a:tr>
            </a:tbl>
          </a:graphicData>
        </a:graphic>
      </p:graphicFrame>
    </p:spTree>
    <p:extLst>
      <p:ext uri="{BB962C8B-B14F-4D97-AF65-F5344CB8AC3E}">
        <p14:creationId xmlns:p14="http://schemas.microsoft.com/office/powerpoint/2010/main" val="240282066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Compare to other Amendments</a:t>
            </a:r>
            <a:endParaRPr lang="en-US" dirty="0"/>
          </a:p>
        </p:txBody>
      </p:sp>
      <p:sp>
        <p:nvSpPr>
          <p:cNvPr id="3" name="Date Placeholder 2"/>
          <p:cNvSpPr>
            <a:spLocks noGrp="1"/>
          </p:cNvSpPr>
          <p:nvPr>
            <p:ph type="dt" idx="10"/>
          </p:nvPr>
        </p:nvSpPr>
        <p:spPr/>
        <p:txBody>
          <a:bodyPr/>
          <a:lstStyle/>
          <a:p>
            <a:r>
              <a:rPr lang="en-US" smtClean="0"/>
              <a:t>October 2017</a:t>
            </a:r>
            <a:endParaRPr lang="en-GB"/>
          </a:p>
        </p:txBody>
      </p:sp>
      <p:sp>
        <p:nvSpPr>
          <p:cNvPr id="4" name="Footer Placeholder 3"/>
          <p:cNvSpPr>
            <a:spLocks noGrp="1"/>
          </p:cNvSpPr>
          <p:nvPr>
            <p:ph type="ftr" idx="11"/>
          </p:nvPr>
        </p:nvSpPr>
        <p:spPr/>
        <p:txBody>
          <a:bodyPr/>
          <a:lstStyle/>
          <a:p>
            <a:r>
              <a:rPr lang="en-GB" smtClean="0"/>
              <a:t>Osama Aboul-Magd, Huawei Technologies</a:t>
            </a:r>
            <a:endParaRPr lang="en-GB"/>
          </a:p>
        </p:txBody>
      </p:sp>
      <p:sp>
        <p:nvSpPr>
          <p:cNvPr id="5" name="Slide Number Placeholder 4"/>
          <p:cNvSpPr>
            <a:spLocks noGrp="1"/>
          </p:cNvSpPr>
          <p:nvPr>
            <p:ph type="sldNum" idx="12"/>
          </p:nvPr>
        </p:nvSpPr>
        <p:spPr/>
        <p:txBody>
          <a:bodyPr/>
          <a:lstStyle/>
          <a:p>
            <a:r>
              <a:rPr lang="en-GB" smtClean="0"/>
              <a:t>Slide </a:t>
            </a:r>
            <a:fld id="{06B781AF-4CCF-49B0-A572-DE54FBE5D942}" type="slidenum">
              <a:rPr lang="en-GB" smtClean="0"/>
              <a:pPr/>
              <a:t>21</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2038718672"/>
              </p:ext>
            </p:extLst>
          </p:nvPr>
        </p:nvGraphicFramePr>
        <p:xfrm>
          <a:off x="1752600" y="2047240"/>
          <a:ext cx="6096000" cy="2219960"/>
        </p:xfrm>
        <a:graphic>
          <a:graphicData uri="http://schemas.openxmlformats.org/drawingml/2006/table">
            <a:tbl>
              <a:tblPr firstRow="1" bandRow="1">
                <a:tableStyleId>{073A0DAA-6AF3-43AB-8588-CEC1D06C72B9}</a:tableStyleId>
              </a:tblPr>
              <a:tblGrid>
                <a:gridCol w="1016000"/>
                <a:gridCol w="1016000"/>
                <a:gridCol w="1016000"/>
                <a:gridCol w="1016000"/>
                <a:gridCol w="1016000"/>
                <a:gridCol w="1016000"/>
              </a:tblGrid>
              <a:tr h="0">
                <a:tc>
                  <a:txBody>
                    <a:bodyPr/>
                    <a:lstStyle/>
                    <a:p>
                      <a:pPr algn="ctr"/>
                      <a:endParaRPr lang="en-US" dirty="0"/>
                    </a:p>
                  </a:txBody>
                  <a:tcPr/>
                </a:tc>
                <a:tc>
                  <a:txBody>
                    <a:bodyPr/>
                    <a:lstStyle/>
                    <a:p>
                      <a:pPr algn="ctr"/>
                      <a:r>
                        <a:rPr lang="en-US" dirty="0" smtClean="0"/>
                        <a:t>11n</a:t>
                      </a:r>
                      <a:endParaRPr lang="en-US" dirty="0"/>
                    </a:p>
                  </a:txBody>
                  <a:tcPr/>
                </a:tc>
                <a:tc>
                  <a:txBody>
                    <a:bodyPr/>
                    <a:lstStyle/>
                    <a:p>
                      <a:pPr algn="ctr"/>
                      <a:r>
                        <a:rPr lang="en-US" dirty="0" smtClean="0"/>
                        <a:t>11ac</a:t>
                      </a:r>
                      <a:endParaRPr lang="en-US" dirty="0"/>
                    </a:p>
                  </a:txBody>
                  <a:tcPr/>
                </a:tc>
                <a:tc>
                  <a:txBody>
                    <a:bodyPr/>
                    <a:lstStyle/>
                    <a:p>
                      <a:pPr algn="ctr"/>
                      <a:r>
                        <a:rPr lang="en-US" dirty="0" smtClean="0"/>
                        <a:t>11e</a:t>
                      </a:r>
                      <a:endParaRPr lang="en-US" dirty="0"/>
                    </a:p>
                  </a:txBody>
                  <a:tcPr/>
                </a:tc>
                <a:tc>
                  <a:txBody>
                    <a:bodyPr/>
                    <a:lstStyle/>
                    <a:p>
                      <a:pPr algn="ctr"/>
                      <a:r>
                        <a:rPr lang="en-US" dirty="0" smtClean="0"/>
                        <a:t>11s</a:t>
                      </a:r>
                      <a:endParaRPr lang="en-US" dirty="0"/>
                    </a:p>
                  </a:txBody>
                  <a:tcPr/>
                </a:tc>
                <a:tc>
                  <a:txBody>
                    <a:bodyPr/>
                    <a:lstStyle/>
                    <a:p>
                      <a:pPr algn="ctr"/>
                      <a:r>
                        <a:rPr lang="en-US" dirty="0" smtClean="0"/>
                        <a:t>11ax</a:t>
                      </a:r>
                      <a:endParaRPr lang="en-US" dirty="0"/>
                    </a:p>
                  </a:txBody>
                  <a:tcPr/>
                </a:tc>
              </a:tr>
              <a:tr h="370840">
                <a:tc>
                  <a:txBody>
                    <a:bodyPr/>
                    <a:lstStyle/>
                    <a:p>
                      <a:pPr algn="ctr"/>
                      <a:r>
                        <a:rPr lang="en-US" dirty="0" smtClean="0"/>
                        <a:t>D1.0</a:t>
                      </a:r>
                      <a:endParaRPr lang="en-US" dirty="0"/>
                    </a:p>
                  </a:txBody>
                  <a:tcPr/>
                </a:tc>
                <a:tc>
                  <a:txBody>
                    <a:bodyPr/>
                    <a:lstStyle/>
                    <a:p>
                      <a:pPr algn="ctr"/>
                      <a:r>
                        <a:rPr lang="en-US" dirty="0" smtClean="0">
                          <a:solidFill>
                            <a:srgbClr val="FF0000"/>
                          </a:solidFill>
                        </a:rPr>
                        <a:t>46.5%</a:t>
                      </a:r>
                      <a:endParaRPr lang="en-US" dirty="0">
                        <a:solidFill>
                          <a:srgbClr val="FF0000"/>
                        </a:solidFill>
                      </a:endParaRPr>
                    </a:p>
                  </a:txBody>
                  <a:tcPr/>
                </a:tc>
                <a:tc>
                  <a:txBody>
                    <a:bodyPr/>
                    <a:lstStyle/>
                    <a:p>
                      <a:pPr algn="ctr"/>
                      <a:r>
                        <a:rPr lang="en-US" dirty="0" smtClean="0">
                          <a:solidFill>
                            <a:srgbClr val="FF0000"/>
                          </a:solidFill>
                        </a:rPr>
                        <a:t>74%</a:t>
                      </a:r>
                      <a:endParaRPr lang="en-US" dirty="0">
                        <a:solidFill>
                          <a:srgbClr val="FF0000"/>
                        </a:solidFill>
                      </a:endParaRPr>
                    </a:p>
                  </a:txBody>
                  <a:tcPr/>
                </a:tc>
                <a:tc>
                  <a:txBody>
                    <a:bodyPr/>
                    <a:lstStyle/>
                    <a:p>
                      <a:pPr algn="ctr"/>
                      <a:r>
                        <a:rPr lang="en-US" dirty="0" smtClean="0">
                          <a:solidFill>
                            <a:srgbClr val="FF0000"/>
                          </a:solidFill>
                        </a:rPr>
                        <a:t>--</a:t>
                      </a:r>
                      <a:endParaRPr lang="en-US" dirty="0">
                        <a:solidFill>
                          <a:srgbClr val="FF0000"/>
                        </a:solidFill>
                      </a:endParaRPr>
                    </a:p>
                  </a:txBody>
                  <a:tcPr/>
                </a:tc>
                <a:tc>
                  <a:txBody>
                    <a:bodyPr/>
                    <a:lstStyle/>
                    <a:p>
                      <a:pPr algn="ctr"/>
                      <a:r>
                        <a:rPr lang="en-US" dirty="0" smtClean="0">
                          <a:solidFill>
                            <a:srgbClr val="FF0000"/>
                          </a:solidFill>
                        </a:rPr>
                        <a:t>48.12</a:t>
                      </a:r>
                      <a:endParaRPr lang="en-US" dirty="0">
                        <a:solidFill>
                          <a:srgbClr val="FF0000"/>
                        </a:solidFill>
                      </a:endParaRPr>
                    </a:p>
                  </a:txBody>
                  <a:tcPr/>
                </a:tc>
                <a:tc>
                  <a:txBody>
                    <a:bodyPr/>
                    <a:lstStyle/>
                    <a:p>
                      <a:pPr algn="ctr"/>
                      <a:r>
                        <a:rPr lang="en-US" dirty="0" smtClean="0">
                          <a:solidFill>
                            <a:srgbClr val="FF0000"/>
                          </a:solidFill>
                        </a:rPr>
                        <a:t>57.77</a:t>
                      </a:r>
                      <a:endParaRPr lang="en-US" dirty="0">
                        <a:solidFill>
                          <a:srgbClr val="FF0000"/>
                        </a:solidFill>
                      </a:endParaRPr>
                    </a:p>
                  </a:txBody>
                  <a:tcPr/>
                </a:tc>
              </a:tr>
              <a:tr h="370840">
                <a:tc>
                  <a:txBody>
                    <a:bodyPr/>
                    <a:lstStyle/>
                    <a:p>
                      <a:pPr algn="ctr"/>
                      <a:r>
                        <a:rPr lang="en-US" dirty="0" smtClean="0"/>
                        <a:t>D2.0</a:t>
                      </a:r>
                      <a:endParaRPr lang="en-US" dirty="0"/>
                    </a:p>
                  </a:txBody>
                  <a:tcPr/>
                </a:tc>
                <a:tc>
                  <a:txBody>
                    <a:bodyPr/>
                    <a:lstStyle/>
                    <a:p>
                      <a:pPr algn="ctr"/>
                      <a:r>
                        <a:rPr lang="en-US" dirty="0" smtClean="0"/>
                        <a:t>83.39</a:t>
                      </a:r>
                      <a:endParaRPr lang="en-US" dirty="0"/>
                    </a:p>
                  </a:txBody>
                  <a:tcPr/>
                </a:tc>
                <a:tc>
                  <a:txBody>
                    <a:bodyPr/>
                    <a:lstStyle/>
                    <a:p>
                      <a:pPr algn="ctr"/>
                      <a:r>
                        <a:rPr lang="en-US" dirty="0" smtClean="0"/>
                        <a:t>88.84</a:t>
                      </a:r>
                      <a:endParaRPr lang="en-US" dirty="0"/>
                    </a:p>
                  </a:txBody>
                  <a:tcPr/>
                </a:tc>
                <a:tc>
                  <a:txBody>
                    <a:bodyPr/>
                    <a:lstStyle/>
                    <a:p>
                      <a:pPr algn="ctr"/>
                      <a:r>
                        <a:rPr lang="en-US" dirty="0" smtClean="0">
                          <a:solidFill>
                            <a:srgbClr val="FF0000"/>
                          </a:solidFill>
                        </a:rPr>
                        <a:t>54.59</a:t>
                      </a:r>
                      <a:endParaRPr lang="en-US" dirty="0">
                        <a:solidFill>
                          <a:srgbClr val="FF0000"/>
                        </a:solidFill>
                      </a:endParaRPr>
                    </a:p>
                  </a:txBody>
                  <a:tcPr/>
                </a:tc>
                <a:tc>
                  <a:txBody>
                    <a:bodyPr/>
                    <a:lstStyle/>
                    <a:p>
                      <a:pPr algn="ctr"/>
                      <a:r>
                        <a:rPr lang="en-US" dirty="0" smtClean="0">
                          <a:solidFill>
                            <a:srgbClr val="FF0000"/>
                          </a:solidFill>
                        </a:rPr>
                        <a:t>60.59</a:t>
                      </a:r>
                      <a:endParaRPr lang="en-US" dirty="0">
                        <a:solidFill>
                          <a:srgbClr val="FF0000"/>
                        </a:solidFill>
                      </a:endParaRPr>
                    </a:p>
                  </a:txBody>
                  <a:tcPr/>
                </a:tc>
                <a:tc>
                  <a:txBody>
                    <a:bodyPr/>
                    <a:lstStyle/>
                    <a:p>
                      <a:pPr algn="ctr"/>
                      <a:r>
                        <a:rPr lang="en-US" dirty="0" smtClean="0">
                          <a:solidFill>
                            <a:srgbClr val="FF0000"/>
                          </a:solidFill>
                        </a:rPr>
                        <a:t>62.84</a:t>
                      </a:r>
                      <a:endParaRPr lang="en-US" dirty="0">
                        <a:solidFill>
                          <a:srgbClr val="FF0000"/>
                        </a:solidFill>
                      </a:endParaRPr>
                    </a:p>
                  </a:txBody>
                  <a:tcPr/>
                </a:tc>
              </a:tr>
              <a:tr h="370840">
                <a:tc>
                  <a:txBody>
                    <a:bodyPr/>
                    <a:lstStyle/>
                    <a:p>
                      <a:pPr algn="ctr"/>
                      <a:r>
                        <a:rPr lang="en-US" dirty="0" smtClean="0"/>
                        <a:t>D3.0</a:t>
                      </a:r>
                      <a:endParaRPr lang="en-US" dirty="0"/>
                    </a:p>
                  </a:txBody>
                  <a:tcPr/>
                </a:tc>
                <a:tc>
                  <a:txBody>
                    <a:bodyPr/>
                    <a:lstStyle/>
                    <a:p>
                      <a:pPr algn="ctr"/>
                      <a:r>
                        <a:rPr lang="en-US" dirty="0" smtClean="0"/>
                        <a:t>84.41</a:t>
                      </a:r>
                      <a:endParaRPr lang="en-US" dirty="0"/>
                    </a:p>
                  </a:txBody>
                  <a:tcPr/>
                </a:tc>
                <a:tc>
                  <a:txBody>
                    <a:bodyPr/>
                    <a:lstStyle/>
                    <a:p>
                      <a:pPr algn="ctr"/>
                      <a:r>
                        <a:rPr lang="en-US" dirty="0" smtClean="0"/>
                        <a:t>90.66</a:t>
                      </a:r>
                      <a:endParaRPr lang="en-US" dirty="0"/>
                    </a:p>
                  </a:txBody>
                  <a:tcPr/>
                </a:tc>
                <a:tc>
                  <a:txBody>
                    <a:bodyPr/>
                    <a:lstStyle/>
                    <a:p>
                      <a:pPr algn="ctr"/>
                      <a:r>
                        <a:rPr lang="en-US" dirty="0" smtClean="0">
                          <a:solidFill>
                            <a:srgbClr val="FF0000"/>
                          </a:solidFill>
                        </a:rPr>
                        <a:t>49.09</a:t>
                      </a:r>
                      <a:endParaRPr lang="en-US" dirty="0">
                        <a:solidFill>
                          <a:srgbClr val="FF0000"/>
                        </a:solidFill>
                      </a:endParaRPr>
                    </a:p>
                  </a:txBody>
                  <a:tcPr/>
                </a:tc>
                <a:tc>
                  <a:txBody>
                    <a:bodyPr/>
                    <a:lstStyle/>
                    <a:p>
                      <a:pPr algn="ctr"/>
                      <a:r>
                        <a:rPr lang="en-US" dirty="0" smtClean="0"/>
                        <a:t>79.04</a:t>
                      </a:r>
                      <a:endParaRPr lang="en-US" dirty="0"/>
                    </a:p>
                  </a:txBody>
                  <a:tcPr/>
                </a:tc>
                <a:tc>
                  <a:txBody>
                    <a:bodyPr/>
                    <a:lstStyle/>
                    <a:p>
                      <a:pPr algn="ctr"/>
                      <a:r>
                        <a:rPr lang="en-US" dirty="0" smtClean="0"/>
                        <a:t>--</a:t>
                      </a:r>
                      <a:endParaRPr lang="en-US" dirty="0"/>
                    </a:p>
                  </a:txBody>
                  <a:tcPr/>
                </a:tc>
              </a:tr>
              <a:tr h="370840">
                <a:tc>
                  <a:txBody>
                    <a:bodyPr/>
                    <a:lstStyle/>
                    <a:p>
                      <a:pPr algn="ctr"/>
                      <a:r>
                        <a:rPr lang="en-US" dirty="0" smtClean="0"/>
                        <a:t>D4.0</a:t>
                      </a:r>
                      <a:endParaRPr lang="en-US" dirty="0"/>
                    </a:p>
                  </a:txBody>
                  <a:tcPr/>
                </a:tc>
                <a:tc>
                  <a:txBody>
                    <a:bodyPr/>
                    <a:lstStyle/>
                    <a:p>
                      <a:pPr algn="ctr"/>
                      <a:r>
                        <a:rPr lang="en-US" dirty="0" smtClean="0"/>
                        <a:t>88.15</a:t>
                      </a:r>
                      <a:endParaRPr lang="en-US" dirty="0"/>
                    </a:p>
                  </a:txBody>
                  <a:tcPr/>
                </a:tc>
                <a:tc>
                  <a:txBody>
                    <a:bodyPr/>
                    <a:lstStyle/>
                    <a:p>
                      <a:pPr algn="ctr"/>
                      <a:r>
                        <a:rPr lang="en-US" dirty="0" smtClean="0"/>
                        <a:t>94.16</a:t>
                      </a:r>
                      <a:endParaRPr lang="en-US" dirty="0"/>
                    </a:p>
                  </a:txBody>
                  <a:tcPr/>
                </a:tc>
                <a:tc>
                  <a:txBody>
                    <a:bodyPr/>
                    <a:lstStyle/>
                    <a:p>
                      <a:pPr algn="ctr"/>
                      <a:r>
                        <a:rPr lang="en-US" dirty="0" smtClean="0"/>
                        <a:t>82.91</a:t>
                      </a:r>
                      <a:endParaRPr lang="en-US" dirty="0"/>
                    </a:p>
                  </a:txBody>
                  <a:tcPr/>
                </a:tc>
                <a:tc>
                  <a:txBody>
                    <a:bodyPr/>
                    <a:lstStyle/>
                    <a:p>
                      <a:pPr algn="ctr"/>
                      <a:r>
                        <a:rPr lang="en-US" dirty="0" smtClean="0"/>
                        <a:t>84.75</a:t>
                      </a:r>
                      <a:endParaRPr lang="en-US" dirty="0"/>
                    </a:p>
                  </a:txBody>
                  <a:tcPr/>
                </a:tc>
                <a:tc>
                  <a:txBody>
                    <a:bodyPr/>
                    <a:lstStyle/>
                    <a:p>
                      <a:pPr algn="ctr"/>
                      <a:r>
                        <a:rPr lang="en-US" dirty="0" smtClean="0"/>
                        <a:t>--</a:t>
                      </a:r>
                      <a:endParaRPr lang="en-US" dirty="0"/>
                    </a:p>
                  </a:txBody>
                  <a:tcPr/>
                </a:tc>
              </a:tr>
              <a:tr h="370840">
                <a:tc>
                  <a:txBody>
                    <a:bodyPr/>
                    <a:lstStyle/>
                    <a:p>
                      <a:pPr algn="ctr"/>
                      <a:r>
                        <a:rPr lang="en-US" dirty="0" smtClean="0"/>
                        <a:t>D5.0</a:t>
                      </a:r>
                      <a:endParaRPr lang="en-US" dirty="0"/>
                    </a:p>
                  </a:txBody>
                  <a:tcPr/>
                </a:tc>
                <a:tc>
                  <a:txBody>
                    <a:bodyPr/>
                    <a:lstStyle/>
                    <a:p>
                      <a:pPr algn="ctr"/>
                      <a:r>
                        <a:rPr lang="en-US" dirty="0" smtClean="0"/>
                        <a:t>90.00</a:t>
                      </a:r>
                      <a:endParaRPr lang="en-US" dirty="0"/>
                    </a:p>
                  </a:txBody>
                  <a:tcPr/>
                </a:tc>
                <a:tc>
                  <a:txBody>
                    <a:bodyPr/>
                    <a:lstStyle/>
                    <a:p>
                      <a:pPr algn="ctr"/>
                      <a:r>
                        <a:rPr lang="en-US" dirty="0" smtClean="0"/>
                        <a:t>95.40</a:t>
                      </a:r>
                      <a:endParaRPr lang="en-US" dirty="0"/>
                    </a:p>
                  </a:txBody>
                  <a:tcPr/>
                </a:tc>
                <a:tc>
                  <a:txBody>
                    <a:bodyPr/>
                    <a:lstStyle/>
                    <a:p>
                      <a:pPr algn="ctr"/>
                      <a:r>
                        <a:rPr lang="en-US" dirty="0" smtClean="0"/>
                        <a:t>87.59</a:t>
                      </a:r>
                      <a:endParaRPr lang="en-US" dirty="0"/>
                    </a:p>
                  </a:txBody>
                  <a:tcPr/>
                </a:tc>
                <a:tc>
                  <a:txBody>
                    <a:bodyPr/>
                    <a:lstStyle/>
                    <a:p>
                      <a:pPr algn="ctr"/>
                      <a:r>
                        <a:rPr lang="en-US" dirty="0" smtClean="0"/>
                        <a:t>89.33</a:t>
                      </a:r>
                      <a:endParaRPr lang="en-US" dirty="0"/>
                    </a:p>
                  </a:txBody>
                  <a:tcPr/>
                </a:tc>
                <a:tc>
                  <a:txBody>
                    <a:bodyPr/>
                    <a:lstStyle/>
                    <a:p>
                      <a:pPr algn="ctr"/>
                      <a:r>
                        <a:rPr lang="en-US" dirty="0" smtClean="0"/>
                        <a:t>--</a:t>
                      </a:r>
                      <a:endParaRPr lang="en-US" dirty="0"/>
                    </a:p>
                  </a:txBody>
                  <a:tcPr/>
                </a:tc>
              </a:tr>
            </a:tbl>
          </a:graphicData>
        </a:graphic>
      </p:graphicFrame>
    </p:spTree>
    <p:extLst>
      <p:ext uri="{BB962C8B-B14F-4D97-AF65-F5344CB8AC3E}">
        <p14:creationId xmlns:p14="http://schemas.microsoft.com/office/powerpoint/2010/main" val="99038022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Editor Report and Comment Assignment</a:t>
            </a:r>
            <a:endParaRPr lang="en-US" dirty="0"/>
          </a:p>
        </p:txBody>
      </p:sp>
      <p:sp>
        <p:nvSpPr>
          <p:cNvPr id="3" name="Content Placeholder 2"/>
          <p:cNvSpPr>
            <a:spLocks noGrp="1"/>
          </p:cNvSpPr>
          <p:nvPr>
            <p:ph idx="1"/>
          </p:nvPr>
        </p:nvSpPr>
        <p:spPr/>
        <p:txBody>
          <a:bodyPr/>
          <a:lstStyle/>
          <a:p>
            <a:r>
              <a:rPr lang="en-US" dirty="0" smtClean="0"/>
              <a:t>Robert Stacey</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22</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October 2017</a:t>
            </a:r>
            <a:endParaRPr lang="en-GB" dirty="0"/>
          </a:p>
        </p:txBody>
      </p:sp>
    </p:spTree>
    <p:extLst>
      <p:ext uri="{BB962C8B-B14F-4D97-AF65-F5344CB8AC3E}">
        <p14:creationId xmlns:p14="http://schemas.microsoft.com/office/powerpoint/2010/main" val="74357490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a:t>
            </a:r>
            <a:endParaRPr lang="en-US" dirty="0"/>
          </a:p>
        </p:txBody>
      </p:sp>
      <p:sp>
        <p:nvSpPr>
          <p:cNvPr id="3" name="Content Placeholder 2"/>
          <p:cNvSpPr>
            <a:spLocks noGrp="1"/>
          </p:cNvSpPr>
          <p:nvPr>
            <p:ph idx="1"/>
          </p:nvPr>
        </p:nvSpPr>
        <p:spPr>
          <a:xfrm>
            <a:off x="685800" y="1447800"/>
            <a:ext cx="7770813" cy="4113213"/>
          </a:xfrm>
        </p:spPr>
        <p:txBody>
          <a:bodyPr/>
          <a:lstStyle/>
          <a:p>
            <a:pPr>
              <a:buFont typeface="Arial" panose="020B0604020202020204" pitchFamily="34" charset="0"/>
              <a:buChar char="•"/>
            </a:pPr>
            <a:r>
              <a:rPr lang="en-US" altLang="zh-CN" dirty="0"/>
              <a:t>May 2014: start of the TG</a:t>
            </a:r>
          </a:p>
          <a:p>
            <a:pPr>
              <a:buFont typeface="Arial" panose="020B0604020202020204" pitchFamily="34" charset="0"/>
              <a:buChar char="•"/>
            </a:pPr>
            <a:r>
              <a:rPr lang="en-US" altLang="zh-CN" dirty="0"/>
              <a:t>Nov. 2014: First draft of the TG SFD was approved</a:t>
            </a:r>
          </a:p>
          <a:p>
            <a:pPr>
              <a:buFont typeface="Arial" panose="020B0604020202020204" pitchFamily="34" charset="0"/>
              <a:buChar char="•"/>
            </a:pPr>
            <a:r>
              <a:rPr lang="en-US" altLang="zh-CN" dirty="0"/>
              <a:t>Jan. 2016: proposed TG draft</a:t>
            </a:r>
          </a:p>
          <a:p>
            <a:pPr>
              <a:buFont typeface="Arial" panose="020B0604020202020204" pitchFamily="34" charset="0"/>
              <a:buChar char="•"/>
            </a:pPr>
            <a:r>
              <a:rPr lang="en-US" altLang="zh-CN" dirty="0"/>
              <a:t>March 2016: Draft D0.1 was approved and CC started</a:t>
            </a:r>
          </a:p>
          <a:p>
            <a:pPr>
              <a:buFont typeface="Arial" panose="020B0604020202020204" pitchFamily="34" charset="0"/>
              <a:buChar char="•"/>
            </a:pPr>
            <a:r>
              <a:rPr lang="en-US" altLang="zh-CN" dirty="0">
                <a:solidFill>
                  <a:srgbClr val="00B050"/>
                </a:solidFill>
              </a:rPr>
              <a:t>November 2016: Draft 1.0 and WG letter ballot</a:t>
            </a:r>
          </a:p>
          <a:p>
            <a:pPr lvl="1">
              <a:buFont typeface="Arial" panose="020B0604020202020204" pitchFamily="34" charset="0"/>
              <a:buChar char="•"/>
            </a:pPr>
            <a:r>
              <a:rPr lang="en-US" altLang="zh-CN" sz="1600" dirty="0">
                <a:solidFill>
                  <a:srgbClr val="00B050"/>
                </a:solidFill>
              </a:rPr>
              <a:t>LB-225: opened Dec. 1</a:t>
            </a:r>
            <a:r>
              <a:rPr lang="en-US" altLang="zh-CN" sz="1600" baseline="30000" dirty="0">
                <a:solidFill>
                  <a:srgbClr val="00B050"/>
                </a:solidFill>
              </a:rPr>
              <a:t>st</a:t>
            </a:r>
            <a:r>
              <a:rPr lang="en-US" altLang="zh-CN" sz="1600" dirty="0">
                <a:solidFill>
                  <a:srgbClr val="00B050"/>
                </a:solidFill>
              </a:rPr>
              <a:t> 2016 and closed January 8</a:t>
            </a:r>
            <a:r>
              <a:rPr lang="en-US" altLang="zh-CN" sz="1600" baseline="30000" dirty="0">
                <a:solidFill>
                  <a:srgbClr val="00B050"/>
                </a:solidFill>
              </a:rPr>
              <a:t>th</a:t>
            </a:r>
            <a:r>
              <a:rPr lang="en-US" altLang="zh-CN" sz="1600" dirty="0">
                <a:solidFill>
                  <a:srgbClr val="00B050"/>
                </a:solidFill>
              </a:rPr>
              <a:t> 2017</a:t>
            </a:r>
          </a:p>
          <a:p>
            <a:pPr>
              <a:buFont typeface="Arial" panose="020B0604020202020204" pitchFamily="34" charset="0"/>
              <a:buChar char="•"/>
            </a:pPr>
            <a:r>
              <a:rPr lang="en-US" altLang="zh-CN" dirty="0">
                <a:solidFill>
                  <a:srgbClr val="00B050"/>
                </a:solidFill>
              </a:rPr>
              <a:t>September 2017: Draft 2.0 and WG letter Ballot</a:t>
            </a:r>
          </a:p>
          <a:p>
            <a:pPr lvl="1">
              <a:buFont typeface="Arial" panose="020B0604020202020204" pitchFamily="34" charset="0"/>
              <a:buChar char="•"/>
            </a:pPr>
            <a:r>
              <a:rPr lang="en-US" altLang="zh-CN" sz="1600" dirty="0">
                <a:solidFill>
                  <a:srgbClr val="00B050"/>
                </a:solidFill>
              </a:rPr>
              <a:t>LB-230: opened at Oct. 5</a:t>
            </a:r>
            <a:r>
              <a:rPr lang="en-US" altLang="zh-CN" sz="1600" baseline="30000" dirty="0">
                <a:solidFill>
                  <a:srgbClr val="00B050"/>
                </a:solidFill>
              </a:rPr>
              <a:t>th</a:t>
            </a:r>
            <a:r>
              <a:rPr lang="en-US" altLang="zh-CN" sz="1600" dirty="0">
                <a:solidFill>
                  <a:srgbClr val="00B050"/>
                </a:solidFill>
              </a:rPr>
              <a:t> 2017 and closed Nov. 4</a:t>
            </a:r>
            <a:r>
              <a:rPr lang="en-US" altLang="zh-CN" sz="1600" baseline="30000" dirty="0">
                <a:solidFill>
                  <a:srgbClr val="00B050"/>
                </a:solidFill>
              </a:rPr>
              <a:t>th</a:t>
            </a:r>
            <a:r>
              <a:rPr lang="en-US" altLang="zh-CN" sz="1600" dirty="0">
                <a:solidFill>
                  <a:srgbClr val="00B050"/>
                </a:solidFill>
              </a:rPr>
              <a:t> 2017</a:t>
            </a:r>
          </a:p>
          <a:p>
            <a:pPr>
              <a:buFont typeface="Arial" panose="020B0604020202020204" pitchFamily="34" charset="0"/>
              <a:buChar char="•"/>
            </a:pPr>
            <a:r>
              <a:rPr lang="en-CA" altLang="zh-CN" dirty="0">
                <a:solidFill>
                  <a:srgbClr val="FFC000"/>
                </a:solidFill>
              </a:rPr>
              <a:t>May 2018: MDR (Mandatory Document Review)</a:t>
            </a:r>
          </a:p>
          <a:p>
            <a:pPr>
              <a:buFont typeface="Arial" panose="020B0604020202020204" pitchFamily="34" charset="0"/>
              <a:buChar char="•"/>
            </a:pPr>
            <a:r>
              <a:rPr lang="en-CA" altLang="zh-CN" dirty="0">
                <a:solidFill>
                  <a:srgbClr val="FFC000"/>
                </a:solidFill>
              </a:rPr>
              <a:t>May 2018: Formation of SB pool </a:t>
            </a:r>
            <a:r>
              <a:rPr lang="en-CA" altLang="zh-CN" dirty="0">
                <a:solidFill>
                  <a:srgbClr val="FFC000"/>
                </a:solidFill>
                <a:sym typeface="Wingdings" panose="05000000000000000000" pitchFamily="2" charset="2"/>
              </a:rPr>
              <a:t> </a:t>
            </a:r>
            <a:r>
              <a:rPr lang="en-CA" altLang="zh-CN" sz="1800" dirty="0">
                <a:solidFill>
                  <a:srgbClr val="FFC000"/>
                </a:solidFill>
                <a:sym typeface="Wingdings" panose="05000000000000000000" pitchFamily="2" charset="2"/>
              </a:rPr>
              <a:t>Need to change the date</a:t>
            </a:r>
            <a:endParaRPr lang="en-US" altLang="zh-CN" sz="1800" dirty="0">
              <a:solidFill>
                <a:srgbClr val="FFC000"/>
              </a:solidFill>
            </a:endParaRPr>
          </a:p>
          <a:p>
            <a:pPr>
              <a:buFont typeface="Arial" panose="020B0604020202020204" pitchFamily="34" charset="0"/>
              <a:buChar char="•"/>
            </a:pPr>
            <a:r>
              <a:rPr lang="en-US" altLang="zh-CN" dirty="0">
                <a:solidFill>
                  <a:srgbClr val="FF0000"/>
                </a:solidFill>
              </a:rPr>
              <a:t>November 2018: Sponsor Ballot</a:t>
            </a:r>
          </a:p>
          <a:p>
            <a:pPr>
              <a:buFont typeface="Arial" panose="020B0604020202020204" pitchFamily="34" charset="0"/>
              <a:buChar char="•"/>
            </a:pPr>
            <a:r>
              <a:rPr lang="en-CA" altLang="zh-CN" dirty="0">
                <a:solidFill>
                  <a:srgbClr val="FFC000"/>
                </a:solidFill>
              </a:rPr>
              <a:t>July 2019: </a:t>
            </a:r>
            <a:r>
              <a:rPr lang="en-CA" altLang="zh-CN" dirty="0" err="1">
                <a:solidFill>
                  <a:srgbClr val="FFC000"/>
                </a:solidFill>
              </a:rPr>
              <a:t>RevCom</a:t>
            </a:r>
            <a:endParaRPr lang="en-US" altLang="zh-CN" dirty="0">
              <a:solidFill>
                <a:srgbClr val="FFC000"/>
              </a:solidFill>
            </a:endParaRP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23</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October 2017</a:t>
            </a:r>
            <a:endParaRPr lang="en-GB" dirty="0"/>
          </a:p>
        </p:txBody>
      </p:sp>
    </p:spTree>
    <p:extLst>
      <p:ext uri="{BB962C8B-B14F-4D97-AF65-F5344CB8AC3E}">
        <p14:creationId xmlns:p14="http://schemas.microsoft.com/office/powerpoint/2010/main" val="8370963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08938" cy="1065213"/>
          </a:xfrm>
        </p:spPr>
        <p:txBody>
          <a:bodyPr/>
          <a:lstStyle/>
          <a:p>
            <a:r>
              <a:rPr lang="en-US" altLang="en-US" dirty="0"/>
              <a:t>Agenda for </a:t>
            </a:r>
            <a:r>
              <a:rPr lang="en-US" altLang="en-US" dirty="0" smtClean="0"/>
              <a:t>Tuesday November 07, 10:30 </a:t>
            </a:r>
            <a:r>
              <a:rPr lang="en-US" altLang="en-US" dirty="0"/>
              <a:t>– </a:t>
            </a:r>
            <a:r>
              <a:rPr lang="en-US" altLang="en-US" dirty="0" smtClean="0"/>
              <a:t>12:30</a:t>
            </a:r>
            <a:r>
              <a:rPr lang="en-US" altLang="en-US" dirty="0" smtClean="0">
                <a:sym typeface="Wingdings" panose="05000000000000000000" pitchFamily="2" charset="2"/>
              </a:rPr>
              <a:t> </a:t>
            </a:r>
            <a:endParaRPr lang="en-US" dirty="0"/>
          </a:p>
        </p:txBody>
      </p:sp>
      <p:sp>
        <p:nvSpPr>
          <p:cNvPr id="3" name="Content Placeholder 2"/>
          <p:cNvSpPr>
            <a:spLocks noGrp="1"/>
          </p:cNvSpPr>
          <p:nvPr>
            <p:ph idx="1"/>
          </p:nvPr>
        </p:nvSpPr>
        <p:spPr>
          <a:xfrm>
            <a:off x="685800" y="1676400"/>
            <a:ext cx="7770813" cy="4113213"/>
          </a:xfrm>
        </p:spPr>
        <p:txBody>
          <a:bodyPr/>
          <a:lstStyle/>
          <a:p>
            <a:pPr>
              <a:lnSpc>
                <a:spcPct val="80000"/>
              </a:lnSpc>
              <a:buFont typeface="Arial" panose="020B0604020202020204" pitchFamily="34" charset="0"/>
              <a:buChar char="•"/>
            </a:pPr>
            <a:r>
              <a:rPr lang="en-US" altLang="en-US" dirty="0"/>
              <a:t>Call meeting to order </a:t>
            </a:r>
          </a:p>
          <a:p>
            <a:pPr>
              <a:buFont typeface="Arial" panose="020B0604020202020204" pitchFamily="34" charset="0"/>
              <a:buChar char="•"/>
            </a:pPr>
            <a:r>
              <a:rPr lang="en-US" altLang="en-US" dirty="0"/>
              <a:t>IEEE-SA IPR policy and Procedure</a:t>
            </a:r>
          </a:p>
          <a:p>
            <a:pPr>
              <a:lnSpc>
                <a:spcPct val="80000"/>
              </a:lnSpc>
              <a:buFont typeface="Arial" panose="020B0604020202020204" pitchFamily="34" charset="0"/>
              <a:buChar char="•"/>
            </a:pPr>
            <a:r>
              <a:rPr lang="en-US" altLang="en-US" dirty="0"/>
              <a:t>Call for </a:t>
            </a:r>
            <a:r>
              <a:rPr lang="en-US" altLang="en-US" dirty="0" smtClean="0"/>
              <a:t>submissions</a:t>
            </a:r>
            <a:endParaRPr lang="en-US" altLang="en-US" dirty="0"/>
          </a:p>
          <a:p>
            <a:pPr>
              <a:lnSpc>
                <a:spcPct val="80000"/>
              </a:lnSpc>
              <a:buFont typeface="Arial" panose="020B0604020202020204" pitchFamily="34" charset="0"/>
              <a:buChar char="•"/>
            </a:pPr>
            <a:r>
              <a:rPr lang="en-US" altLang="en-US" dirty="0"/>
              <a:t>Presentations and Comment </a:t>
            </a:r>
            <a:r>
              <a:rPr lang="en-US" altLang="en-US" dirty="0" smtClean="0"/>
              <a:t>Resolution</a:t>
            </a:r>
          </a:p>
          <a:p>
            <a:pPr lvl="1">
              <a:lnSpc>
                <a:spcPct val="80000"/>
              </a:lnSpc>
              <a:buFont typeface="Arial" panose="020B0604020202020204" pitchFamily="34" charset="0"/>
              <a:buChar char="•"/>
            </a:pPr>
            <a:r>
              <a:rPr lang="en-US" altLang="en-US" sz="1400" dirty="0">
                <a:hlinkClick r:id="rId2"/>
              </a:rPr>
              <a:t>https://</a:t>
            </a:r>
            <a:r>
              <a:rPr lang="en-US" altLang="en-US" sz="1400" dirty="0" smtClean="0">
                <a:hlinkClick r:id="rId2"/>
              </a:rPr>
              <a:t>mentor.ieee.org/802.11/dcn/17/11-17-1730-00-00ax-phy-cid-11890-resolution.docx</a:t>
            </a:r>
            <a:r>
              <a:rPr lang="en-US" altLang="en-US" sz="1400" dirty="0" smtClean="0"/>
              <a:t> </a:t>
            </a:r>
          </a:p>
          <a:p>
            <a:pPr lvl="1">
              <a:lnSpc>
                <a:spcPct val="80000"/>
              </a:lnSpc>
              <a:buFont typeface="Arial" panose="020B0604020202020204" pitchFamily="34" charset="0"/>
              <a:buChar char="•"/>
            </a:pPr>
            <a:r>
              <a:rPr lang="en-US" altLang="en-US" sz="1400" dirty="0">
                <a:hlinkClick r:id="rId3"/>
              </a:rPr>
              <a:t>https://</a:t>
            </a:r>
            <a:r>
              <a:rPr lang="en-US" altLang="en-US" sz="1400" dirty="0" smtClean="0">
                <a:hlinkClick r:id="rId3"/>
              </a:rPr>
              <a:t>mentor.ieee.org/802.11/dcn/17/11-17-1731-00-00ax-phy-cid-11895-resolution.docx</a:t>
            </a:r>
            <a:r>
              <a:rPr lang="en-US" altLang="en-US" sz="1400" dirty="0" smtClean="0"/>
              <a:t> </a:t>
            </a:r>
          </a:p>
          <a:p>
            <a:pPr lvl="1">
              <a:lnSpc>
                <a:spcPct val="80000"/>
              </a:lnSpc>
              <a:buFont typeface="Arial" panose="020B0604020202020204" pitchFamily="34" charset="0"/>
              <a:buChar char="•"/>
            </a:pPr>
            <a:r>
              <a:rPr lang="en-US" altLang="en-US" sz="1400" dirty="0">
                <a:hlinkClick r:id="rId4"/>
              </a:rPr>
              <a:t>https://</a:t>
            </a:r>
            <a:r>
              <a:rPr lang="en-US" altLang="en-US" sz="1400" dirty="0" smtClean="0">
                <a:hlinkClick r:id="rId4"/>
              </a:rPr>
              <a:t>mentor.ieee.org/802.11/dcn/17/11-17-1717-00-00ax-associated-congestion-avoidance-method-based-on-dynamic-adjustment-of-beacon-interval.pptx</a:t>
            </a:r>
            <a:r>
              <a:rPr lang="en-US" altLang="en-US" sz="1400" dirty="0" smtClean="0"/>
              <a:t> </a:t>
            </a:r>
          </a:p>
          <a:p>
            <a:pPr lvl="1">
              <a:lnSpc>
                <a:spcPct val="80000"/>
              </a:lnSpc>
              <a:buFont typeface="Arial" panose="020B0604020202020204" pitchFamily="34" charset="0"/>
              <a:buChar char="•"/>
            </a:pPr>
            <a:r>
              <a:rPr lang="en-US" altLang="en-US" sz="1400" dirty="0">
                <a:hlinkClick r:id="rId5"/>
              </a:rPr>
              <a:t>https://</a:t>
            </a:r>
            <a:r>
              <a:rPr lang="en-US" altLang="en-US" sz="1400" dirty="0" smtClean="0">
                <a:hlinkClick r:id="rId5"/>
              </a:rPr>
              <a:t>mentor.ieee.org/802.11/dcn/17/11-17-1719-00-00ax-contention-based-ul-ofdma-random-access-without-back-off.pptx</a:t>
            </a:r>
            <a:r>
              <a:rPr lang="en-US" altLang="en-US" sz="1400" dirty="0" smtClean="0"/>
              <a:t> </a:t>
            </a:r>
          </a:p>
          <a:p>
            <a:pPr lvl="1">
              <a:lnSpc>
                <a:spcPct val="80000"/>
              </a:lnSpc>
              <a:buFont typeface="Arial" panose="020B0604020202020204" pitchFamily="34" charset="0"/>
              <a:buChar char="•"/>
            </a:pPr>
            <a:r>
              <a:rPr lang="en-US" altLang="en-US" sz="1400" dirty="0">
                <a:hlinkClick r:id="rId6"/>
              </a:rPr>
              <a:t>https://</a:t>
            </a:r>
            <a:r>
              <a:rPr lang="en-US" altLang="en-US" sz="1400" dirty="0" smtClean="0">
                <a:hlinkClick r:id="rId6"/>
              </a:rPr>
              <a:t>mentor.ieee.org/802.11/dcn/17/11-17-1723-00-00ax-tpc-combined-with-channel-allocation-method-for-obss-environment.pptx</a:t>
            </a:r>
            <a:r>
              <a:rPr lang="en-US" altLang="en-US" sz="1400" dirty="0" smtClean="0"/>
              <a:t> </a:t>
            </a:r>
          </a:p>
          <a:p>
            <a:pPr lvl="1">
              <a:lnSpc>
                <a:spcPct val="80000"/>
              </a:lnSpc>
              <a:buFont typeface="Arial" panose="020B0604020202020204" pitchFamily="34" charset="0"/>
              <a:buChar char="•"/>
            </a:pPr>
            <a:r>
              <a:rPr lang="en-US" altLang="en-US" sz="1400" dirty="0" smtClean="0"/>
              <a:t>Timeline</a:t>
            </a:r>
          </a:p>
          <a:p>
            <a:pPr lvl="1">
              <a:lnSpc>
                <a:spcPct val="80000"/>
              </a:lnSpc>
              <a:buFont typeface="Arial" panose="020B0604020202020204" pitchFamily="34" charset="0"/>
              <a:buChar char="•"/>
            </a:pPr>
            <a:r>
              <a:rPr lang="en-US" altLang="en-US" sz="1400" dirty="0" smtClean="0"/>
              <a:t>Ad Hoc Meeting in San Diego, January 10-12, 2018</a:t>
            </a:r>
          </a:p>
          <a:p>
            <a:pPr lvl="1">
              <a:lnSpc>
                <a:spcPct val="80000"/>
              </a:lnSpc>
              <a:buFont typeface="Arial" panose="020B0604020202020204" pitchFamily="34" charset="0"/>
              <a:buChar char="•"/>
            </a:pPr>
            <a:r>
              <a:rPr lang="en-US" altLang="en-US" sz="1400" dirty="0" smtClean="0"/>
              <a:t>Agenda for Tuesday PM2</a:t>
            </a:r>
            <a:endParaRPr lang="en-US" altLang="en-US" sz="1400" dirty="0"/>
          </a:p>
          <a:p>
            <a:pPr>
              <a:lnSpc>
                <a:spcPct val="80000"/>
              </a:lnSpc>
              <a:buFont typeface="Arial" panose="020B0604020202020204" pitchFamily="34" charset="0"/>
              <a:buChar char="•"/>
            </a:pPr>
            <a:r>
              <a:rPr lang="en-US" altLang="en-US" dirty="0" smtClean="0"/>
              <a:t>Recess</a:t>
            </a:r>
            <a:endParaRPr lang="en-US" alt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24</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October 2017</a:t>
            </a:r>
            <a:endParaRPr lang="en-GB" dirty="0"/>
          </a:p>
        </p:txBody>
      </p:sp>
    </p:spTree>
    <p:extLst>
      <p:ext uri="{BB962C8B-B14F-4D97-AF65-F5344CB8AC3E}">
        <p14:creationId xmlns:p14="http://schemas.microsoft.com/office/powerpoint/2010/main" val="48630750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 Motion # 441</a:t>
            </a:r>
            <a:endParaRPr lang="en-US" dirty="0"/>
          </a:p>
        </p:txBody>
      </p:sp>
      <p:sp>
        <p:nvSpPr>
          <p:cNvPr id="3" name="Content Placeholder 2"/>
          <p:cNvSpPr>
            <a:spLocks noGrp="1"/>
          </p:cNvSpPr>
          <p:nvPr>
            <p:ph idx="1"/>
          </p:nvPr>
        </p:nvSpPr>
        <p:spPr/>
        <p:txBody>
          <a:bodyPr/>
          <a:lstStyle/>
          <a:p>
            <a:r>
              <a:rPr lang="en-US" dirty="0" smtClean="0"/>
              <a:t>Move to accept resolution to CID 11890 in doc 11-17/1730r1.</a:t>
            </a:r>
          </a:p>
          <a:p>
            <a:endParaRPr lang="en-US" dirty="0"/>
          </a:p>
          <a:p>
            <a:r>
              <a:rPr lang="en-US" dirty="0" smtClean="0"/>
              <a:t>Move: Hongyuan Zhang		Second: Youhan Kim</a:t>
            </a:r>
          </a:p>
          <a:p>
            <a:r>
              <a:rPr lang="en-US" dirty="0" smtClean="0"/>
              <a:t>Accepted with no objection</a:t>
            </a:r>
          </a:p>
          <a:p>
            <a:endParaRPr lang="en-US" dirty="0"/>
          </a:p>
          <a:p>
            <a:r>
              <a:rPr lang="en-US" dirty="0" smtClean="0"/>
              <a:t>Y/N/A:</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25</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October 2017</a:t>
            </a:r>
            <a:endParaRPr lang="en-GB" dirty="0"/>
          </a:p>
        </p:txBody>
      </p:sp>
    </p:spTree>
    <p:extLst>
      <p:ext uri="{BB962C8B-B14F-4D97-AF65-F5344CB8AC3E}">
        <p14:creationId xmlns:p14="http://schemas.microsoft.com/office/powerpoint/2010/main" val="204973269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7770813" cy="1065213"/>
          </a:xfrm>
        </p:spPr>
        <p:txBody>
          <a:bodyPr/>
          <a:lstStyle/>
          <a:p>
            <a:r>
              <a:rPr lang="en-US" dirty="0" smtClean="0"/>
              <a:t>Timeline</a:t>
            </a:r>
            <a:endParaRPr lang="en-US" dirty="0"/>
          </a:p>
        </p:txBody>
      </p:sp>
      <p:sp>
        <p:nvSpPr>
          <p:cNvPr id="3" name="Content Placeholder 2"/>
          <p:cNvSpPr>
            <a:spLocks noGrp="1"/>
          </p:cNvSpPr>
          <p:nvPr>
            <p:ph idx="1"/>
          </p:nvPr>
        </p:nvSpPr>
        <p:spPr>
          <a:xfrm>
            <a:off x="381000" y="1295400"/>
            <a:ext cx="8458200" cy="4113213"/>
          </a:xfrm>
        </p:spPr>
        <p:txBody>
          <a:bodyPr/>
          <a:lstStyle/>
          <a:p>
            <a:pPr>
              <a:buFont typeface="Arial" panose="020B0604020202020204" pitchFamily="34" charset="0"/>
              <a:buChar char="•"/>
            </a:pPr>
            <a:r>
              <a:rPr lang="en-US" altLang="zh-CN" sz="2000" dirty="0"/>
              <a:t>May 2014: start of the TG</a:t>
            </a:r>
          </a:p>
          <a:p>
            <a:pPr>
              <a:buFont typeface="Arial" panose="020B0604020202020204" pitchFamily="34" charset="0"/>
              <a:buChar char="•"/>
            </a:pPr>
            <a:r>
              <a:rPr lang="en-US" altLang="zh-CN" sz="2000" dirty="0"/>
              <a:t>Nov. 2014: First draft of the TG SFD was approved</a:t>
            </a:r>
          </a:p>
          <a:p>
            <a:pPr>
              <a:buFont typeface="Arial" panose="020B0604020202020204" pitchFamily="34" charset="0"/>
              <a:buChar char="•"/>
            </a:pPr>
            <a:r>
              <a:rPr lang="en-US" altLang="zh-CN" sz="2000" dirty="0"/>
              <a:t>Jan. 2016: proposed TG draft</a:t>
            </a:r>
          </a:p>
          <a:p>
            <a:pPr>
              <a:buFont typeface="Arial" panose="020B0604020202020204" pitchFamily="34" charset="0"/>
              <a:buChar char="•"/>
            </a:pPr>
            <a:r>
              <a:rPr lang="en-US" altLang="zh-CN" sz="2000" dirty="0"/>
              <a:t>March 2016: Draft D0.1 was approved and CC started</a:t>
            </a:r>
          </a:p>
          <a:p>
            <a:pPr>
              <a:buFont typeface="Arial" panose="020B0604020202020204" pitchFamily="34" charset="0"/>
              <a:buChar char="•"/>
            </a:pPr>
            <a:r>
              <a:rPr lang="en-US" altLang="zh-CN" sz="2000" dirty="0">
                <a:solidFill>
                  <a:srgbClr val="FF0000"/>
                </a:solidFill>
              </a:rPr>
              <a:t>November 2016: Draft 1.0 and WG letter </a:t>
            </a:r>
            <a:r>
              <a:rPr lang="en-US" altLang="zh-CN" sz="2000" dirty="0" smtClean="0">
                <a:solidFill>
                  <a:srgbClr val="FF0000"/>
                </a:solidFill>
              </a:rPr>
              <a:t>ballot – Failed (57.77%)</a:t>
            </a:r>
          </a:p>
          <a:p>
            <a:pPr lvl="1">
              <a:buFont typeface="Arial" panose="020B0604020202020204" pitchFamily="34" charset="0"/>
              <a:buChar char="•"/>
            </a:pPr>
            <a:r>
              <a:rPr lang="en-US" altLang="zh-CN" sz="1400" dirty="0" smtClean="0">
                <a:solidFill>
                  <a:srgbClr val="FF0000"/>
                </a:solidFill>
              </a:rPr>
              <a:t>LB-225: opened Dec. 1</a:t>
            </a:r>
            <a:r>
              <a:rPr lang="en-US" altLang="zh-CN" sz="1400" baseline="30000" dirty="0" smtClean="0">
                <a:solidFill>
                  <a:srgbClr val="FF0000"/>
                </a:solidFill>
              </a:rPr>
              <a:t>st</a:t>
            </a:r>
            <a:r>
              <a:rPr lang="en-US" altLang="zh-CN" sz="1400" dirty="0" smtClean="0">
                <a:solidFill>
                  <a:srgbClr val="FF0000"/>
                </a:solidFill>
              </a:rPr>
              <a:t> 2016 and closed January 8</a:t>
            </a:r>
            <a:r>
              <a:rPr lang="en-US" altLang="zh-CN" sz="1400" baseline="30000" dirty="0" smtClean="0">
                <a:solidFill>
                  <a:srgbClr val="FF0000"/>
                </a:solidFill>
              </a:rPr>
              <a:t>th</a:t>
            </a:r>
            <a:r>
              <a:rPr lang="en-US" altLang="zh-CN" sz="1400" dirty="0" smtClean="0">
                <a:solidFill>
                  <a:srgbClr val="FF0000"/>
                </a:solidFill>
              </a:rPr>
              <a:t> 2017</a:t>
            </a:r>
            <a:endParaRPr lang="en-US" altLang="zh-CN" sz="1400" dirty="0">
              <a:solidFill>
                <a:srgbClr val="FF0000"/>
              </a:solidFill>
            </a:endParaRPr>
          </a:p>
          <a:p>
            <a:pPr>
              <a:buFont typeface="Arial" panose="020B0604020202020204" pitchFamily="34" charset="0"/>
              <a:buChar char="•"/>
            </a:pPr>
            <a:r>
              <a:rPr lang="en-US" altLang="zh-CN" sz="2000" dirty="0">
                <a:solidFill>
                  <a:srgbClr val="FF0000"/>
                </a:solidFill>
              </a:rPr>
              <a:t>September 2017: Draft 2.0 and </a:t>
            </a:r>
            <a:r>
              <a:rPr lang="en-US" altLang="zh-CN" sz="2000" dirty="0" smtClean="0">
                <a:solidFill>
                  <a:srgbClr val="FF0000"/>
                </a:solidFill>
              </a:rPr>
              <a:t>WG letter </a:t>
            </a:r>
            <a:r>
              <a:rPr lang="en-US" altLang="zh-CN" sz="2000" dirty="0">
                <a:solidFill>
                  <a:srgbClr val="FF0000"/>
                </a:solidFill>
              </a:rPr>
              <a:t>b</a:t>
            </a:r>
            <a:r>
              <a:rPr lang="en-US" altLang="zh-CN" sz="2000" dirty="0" smtClean="0">
                <a:solidFill>
                  <a:srgbClr val="FF0000"/>
                </a:solidFill>
              </a:rPr>
              <a:t>allot – Failed (62.84%)</a:t>
            </a:r>
          </a:p>
          <a:p>
            <a:pPr lvl="1">
              <a:buFont typeface="Arial" panose="020B0604020202020204" pitchFamily="34" charset="0"/>
              <a:buChar char="•"/>
            </a:pPr>
            <a:r>
              <a:rPr lang="en-US" altLang="zh-CN" sz="1400" dirty="0" smtClean="0">
                <a:solidFill>
                  <a:srgbClr val="FF0000"/>
                </a:solidFill>
              </a:rPr>
              <a:t>LB-230: opened Oct 5</a:t>
            </a:r>
            <a:r>
              <a:rPr lang="en-US" altLang="zh-CN" sz="1400" baseline="30000" dirty="0" smtClean="0">
                <a:solidFill>
                  <a:srgbClr val="FF0000"/>
                </a:solidFill>
              </a:rPr>
              <a:t>th</a:t>
            </a:r>
            <a:r>
              <a:rPr lang="en-US" altLang="zh-CN" sz="1400" dirty="0" smtClean="0">
                <a:solidFill>
                  <a:srgbClr val="FF0000"/>
                </a:solidFill>
              </a:rPr>
              <a:t> and closed Nov 4</a:t>
            </a:r>
            <a:r>
              <a:rPr lang="en-US" altLang="zh-CN" sz="1400" baseline="30000" dirty="0" smtClean="0">
                <a:solidFill>
                  <a:srgbClr val="FF0000"/>
                </a:solidFill>
              </a:rPr>
              <a:t>th</a:t>
            </a:r>
            <a:r>
              <a:rPr lang="en-US" altLang="zh-CN" sz="1400" dirty="0" smtClean="0">
                <a:solidFill>
                  <a:srgbClr val="FF0000"/>
                </a:solidFill>
              </a:rPr>
              <a:t>, 2017</a:t>
            </a:r>
            <a:endParaRPr lang="en-US" altLang="zh-CN" sz="1400" dirty="0">
              <a:solidFill>
                <a:srgbClr val="FF0000"/>
              </a:solidFill>
            </a:endParaRPr>
          </a:p>
          <a:p>
            <a:pPr>
              <a:buFont typeface="Arial" panose="020B0604020202020204" pitchFamily="34" charset="0"/>
              <a:buChar char="•"/>
            </a:pPr>
            <a:r>
              <a:rPr lang="en-CA" altLang="zh-CN" sz="2000" dirty="0" smtClean="0">
                <a:solidFill>
                  <a:schemeClr val="tx1"/>
                </a:solidFill>
              </a:rPr>
              <a:t>May 2018: Draft 3.0 and WG letter Ballot</a:t>
            </a:r>
          </a:p>
          <a:p>
            <a:pPr>
              <a:buFont typeface="Arial" panose="020B0604020202020204" pitchFamily="34" charset="0"/>
              <a:buChar char="•"/>
            </a:pPr>
            <a:r>
              <a:rPr lang="en-CA" altLang="zh-CN" sz="2000" dirty="0" smtClean="0">
                <a:solidFill>
                  <a:srgbClr val="FFC000"/>
                </a:solidFill>
              </a:rPr>
              <a:t>July </a:t>
            </a:r>
            <a:r>
              <a:rPr lang="en-CA" altLang="zh-CN" sz="2000" dirty="0">
                <a:solidFill>
                  <a:srgbClr val="FFC000"/>
                </a:solidFill>
              </a:rPr>
              <a:t>2018: MDR (Mandatory Document </a:t>
            </a:r>
            <a:r>
              <a:rPr lang="en-CA" altLang="zh-CN" sz="2000" dirty="0" smtClean="0">
                <a:solidFill>
                  <a:srgbClr val="FFC000"/>
                </a:solidFill>
              </a:rPr>
              <a:t>Review)</a:t>
            </a:r>
            <a:endParaRPr lang="en-CA" altLang="zh-CN" sz="2000" dirty="0">
              <a:solidFill>
                <a:srgbClr val="FFC000"/>
              </a:solidFill>
            </a:endParaRPr>
          </a:p>
          <a:p>
            <a:pPr>
              <a:buFont typeface="Arial" panose="020B0604020202020204" pitchFamily="34" charset="0"/>
              <a:buChar char="•"/>
            </a:pPr>
            <a:r>
              <a:rPr lang="en-CA" altLang="zh-CN" sz="2000" dirty="0" smtClean="0">
                <a:solidFill>
                  <a:srgbClr val="FFC000"/>
                </a:solidFill>
              </a:rPr>
              <a:t>February 2019: </a:t>
            </a:r>
            <a:r>
              <a:rPr lang="en-CA" altLang="zh-CN" sz="2000" dirty="0">
                <a:solidFill>
                  <a:srgbClr val="FFC000"/>
                </a:solidFill>
              </a:rPr>
              <a:t>Formation of SB </a:t>
            </a:r>
            <a:r>
              <a:rPr lang="en-CA" altLang="zh-CN" sz="2000" dirty="0" smtClean="0">
                <a:solidFill>
                  <a:srgbClr val="FFC000"/>
                </a:solidFill>
              </a:rPr>
              <a:t>pool </a:t>
            </a:r>
            <a:endParaRPr lang="en-US" altLang="zh-CN" sz="1600" dirty="0">
              <a:solidFill>
                <a:srgbClr val="FFC000"/>
              </a:solidFill>
            </a:endParaRPr>
          </a:p>
          <a:p>
            <a:pPr>
              <a:buFont typeface="Arial" panose="020B0604020202020204" pitchFamily="34" charset="0"/>
              <a:buChar char="•"/>
            </a:pPr>
            <a:r>
              <a:rPr lang="en-US" altLang="zh-CN" sz="2000" dirty="0" smtClean="0">
                <a:solidFill>
                  <a:schemeClr val="accent6">
                    <a:lumMod val="75000"/>
                  </a:schemeClr>
                </a:solidFill>
              </a:rPr>
              <a:t>May 2019: </a:t>
            </a:r>
            <a:r>
              <a:rPr lang="en-US" altLang="zh-CN" sz="2000" dirty="0">
                <a:solidFill>
                  <a:schemeClr val="accent6">
                    <a:lumMod val="75000"/>
                  </a:schemeClr>
                </a:solidFill>
              </a:rPr>
              <a:t>Sponsor Ballot</a:t>
            </a:r>
          </a:p>
          <a:p>
            <a:pPr>
              <a:buFont typeface="Arial" panose="020B0604020202020204" pitchFamily="34" charset="0"/>
              <a:buChar char="•"/>
            </a:pPr>
            <a:r>
              <a:rPr lang="en-CA" altLang="zh-CN" sz="2000" dirty="0" smtClean="0">
                <a:solidFill>
                  <a:srgbClr val="FFC000"/>
                </a:solidFill>
              </a:rPr>
              <a:t>December </a:t>
            </a:r>
            <a:r>
              <a:rPr lang="en-CA" altLang="zh-CN" sz="2000" dirty="0">
                <a:solidFill>
                  <a:srgbClr val="FFC000"/>
                </a:solidFill>
              </a:rPr>
              <a:t>2019: </a:t>
            </a:r>
            <a:r>
              <a:rPr lang="en-CA" altLang="zh-CN" sz="2000" dirty="0" err="1">
                <a:solidFill>
                  <a:srgbClr val="FFC000"/>
                </a:solidFill>
              </a:rPr>
              <a:t>RevCom</a:t>
            </a:r>
            <a:endParaRPr lang="en-US" altLang="zh-CN" sz="2000" dirty="0">
              <a:solidFill>
                <a:srgbClr val="FFC000"/>
              </a:solidFill>
            </a:endParaRPr>
          </a:p>
          <a:p>
            <a:endParaRPr lang="en-US" sz="20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26</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October 2017</a:t>
            </a:r>
            <a:endParaRPr lang="en-GB" dirty="0"/>
          </a:p>
        </p:txBody>
      </p:sp>
    </p:spTree>
    <p:extLst>
      <p:ext uri="{BB962C8B-B14F-4D97-AF65-F5344CB8AC3E}">
        <p14:creationId xmlns:p14="http://schemas.microsoft.com/office/powerpoint/2010/main" val="53944182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 Hoc Meeting</a:t>
            </a:r>
            <a:endParaRPr lang="en-US" dirty="0"/>
          </a:p>
        </p:txBody>
      </p:sp>
      <p:sp>
        <p:nvSpPr>
          <p:cNvPr id="3" name="Content Placeholder 2"/>
          <p:cNvSpPr>
            <a:spLocks noGrp="1"/>
          </p:cNvSpPr>
          <p:nvPr>
            <p:ph idx="1"/>
          </p:nvPr>
        </p:nvSpPr>
        <p:spPr/>
        <p:txBody>
          <a:bodyPr/>
          <a:lstStyle/>
          <a:p>
            <a:pPr lvl="0">
              <a:spcBef>
                <a:spcPts val="0"/>
              </a:spcBef>
              <a:spcAft>
                <a:spcPts val="0"/>
              </a:spcAft>
              <a:buFont typeface="Symbol" panose="05050102010706020507" pitchFamily="18" charset="2"/>
              <a:buChar char=""/>
              <a:tabLst>
                <a:tab pos="457200" algn="l"/>
              </a:tabLst>
            </a:pPr>
            <a:r>
              <a:rPr lang="en-GB" dirty="0">
                <a:latin typeface="Times New Roman" panose="02020603050405020304" pitchFamily="18" charset="0"/>
                <a:ea typeface="Times New Roman" panose="02020603050405020304" pitchFamily="18" charset="0"/>
              </a:rPr>
              <a:t>Authorize </a:t>
            </a:r>
            <a:r>
              <a:rPr lang="en-GB" dirty="0" smtClean="0">
                <a:latin typeface="Times New Roman" panose="02020603050405020304" pitchFamily="18" charset="0"/>
                <a:ea typeface="Times New Roman" panose="02020603050405020304" pitchFamily="18" charset="0"/>
              </a:rPr>
              <a:t>TGax </a:t>
            </a:r>
            <a:r>
              <a:rPr lang="en-GB" dirty="0">
                <a:latin typeface="Times New Roman" panose="02020603050405020304" pitchFamily="18" charset="0"/>
                <a:ea typeface="Times New Roman" panose="02020603050405020304" pitchFamily="18" charset="0"/>
              </a:rPr>
              <a:t>to hold an ad-hoc meeting on </a:t>
            </a:r>
            <a:r>
              <a:rPr lang="en-GB" dirty="0" smtClean="0">
                <a:latin typeface="Times New Roman" panose="02020603050405020304" pitchFamily="18" charset="0"/>
                <a:ea typeface="Times New Roman" panose="02020603050405020304" pitchFamily="18" charset="0"/>
              </a:rPr>
              <a:t>January 10-12, 2018 </a:t>
            </a:r>
            <a:r>
              <a:rPr lang="en-GB" dirty="0">
                <a:latin typeface="Times New Roman" panose="02020603050405020304" pitchFamily="18" charset="0"/>
                <a:ea typeface="Times New Roman" panose="02020603050405020304" pitchFamily="18" charset="0"/>
              </a:rPr>
              <a:t>in </a:t>
            </a:r>
            <a:r>
              <a:rPr lang="en-GB" dirty="0" smtClean="0">
                <a:latin typeface="Times New Roman" panose="02020603050405020304" pitchFamily="18" charset="0"/>
                <a:ea typeface="Times New Roman" panose="02020603050405020304" pitchFamily="18" charset="0"/>
              </a:rPr>
              <a:t>San Diego, for </a:t>
            </a:r>
            <a:r>
              <a:rPr lang="en-GB" dirty="0">
                <a:latin typeface="Times New Roman" panose="02020603050405020304" pitchFamily="18" charset="0"/>
                <a:ea typeface="Times New Roman" panose="02020603050405020304" pitchFamily="18" charset="0"/>
              </a:rPr>
              <a:t>the purpose of </a:t>
            </a:r>
            <a:r>
              <a:rPr lang="en-GB" dirty="0" smtClean="0">
                <a:latin typeface="Times New Roman" panose="02020603050405020304" pitchFamily="18" charset="0"/>
                <a:ea typeface="Times New Roman" panose="02020603050405020304" pitchFamily="18" charset="0"/>
              </a:rPr>
              <a:t>comment resolution.</a:t>
            </a:r>
          </a:p>
          <a:p>
            <a:pPr lvl="0">
              <a:spcBef>
                <a:spcPts val="0"/>
              </a:spcBef>
              <a:spcAft>
                <a:spcPts val="0"/>
              </a:spcAft>
              <a:buFont typeface="Symbol" panose="05050102010706020507" pitchFamily="18" charset="2"/>
              <a:buChar char=""/>
              <a:tabLst>
                <a:tab pos="457200" algn="l"/>
              </a:tabLst>
            </a:pPr>
            <a:r>
              <a:rPr lang="en-GB" dirty="0" smtClean="0">
                <a:latin typeface="Times New Roman" panose="02020603050405020304" pitchFamily="18" charset="0"/>
                <a:ea typeface="Times New Roman" panose="02020603050405020304" pitchFamily="18" charset="0"/>
              </a:rPr>
              <a:t>PHY Ad Hoc is meeting for one day, January 12, 2018</a:t>
            </a:r>
            <a:endParaRPr lang="en-US" dirty="0">
              <a:latin typeface="Times New Roman" panose="02020603050405020304" pitchFamily="18" charset="0"/>
              <a:ea typeface="Times New Roman" panose="02020603050405020304" pitchFamily="18" charset="0"/>
            </a:endParaRPr>
          </a:p>
          <a:p>
            <a:pPr marL="0" marR="0">
              <a:spcBef>
                <a:spcPts val="0"/>
              </a:spcBef>
              <a:spcAft>
                <a:spcPts val="0"/>
              </a:spcAft>
            </a:pPr>
            <a:r>
              <a:rPr lang="en-GB" dirty="0">
                <a:latin typeface="Times New Roman" panose="0202060305040502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lvl="0">
              <a:spcBef>
                <a:spcPts val="0"/>
              </a:spcBef>
              <a:spcAft>
                <a:spcPts val="0"/>
              </a:spcAft>
              <a:buFont typeface="Symbol" panose="05050102010706020507" pitchFamily="18" charset="2"/>
              <a:buChar char=""/>
              <a:tabLst>
                <a:tab pos="457200" algn="l"/>
              </a:tabLst>
            </a:pPr>
            <a:r>
              <a:rPr lang="en-GB" dirty="0">
                <a:latin typeface="Times New Roman" panose="02020603050405020304" pitchFamily="18" charset="0"/>
                <a:ea typeface="Times New Roman" panose="02020603050405020304" pitchFamily="18" charset="0"/>
              </a:rPr>
              <a:t>[Moved by &lt;name&gt; on behalf of &lt;group&gt;</a:t>
            </a:r>
            <a:endParaRPr lang="en-US" dirty="0">
              <a:latin typeface="Times New Roman" panose="02020603050405020304" pitchFamily="18" charset="0"/>
              <a:ea typeface="Times New Roman" panose="02020603050405020304" pitchFamily="18" charset="0"/>
            </a:endParaRPr>
          </a:p>
          <a:p>
            <a:pPr lvl="0">
              <a:spcBef>
                <a:spcPts val="0"/>
              </a:spcBef>
              <a:spcAft>
                <a:spcPts val="0"/>
              </a:spcAft>
              <a:buFont typeface="Symbol" panose="05050102010706020507" pitchFamily="18" charset="2"/>
              <a:buChar char=""/>
              <a:tabLst>
                <a:tab pos="457200" algn="l"/>
              </a:tabLst>
            </a:pPr>
            <a:r>
              <a:rPr lang="en-GB" dirty="0">
                <a:latin typeface="Times New Roman" panose="02020603050405020304" pitchFamily="18" charset="0"/>
                <a:ea typeface="Times New Roman" panose="02020603050405020304" pitchFamily="18" charset="0"/>
              </a:rPr>
              <a:t>&lt;group&gt; vote: </a:t>
            </a:r>
            <a:endParaRPr lang="en-US" dirty="0">
              <a:latin typeface="Times New Roman" panose="02020603050405020304" pitchFamily="18" charset="0"/>
              <a:ea typeface="Times New Roman" panose="02020603050405020304" pitchFamily="18" charset="0"/>
            </a:endParaRPr>
          </a:p>
          <a:p>
            <a:pPr lvl="0">
              <a:spcBef>
                <a:spcPts val="0"/>
              </a:spcBef>
              <a:spcAft>
                <a:spcPts val="0"/>
              </a:spcAft>
              <a:buFont typeface="Symbol" panose="05050102010706020507" pitchFamily="18" charset="2"/>
              <a:buChar char=""/>
              <a:tabLst>
                <a:tab pos="457200" algn="l"/>
              </a:tabLst>
            </a:pPr>
            <a:r>
              <a:rPr lang="en-GB" dirty="0">
                <a:latin typeface="Times New Roman" panose="02020603050405020304" pitchFamily="18" charset="0"/>
                <a:ea typeface="Times New Roman" panose="02020603050405020304" pitchFamily="18" charset="0"/>
              </a:rPr>
              <a:t>Moved: </a:t>
            </a:r>
            <a:r>
              <a:rPr lang="en-GB" dirty="0" smtClean="0">
                <a:latin typeface="Times New Roman" panose="02020603050405020304" pitchFamily="18" charset="0"/>
                <a:ea typeface="Times New Roman" panose="02020603050405020304" pitchFamily="18" charset="0"/>
              </a:rPr>
              <a:t>Youhan Kim,  </a:t>
            </a:r>
            <a:r>
              <a:rPr lang="en-GB" dirty="0">
                <a:latin typeface="Times New Roman" panose="02020603050405020304" pitchFamily="18" charset="0"/>
                <a:ea typeface="Times New Roman" panose="02020603050405020304" pitchFamily="18" charset="0"/>
              </a:rPr>
              <a:t>Seconded: </a:t>
            </a:r>
            <a:r>
              <a:rPr lang="en-GB" dirty="0" err="1" smtClean="0">
                <a:latin typeface="Times New Roman" panose="02020603050405020304" pitchFamily="18" charset="0"/>
                <a:ea typeface="Times New Roman" panose="02020603050405020304" pitchFamily="18" charset="0"/>
              </a:rPr>
              <a:t>Yasu</a:t>
            </a:r>
            <a:r>
              <a:rPr lang="en-GB" dirty="0" smtClean="0">
                <a:latin typeface="Times New Roman" panose="02020603050405020304" pitchFamily="18" charset="0"/>
                <a:ea typeface="Times New Roman" panose="02020603050405020304" pitchFamily="18" charset="0"/>
              </a:rPr>
              <a:t> Inoue, </a:t>
            </a:r>
            <a:r>
              <a:rPr lang="en-GB" dirty="0">
                <a:latin typeface="Times New Roman" panose="02020603050405020304" pitchFamily="18" charset="0"/>
                <a:ea typeface="Times New Roman" panose="02020603050405020304" pitchFamily="18" charset="0"/>
              </a:rPr>
              <a:t>Result: </a:t>
            </a:r>
            <a:r>
              <a:rPr lang="en-GB" dirty="0" smtClean="0">
                <a:latin typeface="Times New Roman" panose="02020603050405020304" pitchFamily="18" charset="0"/>
                <a:ea typeface="Times New Roman" panose="02020603050405020304" pitchFamily="18" charset="0"/>
              </a:rPr>
              <a:t>40/0/1 motion passes</a:t>
            </a:r>
            <a:endParaRPr lang="en-US" dirty="0">
              <a:latin typeface="Times New Roman" panose="02020603050405020304" pitchFamily="18" charset="0"/>
              <a:ea typeface="Times New Roman" panose="02020603050405020304" pitchFamily="18" charset="0"/>
            </a:endParaRP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27</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October 2017</a:t>
            </a:r>
            <a:endParaRPr lang="en-GB" dirty="0"/>
          </a:p>
        </p:txBody>
      </p:sp>
    </p:spTree>
    <p:extLst>
      <p:ext uri="{BB962C8B-B14F-4D97-AF65-F5344CB8AC3E}">
        <p14:creationId xmlns:p14="http://schemas.microsoft.com/office/powerpoint/2010/main" val="235754240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8077200" cy="1065213"/>
          </a:xfrm>
        </p:spPr>
        <p:txBody>
          <a:bodyPr/>
          <a:lstStyle/>
          <a:p>
            <a:r>
              <a:rPr lang="en-US" altLang="en-US" dirty="0"/>
              <a:t>Agenda for Tuesday </a:t>
            </a:r>
            <a:r>
              <a:rPr lang="en-US" altLang="en-US" dirty="0" smtClean="0"/>
              <a:t>November 07, 16:00 </a:t>
            </a:r>
            <a:r>
              <a:rPr lang="en-US" altLang="en-US" dirty="0"/>
              <a:t>– </a:t>
            </a:r>
            <a:r>
              <a:rPr lang="en-US" altLang="en-US" dirty="0" smtClean="0"/>
              <a:t>18:00</a:t>
            </a:r>
            <a:r>
              <a:rPr lang="en-US" altLang="en-US" dirty="0" smtClean="0">
                <a:sym typeface="Wingdings" panose="05000000000000000000" pitchFamily="2" charset="2"/>
              </a:rPr>
              <a:t> </a:t>
            </a:r>
            <a:endParaRPr lang="en-US" dirty="0"/>
          </a:p>
        </p:txBody>
      </p:sp>
      <p:sp>
        <p:nvSpPr>
          <p:cNvPr id="3" name="Content Placeholder 2"/>
          <p:cNvSpPr>
            <a:spLocks noGrp="1"/>
          </p:cNvSpPr>
          <p:nvPr>
            <p:ph idx="1"/>
          </p:nvPr>
        </p:nvSpPr>
        <p:spPr/>
        <p:txBody>
          <a:bodyPr/>
          <a:lstStyle/>
          <a:p>
            <a:pPr>
              <a:lnSpc>
                <a:spcPct val="80000"/>
              </a:lnSpc>
              <a:buFont typeface="Arial" panose="020B0604020202020204" pitchFamily="34" charset="0"/>
              <a:buChar char="•"/>
            </a:pPr>
            <a:r>
              <a:rPr lang="en-US" altLang="en-US" dirty="0"/>
              <a:t>Call meeting to order </a:t>
            </a:r>
          </a:p>
          <a:p>
            <a:pPr>
              <a:buFont typeface="Arial" panose="020B0604020202020204" pitchFamily="34" charset="0"/>
              <a:buChar char="•"/>
            </a:pPr>
            <a:r>
              <a:rPr lang="en-US" altLang="en-US" dirty="0"/>
              <a:t>IEEE-SA IPR policy and Procedure</a:t>
            </a:r>
          </a:p>
          <a:p>
            <a:pPr>
              <a:lnSpc>
                <a:spcPct val="80000"/>
              </a:lnSpc>
              <a:buFont typeface="Arial" panose="020B0604020202020204" pitchFamily="34" charset="0"/>
              <a:buChar char="•"/>
            </a:pPr>
            <a:r>
              <a:rPr lang="en-US" altLang="en-US" dirty="0"/>
              <a:t>Call for submissions</a:t>
            </a:r>
          </a:p>
          <a:p>
            <a:pPr>
              <a:lnSpc>
                <a:spcPct val="80000"/>
              </a:lnSpc>
              <a:buFont typeface="Arial" panose="020B0604020202020204" pitchFamily="34" charset="0"/>
              <a:buChar char="•"/>
            </a:pPr>
            <a:r>
              <a:rPr lang="en-US" altLang="en-US" dirty="0" smtClean="0"/>
              <a:t>Presentations and Comment Resolution</a:t>
            </a:r>
          </a:p>
          <a:p>
            <a:pPr>
              <a:lnSpc>
                <a:spcPct val="80000"/>
              </a:lnSpc>
              <a:buFont typeface="Arial" panose="020B0604020202020204" pitchFamily="34" charset="0"/>
              <a:buChar char="•"/>
            </a:pPr>
            <a:r>
              <a:rPr lang="en-US" altLang="en-US" dirty="0" smtClean="0"/>
              <a:t>Comment Assignment – Robert Stacey</a:t>
            </a:r>
          </a:p>
          <a:p>
            <a:pPr>
              <a:lnSpc>
                <a:spcPct val="80000"/>
              </a:lnSpc>
              <a:buFont typeface="Arial" panose="020B0604020202020204" pitchFamily="34" charset="0"/>
              <a:buChar char="•"/>
            </a:pPr>
            <a:r>
              <a:rPr lang="en-US" altLang="en-US" dirty="0"/>
              <a:t>Presentations and Comment </a:t>
            </a:r>
            <a:r>
              <a:rPr lang="en-US" altLang="en-US" dirty="0" smtClean="0"/>
              <a:t>Resolution</a:t>
            </a:r>
          </a:p>
          <a:p>
            <a:pPr>
              <a:lnSpc>
                <a:spcPct val="80000"/>
              </a:lnSpc>
              <a:buFont typeface="Arial" panose="020B0604020202020204" pitchFamily="34" charset="0"/>
              <a:buChar char="•"/>
            </a:pPr>
            <a:r>
              <a:rPr lang="en-US" altLang="en-US" dirty="0" smtClean="0"/>
              <a:t>Recess</a:t>
            </a:r>
            <a:endParaRPr lang="en-US" alt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28</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October 2017</a:t>
            </a:r>
            <a:endParaRPr lang="en-GB" dirty="0"/>
          </a:p>
        </p:txBody>
      </p:sp>
      <p:sp>
        <p:nvSpPr>
          <p:cNvPr id="7" name="TextBox 6"/>
          <p:cNvSpPr txBox="1"/>
          <p:nvPr/>
        </p:nvSpPr>
        <p:spPr>
          <a:xfrm rot="19337079">
            <a:off x="1550087" y="2681943"/>
            <a:ext cx="4948791" cy="1446550"/>
          </a:xfrm>
          <a:prstGeom prst="rect">
            <a:avLst/>
          </a:prstGeom>
          <a:noFill/>
        </p:spPr>
        <p:txBody>
          <a:bodyPr wrap="none" rtlCol="0">
            <a:spAutoFit/>
          </a:bodyPr>
          <a:lstStyle/>
          <a:p>
            <a:r>
              <a:rPr lang="en-US" sz="8800" b="1" dirty="0" smtClean="0">
                <a:solidFill>
                  <a:srgbClr val="FF0000"/>
                </a:solidFill>
              </a:rPr>
              <a:t>Cancelled</a:t>
            </a:r>
            <a:endParaRPr lang="en-US" sz="8800" b="1" dirty="0">
              <a:solidFill>
                <a:srgbClr val="FF0000"/>
              </a:solidFill>
            </a:endParaRPr>
          </a:p>
        </p:txBody>
      </p:sp>
    </p:spTree>
    <p:extLst>
      <p:ext uri="{BB962C8B-B14F-4D97-AF65-F5344CB8AC3E}">
        <p14:creationId xmlns:p14="http://schemas.microsoft.com/office/powerpoint/2010/main" val="426418696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85800"/>
            <a:ext cx="8610600" cy="1065213"/>
          </a:xfrm>
        </p:spPr>
        <p:txBody>
          <a:bodyPr/>
          <a:lstStyle/>
          <a:p>
            <a:r>
              <a:rPr lang="en-US" altLang="en-US" dirty="0"/>
              <a:t>Agenda for </a:t>
            </a:r>
            <a:r>
              <a:rPr lang="en-US" altLang="en-US" dirty="0" smtClean="0"/>
              <a:t>Wednesday November 08, 08:00 </a:t>
            </a:r>
            <a:r>
              <a:rPr lang="en-US" altLang="en-US" dirty="0"/>
              <a:t>– </a:t>
            </a:r>
            <a:r>
              <a:rPr lang="en-US" altLang="en-US" dirty="0" smtClean="0"/>
              <a:t>10:00</a:t>
            </a:r>
            <a:r>
              <a:rPr lang="en-US" altLang="en-US" dirty="0" smtClean="0">
                <a:sym typeface="Wingdings" panose="05000000000000000000" pitchFamily="2" charset="2"/>
              </a:rPr>
              <a:t> </a:t>
            </a:r>
            <a:endParaRPr lang="en-US" dirty="0"/>
          </a:p>
        </p:txBody>
      </p:sp>
      <p:sp>
        <p:nvSpPr>
          <p:cNvPr id="3" name="Content Placeholder 2"/>
          <p:cNvSpPr>
            <a:spLocks noGrp="1"/>
          </p:cNvSpPr>
          <p:nvPr>
            <p:ph idx="1"/>
          </p:nvPr>
        </p:nvSpPr>
        <p:spPr>
          <a:xfrm>
            <a:off x="685800" y="1752600"/>
            <a:ext cx="7770813" cy="4113213"/>
          </a:xfrm>
        </p:spPr>
        <p:txBody>
          <a:bodyPr/>
          <a:lstStyle/>
          <a:p>
            <a:pPr>
              <a:lnSpc>
                <a:spcPct val="80000"/>
              </a:lnSpc>
              <a:buFont typeface="Arial" panose="020B0604020202020204" pitchFamily="34" charset="0"/>
              <a:buChar char="•"/>
            </a:pPr>
            <a:r>
              <a:rPr lang="en-US" altLang="en-US" dirty="0"/>
              <a:t>Call meeting to order </a:t>
            </a:r>
          </a:p>
          <a:p>
            <a:pPr>
              <a:buFont typeface="Arial" panose="020B0604020202020204" pitchFamily="34" charset="0"/>
              <a:buChar char="•"/>
            </a:pPr>
            <a:r>
              <a:rPr lang="en-US" altLang="en-US" dirty="0"/>
              <a:t>IEEE-SA IPR policy and Procedure</a:t>
            </a:r>
          </a:p>
          <a:p>
            <a:pPr>
              <a:lnSpc>
                <a:spcPct val="80000"/>
              </a:lnSpc>
              <a:buFont typeface="Arial" panose="020B0604020202020204" pitchFamily="34" charset="0"/>
              <a:buChar char="•"/>
            </a:pPr>
            <a:r>
              <a:rPr lang="en-US" altLang="en-US" dirty="0"/>
              <a:t>Call for submissions</a:t>
            </a:r>
          </a:p>
          <a:p>
            <a:pPr>
              <a:lnSpc>
                <a:spcPct val="80000"/>
              </a:lnSpc>
              <a:buFont typeface="Arial" panose="020B0604020202020204" pitchFamily="34" charset="0"/>
              <a:buChar char="•"/>
            </a:pPr>
            <a:r>
              <a:rPr lang="en-US" altLang="en-US" dirty="0"/>
              <a:t>Presentations and Comment Resolution</a:t>
            </a:r>
          </a:p>
          <a:p>
            <a:pPr lvl="1">
              <a:lnSpc>
                <a:spcPct val="80000"/>
              </a:lnSpc>
              <a:buFont typeface="Arial" panose="020B0604020202020204" pitchFamily="34" charset="0"/>
              <a:buChar char="•"/>
            </a:pPr>
            <a:r>
              <a:rPr lang="en-US" altLang="en-US" sz="1600" dirty="0">
                <a:hlinkClick r:id="rId2"/>
              </a:rPr>
              <a:t>https://mentor.ieee.org/802.11/dcn/17/11-17-1763-00-00ax-crs-for-20-mhz-only-sta-ru-restriction.docx</a:t>
            </a:r>
            <a:r>
              <a:rPr lang="en-US" altLang="en-US" sz="1600" dirty="0"/>
              <a:t> </a:t>
            </a:r>
          </a:p>
          <a:p>
            <a:pPr lvl="1">
              <a:lnSpc>
                <a:spcPct val="80000"/>
              </a:lnSpc>
              <a:buFont typeface="Arial" panose="020B0604020202020204" pitchFamily="34" charset="0"/>
              <a:buChar char="•"/>
            </a:pPr>
            <a:r>
              <a:rPr lang="en-US" altLang="en-US" sz="1600" dirty="0">
                <a:hlinkClick r:id="rId3"/>
              </a:rPr>
              <a:t>https://mentor.ieee.org/802.11/dcn/17/11-17-1764-00-00ax-crs-for-28-4-2-and-28-4-4.docx</a:t>
            </a:r>
            <a:r>
              <a:rPr lang="en-US" altLang="en-US" dirty="0"/>
              <a:t> </a:t>
            </a:r>
            <a:endParaRPr lang="en-US" altLang="en-US" dirty="0" smtClean="0"/>
          </a:p>
          <a:p>
            <a:pPr lvl="1">
              <a:lnSpc>
                <a:spcPct val="80000"/>
              </a:lnSpc>
              <a:buFont typeface="Arial" panose="020B0604020202020204" pitchFamily="34" charset="0"/>
              <a:buChar char="•"/>
            </a:pPr>
            <a:r>
              <a:rPr lang="en-US" altLang="en-US" dirty="0">
                <a:hlinkClick r:id="rId4"/>
              </a:rPr>
              <a:t>https://mentor.ieee.org/802.11/dcn/17/11-17-1774-00-00ax-resolution-for-the-tbd-in-annex-c-3.docx</a:t>
            </a:r>
            <a:r>
              <a:rPr lang="en-US" altLang="en-US" dirty="0"/>
              <a:t> </a:t>
            </a:r>
            <a:endParaRPr lang="en-US" altLang="en-US" dirty="0"/>
          </a:p>
          <a:p>
            <a:pPr>
              <a:lnSpc>
                <a:spcPct val="80000"/>
              </a:lnSpc>
              <a:buFont typeface="Arial" panose="020B0604020202020204" pitchFamily="34" charset="0"/>
              <a:buChar char="•"/>
            </a:pPr>
            <a:r>
              <a:rPr lang="en-US" altLang="en-US" dirty="0"/>
              <a:t>Comment Assignment – Robert </a:t>
            </a:r>
            <a:r>
              <a:rPr lang="en-US" altLang="en-US" dirty="0" smtClean="0"/>
              <a:t>Stacey</a:t>
            </a:r>
          </a:p>
          <a:p>
            <a:pPr lvl="1">
              <a:lnSpc>
                <a:spcPct val="80000"/>
              </a:lnSpc>
              <a:buFont typeface="Arial" panose="020B0604020202020204" pitchFamily="34" charset="0"/>
              <a:buChar char="•"/>
            </a:pPr>
            <a:r>
              <a:rPr lang="en-US" altLang="en-US" sz="1600" dirty="0">
                <a:hlinkClick r:id="rId5"/>
              </a:rPr>
              <a:t>https://</a:t>
            </a:r>
            <a:r>
              <a:rPr lang="en-US" altLang="en-US" sz="1600" dirty="0" smtClean="0">
                <a:hlinkClick r:id="rId5"/>
              </a:rPr>
              <a:t>mentor.ieee.org/802.11/dcn/17/11-17-1775-00-00ax-cr-for-pics-comments-on-d2-0.docx</a:t>
            </a:r>
            <a:r>
              <a:rPr lang="en-US" altLang="en-US" sz="1600" dirty="0" smtClean="0"/>
              <a:t> </a:t>
            </a:r>
            <a:endParaRPr lang="en-US" altLang="en-US" sz="1600" dirty="0"/>
          </a:p>
          <a:p>
            <a:pPr>
              <a:lnSpc>
                <a:spcPct val="80000"/>
              </a:lnSpc>
              <a:buFont typeface="Arial" panose="020B0604020202020204" pitchFamily="34" charset="0"/>
              <a:buChar char="•"/>
            </a:pPr>
            <a:r>
              <a:rPr lang="en-US" altLang="en-US" dirty="0" smtClean="0"/>
              <a:t>Recess</a:t>
            </a:r>
            <a:endParaRPr lang="en-US" altLang="en-US" dirty="0"/>
          </a:p>
          <a:p>
            <a:pPr>
              <a:buFont typeface="Arial" panose="020B0604020202020204" pitchFamily="34" charset="0"/>
              <a:buChar char="•"/>
            </a:pP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29</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October 2017</a:t>
            </a:r>
            <a:endParaRPr lang="en-GB" dirty="0"/>
          </a:p>
        </p:txBody>
      </p:sp>
    </p:spTree>
    <p:extLst>
      <p:ext uri="{BB962C8B-B14F-4D97-AF65-F5344CB8AC3E}">
        <p14:creationId xmlns:p14="http://schemas.microsoft.com/office/powerpoint/2010/main" val="26553081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Meeting Protocol</a:t>
            </a:r>
            <a:endParaRPr lang="en-US" dirty="0"/>
          </a:p>
        </p:txBody>
      </p:sp>
      <p:sp>
        <p:nvSpPr>
          <p:cNvPr id="3" name="Content Placeholder 2"/>
          <p:cNvSpPr>
            <a:spLocks noGrp="1"/>
          </p:cNvSpPr>
          <p:nvPr>
            <p:ph idx="1"/>
          </p:nvPr>
        </p:nvSpPr>
        <p:spPr>
          <a:xfrm>
            <a:off x="685800" y="2286000"/>
            <a:ext cx="7770813" cy="838200"/>
          </a:xfrm>
        </p:spPr>
        <p:txBody>
          <a:bodyPr/>
          <a:lstStyle/>
          <a:p>
            <a:r>
              <a:rPr lang="en-US" altLang="en-US" sz="2800" dirty="0"/>
              <a:t>Please announce your affiliation when you first address the group during a meeting slot</a:t>
            </a:r>
          </a:p>
          <a:p>
            <a:endParaRPr lang="en-US" sz="28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October 2017</a:t>
            </a:r>
            <a:endParaRPr lang="en-GB" dirty="0"/>
          </a:p>
        </p:txBody>
      </p:sp>
    </p:spTree>
    <p:extLst>
      <p:ext uri="{BB962C8B-B14F-4D97-AF65-F5344CB8AC3E}">
        <p14:creationId xmlns:p14="http://schemas.microsoft.com/office/powerpoint/2010/main" val="325418267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 Motion #</a:t>
            </a:r>
            <a:r>
              <a:rPr lang="en-US" dirty="0" smtClean="0"/>
              <a:t>442</a:t>
            </a:r>
            <a:endParaRPr lang="en-US" dirty="0"/>
          </a:p>
        </p:txBody>
      </p:sp>
      <p:sp>
        <p:nvSpPr>
          <p:cNvPr id="3" name="Content Placeholder 2"/>
          <p:cNvSpPr>
            <a:spLocks noGrp="1"/>
          </p:cNvSpPr>
          <p:nvPr>
            <p:ph idx="1"/>
          </p:nvPr>
        </p:nvSpPr>
        <p:spPr/>
        <p:txBody>
          <a:bodyPr/>
          <a:lstStyle/>
          <a:p>
            <a:r>
              <a:rPr lang="en-US" dirty="0" smtClean="0"/>
              <a:t>Move to accept resolutions to CIDs </a:t>
            </a:r>
            <a:r>
              <a:rPr lang="en-GB" dirty="0"/>
              <a:t>13607, 13608, 13609, 13610, 13611, </a:t>
            </a:r>
            <a:r>
              <a:rPr lang="en-GB" dirty="0" smtClean="0"/>
              <a:t>13615 in doc 11-17/1764r0 </a:t>
            </a:r>
          </a:p>
          <a:p>
            <a:endParaRPr lang="en-GB" dirty="0"/>
          </a:p>
          <a:p>
            <a:r>
              <a:rPr lang="en-GB" dirty="0" smtClean="0"/>
              <a:t>Move: Sungeun Lee		Second</a:t>
            </a:r>
            <a:r>
              <a:rPr lang="en-GB" dirty="0" smtClean="0"/>
              <a:t>: Bin Tian</a:t>
            </a:r>
          </a:p>
          <a:p>
            <a:r>
              <a:rPr lang="en-GB" dirty="0" smtClean="0"/>
              <a:t>Y/N/A: 34/0/5</a:t>
            </a:r>
          </a:p>
          <a:p>
            <a:r>
              <a:rPr lang="en-GB" dirty="0" smtClean="0"/>
              <a:t>Motion passes</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30</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October 2017</a:t>
            </a:r>
            <a:endParaRPr lang="en-GB" dirty="0"/>
          </a:p>
        </p:txBody>
      </p:sp>
    </p:spTree>
    <p:extLst>
      <p:ext uri="{BB962C8B-B14F-4D97-AF65-F5344CB8AC3E}">
        <p14:creationId xmlns:p14="http://schemas.microsoft.com/office/powerpoint/2010/main" val="78611705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 Motion #</a:t>
            </a:r>
            <a:r>
              <a:rPr lang="en-US" dirty="0" smtClean="0"/>
              <a:t>443</a:t>
            </a:r>
            <a:endParaRPr lang="en-US" dirty="0"/>
          </a:p>
        </p:txBody>
      </p:sp>
      <p:sp>
        <p:nvSpPr>
          <p:cNvPr id="3" name="Content Placeholder 2"/>
          <p:cNvSpPr>
            <a:spLocks noGrp="1"/>
          </p:cNvSpPr>
          <p:nvPr>
            <p:ph idx="1"/>
          </p:nvPr>
        </p:nvSpPr>
        <p:spPr/>
        <p:txBody>
          <a:bodyPr/>
          <a:lstStyle/>
          <a:p>
            <a:r>
              <a:rPr lang="en-US" dirty="0" smtClean="0"/>
              <a:t>Move to accept resolutions to CIDs </a:t>
            </a:r>
            <a:r>
              <a:rPr lang="en-GB" dirty="0"/>
              <a:t>13398, 13431, 13576, 13577, 13578, 13579, 13580, 13581, 13303, 12557, 13582, 13583, 13584, 13585, 13586, 13587, 13588, 13589, </a:t>
            </a:r>
            <a:r>
              <a:rPr lang="en-GB" dirty="0" smtClean="0"/>
              <a:t>14058 in doc </a:t>
            </a:r>
            <a:r>
              <a:rPr lang="en-GB" dirty="0" smtClean="0"/>
              <a:t>11-17/1763r1</a:t>
            </a:r>
            <a:endParaRPr lang="en-GB" dirty="0" smtClean="0"/>
          </a:p>
          <a:p>
            <a:endParaRPr lang="en-GB" dirty="0"/>
          </a:p>
          <a:p>
            <a:r>
              <a:rPr lang="en-GB" dirty="0" smtClean="0"/>
              <a:t>Move:	Sungeun Lee		Second</a:t>
            </a:r>
            <a:r>
              <a:rPr lang="en-GB" dirty="0" smtClean="0"/>
              <a:t>: Bin Tian</a:t>
            </a:r>
          </a:p>
          <a:p>
            <a:r>
              <a:rPr lang="en-GB" dirty="0" smtClean="0"/>
              <a:t>Accepted with no objection</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31</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October 2017</a:t>
            </a:r>
            <a:endParaRPr lang="en-GB" dirty="0"/>
          </a:p>
        </p:txBody>
      </p:sp>
    </p:spTree>
    <p:extLst>
      <p:ext uri="{BB962C8B-B14F-4D97-AF65-F5344CB8AC3E}">
        <p14:creationId xmlns:p14="http://schemas.microsoft.com/office/powerpoint/2010/main" val="211066528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 Motion #444</a:t>
            </a:r>
            <a:endParaRPr lang="en-US" dirty="0"/>
          </a:p>
        </p:txBody>
      </p:sp>
      <p:sp>
        <p:nvSpPr>
          <p:cNvPr id="3" name="Content Placeholder 2"/>
          <p:cNvSpPr>
            <a:spLocks noGrp="1"/>
          </p:cNvSpPr>
          <p:nvPr>
            <p:ph idx="1"/>
          </p:nvPr>
        </p:nvSpPr>
        <p:spPr/>
        <p:txBody>
          <a:bodyPr/>
          <a:lstStyle/>
          <a:p>
            <a:r>
              <a:rPr lang="en-US" dirty="0" smtClean="0"/>
              <a:t>Move to accept resolutions to CIDs </a:t>
            </a:r>
            <a:r>
              <a:rPr lang="en-GB" i="1" dirty="0"/>
              <a:t>12107, 12118, 13021, </a:t>
            </a:r>
            <a:r>
              <a:rPr lang="en-GB" i="1" dirty="0" smtClean="0"/>
              <a:t>13054 in doc 11-17/1774r1</a:t>
            </a:r>
          </a:p>
          <a:p>
            <a:endParaRPr lang="en-GB" i="1" dirty="0"/>
          </a:p>
          <a:p>
            <a:r>
              <a:rPr lang="en-GB" i="1" dirty="0" smtClean="0"/>
              <a:t>Move: Edward Au		Second: Bin Tian</a:t>
            </a:r>
          </a:p>
          <a:p>
            <a:r>
              <a:rPr lang="en-GB" i="1" dirty="0" smtClean="0"/>
              <a:t>Accepted with no objection</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32</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October 2017</a:t>
            </a:r>
            <a:endParaRPr lang="en-GB" dirty="0"/>
          </a:p>
        </p:txBody>
      </p:sp>
    </p:spTree>
    <p:extLst>
      <p:ext uri="{BB962C8B-B14F-4D97-AF65-F5344CB8AC3E}">
        <p14:creationId xmlns:p14="http://schemas.microsoft.com/office/powerpoint/2010/main" val="85430034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 Motion #445</a:t>
            </a:r>
            <a:endParaRPr lang="en-US" dirty="0"/>
          </a:p>
        </p:txBody>
      </p:sp>
      <p:sp>
        <p:nvSpPr>
          <p:cNvPr id="3" name="Content Placeholder 2"/>
          <p:cNvSpPr>
            <a:spLocks noGrp="1"/>
          </p:cNvSpPr>
          <p:nvPr>
            <p:ph idx="1"/>
          </p:nvPr>
        </p:nvSpPr>
        <p:spPr/>
        <p:txBody>
          <a:bodyPr/>
          <a:lstStyle/>
          <a:p>
            <a:r>
              <a:rPr lang="en-US" dirty="0" smtClean="0"/>
              <a:t>Move to accept resolutions to CIDs </a:t>
            </a:r>
            <a:r>
              <a:rPr lang="en-GB" i="1" dirty="0"/>
              <a:t>11400, 13327, 13328, 13502, 13503, and </a:t>
            </a:r>
            <a:r>
              <a:rPr lang="en-GB" i="1" dirty="0" smtClean="0"/>
              <a:t>12706 in doc 11-17/1775r0</a:t>
            </a:r>
          </a:p>
          <a:p>
            <a:endParaRPr lang="en-GB" i="1" dirty="0"/>
          </a:p>
          <a:p>
            <a:r>
              <a:rPr lang="en-GB" i="1" dirty="0" smtClean="0"/>
              <a:t>Move: Edward Au		</a:t>
            </a:r>
            <a:r>
              <a:rPr lang="en-GB" i="1" dirty="0" err="1" smtClean="0"/>
              <a:t>Second:Bin</a:t>
            </a:r>
            <a:r>
              <a:rPr lang="en-GB" i="1" dirty="0" smtClean="0"/>
              <a:t> Tian</a:t>
            </a:r>
          </a:p>
          <a:p>
            <a:r>
              <a:rPr lang="en-GB" i="1" dirty="0" smtClean="0"/>
              <a:t>Accepted with no objection</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33</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October 2017</a:t>
            </a:r>
            <a:endParaRPr lang="en-GB" dirty="0"/>
          </a:p>
        </p:txBody>
      </p:sp>
    </p:spTree>
    <p:extLst>
      <p:ext uri="{BB962C8B-B14F-4D97-AF65-F5344CB8AC3E}">
        <p14:creationId xmlns:p14="http://schemas.microsoft.com/office/powerpoint/2010/main" val="276362730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 Motion #446</a:t>
            </a:r>
            <a:endParaRPr lang="en-US" dirty="0"/>
          </a:p>
        </p:txBody>
      </p:sp>
      <p:sp>
        <p:nvSpPr>
          <p:cNvPr id="3" name="Content Placeholder 2"/>
          <p:cNvSpPr>
            <a:spLocks noGrp="1"/>
          </p:cNvSpPr>
          <p:nvPr>
            <p:ph idx="1"/>
          </p:nvPr>
        </p:nvSpPr>
        <p:spPr/>
        <p:txBody>
          <a:bodyPr/>
          <a:lstStyle/>
          <a:p>
            <a:r>
              <a:rPr lang="en-US" dirty="0" smtClean="0"/>
              <a:t>Move to accept resolution to CID 11895 in doc 11-17/1731r3</a:t>
            </a:r>
          </a:p>
          <a:p>
            <a:endParaRPr lang="en-US" dirty="0"/>
          </a:p>
          <a:p>
            <a:r>
              <a:rPr lang="en-US" dirty="0" smtClean="0"/>
              <a:t>Move: </a:t>
            </a:r>
            <a:r>
              <a:rPr lang="en-US" dirty="0"/>
              <a:t>Hongyuan Zhang </a:t>
            </a:r>
            <a:r>
              <a:rPr lang="en-US" dirty="0" smtClean="0"/>
              <a:t>		Second: Bin Tian</a:t>
            </a:r>
          </a:p>
          <a:p>
            <a:r>
              <a:rPr lang="en-US" dirty="0" smtClean="0"/>
              <a:t>Accepted with no objection</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34</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October 2017</a:t>
            </a:r>
            <a:endParaRPr lang="en-GB" dirty="0"/>
          </a:p>
        </p:txBody>
      </p:sp>
    </p:spTree>
    <p:extLst>
      <p:ext uri="{BB962C8B-B14F-4D97-AF65-F5344CB8AC3E}">
        <p14:creationId xmlns:p14="http://schemas.microsoft.com/office/powerpoint/2010/main" val="178530084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85800"/>
            <a:ext cx="8686800" cy="1065213"/>
          </a:xfrm>
        </p:spPr>
        <p:txBody>
          <a:bodyPr/>
          <a:lstStyle/>
          <a:p>
            <a:r>
              <a:rPr lang="en-US" altLang="en-US" dirty="0"/>
              <a:t>Agenda for Wednesday </a:t>
            </a:r>
            <a:r>
              <a:rPr lang="en-US" altLang="en-US" dirty="0" smtClean="0"/>
              <a:t>November 08, 16:00 </a:t>
            </a:r>
            <a:r>
              <a:rPr lang="en-US" altLang="en-US" dirty="0"/>
              <a:t>– </a:t>
            </a:r>
            <a:r>
              <a:rPr lang="en-US" altLang="en-US" dirty="0" smtClean="0"/>
              <a:t>18:00</a:t>
            </a:r>
            <a:r>
              <a:rPr lang="en-US" altLang="en-US" dirty="0" smtClean="0">
                <a:sym typeface="Wingdings" panose="05000000000000000000" pitchFamily="2" charset="2"/>
              </a:rPr>
              <a:t> </a:t>
            </a:r>
            <a:endParaRPr lang="en-US" dirty="0"/>
          </a:p>
        </p:txBody>
      </p:sp>
      <p:sp>
        <p:nvSpPr>
          <p:cNvPr id="3" name="Content Placeholder 2"/>
          <p:cNvSpPr>
            <a:spLocks noGrp="1"/>
          </p:cNvSpPr>
          <p:nvPr>
            <p:ph idx="1"/>
          </p:nvPr>
        </p:nvSpPr>
        <p:spPr/>
        <p:txBody>
          <a:bodyPr/>
          <a:lstStyle/>
          <a:p>
            <a:pPr>
              <a:lnSpc>
                <a:spcPct val="80000"/>
              </a:lnSpc>
              <a:buFont typeface="Arial" panose="020B0604020202020204" pitchFamily="34" charset="0"/>
              <a:buChar char="•"/>
            </a:pPr>
            <a:r>
              <a:rPr lang="en-US" altLang="en-US" dirty="0"/>
              <a:t>Call meeting to order </a:t>
            </a:r>
          </a:p>
          <a:p>
            <a:pPr>
              <a:buFont typeface="Arial" panose="020B0604020202020204" pitchFamily="34" charset="0"/>
              <a:buChar char="•"/>
            </a:pPr>
            <a:r>
              <a:rPr lang="en-US" altLang="en-US" dirty="0"/>
              <a:t>IEEE-SA IPR policy and Procedure</a:t>
            </a:r>
          </a:p>
          <a:p>
            <a:pPr>
              <a:lnSpc>
                <a:spcPct val="80000"/>
              </a:lnSpc>
              <a:buFont typeface="Arial" panose="020B0604020202020204" pitchFamily="34" charset="0"/>
              <a:buChar char="•"/>
            </a:pPr>
            <a:r>
              <a:rPr lang="en-US" altLang="en-US" dirty="0"/>
              <a:t>Call for submissions</a:t>
            </a:r>
          </a:p>
          <a:p>
            <a:pPr>
              <a:lnSpc>
                <a:spcPct val="80000"/>
              </a:lnSpc>
              <a:buFont typeface="Arial" panose="020B0604020202020204" pitchFamily="34" charset="0"/>
              <a:buChar char="•"/>
            </a:pPr>
            <a:r>
              <a:rPr lang="en-US" altLang="en-US" dirty="0"/>
              <a:t>Comment Assignment – Robert Stacey</a:t>
            </a:r>
          </a:p>
          <a:p>
            <a:pPr>
              <a:lnSpc>
                <a:spcPct val="80000"/>
              </a:lnSpc>
              <a:buFont typeface="Arial" panose="020B0604020202020204" pitchFamily="34" charset="0"/>
              <a:buChar char="•"/>
            </a:pPr>
            <a:r>
              <a:rPr lang="en-US" altLang="en-US" dirty="0"/>
              <a:t>Presentations and Comment Resolution</a:t>
            </a:r>
          </a:p>
          <a:p>
            <a:pPr>
              <a:lnSpc>
                <a:spcPct val="80000"/>
              </a:lnSpc>
              <a:buFont typeface="Arial" panose="020B0604020202020204" pitchFamily="34" charset="0"/>
              <a:buChar char="•"/>
            </a:pPr>
            <a:r>
              <a:rPr lang="en-US" altLang="en-US" dirty="0"/>
              <a:t>Recess</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35</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October 2017</a:t>
            </a:r>
            <a:endParaRPr lang="en-GB" dirty="0"/>
          </a:p>
        </p:txBody>
      </p:sp>
      <p:sp>
        <p:nvSpPr>
          <p:cNvPr id="7" name="TextBox 6"/>
          <p:cNvSpPr txBox="1"/>
          <p:nvPr/>
        </p:nvSpPr>
        <p:spPr>
          <a:xfrm rot="19337079">
            <a:off x="1550087" y="2681943"/>
            <a:ext cx="4948791" cy="1446550"/>
          </a:xfrm>
          <a:prstGeom prst="rect">
            <a:avLst/>
          </a:prstGeom>
          <a:noFill/>
        </p:spPr>
        <p:txBody>
          <a:bodyPr wrap="none" rtlCol="0">
            <a:spAutoFit/>
          </a:bodyPr>
          <a:lstStyle/>
          <a:p>
            <a:r>
              <a:rPr lang="en-US" sz="8800" b="1" dirty="0" smtClean="0">
                <a:solidFill>
                  <a:srgbClr val="FF0000"/>
                </a:solidFill>
              </a:rPr>
              <a:t>Cancelled</a:t>
            </a:r>
            <a:endParaRPr lang="en-US" sz="8800" b="1" dirty="0">
              <a:solidFill>
                <a:srgbClr val="FF0000"/>
              </a:solidFill>
            </a:endParaRPr>
          </a:p>
        </p:txBody>
      </p:sp>
    </p:spTree>
    <p:extLst>
      <p:ext uri="{BB962C8B-B14F-4D97-AF65-F5344CB8AC3E}">
        <p14:creationId xmlns:p14="http://schemas.microsoft.com/office/powerpoint/2010/main" val="159591380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85800"/>
            <a:ext cx="8382000" cy="1065213"/>
          </a:xfrm>
        </p:spPr>
        <p:txBody>
          <a:bodyPr/>
          <a:lstStyle/>
          <a:p>
            <a:r>
              <a:rPr lang="en-US" altLang="en-US" dirty="0"/>
              <a:t>Agenda for </a:t>
            </a:r>
            <a:r>
              <a:rPr lang="en-US" altLang="en-US" dirty="0" smtClean="0"/>
              <a:t>Thursday November 09, 10:30 </a:t>
            </a:r>
            <a:r>
              <a:rPr lang="en-US" altLang="en-US" dirty="0"/>
              <a:t>– </a:t>
            </a:r>
            <a:r>
              <a:rPr lang="en-US" altLang="en-US" dirty="0" smtClean="0"/>
              <a:t>12:30</a:t>
            </a:r>
            <a:endParaRPr lang="en-US" dirty="0"/>
          </a:p>
        </p:txBody>
      </p:sp>
      <p:sp>
        <p:nvSpPr>
          <p:cNvPr id="3" name="Content Placeholder 2"/>
          <p:cNvSpPr>
            <a:spLocks noGrp="1"/>
          </p:cNvSpPr>
          <p:nvPr>
            <p:ph idx="1"/>
          </p:nvPr>
        </p:nvSpPr>
        <p:spPr/>
        <p:txBody>
          <a:bodyPr/>
          <a:lstStyle/>
          <a:p>
            <a:pPr>
              <a:lnSpc>
                <a:spcPct val="80000"/>
              </a:lnSpc>
              <a:buFont typeface="Arial" panose="020B0604020202020204" pitchFamily="34" charset="0"/>
              <a:buChar char="•"/>
            </a:pPr>
            <a:r>
              <a:rPr lang="en-US" altLang="en-US" dirty="0"/>
              <a:t>Call meeting to order </a:t>
            </a:r>
          </a:p>
          <a:p>
            <a:pPr>
              <a:buFont typeface="Arial" panose="020B0604020202020204" pitchFamily="34" charset="0"/>
              <a:buChar char="•"/>
            </a:pPr>
            <a:r>
              <a:rPr lang="en-US" altLang="en-US" dirty="0"/>
              <a:t>IEEE-SA IPR policy and Procedure</a:t>
            </a:r>
          </a:p>
          <a:p>
            <a:pPr>
              <a:lnSpc>
                <a:spcPct val="80000"/>
              </a:lnSpc>
              <a:buFont typeface="Arial" panose="020B0604020202020204" pitchFamily="34" charset="0"/>
              <a:buChar char="•"/>
            </a:pPr>
            <a:r>
              <a:rPr lang="en-US" altLang="en-US" dirty="0"/>
              <a:t>Call for submissions</a:t>
            </a:r>
          </a:p>
          <a:p>
            <a:pPr>
              <a:lnSpc>
                <a:spcPct val="80000"/>
              </a:lnSpc>
              <a:buFont typeface="Arial" panose="020B0604020202020204" pitchFamily="34" charset="0"/>
              <a:buChar char="•"/>
            </a:pPr>
            <a:r>
              <a:rPr lang="en-US" altLang="en-US" dirty="0"/>
              <a:t>Comment Assignment – Robert </a:t>
            </a:r>
            <a:r>
              <a:rPr lang="en-US" altLang="en-US" dirty="0" smtClean="0"/>
              <a:t>Stacey</a:t>
            </a:r>
          </a:p>
          <a:p>
            <a:pPr>
              <a:lnSpc>
                <a:spcPct val="80000"/>
              </a:lnSpc>
              <a:buFont typeface="Arial" panose="020B0604020202020204" pitchFamily="34" charset="0"/>
              <a:buChar char="•"/>
            </a:pPr>
            <a:r>
              <a:rPr lang="en-US" altLang="en-US" dirty="0" err="1" smtClean="0"/>
              <a:t>Telecon</a:t>
            </a:r>
            <a:r>
              <a:rPr lang="en-US" altLang="en-US" dirty="0" smtClean="0"/>
              <a:t> Schedule </a:t>
            </a:r>
          </a:p>
          <a:p>
            <a:pPr>
              <a:lnSpc>
                <a:spcPct val="80000"/>
              </a:lnSpc>
              <a:buFont typeface="Arial" panose="020B0604020202020204" pitchFamily="34" charset="0"/>
              <a:buChar char="•"/>
            </a:pPr>
            <a:r>
              <a:rPr lang="en-US" altLang="en-US" dirty="0" smtClean="0"/>
              <a:t>Presentations </a:t>
            </a:r>
            <a:r>
              <a:rPr lang="en-US" altLang="en-US" dirty="0"/>
              <a:t>and Comment Resolution</a:t>
            </a:r>
          </a:p>
          <a:p>
            <a:pPr lvl="1">
              <a:lnSpc>
                <a:spcPct val="80000"/>
              </a:lnSpc>
              <a:buFont typeface="Arial" panose="020B0604020202020204" pitchFamily="34" charset="0"/>
              <a:buChar char="•"/>
            </a:pPr>
            <a:r>
              <a:rPr lang="en-US" altLang="en-US" sz="1800" dirty="0" smtClean="0">
                <a:hlinkClick r:id="rId2"/>
              </a:rPr>
              <a:t>https</a:t>
            </a:r>
            <a:r>
              <a:rPr lang="en-US" altLang="en-US" sz="1800" dirty="0">
                <a:hlinkClick r:id="rId2"/>
              </a:rPr>
              <a:t>://mentor.ieee.org/802.11/dcn/17/11-17-1769-00-00ax-discuss-level3-dynamic-fragment.docx</a:t>
            </a:r>
            <a:r>
              <a:rPr lang="en-US" altLang="en-US" sz="1800" dirty="0"/>
              <a:t> </a:t>
            </a:r>
          </a:p>
          <a:p>
            <a:pPr lvl="1">
              <a:lnSpc>
                <a:spcPct val="80000"/>
              </a:lnSpc>
              <a:buFont typeface="Arial" panose="020B0604020202020204" pitchFamily="34" charset="0"/>
              <a:buChar char="•"/>
            </a:pPr>
            <a:r>
              <a:rPr lang="en-US" altLang="en-US" dirty="0" smtClean="0"/>
              <a:t>11-17/1766</a:t>
            </a:r>
            <a:endParaRPr lang="en-US" altLang="en-US" dirty="0"/>
          </a:p>
          <a:p>
            <a:pPr>
              <a:lnSpc>
                <a:spcPct val="80000"/>
              </a:lnSpc>
              <a:buFont typeface="Arial" panose="020B0604020202020204" pitchFamily="34" charset="0"/>
              <a:buChar char="•"/>
            </a:pPr>
            <a:r>
              <a:rPr lang="en-US" altLang="en-US" smtClean="0"/>
              <a:t>Adjourn</a:t>
            </a:r>
            <a:endParaRPr lang="en-US" altLang="en-US" dirty="0"/>
          </a:p>
          <a:p>
            <a:pPr>
              <a:buFont typeface="Arial" panose="020B0604020202020204" pitchFamily="34" charset="0"/>
              <a:buChar char="•"/>
            </a:pP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36</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October 2017</a:t>
            </a:r>
            <a:endParaRPr lang="en-GB" dirty="0"/>
          </a:p>
        </p:txBody>
      </p:sp>
    </p:spTree>
    <p:extLst>
      <p:ext uri="{BB962C8B-B14F-4D97-AF65-F5344CB8AC3E}">
        <p14:creationId xmlns:p14="http://schemas.microsoft.com/office/powerpoint/2010/main" val="100916687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382000" cy="1065213"/>
          </a:xfrm>
        </p:spPr>
        <p:txBody>
          <a:bodyPr/>
          <a:lstStyle/>
          <a:p>
            <a:r>
              <a:rPr lang="en-US" altLang="en-US" dirty="0"/>
              <a:t>Agenda for Thursday </a:t>
            </a:r>
            <a:r>
              <a:rPr lang="en-US" altLang="en-US" dirty="0" smtClean="0"/>
              <a:t>November 09, 16:00 </a:t>
            </a:r>
            <a:r>
              <a:rPr lang="en-US" altLang="en-US" dirty="0"/>
              <a:t>– </a:t>
            </a:r>
            <a:r>
              <a:rPr lang="en-US" altLang="en-US" dirty="0" smtClean="0"/>
              <a:t>18:00</a:t>
            </a:r>
            <a:endParaRPr lang="en-US" dirty="0"/>
          </a:p>
        </p:txBody>
      </p:sp>
      <p:sp>
        <p:nvSpPr>
          <p:cNvPr id="3" name="Content Placeholder 2"/>
          <p:cNvSpPr>
            <a:spLocks noGrp="1"/>
          </p:cNvSpPr>
          <p:nvPr>
            <p:ph idx="1"/>
          </p:nvPr>
        </p:nvSpPr>
        <p:spPr/>
        <p:txBody>
          <a:bodyPr/>
          <a:lstStyle/>
          <a:p>
            <a:pPr>
              <a:lnSpc>
                <a:spcPct val="80000"/>
              </a:lnSpc>
              <a:buFont typeface="Arial" panose="020B0604020202020204" pitchFamily="34" charset="0"/>
              <a:buChar char="•"/>
            </a:pPr>
            <a:r>
              <a:rPr lang="en-US" altLang="en-US" dirty="0"/>
              <a:t>TG Meeting</a:t>
            </a:r>
          </a:p>
          <a:p>
            <a:pPr>
              <a:lnSpc>
                <a:spcPct val="80000"/>
              </a:lnSpc>
              <a:buFont typeface="Arial" panose="020B0604020202020204" pitchFamily="34" charset="0"/>
              <a:buChar char="•"/>
            </a:pPr>
            <a:r>
              <a:rPr lang="en-US" altLang="en-US" dirty="0"/>
              <a:t>Call Meeting to order</a:t>
            </a:r>
          </a:p>
          <a:p>
            <a:pPr>
              <a:lnSpc>
                <a:spcPct val="80000"/>
              </a:lnSpc>
              <a:buFont typeface="Arial" panose="020B0604020202020204" pitchFamily="34" charset="0"/>
              <a:buChar char="•"/>
            </a:pPr>
            <a:r>
              <a:rPr lang="en-US" altLang="en-US" dirty="0"/>
              <a:t>IEEE-SA IPR policy and </a:t>
            </a:r>
            <a:r>
              <a:rPr lang="en-US" altLang="en-US" dirty="0" smtClean="0"/>
              <a:t>Procedure.</a:t>
            </a:r>
            <a:endParaRPr lang="en-US" altLang="en-US" dirty="0"/>
          </a:p>
          <a:p>
            <a:pPr>
              <a:lnSpc>
                <a:spcPct val="80000"/>
              </a:lnSpc>
              <a:buFont typeface="Arial" panose="020B0604020202020204" pitchFamily="34" charset="0"/>
              <a:buChar char="•"/>
            </a:pPr>
            <a:r>
              <a:rPr lang="en-US" altLang="en-US" dirty="0" smtClean="0"/>
              <a:t>TG </a:t>
            </a:r>
            <a:r>
              <a:rPr lang="en-US" altLang="en-US" dirty="0"/>
              <a:t>Motions</a:t>
            </a:r>
          </a:p>
          <a:p>
            <a:pPr>
              <a:lnSpc>
                <a:spcPct val="80000"/>
              </a:lnSpc>
              <a:buFont typeface="Arial" panose="020B0604020202020204" pitchFamily="34" charset="0"/>
              <a:buChar char="•"/>
            </a:pPr>
            <a:r>
              <a:rPr lang="en-US" altLang="en-US" dirty="0"/>
              <a:t>Goals for </a:t>
            </a:r>
            <a:r>
              <a:rPr lang="en-US" altLang="en-US" dirty="0" smtClean="0"/>
              <a:t>January 2018</a:t>
            </a:r>
          </a:p>
          <a:p>
            <a:pPr>
              <a:lnSpc>
                <a:spcPct val="80000"/>
              </a:lnSpc>
              <a:buFont typeface="Arial" panose="020B0604020202020204" pitchFamily="34" charset="0"/>
              <a:buChar char="•"/>
            </a:pPr>
            <a:r>
              <a:rPr lang="en-US" altLang="en-US" dirty="0" smtClean="0"/>
              <a:t>Ad hoc meeting, if necessary</a:t>
            </a:r>
            <a:endParaRPr lang="en-US" altLang="en-US" dirty="0"/>
          </a:p>
          <a:p>
            <a:pPr>
              <a:lnSpc>
                <a:spcPct val="80000"/>
              </a:lnSpc>
              <a:buFont typeface="Arial" panose="020B0604020202020204" pitchFamily="34" charset="0"/>
              <a:buChar char="•"/>
            </a:pPr>
            <a:r>
              <a:rPr lang="en-US" altLang="en-US" dirty="0" err="1"/>
              <a:t>Telecon</a:t>
            </a:r>
            <a:r>
              <a:rPr lang="en-US" altLang="en-US" dirty="0"/>
              <a:t> Schedule</a:t>
            </a:r>
          </a:p>
          <a:p>
            <a:pPr>
              <a:lnSpc>
                <a:spcPct val="80000"/>
              </a:lnSpc>
              <a:buFont typeface="Arial" panose="020B0604020202020204" pitchFamily="34" charset="0"/>
              <a:buChar char="•"/>
            </a:pPr>
            <a:r>
              <a:rPr lang="en-US" altLang="en-US" dirty="0"/>
              <a:t>Adjourn</a:t>
            </a:r>
          </a:p>
          <a:p>
            <a:pPr>
              <a:buFont typeface="Arial" panose="020B0604020202020204" pitchFamily="34" charset="0"/>
              <a:buChar char="•"/>
            </a:pP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37</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October 2017</a:t>
            </a:r>
            <a:endParaRPr lang="en-GB" dirty="0"/>
          </a:p>
        </p:txBody>
      </p:sp>
      <p:sp>
        <p:nvSpPr>
          <p:cNvPr id="7" name="TextBox 6"/>
          <p:cNvSpPr txBox="1"/>
          <p:nvPr/>
        </p:nvSpPr>
        <p:spPr>
          <a:xfrm rot="19337079">
            <a:off x="1550087" y="2681943"/>
            <a:ext cx="4948791" cy="1446550"/>
          </a:xfrm>
          <a:prstGeom prst="rect">
            <a:avLst/>
          </a:prstGeom>
          <a:noFill/>
        </p:spPr>
        <p:txBody>
          <a:bodyPr wrap="none" rtlCol="0">
            <a:spAutoFit/>
          </a:bodyPr>
          <a:lstStyle/>
          <a:p>
            <a:r>
              <a:rPr lang="en-US" sz="8800" b="1" dirty="0" smtClean="0">
                <a:solidFill>
                  <a:srgbClr val="FF0000"/>
                </a:solidFill>
              </a:rPr>
              <a:t>Cancelled</a:t>
            </a:r>
            <a:endParaRPr lang="en-US" sz="8800" b="1" dirty="0">
              <a:solidFill>
                <a:srgbClr val="FF0000"/>
              </a:solidFill>
            </a:endParaRPr>
          </a:p>
        </p:txBody>
      </p:sp>
    </p:spTree>
    <p:extLst>
      <p:ext uri="{BB962C8B-B14F-4D97-AF65-F5344CB8AC3E}">
        <p14:creationId xmlns:p14="http://schemas.microsoft.com/office/powerpoint/2010/main" val="334445049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Telecons</a:t>
            </a:r>
            <a:endParaRPr lang="en-US" dirty="0"/>
          </a:p>
        </p:txBody>
      </p:sp>
      <p:sp>
        <p:nvSpPr>
          <p:cNvPr id="3" name="Content Placeholder 2"/>
          <p:cNvSpPr>
            <a:spLocks noGrp="1"/>
          </p:cNvSpPr>
          <p:nvPr>
            <p:ph idx="1"/>
          </p:nvPr>
        </p:nvSpPr>
        <p:spPr/>
        <p:txBody>
          <a:bodyPr/>
          <a:lstStyle/>
          <a:p>
            <a:r>
              <a:rPr lang="en-US" dirty="0" smtClean="0"/>
              <a:t>Nov. 30, Dec. 14, Jan 4			10:00 -1200</a:t>
            </a:r>
          </a:p>
          <a:p>
            <a:r>
              <a:rPr lang="en-US" dirty="0" smtClean="0"/>
              <a:t>Dec. 7, 21							20:00 – 22:00</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38</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October 2017</a:t>
            </a:r>
            <a:endParaRPr lang="en-GB" dirty="0"/>
          </a:p>
        </p:txBody>
      </p:sp>
    </p:spTree>
    <p:extLst>
      <p:ext uri="{BB962C8B-B14F-4D97-AF65-F5344CB8AC3E}">
        <p14:creationId xmlns:p14="http://schemas.microsoft.com/office/powerpoint/2010/main" val="34687235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Attendance</a:t>
            </a:r>
            <a:endParaRPr lang="en-US" dirty="0"/>
          </a:p>
        </p:txBody>
      </p:sp>
      <p:sp>
        <p:nvSpPr>
          <p:cNvPr id="3" name="Content Placeholder 2"/>
          <p:cNvSpPr>
            <a:spLocks noGrp="1"/>
          </p:cNvSpPr>
          <p:nvPr>
            <p:ph idx="1"/>
          </p:nvPr>
        </p:nvSpPr>
        <p:spPr/>
        <p:txBody>
          <a:bodyPr/>
          <a:lstStyle/>
          <a:p>
            <a:pPr marL="457200" indent="-457200"/>
            <a:r>
              <a:rPr lang="en-US" altLang="en-US" dirty="0">
                <a:hlinkClick r:id="rId2"/>
              </a:rPr>
              <a:t>http://newton.meeting.verilan.com</a:t>
            </a:r>
            <a:r>
              <a:rPr lang="en-US" altLang="en-US" dirty="0"/>
              <a:t>  </a:t>
            </a:r>
          </a:p>
          <a:p>
            <a:pPr marL="457200" indent="-457200">
              <a:buFontTx/>
              <a:buNone/>
            </a:pPr>
            <a:endParaRPr lang="en-US" altLang="en-US" sz="3600" dirty="0"/>
          </a:p>
          <a:p>
            <a:pPr marL="457200" indent="-457200">
              <a:buFontTx/>
              <a:buAutoNum type="arabicPeriod"/>
            </a:pPr>
            <a:r>
              <a:rPr lang="en-US" altLang="en-US" sz="3600" dirty="0"/>
              <a:t>Register</a:t>
            </a:r>
          </a:p>
          <a:p>
            <a:pPr marL="457200" indent="-457200">
              <a:buFontTx/>
              <a:buAutoNum type="arabicPeriod"/>
            </a:pPr>
            <a:r>
              <a:rPr lang="en-US" altLang="en-US" sz="3600" dirty="0"/>
              <a:t>Indicate attendance</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October 2017</a:t>
            </a:r>
            <a:endParaRPr lang="en-GB" dirty="0"/>
          </a:p>
        </p:txBody>
      </p:sp>
    </p:spTree>
    <p:extLst>
      <p:ext uri="{BB962C8B-B14F-4D97-AF65-F5344CB8AC3E}">
        <p14:creationId xmlns:p14="http://schemas.microsoft.com/office/powerpoint/2010/main" val="39301057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Attendance, Voting &amp; Document Status</a:t>
            </a:r>
            <a:endParaRPr lang="en-US"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altLang="en-US" dirty="0"/>
              <a:t>Make sure your badges are correct </a:t>
            </a:r>
          </a:p>
          <a:p>
            <a:pPr>
              <a:buFont typeface="Arial" panose="020B0604020202020204" pitchFamily="34" charset="0"/>
              <a:buChar char="•"/>
            </a:pPr>
            <a:endParaRPr lang="en-US" altLang="en-US" dirty="0"/>
          </a:p>
          <a:p>
            <a:pPr>
              <a:buFont typeface="Arial" panose="020B0604020202020204" pitchFamily="34" charset="0"/>
              <a:buChar char="•"/>
            </a:pPr>
            <a:r>
              <a:rPr lang="en-US" altLang="en-US" dirty="0"/>
              <a:t>If you plan to make a submission be sure it does not contain company logos or advertising</a:t>
            </a:r>
          </a:p>
          <a:p>
            <a:pPr>
              <a:buFont typeface="Arial" panose="020B0604020202020204" pitchFamily="34" charset="0"/>
              <a:buChar char="•"/>
            </a:pPr>
            <a:endParaRPr lang="en-US" altLang="en-US" dirty="0"/>
          </a:p>
          <a:p>
            <a:pPr>
              <a:buFont typeface="Arial" panose="020B0604020202020204" pitchFamily="34" charset="0"/>
              <a:buChar char="•"/>
            </a:pPr>
            <a:r>
              <a:rPr lang="en-US" altLang="en-US" dirty="0"/>
              <a:t>Questions on Voting status, Ballot pool, Access to Reflector, Documentation,  member</a:t>
            </a:r>
            <a:r>
              <a:rPr lang="ja-JP" altLang="en-US" dirty="0"/>
              <a:t>’</a:t>
            </a:r>
            <a:r>
              <a:rPr lang="en-US" altLang="ja-JP" dirty="0"/>
              <a:t>s area</a:t>
            </a:r>
          </a:p>
          <a:p>
            <a:pPr marL="800100" lvl="1" indent="-342900">
              <a:buFont typeface="Arial" panose="020B0604020202020204" pitchFamily="34" charset="0"/>
              <a:buChar char="•"/>
            </a:pPr>
            <a:r>
              <a:rPr lang="en-US" altLang="en-US" sz="2400" dirty="0"/>
              <a:t>see Jon Rosdahl –  </a:t>
            </a:r>
            <a:r>
              <a:rPr lang="en-US" altLang="en-US" sz="2400" dirty="0">
                <a:hlinkClick r:id="rId3"/>
              </a:rPr>
              <a:t>jrosdahl@ieee.org</a:t>
            </a:r>
            <a:endParaRPr lang="en-US" altLang="en-US" dirty="0"/>
          </a:p>
          <a:p>
            <a:pPr marL="800100" lvl="1" indent="-342900">
              <a:buFont typeface="Arial" panose="020B0604020202020204" pitchFamily="34" charset="0"/>
              <a:buChar char="•"/>
            </a:pPr>
            <a:endParaRPr lang="en-US" altLang="en-US" dirty="0"/>
          </a:p>
          <a:p>
            <a:pPr>
              <a:buFont typeface="Arial" panose="020B0604020202020204" pitchFamily="34" charset="0"/>
              <a:buChar char="•"/>
            </a:pPr>
            <a:r>
              <a:rPr lang="en-US" altLang="en-US" dirty="0"/>
              <a:t>Cell Phones Silent or Off</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October 2017</a:t>
            </a:r>
            <a:endParaRPr lang="en-GB" dirty="0"/>
          </a:p>
        </p:txBody>
      </p:sp>
    </p:spTree>
    <p:extLst>
      <p:ext uri="{BB962C8B-B14F-4D97-AF65-F5344CB8AC3E}">
        <p14:creationId xmlns:p14="http://schemas.microsoft.com/office/powerpoint/2010/main" val="31368803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Patent Policy</a:t>
            </a:r>
            <a:endParaRPr lang="en-US" dirty="0"/>
          </a:p>
        </p:txBody>
      </p:sp>
      <p:sp>
        <p:nvSpPr>
          <p:cNvPr id="3" name="Content Placeholder 2"/>
          <p:cNvSpPr>
            <a:spLocks noGrp="1"/>
          </p:cNvSpPr>
          <p:nvPr>
            <p:ph idx="1"/>
          </p:nvPr>
        </p:nvSpPr>
        <p:spPr/>
        <p:txBody>
          <a:bodyPr/>
          <a:lstStyle/>
          <a:p>
            <a:r>
              <a:rPr lang="en-US" dirty="0" smtClean="0"/>
              <a:t>Following 5 slides</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October 2017</a:t>
            </a:r>
            <a:endParaRPr lang="en-GB" dirty="0"/>
          </a:p>
        </p:txBody>
      </p:sp>
    </p:spTree>
    <p:extLst>
      <p:ext uri="{BB962C8B-B14F-4D97-AF65-F5344CB8AC3E}">
        <p14:creationId xmlns:p14="http://schemas.microsoft.com/office/powerpoint/2010/main" val="16761965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301625"/>
          </a:xfrm>
        </p:spPr>
        <p:txBody>
          <a:bodyPr/>
          <a:lstStyle/>
          <a:p>
            <a:r>
              <a:rPr lang="en-US" altLang="en-US" u="sng" dirty="0">
                <a:solidFill>
                  <a:schemeClr val="accent2"/>
                </a:solidFill>
              </a:rPr>
              <a:t>Instructions for the WG Chair</a:t>
            </a:r>
            <a:endParaRPr lang="en-US" dirty="0"/>
          </a:p>
        </p:txBody>
      </p:sp>
      <p:sp>
        <p:nvSpPr>
          <p:cNvPr id="3" name="Content Placeholder 2"/>
          <p:cNvSpPr>
            <a:spLocks noGrp="1"/>
          </p:cNvSpPr>
          <p:nvPr>
            <p:ph idx="1"/>
          </p:nvPr>
        </p:nvSpPr>
        <p:spPr>
          <a:xfrm>
            <a:off x="685800" y="1449387"/>
            <a:ext cx="7770813" cy="4113213"/>
          </a:xfrm>
        </p:spPr>
        <p:txBody>
          <a:bodyPr/>
          <a:lstStyle/>
          <a:p>
            <a:pPr>
              <a:lnSpc>
                <a:spcPct val="80000"/>
              </a:lnSpc>
              <a:spcAft>
                <a:spcPct val="30000"/>
              </a:spcAft>
              <a:buFont typeface="Monotype Sorts"/>
              <a:buNone/>
            </a:pPr>
            <a:r>
              <a:rPr lang="en-US" altLang="en-US" sz="1600" dirty="0">
                <a:solidFill>
                  <a:schemeClr val="accent2"/>
                </a:solidFill>
              </a:rPr>
              <a:t>The IEEE-SA strongly recommends that at each WG meeting the chair or a designee:</a:t>
            </a:r>
          </a:p>
          <a:p>
            <a:pPr lvl="1">
              <a:lnSpc>
                <a:spcPct val="80000"/>
              </a:lnSpc>
              <a:buFont typeface="Arial" panose="020B0604020202020204" pitchFamily="34" charset="0"/>
              <a:buChar char="•"/>
            </a:pPr>
            <a:r>
              <a:rPr lang="en-US" altLang="en-US" sz="1200" b="1" dirty="0">
                <a:solidFill>
                  <a:schemeClr val="accent2"/>
                </a:solidFill>
              </a:rPr>
              <a:t>Show slides #1 through #4 of this presentation</a:t>
            </a:r>
          </a:p>
          <a:p>
            <a:pPr lvl="1">
              <a:lnSpc>
                <a:spcPct val="80000"/>
              </a:lnSpc>
              <a:buFont typeface="Arial" panose="020B0604020202020204" pitchFamily="34" charset="0"/>
              <a:buChar char="•"/>
            </a:pPr>
            <a:r>
              <a:rPr lang="en-US" altLang="en-US" sz="1200" b="1" dirty="0">
                <a:solidFill>
                  <a:schemeClr val="accent2"/>
                </a:solidFill>
              </a:rPr>
              <a:t>Advise the WG attendees that:</a:t>
            </a:r>
            <a:r>
              <a:rPr lang="en-US" altLang="en-US" sz="1200" dirty="0">
                <a:solidFill>
                  <a:schemeClr val="accent2"/>
                </a:solidFill>
              </a:rPr>
              <a:t> </a:t>
            </a:r>
          </a:p>
          <a:p>
            <a:pPr lvl="2">
              <a:lnSpc>
                <a:spcPct val="80000"/>
              </a:lnSpc>
            </a:pPr>
            <a:r>
              <a:rPr lang="en-US" altLang="en-US" sz="1200" dirty="0">
                <a:solidFill>
                  <a:schemeClr val="accent2"/>
                </a:solidFill>
              </a:rPr>
              <a:t>The IEEE’s patent policy is described in Clause 6 of the </a:t>
            </a:r>
            <a:r>
              <a:rPr lang="en-US" altLang="en-US" sz="1200" i="1" dirty="0">
                <a:solidFill>
                  <a:schemeClr val="accent2"/>
                </a:solidFill>
              </a:rPr>
              <a:t>IEEE-SA Standards Board Bylaws</a:t>
            </a:r>
            <a:r>
              <a:rPr lang="en-US" altLang="en-US" sz="1200" dirty="0">
                <a:solidFill>
                  <a:schemeClr val="accent2"/>
                </a:solidFill>
              </a:rPr>
              <a:t>;</a:t>
            </a:r>
          </a:p>
          <a:p>
            <a:pPr lvl="2">
              <a:lnSpc>
                <a:spcPct val="80000"/>
              </a:lnSpc>
            </a:pPr>
            <a:r>
              <a:rPr lang="en-US" altLang="en-US" sz="1200" dirty="0">
                <a:solidFill>
                  <a:schemeClr val="accent2"/>
                </a:solidFill>
              </a:rPr>
              <a:t>Early identification of patent claims which January be essential for the use of standards under development is strongly encouraged; </a:t>
            </a:r>
          </a:p>
          <a:p>
            <a:pPr lvl="2">
              <a:lnSpc>
                <a:spcPct val="80000"/>
              </a:lnSpc>
            </a:pPr>
            <a:r>
              <a:rPr lang="en-US" altLang="en-US" sz="1200" dirty="0">
                <a:solidFill>
                  <a:schemeClr val="accent2"/>
                </a:solidFill>
              </a:rPr>
              <a:t>There January be Essential Patent Claims of which the IEEE is not aware. Additionally, neither the IEEE, the WG, nor the WG chair can ensure the accuracy or completeness of any assurance or whether any such assurance is, in fact, of a Patent Claim that is essential for the use of the standard under development.</a:t>
            </a:r>
            <a:br>
              <a:rPr lang="en-US" altLang="en-US" sz="1200" dirty="0">
                <a:solidFill>
                  <a:schemeClr val="accent2"/>
                </a:solidFill>
              </a:rPr>
            </a:br>
            <a:endParaRPr lang="en-US" altLang="en-US" sz="1200" dirty="0">
              <a:solidFill>
                <a:schemeClr val="accent2"/>
              </a:solidFill>
            </a:endParaRPr>
          </a:p>
          <a:p>
            <a:pPr lvl="1">
              <a:lnSpc>
                <a:spcPct val="20000"/>
              </a:lnSpc>
              <a:buFont typeface="Arial" panose="020B0604020202020204" pitchFamily="34" charset="0"/>
              <a:buChar char="•"/>
            </a:pPr>
            <a:r>
              <a:rPr lang="en-US" altLang="en-US" sz="1200" b="1" dirty="0">
                <a:solidFill>
                  <a:schemeClr val="accent2"/>
                </a:solidFill>
              </a:rPr>
              <a:t>Instruct the WG Secretary to record in the minutes of the relevant WG meeting:</a:t>
            </a:r>
            <a:r>
              <a:rPr lang="en-US" altLang="en-US" sz="800" dirty="0">
                <a:solidFill>
                  <a:schemeClr val="accent2"/>
                </a:solidFill>
              </a:rPr>
              <a:t> </a:t>
            </a:r>
          </a:p>
          <a:p>
            <a:pPr lvl="2">
              <a:lnSpc>
                <a:spcPct val="80000"/>
              </a:lnSpc>
            </a:pPr>
            <a:r>
              <a:rPr lang="en-US" altLang="en-US" sz="1200" dirty="0">
                <a:solidFill>
                  <a:schemeClr val="accent2"/>
                </a:solidFill>
              </a:rPr>
              <a:t>That the foregoing information was provided and that slides 1 through 4 (and this slide 0, if applicable) were shown; </a:t>
            </a:r>
          </a:p>
          <a:p>
            <a:pPr lvl="2">
              <a:lnSpc>
                <a:spcPct val="80000"/>
              </a:lnSpc>
            </a:pPr>
            <a:r>
              <a:rPr lang="en-US" altLang="en-US" sz="1200" dirty="0">
                <a:solidFill>
                  <a:schemeClr val="accent2"/>
                </a:solidFill>
              </a:rPr>
              <a:t>That the chair or designee provided an opportunity for participants to identify patent claim(s)/patent application claim(s) and/or the holder of patent claim(s)/patent application claim(s) of which the participant is personally aware and that January be essential for the use of that standard </a:t>
            </a:r>
          </a:p>
          <a:p>
            <a:pPr lvl="2">
              <a:lnSpc>
                <a:spcPct val="80000"/>
              </a:lnSpc>
            </a:pPr>
            <a:r>
              <a:rPr lang="en-US" altLang="en-US" sz="1200" dirty="0">
                <a:solidFill>
                  <a:schemeClr val="accent2"/>
                </a:solidFill>
              </a:rPr>
              <a:t>Any responses that were given, specifically the patent claim(s)/patent application claim(s) and/or the holder of the patent claim(s)/patent application claim(s) that were identified (if any) and by whom.</a:t>
            </a:r>
          </a:p>
          <a:p>
            <a:pPr lvl="2">
              <a:lnSpc>
                <a:spcPct val="80000"/>
              </a:lnSpc>
            </a:pPr>
            <a:endParaRPr lang="en-US" altLang="en-US" sz="700" dirty="0">
              <a:solidFill>
                <a:schemeClr val="accent2"/>
              </a:solidFill>
            </a:endParaRPr>
          </a:p>
          <a:p>
            <a:pPr lvl="1">
              <a:lnSpc>
                <a:spcPct val="80000"/>
              </a:lnSpc>
              <a:spcBef>
                <a:spcPct val="5000"/>
              </a:spcBef>
              <a:buFont typeface="Arial" panose="020B0604020202020204" pitchFamily="34" charset="0"/>
              <a:buChar char="•"/>
            </a:pPr>
            <a:r>
              <a:rPr lang="en-US" altLang="en-US" sz="1200" dirty="0">
                <a:solidFill>
                  <a:schemeClr val="accent2"/>
                </a:solidFill>
              </a:rPr>
              <a:t>The WG Chair shall ensure that a request is made to any identified holders of potential essential patent claim(s) to complete and submit a Letter of Assurance.</a:t>
            </a:r>
          </a:p>
          <a:p>
            <a:pPr lvl="1">
              <a:lnSpc>
                <a:spcPct val="80000"/>
              </a:lnSpc>
              <a:spcBef>
                <a:spcPct val="5000"/>
              </a:spcBef>
              <a:buFont typeface="Arial" panose="020B0604020202020204" pitchFamily="34" charset="0"/>
              <a:buChar char="•"/>
            </a:pPr>
            <a:r>
              <a:rPr lang="en-US" altLang="en-US" sz="1200" dirty="0">
                <a:solidFill>
                  <a:schemeClr val="accent2"/>
                </a:solidFill>
              </a:rPr>
              <a:t>It is recommended that the WG chair review the guidance in </a:t>
            </a:r>
            <a:r>
              <a:rPr lang="en-US" altLang="en-US" sz="1200" i="1" dirty="0">
                <a:solidFill>
                  <a:schemeClr val="accent2"/>
                </a:solidFill>
              </a:rPr>
              <a:t>IEEE-SA Standards Board Operations Manual</a:t>
            </a:r>
            <a:r>
              <a:rPr lang="en-US" altLang="en-US" sz="1200" dirty="0">
                <a:solidFill>
                  <a:schemeClr val="accent2"/>
                </a:solidFill>
              </a:rPr>
              <a:t> 6.3.5 and in FAQs 14 and 15 on inclusion of potential Essential Patent Claims by incorporation or by reference. </a:t>
            </a:r>
          </a:p>
          <a:p>
            <a:pPr lvl="1">
              <a:lnSpc>
                <a:spcPct val="80000"/>
              </a:lnSpc>
              <a:spcBef>
                <a:spcPct val="5000"/>
              </a:spcBef>
              <a:buFont typeface="Monotype Sorts"/>
              <a:buNone/>
            </a:pPr>
            <a:endParaRPr lang="en-US" altLang="en-US" sz="1100" dirty="0">
              <a:solidFill>
                <a:schemeClr val="accent2"/>
              </a:solidFill>
            </a:endParaRPr>
          </a:p>
          <a:p>
            <a:pPr lvl="1">
              <a:lnSpc>
                <a:spcPct val="80000"/>
              </a:lnSpc>
              <a:spcBef>
                <a:spcPct val="5000"/>
              </a:spcBef>
              <a:buFont typeface="Monotype Sorts"/>
              <a:buNone/>
            </a:pPr>
            <a:r>
              <a:rPr lang="en-US" altLang="en-US" sz="1100" dirty="0">
                <a:solidFill>
                  <a:schemeClr val="accent2"/>
                </a:solidFill>
              </a:rPr>
              <a:t>	Note: </a:t>
            </a:r>
            <a:r>
              <a:rPr lang="en-US" altLang="en-US" sz="1100" b="1" dirty="0">
                <a:solidFill>
                  <a:schemeClr val="accent2"/>
                </a:solidFill>
              </a:rPr>
              <a:t>WG</a:t>
            </a:r>
            <a:r>
              <a:rPr lang="en-US" altLang="en-US" sz="1100" dirty="0">
                <a:solidFill>
                  <a:schemeClr val="accent2"/>
                </a:solidFill>
              </a:rPr>
              <a:t> includes Working Groups, Task Groups, and other standards-developing committees with a PAR approved by the IEEE-SA Standards Board.</a:t>
            </a:r>
          </a:p>
          <a:p>
            <a:pPr>
              <a:lnSpc>
                <a:spcPct val="80000"/>
              </a:lnSpc>
              <a:spcAft>
                <a:spcPct val="30000"/>
              </a:spcAft>
              <a:buFontTx/>
              <a:buNone/>
            </a:pPr>
            <a:endParaRPr lang="en-US" altLang="en-US" sz="1100" dirty="0"/>
          </a:p>
          <a:p>
            <a:endParaRPr lang="en-US" sz="20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October 2017</a:t>
            </a:r>
            <a:endParaRPr lang="en-GB" dirty="0"/>
          </a:p>
        </p:txBody>
      </p:sp>
    </p:spTree>
    <p:extLst>
      <p:ext uri="{BB962C8B-B14F-4D97-AF65-F5344CB8AC3E}">
        <p14:creationId xmlns:p14="http://schemas.microsoft.com/office/powerpoint/2010/main" val="16610933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301625"/>
          </a:xfrm>
        </p:spPr>
        <p:txBody>
          <a:bodyPr/>
          <a:lstStyle/>
          <a:p>
            <a:r>
              <a:rPr lang="en-US" altLang="en-US" u="sng" dirty="0">
                <a:solidFill>
                  <a:schemeClr val="accent2"/>
                </a:solidFill>
              </a:rPr>
              <a:t>Participants, Patents, and Duty to Inform</a:t>
            </a:r>
            <a:endParaRPr lang="en-US" dirty="0"/>
          </a:p>
        </p:txBody>
      </p:sp>
      <p:sp>
        <p:nvSpPr>
          <p:cNvPr id="3" name="Content Placeholder 2"/>
          <p:cNvSpPr>
            <a:spLocks noGrp="1"/>
          </p:cNvSpPr>
          <p:nvPr>
            <p:ph idx="1"/>
          </p:nvPr>
        </p:nvSpPr>
        <p:spPr>
          <a:xfrm>
            <a:off x="381000" y="1373187"/>
            <a:ext cx="8458200" cy="4113213"/>
          </a:xfrm>
        </p:spPr>
        <p:txBody>
          <a:bodyPr/>
          <a:lstStyle/>
          <a:p>
            <a:pPr algn="ctr">
              <a:spcBef>
                <a:spcPct val="20000"/>
              </a:spcBef>
              <a:defRPr/>
            </a:pPr>
            <a:r>
              <a:rPr lang="en-US" altLang="en-US" sz="1600" dirty="0">
                <a:solidFill>
                  <a:schemeClr val="accent2"/>
                </a:solidFill>
                <a:cs typeface="ＭＳ Ｐゴシック" charset="0"/>
              </a:rPr>
              <a:t>All participants in this meeting have certain obligations under the IEEE-SA Patent Policy. </a:t>
            </a:r>
          </a:p>
          <a:p>
            <a:pPr lvl="1">
              <a:spcBef>
                <a:spcPct val="20000"/>
              </a:spcBef>
              <a:buFont typeface="Arial" pitchFamily="34" charset="0"/>
              <a:buChar char="•"/>
              <a:defRPr/>
            </a:pPr>
            <a:r>
              <a:rPr lang="en-US" altLang="en-US" sz="1600" b="1" dirty="0">
                <a:solidFill>
                  <a:srgbClr val="003399"/>
                </a:solidFill>
              </a:rPr>
              <a:t>Participants [Note: </a:t>
            </a:r>
            <a:r>
              <a:rPr lang="en-GB" altLang="en-US" sz="1600" b="1" dirty="0">
                <a:solidFill>
                  <a:srgbClr val="003399"/>
                </a:solidFill>
              </a:rPr>
              <a:t>Quoted text excerpted from IEEE-SA Standards Board Bylaws </a:t>
            </a:r>
            <a:r>
              <a:rPr lang="en-GB" altLang="en-US" sz="1600" b="1" dirty="0" err="1">
                <a:solidFill>
                  <a:srgbClr val="003399"/>
                </a:solidFill>
              </a:rPr>
              <a:t>subclause</a:t>
            </a:r>
            <a:r>
              <a:rPr lang="en-GB" altLang="en-US" sz="1600" b="1" dirty="0">
                <a:solidFill>
                  <a:srgbClr val="003399"/>
                </a:solidFill>
              </a:rPr>
              <a:t> 6.2</a:t>
            </a:r>
            <a:r>
              <a:rPr lang="en-US" altLang="en-US" sz="1600" b="1" dirty="0">
                <a:solidFill>
                  <a:srgbClr val="003399"/>
                </a:solidFill>
              </a:rPr>
              <a:t>]:</a:t>
            </a:r>
          </a:p>
          <a:p>
            <a:pPr marL="1085850" lvl="2">
              <a:spcBef>
                <a:spcPct val="20000"/>
              </a:spcBef>
              <a:buFont typeface="Arial" pitchFamily="34" charset="0"/>
              <a:buChar char="•"/>
              <a:defRPr/>
            </a:pPr>
            <a:r>
              <a:rPr lang="en-US" altLang="en-US" sz="1600" b="1" dirty="0">
                <a:solidFill>
                  <a:srgbClr val="003399"/>
                </a:solidFill>
              </a:rPr>
              <a:t>“Shall inform the IEEE (</a:t>
            </a:r>
            <a:r>
              <a:rPr lang="en-US" altLang="en-US" sz="2000" b="1" dirty="0">
                <a:solidFill>
                  <a:srgbClr val="003399"/>
                </a:solidFill>
              </a:rPr>
              <a:t>or</a:t>
            </a:r>
            <a:r>
              <a:rPr lang="en-US" altLang="en-US" sz="1600" b="1" dirty="0">
                <a:solidFill>
                  <a:srgbClr val="003399"/>
                </a:solidFill>
              </a:rPr>
              <a:t> cause the IEEE to be informed)” of the identity of each “holder of any potential Essential Patent Claims of which they are personally aware” if the claims are owned or controlled by the participant or the entity the participant is from, employed by, or otherwise represents</a:t>
            </a:r>
            <a:endParaRPr lang="en-US" altLang="en-US" sz="1600" dirty="0"/>
          </a:p>
          <a:p>
            <a:pPr marL="1085850" lvl="2">
              <a:spcBef>
                <a:spcPct val="20000"/>
              </a:spcBef>
              <a:buFont typeface="Arial" pitchFamily="34" charset="0"/>
              <a:buChar char="•"/>
              <a:defRPr/>
            </a:pPr>
            <a:r>
              <a:rPr lang="en-US" altLang="en-US" sz="1600" b="1" dirty="0">
                <a:solidFill>
                  <a:srgbClr val="003399"/>
                </a:solidFill>
              </a:rPr>
              <a:t>“Should inform the IEEE (or cause the IEEE to be informed)” of the identity of “any other holders of potential Essential Patent Claims” (that is, third parties that are not affiliated with the participant, with the participant’s employer, or with anyone else that the participant is from or otherwise represents)</a:t>
            </a:r>
          </a:p>
          <a:p>
            <a:pPr lvl="1">
              <a:spcBef>
                <a:spcPct val="20000"/>
              </a:spcBef>
              <a:buFont typeface="Arial" pitchFamily="34" charset="0"/>
              <a:buChar char="•"/>
              <a:defRPr/>
            </a:pPr>
            <a:r>
              <a:rPr lang="en-US" altLang="en-US" sz="1600" b="1" dirty="0">
                <a:solidFill>
                  <a:srgbClr val="003399"/>
                </a:solidFill>
              </a:rPr>
              <a:t>The above does not apply if the patent claim is already the subject of an Accepted Letter of Assurance that applies to the proposed standard(s) under consideration by this group</a:t>
            </a:r>
          </a:p>
          <a:p>
            <a:pPr lvl="1">
              <a:spcBef>
                <a:spcPct val="20000"/>
              </a:spcBef>
              <a:buFont typeface="Arial" pitchFamily="34" charset="0"/>
              <a:buChar char="•"/>
              <a:defRPr/>
            </a:pPr>
            <a:r>
              <a:rPr lang="en-US" altLang="en-US" sz="1600" b="1" dirty="0">
                <a:solidFill>
                  <a:srgbClr val="003399"/>
                </a:solidFill>
              </a:rPr>
              <a:t>Early identification of holders of potential Essential Patent Claims is strongly encouraged</a:t>
            </a:r>
          </a:p>
          <a:p>
            <a:pPr lvl="1">
              <a:spcBef>
                <a:spcPct val="20000"/>
              </a:spcBef>
              <a:buFont typeface="Arial" pitchFamily="34" charset="0"/>
              <a:buChar char="•"/>
              <a:defRPr/>
            </a:pPr>
            <a:r>
              <a:rPr lang="en-US" altLang="en-US" sz="1600" b="1" dirty="0">
                <a:solidFill>
                  <a:srgbClr val="003399"/>
                </a:solidFill>
              </a:rPr>
              <a:t>No duty to perform a patent search</a:t>
            </a:r>
            <a:endParaRPr lang="en-US" altLang="en-US" sz="1600"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October 2017</a:t>
            </a:r>
            <a:endParaRPr lang="en-GB" dirty="0"/>
          </a:p>
        </p:txBody>
      </p:sp>
    </p:spTree>
    <p:extLst>
      <p:ext uri="{BB962C8B-B14F-4D97-AF65-F5344CB8AC3E}">
        <p14:creationId xmlns:p14="http://schemas.microsoft.com/office/powerpoint/2010/main" val="29271778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0813" cy="1065213"/>
          </a:xfrm>
        </p:spPr>
        <p:txBody>
          <a:bodyPr/>
          <a:lstStyle/>
          <a:p>
            <a:r>
              <a:rPr lang="en-GB" altLang="en-US" u="sng" dirty="0">
                <a:solidFill>
                  <a:schemeClr val="accent2"/>
                </a:solidFill>
              </a:rPr>
              <a:t>Patent Related Links</a:t>
            </a:r>
            <a:endParaRPr lang="en-US" dirty="0"/>
          </a:p>
        </p:txBody>
      </p:sp>
      <p:sp>
        <p:nvSpPr>
          <p:cNvPr id="3" name="Content Placeholder 2"/>
          <p:cNvSpPr>
            <a:spLocks noGrp="1"/>
          </p:cNvSpPr>
          <p:nvPr>
            <p:ph idx="1"/>
          </p:nvPr>
        </p:nvSpPr>
        <p:spPr>
          <a:xfrm>
            <a:off x="381000" y="1295400"/>
            <a:ext cx="8382000" cy="4113213"/>
          </a:xfrm>
        </p:spPr>
        <p:txBody>
          <a:bodyPr/>
          <a:lstStyle/>
          <a:p>
            <a:pPr lvl="1">
              <a:lnSpc>
                <a:spcPct val="90000"/>
              </a:lnSpc>
              <a:spcBef>
                <a:spcPct val="20000"/>
              </a:spcBef>
              <a:defRPr/>
            </a:pPr>
            <a:r>
              <a:rPr lang="en-US" altLang="en-US" sz="2400" dirty="0">
                <a:solidFill>
                  <a:schemeClr val="accent2">
                    <a:lumMod val="75000"/>
                  </a:schemeClr>
                </a:solidFill>
                <a:cs typeface="Times New Roman" pitchFamily="18" charset="0"/>
              </a:rPr>
              <a:t>All participants should be familiar with their obligations under the IEEE-SA Policies &amp; Procedures for standards development.</a:t>
            </a:r>
          </a:p>
          <a:p>
            <a:pPr lvl="1">
              <a:lnSpc>
                <a:spcPct val="90000"/>
              </a:lnSpc>
              <a:spcBef>
                <a:spcPct val="20000"/>
              </a:spcBef>
              <a:defRPr/>
            </a:pPr>
            <a:r>
              <a:rPr lang="en-US" altLang="en-US" sz="2400" dirty="0">
                <a:solidFill>
                  <a:schemeClr val="accent2">
                    <a:lumMod val="75000"/>
                  </a:schemeClr>
                </a:solidFill>
                <a:cs typeface="Times New Roman" pitchFamily="18" charset="0"/>
              </a:rPr>
              <a:t>	Patent Policy is stated in these sources:</a:t>
            </a:r>
          </a:p>
          <a:p>
            <a:pPr lvl="1">
              <a:lnSpc>
                <a:spcPct val="90000"/>
              </a:lnSpc>
              <a:spcBef>
                <a:spcPct val="20000"/>
              </a:spcBef>
              <a:defRPr/>
            </a:pPr>
            <a:r>
              <a:rPr lang="en-GB" altLang="en-US" sz="2400" dirty="0">
                <a:solidFill>
                  <a:schemeClr val="accent2">
                    <a:lumMod val="75000"/>
                  </a:schemeClr>
                </a:solidFill>
              </a:rPr>
              <a:t>		IEEE-SA Standards Boards Bylaws</a:t>
            </a:r>
          </a:p>
          <a:p>
            <a:pPr lvl="1">
              <a:lnSpc>
                <a:spcPct val="90000"/>
              </a:lnSpc>
              <a:spcBef>
                <a:spcPct val="20000"/>
              </a:spcBef>
              <a:defRPr/>
            </a:pPr>
            <a:r>
              <a:rPr lang="en-US" altLang="en-US" sz="2100" dirty="0">
                <a:solidFill>
                  <a:schemeClr val="accent2">
                    <a:lumMod val="75000"/>
                  </a:schemeClr>
                </a:solidFill>
              </a:rPr>
              <a:t>		</a:t>
            </a:r>
            <a:r>
              <a:rPr lang="en-US" altLang="en-US" sz="2100" i="1" dirty="0">
                <a:solidFill>
                  <a:schemeClr val="accent2">
                    <a:lumMod val="75000"/>
                  </a:schemeClr>
                </a:solidFill>
              </a:rPr>
              <a:t>http://standards.ieee.org/develop/policies/bylaws/sect6-7.html#6</a:t>
            </a:r>
          </a:p>
          <a:p>
            <a:pPr lvl="1">
              <a:lnSpc>
                <a:spcPct val="90000"/>
              </a:lnSpc>
              <a:spcBef>
                <a:spcPct val="20000"/>
              </a:spcBef>
              <a:defRPr/>
            </a:pPr>
            <a:r>
              <a:rPr lang="en-GB" altLang="en-US" sz="2400" dirty="0">
                <a:solidFill>
                  <a:schemeClr val="accent2">
                    <a:lumMod val="75000"/>
                  </a:schemeClr>
                </a:solidFill>
              </a:rPr>
              <a:t>		IEEE-SA Standards Board Operations Manual</a:t>
            </a:r>
          </a:p>
          <a:p>
            <a:pPr lvl="1">
              <a:lnSpc>
                <a:spcPct val="90000"/>
              </a:lnSpc>
              <a:spcBef>
                <a:spcPct val="20000"/>
              </a:spcBef>
              <a:defRPr/>
            </a:pPr>
            <a:r>
              <a:rPr lang="en-US" altLang="en-US" sz="2400" dirty="0">
                <a:solidFill>
                  <a:schemeClr val="accent2">
                    <a:lumMod val="75000"/>
                  </a:schemeClr>
                </a:solidFill>
              </a:rPr>
              <a:t>		</a:t>
            </a:r>
            <a:r>
              <a:rPr lang="en-US" altLang="en-US" sz="2100" i="1" dirty="0">
                <a:solidFill>
                  <a:schemeClr val="accent2">
                    <a:lumMod val="75000"/>
                  </a:schemeClr>
                </a:solidFill>
              </a:rPr>
              <a:t>http://standards.ieee.org/develop/policies/opman/sect6.html#6.3</a:t>
            </a:r>
            <a:endParaRPr lang="en-US" altLang="en-US" sz="2400" dirty="0">
              <a:solidFill>
                <a:schemeClr val="accent2">
                  <a:lumMod val="75000"/>
                </a:schemeClr>
              </a:solidFill>
            </a:endParaRPr>
          </a:p>
          <a:p>
            <a:pPr lvl="1">
              <a:lnSpc>
                <a:spcPct val="90000"/>
              </a:lnSpc>
              <a:spcBef>
                <a:spcPct val="20000"/>
              </a:spcBef>
              <a:defRPr/>
            </a:pPr>
            <a:r>
              <a:rPr lang="en-US" altLang="en-US" sz="2400" dirty="0">
                <a:solidFill>
                  <a:schemeClr val="accent2">
                    <a:lumMod val="75000"/>
                  </a:schemeClr>
                </a:solidFill>
                <a:cs typeface="Times New Roman" pitchFamily="18" charset="0"/>
              </a:rPr>
              <a:t>	Material about the patent policy is available at</a:t>
            </a:r>
            <a:r>
              <a:rPr lang="en-US" altLang="en-US" sz="2400" dirty="0">
                <a:solidFill>
                  <a:schemeClr val="accent2">
                    <a:lumMod val="75000"/>
                  </a:schemeClr>
                </a:solidFill>
              </a:rPr>
              <a:t> </a:t>
            </a:r>
          </a:p>
          <a:p>
            <a:pPr lvl="1">
              <a:lnSpc>
                <a:spcPct val="90000"/>
              </a:lnSpc>
              <a:spcBef>
                <a:spcPct val="20000"/>
              </a:spcBef>
              <a:defRPr/>
            </a:pPr>
            <a:r>
              <a:rPr lang="en-US" altLang="en-US" sz="2400" dirty="0">
                <a:solidFill>
                  <a:schemeClr val="accent2">
                    <a:lumMod val="75000"/>
                  </a:schemeClr>
                </a:solidFill>
              </a:rPr>
              <a:t>		</a:t>
            </a:r>
            <a:r>
              <a:rPr lang="en-US" altLang="en-US" sz="2100" i="1" dirty="0">
                <a:solidFill>
                  <a:schemeClr val="accent2">
                    <a:lumMod val="75000"/>
                  </a:schemeClr>
                </a:solidFill>
              </a:rPr>
              <a:t>http://standards.ieee.org/about/sasb/patcom/materials.html</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October 2017</a:t>
            </a:r>
            <a:endParaRPr lang="en-GB" dirty="0"/>
          </a:p>
        </p:txBody>
      </p:sp>
      <p:sp>
        <p:nvSpPr>
          <p:cNvPr id="7" name="Rectangle 9"/>
          <p:cNvSpPr>
            <a:spLocks noChangeArrowheads="1"/>
          </p:cNvSpPr>
          <p:nvPr/>
        </p:nvSpPr>
        <p:spPr bwMode="auto">
          <a:xfrm>
            <a:off x="990600" y="5192713"/>
            <a:ext cx="7239000" cy="979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dirty="0">
                <a:solidFill>
                  <a:srgbClr val="000099"/>
                </a:solidFill>
                <a:latin typeface="Arial" panose="020B0604020202020204" pitchFamily="34" charset="0"/>
              </a:rPr>
              <a:t>If you have questions, contact the IEEE-SA Standards Board Patent Committee Administrator at patcom@ieee.org or visit http://standards.ieee.org/about/sasb/patcom/index.html</a:t>
            </a:r>
          </a:p>
          <a:p>
            <a:pPr algn="ctr">
              <a:lnSpc>
                <a:spcPct val="80000"/>
              </a:lnSpc>
              <a:buClr>
                <a:srgbClr val="CC3300"/>
              </a:buClr>
              <a:buSzPct val="50000"/>
              <a:buFontTx/>
              <a:buNone/>
            </a:pPr>
            <a:endParaRPr lang="en-US" altLang="en-US" sz="1200" dirty="0">
              <a:solidFill>
                <a:srgbClr val="000099"/>
              </a:solidFill>
              <a:latin typeface="Arial" panose="020B0604020202020204" pitchFamily="34" charset="0"/>
            </a:endParaRPr>
          </a:p>
          <a:p>
            <a:pPr algn="ctr">
              <a:lnSpc>
                <a:spcPct val="80000"/>
              </a:lnSpc>
              <a:buClr>
                <a:srgbClr val="CC3300"/>
              </a:buClr>
              <a:buSzPct val="50000"/>
              <a:buFontTx/>
              <a:buNone/>
            </a:pPr>
            <a:r>
              <a:rPr lang="en-US" altLang="en-US" sz="1200" dirty="0">
                <a:solidFill>
                  <a:srgbClr val="000099"/>
                </a:solidFill>
                <a:latin typeface="Arial" panose="020B0604020202020204" pitchFamily="34" charset="0"/>
              </a:rPr>
              <a:t>This slide set is available at https://development.standards.ieee.org/myproject/Public/mytools/mob/slideset.ppt</a:t>
            </a:r>
          </a:p>
        </p:txBody>
      </p:sp>
    </p:spTree>
    <p:extLst>
      <p:ext uri="{BB962C8B-B14F-4D97-AF65-F5344CB8AC3E}">
        <p14:creationId xmlns:p14="http://schemas.microsoft.com/office/powerpoint/2010/main" val="427760090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1844</TotalTime>
  <Words>2506</Words>
  <Application>Microsoft Office PowerPoint</Application>
  <PresentationFormat>On-screen Show (4:3)</PresentationFormat>
  <Paragraphs>550</Paragraphs>
  <Slides>38</Slides>
  <Notes>5</Notes>
  <HiddenSlides>0</HiddenSlides>
  <MMClips>0</MMClips>
  <ScaleCrop>false</ScaleCrop>
  <HeadingPairs>
    <vt:vector size="8" baseType="variant">
      <vt:variant>
        <vt:lpstr>Fonts Used</vt:lpstr>
      </vt:variant>
      <vt:variant>
        <vt:i4>11</vt:i4>
      </vt:variant>
      <vt:variant>
        <vt:lpstr>Theme</vt:lpstr>
      </vt:variant>
      <vt:variant>
        <vt:i4>1</vt:i4>
      </vt:variant>
      <vt:variant>
        <vt:lpstr>Embedded OLE Servers</vt:lpstr>
      </vt:variant>
      <vt:variant>
        <vt:i4>1</vt:i4>
      </vt:variant>
      <vt:variant>
        <vt:lpstr>Slide Titles</vt:lpstr>
      </vt:variant>
      <vt:variant>
        <vt:i4>38</vt:i4>
      </vt:variant>
    </vt:vector>
  </HeadingPairs>
  <TitlesOfParts>
    <vt:vector size="51" baseType="lpstr">
      <vt:lpstr>Arial Unicode MS</vt:lpstr>
      <vt:lpstr>MS Gothic</vt:lpstr>
      <vt:lpstr>ＭＳ Ｐゴシック</vt:lpstr>
      <vt:lpstr>ＭＳ Ｐゴシック</vt:lpstr>
      <vt:lpstr>Arial</vt:lpstr>
      <vt:lpstr>Arial Black</vt:lpstr>
      <vt:lpstr>Calibri</vt:lpstr>
      <vt:lpstr>Monotype Sorts</vt:lpstr>
      <vt:lpstr>Symbol</vt:lpstr>
      <vt:lpstr>Times New Roman</vt:lpstr>
      <vt:lpstr>Wingdings</vt:lpstr>
      <vt:lpstr>Office Theme</vt:lpstr>
      <vt:lpstr>Document</vt:lpstr>
      <vt:lpstr>TGax November 2017 Meeting Agenda</vt:lpstr>
      <vt:lpstr>  IEEE 802.11 TGax: High Efficiency WLAN Task Group</vt:lpstr>
      <vt:lpstr>Meeting Protocol</vt:lpstr>
      <vt:lpstr>Attendance</vt:lpstr>
      <vt:lpstr>Attendance, Voting &amp; Document Status</vt:lpstr>
      <vt:lpstr>Patent Policy</vt:lpstr>
      <vt:lpstr>Instructions for the WG Chair</vt:lpstr>
      <vt:lpstr>Participants, Patents, and Duty to Inform</vt:lpstr>
      <vt:lpstr>Patent Related Links</vt:lpstr>
      <vt:lpstr>Call for Potentially Essential Patents</vt:lpstr>
      <vt:lpstr>Other Guidelines for IEEE WG Meetings</vt:lpstr>
      <vt:lpstr>Participation in IEEE 802 Meetings</vt:lpstr>
      <vt:lpstr>Agenda Items for the Week</vt:lpstr>
      <vt:lpstr>General Flow of the Meeting</vt:lpstr>
      <vt:lpstr>TGax Schedule</vt:lpstr>
      <vt:lpstr>Agenda for Monday November 06, 13:30 – 15:30 </vt:lpstr>
      <vt:lpstr>Submissions</vt:lpstr>
      <vt:lpstr>Summary from September 2017</vt:lpstr>
      <vt:lpstr>Approval of  TG Minutes (September 2017 Meeting and Telecon Minutes) </vt:lpstr>
      <vt:lpstr>WG LB #230 Results</vt:lpstr>
      <vt:lpstr>Compare to other Amendments</vt:lpstr>
      <vt:lpstr>Editor Report and Comment Assignment</vt:lpstr>
      <vt:lpstr>Timeline</vt:lpstr>
      <vt:lpstr>Agenda for Tuesday November 07, 10:30 – 12:30 </vt:lpstr>
      <vt:lpstr>CR Motion # 441</vt:lpstr>
      <vt:lpstr>Timeline</vt:lpstr>
      <vt:lpstr>Ad Hoc Meeting</vt:lpstr>
      <vt:lpstr>Agenda for Tuesday November 07, 16:00 – 18:00 </vt:lpstr>
      <vt:lpstr>Agenda for Wednesday November 08, 08:00 – 10:00 </vt:lpstr>
      <vt:lpstr>CR Motion #442</vt:lpstr>
      <vt:lpstr>CR Motion #443</vt:lpstr>
      <vt:lpstr>CR Motion #444</vt:lpstr>
      <vt:lpstr>CR Motion #445</vt:lpstr>
      <vt:lpstr>CR Motion #446</vt:lpstr>
      <vt:lpstr>Agenda for Wednesday November 08, 16:00 – 18:00 </vt:lpstr>
      <vt:lpstr>Agenda for Thursday November 09, 10:30 – 12:30</vt:lpstr>
      <vt:lpstr>Agenda for Thursday November 09, 16:00 – 18:00</vt:lpstr>
      <vt:lpstr>Telecons</vt:lpstr>
    </vt:vector>
  </TitlesOfParts>
  <Company>Huawei Technologies Co.,Ltd.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TGax March 2017 Meeting Agenda</dc:title>
  <dc:creator>Osama AboulMagd</dc:creator>
  <cp:lastModifiedBy>Osama AboulMagd</cp:lastModifiedBy>
  <cp:revision>96</cp:revision>
  <cp:lastPrinted>1601-01-01T00:00:00Z</cp:lastPrinted>
  <dcterms:created xsi:type="dcterms:W3CDTF">2017-01-26T15:28:16Z</dcterms:created>
  <dcterms:modified xsi:type="dcterms:W3CDTF">2017-11-08T14:44:13Z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1507721638</vt:lpwstr>
  </property>
</Properties>
</file>