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 bookmarkIdSeed="2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69" r:id="rId2"/>
    <p:sldId id="620" r:id="rId3"/>
    <p:sldId id="616" r:id="rId4"/>
    <p:sldId id="617" r:id="rId5"/>
    <p:sldId id="618" r:id="rId6"/>
    <p:sldId id="619" r:id="rId7"/>
    <p:sldId id="614" r:id="rId8"/>
  </p:sldIdLst>
  <p:sldSz cx="9144000" cy="6858000" type="screen4x3"/>
  <p:notesSz cx="6934200" cy="92805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thor" initials="A" lastIdx="3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FF0000"/>
    <a:srgbClr val="2D2DB9"/>
    <a:srgbClr val="B2B2B2"/>
    <a:srgbClr val="FF9999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118" autoAdjust="0"/>
    <p:restoredTop sz="71403" autoAdjust="0"/>
  </p:normalViewPr>
  <p:slideViewPr>
    <p:cSldViewPr>
      <p:cViewPr varScale="1">
        <p:scale>
          <a:sx n="84" d="100"/>
          <a:sy n="84" d="100"/>
        </p:scale>
        <p:origin x="864" y="82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-2484" y="-72"/>
      </p:cViewPr>
      <p:guideLst>
        <p:guide orient="horz" pos="2160"/>
        <p:guide pos="288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224349" y="177284"/>
            <a:ext cx="2014526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200" b="1" dirty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/>
              <a:t>doc.: IEEE </a:t>
            </a:r>
            <a:r>
              <a:rPr lang="en-US" dirty="0" smtClean="0"/>
              <a:t>802.11-17/0291r0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7284"/>
            <a:ext cx="655629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200" b="1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 smtClean="0"/>
              <a:t>Mar 2017</a:t>
            </a:r>
            <a:endParaRPr lang="en-US" dirty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851525" y="8982075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Andrew Myles, Cisco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0AC92585-5460-48EC-A28F-298482A080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1142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91143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33450" eaLnBrk="0" hangingPunct="0"/>
            <a:r>
              <a:rPr lang="en-US"/>
              <a:t>Submission</a:t>
            </a:r>
          </a:p>
        </p:txBody>
      </p:sp>
      <p:sp>
        <p:nvSpPr>
          <p:cNvPr id="91144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2149440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267212" y="97909"/>
            <a:ext cx="2014526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200" b="1" dirty="0"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 smtClean="0"/>
              <a:t>doc.: IEEE 802.11-17/0291r0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7909"/>
            <a:ext cx="655629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200" b="1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 smtClean="0"/>
              <a:t>Mar 2017</a:t>
            </a:r>
            <a:endParaRPr lang="en-US" dirty="0"/>
          </a:p>
        </p:txBody>
      </p:sp>
      <p:sp>
        <p:nvSpPr>
          <p:cNvPr id="675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357813" y="8985250"/>
            <a:ext cx="9239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 eaLnBrk="0" hangingPunct="0">
              <a:defRPr>
                <a:cs typeface="+mn-cs"/>
              </a:defRPr>
            </a:lvl5pPr>
          </a:lstStyle>
          <a:p>
            <a:pPr lvl="4">
              <a:defRPr/>
            </a:pPr>
            <a:r>
              <a:rPr lang="en-US"/>
              <a:t>Andrew Myles, Cisco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18D10512-F400-46E6-9813-0191A717DA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7592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/>
              <a:t>Submission</a:t>
            </a:r>
          </a:p>
        </p:txBody>
      </p:sp>
      <p:sp>
        <p:nvSpPr>
          <p:cNvPr id="67593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67594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36411493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r>
              <a:rPr lang="en-US">
                <a:latin typeface="Arial" pitchFamily="34" charset="0"/>
              </a:rPr>
              <a:t>doc.: IEEE 802.11-10/0xxxr0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r>
              <a:rPr lang="en-US" smtClean="0">
                <a:latin typeface="Arial" pitchFamily="34" charset="0"/>
              </a:rPr>
              <a:t>July 2010</a:t>
            </a:r>
          </a:p>
        </p:txBody>
      </p:sp>
      <p:sp>
        <p:nvSpPr>
          <p:cNvPr id="51204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Andrew Myles, Cisco</a:t>
            </a:r>
          </a:p>
        </p:txBody>
      </p:sp>
      <p:sp>
        <p:nvSpPr>
          <p:cNvPr id="51205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BFD8823A-E707-449B-AE25-47FA80230A05}" type="slidenum">
              <a:rPr lang="en-US" smtClean="0"/>
              <a:pPr>
                <a:defRPr/>
              </a:pPr>
              <a:t>1</a:t>
            </a:fld>
            <a:endParaRPr lang="en-US" smtClean="0"/>
          </a:p>
        </p:txBody>
      </p:sp>
      <p:sp>
        <p:nvSpPr>
          <p:cNvPr id="686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/>
        </p:spPr>
      </p:sp>
      <p:sp>
        <p:nvSpPr>
          <p:cNvPr id="686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1981200"/>
          </a:xfrm>
        </p:spPr>
        <p:txBody>
          <a:bodyPr anchor="ctr" anchorCtr="0"/>
          <a:lstStyle>
            <a:lvl1pPr algn="ctr">
              <a:defRPr sz="2400" b="1"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Andrew Myles, Cisco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F4002E7-DB4D-4CC3-8382-1939D19420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73165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AU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Andrew Myles, Cisco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F4002E7-DB4D-4CC3-8382-1939D19420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9456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A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Andrew Myles, Cisco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FCE5288C-F87B-4810-A6B2-740CE13BD3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3516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053388" y="6475413"/>
            <a:ext cx="490537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Andrew Myles, Cisco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27525" y="6475413"/>
            <a:ext cx="56515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eaLnBrk="0" hangingPunct="0"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Slide </a:t>
            </a:r>
            <a:fld id="{A469A3A6-7083-48BA-9D7E-342D6AB96B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Rectangle 7"/>
          <p:cNvSpPr>
            <a:spLocks noChangeArrowheads="1"/>
          </p:cNvSpPr>
          <p:nvPr/>
        </p:nvSpPr>
        <p:spPr bwMode="auto">
          <a:xfrm>
            <a:off x="5292521" y="363379"/>
            <a:ext cx="315297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/>
          <a:p>
            <a:pPr marL="457200" lvl="4" algn="r" eaLnBrk="0" hangingPunct="0"/>
            <a:r>
              <a:rPr lang="en-US" sz="1600" b="1" dirty="0">
                <a:latin typeface="Arial" pitchFamily="34" charset="0"/>
              </a:rPr>
              <a:t>doc.: IEEE </a:t>
            </a:r>
            <a:r>
              <a:rPr lang="en-US" sz="1600" b="1" dirty="0" smtClean="0">
                <a:latin typeface="Arial" pitchFamily="34" charset="0"/>
              </a:rPr>
              <a:t>802.11-17/1469r0</a:t>
            </a:r>
            <a:endParaRPr lang="en-US" sz="1600" b="1" dirty="0" smtClean="0">
              <a:latin typeface="Arial" pitchFamily="34" charset="0"/>
            </a:endParaRPr>
          </a:p>
        </p:txBody>
      </p:sp>
      <p:sp>
        <p:nvSpPr>
          <p:cNvPr id="1031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1032" name="Rectangle 9"/>
          <p:cNvSpPr>
            <a:spLocks noChangeArrowheads="1"/>
          </p:cNvSpPr>
          <p:nvPr/>
        </p:nvSpPr>
        <p:spPr bwMode="auto">
          <a:xfrm>
            <a:off x="685800" y="6475413"/>
            <a:ext cx="784225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200" dirty="0">
                <a:latin typeface="Arial" pitchFamily="34" charset="0"/>
              </a:rPr>
              <a:t>Submission</a:t>
            </a:r>
          </a:p>
        </p:txBody>
      </p:sp>
      <p:sp>
        <p:nvSpPr>
          <p:cNvPr id="1033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1034" name="Rectangle 7"/>
          <p:cNvSpPr>
            <a:spLocks noChangeArrowheads="1"/>
          </p:cNvSpPr>
          <p:nvPr/>
        </p:nvSpPr>
        <p:spPr bwMode="auto">
          <a:xfrm>
            <a:off x="685800" y="380842"/>
            <a:ext cx="95699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/>
          <a:p>
            <a:pPr marL="0" lvl="3" eaLnBrk="0" hangingPunct="0"/>
            <a:r>
              <a:rPr lang="en-US" sz="1600" b="1" dirty="0" smtClean="0">
                <a:latin typeface="Arial" pitchFamily="34" charset="0"/>
              </a:rPr>
              <a:t>Sept 2017</a:t>
            </a:r>
            <a:endParaRPr lang="en-US" sz="1600" b="1" dirty="0">
              <a:latin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49" r:id="rId2"/>
    <p:sldLayoutId id="2147483650" r:id="rId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defRPr b="1">
          <a:solidFill>
            <a:schemeClr val="tx1"/>
          </a:solidFill>
          <a:latin typeface="+mn-lt"/>
          <a:ea typeface="+mn-ea"/>
          <a:cs typeface="+mn-cs"/>
        </a:defRPr>
      </a:lvl1pPr>
      <a:lvl2pPr marL="182563" indent="-180975" algn="l" rtl="0" eaLnBrk="0" fontAlgn="base" hangingPunct="0">
        <a:spcBef>
          <a:spcPct val="5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2pPr>
      <a:lvl3pPr marL="365125" indent="-180975" algn="l" rtl="0" eaLnBrk="0" fontAlgn="base" hangingPunct="0">
        <a:spcBef>
          <a:spcPct val="25000"/>
        </a:spcBef>
        <a:spcAft>
          <a:spcPct val="0"/>
        </a:spcAft>
        <a:buFont typeface="Arial" pitchFamily="34" charset="0"/>
        <a:buChar char="–"/>
        <a:defRPr sz="1600">
          <a:solidFill>
            <a:schemeClr val="tx1"/>
          </a:solidFill>
          <a:latin typeface="+mn-lt"/>
        </a:defRPr>
      </a:lvl3pPr>
      <a:lvl4pPr marL="711200" indent="-344488" algn="l" rtl="0" eaLnBrk="0" fontAlgn="base" hangingPunct="0">
        <a:spcBef>
          <a:spcPct val="10000"/>
        </a:spcBef>
        <a:spcAft>
          <a:spcPct val="0"/>
        </a:spcAft>
        <a:buFont typeface="Times New Roman" pitchFamily="18" charset="0"/>
        <a:buChar char="—"/>
        <a:defRPr sz="1400">
          <a:solidFill>
            <a:schemeClr val="tx1"/>
          </a:solidFill>
          <a:latin typeface="+mn-lt"/>
        </a:defRPr>
      </a:lvl4pPr>
      <a:lvl5pPr marL="969963" indent="-1651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1427163" indent="-1651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1884363" indent="-1651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2341563" indent="-1651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2798763" indent="-1651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Andrew Myles, Cisco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81347C9-C12F-43D2-B3D1-D523E0829A79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ctr"/>
          <a:lstStyle/>
          <a:p>
            <a:pPr algn="ctr">
              <a:defRPr/>
            </a:pPr>
            <a:r>
              <a:rPr lang="en-AU" dirty="0" smtClean="0">
                <a:solidFill>
                  <a:schemeClr val="accent6"/>
                </a:solidFill>
              </a:rPr>
              <a:t>Revised shorter presentation </a:t>
            </a:r>
            <a:r>
              <a:rPr lang="en-AU" dirty="0" smtClean="0">
                <a:solidFill>
                  <a:schemeClr val="accent6"/>
                </a:solidFill>
              </a:rPr>
              <a:t>to </a:t>
            </a:r>
            <a:r>
              <a:rPr lang="en-AU" dirty="0" err="1" smtClean="0">
                <a:solidFill>
                  <a:schemeClr val="accent6"/>
                </a:solidFill>
              </a:rPr>
              <a:t>TGax</a:t>
            </a:r>
            <a:r>
              <a:rPr lang="en-AU" dirty="0" smtClean="0">
                <a:solidFill>
                  <a:schemeClr val="accent6"/>
                </a:solidFill>
              </a:rPr>
              <a:t/>
            </a:r>
            <a:br>
              <a:rPr lang="en-AU" dirty="0" smtClean="0">
                <a:solidFill>
                  <a:schemeClr val="accent6"/>
                </a:solidFill>
              </a:rPr>
            </a:br>
            <a:r>
              <a:rPr lang="en-AU" dirty="0" smtClean="0">
                <a:solidFill>
                  <a:schemeClr val="accent6"/>
                </a:solidFill>
              </a:rPr>
              <a:t>relating to coexistence efforts</a:t>
            </a:r>
            <a:br>
              <a:rPr lang="en-AU" dirty="0" smtClean="0">
                <a:solidFill>
                  <a:schemeClr val="accent6"/>
                </a:solidFill>
              </a:rPr>
            </a:br>
            <a:r>
              <a:rPr lang="en-AU" dirty="0" smtClean="0">
                <a:solidFill>
                  <a:schemeClr val="accent6"/>
                </a:solidFill>
              </a:rPr>
              <a:t>in Coexistence SC</a:t>
            </a:r>
            <a:endParaRPr lang="en-US" dirty="0" smtClean="0">
              <a:solidFill>
                <a:schemeClr val="accent6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2330450"/>
            <a:ext cx="7772400" cy="381000"/>
          </a:xfrm>
        </p:spPr>
        <p:txBody>
          <a:bodyPr/>
          <a:lstStyle/>
          <a:p>
            <a:pPr marL="0" indent="0" algn="ctr">
              <a:defRPr/>
            </a:pPr>
            <a:r>
              <a:rPr lang="en-US" b="0" dirty="0" smtClean="0">
                <a:solidFill>
                  <a:schemeClr val="accent2">
                    <a:lumMod val="50000"/>
                  </a:schemeClr>
                </a:solidFill>
              </a:rPr>
              <a:t>12 </a:t>
            </a:r>
            <a:r>
              <a:rPr lang="en-US" b="0" dirty="0" smtClean="0">
                <a:solidFill>
                  <a:schemeClr val="accent2">
                    <a:lumMod val="50000"/>
                  </a:schemeClr>
                </a:solidFill>
              </a:rPr>
              <a:t>Sept 2017</a:t>
            </a:r>
          </a:p>
        </p:txBody>
      </p:sp>
      <p:sp>
        <p:nvSpPr>
          <p:cNvPr id="2054" name="Rectangle 12"/>
          <p:cNvSpPr>
            <a:spLocks noChangeArrowheads="1"/>
          </p:cNvSpPr>
          <p:nvPr/>
        </p:nvSpPr>
        <p:spPr bwMode="auto">
          <a:xfrm>
            <a:off x="533400" y="2746375"/>
            <a:ext cx="1447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eaLnBrk="0" hangingPunct="0">
              <a:spcBef>
                <a:spcPct val="50000"/>
              </a:spcBef>
            </a:pPr>
            <a:r>
              <a:rPr lang="en-US" sz="1600" b="1">
                <a:latin typeface="Arial" pitchFamily="34" charset="0"/>
              </a:rPr>
              <a:t>Authors:</a:t>
            </a:r>
            <a:endParaRPr lang="en-US" sz="1600">
              <a:latin typeface="Arial" pitchFamily="34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4027513"/>
              </p:ext>
            </p:extLst>
          </p:nvPr>
        </p:nvGraphicFramePr>
        <p:xfrm>
          <a:off x="685800" y="3429000"/>
          <a:ext cx="7696200" cy="741364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9240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240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240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240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6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</a:rPr>
                        <a:t>Name</a:t>
                      </a:r>
                      <a:endParaRPr lang="en-AU" sz="1200" b="1" kern="0" dirty="0"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Company</a:t>
                      </a:r>
                      <a:endParaRPr lang="en-A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Phone</a:t>
                      </a:r>
                      <a:endParaRPr lang="en-A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email</a:t>
                      </a:r>
                      <a:endParaRPr lang="en-A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6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Andrew </a:t>
                      </a:r>
                      <a:r>
                        <a:rPr lang="en-US" sz="1200" dirty="0" smtClean="0">
                          <a:effectLst/>
                        </a:rPr>
                        <a:t>Myles </a:t>
                      </a:r>
                      <a:endParaRPr lang="en-A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Cisco</a:t>
                      </a:r>
                      <a:endParaRPr lang="en-A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1590" indent="-21590"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+</a:t>
                      </a:r>
                      <a:r>
                        <a:rPr lang="en-US" sz="1200" dirty="0">
                          <a:effectLst/>
                        </a:rPr>
                        <a:t>61 418 656587</a:t>
                      </a:r>
                      <a:endParaRPr lang="en-A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amyles@cisco.com</a:t>
                      </a:r>
                      <a:endParaRPr lang="en-A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 bwMode="auto">
          <a:xfrm>
            <a:off x="457200" y="4184904"/>
            <a:ext cx="8229600" cy="1371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ap="flat" cmpd="sng" algn="ctr">
            <a:solidFill>
              <a:schemeClr val="accent6">
                <a:lumMod val="20000"/>
                <a:lumOff val="80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457200" y="2660904"/>
            <a:ext cx="8229600" cy="1371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ap="flat" cmpd="sng" algn="ctr">
            <a:solidFill>
              <a:schemeClr val="accent6">
                <a:lumMod val="20000"/>
                <a:lumOff val="80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Work is required in ETSI BRAN (&amp; maybe 3GPP) is </a:t>
            </a:r>
            <a:r>
              <a:rPr lang="en-AU" dirty="0"/>
              <a:t>required </a:t>
            </a:r>
            <a:r>
              <a:rPr lang="en-AU" dirty="0" smtClean="0"/>
              <a:t>to ensure 802.11 achieves its potential</a:t>
            </a:r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Andrew Myles, Cisco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F4002E7-DB4D-4CC3-8382-1939D19420D8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auto">
          <a:xfrm>
            <a:off x="457200" y="2051304"/>
            <a:ext cx="2590800" cy="4572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680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A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Situation</a:t>
            </a:r>
            <a:endParaRPr kumimoji="0" lang="en-A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3276600" y="2057400"/>
            <a:ext cx="2590800" cy="4572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680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A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Problem</a:t>
            </a:r>
            <a:endParaRPr kumimoji="0" lang="en-A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6096000" y="2051304"/>
            <a:ext cx="2590800" cy="4572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680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A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Solution</a:t>
            </a:r>
            <a:endParaRPr kumimoji="0" lang="en-A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457200" y="2660904"/>
            <a:ext cx="2590800" cy="137160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90000" rIns="91440" bIns="45720" numCol="1" rtlCol="0" anchor="t" anchorCtr="0" compatLnSpc="1">
            <a:prstTxWarp prst="textNoShape">
              <a:avLst/>
            </a:prstTxWarp>
          </a:bodyPr>
          <a:lstStyle/>
          <a:p>
            <a:pPr marL="171450" indent="-17145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AU" sz="1600" dirty="0" smtClean="0">
                <a:latin typeface="+mj-lt"/>
              </a:rPr>
              <a:t>IEEE 802 </a:t>
            </a:r>
            <a:r>
              <a:rPr lang="en-AU" sz="1600" dirty="0">
                <a:latin typeface="+mj-lt"/>
              </a:rPr>
              <a:t>has </a:t>
            </a:r>
            <a:r>
              <a:rPr lang="en-AU" sz="1600" dirty="0" smtClean="0">
                <a:latin typeface="+mj-lt"/>
              </a:rPr>
              <a:t>been working </a:t>
            </a:r>
            <a:r>
              <a:rPr lang="en-AU" sz="1600" dirty="0">
                <a:latin typeface="+mj-lt"/>
              </a:rPr>
              <a:t>with 3GPP on Wi-Fi/LAA coexistence </a:t>
            </a:r>
            <a:r>
              <a:rPr lang="en-AU" sz="1600" dirty="0" smtClean="0">
                <a:latin typeface="+mj-lt"/>
              </a:rPr>
              <a:t>for </a:t>
            </a:r>
            <a:r>
              <a:rPr lang="en-AU" sz="1600" dirty="0">
                <a:latin typeface="+mj-lt"/>
              </a:rPr>
              <a:t>the last few </a:t>
            </a:r>
            <a:r>
              <a:rPr lang="en-AU" sz="1600" dirty="0" smtClean="0">
                <a:latin typeface="+mj-lt"/>
              </a:rPr>
              <a:t>years …</a:t>
            </a:r>
            <a:endParaRPr lang="en-AU" sz="1600" dirty="0"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3276600" y="2667000"/>
            <a:ext cx="2590800" cy="1365504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90000" rIns="91440" bIns="45720" numCol="1" rtlCol="0" anchor="t" anchorCtr="0" compatLnSpc="1">
            <a:prstTxWarp prst="textNoShape">
              <a:avLst/>
            </a:prstTxWarp>
          </a:bodyPr>
          <a:lstStyle/>
          <a:p>
            <a:pPr marL="171450" indent="-17145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AU" sz="1600" dirty="0" smtClean="0">
                <a:solidFill>
                  <a:srgbClr val="FF0000"/>
                </a:solidFill>
                <a:latin typeface="+mj-lt"/>
              </a:rPr>
              <a:t>… but IEEE 802 has probably achieved as much as is possible for the moment</a:t>
            </a:r>
            <a:endParaRPr lang="en-AU" sz="16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6096000" y="2660904"/>
            <a:ext cx="2590800" cy="137160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90000" rIns="91440" bIns="45720" numCol="1" rtlCol="0" anchor="t" anchorCtr="0" compatLnSpc="1">
            <a:prstTxWarp prst="textNoShape">
              <a:avLst/>
            </a:prstTxWarp>
          </a:bodyPr>
          <a:lstStyle/>
          <a:p>
            <a:pPr marL="171450" indent="-17145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AU" sz="1600" dirty="0" smtClean="0">
                <a:solidFill>
                  <a:srgbClr val="00B050"/>
                </a:solidFill>
                <a:latin typeface="+mj-lt"/>
              </a:rPr>
              <a:t>… although there may be a possibility for IEEE 802 to reengage with 3GPP in the future</a:t>
            </a:r>
            <a:endParaRPr lang="en-AU" sz="1600" dirty="0">
              <a:solidFill>
                <a:srgbClr val="00B050"/>
              </a:solidFill>
              <a:latin typeface="+mj-lt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457200" y="5652294"/>
            <a:ext cx="8229600" cy="748506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9000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ts val="800"/>
              </a:spcBef>
            </a:pPr>
            <a:r>
              <a:rPr lang="en-AU" sz="1600" b="1" dirty="0" smtClean="0">
                <a:latin typeface="+mj-lt"/>
              </a:rPr>
              <a:t>Call to action</a:t>
            </a:r>
            <a:r>
              <a:rPr lang="en-AU" sz="1600" dirty="0" smtClean="0">
                <a:latin typeface="+mj-lt"/>
              </a:rPr>
              <a:t>: </a:t>
            </a:r>
            <a:r>
              <a:rPr lang="en-AU" sz="1600" dirty="0">
                <a:latin typeface="+mj-lt"/>
              </a:rPr>
              <a:t>please </a:t>
            </a:r>
            <a:r>
              <a:rPr lang="en-AU" sz="1600" dirty="0" smtClean="0">
                <a:latin typeface="+mj-lt"/>
              </a:rPr>
              <a:t>actively participate </a:t>
            </a:r>
            <a:r>
              <a:rPr lang="en-AU" sz="1600" dirty="0">
                <a:latin typeface="+mj-lt"/>
              </a:rPr>
              <a:t>in </a:t>
            </a:r>
            <a:r>
              <a:rPr lang="en-AU" sz="1600" dirty="0" smtClean="0">
                <a:latin typeface="+mj-lt"/>
              </a:rPr>
              <a:t>the Coexistence </a:t>
            </a:r>
            <a:r>
              <a:rPr lang="en-AU" sz="1600" dirty="0">
                <a:latin typeface="+mj-lt"/>
              </a:rPr>
              <a:t>SC </a:t>
            </a:r>
            <a:r>
              <a:rPr lang="en-AU" sz="1600" dirty="0" smtClean="0">
                <a:latin typeface="+mj-lt"/>
              </a:rPr>
              <a:t>to </a:t>
            </a:r>
            <a:r>
              <a:rPr lang="en-AU" sz="1600" dirty="0">
                <a:latin typeface="+mj-lt"/>
              </a:rPr>
              <a:t>ensure 802.11ax can achieve its </a:t>
            </a:r>
            <a:r>
              <a:rPr lang="en-AU" sz="1600" dirty="0" smtClean="0">
                <a:latin typeface="+mj-lt"/>
              </a:rPr>
              <a:t>potential!</a:t>
            </a:r>
            <a:endParaRPr lang="en-AU" sz="1600" dirty="0">
              <a:latin typeface="+mj-lt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457200" y="4184904"/>
            <a:ext cx="2590800" cy="137160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90000" rIns="91440" bIns="45720" numCol="1" rtlCol="0" anchor="t" anchorCtr="0" compatLnSpc="1">
            <a:prstTxWarp prst="textNoShape">
              <a:avLst/>
            </a:prstTxWarp>
          </a:bodyPr>
          <a:lstStyle/>
          <a:p>
            <a:pPr marL="171450" indent="-17145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AU" sz="1600" dirty="0" smtClean="0">
                <a:latin typeface="+mj-lt"/>
              </a:rPr>
              <a:t>In </a:t>
            </a:r>
            <a:r>
              <a:rPr lang="en-AU" sz="1600" dirty="0">
                <a:latin typeface="+mj-lt"/>
              </a:rPr>
              <a:t>parallel, ETSI BRAN has been defining EN 301 893, which will impact coexistence with Wi-Fi </a:t>
            </a:r>
            <a:r>
              <a:rPr lang="en-AU" sz="1600" dirty="0" smtClean="0">
                <a:latin typeface="+mj-lt"/>
              </a:rPr>
              <a:t>globally …</a:t>
            </a:r>
            <a:endParaRPr lang="en-AU" sz="1600" dirty="0">
              <a:latin typeface="+mj-lt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3276600" y="4191000"/>
            <a:ext cx="2590800" cy="137160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90000" rIns="91440" bIns="45720" numCol="1" rtlCol="0" anchor="t" anchorCtr="0" compatLnSpc="1">
            <a:prstTxWarp prst="textNoShape">
              <a:avLst/>
            </a:prstTxWarp>
          </a:bodyPr>
          <a:lstStyle/>
          <a:p>
            <a:pPr marL="171450" indent="-17145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AU" sz="1600" dirty="0" smtClean="0">
                <a:solidFill>
                  <a:srgbClr val="FF0000"/>
                </a:solidFill>
                <a:latin typeface="+mj-lt"/>
              </a:rPr>
              <a:t>… but the </a:t>
            </a:r>
            <a:r>
              <a:rPr lang="en-AU" sz="1600" dirty="0">
                <a:solidFill>
                  <a:srgbClr val="FF0000"/>
                </a:solidFill>
                <a:latin typeface="+mj-lt"/>
              </a:rPr>
              <a:t>current version of EN 301 893 is problematic for </a:t>
            </a:r>
            <a:r>
              <a:rPr lang="en-AU" sz="1600" dirty="0" smtClean="0">
                <a:solidFill>
                  <a:srgbClr val="FF0000"/>
                </a:solidFill>
                <a:latin typeface="+mj-lt"/>
              </a:rPr>
              <a:t>802.11ax </a:t>
            </a:r>
            <a:r>
              <a:rPr lang="en-AU" sz="1600" dirty="0">
                <a:solidFill>
                  <a:srgbClr val="FF0000"/>
                </a:solidFill>
                <a:latin typeface="+mj-lt"/>
              </a:rPr>
              <a:t>performance &amp; spatial reuse</a:t>
            </a:r>
          </a:p>
        </p:txBody>
      </p:sp>
      <p:sp>
        <p:nvSpPr>
          <p:cNvPr id="18" name="Rectangle 17"/>
          <p:cNvSpPr/>
          <p:nvPr/>
        </p:nvSpPr>
        <p:spPr bwMode="auto">
          <a:xfrm>
            <a:off x="6096000" y="4184904"/>
            <a:ext cx="2590800" cy="137160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90000" rIns="91440" bIns="45720" numCol="1" rtlCol="0" anchor="t" anchorCtr="0" compatLnSpc="1">
            <a:prstTxWarp prst="textNoShape">
              <a:avLst/>
            </a:prstTxWarp>
          </a:bodyPr>
          <a:lstStyle/>
          <a:p>
            <a:pPr marL="171450" indent="-17145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AU" sz="1600" dirty="0" smtClean="0">
                <a:solidFill>
                  <a:srgbClr val="00B050"/>
                </a:solidFill>
                <a:latin typeface="+mj-lt"/>
              </a:rPr>
              <a:t>… although the planned </a:t>
            </a:r>
            <a:r>
              <a:rPr lang="en-AU" sz="1600" dirty="0">
                <a:solidFill>
                  <a:srgbClr val="00B050"/>
                </a:solidFill>
                <a:latin typeface="+mj-lt"/>
              </a:rPr>
              <a:t>revision of EN 301 893 provides an opportunity to better enable 802.11ax </a:t>
            </a:r>
            <a:r>
              <a:rPr lang="en-AU" sz="1600" dirty="0" smtClean="0">
                <a:solidFill>
                  <a:srgbClr val="00B050"/>
                </a:solidFill>
                <a:latin typeface="+mj-lt"/>
              </a:rPr>
              <a:t>features</a:t>
            </a:r>
            <a:endParaRPr lang="en-AU" sz="1600" dirty="0">
              <a:solidFill>
                <a:srgbClr val="00B05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013905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IEEE 802 has been working with 3GPP on Wi-Fi/LAA coexistence for the last few years …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772400" cy="4114800"/>
          </a:xfrm>
        </p:spPr>
        <p:txBody>
          <a:bodyPr/>
          <a:lstStyle/>
          <a:p>
            <a:pPr lvl="1"/>
            <a:r>
              <a:rPr lang="en-AU" dirty="0" smtClean="0"/>
              <a:t>IEEE 802 has been collaborating with 3GPP for the last few years, with a goal of good coexistence between Wi-Fi &amp; LAA (and its variants)</a:t>
            </a:r>
          </a:p>
          <a:p>
            <a:pPr lvl="1"/>
            <a:r>
              <a:rPr lang="en-AU" dirty="0" smtClean="0"/>
              <a:t>There is now some consensus in the Coexistence SC that the collaboration has probably gone as far as it can at this time …</a:t>
            </a:r>
          </a:p>
          <a:p>
            <a:pPr lvl="2"/>
            <a:r>
              <a:rPr lang="en-AU" dirty="0" smtClean="0"/>
              <a:t>…with many points of agreement leading to good LAA refinements</a:t>
            </a:r>
          </a:p>
          <a:p>
            <a:pPr lvl="2"/>
            <a:r>
              <a:rPr lang="en-AU" dirty="0" smtClean="0"/>
              <a:t>… but a few remaining points of disagreement</a:t>
            </a:r>
          </a:p>
          <a:p>
            <a:pPr lvl="1"/>
            <a:r>
              <a:rPr lang="en-AU" dirty="0" smtClean="0"/>
              <a:t>The main open issues, as documented in the last two Liaison Statements from IEEE 802 to 3GPP, are:</a:t>
            </a:r>
          </a:p>
          <a:p>
            <a:pPr lvl="2"/>
            <a:r>
              <a:rPr lang="en-AU" dirty="0" smtClean="0"/>
              <a:t>What are appropriate PD/ED thresholds?</a:t>
            </a:r>
            <a:endParaRPr lang="en-AU" dirty="0"/>
          </a:p>
          <a:p>
            <a:pPr lvl="2"/>
            <a:r>
              <a:rPr lang="en-AU" dirty="0" smtClean="0"/>
              <a:t>Should a device be allowed to transmit energy for primary purpose of blocking the transmissions of other devices?</a:t>
            </a:r>
            <a:endParaRPr lang="en-AU" dirty="0"/>
          </a:p>
          <a:p>
            <a:pPr lvl="2"/>
            <a:r>
              <a:rPr lang="en-AU" dirty="0" smtClean="0"/>
              <a:t>Should LAA implementations be subject to mandatory testing to validate claims made about LAA/Wi-Fi coexistence?</a:t>
            </a:r>
            <a:endParaRPr lang="en-AU" dirty="0"/>
          </a:p>
          <a:p>
            <a:pPr lvl="1"/>
            <a:endParaRPr lang="en-AU" dirty="0" smtClean="0"/>
          </a:p>
          <a:p>
            <a:pPr lvl="1"/>
            <a:endParaRPr lang="en-AU" dirty="0"/>
          </a:p>
          <a:p>
            <a:pPr lvl="1"/>
            <a:endParaRPr lang="en-AU" dirty="0" smtClean="0"/>
          </a:p>
          <a:p>
            <a:pPr lvl="1"/>
            <a:endParaRPr lang="en-AU" dirty="0"/>
          </a:p>
          <a:p>
            <a:pPr lvl="1"/>
            <a:r>
              <a:rPr lang="en-AU" dirty="0" smtClean="0"/>
              <a:t>The </a:t>
            </a:r>
            <a:r>
              <a:rPr lang="en-AU" dirty="0" smtClean="0"/>
              <a:t>move of LTE into unlicensed spectrum requires coordination </a:t>
            </a:r>
            <a:r>
              <a:rPr lang="en-AU" dirty="0" smtClean="0"/>
              <a:t>for </a:t>
            </a:r>
            <a:r>
              <a:rPr lang="en-AU" dirty="0" smtClean="0"/>
              <a:t>continued “fair” &amp; “efficient” access</a:t>
            </a:r>
          </a:p>
          <a:p>
            <a:pPr lvl="1"/>
            <a:r>
              <a:rPr lang="en-AU" dirty="0" smtClean="0"/>
              <a:t>IEEE 802 has been working with 3GPP on these issues since 2014 and has been partially successful</a:t>
            </a:r>
          </a:p>
          <a:p>
            <a:pPr lvl="1"/>
            <a:r>
              <a:rPr lang="en-AU" dirty="0" smtClean="0"/>
              <a:t>The IEEE 802.11 Coexistence SC has now decided to pivot to focus mainly on ETSI BRAN rather than 3GPP, using EN 301 893 to:</a:t>
            </a:r>
          </a:p>
          <a:p>
            <a:pPr lvl="2"/>
            <a:r>
              <a:rPr lang="en-AU" dirty="0" smtClean="0"/>
              <a:t>Allow any technology to use 802.11’s dual threshold option</a:t>
            </a:r>
          </a:p>
          <a:p>
            <a:pPr lvl="2"/>
            <a:r>
              <a:rPr lang="en-AU" dirty="0" smtClean="0"/>
              <a:t>Enable innovation based on spatial reuse</a:t>
            </a:r>
          </a:p>
          <a:p>
            <a:pPr lvl="2"/>
            <a:r>
              <a:rPr lang="en-AU" dirty="0" smtClean="0"/>
              <a:t>Restrict  the inappropriate use of blocking energy</a:t>
            </a:r>
          </a:p>
          <a:p>
            <a:pPr lvl="1"/>
            <a:r>
              <a:rPr lang="en-AU" b="1" dirty="0" smtClean="0">
                <a:solidFill>
                  <a:srgbClr val="00B050"/>
                </a:solidFill>
              </a:rPr>
              <a:t>Call to action: please participate in the Coexistence SC’s work if you are interested in coexistence issues!</a:t>
            </a:r>
            <a:endParaRPr lang="en-AU" b="1" dirty="0">
              <a:solidFill>
                <a:srgbClr val="00B05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Andrew Myles, Cisco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EF4002E7-DB4D-4CC3-8382-1939D19420D8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Title 8"/>
          <p:cNvSpPr txBox="1">
            <a:spLocks/>
          </p:cNvSpPr>
          <p:nvPr/>
        </p:nvSpPr>
        <p:spPr bwMode="auto">
          <a:xfrm>
            <a:off x="685800" y="5638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r>
              <a:rPr lang="en-AU" kern="0" dirty="0" smtClean="0"/>
              <a:t>… but IEEE 802 has probably achieved as much as is possible for the moment</a:t>
            </a:r>
            <a:endParaRPr lang="en-AU" kern="0" dirty="0"/>
          </a:p>
        </p:txBody>
      </p:sp>
    </p:spTree>
    <p:extLst>
      <p:ext uri="{BB962C8B-B14F-4D97-AF65-F5344CB8AC3E}">
        <p14:creationId xmlns:p14="http://schemas.microsoft.com/office/powerpoint/2010/main" val="20218986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924800" cy="1066800"/>
          </a:xfrm>
        </p:spPr>
        <p:txBody>
          <a:bodyPr/>
          <a:lstStyle/>
          <a:p>
            <a:r>
              <a:rPr lang="en-AU" dirty="0" smtClean="0"/>
              <a:t>In parallel, ETSI BRAN has been defining EN 301 893, which will impact coexistence with Wi-Fi globally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AU" dirty="0" smtClean="0"/>
              <a:t>For the last two years, ETSI BRAN has been revising the EN 301 893 Harmonised Standard to align it with the RE-Directive in Europe, particularly Article 3.2:</a:t>
            </a:r>
          </a:p>
          <a:p>
            <a:pPr lvl="2"/>
            <a:r>
              <a:rPr lang="en-US" i="1" dirty="0"/>
              <a:t>Radio equipment shall be so constructed that it both effectively uses and supports the efficient use of radio spectrum in order to avoid harmful interference</a:t>
            </a:r>
            <a:endParaRPr lang="en-AU" dirty="0"/>
          </a:p>
          <a:p>
            <a:pPr lvl="1"/>
            <a:r>
              <a:rPr lang="en-AU" dirty="0" smtClean="0"/>
              <a:t>The latest version of </a:t>
            </a:r>
            <a:r>
              <a:rPr lang="en-AU" dirty="0"/>
              <a:t>EN 301 893 </a:t>
            </a:r>
            <a:r>
              <a:rPr lang="en-AU" dirty="0" smtClean="0"/>
              <a:t>is now in operation, and enforces coexistence between multiple technologies by defining:</a:t>
            </a:r>
          </a:p>
          <a:p>
            <a:pPr lvl="2"/>
            <a:r>
              <a:rPr lang="en-AU" dirty="0" smtClean="0"/>
              <a:t>LBT similar to EDCA …</a:t>
            </a:r>
          </a:p>
          <a:p>
            <a:pPr lvl="2"/>
            <a:r>
              <a:rPr lang="en-AU" dirty="0" smtClean="0"/>
              <a:t>… and </a:t>
            </a:r>
            <a:r>
              <a:rPr lang="en-AU" dirty="0" err="1" smtClean="0"/>
              <a:t>TxOPs</a:t>
            </a:r>
            <a:r>
              <a:rPr lang="en-AU" dirty="0" smtClean="0"/>
              <a:t> similar to EDCA</a:t>
            </a:r>
          </a:p>
          <a:p>
            <a:pPr lvl="2"/>
            <a:r>
              <a:rPr lang="en-AU" dirty="0" smtClean="0"/>
              <a:t>… with an ED-only mechanism</a:t>
            </a:r>
          </a:p>
          <a:p>
            <a:pPr lvl="2"/>
            <a:r>
              <a:rPr lang="en-AU" dirty="0" smtClean="0"/>
              <a:t>… or a PD/ED-mechanism as defined by the IEEE 802.11 standard</a:t>
            </a:r>
          </a:p>
          <a:p>
            <a:pPr lvl="1"/>
            <a:r>
              <a:rPr lang="en-AU" dirty="0" smtClean="0"/>
              <a:t>The impact of EN 301 893 is not just limited to Europe, with many countries adopting the European rules</a:t>
            </a:r>
          </a:p>
          <a:p>
            <a:pPr lvl="1"/>
            <a:endParaRPr lang="en-AU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Andrew Myles, Cisco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F4002E7-DB4D-4CC3-8382-1939D19420D8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5762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The current version of EN 301 893 is problematic for 802.11ax performance &amp; spatial reuse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AU" dirty="0" smtClean="0"/>
              <a:t>The current </a:t>
            </a:r>
            <a:r>
              <a:rPr lang="en-AU" dirty="0"/>
              <a:t>version of EN 301 </a:t>
            </a:r>
            <a:r>
              <a:rPr lang="en-AU" dirty="0" smtClean="0"/>
              <a:t>893 will probably result in good coexistence between 802.11ac and LAA</a:t>
            </a:r>
          </a:p>
          <a:p>
            <a:pPr lvl="1"/>
            <a:r>
              <a:rPr lang="en-AU" dirty="0" smtClean="0"/>
              <a:t>However, </a:t>
            </a:r>
            <a:r>
              <a:rPr lang="en-AU" dirty="0"/>
              <a:t>EN 301 893</a:t>
            </a:r>
            <a:r>
              <a:rPr lang="en-AU" dirty="0" smtClean="0"/>
              <a:t> has some potential serious problems in the context of 802.11ax</a:t>
            </a:r>
          </a:p>
          <a:p>
            <a:pPr lvl="1"/>
            <a:r>
              <a:rPr lang="en-AU" dirty="0" smtClean="0"/>
              <a:t>Some people believe EN 301 893’s PD/ED requirements mean that </a:t>
            </a:r>
            <a:r>
              <a:rPr lang="en-AU" b="1" dirty="0" smtClean="0">
                <a:solidFill>
                  <a:srgbClr val="FF0000"/>
                </a:solidFill>
              </a:rPr>
              <a:t>802.11ax will have less performance than 802.11ac </a:t>
            </a:r>
            <a:r>
              <a:rPr lang="en-AU" dirty="0" smtClean="0"/>
              <a:t>(&amp; LAA)</a:t>
            </a:r>
          </a:p>
          <a:p>
            <a:pPr lvl="2"/>
            <a:r>
              <a:rPr lang="en-AU" dirty="0" smtClean="0"/>
              <a:t>802.11ax is required to use an ED of -72 dBm (roughly)</a:t>
            </a:r>
          </a:p>
          <a:p>
            <a:pPr lvl="2"/>
            <a:r>
              <a:rPr lang="en-AU" dirty="0" smtClean="0"/>
              <a:t>Whereas 802.11ac can use an ED of -62 dBm</a:t>
            </a:r>
          </a:p>
          <a:p>
            <a:pPr lvl="1"/>
            <a:r>
              <a:rPr lang="en-AU" dirty="0" smtClean="0"/>
              <a:t>EN </a:t>
            </a:r>
            <a:r>
              <a:rPr lang="en-AU" dirty="0"/>
              <a:t>301 </a:t>
            </a:r>
            <a:r>
              <a:rPr lang="en-AU" dirty="0" smtClean="0"/>
              <a:t>893’s </a:t>
            </a:r>
            <a:r>
              <a:rPr lang="en-AU" dirty="0"/>
              <a:t>PD/ED </a:t>
            </a:r>
            <a:r>
              <a:rPr lang="en-AU" dirty="0" smtClean="0"/>
              <a:t>requirements mean that </a:t>
            </a:r>
            <a:r>
              <a:rPr lang="en-AU" b="1" dirty="0" smtClean="0">
                <a:solidFill>
                  <a:srgbClr val="FF0000"/>
                </a:solidFill>
              </a:rPr>
              <a:t>802.11ax will be unable to use its new colour based spatial reuse mechanism</a:t>
            </a:r>
          </a:p>
          <a:p>
            <a:pPr lvl="2"/>
            <a:r>
              <a:rPr lang="en-AU" dirty="0" smtClean="0"/>
              <a:t>There are no exceptions to the rule for a PD of -82 dBm </a:t>
            </a:r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Andrew Myles, Cisco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F4002E7-DB4D-4CC3-8382-1939D19420D8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654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The upcoming revision of EN 301 893 provides an opportunity to better enable 802.11ax 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AU" dirty="0" smtClean="0"/>
              <a:t>ETSI BRAN has just adopted a WI to revise EN 301 893, with anything related to </a:t>
            </a:r>
            <a:r>
              <a:rPr lang="en-AU" dirty="0"/>
              <a:t>Article </a:t>
            </a:r>
            <a:r>
              <a:rPr lang="en-AU" dirty="0" smtClean="0"/>
              <a:t>3.2 of the RE-Directive within scope</a:t>
            </a:r>
          </a:p>
          <a:p>
            <a:pPr lvl="1"/>
            <a:r>
              <a:rPr lang="en-AU" dirty="0" smtClean="0"/>
              <a:t>The revision provides 802 with an excellent opportunity to propose refinements to make </a:t>
            </a:r>
            <a:r>
              <a:rPr lang="en-AU" dirty="0"/>
              <a:t>EN 301 893</a:t>
            </a:r>
            <a:r>
              <a:rPr lang="en-AU" dirty="0" smtClean="0"/>
              <a:t> more compatible with 802.11ax features … and established 802 positions</a:t>
            </a:r>
          </a:p>
          <a:p>
            <a:pPr lvl="2"/>
            <a:r>
              <a:rPr lang="en-AU" dirty="0" smtClean="0"/>
              <a:t>802.11 WG has already asked ETSI BRAN to allow 802.11ax to use the same ED/PD mechanisms as 802.11ac, thus solving the performance issue</a:t>
            </a:r>
          </a:p>
          <a:p>
            <a:pPr lvl="2"/>
            <a:r>
              <a:rPr lang="en-AU" dirty="0" err="1"/>
              <a:t>Coex</a:t>
            </a:r>
            <a:r>
              <a:rPr lang="en-AU" dirty="0"/>
              <a:t> </a:t>
            </a:r>
            <a:r>
              <a:rPr lang="en-AU" dirty="0" smtClean="0"/>
              <a:t>SC has started discussing ways to enable spatial re-use without diminishing the “fair” coexistence enforced by EN 301 893</a:t>
            </a:r>
          </a:p>
          <a:p>
            <a:pPr lvl="2"/>
            <a:r>
              <a:rPr lang="en-AU" dirty="0"/>
              <a:t>802.11 WG </a:t>
            </a:r>
            <a:r>
              <a:rPr lang="en-AU" dirty="0" smtClean="0"/>
              <a:t>could ask ETSI BRAN to enforce restrictions on the transmission of energy with a primary purpose of blocking others from transmitting</a:t>
            </a:r>
          </a:p>
          <a:p>
            <a:pPr lvl="1"/>
            <a:r>
              <a:rPr lang="en-AU" dirty="0" smtClean="0"/>
              <a:t>Alternatively, IEEE 802 could ask ETSI BRAN to significantly loosen the requirements in EN 301 893, with a bias to enabling innovation rather than ensuring coexistence</a:t>
            </a:r>
          </a:p>
          <a:p>
            <a:pPr lvl="2"/>
            <a:r>
              <a:rPr lang="en-AU" dirty="0" smtClean="0"/>
              <a:t>This approach is preferred by some </a:t>
            </a:r>
            <a:r>
              <a:rPr lang="en-AU" dirty="0" err="1"/>
              <a:t>Coex</a:t>
            </a:r>
            <a:r>
              <a:rPr lang="en-AU" dirty="0"/>
              <a:t> SC </a:t>
            </a:r>
            <a:r>
              <a:rPr lang="en-AU" dirty="0" smtClean="0"/>
              <a:t>participants</a:t>
            </a:r>
          </a:p>
          <a:p>
            <a:pPr lvl="2"/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Andrew Myles, Cisco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F4002E7-DB4D-4CC3-8382-1939D19420D8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6201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Call to action: please participate in Coexistence SC </a:t>
            </a:r>
            <a:r>
              <a:rPr lang="en-AU" dirty="0" smtClean="0"/>
              <a:t>to ensure 802.11ax can achieve its potential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Please participate in Coexistence SC if you are …</a:t>
            </a:r>
          </a:p>
          <a:p>
            <a:pPr lvl="1"/>
            <a:r>
              <a:rPr lang="en-AU" dirty="0" smtClean="0"/>
              <a:t>Interested in </a:t>
            </a:r>
            <a:r>
              <a:rPr lang="en-AU" dirty="0" smtClean="0"/>
              <a:t>promoting “fair</a:t>
            </a:r>
            <a:r>
              <a:rPr lang="en-AU" dirty="0" smtClean="0"/>
              <a:t>” coexistence </a:t>
            </a:r>
            <a:r>
              <a:rPr lang="en-AU" dirty="0" smtClean="0"/>
              <a:t>with Wi-Fi (particularly 802.11ax) in </a:t>
            </a:r>
            <a:r>
              <a:rPr lang="en-AU" dirty="0" smtClean="0"/>
              <a:t>a multi-technology environment</a:t>
            </a:r>
          </a:p>
          <a:p>
            <a:pPr lvl="1"/>
            <a:r>
              <a:rPr lang="en-AU" dirty="0" smtClean="0"/>
              <a:t>Interested in engaging with ETSI BRAN on EN 301 </a:t>
            </a:r>
            <a:r>
              <a:rPr lang="en-AU" dirty="0" smtClean="0"/>
              <a:t>893, to either:</a:t>
            </a:r>
            <a:endParaRPr lang="en-AU" dirty="0" smtClean="0"/>
          </a:p>
          <a:p>
            <a:pPr lvl="2"/>
            <a:r>
              <a:rPr lang="en-AU" dirty="0" smtClean="0"/>
              <a:t>Refine the rules to enable 802.11ax  features, with a “fair” coexistence bias</a:t>
            </a:r>
          </a:p>
          <a:p>
            <a:pPr lvl="2"/>
            <a:r>
              <a:rPr lang="en-AU" dirty="0" smtClean="0"/>
              <a:t>Loosen the rules </a:t>
            </a:r>
            <a:r>
              <a:rPr lang="en-AU" dirty="0"/>
              <a:t>to enable 802.11ax  </a:t>
            </a:r>
            <a:r>
              <a:rPr lang="en-AU" dirty="0" smtClean="0"/>
              <a:t>features, with an innovation bias</a:t>
            </a:r>
            <a:endParaRPr lang="en-AU" dirty="0" smtClean="0"/>
          </a:p>
          <a:p>
            <a:pPr lvl="1"/>
            <a:r>
              <a:rPr lang="en-AU" dirty="0" smtClean="0"/>
              <a:t>Interested in any re-engagement with 3GPP </a:t>
            </a:r>
            <a:r>
              <a:rPr lang="en-AU" dirty="0"/>
              <a:t>on coexistence </a:t>
            </a:r>
            <a:r>
              <a:rPr lang="en-AU" dirty="0" smtClean="0"/>
              <a:t>issues</a:t>
            </a:r>
          </a:p>
          <a:p>
            <a:pPr lvl="2"/>
            <a:r>
              <a:rPr lang="en-AU" dirty="0" err="1" smtClean="0"/>
              <a:t>eg</a:t>
            </a:r>
            <a:r>
              <a:rPr lang="en-AU" dirty="0" smtClean="0"/>
              <a:t> for LAA, </a:t>
            </a:r>
            <a:r>
              <a:rPr lang="en-AU" dirty="0" err="1" smtClean="0"/>
              <a:t>eLAA</a:t>
            </a:r>
            <a:r>
              <a:rPr lang="en-AU" dirty="0" smtClean="0"/>
              <a:t>, </a:t>
            </a:r>
            <a:r>
              <a:rPr lang="en-AU" dirty="0" err="1" smtClean="0"/>
              <a:t>feLAA</a:t>
            </a:r>
            <a:r>
              <a:rPr lang="en-AU" dirty="0" smtClean="0"/>
              <a:t>, NR</a:t>
            </a:r>
            <a:endParaRPr lang="en-AU" dirty="0" smtClean="0"/>
          </a:p>
          <a:p>
            <a:pPr lvl="1"/>
            <a:r>
              <a:rPr lang="en-AU" dirty="0" smtClean="0"/>
              <a:t>Interested in engagement with other </a:t>
            </a:r>
            <a:r>
              <a:rPr lang="en-AU" dirty="0" smtClean="0"/>
              <a:t>organisations </a:t>
            </a:r>
            <a:r>
              <a:rPr lang="en-AU" dirty="0" smtClean="0"/>
              <a:t>on coexistence issues</a:t>
            </a:r>
          </a:p>
          <a:p>
            <a:pPr lvl="2"/>
            <a:r>
              <a:rPr lang="en-AU" dirty="0" err="1"/>
              <a:t>e</a:t>
            </a:r>
            <a:r>
              <a:rPr lang="en-AU" dirty="0" err="1" smtClean="0"/>
              <a:t>g</a:t>
            </a:r>
            <a:r>
              <a:rPr lang="en-AU" dirty="0" smtClean="0"/>
              <a:t> MulteFire Alliance</a:t>
            </a:r>
            <a:endParaRPr lang="en-AU" dirty="0"/>
          </a:p>
          <a:p>
            <a:pPr marL="0" indent="0"/>
            <a:r>
              <a:rPr lang="en-AU" dirty="0" smtClean="0"/>
              <a:t>If IEEE 802 does not address these issues there is a risk 802.11ax will not achieve its potential as the basis of the next generatio</a:t>
            </a:r>
            <a:r>
              <a:rPr lang="en-AU" dirty="0" smtClean="0"/>
              <a:t>n of Wi-Fi</a:t>
            </a:r>
            <a:endParaRPr lang="en-AU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Andrew Myles, Cisco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F4002E7-DB4D-4CC3-8382-1939D19420D8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329913"/>
      </p:ext>
    </p:extLst>
  </p:cSld>
  <p:clrMapOvr>
    <a:masterClrMapping/>
  </p:clrMapOvr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Settings\dstanley\My Documents\2005Jan\802-11-Submission.pot</Template>
  <TotalTime>0</TotalTime>
  <Words>1063</Words>
  <Application>Microsoft Office PowerPoint</Application>
  <PresentationFormat>On-screen Show (4:3)</PresentationFormat>
  <Paragraphs>97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Times New Roman</vt:lpstr>
      <vt:lpstr>802-11-Submission</vt:lpstr>
      <vt:lpstr>Revised shorter presentation to TGax relating to coexistence efforts in Coexistence SC</vt:lpstr>
      <vt:lpstr>Work is required in ETSI BRAN (&amp; maybe 3GPP) is required to ensure 802.11 achieves its potential</vt:lpstr>
      <vt:lpstr>IEEE 802 has been working with 3GPP on Wi-Fi/LAA coexistence for the last few years …</vt:lpstr>
      <vt:lpstr>In parallel, ETSI BRAN has been defining EN 301 893, which will impact coexistence with Wi-Fi globally</vt:lpstr>
      <vt:lpstr>The current version of EN 301 893 is problematic for 802.11ax performance &amp; spatial reuse</vt:lpstr>
      <vt:lpstr>The upcoming revision of EN 301 893 provides an opportunity to better enable 802.11ax features</vt:lpstr>
      <vt:lpstr>Call to action: please participate in Coexistence SC to ensure 802.11ax can achieve its potential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2011-09-19T06:02:14Z</dcterms:created>
  <dcterms:modified xsi:type="dcterms:W3CDTF">2017-09-12T06:22:17Z</dcterms:modified>
</cp:coreProperties>
</file>