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1"/>
  </p:notesMasterIdLst>
  <p:handoutMasterIdLst>
    <p:handoutMasterId r:id="rId42"/>
  </p:handoutMasterIdLst>
  <p:sldIdLst>
    <p:sldId id="256" r:id="rId2"/>
    <p:sldId id="257" r:id="rId3"/>
    <p:sldId id="258" r:id="rId4"/>
    <p:sldId id="259" r:id="rId5"/>
    <p:sldId id="260" r:id="rId6"/>
    <p:sldId id="261" r:id="rId7"/>
    <p:sldId id="262" r:id="rId8"/>
    <p:sldId id="263" r:id="rId9"/>
    <p:sldId id="264" r:id="rId10"/>
    <p:sldId id="265" r:id="rId11"/>
    <p:sldId id="266" r:id="rId12"/>
    <p:sldId id="270" r:id="rId13"/>
    <p:sldId id="267" r:id="rId14"/>
    <p:sldId id="268" r:id="rId15"/>
    <p:sldId id="269" r:id="rId16"/>
    <p:sldId id="271" r:id="rId17"/>
    <p:sldId id="272" r:id="rId18"/>
    <p:sldId id="290" r:id="rId19"/>
    <p:sldId id="291" r:id="rId20"/>
    <p:sldId id="292" r:id="rId21"/>
    <p:sldId id="293" r:id="rId22"/>
    <p:sldId id="294" r:id="rId23"/>
    <p:sldId id="273" r:id="rId24"/>
    <p:sldId id="274" r:id="rId25"/>
    <p:sldId id="289" r:id="rId26"/>
    <p:sldId id="275" r:id="rId27"/>
    <p:sldId id="276" r:id="rId28"/>
    <p:sldId id="277" r:id="rId29"/>
    <p:sldId id="288" r:id="rId30"/>
    <p:sldId id="278" r:id="rId31"/>
    <p:sldId id="279" r:id="rId32"/>
    <p:sldId id="280" r:id="rId33"/>
    <p:sldId id="281" r:id="rId34"/>
    <p:sldId id="282" r:id="rId35"/>
    <p:sldId id="283" r:id="rId36"/>
    <p:sldId id="284" r:id="rId37"/>
    <p:sldId id="285" r:id="rId38"/>
    <p:sldId id="287" r:id="rId39"/>
    <p:sldId id="286" r:id="rId4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5" autoAdjust="0"/>
    <p:restoredTop sz="94660"/>
  </p:normalViewPr>
  <p:slideViewPr>
    <p:cSldViewPr>
      <p:cViewPr>
        <p:scale>
          <a:sx n="80" d="100"/>
          <a:sy n="80" d="100"/>
        </p:scale>
        <p:origin x="978" y="-30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9/10/2017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August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August 2017</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August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August 2017</a:t>
            </a:r>
            <a:endParaRPr lang="en-GB"/>
          </a:p>
        </p:txBody>
      </p:sp>
      <p:sp>
        <p:nvSpPr>
          <p:cNvPr id="6" name="Footer Placeholder 5"/>
          <p:cNvSpPr>
            <a:spLocks noGrp="1"/>
          </p:cNvSpPr>
          <p:nvPr>
            <p:ph type="ftr" idx="11"/>
          </p:nvPr>
        </p:nvSpPr>
        <p:spPr/>
        <p:txBody>
          <a:bodyPr/>
          <a:lstStyle>
            <a:lvl1pPr>
              <a:defRPr/>
            </a:lvl1pPr>
          </a:lstStyle>
          <a:p>
            <a:r>
              <a:rPr lang="en-GB" smtClean="0"/>
              <a:t>Osama Aboul-Magd,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August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August 2017</a:t>
            </a:r>
            <a:endParaRPr lang="en-GB"/>
          </a:p>
        </p:txBody>
      </p:sp>
      <p:sp>
        <p:nvSpPr>
          <p:cNvPr id="4" name="Footer Placeholder 3"/>
          <p:cNvSpPr>
            <a:spLocks noGrp="1"/>
          </p:cNvSpPr>
          <p:nvPr>
            <p:ph type="ftr" idx="11"/>
          </p:nvPr>
        </p:nvSpPr>
        <p:spPr/>
        <p:txBody>
          <a:bodyPr/>
          <a:lstStyle>
            <a:lvl1pPr>
              <a:defRPr/>
            </a:lvl1p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August 2017</a:t>
            </a:r>
            <a:endParaRPr lang="en-GB"/>
          </a:p>
        </p:txBody>
      </p:sp>
      <p:sp>
        <p:nvSpPr>
          <p:cNvPr id="3" name="Footer Placeholder 2"/>
          <p:cNvSpPr>
            <a:spLocks noGrp="1"/>
          </p:cNvSpPr>
          <p:nvPr>
            <p:ph type="ftr" idx="11"/>
          </p:nvPr>
        </p:nvSpPr>
        <p:spPr/>
        <p:txBody>
          <a:bodyPr/>
          <a:lstStyle>
            <a:lvl1pPr>
              <a:defRPr/>
            </a:lvl1p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August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August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August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802.11-17/1219r1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17/11-17-1177-03-00ax-tgax-teleconference-minutes-from-july-to-august-2017.docx" TargetMode="External"/><Relationship Id="rId2" Type="http://schemas.openxmlformats.org/officeDocument/2006/relationships/hyperlink" Target="https://mentor.ieee.org/802.11/dcn/17/11-17-1105-00-00ax-tgax-july-2017-berlin-meeting-minutes.docx" TargetMode="External"/><Relationship Id="rId1" Type="http://schemas.openxmlformats.org/officeDocument/2006/relationships/slideLayout" Target="../slideLayouts/slideLayout2.xml"/><Relationship Id="rId6" Type="http://schemas.openxmlformats.org/officeDocument/2006/relationships/hyperlink" Target="https://mentor.ieee.org/802.11/dcn/17/11-17-1094-00-00ax-tgax-july-2017-berlin-phy-ad-hoc-meeting-minutes.docx" TargetMode="External"/><Relationship Id="rId5" Type="http://schemas.openxmlformats.org/officeDocument/2006/relationships/hyperlink" Target="https://mentor.ieee.org/802.11/dcn/17/11-17-1148-00-00ax-tgax-mu-and-sr-ad-hoc-group-meeting-minutes-july-2017.docx" TargetMode="External"/><Relationship Id="rId4" Type="http://schemas.openxmlformats.org/officeDocument/2006/relationships/hyperlink" Target="https://mentor.ieee.org/802.11/dcn/17/11-17-1154-00-00ax-11ax-mac-ad-hoc-meeting-minutes.docx"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3.wmf"/></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August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TGax </a:t>
            </a:r>
            <a:r>
              <a:rPr lang="en-US" altLang="en-US" dirty="0" smtClean="0"/>
              <a:t>September </a:t>
            </a:r>
            <a:r>
              <a:rPr lang="en-US" altLang="en-US" dirty="0"/>
              <a:t>2017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2017-08-02</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013283920"/>
              </p:ext>
            </p:extLst>
          </p:nvPr>
        </p:nvGraphicFramePr>
        <p:xfrm>
          <a:off x="520699" y="2486025"/>
          <a:ext cx="8289807" cy="2543175"/>
        </p:xfrm>
        <a:graphic>
          <a:graphicData uri="http://schemas.openxmlformats.org/presentationml/2006/ole">
            <mc:AlternateContent xmlns:mc="http://schemas.openxmlformats.org/markup-compatibility/2006">
              <mc:Choice xmlns:v="urn:schemas-microsoft-com:vml" Requires="v">
                <p:oleObj spid="_x0000_s3123" name="Document" r:id="rId4" imgW="8258040" imgH="2539270" progId="Word.Document.8">
                  <p:embed/>
                </p:oleObj>
              </mc:Choice>
              <mc:Fallback>
                <p:oleObj name="Document" r:id="rId4" imgW="8258040" imgH="2539270" progId="Word.Document.8">
                  <p:embed/>
                  <p:pic>
                    <p:nvPicPr>
                      <p:cNvPr id="0" name="Picture 3"/>
                      <p:cNvPicPr>
                        <a:picLocks noChangeAspect="1" noChangeArrowheads="1"/>
                      </p:cNvPicPr>
                      <p:nvPr/>
                    </p:nvPicPr>
                    <p:blipFill>
                      <a:blip r:embed="rId5"/>
                      <a:srcRect/>
                      <a:stretch>
                        <a:fillRect/>
                      </a:stretch>
                    </p:blipFill>
                    <p:spPr bwMode="auto">
                      <a:xfrm>
                        <a:off x="520699" y="2486025"/>
                        <a:ext cx="8289807" cy="2543175"/>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Call for Potentially Essential Patents</a:t>
            </a:r>
            <a:endParaRPr lang="en-US" dirty="0"/>
          </a:p>
        </p:txBody>
      </p:sp>
      <p:sp>
        <p:nvSpPr>
          <p:cNvPr id="3" name="Content Placeholder 2"/>
          <p:cNvSpPr>
            <a:spLocks noGrp="1"/>
          </p:cNvSpPr>
          <p:nvPr>
            <p:ph idx="1"/>
          </p:nvPr>
        </p:nvSpPr>
        <p:spPr/>
        <p:txBody>
          <a:bodyPr/>
          <a:lstStyle/>
          <a:p>
            <a:pPr>
              <a:spcBef>
                <a:spcPct val="20000"/>
              </a:spcBef>
              <a:buFont typeface="Arial" pitchFamily="34" charset="0"/>
              <a:buChar char="•"/>
              <a:defRPr/>
            </a:pPr>
            <a:r>
              <a:rPr lang="en-US" altLang="en-US" sz="2800">
                <a:solidFill>
                  <a:schemeClr val="accent2">
                    <a:lumMod val="75000"/>
                  </a:schemeClr>
                </a:solidFill>
                <a:cs typeface="ＭＳ Ｐゴシック"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spcBef>
                <a:spcPct val="20000"/>
              </a:spcBef>
              <a:buFont typeface="Arial" pitchFamily="34" charset="0"/>
              <a:buChar char="•"/>
              <a:defRPr/>
            </a:pPr>
            <a:r>
              <a:rPr lang="en-US" altLang="en-US">
                <a:solidFill>
                  <a:schemeClr val="accent2">
                    <a:lumMod val="75000"/>
                  </a:schemeClr>
                </a:solidFill>
              </a:rPr>
              <a:t>Either speak up now or</a:t>
            </a:r>
          </a:p>
          <a:p>
            <a:pPr lvl="1">
              <a:spcBef>
                <a:spcPct val="20000"/>
              </a:spcBef>
              <a:buFont typeface="Arial" pitchFamily="34" charset="0"/>
              <a:buChar char="•"/>
              <a:defRPr/>
            </a:pPr>
            <a:r>
              <a:rPr lang="en-US" altLang="en-US">
                <a:solidFill>
                  <a:schemeClr val="accent2">
                    <a:lumMod val="75000"/>
                  </a:schemeClr>
                </a:solidFill>
              </a:rPr>
              <a:t>Provide the chair of this group with the identity of the holder(s) of any and all such claims as soon as possible or</a:t>
            </a:r>
          </a:p>
          <a:p>
            <a:pPr lvl="1">
              <a:spcBef>
                <a:spcPct val="20000"/>
              </a:spcBef>
              <a:buFont typeface="Arial" pitchFamily="34" charset="0"/>
              <a:buChar char="•"/>
              <a:defRPr/>
            </a:pPr>
            <a:r>
              <a:rPr lang="en-US" altLang="en-US">
                <a:solidFill>
                  <a:schemeClr val="accent2">
                    <a:lumMod val="75000"/>
                  </a:schemeClr>
                </a:solidFill>
              </a:rPr>
              <a:t>Cause an LOA to be submitted</a:t>
            </a:r>
            <a:endParaRPr lang="en-US" altLang="en-US" dirty="0">
              <a:solidFill>
                <a:schemeClr val="accent2">
                  <a:lumMod val="75000"/>
                </a:schemeClr>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4368156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US" u="sng" dirty="0">
                <a:solidFill>
                  <a:schemeClr val="accent2">
                    <a:lumMod val="75000"/>
                  </a:schemeClr>
                </a:solidFill>
              </a:rPr>
              <a:t>Other Guidelines for IEEE WG Meetings</a:t>
            </a:r>
            <a:endParaRPr lang="en-US" dirty="0"/>
          </a:p>
        </p:txBody>
      </p:sp>
      <p:sp>
        <p:nvSpPr>
          <p:cNvPr id="3" name="Content Placeholder 2"/>
          <p:cNvSpPr>
            <a:spLocks noGrp="1"/>
          </p:cNvSpPr>
          <p:nvPr>
            <p:ph idx="1"/>
          </p:nvPr>
        </p:nvSpPr>
        <p:spPr>
          <a:xfrm>
            <a:off x="685800" y="1447800"/>
            <a:ext cx="7770813" cy="4113213"/>
          </a:xfrm>
        </p:spPr>
        <p:txBody>
          <a:bodyPr/>
          <a:lstStyle/>
          <a:p>
            <a:pPr>
              <a:lnSpc>
                <a:spcPct val="80000"/>
              </a:lnSpc>
              <a:spcAft>
                <a:spcPct val="40000"/>
              </a:spcAft>
              <a:buClr>
                <a:srgbClr val="CC3300"/>
              </a:buClr>
              <a:buSzPct val="50000"/>
            </a:pPr>
            <a:r>
              <a:rPr lang="en-US" altLang="en-US" sz="1800" dirty="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dirty="0">
                <a:solidFill>
                  <a:srgbClr val="000099"/>
                </a:solidFill>
                <a:latin typeface="Arial" panose="020B0604020202020204" pitchFamily="34" charset="0"/>
              </a:rPr>
              <a:t>Relative costs, including licensing costs of essential patent claims, of different technical approaches January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dirty="0">
                <a:solidFill>
                  <a:srgbClr val="000099"/>
                </a:solidFill>
                <a:latin typeface="Arial" panose="020B0604020202020204" pitchFamily="34" charset="0"/>
              </a:rPr>
              <a:t>Technical considerations remain primary focus</a:t>
            </a:r>
            <a:endParaRPr lang="en-US" altLang="en-US" sz="1400" dirty="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a:buNone/>
            </a:pPr>
            <a:r>
              <a:rPr lang="en-US" altLang="en-US" sz="1000" dirty="0">
                <a:solidFill>
                  <a:srgbClr val="000099"/>
                </a:solidFill>
                <a:latin typeface="Arial" panose="020B0604020202020204" pitchFamily="34" charset="0"/>
              </a:rPr>
              <a:t>---------------------------------------------------------------   </a:t>
            </a: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 typeface="Monotype Sorts"/>
              <a:buNone/>
            </a:pPr>
            <a:r>
              <a:rPr lang="en-US" altLang="en-US" sz="1200" dirty="0">
                <a:solidFill>
                  <a:srgbClr val="000099"/>
                </a:solidFill>
                <a:latin typeface="Arial" panose="020B0604020202020204" pitchFamily="34" charset="0"/>
              </a:rPr>
              <a:t>See </a:t>
            </a:r>
            <a:r>
              <a:rPr lang="en-US" altLang="en-US" sz="1200" i="1" dirty="0">
                <a:solidFill>
                  <a:srgbClr val="000099"/>
                </a:solidFill>
                <a:latin typeface="Arial" panose="020B0604020202020204" pitchFamily="34" charset="0"/>
              </a:rPr>
              <a:t>IEEE-SA Standards Board Operations Manual</a:t>
            </a:r>
            <a:r>
              <a:rPr lang="en-US" altLang="en-US" sz="1200" dirty="0">
                <a:solidFill>
                  <a:srgbClr val="000099"/>
                </a:solidFill>
                <a:latin typeface="Arial" panose="020B0604020202020204" pitchFamily="34" charset="0"/>
              </a:rPr>
              <a:t>, clause 5.3.10 and </a:t>
            </a:r>
            <a:r>
              <a:rPr lang="en-GB" altLang="en-US" sz="1200" dirty="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dirty="0">
                <a:solidFill>
                  <a:srgbClr val="000099"/>
                </a:solidFill>
                <a:latin typeface="Arial" panose="020B0604020202020204" pitchFamily="34" charset="0"/>
              </a:rPr>
              <a:t> for more details.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4001778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
        <p:nvSpPr>
          <p:cNvPr id="7" name="Content Placeholder 2"/>
          <p:cNvSpPr>
            <a:spLocks noGrp="1"/>
          </p:cNvSpPr>
          <p:nvPr>
            <p:ph idx="1"/>
          </p:nvPr>
        </p:nvSpPr>
        <p:spPr>
          <a:xfrm>
            <a:off x="381000" y="1314449"/>
            <a:ext cx="8458200" cy="5543551"/>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endParaRPr lang="en-US" sz="1200" dirty="0"/>
          </a:p>
        </p:txBody>
      </p:sp>
    </p:spTree>
    <p:extLst>
      <p:ext uri="{BB962C8B-B14F-4D97-AF65-F5344CB8AC3E}">
        <p14:creationId xmlns:p14="http://schemas.microsoft.com/office/powerpoint/2010/main" val="33878637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 for the Week</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Approve meeting and </a:t>
            </a:r>
            <a:r>
              <a:rPr lang="en-US" dirty="0" err="1" smtClean="0"/>
              <a:t>telecon</a:t>
            </a:r>
            <a:r>
              <a:rPr lang="en-US" dirty="0" smtClean="0"/>
              <a:t> minutes since July 2017</a:t>
            </a:r>
          </a:p>
          <a:p>
            <a:pPr>
              <a:buFont typeface="Arial" panose="020B0604020202020204" pitchFamily="34" charset="0"/>
              <a:buChar char="•"/>
            </a:pPr>
            <a:r>
              <a:rPr lang="en-US" dirty="0" smtClean="0"/>
              <a:t>Continue with comment resolution on draft D1.0. The goal is to complete comment resolution</a:t>
            </a:r>
          </a:p>
          <a:p>
            <a:pPr>
              <a:buFont typeface="Arial" panose="020B0604020202020204" pitchFamily="34" charset="0"/>
              <a:buChar char="•"/>
            </a:pPr>
            <a:r>
              <a:rPr lang="en-US" dirty="0"/>
              <a:t>P</a:t>
            </a:r>
            <a:r>
              <a:rPr lang="en-US" dirty="0" smtClean="0"/>
              <a:t>ass a motion for to prepare draft D2.0 and start a WG LB.</a:t>
            </a:r>
          </a:p>
          <a:p>
            <a:pPr>
              <a:buFont typeface="Arial" panose="020B0604020202020204" pitchFamily="34" charset="0"/>
              <a:buChar char="•"/>
            </a:pPr>
            <a:r>
              <a:rPr lang="en-US" dirty="0" smtClean="0"/>
              <a:t>Schedule TG ad hoc meeting if needed</a:t>
            </a:r>
          </a:p>
          <a:p>
            <a:pPr>
              <a:buFont typeface="Arial" panose="020B0604020202020204" pitchFamily="34" charset="0"/>
              <a:buChar char="•"/>
            </a:pPr>
            <a:r>
              <a:rPr lang="en-US" dirty="0" smtClean="0"/>
              <a:t>Schedule TG </a:t>
            </a:r>
            <a:r>
              <a:rPr lang="en-US" dirty="0" err="1" smtClean="0"/>
              <a:t>telecons</a:t>
            </a:r>
            <a:r>
              <a:rPr lang="en-US" dirty="0" smtClean="0"/>
              <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1328320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1"/>
            <a:ext cx="7770813" cy="838200"/>
          </a:xfrm>
        </p:spPr>
        <p:txBody>
          <a:bodyPr/>
          <a:lstStyle/>
          <a:p>
            <a:r>
              <a:rPr lang="en-US" dirty="0" smtClean="0"/>
              <a:t>General Flow of the Meeting</a:t>
            </a:r>
            <a:endParaRPr lang="en-US" dirty="0"/>
          </a:p>
        </p:txBody>
      </p:sp>
      <p:sp>
        <p:nvSpPr>
          <p:cNvPr id="7" name="Content Placeholder 6"/>
          <p:cNvSpPr>
            <a:spLocks noGrp="1"/>
          </p:cNvSpPr>
          <p:nvPr>
            <p:ph sz="half" idx="1"/>
          </p:nvPr>
        </p:nvSpPr>
        <p:spPr>
          <a:xfrm>
            <a:off x="685800" y="1373187"/>
            <a:ext cx="3808413" cy="4113213"/>
          </a:xfrm>
        </p:spPr>
        <p:txBody>
          <a:bodyPr/>
          <a:lstStyle/>
          <a:p>
            <a:pPr>
              <a:lnSpc>
                <a:spcPct val="80000"/>
              </a:lnSpc>
            </a:pPr>
            <a:r>
              <a:rPr lang="en-US" altLang="en-US" sz="1400" dirty="0"/>
              <a:t>Monday </a:t>
            </a:r>
            <a:r>
              <a:rPr lang="en-US" altLang="en-US" sz="1400" dirty="0" smtClean="0"/>
              <a:t>September 10, 10:30 </a:t>
            </a:r>
            <a:r>
              <a:rPr lang="en-US" altLang="en-US" sz="1400" dirty="0"/>
              <a:t>– </a:t>
            </a:r>
            <a:r>
              <a:rPr lang="en-US" altLang="en-US" sz="1400" dirty="0" smtClean="0"/>
              <a:t>12:30</a:t>
            </a:r>
            <a:endParaRPr lang="en-US" altLang="en-US" sz="1400" dirty="0">
              <a:sym typeface="Wingdings" panose="05000000000000000000" pitchFamily="2" charset="2"/>
            </a:endParaRPr>
          </a:p>
          <a:p>
            <a:pPr lvl="1">
              <a:lnSpc>
                <a:spcPct val="80000"/>
              </a:lnSpc>
            </a:pPr>
            <a:r>
              <a:rPr lang="en-US" altLang="en-US" sz="1400" dirty="0"/>
              <a:t>Call Ad Hoc Meeting to order</a:t>
            </a:r>
          </a:p>
          <a:p>
            <a:pPr lvl="1">
              <a:lnSpc>
                <a:spcPct val="80000"/>
              </a:lnSpc>
            </a:pPr>
            <a:r>
              <a:rPr lang="en-US" altLang="en-US" sz="1400" dirty="0"/>
              <a:t>IEEE 802 and 802.11 IPR Policy and procedure.</a:t>
            </a:r>
          </a:p>
          <a:p>
            <a:pPr lvl="1">
              <a:lnSpc>
                <a:spcPct val="80000"/>
              </a:lnSpc>
            </a:pPr>
            <a:r>
              <a:rPr lang="en-US" altLang="en-US" sz="1400" dirty="0"/>
              <a:t>Call for </a:t>
            </a:r>
            <a:r>
              <a:rPr lang="en-US" altLang="en-US" sz="1400" dirty="0" smtClean="0"/>
              <a:t>submissions</a:t>
            </a:r>
            <a:endParaRPr lang="en-US" altLang="en-US" sz="1400" dirty="0"/>
          </a:p>
          <a:p>
            <a:pPr lvl="1">
              <a:lnSpc>
                <a:spcPct val="80000"/>
              </a:lnSpc>
            </a:pPr>
            <a:r>
              <a:rPr lang="en-US" altLang="en-US" sz="1400" dirty="0"/>
              <a:t>Approval of ad hoc meeting agenda</a:t>
            </a:r>
          </a:p>
          <a:p>
            <a:pPr lvl="1">
              <a:lnSpc>
                <a:spcPct val="80000"/>
              </a:lnSpc>
            </a:pPr>
            <a:r>
              <a:rPr lang="en-US" altLang="en-US" sz="1400" dirty="0"/>
              <a:t>Presentations</a:t>
            </a:r>
          </a:p>
          <a:p>
            <a:pPr lvl="1">
              <a:lnSpc>
                <a:spcPct val="80000"/>
              </a:lnSpc>
            </a:pPr>
            <a:r>
              <a:rPr lang="en-US" altLang="en-US" sz="1400" dirty="0"/>
              <a:t>Recess </a:t>
            </a:r>
          </a:p>
          <a:p>
            <a:pPr>
              <a:lnSpc>
                <a:spcPct val="80000"/>
              </a:lnSpc>
            </a:pPr>
            <a:r>
              <a:rPr lang="en-US" altLang="en-US" sz="1400" dirty="0"/>
              <a:t>Monday </a:t>
            </a:r>
            <a:r>
              <a:rPr lang="en-US" altLang="en-US" sz="1400" dirty="0" smtClean="0"/>
              <a:t>September 10, 16:00 </a:t>
            </a:r>
            <a:r>
              <a:rPr lang="en-US" altLang="en-US" sz="1400" dirty="0"/>
              <a:t>– 18:00</a:t>
            </a:r>
          </a:p>
          <a:p>
            <a:pPr lvl="1">
              <a:lnSpc>
                <a:spcPct val="80000"/>
              </a:lnSpc>
            </a:pPr>
            <a:r>
              <a:rPr lang="en-US" altLang="en-US" sz="1400" dirty="0"/>
              <a:t>Ad Hoc Group Meetings</a:t>
            </a:r>
          </a:p>
          <a:p>
            <a:pPr>
              <a:lnSpc>
                <a:spcPct val="80000"/>
              </a:lnSpc>
            </a:pPr>
            <a:r>
              <a:rPr lang="en-US" altLang="en-US" sz="1400" dirty="0" smtClean="0"/>
              <a:t>Monday September 10, 21:30 </a:t>
            </a:r>
            <a:r>
              <a:rPr lang="en-US" altLang="en-US" sz="1400" dirty="0"/>
              <a:t>– </a:t>
            </a:r>
            <a:r>
              <a:rPr lang="en-US" altLang="en-US" sz="1400" dirty="0" smtClean="0"/>
              <a:t>23:30</a:t>
            </a:r>
            <a:endParaRPr lang="en-US" altLang="en-US" sz="1400" dirty="0"/>
          </a:p>
          <a:p>
            <a:pPr lvl="1">
              <a:lnSpc>
                <a:spcPct val="80000"/>
              </a:lnSpc>
            </a:pPr>
            <a:r>
              <a:rPr lang="en-US" altLang="en-US" sz="1400" dirty="0"/>
              <a:t>Ad Hoc Group Meetings </a:t>
            </a:r>
            <a:endParaRPr lang="en-US" altLang="en-US" sz="1400" dirty="0" smtClean="0"/>
          </a:p>
          <a:p>
            <a:pPr>
              <a:lnSpc>
                <a:spcPct val="80000"/>
              </a:lnSpc>
            </a:pPr>
            <a:r>
              <a:rPr lang="en-US" altLang="en-US" sz="1400" dirty="0" smtClean="0"/>
              <a:t>Tuesday September 11, 10:30 </a:t>
            </a:r>
            <a:r>
              <a:rPr lang="en-US" altLang="en-US" sz="1400" dirty="0"/>
              <a:t>– </a:t>
            </a:r>
            <a:r>
              <a:rPr lang="en-US" altLang="en-US" sz="1400" dirty="0" smtClean="0"/>
              <a:t>12:30</a:t>
            </a:r>
            <a:endParaRPr lang="en-US" altLang="en-US" sz="1400" dirty="0"/>
          </a:p>
          <a:p>
            <a:pPr lvl="1">
              <a:lnSpc>
                <a:spcPct val="80000"/>
              </a:lnSpc>
            </a:pPr>
            <a:r>
              <a:rPr lang="en-US" altLang="en-US" sz="1400" dirty="0" smtClean="0"/>
              <a:t>Ad Hoc Group Meetings</a:t>
            </a:r>
            <a:endParaRPr lang="en-US" altLang="en-US" sz="1800" dirty="0"/>
          </a:p>
          <a:p>
            <a:pPr>
              <a:lnSpc>
                <a:spcPct val="80000"/>
              </a:lnSpc>
            </a:pPr>
            <a:r>
              <a:rPr lang="en-CA" altLang="en-US" sz="1400" dirty="0"/>
              <a:t>Tuesday</a:t>
            </a:r>
            <a:r>
              <a:rPr lang="en-US" altLang="en-US" sz="1400" dirty="0"/>
              <a:t> </a:t>
            </a:r>
            <a:r>
              <a:rPr lang="en-US" altLang="en-US" sz="1400" dirty="0" smtClean="0"/>
              <a:t>September 11, </a:t>
            </a:r>
            <a:r>
              <a:rPr lang="en-US" altLang="en-US" sz="1400" dirty="0"/>
              <a:t>16:00 – 18:00</a:t>
            </a:r>
          </a:p>
          <a:p>
            <a:pPr lvl="1">
              <a:lnSpc>
                <a:spcPct val="80000"/>
              </a:lnSpc>
            </a:pPr>
            <a:r>
              <a:rPr lang="en-US" altLang="en-US" sz="1400" dirty="0"/>
              <a:t>Ad Hoc Group </a:t>
            </a:r>
            <a:r>
              <a:rPr lang="en-US" altLang="en-US" sz="1400" dirty="0" smtClean="0"/>
              <a:t>Meetings</a:t>
            </a:r>
          </a:p>
          <a:p>
            <a:pPr>
              <a:lnSpc>
                <a:spcPct val="80000"/>
              </a:lnSpc>
            </a:pPr>
            <a:r>
              <a:rPr lang="en-US" altLang="en-US" sz="1400" dirty="0" smtClean="0"/>
              <a:t>Tuesday September 11, 19:30 – 21:30</a:t>
            </a:r>
          </a:p>
          <a:p>
            <a:pPr>
              <a:lnSpc>
                <a:spcPct val="80000"/>
              </a:lnSpc>
            </a:pPr>
            <a:r>
              <a:rPr lang="en-US" altLang="en-US" sz="1400" dirty="0"/>
              <a:t>	</a:t>
            </a:r>
            <a:r>
              <a:rPr lang="en-US" altLang="en-US" sz="1400" b="0" dirty="0" smtClean="0"/>
              <a:t>Ad Hoc Group Meetings</a:t>
            </a:r>
            <a:endParaRPr lang="en-US" altLang="en-US" sz="1400" b="0" dirty="0"/>
          </a:p>
          <a:p>
            <a:endParaRPr lang="en-US" dirty="0"/>
          </a:p>
        </p:txBody>
      </p:sp>
      <p:sp>
        <p:nvSpPr>
          <p:cNvPr id="8" name="Content Placeholder 7"/>
          <p:cNvSpPr>
            <a:spLocks noGrp="1"/>
          </p:cNvSpPr>
          <p:nvPr>
            <p:ph sz="half" idx="2"/>
          </p:nvPr>
        </p:nvSpPr>
        <p:spPr>
          <a:xfrm>
            <a:off x="4571206" y="1144587"/>
            <a:ext cx="3810000" cy="4113213"/>
          </a:xfrm>
        </p:spPr>
        <p:txBody>
          <a:bodyPr/>
          <a:lstStyle/>
          <a:p>
            <a:pPr>
              <a:lnSpc>
                <a:spcPct val="80000"/>
              </a:lnSpc>
            </a:pPr>
            <a:r>
              <a:rPr lang="en-US" altLang="en-US" sz="1200" dirty="0"/>
              <a:t>Wednesday </a:t>
            </a:r>
            <a:r>
              <a:rPr lang="en-US" altLang="en-US" sz="1200" dirty="0" smtClean="0"/>
              <a:t>September 12, </a:t>
            </a:r>
            <a:r>
              <a:rPr lang="en-US" altLang="en-US" sz="1200" dirty="0"/>
              <a:t>08:00 – 10:00</a:t>
            </a:r>
          </a:p>
          <a:p>
            <a:pPr lvl="1">
              <a:lnSpc>
                <a:spcPct val="80000"/>
              </a:lnSpc>
            </a:pPr>
            <a:r>
              <a:rPr lang="en-US" altLang="en-US" sz="1200" dirty="0"/>
              <a:t>Call Meeting to order</a:t>
            </a:r>
          </a:p>
          <a:p>
            <a:pPr lvl="1">
              <a:lnSpc>
                <a:spcPct val="80000"/>
              </a:lnSpc>
            </a:pPr>
            <a:r>
              <a:rPr lang="en-US" altLang="en-US" sz="1200" dirty="0"/>
              <a:t>IEEE 802 and 802.11 IPR Policy and procedure.</a:t>
            </a:r>
          </a:p>
          <a:p>
            <a:pPr lvl="1">
              <a:lnSpc>
                <a:spcPct val="80000"/>
              </a:lnSpc>
            </a:pPr>
            <a:r>
              <a:rPr lang="en-US" altLang="en-US" sz="1200" dirty="0"/>
              <a:t>Progress Review</a:t>
            </a:r>
          </a:p>
          <a:p>
            <a:pPr lvl="1">
              <a:lnSpc>
                <a:spcPct val="80000"/>
              </a:lnSpc>
            </a:pPr>
            <a:r>
              <a:rPr lang="en-US" altLang="en-US" sz="1200" dirty="0"/>
              <a:t>Presentations</a:t>
            </a:r>
          </a:p>
          <a:p>
            <a:pPr lvl="1">
              <a:lnSpc>
                <a:spcPct val="80000"/>
              </a:lnSpc>
            </a:pPr>
            <a:r>
              <a:rPr lang="en-US" altLang="en-US" sz="1200" dirty="0"/>
              <a:t>Recess</a:t>
            </a:r>
            <a:endParaRPr lang="en-US" altLang="en-US" sz="1600" dirty="0"/>
          </a:p>
          <a:p>
            <a:pPr>
              <a:lnSpc>
                <a:spcPct val="80000"/>
              </a:lnSpc>
            </a:pPr>
            <a:r>
              <a:rPr lang="en-US" altLang="en-US" sz="1200" dirty="0" smtClean="0"/>
              <a:t>Wednesday September 12, 13:30 – 15:30</a:t>
            </a:r>
          </a:p>
          <a:p>
            <a:pPr lvl="1">
              <a:lnSpc>
                <a:spcPct val="80000"/>
              </a:lnSpc>
            </a:pPr>
            <a:r>
              <a:rPr lang="en-US" altLang="en-US" sz="1200" dirty="0" smtClean="0"/>
              <a:t>Ad </a:t>
            </a:r>
            <a:r>
              <a:rPr lang="en-US" altLang="en-US" sz="1200" dirty="0"/>
              <a:t>Hoc Group Meetings</a:t>
            </a:r>
          </a:p>
          <a:p>
            <a:pPr>
              <a:lnSpc>
                <a:spcPct val="80000"/>
              </a:lnSpc>
            </a:pPr>
            <a:r>
              <a:rPr lang="en-US" altLang="en-US" sz="1200" dirty="0"/>
              <a:t>Wednesday </a:t>
            </a:r>
            <a:r>
              <a:rPr lang="en-US" altLang="en-US" sz="1200" dirty="0" smtClean="0"/>
              <a:t>September 12, </a:t>
            </a:r>
            <a:r>
              <a:rPr lang="en-US" altLang="en-US" sz="1200" dirty="0"/>
              <a:t>16:00 – 18:00</a:t>
            </a:r>
          </a:p>
          <a:p>
            <a:pPr lvl="1">
              <a:lnSpc>
                <a:spcPct val="80000"/>
              </a:lnSpc>
            </a:pPr>
            <a:r>
              <a:rPr lang="en-US" altLang="en-US" sz="1200" dirty="0"/>
              <a:t>Ad Hoc Group Meetings</a:t>
            </a:r>
          </a:p>
          <a:p>
            <a:pPr>
              <a:lnSpc>
                <a:spcPct val="80000"/>
              </a:lnSpc>
            </a:pPr>
            <a:r>
              <a:rPr lang="en-US" altLang="en-US" sz="1200" dirty="0"/>
              <a:t>Thursday </a:t>
            </a:r>
            <a:r>
              <a:rPr lang="en-US" altLang="en-US" sz="1200" dirty="0" smtClean="0"/>
              <a:t>September 13, </a:t>
            </a:r>
            <a:r>
              <a:rPr lang="en-US" altLang="en-US" sz="1200" dirty="0"/>
              <a:t>13:30 – 15:30</a:t>
            </a:r>
          </a:p>
          <a:p>
            <a:pPr lvl="1">
              <a:lnSpc>
                <a:spcPct val="80000"/>
              </a:lnSpc>
            </a:pPr>
            <a:r>
              <a:rPr lang="en-US" altLang="en-US" sz="1200" dirty="0"/>
              <a:t>Call Meeting to order</a:t>
            </a:r>
          </a:p>
          <a:p>
            <a:pPr lvl="1">
              <a:lnSpc>
                <a:spcPct val="80000"/>
              </a:lnSpc>
            </a:pPr>
            <a:r>
              <a:rPr lang="en-US" altLang="en-US" sz="1200" dirty="0"/>
              <a:t>IEEE 802 and 802.11 IPR Policy and procedure.</a:t>
            </a:r>
          </a:p>
          <a:p>
            <a:pPr lvl="1">
              <a:lnSpc>
                <a:spcPct val="80000"/>
              </a:lnSpc>
            </a:pPr>
            <a:r>
              <a:rPr lang="en-US" altLang="en-US" sz="1200" dirty="0"/>
              <a:t>Presentations</a:t>
            </a:r>
          </a:p>
          <a:p>
            <a:pPr lvl="1">
              <a:lnSpc>
                <a:spcPct val="80000"/>
              </a:lnSpc>
            </a:pPr>
            <a:r>
              <a:rPr lang="en-US" altLang="en-US" sz="1200" dirty="0"/>
              <a:t>TG Motions</a:t>
            </a:r>
          </a:p>
          <a:p>
            <a:pPr lvl="1">
              <a:lnSpc>
                <a:spcPct val="80000"/>
              </a:lnSpc>
            </a:pPr>
            <a:r>
              <a:rPr lang="en-US" altLang="en-US" sz="1200" dirty="0"/>
              <a:t>Recess</a:t>
            </a:r>
          </a:p>
          <a:p>
            <a:pPr>
              <a:lnSpc>
                <a:spcPct val="80000"/>
              </a:lnSpc>
            </a:pPr>
            <a:r>
              <a:rPr lang="en-US" altLang="en-US" sz="1200" dirty="0"/>
              <a:t>Thursday </a:t>
            </a:r>
            <a:r>
              <a:rPr lang="en-US" altLang="en-US" sz="1200" dirty="0" smtClean="0"/>
              <a:t>September 13, </a:t>
            </a:r>
            <a:r>
              <a:rPr lang="en-US" altLang="en-US" sz="1200" dirty="0"/>
              <a:t>16:00 – 18:00</a:t>
            </a:r>
          </a:p>
          <a:p>
            <a:pPr lvl="1">
              <a:lnSpc>
                <a:spcPct val="80000"/>
              </a:lnSpc>
            </a:pPr>
            <a:r>
              <a:rPr lang="en-US" altLang="en-US" sz="1200" dirty="0"/>
              <a:t>Call Meeting to order</a:t>
            </a:r>
          </a:p>
          <a:p>
            <a:pPr lvl="1">
              <a:lnSpc>
                <a:spcPct val="80000"/>
              </a:lnSpc>
            </a:pPr>
            <a:r>
              <a:rPr lang="en-US" altLang="en-US" sz="1200" dirty="0"/>
              <a:t>IEEE 802 and 802.11 IPR Policy and procedure.</a:t>
            </a:r>
          </a:p>
          <a:p>
            <a:pPr lvl="1">
              <a:lnSpc>
                <a:spcPct val="80000"/>
              </a:lnSpc>
            </a:pPr>
            <a:r>
              <a:rPr lang="en-US" altLang="en-US" sz="1200" dirty="0"/>
              <a:t>Presentations</a:t>
            </a:r>
          </a:p>
          <a:p>
            <a:pPr lvl="1">
              <a:lnSpc>
                <a:spcPct val="80000"/>
              </a:lnSpc>
            </a:pPr>
            <a:r>
              <a:rPr lang="en-US" altLang="en-US" sz="1200" dirty="0"/>
              <a:t>TG Motions</a:t>
            </a:r>
          </a:p>
          <a:p>
            <a:pPr lvl="1">
              <a:lnSpc>
                <a:spcPct val="80000"/>
              </a:lnSpc>
            </a:pPr>
            <a:r>
              <a:rPr lang="en-US" altLang="en-US" sz="1200" dirty="0"/>
              <a:t>Goals for November 2016</a:t>
            </a:r>
          </a:p>
          <a:p>
            <a:pPr lvl="1">
              <a:lnSpc>
                <a:spcPct val="80000"/>
              </a:lnSpc>
            </a:pPr>
            <a:r>
              <a:rPr lang="en-US" altLang="en-US" sz="1200" dirty="0" err="1"/>
              <a:t>Telecon</a:t>
            </a:r>
            <a:r>
              <a:rPr lang="en-US" altLang="en-US" sz="1200" dirty="0"/>
              <a:t> Schedule</a:t>
            </a:r>
          </a:p>
          <a:p>
            <a:pPr lvl="1">
              <a:lnSpc>
                <a:spcPct val="80000"/>
              </a:lnSpc>
            </a:pPr>
            <a:r>
              <a:rPr lang="en-US" altLang="en-US" sz="1200" dirty="0"/>
              <a:t>Adjourn</a:t>
            </a:r>
          </a:p>
          <a:p>
            <a:endParaRPr lang="en-US" sz="2400" dirty="0"/>
          </a:p>
        </p:txBody>
      </p:sp>
      <p:sp>
        <p:nvSpPr>
          <p:cNvPr id="6" name="Date Placeholder 5"/>
          <p:cNvSpPr>
            <a:spLocks noGrp="1"/>
          </p:cNvSpPr>
          <p:nvPr>
            <p:ph type="dt" idx="10"/>
          </p:nvPr>
        </p:nvSpPr>
        <p:spPr/>
        <p:txBody>
          <a:bodyPr/>
          <a:lstStyle/>
          <a:p>
            <a:r>
              <a:rPr lang="en-US" smtClean="0"/>
              <a:t>August 2017</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8314711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TGax</a:t>
            </a:r>
            <a:r>
              <a:rPr lang="en-US" dirty="0" smtClean="0"/>
              <a:t> Schedule</a:t>
            </a:r>
            <a:endParaRPr lang="en-US" dirty="0"/>
          </a:p>
        </p:txBody>
      </p:sp>
      <p:sp>
        <p:nvSpPr>
          <p:cNvPr id="6" name="Date Placeholder 5"/>
          <p:cNvSpPr>
            <a:spLocks noGrp="1"/>
          </p:cNvSpPr>
          <p:nvPr>
            <p:ph type="dt" idx="10"/>
          </p:nvPr>
        </p:nvSpPr>
        <p:spPr/>
        <p:txBody>
          <a:bodyPr/>
          <a:lstStyle/>
          <a:p>
            <a:r>
              <a:rPr lang="en-US" smtClean="0"/>
              <a:t>August 2017</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455901304"/>
              </p:ext>
            </p:extLst>
          </p:nvPr>
        </p:nvGraphicFramePr>
        <p:xfrm>
          <a:off x="1143000" y="1828800"/>
          <a:ext cx="7086600" cy="3486343"/>
        </p:xfrm>
        <a:graphic>
          <a:graphicData uri="http://schemas.openxmlformats.org/drawingml/2006/table">
            <a:tbl>
              <a:tblPr firstRow="1" bandRow="1">
                <a:tableStyleId>{616DA210-FB5B-4158-B5E0-FEB733F419BA}</a:tableStyleId>
              </a:tblPr>
              <a:tblGrid>
                <a:gridCol w="1417320"/>
                <a:gridCol w="708660"/>
                <a:gridCol w="708660"/>
                <a:gridCol w="708660"/>
                <a:gridCol w="708660"/>
                <a:gridCol w="708660"/>
                <a:gridCol w="708660"/>
                <a:gridCol w="1417320"/>
              </a:tblGrid>
              <a:tr h="723846">
                <a:tc>
                  <a:txBody>
                    <a:bodyPr/>
                    <a:lstStyle/>
                    <a:p>
                      <a:pPr algn="ctr"/>
                      <a:endParaRPr lang="en-US" dirty="0"/>
                    </a:p>
                  </a:txBody>
                  <a:tcPr/>
                </a:tc>
                <a:tc gridSpan="2">
                  <a:txBody>
                    <a:bodyPr/>
                    <a:lstStyle/>
                    <a:p>
                      <a:pPr algn="ctr"/>
                      <a:r>
                        <a:rPr lang="en-US" dirty="0" smtClean="0"/>
                        <a:t>Monday</a:t>
                      </a:r>
                      <a:endParaRPr lang="en-US" dirty="0"/>
                    </a:p>
                  </a:txBody>
                  <a:tcPr/>
                </a:tc>
                <a:tc hMerge="1">
                  <a:txBody>
                    <a:bodyPr/>
                    <a:lstStyle/>
                    <a:p>
                      <a:endParaRPr lang="en-US"/>
                    </a:p>
                  </a:txBody>
                  <a:tcPr/>
                </a:tc>
                <a:tc gridSpan="2">
                  <a:txBody>
                    <a:bodyPr/>
                    <a:lstStyle/>
                    <a:p>
                      <a:pPr algn="ctr"/>
                      <a:r>
                        <a:rPr lang="en-US" dirty="0" smtClean="0"/>
                        <a:t>Tuesday</a:t>
                      </a:r>
                      <a:endParaRPr lang="en-US" dirty="0"/>
                    </a:p>
                  </a:txBody>
                  <a:tcPr/>
                </a:tc>
                <a:tc hMerge="1">
                  <a:txBody>
                    <a:bodyPr/>
                    <a:lstStyle/>
                    <a:p>
                      <a:endParaRPr lang="en-US"/>
                    </a:p>
                  </a:txBody>
                  <a:tcPr/>
                </a:tc>
                <a:tc gridSpan="2">
                  <a:txBody>
                    <a:bodyPr/>
                    <a:lstStyle/>
                    <a:p>
                      <a:pPr algn="ctr"/>
                      <a:r>
                        <a:rPr lang="en-US" dirty="0" smtClean="0"/>
                        <a:t>Wednesday</a:t>
                      </a:r>
                      <a:endParaRPr lang="en-US" dirty="0"/>
                    </a:p>
                  </a:txBody>
                  <a:tcPr/>
                </a:tc>
                <a:tc hMerge="1">
                  <a:txBody>
                    <a:bodyPr/>
                    <a:lstStyle/>
                    <a:p>
                      <a:endParaRPr lang="en-US"/>
                    </a:p>
                  </a:txBody>
                  <a:tcPr/>
                </a:tc>
                <a:tc>
                  <a:txBody>
                    <a:bodyPr/>
                    <a:lstStyle/>
                    <a:p>
                      <a:pPr algn="ctr"/>
                      <a:r>
                        <a:rPr lang="en-US" dirty="0" smtClean="0"/>
                        <a:t>Thursday</a:t>
                      </a:r>
                      <a:endParaRPr lang="en-US" dirty="0"/>
                    </a:p>
                  </a:txBody>
                  <a:tcPr/>
                </a:tc>
              </a:tr>
              <a:tr h="508092">
                <a:tc>
                  <a:txBody>
                    <a:bodyPr/>
                    <a:lstStyle/>
                    <a:p>
                      <a:pPr algn="ctr"/>
                      <a:r>
                        <a:rPr lang="en-US" dirty="0" smtClean="0"/>
                        <a:t>AM 1</a:t>
                      </a:r>
                      <a:endParaRPr lang="en-US" dirty="0"/>
                    </a:p>
                  </a:txBody>
                  <a:tcPr/>
                </a:tc>
                <a:tc gridSpan="2">
                  <a:txBody>
                    <a:bodyPr/>
                    <a:lstStyle/>
                    <a:p>
                      <a:pPr algn="ctr"/>
                      <a:endParaRPr lang="en-US" dirty="0"/>
                    </a:p>
                  </a:txBody>
                  <a:tcPr/>
                </a:tc>
                <a:tc hMerge="1">
                  <a:txBody>
                    <a:bodyPr/>
                    <a:lstStyle/>
                    <a:p>
                      <a:endParaRPr lang="en-US"/>
                    </a:p>
                  </a:txBody>
                  <a:tcPr/>
                </a:tc>
                <a:tc gridSpan="2">
                  <a:txBody>
                    <a:bodyPr/>
                    <a:lstStyle/>
                    <a:p>
                      <a:pPr algn="ctr"/>
                      <a:endParaRPr lang="en-US" dirty="0"/>
                    </a:p>
                  </a:txBody>
                  <a:tcPr/>
                </a:tc>
                <a:tc hMerge="1">
                  <a:txBody>
                    <a:bodyPr/>
                    <a:lstStyle/>
                    <a:p>
                      <a:endParaRPr lang="en-US"/>
                    </a:p>
                  </a:txBody>
                  <a:tcPr/>
                </a:tc>
                <a:tc gridSpan="2">
                  <a:txBody>
                    <a:bodyPr/>
                    <a:lstStyle/>
                    <a:p>
                      <a:pPr algn="ctr"/>
                      <a:r>
                        <a:rPr lang="en-US" dirty="0" err="1" smtClean="0"/>
                        <a:t>TGax</a:t>
                      </a:r>
                      <a:endParaRPr lang="en-US" dirty="0"/>
                    </a:p>
                  </a:txBody>
                  <a:tcPr/>
                </a:tc>
                <a:tc hMerge="1">
                  <a:txBody>
                    <a:bodyPr/>
                    <a:lstStyle/>
                    <a:p>
                      <a:endParaRPr lang="en-US"/>
                    </a:p>
                  </a:txBody>
                  <a:tcPr/>
                </a:tc>
                <a:tc>
                  <a:txBody>
                    <a:bodyPr/>
                    <a:lstStyle/>
                    <a:p>
                      <a:pPr algn="ctr"/>
                      <a:endParaRPr lang="en-US" dirty="0"/>
                    </a:p>
                  </a:txBody>
                  <a:tcPr/>
                </a:tc>
              </a:tr>
              <a:tr h="533400">
                <a:tc>
                  <a:txBody>
                    <a:bodyPr/>
                    <a:lstStyle/>
                    <a:p>
                      <a:pPr algn="ctr"/>
                      <a:r>
                        <a:rPr lang="en-US" dirty="0" smtClean="0"/>
                        <a:t>AM 2</a:t>
                      </a:r>
                      <a:endParaRPr lang="en-US" dirty="0"/>
                    </a:p>
                  </a:txBody>
                  <a:tcPr/>
                </a:tc>
                <a:tc gridSpan="2">
                  <a:txBody>
                    <a:bodyPr/>
                    <a:lstStyle/>
                    <a:p>
                      <a:pPr algn="ctr"/>
                      <a:r>
                        <a:rPr lang="en-US" dirty="0" err="1" smtClean="0"/>
                        <a:t>TGax</a:t>
                      </a:r>
                      <a:endParaRPr lang="en-US" dirty="0"/>
                    </a:p>
                  </a:txBody>
                  <a:tcPr/>
                </a:tc>
                <a:tc hMerge="1">
                  <a:txBody>
                    <a:bodyPr/>
                    <a:lstStyle/>
                    <a:p>
                      <a:endParaRPr lang="en-US"/>
                    </a:p>
                  </a:txBody>
                  <a:tcPr/>
                </a:tc>
                <a:tc>
                  <a:txBody>
                    <a:bodyPr/>
                    <a:lstStyle/>
                    <a:p>
                      <a:pPr algn="ctr"/>
                      <a:r>
                        <a:rPr lang="en-US" sz="1400" dirty="0" smtClean="0"/>
                        <a:t>ad</a:t>
                      </a:r>
                      <a:r>
                        <a:rPr lang="en-US" sz="1400" baseline="0" dirty="0" smtClean="0"/>
                        <a:t> hoc</a:t>
                      </a:r>
                      <a:endParaRPr lang="en-US" sz="1400" dirty="0"/>
                    </a:p>
                  </a:txBody>
                  <a:tcPr/>
                </a:tc>
                <a:tc>
                  <a:txBody>
                    <a:bodyPr/>
                    <a:lstStyle/>
                    <a:p>
                      <a:pPr algn="ctr"/>
                      <a:r>
                        <a:rPr lang="en-US" sz="1400" dirty="0" smtClean="0"/>
                        <a:t>Ad hoc</a:t>
                      </a:r>
                      <a:endParaRPr lang="en-US" sz="1400" dirty="0"/>
                    </a:p>
                  </a:txBody>
                  <a:tcPr/>
                </a:tc>
                <a:tc gridSpan="2">
                  <a:txBody>
                    <a:bodyPr/>
                    <a:lstStyle/>
                    <a:p>
                      <a:pPr algn="ctr"/>
                      <a:endParaRPr lang="en-US"/>
                    </a:p>
                  </a:txBody>
                  <a:tcPr/>
                </a:tc>
                <a:tc hMerge="1">
                  <a:txBody>
                    <a:bodyPr/>
                    <a:lstStyle/>
                    <a:p>
                      <a:endParaRPr lang="en-US"/>
                    </a:p>
                  </a:txBody>
                  <a:tcPr/>
                </a:tc>
                <a:tc>
                  <a:txBody>
                    <a:bodyPr/>
                    <a:lstStyle/>
                    <a:p>
                      <a:pPr algn="ctr"/>
                      <a:endParaRPr lang="en-US" dirty="0"/>
                    </a:p>
                  </a:txBody>
                  <a:tcPr/>
                </a:tc>
              </a:tr>
              <a:tr h="533400">
                <a:tc>
                  <a:txBody>
                    <a:bodyPr/>
                    <a:lstStyle/>
                    <a:p>
                      <a:pPr algn="ctr"/>
                      <a:r>
                        <a:rPr lang="en-US" dirty="0" smtClean="0"/>
                        <a:t>PM 1</a:t>
                      </a:r>
                      <a:endParaRPr lang="en-US" dirty="0"/>
                    </a:p>
                  </a:txBody>
                  <a:tcPr/>
                </a:tc>
                <a:tc gridSpan="2">
                  <a:txBody>
                    <a:bodyPr/>
                    <a:lstStyle/>
                    <a:p>
                      <a:pPr algn="ctr"/>
                      <a:endParaRPr lang="en-US" dirty="0"/>
                    </a:p>
                  </a:txBody>
                  <a:tcPr/>
                </a:tc>
                <a:tc hMerge="1">
                  <a:txBody>
                    <a:bodyPr/>
                    <a:lstStyle/>
                    <a:p>
                      <a:endParaRPr lang="en-US"/>
                    </a:p>
                  </a:txBody>
                  <a:tcPr/>
                </a:tc>
                <a:tc gridSpan="2">
                  <a:txBody>
                    <a:bodyPr/>
                    <a:lstStyle/>
                    <a:p>
                      <a:pPr algn="ctr"/>
                      <a:endParaRPr lang="en-US" dirty="0"/>
                    </a:p>
                  </a:txBody>
                  <a:tcPr/>
                </a:tc>
                <a:tc hMerge="1">
                  <a:txBody>
                    <a:bodyPr/>
                    <a:lstStyle/>
                    <a:p>
                      <a:endParaRPr lang="en-US"/>
                    </a:p>
                  </a:txBody>
                  <a:tcPr/>
                </a:tc>
                <a:tc>
                  <a:txBody>
                    <a:bodyPr/>
                    <a:lstStyle/>
                    <a:p>
                      <a:pPr algn="ctr"/>
                      <a:r>
                        <a:rPr lang="en-US" sz="1400" dirty="0" smtClean="0"/>
                        <a:t>ad hoc</a:t>
                      </a:r>
                      <a:endParaRPr lang="en-US" sz="1400" dirty="0"/>
                    </a:p>
                  </a:txBody>
                  <a:tcPr/>
                </a:tc>
                <a:tc>
                  <a:txBody>
                    <a:bodyPr/>
                    <a:lstStyle/>
                    <a:p>
                      <a:pPr algn="ctr"/>
                      <a:r>
                        <a:rPr lang="en-US" sz="1400" dirty="0" smtClean="0"/>
                        <a:t>ad hoc</a:t>
                      </a:r>
                      <a:endParaRPr lang="en-US" sz="1400" dirty="0"/>
                    </a:p>
                  </a:txBody>
                  <a:tcPr/>
                </a:tc>
                <a:tc>
                  <a:txBody>
                    <a:bodyPr/>
                    <a:lstStyle/>
                    <a:p>
                      <a:pPr algn="ctr"/>
                      <a:r>
                        <a:rPr lang="en-US" dirty="0" err="1" smtClean="0"/>
                        <a:t>TGax</a:t>
                      </a:r>
                      <a:endParaRPr lang="en-US" dirty="0"/>
                    </a:p>
                  </a:txBody>
                  <a:tcPr/>
                </a:tc>
              </a:tr>
              <a:tr h="609600">
                <a:tc>
                  <a:txBody>
                    <a:bodyPr/>
                    <a:lstStyle/>
                    <a:p>
                      <a:pPr algn="ctr"/>
                      <a:r>
                        <a:rPr lang="en-US" dirty="0" smtClean="0"/>
                        <a:t>PM</a:t>
                      </a:r>
                      <a:r>
                        <a:rPr lang="en-US" baseline="0" dirty="0" smtClean="0"/>
                        <a:t> 2</a:t>
                      </a:r>
                      <a:endParaRPr lang="en-US" dirty="0"/>
                    </a:p>
                  </a:txBody>
                  <a:tcPr/>
                </a:tc>
                <a:tc>
                  <a:txBody>
                    <a:bodyPr/>
                    <a:lstStyle/>
                    <a:p>
                      <a:pPr algn="ctr"/>
                      <a:r>
                        <a:rPr lang="en-US" sz="1400" dirty="0" smtClean="0"/>
                        <a:t>ad</a:t>
                      </a:r>
                      <a:r>
                        <a:rPr lang="en-US" sz="1400" baseline="0" dirty="0" smtClean="0"/>
                        <a:t> hoc</a:t>
                      </a:r>
                      <a:endParaRPr lang="en-US" sz="1400" dirty="0"/>
                    </a:p>
                  </a:txBody>
                  <a:tcPr/>
                </a:tc>
                <a:tc>
                  <a:txBody>
                    <a:bodyPr/>
                    <a:lstStyle/>
                    <a:p>
                      <a:pPr algn="ctr"/>
                      <a:r>
                        <a:rPr lang="en-US" sz="1400" dirty="0" smtClean="0"/>
                        <a:t>ad hoc</a:t>
                      </a:r>
                      <a:endParaRPr lang="en-US" sz="1400" dirty="0"/>
                    </a:p>
                  </a:txBody>
                  <a:tcPr/>
                </a:tc>
                <a:tc>
                  <a:txBody>
                    <a:bodyPr/>
                    <a:lstStyle/>
                    <a:p>
                      <a:pPr algn="ctr"/>
                      <a:r>
                        <a:rPr lang="en-US" sz="1400" dirty="0" smtClean="0"/>
                        <a:t>ad hoc</a:t>
                      </a:r>
                      <a:endParaRPr lang="en-US" sz="1400" dirty="0"/>
                    </a:p>
                  </a:txBody>
                  <a:tcPr/>
                </a:tc>
                <a:tc>
                  <a:txBody>
                    <a:bodyPr/>
                    <a:lstStyle/>
                    <a:p>
                      <a:pPr algn="ctr"/>
                      <a:r>
                        <a:rPr lang="en-US" sz="1400" dirty="0" smtClean="0"/>
                        <a:t>ad hoc</a:t>
                      </a:r>
                      <a:endParaRPr lang="en-US" sz="1400" dirty="0"/>
                    </a:p>
                  </a:txBody>
                  <a:tcPr/>
                </a:tc>
                <a:tc>
                  <a:txBody>
                    <a:bodyPr/>
                    <a:lstStyle/>
                    <a:p>
                      <a:pPr algn="ctr"/>
                      <a:r>
                        <a:rPr lang="en-US" sz="1400" dirty="0" smtClean="0"/>
                        <a:t>ad hoc</a:t>
                      </a:r>
                      <a:endParaRPr lang="en-US" sz="1400" dirty="0"/>
                    </a:p>
                  </a:txBody>
                  <a:tcPr/>
                </a:tc>
                <a:tc>
                  <a:txBody>
                    <a:bodyPr/>
                    <a:lstStyle/>
                    <a:p>
                      <a:pPr algn="ctr"/>
                      <a:r>
                        <a:rPr lang="en-US" sz="1400" dirty="0" smtClean="0"/>
                        <a:t>ad hoc</a:t>
                      </a:r>
                      <a:endParaRPr lang="en-US" sz="1400" dirty="0"/>
                    </a:p>
                  </a:txBody>
                  <a:tcPr/>
                </a:tc>
                <a:tc>
                  <a:txBody>
                    <a:bodyPr/>
                    <a:lstStyle/>
                    <a:p>
                      <a:pPr algn="ctr"/>
                      <a:r>
                        <a:rPr lang="en-US" dirty="0" err="1" smtClean="0"/>
                        <a:t>TGax</a:t>
                      </a:r>
                      <a:endParaRPr lang="en-US" dirty="0"/>
                    </a:p>
                  </a:txBody>
                  <a:tcPr/>
                </a:tc>
              </a:tr>
              <a:tr h="578005">
                <a:tc>
                  <a:txBody>
                    <a:bodyPr/>
                    <a:lstStyle/>
                    <a:p>
                      <a:pPr algn="ctr"/>
                      <a:r>
                        <a:rPr lang="en-US" dirty="0" smtClean="0"/>
                        <a:t>EVE</a:t>
                      </a:r>
                      <a:endParaRPr lang="en-US" dirty="0"/>
                    </a:p>
                  </a:txBody>
                  <a:tcPr/>
                </a:tc>
                <a:tc>
                  <a:txBody>
                    <a:bodyPr/>
                    <a:lstStyle/>
                    <a:p>
                      <a:pPr algn="ctr"/>
                      <a:r>
                        <a:rPr lang="en-US" sz="1400" dirty="0" smtClean="0"/>
                        <a:t>ad hoc</a:t>
                      </a:r>
                      <a:endParaRPr lang="en-US" sz="1400" dirty="0"/>
                    </a:p>
                  </a:txBody>
                  <a:tcPr/>
                </a:tc>
                <a:tc>
                  <a:txBody>
                    <a:bodyPr/>
                    <a:lstStyle/>
                    <a:p>
                      <a:pPr algn="ctr"/>
                      <a:r>
                        <a:rPr lang="en-US" sz="1400" dirty="0" smtClean="0"/>
                        <a:t>ad hoc</a:t>
                      </a:r>
                      <a:endParaRPr lang="en-US" sz="1400" dirty="0"/>
                    </a:p>
                  </a:txBody>
                  <a:tcPr/>
                </a:tc>
                <a:tc>
                  <a:txBody>
                    <a:bodyPr/>
                    <a:lstStyle/>
                    <a:p>
                      <a:pPr algn="ctr"/>
                      <a:r>
                        <a:rPr lang="en-US" sz="1400" dirty="0" smtClean="0"/>
                        <a:t>ad hoc</a:t>
                      </a:r>
                      <a:endParaRPr lang="en-US" sz="1400" dirty="0"/>
                    </a:p>
                  </a:txBody>
                  <a:tcPr/>
                </a:tc>
                <a:tc>
                  <a:txBody>
                    <a:bodyPr/>
                    <a:lstStyle/>
                    <a:p>
                      <a:pPr algn="ctr"/>
                      <a:r>
                        <a:rPr lang="en-US" sz="1400" dirty="0" smtClean="0"/>
                        <a:t>ad</a:t>
                      </a:r>
                      <a:r>
                        <a:rPr lang="en-US" sz="1400" baseline="0" dirty="0" smtClean="0"/>
                        <a:t> hoc</a:t>
                      </a:r>
                      <a:endParaRPr lang="en-US" sz="1400" dirty="0"/>
                    </a:p>
                  </a:txBody>
                  <a:tcPr/>
                </a:tc>
                <a:tc gridSpan="2">
                  <a:txBody>
                    <a:bodyPr/>
                    <a:lstStyle/>
                    <a:p>
                      <a:pPr algn="ctr"/>
                      <a:endParaRPr lang="en-US" dirty="0"/>
                    </a:p>
                  </a:txBody>
                  <a:tcPr/>
                </a:tc>
                <a:tc hMerge="1">
                  <a:txBody>
                    <a:bodyPr/>
                    <a:lstStyle/>
                    <a:p>
                      <a:endParaRPr lang="en-US"/>
                    </a:p>
                  </a:txBody>
                  <a:tcPr/>
                </a:tc>
                <a:tc>
                  <a:txBody>
                    <a:bodyPr/>
                    <a:lstStyle/>
                    <a:p>
                      <a:pPr algn="ctr"/>
                      <a:endParaRPr lang="en-US" dirty="0"/>
                    </a:p>
                  </a:txBody>
                  <a:tcPr/>
                </a:tc>
              </a:tr>
            </a:tbl>
          </a:graphicData>
        </a:graphic>
      </p:graphicFrame>
      <p:sp>
        <p:nvSpPr>
          <p:cNvPr id="9" name="TextBox 8"/>
          <p:cNvSpPr txBox="1"/>
          <p:nvPr/>
        </p:nvSpPr>
        <p:spPr>
          <a:xfrm>
            <a:off x="2133600" y="5715000"/>
            <a:ext cx="3224218" cy="369332"/>
          </a:xfrm>
          <a:prstGeom prst="rect">
            <a:avLst/>
          </a:prstGeom>
          <a:noFill/>
        </p:spPr>
        <p:txBody>
          <a:bodyPr wrap="square" rtlCol="0">
            <a:spAutoFit/>
          </a:bodyPr>
          <a:lstStyle/>
          <a:p>
            <a:r>
              <a:rPr lang="en-US" sz="1800" dirty="0" smtClean="0">
                <a:solidFill>
                  <a:schemeClr val="tx1"/>
                </a:solidFill>
              </a:rPr>
              <a:t>ad hoc group assignment is TBD</a:t>
            </a:r>
            <a:endParaRPr lang="en-US" sz="1800" dirty="0">
              <a:solidFill>
                <a:schemeClr val="tx1"/>
              </a:solidFill>
            </a:endParaRPr>
          </a:p>
        </p:txBody>
      </p:sp>
    </p:spTree>
    <p:extLst>
      <p:ext uri="{BB962C8B-B14F-4D97-AF65-F5344CB8AC3E}">
        <p14:creationId xmlns:p14="http://schemas.microsoft.com/office/powerpoint/2010/main" val="39768188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28600" y="457200"/>
            <a:ext cx="8763000" cy="1065213"/>
          </a:xfrm>
        </p:spPr>
        <p:txBody>
          <a:bodyPr/>
          <a:lstStyle/>
          <a:p>
            <a:r>
              <a:rPr lang="en-US" altLang="en-US" dirty="0"/>
              <a:t>Agenda for Monday </a:t>
            </a:r>
            <a:r>
              <a:rPr lang="en-US" altLang="en-US" dirty="0" smtClean="0"/>
              <a:t>September 10, </a:t>
            </a:r>
            <a:r>
              <a:rPr lang="en-US" altLang="en-US" dirty="0"/>
              <a:t>10:30 – 13:30</a:t>
            </a:r>
            <a:r>
              <a:rPr lang="en-US" altLang="en-US" dirty="0">
                <a:sym typeface="Wingdings" panose="05000000000000000000" pitchFamily="2" charset="2"/>
              </a:rPr>
              <a:t> </a:t>
            </a:r>
            <a:endParaRPr lang="en-US" dirty="0"/>
          </a:p>
        </p:txBody>
      </p:sp>
      <p:sp>
        <p:nvSpPr>
          <p:cNvPr id="7" name="Content Placeholder 6"/>
          <p:cNvSpPr>
            <a:spLocks noGrp="1"/>
          </p:cNvSpPr>
          <p:nvPr>
            <p:ph idx="1"/>
          </p:nvPr>
        </p:nvSpPr>
        <p:spPr>
          <a:xfrm>
            <a:off x="685800" y="1295400"/>
            <a:ext cx="7770813" cy="4113213"/>
          </a:xfrm>
        </p:spPr>
        <p:txBody>
          <a:bodyPr/>
          <a:lstStyle/>
          <a:p>
            <a:pPr>
              <a:lnSpc>
                <a:spcPct val="80000"/>
              </a:lnSpc>
              <a:buFont typeface="Arial" panose="020B0604020202020204" pitchFamily="34" charset="0"/>
              <a:buChar char="•"/>
            </a:pPr>
            <a:r>
              <a:rPr lang="en-US" altLang="en-US" sz="2000" dirty="0"/>
              <a:t>Call meeting to order </a:t>
            </a:r>
          </a:p>
          <a:p>
            <a:pPr>
              <a:lnSpc>
                <a:spcPct val="80000"/>
              </a:lnSpc>
              <a:buFont typeface="Arial" panose="020B0604020202020204" pitchFamily="34" charset="0"/>
              <a:buChar char="•"/>
            </a:pPr>
            <a:r>
              <a:rPr lang="en-US" altLang="en-US" sz="2000" dirty="0"/>
              <a:t>Patent policy, etc.</a:t>
            </a:r>
          </a:p>
          <a:p>
            <a:pPr>
              <a:lnSpc>
                <a:spcPct val="80000"/>
              </a:lnSpc>
              <a:buFont typeface="Arial" panose="020B0604020202020204" pitchFamily="34" charset="0"/>
              <a:buChar char="•"/>
            </a:pPr>
            <a:r>
              <a:rPr lang="en-US" altLang="en-US" sz="2000" dirty="0"/>
              <a:t>Call for submissions</a:t>
            </a:r>
          </a:p>
          <a:p>
            <a:pPr>
              <a:lnSpc>
                <a:spcPct val="80000"/>
              </a:lnSpc>
              <a:buFont typeface="Arial" panose="020B0604020202020204" pitchFamily="34" charset="0"/>
              <a:buChar char="•"/>
            </a:pPr>
            <a:r>
              <a:rPr lang="en-US" altLang="en-US" sz="2000" dirty="0"/>
              <a:t>Set Ad Hoc Groups schedule and approve agenda</a:t>
            </a:r>
          </a:p>
          <a:p>
            <a:pPr>
              <a:lnSpc>
                <a:spcPct val="80000"/>
              </a:lnSpc>
              <a:buFont typeface="Arial" panose="020B0604020202020204" pitchFamily="34" charset="0"/>
              <a:buChar char="•"/>
            </a:pPr>
            <a:r>
              <a:rPr lang="en-US" altLang="en-US" sz="2000" dirty="0"/>
              <a:t>Summary from </a:t>
            </a:r>
            <a:r>
              <a:rPr lang="en-US" altLang="en-US" sz="2000" dirty="0" smtClean="0"/>
              <a:t>July 2017 meeting</a:t>
            </a:r>
            <a:endParaRPr lang="en-US" altLang="en-US" sz="2000" dirty="0"/>
          </a:p>
          <a:p>
            <a:pPr>
              <a:lnSpc>
                <a:spcPct val="80000"/>
              </a:lnSpc>
              <a:buFont typeface="Arial" panose="020B0604020202020204" pitchFamily="34" charset="0"/>
              <a:buChar char="•"/>
            </a:pPr>
            <a:r>
              <a:rPr lang="en-US" altLang="en-US" sz="2000" dirty="0"/>
              <a:t>TG motions</a:t>
            </a:r>
          </a:p>
          <a:p>
            <a:pPr lvl="1">
              <a:lnSpc>
                <a:spcPct val="80000"/>
              </a:lnSpc>
              <a:buFont typeface="Arial" panose="020B0604020202020204" pitchFamily="34" charset="0"/>
              <a:buChar char="•"/>
            </a:pPr>
            <a:r>
              <a:rPr lang="en-US" altLang="en-US" sz="1600" dirty="0"/>
              <a:t>Approve TG meeting and </a:t>
            </a:r>
            <a:r>
              <a:rPr lang="en-US" altLang="en-US" sz="1600" dirty="0" err="1"/>
              <a:t>Telecon</a:t>
            </a:r>
            <a:r>
              <a:rPr lang="en-US" altLang="en-US" sz="1600" dirty="0"/>
              <a:t> minutes since November meeting.</a:t>
            </a:r>
          </a:p>
          <a:p>
            <a:pPr lvl="1">
              <a:lnSpc>
                <a:spcPct val="80000"/>
              </a:lnSpc>
              <a:buFont typeface="Arial" panose="020B0604020202020204" pitchFamily="34" charset="0"/>
              <a:buChar char="•"/>
            </a:pPr>
            <a:r>
              <a:rPr lang="en-US" altLang="en-US" sz="1600" dirty="0"/>
              <a:t>Approve resolutions of comments, if needed</a:t>
            </a:r>
            <a:r>
              <a:rPr lang="en-US" altLang="en-US" sz="1600" dirty="0" smtClean="0"/>
              <a:t>.</a:t>
            </a:r>
          </a:p>
          <a:p>
            <a:pPr lvl="1">
              <a:lnSpc>
                <a:spcPct val="80000"/>
              </a:lnSpc>
              <a:buFont typeface="Arial" panose="020B0604020202020204" pitchFamily="34" charset="0"/>
              <a:buChar char="•"/>
            </a:pPr>
            <a:r>
              <a:rPr lang="en-US" altLang="en-US" sz="1600" dirty="0" smtClean="0"/>
              <a:t>Motion to affirm no changes to CSD as a result of the PAR modification</a:t>
            </a:r>
            <a:endParaRPr lang="en-US" altLang="en-US" sz="1600" dirty="0"/>
          </a:p>
          <a:p>
            <a:pPr>
              <a:lnSpc>
                <a:spcPct val="80000"/>
              </a:lnSpc>
              <a:buFont typeface="Arial" panose="020B0604020202020204" pitchFamily="34" charset="0"/>
              <a:buChar char="•"/>
            </a:pPr>
            <a:r>
              <a:rPr lang="en-US" altLang="en-US" sz="2000" dirty="0"/>
              <a:t>Editor Report – Robert Stacey</a:t>
            </a:r>
          </a:p>
          <a:p>
            <a:pPr>
              <a:lnSpc>
                <a:spcPct val="80000"/>
              </a:lnSpc>
              <a:buFont typeface="Arial" panose="020B0604020202020204" pitchFamily="34" charset="0"/>
              <a:buChar char="•"/>
            </a:pPr>
            <a:r>
              <a:rPr lang="en-US" altLang="en-US" sz="2000" dirty="0"/>
              <a:t>Timeline</a:t>
            </a:r>
          </a:p>
          <a:p>
            <a:pPr>
              <a:lnSpc>
                <a:spcPct val="80000"/>
              </a:lnSpc>
              <a:buFont typeface="Arial" panose="020B0604020202020204" pitchFamily="34" charset="0"/>
              <a:buChar char="•"/>
            </a:pPr>
            <a:r>
              <a:rPr lang="en-US" altLang="en-US" sz="2000" dirty="0"/>
              <a:t>Presentations and Comment </a:t>
            </a:r>
            <a:r>
              <a:rPr lang="en-US" altLang="en-US" sz="2000" dirty="0" smtClean="0"/>
              <a:t>Resolution</a:t>
            </a:r>
          </a:p>
          <a:p>
            <a:pPr lvl="1">
              <a:lnSpc>
                <a:spcPct val="80000"/>
              </a:lnSpc>
              <a:buFont typeface="Arial" panose="020B0604020202020204" pitchFamily="34" charset="0"/>
              <a:buChar char="•"/>
            </a:pPr>
            <a:r>
              <a:rPr lang="en-US" altLang="en-US" sz="1600" dirty="0" smtClean="0"/>
              <a:t>11-17/1403, </a:t>
            </a:r>
            <a:r>
              <a:rPr lang="en-US" sz="1600" dirty="0"/>
              <a:t>HE-SIGB coding examples for HE-MU </a:t>
            </a:r>
            <a:r>
              <a:rPr lang="en-US" sz="1600" dirty="0" smtClean="0"/>
              <a:t>PPDU - Fei Tong</a:t>
            </a:r>
          </a:p>
          <a:p>
            <a:pPr lvl="1">
              <a:lnSpc>
                <a:spcPct val="80000"/>
              </a:lnSpc>
              <a:buFont typeface="Arial" panose="020B0604020202020204" pitchFamily="34" charset="0"/>
              <a:buChar char="•"/>
            </a:pPr>
            <a:r>
              <a:rPr lang="en-US" sz="1600" dirty="0" smtClean="0"/>
              <a:t>11-17/1360, </a:t>
            </a:r>
            <a:r>
              <a:rPr lang="en-US" sz="1600" dirty="0"/>
              <a:t>Multiple BSS Simulations for PAR Verification </a:t>
            </a:r>
            <a:r>
              <a:rPr lang="en-US" sz="1600" dirty="0" smtClean="0"/>
              <a:t>Follow-up – Frank Hsu</a:t>
            </a:r>
          </a:p>
          <a:p>
            <a:pPr lvl="1">
              <a:lnSpc>
                <a:spcPct val="80000"/>
              </a:lnSpc>
              <a:buFont typeface="Arial" panose="020B0604020202020204" pitchFamily="34" charset="0"/>
              <a:buChar char="•"/>
            </a:pPr>
            <a:r>
              <a:rPr lang="en-US" altLang="en-US" sz="1600" dirty="0"/>
              <a:t>11-17/1377, lb225 cr-27.13 Link adaptation </a:t>
            </a:r>
            <a:r>
              <a:rPr lang="en-US" altLang="en-US" sz="1600" dirty="0" smtClean="0"/>
              <a:t>using the  </a:t>
            </a:r>
            <a:r>
              <a:rPr lang="en-US" altLang="en-US" sz="1600" dirty="0"/>
              <a:t>HLA Control field </a:t>
            </a:r>
            <a:r>
              <a:rPr lang="en-US" altLang="en-US" sz="1600" dirty="0" smtClean="0"/>
              <a:t>text – Frank Hsu</a:t>
            </a:r>
            <a:endParaRPr lang="en-US" altLang="en-US" sz="1600" dirty="0"/>
          </a:p>
          <a:p>
            <a:pPr>
              <a:lnSpc>
                <a:spcPct val="80000"/>
              </a:lnSpc>
              <a:buFont typeface="Arial" panose="020B0604020202020204" pitchFamily="34" charset="0"/>
              <a:buChar char="•"/>
            </a:pPr>
            <a:r>
              <a:rPr lang="en-US" altLang="en-US" sz="2000" dirty="0"/>
              <a:t>Recess</a:t>
            </a:r>
          </a:p>
          <a:p>
            <a:endParaRPr lang="en-US"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16</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August 2017</a:t>
            </a:r>
            <a:endParaRPr lang="en-GB"/>
          </a:p>
        </p:txBody>
      </p:sp>
    </p:spTree>
    <p:extLst>
      <p:ext uri="{BB962C8B-B14F-4D97-AF65-F5344CB8AC3E}">
        <p14:creationId xmlns:p14="http://schemas.microsoft.com/office/powerpoint/2010/main" val="8100221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See embedded spreadsheet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graphicFrame>
        <p:nvGraphicFramePr>
          <p:cNvPr id="8" name="Object 7"/>
          <p:cNvGraphicFramePr>
            <a:graphicFrameLocks noChangeAspect="1"/>
          </p:cNvGraphicFramePr>
          <p:nvPr>
            <p:extLst>
              <p:ext uri="{D42A27DB-BD31-4B8C-83A1-F6EECF244321}">
                <p14:modId xmlns:p14="http://schemas.microsoft.com/office/powerpoint/2010/main" val="2399510138"/>
              </p:ext>
            </p:extLst>
          </p:nvPr>
        </p:nvGraphicFramePr>
        <p:xfrm>
          <a:off x="4114800" y="3043238"/>
          <a:ext cx="3048000" cy="2571750"/>
        </p:xfrm>
        <a:graphic>
          <a:graphicData uri="http://schemas.openxmlformats.org/presentationml/2006/ole">
            <mc:AlternateContent xmlns:mc="http://schemas.openxmlformats.org/markup-compatibility/2006">
              <mc:Choice xmlns:v="urn:schemas-microsoft-com:vml" Requires="v">
                <p:oleObj spid="_x0000_s5130" name="Worksheet" showAsIcon="1" r:id="rId3" imgW="914400" imgH="771480" progId="Excel.Sheet.12">
                  <p:embed/>
                </p:oleObj>
              </mc:Choice>
              <mc:Fallback>
                <p:oleObj name="Worksheet" showAsIcon="1" r:id="rId3" imgW="914400" imgH="771480" progId="Excel.Sheet.12">
                  <p:embed/>
                  <p:pic>
                    <p:nvPicPr>
                      <p:cNvPr id="0" name=""/>
                      <p:cNvPicPr/>
                      <p:nvPr/>
                    </p:nvPicPr>
                    <p:blipFill>
                      <a:blip r:embed="rId4"/>
                      <a:stretch>
                        <a:fillRect/>
                      </a:stretch>
                    </p:blipFill>
                    <p:spPr>
                      <a:xfrm>
                        <a:off x="4114800" y="3043238"/>
                        <a:ext cx="3048000" cy="2571750"/>
                      </a:xfrm>
                      <a:prstGeom prst="rect">
                        <a:avLst/>
                      </a:prstGeom>
                    </p:spPr>
                  </p:pic>
                </p:oleObj>
              </mc:Fallback>
            </mc:AlternateContent>
          </a:graphicData>
        </a:graphic>
      </p:graphicFrame>
    </p:spTree>
    <p:extLst>
      <p:ext uri="{BB962C8B-B14F-4D97-AF65-F5344CB8AC3E}">
        <p14:creationId xmlns:p14="http://schemas.microsoft.com/office/powerpoint/2010/main" val="21804232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Presented during </a:t>
            </a:r>
            <a:r>
              <a:rPr lang="en-US" dirty="0" err="1" smtClean="0"/>
              <a:t>Telecon</a:t>
            </a:r>
            <a:r>
              <a:rPr lang="en-US" dirty="0" smtClean="0"/>
              <a:t> or ad hoc and Ready for Motion (I)</a:t>
            </a:r>
            <a:endParaRPr lang="en-US" dirty="0"/>
          </a:p>
        </p:txBody>
      </p:sp>
      <p:sp>
        <p:nvSpPr>
          <p:cNvPr id="6" name="Date Placeholder 5"/>
          <p:cNvSpPr>
            <a:spLocks noGrp="1"/>
          </p:cNvSpPr>
          <p:nvPr>
            <p:ph type="dt" idx="10"/>
          </p:nvPr>
        </p:nvSpPr>
        <p:spPr/>
        <p:txBody>
          <a:bodyPr/>
          <a:lstStyle/>
          <a:p>
            <a:r>
              <a:rPr lang="en-US" smtClean="0"/>
              <a:t>August 2017</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graphicFrame>
        <p:nvGraphicFramePr>
          <p:cNvPr id="10" name="Table 9"/>
          <p:cNvGraphicFramePr>
            <a:graphicFrameLocks noGrp="1"/>
          </p:cNvGraphicFramePr>
          <p:nvPr>
            <p:extLst>
              <p:ext uri="{D42A27DB-BD31-4B8C-83A1-F6EECF244321}">
                <p14:modId xmlns:p14="http://schemas.microsoft.com/office/powerpoint/2010/main" val="900471653"/>
              </p:ext>
            </p:extLst>
          </p:nvPr>
        </p:nvGraphicFramePr>
        <p:xfrm>
          <a:off x="1143000" y="1860868"/>
          <a:ext cx="6934199" cy="3650462"/>
        </p:xfrm>
        <a:graphic>
          <a:graphicData uri="http://schemas.openxmlformats.org/drawingml/2006/table">
            <a:tbl>
              <a:tblPr>
                <a:tableStyleId>{5C22544A-7EE6-4342-B048-85BDC9FD1C3A}</a:tableStyleId>
              </a:tblPr>
              <a:tblGrid>
                <a:gridCol w="674638"/>
                <a:gridCol w="2661487"/>
                <a:gridCol w="1542032"/>
                <a:gridCol w="484355"/>
                <a:gridCol w="1571687"/>
              </a:tblGrid>
              <a:tr h="125447">
                <a:tc>
                  <a:txBody>
                    <a:bodyPr/>
                    <a:lstStyle/>
                    <a:p>
                      <a:pPr algn="ctr" fontAlgn="b"/>
                      <a:r>
                        <a:rPr lang="en-US" sz="900" u="none" strike="noStrike" dirty="0">
                          <a:effectLst/>
                          <a:latin typeface="Calibri" panose="020F0502020204030204" pitchFamily="34" charset="0"/>
                          <a:cs typeface="Calibri" panose="020F0502020204030204" pitchFamily="34" charset="0"/>
                        </a:rPr>
                        <a:t>DCN</a:t>
                      </a:r>
                      <a:endParaRPr lang="en-US" sz="900" b="1" i="0" u="none" strike="noStrike" dirty="0">
                        <a:solidFill>
                          <a:srgbClr val="FFFFFF"/>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ctr" fontAlgn="b"/>
                      <a:r>
                        <a:rPr lang="en-US" sz="900" u="none" strike="noStrike">
                          <a:effectLst/>
                          <a:latin typeface="Calibri" panose="020F0502020204030204" pitchFamily="34" charset="0"/>
                          <a:cs typeface="Calibri" panose="020F0502020204030204" pitchFamily="34" charset="0"/>
                        </a:rPr>
                        <a:t>Title</a:t>
                      </a:r>
                      <a:endParaRPr lang="en-US" sz="900" b="1" i="0" u="none" strike="noStrike">
                        <a:solidFill>
                          <a:srgbClr val="FFFFFF"/>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ctr" fontAlgn="b"/>
                      <a:r>
                        <a:rPr lang="en-US" sz="900" u="none" strike="noStrike">
                          <a:effectLst/>
                          <a:latin typeface="Calibri" panose="020F0502020204030204" pitchFamily="34" charset="0"/>
                          <a:cs typeface="Calibri" panose="020F0502020204030204" pitchFamily="34" charset="0"/>
                        </a:rPr>
                        <a:t>Author</a:t>
                      </a:r>
                      <a:endParaRPr lang="en-US" sz="900" b="1" i="0" u="none" strike="noStrike">
                        <a:solidFill>
                          <a:srgbClr val="FFFFFF"/>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ctr" fontAlgn="b"/>
                      <a:r>
                        <a:rPr lang="en-US" sz="900" u="none" strike="noStrike">
                          <a:effectLst/>
                          <a:latin typeface="Calibri" panose="020F0502020204030204" pitchFamily="34" charset="0"/>
                          <a:cs typeface="Calibri" panose="020F0502020204030204" pitchFamily="34" charset="0"/>
                        </a:rPr>
                        <a:t>Ad Hoc</a:t>
                      </a:r>
                      <a:endParaRPr lang="en-US" sz="900" b="1" i="0" u="none" strike="noStrike">
                        <a:solidFill>
                          <a:srgbClr val="FFFFFF"/>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ctr" fontAlgn="b"/>
                      <a:r>
                        <a:rPr lang="en-US" sz="900" u="none" strike="noStrike">
                          <a:effectLst/>
                          <a:latin typeface="Calibri" panose="020F0502020204030204" pitchFamily="34" charset="0"/>
                          <a:cs typeface="Calibri" panose="020F0502020204030204" pitchFamily="34" charset="0"/>
                        </a:rPr>
                        <a:t>Status</a:t>
                      </a:r>
                      <a:endParaRPr lang="en-US" sz="900" b="1" i="0" u="none" strike="noStrike">
                        <a:solidFill>
                          <a:srgbClr val="FFFFFF"/>
                        </a:solidFill>
                        <a:effectLst/>
                        <a:latin typeface="Calibri" panose="020F0502020204030204" pitchFamily="34" charset="0"/>
                        <a:cs typeface="Calibri" panose="020F0502020204030204" pitchFamily="34" charset="0"/>
                      </a:endParaRPr>
                    </a:p>
                  </a:txBody>
                  <a:tcPr marL="3158" marR="3158" marT="3158" marB="0" anchor="b"/>
                </a:tc>
              </a:tr>
              <a:tr h="125447">
                <a:tc>
                  <a:txBody>
                    <a:bodyPr/>
                    <a:lstStyle/>
                    <a:p>
                      <a:pPr algn="r" fontAlgn="t"/>
                      <a:r>
                        <a:rPr lang="en-US" sz="900" u="none" strike="noStrike">
                          <a:effectLst/>
                          <a:latin typeface="Calibri" panose="020F0502020204030204" pitchFamily="34" charset="0"/>
                          <a:cs typeface="Calibri" panose="020F0502020204030204" pitchFamily="34" charset="0"/>
                        </a:rPr>
                        <a:t>11-17/0389</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CIDs-for-27-2-1-part1</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Kaiying Lv</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b"/>
                      <a:r>
                        <a:rPr lang="en-US" sz="900" u="none" strike="noStrike">
                          <a:effectLst/>
                          <a:latin typeface="Calibri" panose="020F0502020204030204" pitchFamily="34" charset="0"/>
                          <a:cs typeface="Calibri" panose="020F0502020204030204" pitchFamily="34" charset="0"/>
                        </a:rPr>
                        <a:t>ready for motion</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r>
              <a:tr h="125447">
                <a:tc>
                  <a:txBody>
                    <a:bodyPr/>
                    <a:lstStyle/>
                    <a:p>
                      <a:pPr algn="r" fontAlgn="b"/>
                      <a:r>
                        <a:rPr lang="en-US" sz="900" u="none" strike="noStrike">
                          <a:effectLst/>
                          <a:latin typeface="Calibri" panose="020F0502020204030204" pitchFamily="34" charset="0"/>
                          <a:cs typeface="Calibri" panose="020F0502020204030204" pitchFamily="34" charset="0"/>
                        </a:rPr>
                        <a:t>11-17/0553</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b"/>
                      <a:r>
                        <a:rPr lang="fr-FR" sz="900" u="none" strike="noStrike">
                          <a:effectLst/>
                          <a:latin typeface="Calibri" panose="020F0502020204030204" pitchFamily="34" charset="0"/>
                          <a:cs typeface="Calibri" panose="020F0502020204030204" pitchFamily="34" charset="0"/>
                        </a:rPr>
                        <a:t>LB225 11ax D1.0 Comment Resolution 27.10.4 Part 1</a:t>
                      </a:r>
                      <a:endParaRPr lang="fr-FR"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b"/>
                      <a:r>
                        <a:rPr lang="en-US" sz="900" u="none" strike="noStrike">
                          <a:effectLst/>
                          <a:latin typeface="Calibri" panose="020F0502020204030204" pitchFamily="34" charset="0"/>
                          <a:cs typeface="Calibri" panose="020F0502020204030204" pitchFamily="34" charset="0"/>
                        </a:rPr>
                        <a:t>Liwen Chu </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b"/>
                      <a:r>
                        <a:rPr lang="en-US" sz="900" u="none" strike="noStrike">
                          <a:effectLst/>
                          <a:latin typeface="Calibri" panose="020F0502020204030204" pitchFamily="34" charset="0"/>
                          <a:cs typeface="Calibri" panose="020F0502020204030204" pitchFamily="34" charset="0"/>
                        </a:rPr>
                        <a:t>MAC</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900" u="none" strike="noStrike">
                          <a:effectLst/>
                          <a:latin typeface="Calibri" panose="020F0502020204030204" pitchFamily="34" charset="0"/>
                          <a:cs typeface="Calibri" panose="020F0502020204030204" pitchFamily="34" charset="0"/>
                        </a:rPr>
                        <a:t>ready for motion</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r>
              <a:tr h="125447">
                <a:tc>
                  <a:txBody>
                    <a:bodyPr/>
                    <a:lstStyle/>
                    <a:p>
                      <a:pPr algn="r" fontAlgn="t"/>
                      <a:r>
                        <a:rPr lang="en-US" sz="900" u="none" strike="noStrike">
                          <a:effectLst/>
                          <a:latin typeface="Calibri" panose="020F0502020204030204" pitchFamily="34" charset="0"/>
                          <a:cs typeface="Calibri" panose="020F0502020204030204" pitchFamily="34" charset="0"/>
                        </a:rPr>
                        <a:t>11-17/0777</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cr-twt-ie</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Matthew Fischer </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900" u="none" strike="noStrike">
                          <a:effectLst/>
                          <a:latin typeface="Calibri" panose="020F0502020204030204" pitchFamily="34" charset="0"/>
                          <a:cs typeface="Calibri" panose="020F0502020204030204" pitchFamily="34" charset="0"/>
                        </a:rPr>
                        <a:t>MAC</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900" u="none" strike="noStrike">
                          <a:effectLst/>
                          <a:latin typeface="Calibri" panose="020F0502020204030204" pitchFamily="34" charset="0"/>
                          <a:cs typeface="Calibri" panose="020F0502020204030204" pitchFamily="34" charset="0"/>
                        </a:rPr>
                        <a:t>ready for motion</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r>
              <a:tr h="125447">
                <a:tc>
                  <a:txBody>
                    <a:bodyPr/>
                    <a:lstStyle/>
                    <a:p>
                      <a:pPr algn="r" fontAlgn="t"/>
                      <a:r>
                        <a:rPr lang="en-US" sz="900" u="none" strike="noStrike">
                          <a:effectLst/>
                          <a:latin typeface="Calibri" panose="020F0502020204030204" pitchFamily="34" charset="0"/>
                          <a:cs typeface="Calibri" panose="020F0502020204030204" pitchFamily="34" charset="0"/>
                        </a:rPr>
                        <a:t>11-17/0811</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Comment Resolution on TIM Broadcast</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Jarkko Kneckt </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900" u="none" strike="noStrike">
                          <a:effectLst/>
                          <a:latin typeface="Calibri" panose="020F0502020204030204" pitchFamily="34" charset="0"/>
                          <a:cs typeface="Calibri" panose="020F0502020204030204" pitchFamily="34" charset="0"/>
                        </a:rPr>
                        <a:t>MAC</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900" u="none" strike="noStrike">
                          <a:effectLst/>
                          <a:latin typeface="Calibri" panose="020F0502020204030204" pitchFamily="34" charset="0"/>
                          <a:cs typeface="Calibri" panose="020F0502020204030204" pitchFamily="34" charset="0"/>
                        </a:rPr>
                        <a:t>ready for motion</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r>
              <a:tr h="247159">
                <a:tc>
                  <a:txBody>
                    <a:bodyPr/>
                    <a:lstStyle/>
                    <a:p>
                      <a:pPr algn="r" fontAlgn="t"/>
                      <a:r>
                        <a:rPr lang="en-US" sz="900" u="none" strike="noStrike">
                          <a:effectLst/>
                          <a:latin typeface="Calibri" panose="020F0502020204030204" pitchFamily="34" charset="0"/>
                          <a:cs typeface="Calibri" panose="020F0502020204030204" pitchFamily="34" charset="0"/>
                        </a:rPr>
                        <a:t>11-17/0925</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CR on HE Duration-based RTS</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Huizhao Wang </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900" u="none" strike="noStrike">
                          <a:effectLst/>
                          <a:latin typeface="Calibri" panose="020F0502020204030204" pitchFamily="34" charset="0"/>
                          <a:cs typeface="Calibri" panose="020F0502020204030204" pitchFamily="34" charset="0"/>
                        </a:rPr>
                        <a:t>MAC</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900" u="none" strike="noStrike">
                          <a:effectLst/>
                          <a:latin typeface="Calibri" panose="020F0502020204030204" pitchFamily="34" charset="0"/>
                          <a:cs typeface="Calibri" panose="020F0502020204030204" pitchFamily="34" charset="0"/>
                        </a:rPr>
                        <a:t>presented in Berlin. More discussion is needed.</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r>
              <a:tr h="247159">
                <a:tc>
                  <a:txBody>
                    <a:bodyPr/>
                    <a:lstStyle/>
                    <a:p>
                      <a:pPr algn="r" fontAlgn="t"/>
                      <a:r>
                        <a:rPr lang="en-US" sz="900" u="none" strike="noStrike" dirty="0">
                          <a:effectLst/>
                          <a:latin typeface="Calibri" panose="020F0502020204030204" pitchFamily="34" charset="0"/>
                          <a:cs typeface="Calibri" panose="020F0502020204030204" pitchFamily="34" charset="0"/>
                        </a:rPr>
                        <a:t>11-17/1009</a:t>
                      </a:r>
                      <a:endParaRPr lang="en-US" sz="9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quiet time period - part 3 (27.26.3.x)</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Chao-Chun Wang</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900" u="none" strike="noStrike">
                          <a:effectLst/>
                          <a:latin typeface="Calibri" panose="020F0502020204030204" pitchFamily="34" charset="0"/>
                          <a:cs typeface="Calibri" panose="020F0502020204030204" pitchFamily="34" charset="0"/>
                        </a:rPr>
                        <a:t>MAC</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900" u="none" strike="noStrike">
                          <a:effectLst/>
                          <a:latin typeface="Calibri" panose="020F0502020204030204" pitchFamily="34" charset="0"/>
                          <a:cs typeface="Calibri" panose="020F0502020204030204" pitchFamily="34" charset="0"/>
                        </a:rPr>
                        <a:t>ready for motion</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r>
              <a:tr h="247159">
                <a:tc>
                  <a:txBody>
                    <a:bodyPr/>
                    <a:lstStyle/>
                    <a:p>
                      <a:pPr algn="r" fontAlgn="t"/>
                      <a:r>
                        <a:rPr lang="en-US" sz="900" u="none" strike="noStrike">
                          <a:effectLst/>
                          <a:latin typeface="Calibri" panose="020F0502020204030204" pitchFamily="34" charset="0"/>
                          <a:cs typeface="Calibri" panose="020F0502020204030204" pitchFamily="34" charset="0"/>
                        </a:rPr>
                        <a:t>11-17/1010</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Quiet Time Period - Part 4 (9.4.2.223-225)</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Chao-Chun Wang</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900" u="none" strike="noStrike">
                          <a:effectLst/>
                          <a:latin typeface="Calibri" panose="020F0502020204030204" pitchFamily="34" charset="0"/>
                          <a:cs typeface="Calibri" panose="020F0502020204030204" pitchFamily="34" charset="0"/>
                        </a:rPr>
                        <a:t>MAC</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900" u="none" strike="noStrike">
                          <a:effectLst/>
                          <a:latin typeface="Calibri" panose="020F0502020204030204" pitchFamily="34" charset="0"/>
                          <a:cs typeface="Calibri" panose="020F0502020204030204" pitchFamily="34" charset="0"/>
                        </a:rPr>
                        <a:t>presented. There is an update</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r>
              <a:tr h="247159">
                <a:tc>
                  <a:txBody>
                    <a:bodyPr/>
                    <a:lstStyle/>
                    <a:p>
                      <a:pPr algn="r" fontAlgn="t"/>
                      <a:r>
                        <a:rPr lang="en-US" sz="900" u="none" strike="noStrike">
                          <a:effectLst/>
                          <a:latin typeface="Calibri" panose="020F0502020204030204" pitchFamily="34" charset="0"/>
                          <a:cs typeface="Calibri" panose="020F0502020204030204" pitchFamily="34" charset="0"/>
                        </a:rPr>
                        <a:t>11-17/1011</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Quiet Time Period - Part 5 (9.6.29.x)</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Chao-Chun Wang</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900" u="none" strike="noStrike">
                          <a:effectLst/>
                          <a:latin typeface="Calibri" panose="020F0502020204030204" pitchFamily="34" charset="0"/>
                          <a:cs typeface="Calibri" panose="020F0502020204030204" pitchFamily="34" charset="0"/>
                        </a:rPr>
                        <a:t>MAC</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900" u="none" strike="noStrike">
                          <a:effectLst/>
                          <a:latin typeface="Calibri" panose="020F0502020204030204" pitchFamily="34" charset="0"/>
                          <a:cs typeface="Calibri" panose="020F0502020204030204" pitchFamily="34" charset="0"/>
                        </a:rPr>
                        <a:t>ready for motion</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r>
              <a:tr h="247159">
                <a:tc>
                  <a:txBody>
                    <a:bodyPr/>
                    <a:lstStyle/>
                    <a:p>
                      <a:pPr algn="r" fontAlgn="t"/>
                      <a:r>
                        <a:rPr lang="en-US" sz="900" u="none" strike="noStrike">
                          <a:effectLst/>
                          <a:latin typeface="Calibri" panose="020F0502020204030204" pitchFamily="34" charset="0"/>
                          <a:cs typeface="Calibri" panose="020F0502020204030204" pitchFamily="34" charset="0"/>
                        </a:rPr>
                        <a:t>11-17/1034</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Quiet Time Period - Part 6</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Chao-Chun Wang</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900" u="none" strike="noStrike">
                          <a:effectLst/>
                          <a:latin typeface="Calibri" panose="020F0502020204030204" pitchFamily="34" charset="0"/>
                          <a:cs typeface="Calibri" panose="020F0502020204030204" pitchFamily="34" charset="0"/>
                        </a:rPr>
                        <a:t>MAC</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900" u="none" strike="noStrike">
                          <a:effectLst/>
                          <a:latin typeface="Calibri" panose="020F0502020204030204" pitchFamily="34" charset="0"/>
                          <a:cs typeface="Calibri" panose="020F0502020204030204" pitchFamily="34" charset="0"/>
                        </a:rPr>
                        <a:t>ready for motion</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r>
              <a:tr h="125447">
                <a:tc>
                  <a:txBody>
                    <a:bodyPr/>
                    <a:lstStyle/>
                    <a:p>
                      <a:pPr algn="r" fontAlgn="t"/>
                      <a:r>
                        <a:rPr lang="en-US" sz="900" u="none" strike="noStrike">
                          <a:effectLst/>
                          <a:latin typeface="Calibri" panose="020F0502020204030204" pitchFamily="34" charset="0"/>
                          <a:cs typeface="Calibri" panose="020F0502020204030204" pitchFamily="34" charset="0"/>
                        </a:rPr>
                        <a:t>11-17/1067</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comment-resolution of OMI, Operation Mode</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Liwen Chu (Marvell)</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900" u="none" strike="noStrike">
                          <a:effectLst/>
                          <a:latin typeface="Calibri" panose="020F0502020204030204" pitchFamily="34" charset="0"/>
                          <a:cs typeface="Calibri" panose="020F0502020204030204" pitchFamily="34" charset="0"/>
                        </a:rPr>
                        <a:t>MAC</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900" u="none" strike="noStrike">
                          <a:effectLst/>
                          <a:latin typeface="Calibri" panose="020F0502020204030204" pitchFamily="34" charset="0"/>
                          <a:cs typeface="Calibri" panose="020F0502020204030204" pitchFamily="34" charset="0"/>
                        </a:rPr>
                        <a:t>ready for motion</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r>
              <a:tr h="247159">
                <a:tc>
                  <a:txBody>
                    <a:bodyPr/>
                    <a:lstStyle/>
                    <a:p>
                      <a:pPr algn="r" fontAlgn="t"/>
                      <a:r>
                        <a:rPr lang="en-US" sz="900" u="none" strike="noStrike">
                          <a:effectLst/>
                          <a:latin typeface="Calibri" panose="020F0502020204030204" pitchFamily="34" charset="0"/>
                          <a:cs typeface="Calibri" panose="020F0502020204030204" pitchFamily="34" charset="0"/>
                        </a:rPr>
                        <a:t>11-17/1068</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comment-resolution-10.7</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Liwen Chu (Marvell)</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900" u="none" strike="noStrike">
                          <a:effectLst/>
                          <a:latin typeface="Calibri" panose="020F0502020204030204" pitchFamily="34" charset="0"/>
                          <a:cs typeface="Calibri" panose="020F0502020204030204" pitchFamily="34" charset="0"/>
                        </a:rPr>
                        <a:t>MAC</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900" u="none" strike="noStrike">
                          <a:effectLst/>
                          <a:latin typeface="Calibri" panose="020F0502020204030204" pitchFamily="34" charset="0"/>
                          <a:cs typeface="Calibri" panose="020F0502020204030204" pitchFamily="34" charset="0"/>
                        </a:rPr>
                        <a:t>presented during a telecon. No objection on the latest draft</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r>
              <a:tr h="247159">
                <a:tc>
                  <a:txBody>
                    <a:bodyPr/>
                    <a:lstStyle/>
                    <a:p>
                      <a:pPr algn="r" fontAlgn="t"/>
                      <a:r>
                        <a:rPr lang="en-US" sz="900" u="none" strike="noStrike">
                          <a:effectLst/>
                          <a:latin typeface="Calibri" panose="020F0502020204030204" pitchFamily="34" charset="0"/>
                          <a:cs typeface="Calibri" panose="020F0502020204030204" pitchFamily="34" charset="0"/>
                        </a:rPr>
                        <a:t>11-17/1072</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Remaining OMI comment resolutions</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Jarkko Kneckt (Apple)</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900" u="none" strike="noStrike">
                          <a:effectLst/>
                          <a:latin typeface="Calibri" panose="020F0502020204030204" pitchFamily="34" charset="0"/>
                          <a:cs typeface="Calibri" panose="020F0502020204030204" pitchFamily="34" charset="0"/>
                        </a:rPr>
                        <a:t>MAC</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900" u="none" strike="noStrike">
                          <a:effectLst/>
                          <a:latin typeface="Calibri" panose="020F0502020204030204" pitchFamily="34" charset="0"/>
                          <a:cs typeface="Calibri" panose="020F0502020204030204" pitchFamily="34" charset="0"/>
                        </a:rPr>
                        <a:t>motioned already</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r>
              <a:tr h="244715">
                <a:tc>
                  <a:txBody>
                    <a:bodyPr/>
                    <a:lstStyle/>
                    <a:p>
                      <a:pPr algn="r" fontAlgn="t"/>
                      <a:r>
                        <a:rPr lang="en-US" sz="900" u="none" strike="noStrike">
                          <a:effectLst/>
                          <a:latin typeface="Calibri" panose="020F0502020204030204" pitchFamily="34" charset="0"/>
                          <a:cs typeface="Calibri" panose="020F0502020204030204" pitchFamily="34" charset="0"/>
                        </a:rPr>
                        <a:t>11-17/1082</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Comment resolutions for BRP and BSRP trigger frames</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Menzo Wentink (Qualcomm)</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900" u="none" strike="noStrike">
                          <a:effectLst/>
                          <a:latin typeface="Calibri" panose="020F0502020204030204" pitchFamily="34" charset="0"/>
                          <a:cs typeface="Calibri" panose="020F0502020204030204" pitchFamily="34" charset="0"/>
                        </a:rPr>
                        <a:t>MAC</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900" u="none" strike="noStrike">
                          <a:effectLst/>
                          <a:latin typeface="Calibri" panose="020F0502020204030204" pitchFamily="34" charset="0"/>
                          <a:cs typeface="Calibri" panose="020F0502020204030204" pitchFamily="34" charset="0"/>
                        </a:rPr>
                        <a:t>passed motion in Berlin - CR Motion #363</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r>
              <a:tr h="185369">
                <a:tc>
                  <a:txBody>
                    <a:bodyPr/>
                    <a:lstStyle/>
                    <a:p>
                      <a:pPr algn="r" fontAlgn="t"/>
                      <a:r>
                        <a:rPr lang="en-US" sz="900" u="none" strike="noStrike">
                          <a:effectLst/>
                          <a:latin typeface="Calibri" panose="020F0502020204030204" pitchFamily="34" charset="0"/>
                          <a:cs typeface="Calibri" panose="020F0502020204030204" pitchFamily="34" charset="0"/>
                        </a:rPr>
                        <a:t>11-17/1135</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CR-QOS-SF-CID-8427-7710</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Matthew Fischer </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900" u="none" strike="noStrike">
                          <a:effectLst/>
                          <a:latin typeface="Calibri" panose="020F0502020204030204" pitchFamily="34" charset="0"/>
                          <a:cs typeface="Calibri" panose="020F0502020204030204" pitchFamily="34" charset="0"/>
                        </a:rPr>
                        <a:t>MAC</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b"/>
                      <a:r>
                        <a:rPr lang="en-US" sz="900" u="none" strike="noStrike">
                          <a:effectLst/>
                          <a:latin typeface="Calibri" panose="020F0502020204030204" pitchFamily="34" charset="0"/>
                          <a:cs typeface="Calibri" panose="020F0502020204030204" pitchFamily="34" charset="0"/>
                        </a:rPr>
                        <a:t>ready for motion</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r>
              <a:tr h="247159">
                <a:tc>
                  <a:txBody>
                    <a:bodyPr/>
                    <a:lstStyle/>
                    <a:p>
                      <a:pPr algn="r" fontAlgn="t"/>
                      <a:r>
                        <a:rPr lang="en-US" sz="900" u="none" strike="noStrike">
                          <a:effectLst/>
                          <a:latin typeface="Calibri" panose="020F0502020204030204" pitchFamily="34" charset="0"/>
                          <a:cs typeface="Calibri" panose="020F0502020204030204" pitchFamily="34" charset="0"/>
                        </a:rPr>
                        <a:t>11-17/1173</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Proposed Resolutions to CID 5011, 6900, 6998, and 9056</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Osama Aboul-Magd (Huawei Technologies)</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900" u="none" strike="noStrike">
                          <a:effectLst/>
                          <a:latin typeface="Calibri" panose="020F0502020204030204" pitchFamily="34" charset="0"/>
                          <a:cs typeface="Calibri" panose="020F0502020204030204" pitchFamily="34" charset="0"/>
                        </a:rPr>
                        <a:t>EDITOR</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900" u="none" strike="noStrike">
                          <a:effectLst/>
                          <a:latin typeface="Calibri" panose="020F0502020204030204" pitchFamily="34" charset="0"/>
                          <a:cs typeface="Calibri" panose="020F0502020204030204" pitchFamily="34" charset="0"/>
                        </a:rPr>
                        <a:t>Presented during a telecon. No objection on the latest draft</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r>
              <a:tr h="247159">
                <a:tc>
                  <a:txBody>
                    <a:bodyPr/>
                    <a:lstStyle/>
                    <a:p>
                      <a:pPr algn="r" fontAlgn="t"/>
                      <a:r>
                        <a:rPr lang="en-US" sz="900" u="none" strike="noStrike">
                          <a:effectLst/>
                          <a:latin typeface="Calibri" panose="020F0502020204030204" pitchFamily="34" charset="0"/>
                          <a:cs typeface="Calibri" panose="020F0502020204030204" pitchFamily="34" charset="0"/>
                        </a:rPr>
                        <a:t>11-17/1174</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Clauses 3.2, 3.3, and 3.4 Comment Resolution</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900" u="none" strike="noStrike">
                          <a:effectLst/>
                          <a:latin typeface="Calibri" panose="020F0502020204030204" pitchFamily="34" charset="0"/>
                          <a:cs typeface="Calibri" panose="020F0502020204030204" pitchFamily="34" charset="0"/>
                        </a:rPr>
                        <a:t>Osama Aboul-Magd (Huawei Technologies)</a:t>
                      </a:r>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endParaRPr lang="en-US" sz="9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900" u="none" strike="noStrike" dirty="0">
                          <a:effectLst/>
                          <a:latin typeface="Calibri" panose="020F0502020204030204" pitchFamily="34" charset="0"/>
                          <a:cs typeface="Calibri" panose="020F0502020204030204" pitchFamily="34" charset="0"/>
                        </a:rPr>
                        <a:t>Presented during a </a:t>
                      </a:r>
                      <a:r>
                        <a:rPr lang="en-US" sz="900" u="none" strike="noStrike" dirty="0" err="1">
                          <a:effectLst/>
                          <a:latin typeface="Calibri" panose="020F0502020204030204" pitchFamily="34" charset="0"/>
                          <a:cs typeface="Calibri" panose="020F0502020204030204" pitchFamily="34" charset="0"/>
                        </a:rPr>
                        <a:t>telecon</a:t>
                      </a:r>
                      <a:r>
                        <a:rPr lang="en-US" sz="900" u="none" strike="noStrike" dirty="0">
                          <a:effectLst/>
                          <a:latin typeface="Calibri" panose="020F0502020204030204" pitchFamily="34" charset="0"/>
                          <a:cs typeface="Calibri" panose="020F0502020204030204" pitchFamily="34" charset="0"/>
                        </a:rPr>
                        <a:t>. No objection on the latest draft</a:t>
                      </a:r>
                      <a:endParaRPr lang="en-US" sz="9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tc>
              </a:tr>
            </a:tbl>
          </a:graphicData>
        </a:graphic>
      </p:graphicFrame>
    </p:spTree>
    <p:extLst>
      <p:ext uri="{BB962C8B-B14F-4D97-AF65-F5344CB8AC3E}">
        <p14:creationId xmlns:p14="http://schemas.microsoft.com/office/powerpoint/2010/main" val="17936551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Presented during </a:t>
            </a:r>
            <a:r>
              <a:rPr lang="en-US" dirty="0" err="1"/>
              <a:t>Telecon</a:t>
            </a:r>
            <a:r>
              <a:rPr lang="en-US" dirty="0"/>
              <a:t> or ad hoc and Ready for Motion (</a:t>
            </a:r>
            <a:r>
              <a:rPr lang="en-US" dirty="0" smtClean="0"/>
              <a:t>II)</a:t>
            </a:r>
            <a:endParaRPr lang="en-US" dirty="0"/>
          </a:p>
        </p:txBody>
      </p:sp>
      <p:sp>
        <p:nvSpPr>
          <p:cNvPr id="3" name="Date Placeholder 2"/>
          <p:cNvSpPr>
            <a:spLocks noGrp="1"/>
          </p:cNvSpPr>
          <p:nvPr>
            <p:ph type="dt" idx="10"/>
          </p:nvPr>
        </p:nvSpPr>
        <p:spPr/>
        <p:txBody>
          <a:bodyPr/>
          <a:lstStyle/>
          <a:p>
            <a:r>
              <a:rPr lang="en-US" smtClean="0"/>
              <a:t>August 2017</a:t>
            </a:r>
            <a:endParaRPr lang="en-GB"/>
          </a:p>
        </p:txBody>
      </p:sp>
      <p:sp>
        <p:nvSpPr>
          <p:cNvPr id="4" name="Footer Placeholder 3"/>
          <p:cNvSpPr>
            <a:spLocks noGrp="1"/>
          </p:cNvSpPr>
          <p:nvPr>
            <p:ph type="ftr" idx="11"/>
          </p:nvPr>
        </p:nvSpPr>
        <p:spPr/>
        <p:txBody>
          <a:body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19</a:t>
            </a:fld>
            <a:endParaRPr lang="en-GB"/>
          </a:p>
        </p:txBody>
      </p:sp>
      <p:graphicFrame>
        <p:nvGraphicFramePr>
          <p:cNvPr id="7" name="Table 6"/>
          <p:cNvGraphicFramePr>
            <a:graphicFrameLocks noGrp="1"/>
          </p:cNvGraphicFramePr>
          <p:nvPr>
            <p:extLst>
              <p:ext uri="{D42A27DB-BD31-4B8C-83A1-F6EECF244321}">
                <p14:modId xmlns:p14="http://schemas.microsoft.com/office/powerpoint/2010/main" val="3789971772"/>
              </p:ext>
            </p:extLst>
          </p:nvPr>
        </p:nvGraphicFramePr>
        <p:xfrm>
          <a:off x="838200" y="1828800"/>
          <a:ext cx="7467600" cy="4308021"/>
        </p:xfrm>
        <a:graphic>
          <a:graphicData uri="http://schemas.openxmlformats.org/drawingml/2006/table">
            <a:tbl>
              <a:tblPr>
                <a:tableStyleId>{5C22544A-7EE6-4342-B048-85BDC9FD1C3A}</a:tableStyleId>
              </a:tblPr>
              <a:tblGrid>
                <a:gridCol w="726533"/>
                <a:gridCol w="2866217"/>
                <a:gridCol w="1660650"/>
                <a:gridCol w="521614"/>
                <a:gridCol w="1692586"/>
              </a:tblGrid>
              <a:tr h="230229">
                <a:tc>
                  <a:txBody>
                    <a:bodyPr/>
                    <a:lstStyle/>
                    <a:p>
                      <a:pPr algn="r" fontAlgn="t"/>
                      <a:r>
                        <a:rPr lang="en-US" sz="800" u="none" strike="noStrike">
                          <a:effectLst/>
                          <a:latin typeface="Calibri" panose="020F0502020204030204" pitchFamily="34" charset="0"/>
                          <a:cs typeface="Calibri" panose="020F0502020204030204" pitchFamily="34" charset="0"/>
                        </a:rPr>
                        <a:t>11-17/1183</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CR for CID 5772, 9476, 9480</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Po-Kai Huang (Intel)</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800" u="none" strike="noStrike" dirty="0">
                          <a:effectLst/>
                          <a:latin typeface="Calibri" panose="020F0502020204030204" pitchFamily="34" charset="0"/>
                          <a:cs typeface="Calibri" panose="020F0502020204030204" pitchFamily="34" charset="0"/>
                        </a:rPr>
                        <a:t>Presented during-</a:t>
                      </a:r>
                      <a:r>
                        <a:rPr lang="en-US" sz="800" u="none" strike="noStrike" dirty="0" err="1">
                          <a:effectLst/>
                          <a:latin typeface="Calibri" panose="020F0502020204030204" pitchFamily="34" charset="0"/>
                          <a:cs typeface="Calibri" panose="020F0502020204030204" pitchFamily="34" charset="0"/>
                        </a:rPr>
                        <a:t>kelecon</a:t>
                      </a:r>
                      <a:r>
                        <a:rPr lang="en-US" sz="800" u="none" strike="noStrike" dirty="0">
                          <a:effectLst/>
                          <a:latin typeface="Calibri" panose="020F0502020204030204" pitchFamily="34" charset="0"/>
                          <a:cs typeface="Calibri" panose="020F0502020204030204" pitchFamily="34" charset="0"/>
                        </a:rPr>
                        <a:t>. G  objection on the latest draft</a:t>
                      </a:r>
                      <a:endParaRPr lang="en-US" sz="8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tc>
              </a:tr>
              <a:tr h="342438">
                <a:tc>
                  <a:txBody>
                    <a:bodyPr/>
                    <a:lstStyle/>
                    <a:p>
                      <a:pPr algn="r" fontAlgn="t"/>
                      <a:r>
                        <a:rPr lang="en-US" sz="800" u="none" strike="noStrike">
                          <a:effectLst/>
                          <a:latin typeface="Calibri" panose="020F0502020204030204" pitchFamily="34" charset="0"/>
                          <a:cs typeface="Calibri" panose="020F0502020204030204" pitchFamily="34" charset="0"/>
                        </a:rPr>
                        <a:t>11-17/1220</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Clause 10.2 Comment Resolution</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Osama Aboul-Magd (Huawei Technologies)</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800" u="none" strike="noStrike" dirty="0">
                          <a:effectLst/>
                          <a:latin typeface="Calibri" panose="020F0502020204030204" pitchFamily="34" charset="0"/>
                          <a:cs typeface="Calibri" panose="020F0502020204030204" pitchFamily="34" charset="0"/>
                        </a:rPr>
                        <a:t>Presented during a </a:t>
                      </a:r>
                      <a:r>
                        <a:rPr lang="en-US" sz="800" u="none" strike="noStrike" dirty="0" err="1">
                          <a:effectLst/>
                          <a:latin typeface="Calibri" panose="020F0502020204030204" pitchFamily="34" charset="0"/>
                          <a:cs typeface="Calibri" panose="020F0502020204030204" pitchFamily="34" charset="0"/>
                        </a:rPr>
                        <a:t>telecon</a:t>
                      </a:r>
                      <a:r>
                        <a:rPr lang="en-US" sz="800" u="none" strike="noStrike" dirty="0">
                          <a:effectLst/>
                          <a:latin typeface="Calibri" panose="020F0502020204030204" pitchFamily="34" charset="0"/>
                          <a:cs typeface="Calibri" panose="020F0502020204030204" pitchFamily="34" charset="0"/>
                        </a:rPr>
                        <a:t>. No objection on the latest draft. ARC is reviewing it</a:t>
                      </a:r>
                      <a:endParaRPr lang="en-US" sz="8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tc>
              </a:tr>
              <a:tr h="232528">
                <a:tc>
                  <a:txBody>
                    <a:bodyPr/>
                    <a:lstStyle/>
                    <a:p>
                      <a:pPr algn="r" fontAlgn="t"/>
                      <a:r>
                        <a:rPr lang="en-US" sz="800" u="none" strike="noStrike">
                          <a:effectLst/>
                          <a:latin typeface="Calibri" panose="020F0502020204030204" pitchFamily="34" charset="0"/>
                          <a:cs typeface="Calibri" panose="020F0502020204030204" pitchFamily="34" charset="0"/>
                        </a:rPr>
                        <a:t>11-17/1248</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Clause 27.1 Comment Resolution</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Osama Aboul-Magd (Huawei Technologies)</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800" u="none" strike="noStrike">
                          <a:effectLst/>
                          <a:latin typeface="Calibri" panose="020F0502020204030204" pitchFamily="34" charset="0"/>
                          <a:cs typeface="Calibri" panose="020F0502020204030204" pitchFamily="34" charset="0"/>
                        </a:rPr>
                        <a:t>MAC</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800" u="none" strike="noStrike" dirty="0">
                          <a:effectLst/>
                          <a:latin typeface="Calibri" panose="020F0502020204030204" pitchFamily="34" charset="0"/>
                          <a:cs typeface="Calibri" panose="020F0502020204030204" pitchFamily="34" charset="0"/>
                        </a:rPr>
                        <a:t>Presented during a </a:t>
                      </a:r>
                      <a:r>
                        <a:rPr lang="en-US" sz="800" u="none" strike="noStrike" dirty="0" err="1">
                          <a:effectLst/>
                          <a:latin typeface="Calibri" panose="020F0502020204030204" pitchFamily="34" charset="0"/>
                          <a:cs typeface="Calibri" panose="020F0502020204030204" pitchFamily="34" charset="0"/>
                        </a:rPr>
                        <a:t>telecon</a:t>
                      </a:r>
                      <a:r>
                        <a:rPr lang="en-US" sz="800" u="none" strike="noStrike" dirty="0">
                          <a:effectLst/>
                          <a:latin typeface="Calibri" panose="020F0502020204030204" pitchFamily="34" charset="0"/>
                          <a:cs typeface="Calibri" panose="020F0502020204030204" pitchFamily="34" charset="0"/>
                        </a:rPr>
                        <a:t>. No objection to the last draft</a:t>
                      </a:r>
                      <a:endParaRPr lang="en-US" sz="8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tc>
              </a:tr>
              <a:tr h="232528">
                <a:tc>
                  <a:txBody>
                    <a:bodyPr/>
                    <a:lstStyle/>
                    <a:p>
                      <a:pPr algn="r" fontAlgn="t"/>
                      <a:r>
                        <a:rPr lang="en-US" sz="800" u="none" strike="noStrike">
                          <a:effectLst/>
                          <a:latin typeface="Calibri" panose="020F0502020204030204" pitchFamily="34" charset="0"/>
                          <a:cs typeface="Calibri" panose="020F0502020204030204" pitchFamily="34" charset="0"/>
                        </a:rPr>
                        <a:t>11-17/1263</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MAC-CR-Misc for HE Ops IE</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Alfred Asterjadhi (Qualcomm Inc.)</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800" u="none" strike="noStrike">
                          <a:effectLst/>
                          <a:latin typeface="Calibri" panose="020F0502020204030204" pitchFamily="34" charset="0"/>
                          <a:cs typeface="Calibri" panose="020F0502020204030204" pitchFamily="34" charset="0"/>
                        </a:rPr>
                        <a:t>MAC</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800" u="none" strike="noStrike" dirty="0">
                          <a:effectLst/>
                          <a:latin typeface="Calibri" panose="020F0502020204030204" pitchFamily="34" charset="0"/>
                          <a:cs typeface="Calibri" panose="020F0502020204030204" pitchFamily="34" charset="0"/>
                        </a:rPr>
                        <a:t>ready for motion</a:t>
                      </a:r>
                      <a:endParaRPr lang="en-US" sz="8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tc>
              </a:tr>
              <a:tr h="232528">
                <a:tc>
                  <a:txBody>
                    <a:bodyPr/>
                    <a:lstStyle/>
                    <a:p>
                      <a:pPr algn="r" fontAlgn="t"/>
                      <a:r>
                        <a:rPr lang="en-US" sz="800" u="none" strike="noStrike">
                          <a:effectLst/>
                          <a:latin typeface="Calibri" panose="020F0502020204030204" pitchFamily="34" charset="0"/>
                          <a:cs typeface="Calibri" panose="020F0502020204030204" pitchFamily="34" charset="0"/>
                        </a:rPr>
                        <a:t>11-17/1267</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fr-FR" sz="800" u="none" strike="noStrike">
                          <a:effectLst/>
                          <a:latin typeface="Calibri" panose="020F0502020204030204" pitchFamily="34" charset="0"/>
                          <a:cs typeface="Calibri" panose="020F0502020204030204" pitchFamily="34" charset="0"/>
                        </a:rPr>
                        <a:t>LB225 11ax D1.0 Comment Resolution 27.10.2, 27.10.3</a:t>
                      </a:r>
                      <a:endParaRPr lang="fr-FR"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Liwen Chu (Marvell)</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800" u="none" strike="noStrike">
                          <a:effectLst/>
                          <a:latin typeface="Calibri" panose="020F0502020204030204" pitchFamily="34" charset="0"/>
                          <a:cs typeface="Calibri" panose="020F0502020204030204" pitchFamily="34" charset="0"/>
                        </a:rPr>
                        <a:t>MAC</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800" u="none" strike="noStrike" dirty="0">
                          <a:effectLst/>
                          <a:latin typeface="Calibri" panose="020F0502020204030204" pitchFamily="34" charset="0"/>
                          <a:cs typeface="Calibri" panose="020F0502020204030204" pitchFamily="34" charset="0"/>
                        </a:rPr>
                        <a:t>ready for motion</a:t>
                      </a:r>
                      <a:endParaRPr lang="en-US" sz="8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tc>
              </a:tr>
              <a:tr h="232528">
                <a:tc>
                  <a:txBody>
                    <a:bodyPr/>
                    <a:lstStyle/>
                    <a:p>
                      <a:pPr algn="r" fontAlgn="t"/>
                      <a:r>
                        <a:rPr lang="en-US" sz="800" u="none" strike="noStrike">
                          <a:effectLst/>
                          <a:latin typeface="Calibri" panose="020F0502020204030204" pitchFamily="34" charset="0"/>
                          <a:cs typeface="Calibri" panose="020F0502020204030204" pitchFamily="34" charset="0"/>
                        </a:rPr>
                        <a:t>11-17/1268</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Clause 4.3.14a Comment Resolution</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Osama Aboul-Magd (Huawei Technologies)</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800" u="none" strike="noStrike">
                          <a:effectLst/>
                          <a:latin typeface="Calibri" panose="020F0502020204030204" pitchFamily="34" charset="0"/>
                          <a:cs typeface="Calibri" panose="020F0502020204030204" pitchFamily="34" charset="0"/>
                        </a:rPr>
                        <a:t>MAC</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800" u="none" strike="noStrike" dirty="0">
                          <a:effectLst/>
                          <a:latin typeface="Calibri" panose="020F0502020204030204" pitchFamily="34" charset="0"/>
                          <a:cs typeface="Calibri" panose="020F0502020204030204" pitchFamily="34" charset="0"/>
                        </a:rPr>
                        <a:t>Presented during a </a:t>
                      </a:r>
                      <a:r>
                        <a:rPr lang="en-US" sz="800" u="none" strike="noStrike" dirty="0" err="1">
                          <a:effectLst/>
                          <a:latin typeface="Calibri" panose="020F0502020204030204" pitchFamily="34" charset="0"/>
                          <a:cs typeface="Calibri" panose="020F0502020204030204" pitchFamily="34" charset="0"/>
                        </a:rPr>
                        <a:t>telecon</a:t>
                      </a:r>
                      <a:r>
                        <a:rPr lang="en-US" sz="800" u="none" strike="noStrike" dirty="0">
                          <a:effectLst/>
                          <a:latin typeface="Calibri" panose="020F0502020204030204" pitchFamily="34" charset="0"/>
                          <a:cs typeface="Calibri" panose="020F0502020204030204" pitchFamily="34" charset="0"/>
                        </a:rPr>
                        <a:t>. No objection on the latest draft</a:t>
                      </a:r>
                      <a:endParaRPr lang="en-US" sz="8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tc>
              </a:tr>
              <a:tr h="118021">
                <a:tc>
                  <a:txBody>
                    <a:bodyPr/>
                    <a:lstStyle/>
                    <a:p>
                      <a:pPr algn="r" fontAlgn="t"/>
                      <a:r>
                        <a:rPr lang="en-US" sz="800" u="none" strike="noStrike">
                          <a:effectLst/>
                          <a:latin typeface="Calibri" panose="020F0502020204030204" pitchFamily="34" charset="0"/>
                          <a:cs typeface="Calibri" panose="020F0502020204030204" pitchFamily="34" charset="0"/>
                        </a:rPr>
                        <a:t>11-17/1270</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lb225-cr-10_22_2_11-CID_5374</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Yongho Seok (MediaTek)</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800" u="none" strike="noStrike" dirty="0">
                          <a:effectLst/>
                          <a:latin typeface="Calibri" panose="020F0502020204030204" pitchFamily="34" charset="0"/>
                          <a:cs typeface="Calibri" panose="020F0502020204030204" pitchFamily="34" charset="0"/>
                        </a:rPr>
                        <a:t>ready for motion</a:t>
                      </a:r>
                      <a:endParaRPr lang="en-US" sz="8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tc>
              </a:tr>
              <a:tr h="118021">
                <a:tc>
                  <a:txBody>
                    <a:bodyPr/>
                    <a:lstStyle/>
                    <a:p>
                      <a:pPr algn="r" fontAlgn="t"/>
                      <a:r>
                        <a:rPr lang="en-US" sz="800" u="none" strike="noStrike">
                          <a:effectLst/>
                          <a:latin typeface="Calibri" panose="020F0502020204030204" pitchFamily="34" charset="0"/>
                          <a:cs typeface="Calibri" panose="020F0502020204030204" pitchFamily="34" charset="0"/>
                        </a:rPr>
                        <a:t>11-17/1271</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lb225-cr-9_7_3-CID_9389</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Yongho Seok (MediaTek)</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800" u="none" strike="noStrike" dirty="0">
                          <a:effectLst/>
                          <a:latin typeface="Calibri" panose="020F0502020204030204" pitchFamily="34" charset="0"/>
                          <a:cs typeface="Calibri" panose="020F0502020204030204" pitchFamily="34" charset="0"/>
                        </a:rPr>
                        <a:t>ready for motion</a:t>
                      </a:r>
                      <a:endParaRPr lang="en-US" sz="8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tc>
              </a:tr>
              <a:tr h="180211">
                <a:tc>
                  <a:txBody>
                    <a:bodyPr/>
                    <a:lstStyle/>
                    <a:p>
                      <a:pPr algn="r" fontAlgn="t"/>
                      <a:r>
                        <a:rPr lang="en-US" sz="800" u="none" strike="noStrike">
                          <a:effectLst/>
                          <a:latin typeface="Calibri" panose="020F0502020204030204" pitchFamily="34" charset="0"/>
                          <a:cs typeface="Calibri" panose="020F0502020204030204" pitchFamily="34" charset="0"/>
                        </a:rPr>
                        <a:t>11-17/1272</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lb225-cr-10_3_2_10_3-CID_9429</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Yongho Seok (MediaTek)</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800" u="none" strike="noStrike" dirty="0">
                          <a:effectLst/>
                          <a:latin typeface="Calibri" panose="020F0502020204030204" pitchFamily="34" charset="0"/>
                          <a:cs typeface="Calibri" panose="020F0502020204030204" pitchFamily="34" charset="0"/>
                        </a:rPr>
                        <a:t>ready </a:t>
                      </a:r>
                      <a:r>
                        <a:rPr lang="en-US" sz="800" u="none" strike="noStrike" dirty="0" err="1">
                          <a:effectLst/>
                          <a:latin typeface="Calibri" panose="020F0502020204030204" pitchFamily="34" charset="0"/>
                          <a:cs typeface="Calibri" panose="020F0502020204030204" pitchFamily="34" charset="0"/>
                        </a:rPr>
                        <a:t>fr</a:t>
                      </a:r>
                      <a:r>
                        <a:rPr lang="en-US" sz="800" u="none" strike="noStrike" dirty="0">
                          <a:effectLst/>
                          <a:latin typeface="Calibri" panose="020F0502020204030204" pitchFamily="34" charset="0"/>
                          <a:cs typeface="Calibri" panose="020F0502020204030204" pitchFamily="34" charset="0"/>
                        </a:rPr>
                        <a:t> motion</a:t>
                      </a:r>
                      <a:endParaRPr lang="en-US" sz="8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tc>
              </a:tr>
              <a:tr h="203462">
                <a:tc>
                  <a:txBody>
                    <a:bodyPr/>
                    <a:lstStyle/>
                    <a:p>
                      <a:pPr algn="r" fontAlgn="t"/>
                      <a:r>
                        <a:rPr lang="en-US" sz="800" u="none" strike="noStrike">
                          <a:effectLst/>
                          <a:latin typeface="Calibri" panose="020F0502020204030204" pitchFamily="34" charset="0"/>
                          <a:cs typeface="Calibri" panose="020F0502020204030204" pitchFamily="34" charset="0"/>
                        </a:rPr>
                        <a:t>11-17/1275</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CIDs related to TF</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Abhishek Patil (Qualcomm)</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800" u="none" strike="noStrike">
                          <a:effectLst/>
                          <a:latin typeface="Calibri" panose="020F0502020204030204" pitchFamily="34" charset="0"/>
                          <a:cs typeface="Calibri" panose="020F0502020204030204" pitchFamily="34" charset="0"/>
                        </a:rPr>
                        <a:t>MAC</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800" u="none" strike="noStrike" dirty="0">
                          <a:effectLst/>
                          <a:latin typeface="Calibri" panose="020F0502020204030204" pitchFamily="34" charset="0"/>
                          <a:cs typeface="Calibri" panose="020F0502020204030204" pitchFamily="34" charset="0"/>
                        </a:rPr>
                        <a:t>ready for motion</a:t>
                      </a:r>
                      <a:endParaRPr lang="en-US" sz="8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tc>
              </a:tr>
              <a:tr h="118021">
                <a:tc>
                  <a:txBody>
                    <a:bodyPr/>
                    <a:lstStyle/>
                    <a:p>
                      <a:pPr algn="r" fontAlgn="t"/>
                      <a:r>
                        <a:rPr lang="en-US" sz="800" u="none" strike="noStrike">
                          <a:effectLst/>
                          <a:latin typeface="Calibri" panose="020F0502020204030204" pitchFamily="34" charset="0"/>
                          <a:cs typeface="Calibri" panose="020F0502020204030204" pitchFamily="34" charset="0"/>
                        </a:rPr>
                        <a:t>11-17/1276</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CIDs related to Random Access</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Abhishek Patil (Qualcomm)</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800" u="none" strike="noStrike">
                          <a:effectLst/>
                          <a:latin typeface="Calibri" panose="020F0502020204030204" pitchFamily="34" charset="0"/>
                          <a:cs typeface="Calibri" panose="020F0502020204030204" pitchFamily="34" charset="0"/>
                        </a:rPr>
                        <a:t>MU</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800" u="none" strike="noStrike" dirty="0">
                          <a:effectLst/>
                          <a:latin typeface="Calibri" panose="020F0502020204030204" pitchFamily="34" charset="0"/>
                          <a:cs typeface="Calibri" panose="020F0502020204030204" pitchFamily="34" charset="0"/>
                        </a:rPr>
                        <a:t>ready for motion</a:t>
                      </a:r>
                      <a:endParaRPr lang="en-US" sz="8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tc>
              </a:tr>
              <a:tr h="232528">
                <a:tc>
                  <a:txBody>
                    <a:bodyPr/>
                    <a:lstStyle/>
                    <a:p>
                      <a:pPr algn="r" fontAlgn="t"/>
                      <a:r>
                        <a:rPr lang="en-US" sz="800" u="none" strike="noStrike">
                          <a:effectLst/>
                          <a:latin typeface="Calibri" panose="020F0502020204030204" pitchFamily="34" charset="0"/>
                          <a:cs typeface="Calibri" panose="020F0502020204030204" pitchFamily="34" charset="0"/>
                        </a:rPr>
                        <a:t>11-17/1277</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Pending CIDs in 27.16</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Abhishek Patil (Qualcomm)</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800" u="none" strike="noStrike">
                          <a:effectLst/>
                          <a:latin typeface="Calibri" panose="020F0502020204030204" pitchFamily="34" charset="0"/>
                          <a:cs typeface="Calibri" panose="020F0502020204030204" pitchFamily="34" charset="0"/>
                        </a:rPr>
                        <a:t>MAC</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800" u="none" strike="noStrike" dirty="0">
                          <a:effectLst/>
                          <a:latin typeface="Calibri" panose="020F0502020204030204" pitchFamily="34" charset="0"/>
                          <a:cs typeface="Calibri" panose="020F0502020204030204" pitchFamily="34" charset="0"/>
                        </a:rPr>
                        <a:t>presented during a </a:t>
                      </a:r>
                      <a:r>
                        <a:rPr lang="en-US" sz="800" u="none" strike="noStrike" dirty="0" err="1">
                          <a:effectLst/>
                          <a:latin typeface="Calibri" panose="020F0502020204030204" pitchFamily="34" charset="0"/>
                          <a:cs typeface="Calibri" panose="020F0502020204030204" pitchFamily="34" charset="0"/>
                        </a:rPr>
                        <a:t>telecon</a:t>
                      </a:r>
                      <a:r>
                        <a:rPr lang="en-US" sz="800" u="none" strike="noStrike" dirty="0">
                          <a:effectLst/>
                          <a:latin typeface="Calibri" panose="020F0502020204030204" pitchFamily="34" charset="0"/>
                          <a:cs typeface="Calibri" panose="020F0502020204030204" pitchFamily="34" charset="0"/>
                        </a:rPr>
                        <a:t>. No objection on the latest draft</a:t>
                      </a:r>
                      <a:endParaRPr lang="en-US" sz="8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tc>
              </a:tr>
              <a:tr h="118021">
                <a:tc>
                  <a:txBody>
                    <a:bodyPr/>
                    <a:lstStyle/>
                    <a:p>
                      <a:pPr algn="r" fontAlgn="t"/>
                      <a:r>
                        <a:rPr lang="en-US" sz="800" u="none" strike="noStrike">
                          <a:effectLst/>
                          <a:latin typeface="Calibri" panose="020F0502020204030204" pitchFamily="34" charset="0"/>
                          <a:cs typeface="Calibri" panose="020F0502020204030204" pitchFamily="34" charset="0"/>
                        </a:rPr>
                        <a:t>11-17/1278</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Proposed Resolution for CID 9846</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Abhishek Patil (Qualcomm)</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800" u="none" strike="noStrike">
                          <a:effectLst/>
                          <a:latin typeface="Calibri" panose="020F0502020204030204" pitchFamily="34" charset="0"/>
                          <a:cs typeface="Calibri" panose="020F0502020204030204" pitchFamily="34" charset="0"/>
                        </a:rPr>
                        <a:t>MAC</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800" u="none" strike="noStrike" dirty="0">
                          <a:effectLst/>
                          <a:latin typeface="Calibri" panose="020F0502020204030204" pitchFamily="34" charset="0"/>
                          <a:cs typeface="Calibri" panose="020F0502020204030204" pitchFamily="34" charset="0"/>
                        </a:rPr>
                        <a:t>ready for motion</a:t>
                      </a:r>
                      <a:endParaRPr lang="en-US" sz="8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tc>
              </a:tr>
              <a:tr h="232528">
                <a:tc>
                  <a:txBody>
                    <a:bodyPr/>
                    <a:lstStyle/>
                    <a:p>
                      <a:pPr algn="r" fontAlgn="t"/>
                      <a:r>
                        <a:rPr lang="en-US" sz="800" u="none" strike="noStrike">
                          <a:effectLst/>
                          <a:latin typeface="Calibri" panose="020F0502020204030204" pitchFamily="34" charset="0"/>
                          <a:cs typeface="Calibri" panose="020F0502020204030204" pitchFamily="34" charset="0"/>
                        </a:rPr>
                        <a:t>11-17/1279</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Various CIDs in Clause 9</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Abhishek Patil (Qualcomm)</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800" u="none" strike="noStrike">
                          <a:effectLst/>
                          <a:latin typeface="Calibri" panose="020F0502020204030204" pitchFamily="34" charset="0"/>
                          <a:cs typeface="Calibri" panose="020F0502020204030204" pitchFamily="34" charset="0"/>
                        </a:rPr>
                        <a:t>MAC</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800" u="none" strike="noStrike" dirty="0">
                          <a:effectLst/>
                          <a:latin typeface="Calibri" panose="020F0502020204030204" pitchFamily="34" charset="0"/>
                          <a:cs typeface="Calibri" panose="020F0502020204030204" pitchFamily="34" charset="0"/>
                        </a:rPr>
                        <a:t>presented during a </a:t>
                      </a:r>
                      <a:r>
                        <a:rPr lang="en-US" sz="800" u="none" strike="noStrike" dirty="0" err="1">
                          <a:effectLst/>
                          <a:latin typeface="Calibri" panose="020F0502020204030204" pitchFamily="34" charset="0"/>
                          <a:cs typeface="Calibri" panose="020F0502020204030204" pitchFamily="34" charset="0"/>
                        </a:rPr>
                        <a:t>telecon</a:t>
                      </a:r>
                      <a:r>
                        <a:rPr lang="en-US" sz="800" u="none" strike="noStrike" dirty="0">
                          <a:effectLst/>
                          <a:latin typeface="Calibri" panose="020F0502020204030204" pitchFamily="34" charset="0"/>
                          <a:cs typeface="Calibri" panose="020F0502020204030204" pitchFamily="34" charset="0"/>
                        </a:rPr>
                        <a:t>. No objection on the latest draft.</a:t>
                      </a:r>
                      <a:endParaRPr lang="en-US" sz="8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tc>
              </a:tr>
              <a:tr h="232528">
                <a:tc>
                  <a:txBody>
                    <a:bodyPr/>
                    <a:lstStyle/>
                    <a:p>
                      <a:pPr algn="r" fontAlgn="t"/>
                      <a:r>
                        <a:rPr lang="en-US" sz="800" u="none" strike="noStrike">
                          <a:effectLst/>
                          <a:latin typeface="Calibri" panose="020F0502020204030204" pitchFamily="34" charset="0"/>
                          <a:cs typeface="Calibri" panose="020F0502020204030204" pitchFamily="34" charset="0"/>
                        </a:rPr>
                        <a:t>11-17/1283</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CR for 10.5 MPDU Fragmentation</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Woojin Ahn (WILUS)</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800" u="none" strike="noStrike">
                          <a:effectLst/>
                          <a:latin typeface="Calibri" panose="020F0502020204030204" pitchFamily="34" charset="0"/>
                          <a:cs typeface="Calibri" panose="020F0502020204030204" pitchFamily="34" charset="0"/>
                        </a:rPr>
                        <a:t>MAC</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800" u="none" strike="noStrike" dirty="0">
                          <a:effectLst/>
                          <a:latin typeface="Calibri" panose="020F0502020204030204" pitchFamily="34" charset="0"/>
                          <a:cs typeface="Calibri" panose="020F0502020204030204" pitchFamily="34" charset="0"/>
                        </a:rPr>
                        <a:t>Presented during a </a:t>
                      </a:r>
                      <a:r>
                        <a:rPr lang="en-US" sz="800" u="none" strike="noStrike" dirty="0" err="1">
                          <a:effectLst/>
                          <a:latin typeface="Calibri" panose="020F0502020204030204" pitchFamily="34" charset="0"/>
                          <a:cs typeface="Calibri" panose="020F0502020204030204" pitchFamily="34" charset="0"/>
                        </a:rPr>
                        <a:t>telecon</a:t>
                      </a:r>
                      <a:r>
                        <a:rPr lang="en-US" sz="800" u="none" strike="noStrike" dirty="0">
                          <a:effectLst/>
                          <a:latin typeface="Calibri" panose="020F0502020204030204" pitchFamily="34" charset="0"/>
                          <a:cs typeface="Calibri" panose="020F0502020204030204" pitchFamily="34" charset="0"/>
                        </a:rPr>
                        <a:t>. No objection to the last draft</a:t>
                      </a:r>
                      <a:endParaRPr lang="en-US" sz="8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tc>
              </a:tr>
              <a:tr h="118021">
                <a:tc>
                  <a:txBody>
                    <a:bodyPr/>
                    <a:lstStyle/>
                    <a:p>
                      <a:pPr algn="r" fontAlgn="t"/>
                      <a:r>
                        <a:rPr lang="en-US" sz="800" u="none" strike="noStrike">
                          <a:effectLst/>
                          <a:latin typeface="Calibri" panose="020F0502020204030204" pitchFamily="34" charset="0"/>
                          <a:cs typeface="Calibri" panose="020F0502020204030204" pitchFamily="34" charset="0"/>
                        </a:rPr>
                        <a:t>11-17/1313</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lb225-cr-CID_8538_9377</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Yongho Seok (MediaTek)</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800" u="none" strike="noStrike">
                          <a:effectLst/>
                          <a:latin typeface="Calibri" panose="020F0502020204030204" pitchFamily="34" charset="0"/>
                          <a:cs typeface="Calibri" panose="020F0502020204030204" pitchFamily="34" charset="0"/>
                        </a:rPr>
                        <a:t>MAC</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800" u="none" strike="noStrike" dirty="0">
                          <a:effectLst/>
                          <a:latin typeface="Calibri" panose="020F0502020204030204" pitchFamily="34" charset="0"/>
                          <a:cs typeface="Calibri" panose="020F0502020204030204" pitchFamily="34" charset="0"/>
                        </a:rPr>
                        <a:t>ready for motion</a:t>
                      </a:r>
                      <a:endParaRPr lang="en-US" sz="8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tc>
              </a:tr>
              <a:tr h="118021">
                <a:tc>
                  <a:txBody>
                    <a:bodyPr/>
                    <a:lstStyle/>
                    <a:p>
                      <a:pPr algn="r" fontAlgn="t"/>
                      <a:r>
                        <a:rPr lang="en-US" sz="800" u="none" strike="noStrike">
                          <a:effectLst/>
                          <a:latin typeface="Calibri" panose="020F0502020204030204" pitchFamily="34" charset="0"/>
                          <a:cs typeface="Calibri" panose="020F0502020204030204" pitchFamily="34" charset="0"/>
                        </a:rPr>
                        <a:t>11-17/1317</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CR for 10.3.2.10</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Kiseon Ryu (LG Electronics)</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800" u="none" strike="noStrike">
                          <a:effectLst/>
                          <a:latin typeface="Calibri" panose="020F0502020204030204" pitchFamily="34" charset="0"/>
                          <a:cs typeface="Calibri" panose="020F0502020204030204" pitchFamily="34" charset="0"/>
                        </a:rPr>
                        <a:t>MAC</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800" u="none" strike="noStrike" dirty="0">
                          <a:effectLst/>
                          <a:latin typeface="Calibri" panose="020F0502020204030204" pitchFamily="34" charset="0"/>
                          <a:cs typeface="Calibri" panose="020F0502020204030204" pitchFamily="34" charset="0"/>
                        </a:rPr>
                        <a:t>ready for motion</a:t>
                      </a:r>
                      <a:endParaRPr lang="en-US" sz="8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tc>
              </a:tr>
              <a:tr h="118021">
                <a:tc>
                  <a:txBody>
                    <a:bodyPr/>
                    <a:lstStyle/>
                    <a:p>
                      <a:pPr algn="r" fontAlgn="t"/>
                      <a:r>
                        <a:rPr lang="en-US" sz="800" u="none" strike="noStrike">
                          <a:effectLst/>
                          <a:latin typeface="Calibri" panose="020F0502020204030204" pitchFamily="34" charset="0"/>
                          <a:cs typeface="Calibri" panose="020F0502020204030204" pitchFamily="34" charset="0"/>
                        </a:rPr>
                        <a:t>11-17/1335</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CR for 27.3.1</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laurent cariou (Intel)</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800" u="none" strike="noStrike">
                          <a:effectLst/>
                          <a:latin typeface="Calibri" panose="020F0502020204030204" pitchFamily="34" charset="0"/>
                          <a:cs typeface="Calibri" panose="020F0502020204030204" pitchFamily="34" charset="0"/>
                        </a:rPr>
                        <a:t>MAC</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800" u="none" strike="noStrike" dirty="0">
                          <a:effectLst/>
                          <a:latin typeface="Calibri" panose="020F0502020204030204" pitchFamily="34" charset="0"/>
                          <a:cs typeface="Calibri" panose="020F0502020204030204" pitchFamily="34" charset="0"/>
                        </a:rPr>
                        <a:t>ready for motion</a:t>
                      </a:r>
                      <a:endParaRPr lang="en-US" sz="8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tc>
              </a:tr>
              <a:tr h="118021">
                <a:tc>
                  <a:txBody>
                    <a:bodyPr/>
                    <a:lstStyle/>
                    <a:p>
                      <a:pPr algn="r" fontAlgn="t"/>
                      <a:r>
                        <a:rPr lang="en-US" sz="800" u="none" strike="noStrike">
                          <a:effectLst/>
                          <a:latin typeface="Calibri" panose="020F0502020204030204" pitchFamily="34" charset="0"/>
                          <a:cs typeface="Calibri" panose="020F0502020204030204" pitchFamily="34" charset="0"/>
                        </a:rPr>
                        <a:t>11-17/1336</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CR for 9.4.2.240</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laurent cariou (Intel)</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800" u="none" strike="noStrike">
                          <a:effectLst/>
                          <a:latin typeface="Calibri" panose="020F0502020204030204" pitchFamily="34" charset="0"/>
                          <a:cs typeface="Calibri" panose="020F0502020204030204" pitchFamily="34" charset="0"/>
                        </a:rPr>
                        <a:t>MAC</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t"/>
                      <a:r>
                        <a:rPr lang="en-US" sz="800" u="none" strike="noStrike" dirty="0">
                          <a:effectLst/>
                          <a:latin typeface="Calibri" panose="020F0502020204030204" pitchFamily="34" charset="0"/>
                          <a:cs typeface="Calibri" panose="020F0502020204030204" pitchFamily="34" charset="0"/>
                        </a:rPr>
                        <a:t>ready for motion</a:t>
                      </a:r>
                      <a:endParaRPr lang="en-US" sz="8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tc>
              </a:tr>
              <a:tr h="232528">
                <a:tc>
                  <a:txBody>
                    <a:bodyPr/>
                    <a:lstStyle/>
                    <a:p>
                      <a:pPr algn="r" fontAlgn="t"/>
                      <a:r>
                        <a:rPr lang="en-US" sz="800" u="none" strike="noStrike">
                          <a:effectLst/>
                          <a:latin typeface="Calibri" panose="020F0502020204030204" pitchFamily="34" charset="0"/>
                          <a:cs typeface="Calibri" panose="020F0502020204030204" pitchFamily="34" charset="0"/>
                        </a:rPr>
                        <a:t>11-17/1342</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PHY-CR-8348-6433</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Alfred Asterjadhi (Qualcomm Inc.)</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800" u="none" strike="noStrike">
                          <a:effectLst/>
                          <a:latin typeface="Calibri" panose="020F0502020204030204" pitchFamily="34" charset="0"/>
                          <a:cs typeface="Calibri" panose="020F0502020204030204" pitchFamily="34" charset="0"/>
                        </a:rPr>
                        <a:t>MAC</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b"/>
                      <a:r>
                        <a:rPr lang="en-US" sz="800" u="none" strike="noStrike" dirty="0">
                          <a:effectLst/>
                          <a:latin typeface="Calibri" panose="020F0502020204030204" pitchFamily="34" charset="0"/>
                          <a:cs typeface="Calibri" panose="020F0502020204030204" pitchFamily="34" charset="0"/>
                        </a:rPr>
                        <a:t>ready for motion</a:t>
                      </a:r>
                      <a:endParaRPr lang="en-US" sz="8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nchor="b"/>
                </a:tc>
              </a:tr>
              <a:tr h="118021">
                <a:tc>
                  <a:txBody>
                    <a:bodyPr/>
                    <a:lstStyle/>
                    <a:p>
                      <a:pPr algn="r" fontAlgn="t"/>
                      <a:r>
                        <a:rPr lang="en-US" sz="800" u="none" strike="noStrike">
                          <a:effectLst/>
                          <a:latin typeface="Calibri" panose="020F0502020204030204" pitchFamily="34" charset="0"/>
                          <a:cs typeface="Calibri" panose="020F0502020204030204" pitchFamily="34" charset="0"/>
                        </a:rPr>
                        <a:t>11-17/1351</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CR on 27.14.2</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Jeongki Kim </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800" u="none" strike="noStrike">
                          <a:effectLst/>
                          <a:latin typeface="Calibri" panose="020F0502020204030204" pitchFamily="34" charset="0"/>
                          <a:cs typeface="Calibri" panose="020F0502020204030204" pitchFamily="34" charset="0"/>
                        </a:rPr>
                        <a:t>MU</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b"/>
                      <a:r>
                        <a:rPr lang="en-US" sz="800" u="none" strike="noStrike" dirty="0">
                          <a:effectLst/>
                          <a:latin typeface="Calibri" panose="020F0502020204030204" pitchFamily="34" charset="0"/>
                          <a:cs typeface="Calibri" panose="020F0502020204030204" pitchFamily="34" charset="0"/>
                        </a:rPr>
                        <a:t>ready for motion</a:t>
                      </a:r>
                      <a:endParaRPr lang="en-US" sz="8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nchor="b"/>
                </a:tc>
              </a:tr>
              <a:tr h="118021">
                <a:tc>
                  <a:txBody>
                    <a:bodyPr/>
                    <a:lstStyle/>
                    <a:p>
                      <a:pPr algn="r" fontAlgn="t"/>
                      <a:r>
                        <a:rPr lang="en-US" sz="800" u="none" strike="noStrike">
                          <a:effectLst/>
                          <a:latin typeface="Calibri" panose="020F0502020204030204" pitchFamily="34" charset="0"/>
                          <a:cs typeface="Calibri" panose="020F0502020204030204" pitchFamily="34" charset="0"/>
                        </a:rPr>
                        <a:t>11-17/1362</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CIDs on Subclause 27.3.3 Part 2</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Ming Gan</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800" u="none" strike="noStrike">
                          <a:effectLst/>
                          <a:latin typeface="Calibri" panose="020F0502020204030204" pitchFamily="34" charset="0"/>
                          <a:cs typeface="Calibri" panose="020F0502020204030204" pitchFamily="34" charset="0"/>
                        </a:rPr>
                        <a:t>MAC</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b"/>
                      <a:r>
                        <a:rPr lang="en-US" sz="800" u="none" strike="noStrike" dirty="0">
                          <a:effectLst/>
                          <a:latin typeface="Calibri" panose="020F0502020204030204" pitchFamily="34" charset="0"/>
                          <a:cs typeface="Calibri" panose="020F0502020204030204" pitchFamily="34" charset="0"/>
                        </a:rPr>
                        <a:t>ready for motion</a:t>
                      </a:r>
                      <a:endParaRPr lang="en-US" sz="8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nchor="b"/>
                </a:tc>
              </a:tr>
              <a:tr h="118021">
                <a:tc>
                  <a:txBody>
                    <a:bodyPr/>
                    <a:lstStyle/>
                    <a:p>
                      <a:pPr algn="r" fontAlgn="t"/>
                      <a:r>
                        <a:rPr lang="en-US" sz="800" u="none" strike="noStrike">
                          <a:effectLst/>
                          <a:latin typeface="Calibri" panose="020F0502020204030204" pitchFamily="34" charset="0"/>
                          <a:cs typeface="Calibri" panose="020F0502020204030204" pitchFamily="34" charset="0"/>
                        </a:rPr>
                        <a:t>11-17/1363</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CIDs on Subclause 27.3.3 Part 3</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t"/>
                      <a:r>
                        <a:rPr lang="en-US" sz="800" u="none" strike="noStrike">
                          <a:effectLst/>
                          <a:latin typeface="Calibri" panose="020F0502020204030204" pitchFamily="34" charset="0"/>
                          <a:cs typeface="Calibri" panose="020F0502020204030204" pitchFamily="34" charset="0"/>
                        </a:rPr>
                        <a:t>Ming Gan</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tc>
                <a:tc>
                  <a:txBody>
                    <a:bodyPr/>
                    <a:lstStyle/>
                    <a:p>
                      <a:pPr algn="l" fontAlgn="b"/>
                      <a:r>
                        <a:rPr lang="en-US" sz="800" u="none" strike="noStrike">
                          <a:effectLst/>
                          <a:latin typeface="Calibri" panose="020F0502020204030204" pitchFamily="34" charset="0"/>
                          <a:cs typeface="Calibri" panose="020F0502020204030204" pitchFamily="34" charset="0"/>
                        </a:rPr>
                        <a:t>MAC</a:t>
                      </a:r>
                      <a:endParaRPr lang="en-US" sz="800" b="0" i="0" u="none" strike="noStrike">
                        <a:solidFill>
                          <a:srgbClr val="000000"/>
                        </a:solidFill>
                        <a:effectLst/>
                        <a:latin typeface="Calibri" panose="020F0502020204030204" pitchFamily="34" charset="0"/>
                        <a:cs typeface="Calibri" panose="020F0502020204030204" pitchFamily="34" charset="0"/>
                      </a:endParaRPr>
                    </a:p>
                  </a:txBody>
                  <a:tcPr marL="3158" marR="3158" marT="3158" marB="0" anchor="b"/>
                </a:tc>
                <a:tc>
                  <a:txBody>
                    <a:bodyPr/>
                    <a:lstStyle/>
                    <a:p>
                      <a:pPr algn="l" fontAlgn="b"/>
                      <a:r>
                        <a:rPr lang="en-US" sz="800" u="none" strike="noStrike" dirty="0">
                          <a:effectLst/>
                          <a:latin typeface="Calibri" panose="020F0502020204030204" pitchFamily="34" charset="0"/>
                          <a:cs typeface="Calibri" panose="020F0502020204030204" pitchFamily="34" charset="0"/>
                        </a:rPr>
                        <a:t>ready for motion</a:t>
                      </a:r>
                      <a:endParaRPr lang="en-US" sz="800" b="0" i="0" u="none" strike="noStrike" dirty="0">
                        <a:solidFill>
                          <a:srgbClr val="000000"/>
                        </a:solidFill>
                        <a:effectLst/>
                        <a:latin typeface="Calibri" panose="020F0502020204030204" pitchFamily="34" charset="0"/>
                        <a:cs typeface="Calibri" panose="020F0502020204030204" pitchFamily="34" charset="0"/>
                      </a:endParaRPr>
                    </a:p>
                  </a:txBody>
                  <a:tcPr marL="3158" marR="3158" marT="3158" marB="0" anchor="b"/>
                </a:tc>
              </a:tr>
            </a:tbl>
          </a:graphicData>
        </a:graphic>
      </p:graphicFrame>
    </p:spTree>
    <p:extLst>
      <p:ext uri="{BB962C8B-B14F-4D97-AF65-F5344CB8AC3E}">
        <p14:creationId xmlns:p14="http://schemas.microsoft.com/office/powerpoint/2010/main" val="10382029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0000FF"/>
                </a:solidFill>
                <a:latin typeface="Arial Black" panose="020B0A04020102020204" pitchFamily="34" charset="0"/>
              </a:rPr>
              <a:t/>
            </a:r>
            <a:br>
              <a:rPr lang="en-US" altLang="en-US" dirty="0" smtClean="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IEEE </a:t>
            </a:r>
            <a:r>
              <a:rPr lang="en-US" altLang="en-US" dirty="0">
                <a:solidFill>
                  <a:srgbClr val="0000FF"/>
                </a:solidFill>
                <a:latin typeface="Arial Black" panose="020B0A04020102020204" pitchFamily="34" charset="0"/>
              </a:rPr>
              <a:t>802.11 </a:t>
            </a:r>
            <a:r>
              <a:rPr lang="en-US" altLang="en-US" dirty="0" err="1">
                <a:solidFill>
                  <a:srgbClr val="0000FF"/>
                </a:solidFill>
                <a:latin typeface="Arial Black" panose="020B0A04020102020204" pitchFamily="34" charset="0"/>
              </a:rPr>
              <a:t>TGax</a:t>
            </a:r>
            <a:r>
              <a:rPr lang="en-US" altLang="en-US" dirty="0">
                <a:solidFill>
                  <a:srgbClr val="0000FF"/>
                </a:solidFill>
                <a:latin typeface="Arial Black" panose="020B0A04020102020204" pitchFamily="34" charset="0"/>
              </a:rPr>
              <a:t>:</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smtClean="0"/>
              <a:t> </a:t>
            </a:r>
            <a:r>
              <a:rPr lang="en-US" sz="4000" dirty="0" smtClean="0">
                <a:latin typeface="Arial" panose="020B0604020202020204" pitchFamily="34" charset="0"/>
              </a:rPr>
              <a:t>Big Island</a:t>
            </a:r>
            <a:r>
              <a:rPr lang="en-US" altLang="en-US" sz="4000" dirty="0" smtClean="0">
                <a:latin typeface="Arial" panose="020B0604020202020204" pitchFamily="34" charset="0"/>
              </a:rPr>
              <a:t>, Hawaii</a:t>
            </a:r>
            <a:endParaRPr lang="en-US" altLang="en-US" sz="4000" dirty="0">
              <a:latin typeface="Arial" panose="020B0604020202020204" pitchFamily="34" charset="0"/>
            </a:endParaRPr>
          </a:p>
          <a:p>
            <a:pPr algn="ctr">
              <a:lnSpc>
                <a:spcPct val="90000"/>
              </a:lnSpc>
              <a:buFontTx/>
              <a:buNone/>
            </a:pPr>
            <a:r>
              <a:rPr lang="en-US" altLang="en-US" sz="4000" dirty="0" smtClean="0">
                <a:latin typeface="Arial" panose="020B0604020202020204" pitchFamily="34" charset="0"/>
              </a:rPr>
              <a:t>September 09-14, </a:t>
            </a:r>
            <a:r>
              <a:rPr lang="en-US" altLang="en-US" sz="4000" dirty="0">
                <a:latin typeface="Arial" panose="020B0604020202020204" pitchFamily="34" charset="0"/>
              </a:rPr>
              <a:t>2017</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Simone Merlin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4" name="Date Placeholder 3"/>
          <p:cNvSpPr>
            <a:spLocks noGrp="1"/>
          </p:cNvSpPr>
          <p:nvPr>
            <p:ph type="dt" idx="15"/>
          </p:nvPr>
        </p:nvSpPr>
        <p:spPr/>
        <p:txBody>
          <a:bodyPr/>
          <a:lstStyle/>
          <a:p>
            <a:r>
              <a:rPr lang="en-US" smtClean="0"/>
              <a:t>August 2017</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 Submissions</a:t>
            </a:r>
            <a:endParaRPr lang="en-US" dirty="0"/>
          </a:p>
        </p:txBody>
      </p:sp>
      <p:sp>
        <p:nvSpPr>
          <p:cNvPr id="3" name="Date Placeholder 2"/>
          <p:cNvSpPr>
            <a:spLocks noGrp="1"/>
          </p:cNvSpPr>
          <p:nvPr>
            <p:ph type="dt" idx="10"/>
          </p:nvPr>
        </p:nvSpPr>
        <p:spPr/>
        <p:txBody>
          <a:bodyPr/>
          <a:lstStyle/>
          <a:p>
            <a:r>
              <a:rPr lang="en-US" smtClean="0"/>
              <a:t>August 2017</a:t>
            </a:r>
            <a:endParaRPr lang="en-GB"/>
          </a:p>
        </p:txBody>
      </p:sp>
      <p:sp>
        <p:nvSpPr>
          <p:cNvPr id="4" name="Footer Placeholder 3"/>
          <p:cNvSpPr>
            <a:spLocks noGrp="1"/>
          </p:cNvSpPr>
          <p:nvPr>
            <p:ph type="ftr" idx="11"/>
          </p:nvPr>
        </p:nvSpPr>
        <p:spPr/>
        <p:txBody>
          <a:body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20</a:t>
            </a:fld>
            <a:endParaRPr lang="en-GB"/>
          </a:p>
        </p:txBody>
      </p:sp>
      <p:graphicFrame>
        <p:nvGraphicFramePr>
          <p:cNvPr id="7" name="Table 6"/>
          <p:cNvGraphicFramePr>
            <a:graphicFrameLocks noGrp="1"/>
          </p:cNvGraphicFramePr>
          <p:nvPr>
            <p:extLst>
              <p:ext uri="{D42A27DB-BD31-4B8C-83A1-F6EECF244321}">
                <p14:modId xmlns:p14="http://schemas.microsoft.com/office/powerpoint/2010/main" val="3249699249"/>
              </p:ext>
            </p:extLst>
          </p:nvPr>
        </p:nvGraphicFramePr>
        <p:xfrm>
          <a:off x="655320" y="2400840"/>
          <a:ext cx="7770813" cy="997680"/>
        </p:xfrm>
        <a:graphic>
          <a:graphicData uri="http://schemas.openxmlformats.org/drawingml/2006/table">
            <a:tbl>
              <a:tblPr/>
              <a:tblGrid>
                <a:gridCol w="756034"/>
                <a:gridCol w="2982597"/>
                <a:gridCol w="1728078"/>
                <a:gridCol w="542793"/>
                <a:gridCol w="1761311"/>
              </a:tblGrid>
              <a:tr h="166280">
                <a:tc>
                  <a:txBody>
                    <a:bodyPr/>
                    <a:lstStyle/>
                    <a:p>
                      <a:pPr algn="ctr" fontAlgn="b"/>
                      <a:r>
                        <a:rPr lang="en-US" sz="1000" b="1" i="0" u="none" strike="noStrike">
                          <a:solidFill>
                            <a:srgbClr val="FFFFFF"/>
                          </a:solidFill>
                          <a:effectLst/>
                          <a:latin typeface="Calibri" panose="020F0502020204030204" pitchFamily="34" charset="0"/>
                        </a:rPr>
                        <a:t>DCN</a:t>
                      </a:r>
                    </a:p>
                  </a:txBody>
                  <a:tcPr marL="8314" marR="8314" marT="8314"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1000" b="1" i="0" u="none" strike="noStrike">
                          <a:solidFill>
                            <a:srgbClr val="FFFFFF"/>
                          </a:solidFill>
                          <a:effectLst/>
                          <a:latin typeface="Calibri" panose="020F0502020204030204" pitchFamily="34" charset="0"/>
                        </a:rPr>
                        <a:t>Title</a:t>
                      </a:r>
                    </a:p>
                  </a:txBody>
                  <a:tcPr marL="8314" marR="8314" marT="8314"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1000" b="1" i="0" u="none" strike="noStrike">
                          <a:solidFill>
                            <a:srgbClr val="FFFFFF"/>
                          </a:solidFill>
                          <a:effectLst/>
                          <a:latin typeface="Calibri" panose="020F0502020204030204" pitchFamily="34" charset="0"/>
                        </a:rPr>
                        <a:t>Author</a:t>
                      </a:r>
                    </a:p>
                  </a:txBody>
                  <a:tcPr marL="8314" marR="8314" marT="8314"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1000" b="1" i="0" u="none" strike="noStrike">
                          <a:solidFill>
                            <a:srgbClr val="FFFFFF"/>
                          </a:solidFill>
                          <a:effectLst/>
                          <a:latin typeface="Calibri" panose="020F0502020204030204" pitchFamily="34" charset="0"/>
                        </a:rPr>
                        <a:t>Ad Hoc</a:t>
                      </a:r>
                    </a:p>
                  </a:txBody>
                  <a:tcPr marL="8314" marR="8314" marT="8314"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1000" b="1" i="0" u="none" strike="noStrike">
                          <a:solidFill>
                            <a:srgbClr val="FFFFFF"/>
                          </a:solidFill>
                          <a:effectLst/>
                          <a:latin typeface="Calibri" panose="020F0502020204030204" pitchFamily="34" charset="0"/>
                        </a:rPr>
                        <a:t>Status</a:t>
                      </a:r>
                    </a:p>
                  </a:txBody>
                  <a:tcPr marL="8314" marR="8314" marT="8314"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r>
              <a:tr h="166280">
                <a:tc>
                  <a:txBody>
                    <a:bodyPr/>
                    <a:lstStyle/>
                    <a:p>
                      <a:pPr algn="r" fontAlgn="t"/>
                      <a:r>
                        <a:rPr lang="en-US" sz="1000" b="0" i="0" u="none" strike="noStrike">
                          <a:solidFill>
                            <a:srgbClr val="000000"/>
                          </a:solidFill>
                          <a:effectLst/>
                          <a:latin typeface="Calibri" panose="020F0502020204030204" pitchFamily="34" charset="0"/>
                        </a:rPr>
                        <a:t>11-17/1060</a:t>
                      </a:r>
                    </a:p>
                  </a:txBody>
                  <a:tcPr marL="8314" marR="8314" marT="8314"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00" b="0" i="0" u="none" strike="noStrike">
                          <a:solidFill>
                            <a:srgbClr val="000000"/>
                          </a:solidFill>
                          <a:effectLst/>
                          <a:latin typeface="Calibri" panose="020F0502020204030204" pitchFamily="34" charset="0"/>
                        </a:rPr>
                        <a:t>CR on CID 6053</a:t>
                      </a:r>
                    </a:p>
                  </a:txBody>
                  <a:tcPr marL="8314" marR="8314" marT="8314"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00" b="0" i="0" u="none" strike="noStrike">
                          <a:solidFill>
                            <a:srgbClr val="000000"/>
                          </a:solidFill>
                          <a:effectLst/>
                          <a:latin typeface="Calibri" panose="020F0502020204030204" pitchFamily="34" charset="0"/>
                        </a:rPr>
                        <a:t>Jeongki Kim </a:t>
                      </a:r>
                    </a:p>
                  </a:txBody>
                  <a:tcPr marL="8314" marR="8314" marT="8314"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Calibri" panose="020F0502020204030204" pitchFamily="34" charset="0"/>
                        </a:rPr>
                        <a:t>MU</a:t>
                      </a:r>
                    </a:p>
                  </a:txBody>
                  <a:tcPr marL="8314" marR="8314" marT="8314"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Calibri" panose="020F0502020204030204" pitchFamily="34" charset="0"/>
                        </a:rPr>
                        <a:t>no agreement</a:t>
                      </a:r>
                    </a:p>
                  </a:txBody>
                  <a:tcPr marL="8314" marR="8314" marT="8314"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0000"/>
                    </a:solidFill>
                  </a:tcPr>
                </a:tc>
              </a:tr>
              <a:tr h="332560">
                <a:tc>
                  <a:txBody>
                    <a:bodyPr/>
                    <a:lstStyle/>
                    <a:p>
                      <a:pPr algn="r" fontAlgn="t"/>
                      <a:r>
                        <a:rPr lang="en-US" sz="1000" b="0" i="0" u="none" strike="noStrike">
                          <a:solidFill>
                            <a:srgbClr val="000000"/>
                          </a:solidFill>
                          <a:effectLst/>
                          <a:latin typeface="Calibri" panose="020F0502020204030204" pitchFamily="34" charset="0"/>
                        </a:rPr>
                        <a:t>11-17/1139</a:t>
                      </a:r>
                    </a:p>
                  </a:txBody>
                  <a:tcPr marL="8314" marR="8314" marT="8314"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Calibri" panose="020F0502020204030204" pitchFamily="34" charset="0"/>
                        </a:rPr>
                        <a:t>Comment Resolution on retransmission of OFDMA random access</a:t>
                      </a:r>
                    </a:p>
                  </a:txBody>
                  <a:tcPr marL="8314" marR="8314" marT="8314"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Calibri" panose="020F0502020204030204" pitchFamily="34" charset="0"/>
                        </a:rPr>
                        <a:t>Jing Ma</a:t>
                      </a:r>
                    </a:p>
                  </a:txBody>
                  <a:tcPr marL="8314" marR="8314" marT="8314"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MU</a:t>
                      </a:r>
                    </a:p>
                  </a:txBody>
                  <a:tcPr marL="8314" marR="8314" marT="8314"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8314" marR="8314" marT="8314"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332560">
                <a:tc>
                  <a:txBody>
                    <a:bodyPr/>
                    <a:lstStyle/>
                    <a:p>
                      <a:pPr algn="r" fontAlgn="t"/>
                      <a:r>
                        <a:rPr lang="en-US" sz="1000" b="0" i="0" u="none" strike="noStrike">
                          <a:solidFill>
                            <a:srgbClr val="000000"/>
                          </a:solidFill>
                          <a:effectLst/>
                          <a:latin typeface="Calibri" panose="020F0502020204030204" pitchFamily="34" charset="0"/>
                        </a:rPr>
                        <a:t>11-17/1286</a:t>
                      </a:r>
                    </a:p>
                  </a:txBody>
                  <a:tcPr marL="8314" marR="8314" marT="8314"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00" b="0" i="0" u="none" strike="noStrike">
                          <a:solidFill>
                            <a:srgbClr val="000000"/>
                          </a:solidFill>
                          <a:effectLst/>
                          <a:latin typeface="Calibri" panose="020F0502020204030204" pitchFamily="34" charset="0"/>
                        </a:rPr>
                        <a:t>CR DL MU procedure</a:t>
                      </a:r>
                    </a:p>
                  </a:txBody>
                  <a:tcPr marL="8314" marR="8314" marT="8314"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00" b="0" i="0" u="none" strike="noStrike">
                          <a:solidFill>
                            <a:srgbClr val="000000"/>
                          </a:solidFill>
                          <a:effectLst/>
                          <a:latin typeface="Calibri" panose="020F0502020204030204" pitchFamily="34" charset="0"/>
                        </a:rPr>
                        <a:t>Zhou Lan (Broadcom Ltd.)</a:t>
                      </a:r>
                    </a:p>
                  </a:txBody>
                  <a:tcPr marL="8314" marR="8314" marT="8314"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Calibri" panose="020F0502020204030204" pitchFamily="34" charset="0"/>
                        </a:rPr>
                        <a:t>MU</a:t>
                      </a:r>
                    </a:p>
                  </a:txBody>
                  <a:tcPr marL="8314" marR="8314" marT="8314"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00" b="0" i="0" u="none" strike="noStrike" dirty="0">
                          <a:solidFill>
                            <a:srgbClr val="000000"/>
                          </a:solidFill>
                          <a:effectLst/>
                          <a:latin typeface="Calibri" panose="020F0502020204030204" pitchFamily="34" charset="0"/>
                        </a:rPr>
                        <a:t>ready for motion except CIDs 4802, 4803, 7089, and 7647</a:t>
                      </a:r>
                    </a:p>
                  </a:txBody>
                  <a:tcPr marL="8314" marR="8314" marT="8314"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bl>
          </a:graphicData>
        </a:graphic>
      </p:graphicFrame>
    </p:spTree>
    <p:extLst>
      <p:ext uri="{BB962C8B-B14F-4D97-AF65-F5344CB8AC3E}">
        <p14:creationId xmlns:p14="http://schemas.microsoft.com/office/powerpoint/2010/main" val="13414242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Submissions</a:t>
            </a:r>
            <a:endParaRPr lang="en-US" dirty="0"/>
          </a:p>
        </p:txBody>
      </p:sp>
      <p:sp>
        <p:nvSpPr>
          <p:cNvPr id="3" name="Date Placeholder 2"/>
          <p:cNvSpPr>
            <a:spLocks noGrp="1"/>
          </p:cNvSpPr>
          <p:nvPr>
            <p:ph type="dt" idx="10"/>
          </p:nvPr>
        </p:nvSpPr>
        <p:spPr/>
        <p:txBody>
          <a:bodyPr/>
          <a:lstStyle/>
          <a:p>
            <a:r>
              <a:rPr lang="en-US" smtClean="0"/>
              <a:t>August 2017</a:t>
            </a:r>
            <a:endParaRPr lang="en-GB"/>
          </a:p>
        </p:txBody>
      </p:sp>
      <p:sp>
        <p:nvSpPr>
          <p:cNvPr id="4" name="Footer Placeholder 3"/>
          <p:cNvSpPr>
            <a:spLocks noGrp="1"/>
          </p:cNvSpPr>
          <p:nvPr>
            <p:ph type="ftr" idx="11"/>
          </p:nvPr>
        </p:nvSpPr>
        <p:spPr/>
        <p:txBody>
          <a:body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21</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3881893330"/>
              </p:ext>
            </p:extLst>
          </p:nvPr>
        </p:nvGraphicFramePr>
        <p:xfrm>
          <a:off x="696912" y="1524000"/>
          <a:ext cx="7532687" cy="4914544"/>
        </p:xfrm>
        <a:graphic>
          <a:graphicData uri="http://schemas.openxmlformats.org/drawingml/2006/table">
            <a:tbl>
              <a:tblPr/>
              <a:tblGrid>
                <a:gridCol w="732866"/>
                <a:gridCol w="2891199"/>
                <a:gridCol w="1675124"/>
                <a:gridCol w="526159"/>
                <a:gridCol w="1707339"/>
              </a:tblGrid>
              <a:tr h="72736">
                <a:tc>
                  <a:txBody>
                    <a:bodyPr/>
                    <a:lstStyle/>
                    <a:p>
                      <a:pPr algn="ctr" fontAlgn="b"/>
                      <a:r>
                        <a:rPr lang="en-US" sz="700" b="1" i="0" u="none" strike="noStrike">
                          <a:solidFill>
                            <a:srgbClr val="FFFFFF"/>
                          </a:solidFill>
                          <a:effectLst/>
                          <a:latin typeface="Calibri" panose="020F0502020204030204" pitchFamily="34" charset="0"/>
                        </a:rPr>
                        <a:t>DCN</a:t>
                      </a:r>
                    </a:p>
                  </a:txBody>
                  <a:tcPr marL="3637" marR="3637" marT="363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700" b="1" i="0" u="none" strike="noStrike">
                          <a:solidFill>
                            <a:srgbClr val="FFFFFF"/>
                          </a:solidFill>
                          <a:effectLst/>
                          <a:latin typeface="Calibri" panose="020F0502020204030204" pitchFamily="34" charset="0"/>
                        </a:rPr>
                        <a:t>Title</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700" b="1" i="0" u="none" strike="noStrike">
                          <a:solidFill>
                            <a:srgbClr val="FFFFFF"/>
                          </a:solidFill>
                          <a:effectLst/>
                          <a:latin typeface="Calibri" panose="020F0502020204030204" pitchFamily="34" charset="0"/>
                        </a:rPr>
                        <a:t>Author</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700" b="1" i="0" u="none" strike="noStrike">
                          <a:solidFill>
                            <a:srgbClr val="FFFFFF"/>
                          </a:solidFill>
                          <a:effectLst/>
                          <a:latin typeface="Calibri" panose="020F0502020204030204" pitchFamily="34" charset="0"/>
                        </a:rPr>
                        <a:t>Ad Hoc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700" b="1" i="0" u="none" strike="noStrike">
                          <a:solidFill>
                            <a:srgbClr val="FFFFFF"/>
                          </a:solidFill>
                          <a:effectLst/>
                          <a:latin typeface="Calibri" panose="020F0502020204030204" pitchFamily="34" charset="0"/>
                        </a:rPr>
                        <a:t>Status</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r>
              <a:tr h="72736">
                <a:tc>
                  <a:txBody>
                    <a:bodyPr/>
                    <a:lstStyle/>
                    <a:p>
                      <a:pPr algn="r" fontAlgn="t"/>
                      <a:r>
                        <a:rPr lang="en-US" sz="700" b="0" i="0" u="none" strike="noStrike">
                          <a:solidFill>
                            <a:srgbClr val="000000"/>
                          </a:solidFill>
                          <a:effectLst/>
                          <a:latin typeface="Calibri" panose="020F0502020204030204" pitchFamily="34" charset="0"/>
                        </a:rPr>
                        <a:t>11-17/0307</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CR for section 9.4.2 BSS load Doc</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Frank Hsu</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endParaRPr lang="en-US" sz="700" b="0" i="0" u="none" strike="noStrike">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72736">
                <a:tc>
                  <a:txBody>
                    <a:bodyPr/>
                    <a:lstStyle/>
                    <a:p>
                      <a:pPr algn="r" fontAlgn="t"/>
                      <a:r>
                        <a:rPr lang="en-US" sz="700" b="0" i="0" u="none" strike="noStrike">
                          <a:solidFill>
                            <a:srgbClr val="000000"/>
                          </a:solidFill>
                          <a:effectLst/>
                          <a:latin typeface="Calibri" panose="020F0502020204030204" pitchFamily="34" charset="0"/>
                        </a:rPr>
                        <a:t>11-17/0308</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CR for section 9.4.2 BSS load PPT</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Frank Hsu</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72736">
                <a:tc>
                  <a:txBody>
                    <a:bodyPr/>
                    <a:lstStyle/>
                    <a:p>
                      <a:pPr algn="r" fontAlgn="t"/>
                      <a:r>
                        <a:rPr lang="en-US" sz="700" b="0" i="0" u="none" strike="noStrike">
                          <a:solidFill>
                            <a:srgbClr val="000000"/>
                          </a:solidFill>
                          <a:effectLst/>
                          <a:latin typeface="Calibri" panose="020F0502020204030204" pitchFamily="34" charset="0"/>
                        </a:rPr>
                        <a:t>11-17/0619</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client management</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Eldad Perahia </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offline discussion- status?</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0000"/>
                    </a:solidFill>
                  </a:tcPr>
                </a:tc>
              </a:tr>
              <a:tr h="72736">
                <a:tc>
                  <a:txBody>
                    <a:bodyPr/>
                    <a:lstStyle/>
                    <a:p>
                      <a:pPr algn="r" fontAlgn="t"/>
                      <a:r>
                        <a:rPr lang="en-US" sz="700" b="0" i="0" u="none" strike="noStrike">
                          <a:solidFill>
                            <a:srgbClr val="000000"/>
                          </a:solidFill>
                          <a:effectLst/>
                          <a:latin typeface="Calibri" panose="020F0502020204030204" pitchFamily="34" charset="0"/>
                        </a:rPr>
                        <a:t>11-17/0719</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unify queue size report</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Zhou Lan (Broadcom Ltd.)</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72736">
                <a:tc>
                  <a:txBody>
                    <a:bodyPr/>
                    <a:lstStyle/>
                    <a:p>
                      <a:pPr algn="r" fontAlgn="t"/>
                      <a:r>
                        <a:rPr lang="en-US" sz="700" b="0" i="0" u="none" strike="noStrike">
                          <a:solidFill>
                            <a:srgbClr val="000000"/>
                          </a:solidFill>
                          <a:effectLst/>
                          <a:latin typeface="Calibri" panose="020F0502020204030204" pitchFamily="34" charset="0"/>
                        </a:rPr>
                        <a:t>11-17/0765</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follow up unify queue size report</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Zhou Lan (Broadcom Ltd.)</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endParaRPr lang="en-US" sz="700" b="0" i="0" u="none" strike="noStrike">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45472">
                <a:tc>
                  <a:txBody>
                    <a:bodyPr/>
                    <a:lstStyle/>
                    <a:p>
                      <a:pPr algn="r" fontAlgn="t"/>
                      <a:r>
                        <a:rPr lang="en-US" sz="700" b="0" i="0" u="none" strike="noStrike">
                          <a:solidFill>
                            <a:srgbClr val="000000"/>
                          </a:solidFill>
                          <a:effectLst/>
                          <a:latin typeface="Calibri" panose="020F0502020204030204" pitchFamily="34" charset="0"/>
                        </a:rPr>
                        <a:t>11-17/1054</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lb225-cr-27-13-presentation</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Frank Hsu</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45472">
                <a:tc>
                  <a:txBody>
                    <a:bodyPr/>
                    <a:lstStyle/>
                    <a:p>
                      <a:pPr algn="r" fontAlgn="t"/>
                      <a:r>
                        <a:rPr lang="en-US" sz="700" b="0" i="0" u="none" strike="noStrike">
                          <a:solidFill>
                            <a:srgbClr val="000000"/>
                          </a:solidFill>
                          <a:effectLst/>
                          <a:latin typeface="Calibri" panose="020F0502020204030204" pitchFamily="34" charset="0"/>
                        </a:rPr>
                        <a:t>11-17/1069</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fr-FR" sz="700" b="0" i="0" u="none" strike="noStrike">
                          <a:solidFill>
                            <a:srgbClr val="000000"/>
                          </a:solidFill>
                          <a:effectLst/>
                          <a:latin typeface="Calibri" panose="020F0502020204030204" pitchFamily="34" charset="0"/>
                        </a:rPr>
                        <a:t>LB225 11ax D1.0 Comment Resolution 9.7.3</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Liwen Chu (Marvell)</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endParaRPr lang="en-US" sz="700" b="0" i="0" u="none" strike="noStrike">
                        <a:solidFill>
                          <a:srgbClr val="00000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45472">
                <a:tc>
                  <a:txBody>
                    <a:bodyPr/>
                    <a:lstStyle/>
                    <a:p>
                      <a:pPr algn="r" fontAlgn="t"/>
                      <a:r>
                        <a:rPr lang="en-US" sz="700" b="0" i="0" u="none" strike="noStrike">
                          <a:solidFill>
                            <a:srgbClr val="000000"/>
                          </a:solidFill>
                          <a:effectLst/>
                          <a:latin typeface="Calibri" panose="020F0502020204030204" pitchFamily="34" charset="0"/>
                        </a:rPr>
                        <a:t>11-17/1081</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Comment resolutions for HE NDP Announcement frame</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Menzo Wentink (Qualcomm)</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30925">
                <a:tc>
                  <a:txBody>
                    <a:bodyPr/>
                    <a:lstStyle/>
                    <a:p>
                      <a:pPr algn="r" fontAlgn="t"/>
                      <a:r>
                        <a:rPr lang="en-US" sz="700" b="0" i="0" u="none" strike="noStrike">
                          <a:solidFill>
                            <a:srgbClr val="000000"/>
                          </a:solidFill>
                          <a:effectLst/>
                          <a:latin typeface="Calibri" panose="020F0502020204030204" pitchFamily="34" charset="0"/>
                        </a:rPr>
                        <a:t>11-17/1087</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MAC-CR-CIDs 4813-4814</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Alfred Asterjadhi (Qualcomm Inc.)</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34561">
                <a:tc>
                  <a:txBody>
                    <a:bodyPr/>
                    <a:lstStyle/>
                    <a:p>
                      <a:pPr algn="r" fontAlgn="t"/>
                      <a:r>
                        <a:rPr lang="en-US" sz="700" b="0" i="0" u="none" strike="noStrike">
                          <a:solidFill>
                            <a:srgbClr val="000000"/>
                          </a:solidFill>
                          <a:effectLst/>
                          <a:latin typeface="Calibri" panose="020F0502020204030204" pitchFamily="34" charset="0"/>
                        </a:rPr>
                        <a:t>11-17/1091</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Proposed resolution for comments related to CIDs in 27.5.2</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Jing Ma</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45472">
                <a:tc>
                  <a:txBody>
                    <a:bodyPr/>
                    <a:lstStyle/>
                    <a:p>
                      <a:pPr algn="r" fontAlgn="t"/>
                      <a:r>
                        <a:rPr lang="en-US" sz="700" b="0" i="0" u="none" strike="noStrike">
                          <a:solidFill>
                            <a:srgbClr val="000000"/>
                          </a:solidFill>
                          <a:effectLst/>
                          <a:latin typeface="Calibri" panose="020F0502020204030204" pitchFamily="34" charset="0"/>
                        </a:rPr>
                        <a:t>11-17/1138</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CR-TWT-Operation</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Matthew Fischer (Broadcom Limited)</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endParaRPr lang="en-US" sz="700" b="0" i="0" u="none" strike="noStrike">
                        <a:solidFill>
                          <a:srgbClr val="00000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85476">
                <a:tc>
                  <a:txBody>
                    <a:bodyPr/>
                    <a:lstStyle/>
                    <a:p>
                      <a:pPr algn="r" fontAlgn="t"/>
                      <a:r>
                        <a:rPr lang="en-US" sz="700" b="0" i="0" u="none" strike="noStrike">
                          <a:solidFill>
                            <a:srgbClr val="000000"/>
                          </a:solidFill>
                          <a:effectLst/>
                          <a:latin typeface="Calibri" panose="020F0502020204030204" pitchFamily="34" charset="0"/>
                        </a:rPr>
                        <a:t>11-17/1244</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BSS Basic HE MCS per BW</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Matthew Fischer (Broadcom LTD)</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45472">
                <a:tc>
                  <a:txBody>
                    <a:bodyPr/>
                    <a:lstStyle/>
                    <a:p>
                      <a:pPr algn="r" fontAlgn="t"/>
                      <a:r>
                        <a:rPr lang="en-US" sz="700" b="0" i="0" u="none" strike="noStrike">
                          <a:solidFill>
                            <a:srgbClr val="000000"/>
                          </a:solidFill>
                          <a:effectLst/>
                          <a:latin typeface="Calibri" panose="020F0502020204030204" pitchFamily="34" charset="0"/>
                        </a:rPr>
                        <a:t>11-17/1258</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Resolution to CID9863</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Yujin Noh (Newracom)</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endParaRPr lang="en-US" sz="700" b="0" i="0" u="none" strike="noStrike">
                        <a:solidFill>
                          <a:srgbClr val="00000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45472">
                <a:tc>
                  <a:txBody>
                    <a:bodyPr/>
                    <a:lstStyle/>
                    <a:p>
                      <a:pPr algn="r" fontAlgn="t"/>
                      <a:r>
                        <a:rPr lang="en-US" sz="700" b="0" i="0" u="none" strike="noStrike">
                          <a:solidFill>
                            <a:srgbClr val="000000"/>
                          </a:solidFill>
                          <a:effectLst/>
                          <a:latin typeface="Calibri" panose="020F0502020204030204" pitchFamily="34" charset="0"/>
                        </a:rPr>
                        <a:t>11-17/1262</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MAC-CR- Misc HE sounding</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Alfred Asterjadhi (Qualcomm Inc.)</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ready for motion except CID 9925</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145472">
                <a:tc>
                  <a:txBody>
                    <a:bodyPr/>
                    <a:lstStyle/>
                    <a:p>
                      <a:pPr algn="r" fontAlgn="t"/>
                      <a:r>
                        <a:rPr lang="en-US" sz="700" b="0" i="0" u="none" strike="noStrike">
                          <a:solidFill>
                            <a:srgbClr val="000000"/>
                          </a:solidFill>
                          <a:effectLst/>
                          <a:latin typeface="Calibri" panose="020F0502020204030204" pitchFamily="34" charset="0"/>
                        </a:rPr>
                        <a:t>11-17/1264</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MAC-CR- Misc Trigger frame format</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Alfred Asterjadhi (Qualcomm Inc.)</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Some CIDs require further discussions</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98193">
                <a:tc>
                  <a:txBody>
                    <a:bodyPr/>
                    <a:lstStyle/>
                    <a:p>
                      <a:pPr algn="r" fontAlgn="t"/>
                      <a:r>
                        <a:rPr lang="en-US" sz="700" b="0" i="0" u="none" strike="noStrike">
                          <a:solidFill>
                            <a:srgbClr val="000000"/>
                          </a:solidFill>
                          <a:effectLst/>
                          <a:latin typeface="Calibri" panose="020F0502020204030204" pitchFamily="34" charset="0"/>
                        </a:rPr>
                        <a:t>11-17/1280</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Visio file for figure 27-12</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Abhishek Patil (Qualcomm)</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45472">
                <a:tc>
                  <a:txBody>
                    <a:bodyPr/>
                    <a:lstStyle/>
                    <a:p>
                      <a:pPr algn="r" fontAlgn="t"/>
                      <a:r>
                        <a:rPr lang="en-US" sz="700" b="0" i="0" u="none" strike="noStrike">
                          <a:solidFill>
                            <a:srgbClr val="000000"/>
                          </a:solidFill>
                          <a:effectLst/>
                          <a:latin typeface="Calibri" panose="020F0502020204030204" pitchFamily="34" charset="0"/>
                        </a:rPr>
                        <a:t>11-17/1282</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fr-FR" sz="700" b="0" i="0" u="none" strike="noStrike">
                          <a:solidFill>
                            <a:srgbClr val="000000"/>
                          </a:solidFill>
                          <a:effectLst/>
                          <a:latin typeface="Calibri" panose="020F0502020204030204" pitchFamily="34" charset="0"/>
                        </a:rPr>
                        <a:t>LB225 11ax D1.0 Comment Resolution 27.11.1, 27.11.2</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Liwen Chu (Marvell)</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dirty="0">
                          <a:solidFill>
                            <a:srgbClr val="000000"/>
                          </a:solidFill>
                          <a:effectLst/>
                          <a:latin typeface="Calibri" panose="020F0502020204030204" pitchFamily="34" charset="0"/>
                        </a:rPr>
                        <a:t>ready for motion except CID 8724 and 5735</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145472">
                <a:tc>
                  <a:txBody>
                    <a:bodyPr/>
                    <a:lstStyle/>
                    <a:p>
                      <a:pPr algn="r" fontAlgn="t"/>
                      <a:r>
                        <a:rPr lang="en-US" sz="700" b="0" i="0" u="none" strike="noStrike">
                          <a:solidFill>
                            <a:srgbClr val="000000"/>
                          </a:solidFill>
                          <a:effectLst/>
                          <a:latin typeface="Calibri" panose="020F0502020204030204" pitchFamily="34" charset="0"/>
                        </a:rPr>
                        <a:t>11-17/1285</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lb225-11ax-d1-0-comment-resolution-HE MAC Capabilities</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Liwen Chu (Marvell)</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dirty="0">
                          <a:solidFill>
                            <a:srgbClr val="000000"/>
                          </a:solidFill>
                          <a:effectLst/>
                          <a:latin typeface="Calibri" panose="020F0502020204030204" pitchFamily="34" charset="0"/>
                        </a:rPr>
                        <a:t>ready for motion except CID 9671</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145472">
                <a:tc>
                  <a:txBody>
                    <a:bodyPr/>
                    <a:lstStyle/>
                    <a:p>
                      <a:pPr algn="r" fontAlgn="t"/>
                      <a:r>
                        <a:rPr lang="en-US" sz="700" b="0" i="0" u="none" strike="noStrike">
                          <a:solidFill>
                            <a:srgbClr val="000000"/>
                          </a:solidFill>
                          <a:effectLst/>
                          <a:latin typeface="Calibri" panose="020F0502020204030204" pitchFamily="34" charset="0"/>
                        </a:rPr>
                        <a:t>11-17/1290</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LB225 11ax D1.0 Comment Resolution HE PHY Capabilities, PPE</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Liwen Chu (Marvell)</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endParaRPr lang="en-US" sz="700" b="0" i="0" u="none" strike="noStrike">
                        <a:solidFill>
                          <a:srgbClr val="00000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45472">
                <a:tc>
                  <a:txBody>
                    <a:bodyPr/>
                    <a:lstStyle/>
                    <a:p>
                      <a:pPr algn="r" fontAlgn="t"/>
                      <a:r>
                        <a:rPr lang="en-US" sz="700" b="0" i="0" u="none" strike="noStrike">
                          <a:solidFill>
                            <a:srgbClr val="000000"/>
                          </a:solidFill>
                          <a:effectLst/>
                          <a:latin typeface="Calibri" panose="020F0502020204030204" pitchFamily="34" charset="0"/>
                        </a:rPr>
                        <a:t>11-17/1294</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lb225-11ax-d1-0-comment-resolution-10.7 remaining CIDs</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Liwen Chu (Marvell)</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72736">
                <a:tc>
                  <a:txBody>
                    <a:bodyPr/>
                    <a:lstStyle/>
                    <a:p>
                      <a:pPr algn="r" fontAlgn="t"/>
                      <a:r>
                        <a:rPr lang="en-US" sz="700" b="0" i="0" u="none" strike="noStrike">
                          <a:solidFill>
                            <a:srgbClr val="000000"/>
                          </a:solidFill>
                          <a:effectLst/>
                          <a:latin typeface="Calibri" panose="020F0502020204030204" pitchFamily="34" charset="0"/>
                        </a:rPr>
                        <a:t>11-17/1295</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Proposed resolution for CID9501</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Guoqing Li (Apple)</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endParaRPr lang="en-US" sz="700" b="0" i="0" u="none" strike="noStrike">
                        <a:solidFill>
                          <a:srgbClr val="00000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72736">
                <a:tc>
                  <a:txBody>
                    <a:bodyPr/>
                    <a:lstStyle/>
                    <a:p>
                      <a:pPr algn="r" fontAlgn="t"/>
                      <a:r>
                        <a:rPr lang="en-US" sz="700" b="0" i="0" u="none" strike="noStrike">
                          <a:solidFill>
                            <a:srgbClr val="000000"/>
                          </a:solidFill>
                          <a:effectLst/>
                          <a:latin typeface="Calibri" panose="020F0502020204030204" pitchFamily="34" charset="0"/>
                        </a:rPr>
                        <a:t>11-17/1299</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CID 10276</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laurent cariou (Intel)</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72736">
                <a:tc>
                  <a:txBody>
                    <a:bodyPr/>
                    <a:lstStyle/>
                    <a:p>
                      <a:pPr algn="r" fontAlgn="t"/>
                      <a:r>
                        <a:rPr lang="en-US" sz="700" b="0" i="0" u="none" strike="noStrike">
                          <a:solidFill>
                            <a:srgbClr val="000000"/>
                          </a:solidFill>
                          <a:effectLst/>
                          <a:latin typeface="Calibri" panose="020F0502020204030204" pitchFamily="34" charset="0"/>
                        </a:rPr>
                        <a:t>11-17/1301</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CR for CID 9636, 9699</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Po-Kai Huang (Intel)</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needs more discussion</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0000"/>
                    </a:solidFill>
                  </a:tcPr>
                </a:tc>
              </a:tr>
              <a:tr h="72736">
                <a:tc>
                  <a:txBody>
                    <a:bodyPr/>
                    <a:lstStyle/>
                    <a:p>
                      <a:pPr algn="r" fontAlgn="t"/>
                      <a:r>
                        <a:rPr lang="en-US" sz="700" b="0" i="0" u="none" strike="noStrike">
                          <a:solidFill>
                            <a:srgbClr val="000000"/>
                          </a:solidFill>
                          <a:effectLst/>
                          <a:latin typeface="Calibri" panose="020F0502020204030204" pitchFamily="34" charset="0"/>
                        </a:rPr>
                        <a:t>11-17/1304</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fr-FR" sz="700" b="0" i="0" u="none" strike="noStrike">
                          <a:solidFill>
                            <a:srgbClr val="000000"/>
                          </a:solidFill>
                          <a:effectLst/>
                          <a:latin typeface="Calibri" panose="020F0502020204030204" pitchFamily="34" charset="0"/>
                        </a:rPr>
                        <a:t>LB225 Clause 10.9 Comment Resolution</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James Yee (MediaTek)</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72736">
                <a:tc>
                  <a:txBody>
                    <a:bodyPr/>
                    <a:lstStyle/>
                    <a:p>
                      <a:pPr algn="r" fontAlgn="t"/>
                      <a:r>
                        <a:rPr lang="en-US" sz="700" b="0" i="0" u="none" strike="noStrike">
                          <a:solidFill>
                            <a:srgbClr val="000000"/>
                          </a:solidFill>
                          <a:effectLst/>
                          <a:latin typeface="Calibri" panose="020F0502020204030204" pitchFamily="34" charset="0"/>
                        </a:rPr>
                        <a:t>11-17/1330</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Remaining CRs for ack related CIDs</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George Cherian</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endParaRPr lang="en-US" sz="700" b="0" i="0" u="none" strike="noStrike">
                        <a:solidFill>
                          <a:srgbClr val="00000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72736">
                <a:tc>
                  <a:txBody>
                    <a:bodyPr/>
                    <a:lstStyle/>
                    <a:p>
                      <a:pPr algn="r" fontAlgn="t"/>
                      <a:r>
                        <a:rPr lang="en-US" sz="700" b="0" i="0" u="none" strike="noStrike">
                          <a:solidFill>
                            <a:srgbClr val="000000"/>
                          </a:solidFill>
                          <a:effectLst/>
                          <a:latin typeface="Calibri" panose="020F0502020204030204" pitchFamily="34" charset="0"/>
                        </a:rPr>
                        <a:t>11-17/1337</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MAC-CR 5958 &amp; 5971-text</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Jarkko Kneckt</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72736">
                <a:tc>
                  <a:txBody>
                    <a:bodyPr/>
                    <a:lstStyle/>
                    <a:p>
                      <a:pPr algn="r" fontAlgn="t"/>
                      <a:r>
                        <a:rPr lang="en-US" sz="700" b="0" i="0" u="none" strike="noStrike">
                          <a:solidFill>
                            <a:srgbClr val="000000"/>
                          </a:solidFill>
                          <a:effectLst/>
                          <a:latin typeface="Calibri" panose="020F0502020204030204" pitchFamily="34" charset="0"/>
                        </a:rPr>
                        <a:t>11-17/1338</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MAC-CR 5958 &amp; 5971-presentation</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Jarkko Kneckt</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endParaRPr lang="en-US" sz="700" b="0" i="0" u="none" strike="noStrike">
                        <a:solidFill>
                          <a:srgbClr val="00000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72736">
                <a:tc>
                  <a:txBody>
                    <a:bodyPr/>
                    <a:lstStyle/>
                    <a:p>
                      <a:pPr algn="r" fontAlgn="t"/>
                      <a:r>
                        <a:rPr lang="en-US" sz="700" b="0" i="0" u="none" strike="noStrike">
                          <a:solidFill>
                            <a:srgbClr val="000000"/>
                          </a:solidFill>
                          <a:effectLst/>
                          <a:latin typeface="Calibri" panose="020F0502020204030204" pitchFamily="34" charset="0"/>
                        </a:rPr>
                        <a:t>11-17/1339</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mprovement to TWT parameter set selection</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Jarkko Kneckt</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45472">
                <a:tc>
                  <a:txBody>
                    <a:bodyPr/>
                    <a:lstStyle/>
                    <a:p>
                      <a:pPr algn="r" fontAlgn="t"/>
                      <a:r>
                        <a:rPr lang="en-US" sz="700" b="0" i="0" u="none" strike="noStrike">
                          <a:solidFill>
                            <a:srgbClr val="000000"/>
                          </a:solidFill>
                          <a:effectLst/>
                          <a:latin typeface="Calibri" panose="020F0502020204030204" pitchFamily="34" charset="0"/>
                        </a:rPr>
                        <a:t>11-17/1341</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PHY-CR-8348-6433</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Alfred Asterjadhi (Qualcomm Inc.)</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endParaRPr lang="en-US" sz="700" b="0" i="0" u="none" strike="noStrike">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72736">
                <a:tc>
                  <a:txBody>
                    <a:bodyPr/>
                    <a:lstStyle/>
                    <a:p>
                      <a:pPr algn="r" fontAlgn="t"/>
                      <a:r>
                        <a:rPr lang="en-US" sz="700" b="0" i="0" u="none" strike="noStrike">
                          <a:solidFill>
                            <a:srgbClr val="000000"/>
                          </a:solidFill>
                          <a:effectLst/>
                          <a:latin typeface="Calibri" panose="020F0502020204030204" pitchFamily="34" charset="0"/>
                        </a:rPr>
                        <a:t>11-17/1346</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Individual constrained TWT agreements</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Jarkko Kneckt </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72736">
                <a:tc>
                  <a:txBody>
                    <a:bodyPr/>
                    <a:lstStyle/>
                    <a:p>
                      <a:pPr algn="r" fontAlgn="t"/>
                      <a:r>
                        <a:rPr lang="en-US" sz="700" b="0" i="0" u="none" strike="noStrike">
                          <a:solidFill>
                            <a:srgbClr val="000000"/>
                          </a:solidFill>
                          <a:effectLst/>
                          <a:latin typeface="Calibri" panose="020F0502020204030204" pitchFamily="34" charset="0"/>
                        </a:rPr>
                        <a:t>11-17/1364</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CIDs on Subclause 27.3.3 Part 3</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Ming Gan</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endParaRPr lang="en-US" sz="700" b="0" i="0" u="none" strike="noStrike">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72736">
                <a:tc>
                  <a:txBody>
                    <a:bodyPr/>
                    <a:lstStyle/>
                    <a:p>
                      <a:pPr algn="r" fontAlgn="t"/>
                      <a:r>
                        <a:rPr lang="en-US" sz="700" b="0" i="0" u="none" strike="noStrike">
                          <a:solidFill>
                            <a:srgbClr val="000000"/>
                          </a:solidFill>
                          <a:effectLst/>
                          <a:latin typeface="Calibri" panose="020F0502020204030204" pitchFamily="34" charset="0"/>
                        </a:rPr>
                        <a:t>11-17/1365</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CIDs on Subclause 27.3.3 Part 3</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Ming Gan</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45472">
                <a:tc>
                  <a:txBody>
                    <a:bodyPr/>
                    <a:lstStyle/>
                    <a:p>
                      <a:pPr algn="r" fontAlgn="t"/>
                      <a:r>
                        <a:rPr lang="en-US" sz="700" b="0" i="0" u="none" strike="noStrike">
                          <a:solidFill>
                            <a:srgbClr val="000000"/>
                          </a:solidFill>
                          <a:effectLst/>
                          <a:latin typeface="Calibri" panose="020F0502020204030204" pitchFamily="34" charset="0"/>
                        </a:rPr>
                        <a:t>11-17/1377</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lb225 cr-27.13 Link adaptation usingthe  HLA Control field text</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Frank Hsu</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need to discuss with PHY</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0000"/>
                    </a:solidFill>
                  </a:tcPr>
                </a:tc>
              </a:tr>
              <a:tr h="72736">
                <a:tc>
                  <a:txBody>
                    <a:bodyPr/>
                    <a:lstStyle/>
                    <a:p>
                      <a:pPr algn="r" fontAlgn="t"/>
                      <a:r>
                        <a:rPr lang="en-US" sz="700" b="0" i="0" u="none" strike="noStrike">
                          <a:solidFill>
                            <a:srgbClr val="000000"/>
                          </a:solidFill>
                          <a:effectLst/>
                          <a:latin typeface="Calibri" panose="020F0502020204030204" pitchFamily="34" charset="0"/>
                        </a:rPr>
                        <a:t>11-17/1397</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CR-on-BSS-Load-Information-in-802.11ax-follow-up</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Ming Gan</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72736">
                <a:tc>
                  <a:txBody>
                    <a:bodyPr/>
                    <a:lstStyle/>
                    <a:p>
                      <a:pPr algn="r" fontAlgn="t"/>
                      <a:r>
                        <a:rPr lang="en-US" sz="700" b="0" i="0" u="none" strike="noStrike">
                          <a:solidFill>
                            <a:srgbClr val="000000"/>
                          </a:solidFill>
                          <a:effectLst/>
                          <a:latin typeface="Calibri" panose="020F0502020204030204" pitchFamily="34" charset="0"/>
                        </a:rPr>
                        <a:t>11-17/1399</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Resolution for CID 3099</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Edward Au</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endParaRPr lang="en-US" sz="700" b="0" i="0" u="none" strike="noStrike">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72736">
                <a:tc>
                  <a:txBody>
                    <a:bodyPr/>
                    <a:lstStyle/>
                    <a:p>
                      <a:pPr algn="r" fontAlgn="t"/>
                      <a:r>
                        <a:rPr lang="en-US" sz="700" b="0" i="0" u="none" strike="noStrike">
                          <a:solidFill>
                            <a:srgbClr val="000000"/>
                          </a:solidFill>
                          <a:effectLst/>
                          <a:latin typeface="Calibri" panose="020F0502020204030204" pitchFamily="34" charset="0"/>
                        </a:rPr>
                        <a:t>11-17/1401</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Resolution for CIDs 5285, 6198</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Edward Au</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72736">
                <a:tc>
                  <a:txBody>
                    <a:bodyPr/>
                    <a:lstStyle/>
                    <a:p>
                      <a:pPr algn="r" fontAlgn="t"/>
                      <a:r>
                        <a:rPr lang="en-US" sz="700" b="0" i="0" u="none" strike="noStrike">
                          <a:solidFill>
                            <a:srgbClr val="000000"/>
                          </a:solidFill>
                          <a:effectLst/>
                          <a:latin typeface="Calibri" panose="020F0502020204030204" pitchFamily="34" charset="0"/>
                        </a:rPr>
                        <a:t>11-17/1402</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Resolution for PICS</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Edward Au</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endParaRPr lang="en-US" sz="700" b="0" i="0" u="none" strike="noStrike">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45472">
                <a:tc>
                  <a:txBody>
                    <a:bodyPr/>
                    <a:lstStyle/>
                    <a:p>
                      <a:pPr algn="r" fontAlgn="t"/>
                      <a:r>
                        <a:rPr lang="en-US" sz="700" b="0" i="0" u="none" strike="noStrike">
                          <a:solidFill>
                            <a:srgbClr val="000000"/>
                          </a:solidFill>
                          <a:effectLst/>
                          <a:latin typeface="Calibri" panose="020F0502020204030204" pitchFamily="34" charset="0"/>
                        </a:rPr>
                        <a:t>11-17/1429</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Annex G Comment Resolution</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Osama Aboul-Magd (Huawei Technologies)</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862859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Submissions</a:t>
            </a:r>
            <a:endParaRPr lang="en-US" dirty="0"/>
          </a:p>
        </p:txBody>
      </p:sp>
      <p:sp>
        <p:nvSpPr>
          <p:cNvPr id="3" name="Date Placeholder 2"/>
          <p:cNvSpPr>
            <a:spLocks noGrp="1"/>
          </p:cNvSpPr>
          <p:nvPr>
            <p:ph type="dt" idx="10"/>
          </p:nvPr>
        </p:nvSpPr>
        <p:spPr/>
        <p:txBody>
          <a:bodyPr/>
          <a:lstStyle/>
          <a:p>
            <a:r>
              <a:rPr lang="en-US" smtClean="0"/>
              <a:t>August 2017</a:t>
            </a:r>
            <a:endParaRPr lang="en-GB"/>
          </a:p>
        </p:txBody>
      </p:sp>
      <p:sp>
        <p:nvSpPr>
          <p:cNvPr id="4" name="Footer Placeholder 3"/>
          <p:cNvSpPr>
            <a:spLocks noGrp="1"/>
          </p:cNvSpPr>
          <p:nvPr>
            <p:ph type="ftr" idx="11"/>
          </p:nvPr>
        </p:nvSpPr>
        <p:spPr/>
        <p:txBody>
          <a:body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22</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1051941627"/>
              </p:ext>
            </p:extLst>
          </p:nvPr>
        </p:nvGraphicFramePr>
        <p:xfrm>
          <a:off x="838200" y="1676400"/>
          <a:ext cx="7391401" cy="4426806"/>
        </p:xfrm>
        <a:graphic>
          <a:graphicData uri="http://schemas.openxmlformats.org/drawingml/2006/table">
            <a:tbl>
              <a:tblPr/>
              <a:tblGrid>
                <a:gridCol w="685800"/>
                <a:gridCol w="3912538"/>
                <a:gridCol w="2125453"/>
                <a:gridCol w="667610"/>
              </a:tblGrid>
              <a:tr h="0">
                <a:tc>
                  <a:txBody>
                    <a:bodyPr/>
                    <a:lstStyle/>
                    <a:p>
                      <a:pPr algn="ctr" fontAlgn="b"/>
                      <a:r>
                        <a:rPr lang="en-US" sz="1050" b="1" i="0" u="none" strike="noStrike">
                          <a:solidFill>
                            <a:srgbClr val="FFFFFF"/>
                          </a:solidFill>
                          <a:effectLst/>
                          <a:latin typeface="Calibri" panose="020F0502020204030204" pitchFamily="34" charset="0"/>
                        </a:rPr>
                        <a:t>DCN</a:t>
                      </a:r>
                    </a:p>
                  </a:txBody>
                  <a:tcPr marL="7617" marR="7617" marT="76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1050" b="1" i="0" u="none" strike="noStrike">
                          <a:solidFill>
                            <a:srgbClr val="FFFFFF"/>
                          </a:solidFill>
                          <a:effectLst/>
                          <a:latin typeface="Calibri" panose="020F0502020204030204" pitchFamily="34" charset="0"/>
                        </a:rPr>
                        <a:t>Title</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1050" b="1" i="0" u="none" strike="noStrike">
                          <a:solidFill>
                            <a:srgbClr val="FFFFFF"/>
                          </a:solidFill>
                          <a:effectLst/>
                          <a:latin typeface="Calibri" panose="020F0502020204030204" pitchFamily="34" charset="0"/>
                        </a:rPr>
                        <a:t>Author</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1050" b="1" i="0" u="none" strike="noStrike">
                          <a:solidFill>
                            <a:srgbClr val="FFFFFF"/>
                          </a:solidFill>
                          <a:effectLst/>
                          <a:latin typeface="Calibri" panose="020F0502020204030204" pitchFamily="34" charset="0"/>
                        </a:rPr>
                        <a:t>Ad Hoc</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r>
              <a:tr h="304682">
                <a:tc>
                  <a:txBody>
                    <a:bodyPr/>
                    <a:lstStyle/>
                    <a:p>
                      <a:pPr algn="r" fontAlgn="t"/>
                      <a:r>
                        <a:rPr lang="en-US" sz="1050" b="0" i="0" u="none" strike="noStrike">
                          <a:solidFill>
                            <a:srgbClr val="000000"/>
                          </a:solidFill>
                          <a:effectLst/>
                          <a:latin typeface="Calibri" panose="020F0502020204030204" pitchFamily="34" charset="0"/>
                        </a:rPr>
                        <a:t>11-17/0995</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50" b="0" i="0" u="none" strike="noStrike">
                          <a:solidFill>
                            <a:srgbClr val="000000"/>
                          </a:solidFill>
                          <a:effectLst/>
                          <a:latin typeface="Calibri" panose="020F0502020204030204" pitchFamily="34" charset="0"/>
                        </a:rPr>
                        <a:t>Doppler comment resolutions  </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50" b="0" i="0" u="none" strike="noStrike">
                          <a:solidFill>
                            <a:srgbClr val="000000"/>
                          </a:solidFill>
                          <a:effectLst/>
                          <a:latin typeface="Calibri" panose="020F0502020204030204" pitchFamily="34" charset="0"/>
                        </a:rPr>
                        <a:t>Hongyuan Zhang</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50" b="0" i="0" u="none" strike="noStrike">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304682">
                <a:tc>
                  <a:txBody>
                    <a:bodyPr/>
                    <a:lstStyle/>
                    <a:p>
                      <a:pPr algn="r" fontAlgn="t"/>
                      <a:r>
                        <a:rPr lang="en-US" sz="1050" b="0" i="0" u="none" strike="noStrike">
                          <a:solidFill>
                            <a:srgbClr val="000000"/>
                          </a:solidFill>
                          <a:effectLst/>
                          <a:latin typeface="Calibri" panose="020F0502020204030204" pitchFamily="34" charset="0"/>
                        </a:rPr>
                        <a:t>11-17/1001</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50" b="0" i="0" u="none" strike="noStrike">
                          <a:solidFill>
                            <a:srgbClr val="000000"/>
                          </a:solidFill>
                          <a:effectLst/>
                          <a:latin typeface="Calibri" panose="020F0502020204030204" pitchFamily="34" charset="0"/>
                        </a:rPr>
                        <a:t>crs-on-28-2-2-txvector-and-rxvector-part-1</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50" b="0" i="0" u="none" strike="noStrike">
                          <a:solidFill>
                            <a:srgbClr val="000000"/>
                          </a:solidFill>
                          <a:effectLst/>
                          <a:latin typeface="Calibri" panose="020F0502020204030204" pitchFamily="34" charset="0"/>
                        </a:rPr>
                        <a:t>Bo Sun (ZTE Corporation)</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50" b="0" i="0" u="none" strike="noStrike">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52341">
                <a:tc>
                  <a:txBody>
                    <a:bodyPr/>
                    <a:lstStyle/>
                    <a:p>
                      <a:pPr algn="r" fontAlgn="t"/>
                      <a:r>
                        <a:rPr lang="en-US" sz="1050" b="0" i="0" u="none" strike="noStrike">
                          <a:solidFill>
                            <a:srgbClr val="000000"/>
                          </a:solidFill>
                          <a:effectLst/>
                          <a:latin typeface="Calibri" panose="020F0502020204030204" pitchFamily="34" charset="0"/>
                        </a:rPr>
                        <a:t>11-17/1296</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50" b="0" i="0" u="none" strike="noStrike">
                          <a:solidFill>
                            <a:srgbClr val="000000"/>
                          </a:solidFill>
                          <a:effectLst/>
                          <a:latin typeface="Calibri" panose="020F0502020204030204" pitchFamily="34" charset="0"/>
                        </a:rPr>
                        <a:t>CR-Miscellaneous-Part-1</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50" b="0" i="0" u="none" strike="noStrike">
                          <a:solidFill>
                            <a:srgbClr val="000000"/>
                          </a:solidFill>
                          <a:effectLst/>
                          <a:latin typeface="Calibri" panose="020F0502020204030204" pitchFamily="34" charset="0"/>
                        </a:rPr>
                        <a:t>Lochan Verma (Qualcomm)</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50" b="0" i="0" u="none" strike="noStrike">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52341">
                <a:tc>
                  <a:txBody>
                    <a:bodyPr/>
                    <a:lstStyle/>
                    <a:p>
                      <a:pPr algn="r" fontAlgn="t"/>
                      <a:r>
                        <a:rPr lang="en-US" sz="1050" b="0" i="0" u="none" strike="noStrike">
                          <a:solidFill>
                            <a:srgbClr val="000000"/>
                          </a:solidFill>
                          <a:effectLst/>
                          <a:latin typeface="Calibri" panose="020F0502020204030204" pitchFamily="34" charset="0"/>
                        </a:rPr>
                        <a:t>11-17/1306</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50" b="0" i="0" u="none" strike="noStrike">
                          <a:solidFill>
                            <a:srgbClr val="000000"/>
                          </a:solidFill>
                          <a:effectLst/>
                          <a:latin typeface="Calibri" panose="020F0502020204030204" pitchFamily="34" charset="0"/>
                        </a:rPr>
                        <a:t>PHY_CR_28.3.3.2</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50" b="0" i="0" u="none" strike="noStrike">
                          <a:solidFill>
                            <a:srgbClr val="000000"/>
                          </a:solidFill>
                          <a:effectLst/>
                          <a:latin typeface="Calibri" panose="020F0502020204030204" pitchFamily="34" charset="0"/>
                        </a:rPr>
                        <a:t>Xiaogang Chen (Intel)</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50" b="0" i="0" u="none" strike="noStrike">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52341">
                <a:tc>
                  <a:txBody>
                    <a:bodyPr/>
                    <a:lstStyle/>
                    <a:p>
                      <a:pPr algn="r" fontAlgn="t"/>
                      <a:r>
                        <a:rPr lang="en-US" sz="1050" b="0" i="0" u="none" strike="noStrike">
                          <a:solidFill>
                            <a:srgbClr val="000000"/>
                          </a:solidFill>
                          <a:effectLst/>
                          <a:latin typeface="Calibri" panose="020F0502020204030204" pitchFamily="34" charset="0"/>
                        </a:rPr>
                        <a:t>11-17/1307</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50" b="0" i="0" u="none" strike="noStrike">
                          <a:solidFill>
                            <a:srgbClr val="000000"/>
                          </a:solidFill>
                          <a:effectLst/>
                          <a:latin typeface="Calibri" panose="020F0502020204030204" pitchFamily="34" charset="0"/>
                        </a:rPr>
                        <a:t>Changes to NDP feedback Tx/Rx vector</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50" b="0" i="0" u="none" strike="noStrike">
                          <a:solidFill>
                            <a:srgbClr val="000000"/>
                          </a:solidFill>
                          <a:effectLst/>
                          <a:latin typeface="Calibri" panose="020F0502020204030204" pitchFamily="34" charset="0"/>
                        </a:rPr>
                        <a:t>Xiaogang Chen (Intel)</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50" b="0" i="0" u="none" strike="noStrike">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52341">
                <a:tc>
                  <a:txBody>
                    <a:bodyPr/>
                    <a:lstStyle/>
                    <a:p>
                      <a:pPr algn="r" fontAlgn="t"/>
                      <a:r>
                        <a:rPr lang="en-US" sz="1050" b="0" i="0" u="none" strike="noStrike">
                          <a:solidFill>
                            <a:srgbClr val="000000"/>
                          </a:solidFill>
                          <a:effectLst/>
                          <a:latin typeface="Calibri" panose="020F0502020204030204" pitchFamily="34" charset="0"/>
                        </a:rPr>
                        <a:t>11-17/1315</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50" b="0" i="0" u="none" strike="noStrike">
                          <a:solidFill>
                            <a:srgbClr val="000000"/>
                          </a:solidFill>
                          <a:effectLst/>
                          <a:latin typeface="Calibri" panose="020F0502020204030204" pitchFamily="34" charset="0"/>
                        </a:rPr>
                        <a:t>Resolution to CID8576</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50" b="0" i="0" u="none" strike="noStrike">
                          <a:solidFill>
                            <a:srgbClr val="000000"/>
                          </a:solidFill>
                          <a:effectLst/>
                          <a:latin typeface="Calibri" panose="020F0502020204030204" pitchFamily="34" charset="0"/>
                        </a:rPr>
                        <a:t>Yujin Noh (Newracom)</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50" b="0" i="0" u="none" strike="noStrike">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304682">
                <a:tc>
                  <a:txBody>
                    <a:bodyPr/>
                    <a:lstStyle/>
                    <a:p>
                      <a:pPr algn="r" fontAlgn="t"/>
                      <a:r>
                        <a:rPr lang="en-US" sz="1050" b="0" i="0" u="none" strike="noStrike">
                          <a:solidFill>
                            <a:srgbClr val="000000"/>
                          </a:solidFill>
                          <a:effectLst/>
                          <a:latin typeface="Calibri" panose="020F0502020204030204" pitchFamily="34" charset="0"/>
                        </a:rPr>
                        <a:t>11-17/1320</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50" b="0" i="0" u="none" strike="noStrike">
                          <a:solidFill>
                            <a:srgbClr val="000000"/>
                          </a:solidFill>
                          <a:effectLst/>
                          <a:latin typeface="Calibri" panose="020F0502020204030204" pitchFamily="34" charset="0"/>
                        </a:rPr>
                        <a:t>NSYM and TPE at RX side </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for Midamble design - Follow up</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50" b="0" i="0" u="none" strike="noStrike">
                          <a:solidFill>
                            <a:srgbClr val="000000"/>
                          </a:solidFill>
                          <a:effectLst/>
                          <a:latin typeface="Calibri" panose="020F0502020204030204" pitchFamily="34" charset="0"/>
                        </a:rPr>
                        <a:t>Yujin Noh (Newracom)</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50" b="0" i="0" u="none" strike="noStrike">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52341">
                <a:tc>
                  <a:txBody>
                    <a:bodyPr/>
                    <a:lstStyle/>
                    <a:p>
                      <a:pPr algn="r" fontAlgn="t"/>
                      <a:r>
                        <a:rPr lang="en-US" sz="1050" b="0" i="0" u="none" strike="noStrike">
                          <a:solidFill>
                            <a:srgbClr val="000000"/>
                          </a:solidFill>
                          <a:effectLst/>
                          <a:latin typeface="Calibri" panose="020F0502020204030204" pitchFamily="34" charset="0"/>
                        </a:rPr>
                        <a:t>11-17/1324</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50" b="0" i="0" u="none" strike="noStrike">
                          <a:solidFill>
                            <a:srgbClr val="000000"/>
                          </a:solidFill>
                          <a:effectLst/>
                          <a:latin typeface="Calibri" panose="020F0502020204030204" pitchFamily="34" charset="0"/>
                        </a:rPr>
                        <a:t>Usage of Doppler Bit</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50" b="0" i="0" u="none" strike="noStrike">
                          <a:solidFill>
                            <a:srgbClr val="000000"/>
                          </a:solidFill>
                          <a:effectLst/>
                          <a:latin typeface="Calibri" panose="020F0502020204030204" pitchFamily="34" charset="0"/>
                        </a:rPr>
                        <a:t>Yujin Noh (Newracom)</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50" b="0" i="0" u="none" strike="noStrike">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52341">
                <a:tc>
                  <a:txBody>
                    <a:bodyPr/>
                    <a:lstStyle/>
                    <a:p>
                      <a:pPr algn="r" fontAlgn="t"/>
                      <a:r>
                        <a:rPr lang="en-US" sz="1050" b="0" i="0" u="none" strike="noStrike">
                          <a:solidFill>
                            <a:srgbClr val="000000"/>
                          </a:solidFill>
                          <a:effectLst/>
                          <a:latin typeface="Calibri" panose="020F0502020204030204" pitchFamily="34" charset="0"/>
                        </a:rPr>
                        <a:t>11-17/1325</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50" b="0" i="0" u="none" strike="noStrike">
                          <a:solidFill>
                            <a:srgbClr val="000000"/>
                          </a:solidFill>
                          <a:effectLst/>
                          <a:latin typeface="Calibri" panose="020F0502020204030204" pitchFamily="34" charset="0"/>
                        </a:rPr>
                        <a:t>Text proposal on Usage of Doppler Bit</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50" b="0" i="0" u="none" strike="noStrike">
                          <a:solidFill>
                            <a:srgbClr val="000000"/>
                          </a:solidFill>
                          <a:effectLst/>
                          <a:latin typeface="Calibri" panose="020F0502020204030204" pitchFamily="34" charset="0"/>
                        </a:rPr>
                        <a:t>Yujin Noh (Newracom)</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50" b="0" i="0" u="none" strike="noStrike">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52341">
                <a:tc>
                  <a:txBody>
                    <a:bodyPr/>
                    <a:lstStyle/>
                    <a:p>
                      <a:pPr algn="r" fontAlgn="t"/>
                      <a:r>
                        <a:rPr lang="en-US" sz="1050" b="0" i="0" u="none" strike="noStrike">
                          <a:solidFill>
                            <a:srgbClr val="000000"/>
                          </a:solidFill>
                          <a:effectLst/>
                          <a:latin typeface="Calibri" panose="020F0502020204030204" pitchFamily="34" charset="0"/>
                        </a:rPr>
                        <a:t>11-17/1327</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50" b="0" i="0" u="none" strike="noStrike">
                          <a:solidFill>
                            <a:srgbClr val="000000"/>
                          </a:solidFill>
                          <a:effectLst/>
                          <a:latin typeface="Calibri" panose="020F0502020204030204" pitchFamily="34" charset="0"/>
                        </a:rPr>
                        <a:t>Interleaver for HE-SIGA and HE-SIGB</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50" b="0" i="0" u="none" strike="noStrike">
                          <a:solidFill>
                            <a:srgbClr val="000000"/>
                          </a:solidFill>
                          <a:effectLst/>
                          <a:latin typeface="Calibri" panose="020F0502020204030204" pitchFamily="34" charset="0"/>
                        </a:rPr>
                        <a:t>Dongguk Lim(LG Electronics)</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50" b="0" i="0" u="none" strike="noStrike">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52341">
                <a:tc>
                  <a:txBody>
                    <a:bodyPr/>
                    <a:lstStyle/>
                    <a:p>
                      <a:pPr algn="r" fontAlgn="t"/>
                      <a:r>
                        <a:rPr lang="en-US" sz="1050" b="0" i="0" u="none" strike="noStrike">
                          <a:solidFill>
                            <a:srgbClr val="000000"/>
                          </a:solidFill>
                          <a:effectLst/>
                          <a:latin typeface="Calibri" panose="020F0502020204030204" pitchFamily="34" charset="0"/>
                        </a:rPr>
                        <a:t>11-17/1332</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50" b="0" i="0" u="none" strike="noStrike">
                          <a:solidFill>
                            <a:srgbClr val="000000"/>
                          </a:solidFill>
                          <a:effectLst/>
                          <a:latin typeface="Calibri" panose="020F0502020204030204" pitchFamily="34" charset="0"/>
                        </a:rPr>
                        <a:t>PHY-CR-28.3.3.4</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50" b="0" i="0" u="none" strike="noStrike">
                          <a:solidFill>
                            <a:srgbClr val="000000"/>
                          </a:solidFill>
                          <a:effectLst/>
                          <a:latin typeface="Calibri" panose="020F0502020204030204" pitchFamily="34" charset="0"/>
                        </a:rPr>
                        <a:t>Junghoon Suh</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50" b="0" i="0" u="none" strike="noStrike">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52341">
                <a:tc>
                  <a:txBody>
                    <a:bodyPr/>
                    <a:lstStyle/>
                    <a:p>
                      <a:pPr algn="r" fontAlgn="t"/>
                      <a:r>
                        <a:rPr lang="en-US" sz="1050" b="0" i="0" u="none" strike="noStrike">
                          <a:solidFill>
                            <a:srgbClr val="000000"/>
                          </a:solidFill>
                          <a:effectLst/>
                          <a:latin typeface="Calibri" panose="020F0502020204030204" pitchFamily="34" charset="0"/>
                        </a:rPr>
                        <a:t>11-17/1350</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50" b="0" i="0" u="none" strike="noStrike">
                          <a:solidFill>
                            <a:srgbClr val="000000"/>
                          </a:solidFill>
                          <a:effectLst/>
                          <a:latin typeface="Calibri" panose="020F0502020204030204" pitchFamily="34" charset="0"/>
                        </a:rPr>
                        <a:t>On-TX-EVM</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50" b="0" i="0" u="none" strike="noStrike">
                          <a:solidFill>
                            <a:srgbClr val="000000"/>
                          </a:solidFill>
                          <a:effectLst/>
                          <a:latin typeface="Calibri" panose="020F0502020204030204" pitchFamily="34" charset="0"/>
                        </a:rPr>
                        <a:t>Ron Porat</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50" b="0" i="0" u="none" strike="noStrike">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52341">
                <a:tc>
                  <a:txBody>
                    <a:bodyPr/>
                    <a:lstStyle/>
                    <a:p>
                      <a:pPr algn="r" fontAlgn="t"/>
                      <a:r>
                        <a:rPr lang="en-US" sz="1050" b="0" i="0" u="none" strike="noStrike">
                          <a:solidFill>
                            <a:srgbClr val="000000"/>
                          </a:solidFill>
                          <a:effectLst/>
                          <a:latin typeface="Calibri" panose="020F0502020204030204" pitchFamily="34" charset="0"/>
                        </a:rPr>
                        <a:t>11-17/1357</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50" b="0" i="0" u="none" strike="noStrike">
                          <a:solidFill>
                            <a:srgbClr val="000000"/>
                          </a:solidFill>
                          <a:effectLst/>
                          <a:latin typeface="Calibri" panose="020F0502020204030204" pitchFamily="34" charset="0"/>
                        </a:rPr>
                        <a:t>Capablity on Doppler Mode</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50" b="0" i="0" u="none" strike="noStrike">
                          <a:solidFill>
                            <a:srgbClr val="000000"/>
                          </a:solidFill>
                          <a:effectLst/>
                          <a:latin typeface="Calibri" panose="020F0502020204030204" pitchFamily="34" charset="0"/>
                        </a:rPr>
                        <a:t>Ross Jian Yu </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50" b="0" i="0" u="none" strike="noStrike">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52341">
                <a:tc>
                  <a:txBody>
                    <a:bodyPr/>
                    <a:lstStyle/>
                    <a:p>
                      <a:pPr algn="r" fontAlgn="t"/>
                      <a:r>
                        <a:rPr lang="en-US" sz="1050" b="0" i="0" u="none" strike="noStrike">
                          <a:solidFill>
                            <a:srgbClr val="000000"/>
                          </a:solidFill>
                          <a:effectLst/>
                          <a:latin typeface="Calibri" panose="020F0502020204030204" pitchFamily="34" charset="0"/>
                        </a:rPr>
                        <a:t>11-17/1361</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50" b="0" i="0" u="none" strike="noStrike">
                          <a:solidFill>
                            <a:srgbClr val="000000"/>
                          </a:solidFill>
                          <a:effectLst/>
                          <a:latin typeface="Calibri" panose="020F0502020204030204" pitchFamily="34" charset="0"/>
                        </a:rPr>
                        <a:t>CRs for 20MHz-only STA - Part 4</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50" b="0" i="0" u="none" strike="noStrike">
                          <a:solidFill>
                            <a:srgbClr val="000000"/>
                          </a:solidFill>
                          <a:effectLst/>
                          <a:latin typeface="Calibri" panose="020F0502020204030204" pitchFamily="34" charset="0"/>
                        </a:rPr>
                        <a:t>Sungeun Lee </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50" b="0" i="0" u="none" strike="noStrike">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52341">
                <a:tc>
                  <a:txBody>
                    <a:bodyPr/>
                    <a:lstStyle/>
                    <a:p>
                      <a:pPr algn="r" fontAlgn="t"/>
                      <a:r>
                        <a:rPr lang="en-US" sz="1050" b="0" i="0" u="none" strike="noStrike">
                          <a:solidFill>
                            <a:srgbClr val="000000"/>
                          </a:solidFill>
                          <a:effectLst/>
                          <a:latin typeface="Calibri" panose="020F0502020204030204" pitchFamily="34" charset="0"/>
                        </a:rPr>
                        <a:t>11-17/1366</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50" b="0" i="0" u="none" strike="noStrike">
                          <a:solidFill>
                            <a:srgbClr val="000000"/>
                          </a:solidFill>
                          <a:effectLst/>
                          <a:latin typeface="Calibri" panose="020F0502020204030204" pitchFamily="34" charset="0"/>
                        </a:rPr>
                        <a:t>midamble design continued</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50" b="0" i="0" u="none" strike="noStrike">
                          <a:solidFill>
                            <a:srgbClr val="000000"/>
                          </a:solidFill>
                          <a:effectLst/>
                          <a:latin typeface="Calibri" panose="020F0502020204030204" pitchFamily="34" charset="0"/>
                        </a:rPr>
                        <a:t>Hongyuan Zhang</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50" b="0" i="0" u="none" strike="noStrike">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52341">
                <a:tc>
                  <a:txBody>
                    <a:bodyPr/>
                    <a:lstStyle/>
                    <a:p>
                      <a:pPr algn="r" fontAlgn="t"/>
                      <a:r>
                        <a:rPr lang="en-US" sz="1050" b="0" i="0" u="none" strike="noStrike">
                          <a:solidFill>
                            <a:srgbClr val="000000"/>
                          </a:solidFill>
                          <a:effectLst/>
                          <a:latin typeface="Calibri" panose="020F0502020204030204" pitchFamily="34" charset="0"/>
                        </a:rPr>
                        <a:t>11-17/1374</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50" b="0" i="0" u="none" strike="noStrike">
                          <a:solidFill>
                            <a:srgbClr val="000000"/>
                          </a:solidFill>
                          <a:effectLst/>
                          <a:latin typeface="Calibri" panose="020F0502020204030204" pitchFamily="34" charset="0"/>
                        </a:rPr>
                        <a:t>EVM with amplitude drift ompensation</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50" b="0" i="0" u="none" strike="noStrike">
                          <a:solidFill>
                            <a:srgbClr val="000000"/>
                          </a:solidFill>
                          <a:effectLst/>
                          <a:latin typeface="Calibri" panose="020F0502020204030204" pitchFamily="34" charset="0"/>
                        </a:rPr>
                        <a:t>Jianhan Liu</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50" b="0" i="0" u="none" strike="noStrike">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304682">
                <a:tc>
                  <a:txBody>
                    <a:bodyPr/>
                    <a:lstStyle/>
                    <a:p>
                      <a:pPr algn="r" fontAlgn="t"/>
                      <a:r>
                        <a:rPr lang="en-US" sz="1050" b="0" i="0" u="none" strike="noStrike">
                          <a:solidFill>
                            <a:srgbClr val="000000"/>
                          </a:solidFill>
                          <a:effectLst/>
                          <a:latin typeface="Calibri" panose="020F0502020204030204" pitchFamily="34" charset="0"/>
                        </a:rPr>
                        <a:t>11-17/1375</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50" b="0" i="0" u="none" strike="noStrike">
                          <a:solidFill>
                            <a:srgbClr val="000000"/>
                          </a:solidFill>
                          <a:effectLst/>
                          <a:latin typeface="Calibri" panose="020F0502020204030204" pitchFamily="34" charset="0"/>
                        </a:rPr>
                        <a:t>Test Changes on Transmitter modulation accuracy (EVM) text</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50" b="0" i="0" u="none" strike="noStrike">
                          <a:solidFill>
                            <a:srgbClr val="000000"/>
                          </a:solidFill>
                          <a:effectLst/>
                          <a:latin typeface="Calibri" panose="020F0502020204030204" pitchFamily="34" charset="0"/>
                        </a:rPr>
                        <a:t>Jianhan Liu</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50" b="0" i="0" u="none" strike="noStrike">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52341">
                <a:tc>
                  <a:txBody>
                    <a:bodyPr/>
                    <a:lstStyle/>
                    <a:p>
                      <a:pPr algn="r" fontAlgn="t"/>
                      <a:r>
                        <a:rPr lang="en-US" sz="1050" b="0" i="0" u="none" strike="noStrike">
                          <a:solidFill>
                            <a:srgbClr val="000000"/>
                          </a:solidFill>
                          <a:effectLst/>
                          <a:latin typeface="Calibri" panose="020F0502020204030204" pitchFamily="34" charset="0"/>
                        </a:rPr>
                        <a:t>11-17/1376</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50" b="0" i="0" u="none" strike="noStrike">
                          <a:solidFill>
                            <a:srgbClr val="000000"/>
                          </a:solidFill>
                          <a:effectLst/>
                          <a:latin typeface="Calibri" panose="020F0502020204030204" pitchFamily="34" charset="0"/>
                        </a:rPr>
                        <a:t>Use of Doppler bit in 11ax</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50" b="0" i="0" u="none" strike="noStrike">
                          <a:solidFill>
                            <a:srgbClr val="000000"/>
                          </a:solidFill>
                          <a:effectLst/>
                          <a:latin typeface="Calibri" panose="020F0502020204030204" pitchFamily="34" charset="0"/>
                        </a:rPr>
                        <a:t>Jianhan Liu</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50" b="0" i="0" u="none" strike="noStrike">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52341">
                <a:tc>
                  <a:txBody>
                    <a:bodyPr/>
                    <a:lstStyle/>
                    <a:p>
                      <a:pPr algn="r" fontAlgn="t"/>
                      <a:r>
                        <a:rPr lang="en-US" sz="1050" b="0" i="0" u="none" strike="noStrike">
                          <a:solidFill>
                            <a:srgbClr val="000000"/>
                          </a:solidFill>
                          <a:effectLst/>
                          <a:latin typeface="Calibri" panose="020F0502020204030204" pitchFamily="34" charset="0"/>
                        </a:rPr>
                        <a:t>11-17/1379</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50" b="0" i="0" u="none" strike="noStrike">
                          <a:solidFill>
                            <a:srgbClr val="000000"/>
                          </a:solidFill>
                          <a:effectLst/>
                          <a:latin typeface="Calibri" panose="020F0502020204030204" pitchFamily="34" charset="0"/>
                        </a:rPr>
                        <a:t>cr-4808-revist</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50" b="0" i="0" u="none" strike="noStrike">
                          <a:solidFill>
                            <a:srgbClr val="000000"/>
                          </a:solidFill>
                          <a:effectLst/>
                          <a:latin typeface="Calibri" panose="020F0502020204030204" pitchFamily="34" charset="0"/>
                        </a:rPr>
                        <a:t>Ross Jian Yu </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50" b="0" i="0" u="none" strike="noStrike">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52341">
                <a:tc>
                  <a:txBody>
                    <a:bodyPr/>
                    <a:lstStyle/>
                    <a:p>
                      <a:pPr algn="r" fontAlgn="t"/>
                      <a:r>
                        <a:rPr lang="en-US" sz="1050" b="0" i="0" u="none" strike="noStrike">
                          <a:solidFill>
                            <a:srgbClr val="000000"/>
                          </a:solidFill>
                          <a:effectLst/>
                          <a:latin typeface="Calibri" panose="020F0502020204030204" pitchFamily="34" charset="0"/>
                        </a:rPr>
                        <a:t>11-17/1380</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50" b="0" i="0" u="none" strike="noStrike">
                          <a:solidFill>
                            <a:srgbClr val="000000"/>
                          </a:solidFill>
                          <a:effectLst/>
                          <a:latin typeface="Calibri" panose="020F0502020204030204" pitchFamily="34" charset="0"/>
                        </a:rPr>
                        <a:t>HE SIG B Spatial Configuration Field</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50" b="0" i="0" u="none" strike="noStrike">
                          <a:solidFill>
                            <a:srgbClr val="000000"/>
                          </a:solidFill>
                          <a:effectLst/>
                          <a:latin typeface="Calibri" panose="020F0502020204030204" pitchFamily="34" charset="0"/>
                        </a:rPr>
                        <a:t>Hongyuan Zhang</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50" b="0" i="0" u="none" strike="noStrike">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52341">
                <a:tc>
                  <a:txBody>
                    <a:bodyPr/>
                    <a:lstStyle/>
                    <a:p>
                      <a:pPr algn="r" fontAlgn="t"/>
                      <a:r>
                        <a:rPr lang="en-US" sz="1050" b="0" i="0" u="none" strike="noStrike">
                          <a:solidFill>
                            <a:srgbClr val="000000"/>
                          </a:solidFill>
                          <a:effectLst/>
                          <a:latin typeface="Calibri" panose="020F0502020204030204" pitchFamily="34" charset="0"/>
                        </a:rPr>
                        <a:t>11-17/1381</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50" b="0" i="0" u="none" strike="noStrike">
                          <a:solidFill>
                            <a:srgbClr val="000000"/>
                          </a:solidFill>
                          <a:effectLst/>
                          <a:latin typeface="Calibri" panose="020F0502020204030204" pitchFamily="34" charset="0"/>
                        </a:rPr>
                        <a:t>CID 6309 DCM in HE TB PPDUs</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50" b="0" i="0" u="none" strike="noStrike">
                          <a:solidFill>
                            <a:srgbClr val="000000"/>
                          </a:solidFill>
                          <a:effectLst/>
                          <a:latin typeface="Calibri" panose="020F0502020204030204" pitchFamily="34" charset="0"/>
                        </a:rPr>
                        <a:t>Hongyuan Zhang</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50" b="0" i="0" u="none" strike="noStrike">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52341">
                <a:tc>
                  <a:txBody>
                    <a:bodyPr/>
                    <a:lstStyle/>
                    <a:p>
                      <a:pPr algn="r" fontAlgn="t"/>
                      <a:r>
                        <a:rPr lang="en-US" sz="1050" b="0" i="0" u="none" strike="noStrike">
                          <a:solidFill>
                            <a:srgbClr val="000000"/>
                          </a:solidFill>
                          <a:effectLst/>
                          <a:latin typeface="Calibri" panose="020F0502020204030204" pitchFamily="34" charset="0"/>
                        </a:rPr>
                        <a:t>11-17/1383</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50" b="0" i="0" u="none" strike="noStrike">
                          <a:solidFill>
                            <a:srgbClr val="000000"/>
                          </a:solidFill>
                          <a:effectLst/>
                          <a:latin typeface="Calibri" panose="020F0502020204030204" pitchFamily="34" charset="0"/>
                        </a:rPr>
                        <a:t>proposed-change-to-resolution-to-cid-9551</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50" b="0" i="0" u="none" strike="noStrike">
                          <a:solidFill>
                            <a:srgbClr val="000000"/>
                          </a:solidFill>
                          <a:effectLst/>
                          <a:latin typeface="Calibri" panose="020F0502020204030204" pitchFamily="34" charset="0"/>
                        </a:rPr>
                        <a:t>Yasuhiko Inoue </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50" b="0" i="0" u="none" strike="noStrike" dirty="0">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29292181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from March 2017</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CA" dirty="0"/>
              <a:t>Discussed options and need for volunteers for the Waveform generation activity.</a:t>
            </a:r>
          </a:p>
          <a:p>
            <a:pPr>
              <a:buFont typeface="Arial" panose="020B0604020202020204" pitchFamily="34" charset="0"/>
              <a:buChar char="•"/>
            </a:pPr>
            <a:r>
              <a:rPr lang="en-CA" dirty="0"/>
              <a:t>Motion passed to extend 802.11ax scope to include bands up to 7.125 </a:t>
            </a:r>
            <a:r>
              <a:rPr lang="en-CA" dirty="0" smtClean="0"/>
              <a:t>GHz</a:t>
            </a:r>
          </a:p>
          <a:p>
            <a:pPr>
              <a:buFont typeface="Arial" panose="020B0604020202020204" pitchFamily="34" charset="0"/>
              <a:buChar char="•"/>
            </a:pPr>
            <a:r>
              <a:rPr lang="en-CA" sz="2200" dirty="0"/>
              <a:t>The TG held a 3-day ad hoc meeting in Santa Clara to work on the MAC and MU remaining comments</a:t>
            </a:r>
          </a:p>
          <a:p>
            <a:pPr lvl="1">
              <a:buFont typeface="Arial" panose="020B0604020202020204" pitchFamily="34" charset="0"/>
              <a:buChar char="•"/>
            </a:pPr>
            <a:r>
              <a:rPr lang="en-CA" sz="1800" b="1" dirty="0"/>
              <a:t>35 Submissions were discussed covering over 650 CID. Most of the CIDs are now ready for motion.</a:t>
            </a:r>
          </a:p>
          <a:p>
            <a:pPr lvl="1">
              <a:buFont typeface="Arial" panose="020B0604020202020204" pitchFamily="34" charset="0"/>
              <a:buChar char="•"/>
            </a:pPr>
            <a:r>
              <a:rPr lang="en-CA" sz="1800" b="1" dirty="0"/>
              <a:t>Agenda for the ad hoc meeting is available at 11-17/1251r4.</a:t>
            </a:r>
          </a:p>
          <a:p>
            <a:pPr>
              <a:buFont typeface="Arial" panose="020B0604020202020204" pitchFamily="34" charset="0"/>
              <a:buChar char="•"/>
            </a:pPr>
            <a:r>
              <a:rPr lang="en-CA" sz="2200" dirty="0"/>
              <a:t>Additionally about 60 CIDs are resolved during the </a:t>
            </a:r>
            <a:r>
              <a:rPr lang="en-CA" sz="2200" dirty="0" err="1"/>
              <a:t>telecons</a:t>
            </a:r>
            <a:r>
              <a:rPr lang="en-CA" sz="2200" dirty="0"/>
              <a:t>.</a:t>
            </a:r>
          </a:p>
          <a:p>
            <a:pPr>
              <a:buFont typeface="Arial" panose="020B0604020202020204" pitchFamily="34" charset="0"/>
              <a:buChar char="•"/>
            </a:pPr>
            <a:endParaRPr lang="en-CA"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26469463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Approval of  TG Minutes </a:t>
            </a:r>
            <a:r>
              <a:rPr lang="en-US" altLang="en-US" dirty="0" smtClean="0"/>
              <a:t>(July 2017 </a:t>
            </a:r>
            <a:r>
              <a:rPr lang="en-US" altLang="en-US" dirty="0"/>
              <a:t>Meeting and </a:t>
            </a:r>
            <a:r>
              <a:rPr lang="en-US" altLang="en-US" dirty="0" err="1"/>
              <a:t>Telecon</a:t>
            </a:r>
            <a:r>
              <a:rPr lang="en-US" altLang="en-US" dirty="0"/>
              <a:t> Minutes)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sz="2000" dirty="0"/>
              <a:t>Approve TGax minutes of meetings and teleconferences from </a:t>
            </a:r>
            <a:r>
              <a:rPr lang="en-US" altLang="en-US" sz="2000" dirty="0" smtClean="0"/>
              <a:t>July 2017 </a:t>
            </a:r>
            <a:r>
              <a:rPr lang="en-US" altLang="en-US" sz="2000" dirty="0"/>
              <a:t>plenary meeting to today:  </a:t>
            </a:r>
            <a:endParaRPr lang="en-US" altLang="en-US" sz="2000" dirty="0" smtClean="0"/>
          </a:p>
          <a:p>
            <a:pPr lvl="1">
              <a:buFont typeface="Arial" panose="020B0604020202020204" pitchFamily="34" charset="0"/>
              <a:buChar char="•"/>
            </a:pPr>
            <a:r>
              <a:rPr lang="en-US" altLang="en-US" sz="1600" dirty="0">
                <a:hlinkClick r:id="rId2"/>
              </a:rPr>
              <a:t>https://</a:t>
            </a:r>
            <a:r>
              <a:rPr lang="en-US" altLang="en-US" sz="1600" dirty="0" smtClean="0">
                <a:hlinkClick r:id="rId2"/>
              </a:rPr>
              <a:t>mentor.ieee.org/802.11/dcn/17/11-17-1105-00-00ax-tgax-july-2017-berlin-meeting-minutes.docx</a:t>
            </a:r>
            <a:r>
              <a:rPr lang="en-US" altLang="en-US" sz="1600" dirty="0" smtClean="0"/>
              <a:t> </a:t>
            </a:r>
          </a:p>
          <a:p>
            <a:pPr lvl="1">
              <a:buFont typeface="Arial" panose="020B0604020202020204" pitchFamily="34" charset="0"/>
              <a:buChar char="•"/>
            </a:pPr>
            <a:r>
              <a:rPr lang="en-US" altLang="en-US" sz="1600" dirty="0">
                <a:hlinkClick r:id="rId3"/>
              </a:rPr>
              <a:t>https://</a:t>
            </a:r>
            <a:r>
              <a:rPr lang="en-US" altLang="en-US" sz="1600" dirty="0" smtClean="0">
                <a:hlinkClick r:id="rId3"/>
              </a:rPr>
              <a:t>mentor.ieee.org/802.11/dcn/17/11-17-1177-03-00ax-tgax-teleconference-minutes-from-july-to-august-2017.docx</a:t>
            </a:r>
            <a:r>
              <a:rPr lang="en-US" altLang="en-US" sz="1600" dirty="0" smtClean="0"/>
              <a:t> </a:t>
            </a:r>
          </a:p>
          <a:p>
            <a:pPr lvl="1">
              <a:buFont typeface="Arial" panose="020B0604020202020204" pitchFamily="34" charset="0"/>
              <a:buChar char="•"/>
            </a:pPr>
            <a:r>
              <a:rPr lang="en-US" altLang="en-US" sz="1600" dirty="0">
                <a:hlinkClick r:id="rId4"/>
              </a:rPr>
              <a:t>https://</a:t>
            </a:r>
            <a:r>
              <a:rPr lang="en-US" altLang="en-US" sz="1600" dirty="0" smtClean="0">
                <a:hlinkClick r:id="rId4"/>
              </a:rPr>
              <a:t>mentor.ieee.org/802.11/dcn/17/11-17-1154-00-00ax-11ax-mac-ad-hoc-meeting-minutes.docx</a:t>
            </a:r>
            <a:r>
              <a:rPr lang="en-US" altLang="en-US" sz="1600" dirty="0" smtClean="0"/>
              <a:t> </a:t>
            </a:r>
          </a:p>
          <a:p>
            <a:pPr lvl="1">
              <a:buFont typeface="Arial" panose="020B0604020202020204" pitchFamily="34" charset="0"/>
              <a:buChar char="•"/>
            </a:pPr>
            <a:r>
              <a:rPr lang="en-US" altLang="en-US" sz="1600" dirty="0">
                <a:hlinkClick r:id="rId5"/>
              </a:rPr>
              <a:t>https://</a:t>
            </a:r>
            <a:r>
              <a:rPr lang="en-US" altLang="en-US" sz="1600" dirty="0" smtClean="0">
                <a:hlinkClick r:id="rId5"/>
              </a:rPr>
              <a:t>mentor.ieee.org/802.11/dcn/17/11-17-1148-00-00ax-tgax-mu-and-sr-ad-hoc-group-meeting-minutes-july-2017.docx</a:t>
            </a:r>
            <a:r>
              <a:rPr lang="en-US" altLang="en-US" sz="1600" dirty="0" smtClean="0"/>
              <a:t> </a:t>
            </a:r>
          </a:p>
          <a:p>
            <a:pPr lvl="1">
              <a:buFont typeface="Arial" panose="020B0604020202020204" pitchFamily="34" charset="0"/>
              <a:buChar char="•"/>
            </a:pPr>
            <a:r>
              <a:rPr lang="en-US" altLang="en-US" sz="1600" dirty="0">
                <a:hlinkClick r:id="rId6"/>
              </a:rPr>
              <a:t>https://</a:t>
            </a:r>
            <a:r>
              <a:rPr lang="en-US" altLang="en-US" sz="1600" dirty="0" smtClean="0">
                <a:hlinkClick r:id="rId6"/>
              </a:rPr>
              <a:t>mentor.ieee.org/802.11/dcn/17/11-17-1094-00-00ax-tgax-july-2017-berlin-phy-ad-hoc-meeting-minutes.docx</a:t>
            </a:r>
            <a:r>
              <a:rPr lang="en-US" altLang="en-US" sz="1600" dirty="0" smtClean="0"/>
              <a:t> </a:t>
            </a:r>
            <a:endParaRPr lang="en-US" altLang="en-US" sz="1600" dirty="0"/>
          </a:p>
          <a:p>
            <a:pPr lvl="1">
              <a:buFont typeface="Arial" panose="020B0604020202020204" pitchFamily="34" charset="0"/>
              <a:buChar char="•"/>
            </a:pPr>
            <a:endParaRPr lang="en-US" altLang="en-US" sz="1600" dirty="0"/>
          </a:p>
          <a:p>
            <a:pPr>
              <a:buFont typeface="Arial" panose="020B0604020202020204" pitchFamily="34" charset="0"/>
              <a:buChar char="•"/>
            </a:pPr>
            <a:r>
              <a:rPr lang="en-US" altLang="en-US" sz="2000" dirty="0"/>
              <a:t>Move:		Second: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184370442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CSD Motion</a:t>
            </a:r>
            <a:endParaRPr lang="en-US" dirty="0"/>
          </a:p>
        </p:txBody>
      </p:sp>
      <p:sp>
        <p:nvSpPr>
          <p:cNvPr id="3" name="Content Placeholder 2"/>
          <p:cNvSpPr>
            <a:spLocks noGrp="1"/>
          </p:cNvSpPr>
          <p:nvPr>
            <p:ph idx="1"/>
          </p:nvPr>
        </p:nvSpPr>
        <p:spPr/>
        <p:txBody>
          <a:bodyPr/>
          <a:lstStyle/>
          <a:p>
            <a:r>
              <a:rPr lang="en-US" dirty="0" smtClean="0"/>
              <a:t>Move to affirm that the IEEE P802.11ax CSD in document 11-14/0169r1 </a:t>
            </a:r>
            <a:r>
              <a:rPr lang="en-US" dirty="0" smtClean="0"/>
              <a:t>still applies</a:t>
            </a:r>
            <a:r>
              <a:rPr lang="en-US" dirty="0" smtClean="0"/>
              <a:t> to the modified PAR </a:t>
            </a:r>
            <a:r>
              <a:rPr lang="en-US" dirty="0" smtClean="0"/>
              <a:t>in document 11-17/0913r2.</a:t>
            </a:r>
          </a:p>
          <a:p>
            <a:endParaRPr lang="en-US" dirty="0"/>
          </a:p>
          <a:p>
            <a:r>
              <a:rPr lang="en-US" dirty="0" smtClean="0"/>
              <a:t>Move:			Second:</a:t>
            </a:r>
          </a:p>
          <a:p>
            <a:r>
              <a:rPr lang="en-US" dirty="0" smtClean="0"/>
              <a:t>Y/N/A</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139116823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Editor Report</a:t>
            </a:r>
            <a:endParaRPr lang="en-US" dirty="0"/>
          </a:p>
        </p:txBody>
      </p:sp>
      <p:sp>
        <p:nvSpPr>
          <p:cNvPr id="3" name="Content Placeholder 2"/>
          <p:cNvSpPr>
            <a:spLocks noGrp="1"/>
          </p:cNvSpPr>
          <p:nvPr>
            <p:ph idx="1"/>
          </p:nvPr>
        </p:nvSpPr>
        <p:spPr/>
        <p:txBody>
          <a:bodyPr/>
          <a:lstStyle/>
          <a:p>
            <a:r>
              <a:rPr lang="en-US" dirty="0" smtClean="0"/>
              <a:t>Robert Stacey</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graphicFrame>
        <p:nvGraphicFramePr>
          <p:cNvPr id="7" name="Object 6"/>
          <p:cNvGraphicFramePr>
            <a:graphicFrameLocks noChangeAspect="1"/>
          </p:cNvGraphicFramePr>
          <p:nvPr>
            <p:extLst>
              <p:ext uri="{D42A27DB-BD31-4B8C-83A1-F6EECF244321}">
                <p14:modId xmlns:p14="http://schemas.microsoft.com/office/powerpoint/2010/main" val="1898213613"/>
              </p:ext>
            </p:extLst>
          </p:nvPr>
        </p:nvGraphicFramePr>
        <p:xfrm>
          <a:off x="6324600" y="1990165"/>
          <a:ext cx="1705286" cy="1438835"/>
        </p:xfrm>
        <a:graphic>
          <a:graphicData uri="http://schemas.openxmlformats.org/presentationml/2006/ole">
            <mc:AlternateContent xmlns:mc="http://schemas.openxmlformats.org/markup-compatibility/2006">
              <mc:Choice xmlns:v="urn:schemas-microsoft-com:vml" Requires="v">
                <p:oleObj spid="_x0000_s4113" name="Packager Shell Object" showAsIcon="1" r:id="rId3" imgW="914400" imgH="771480" progId="Package">
                  <p:embed/>
                </p:oleObj>
              </mc:Choice>
              <mc:Fallback>
                <p:oleObj name="Packager Shell Object" showAsIcon="1" r:id="rId3" imgW="914400" imgH="771480" progId="Package">
                  <p:embed/>
                  <p:pic>
                    <p:nvPicPr>
                      <p:cNvPr id="0" name=""/>
                      <p:cNvPicPr/>
                      <p:nvPr/>
                    </p:nvPicPr>
                    <p:blipFill>
                      <a:blip r:embed="rId4"/>
                      <a:stretch>
                        <a:fillRect/>
                      </a:stretch>
                    </p:blipFill>
                    <p:spPr>
                      <a:xfrm>
                        <a:off x="6324600" y="1990165"/>
                        <a:ext cx="1705286" cy="1438835"/>
                      </a:xfrm>
                      <a:prstGeom prst="rect">
                        <a:avLst/>
                      </a:prstGeom>
                    </p:spPr>
                  </p:pic>
                </p:oleObj>
              </mc:Fallback>
            </mc:AlternateContent>
          </a:graphicData>
        </a:graphic>
      </p:graphicFrame>
    </p:spTree>
    <p:extLst>
      <p:ext uri="{BB962C8B-B14F-4D97-AF65-F5344CB8AC3E}">
        <p14:creationId xmlns:p14="http://schemas.microsoft.com/office/powerpoint/2010/main" val="74357490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a:xfrm>
            <a:off x="685800" y="1524000"/>
            <a:ext cx="7770813" cy="4113213"/>
          </a:xfrm>
        </p:spPr>
        <p:txBody>
          <a:bodyPr/>
          <a:lstStyle/>
          <a:p>
            <a:pPr>
              <a:buFont typeface="Arial" panose="020B0604020202020204" pitchFamily="34" charset="0"/>
              <a:buChar char="•"/>
            </a:pPr>
            <a:r>
              <a:rPr lang="en-US" altLang="zh-CN" dirty="0" smtClean="0"/>
              <a:t>September </a:t>
            </a:r>
            <a:r>
              <a:rPr lang="en-US" altLang="zh-CN" dirty="0"/>
              <a:t>2014: start of the TG</a:t>
            </a:r>
          </a:p>
          <a:p>
            <a:pPr>
              <a:buFont typeface="Arial" panose="020B0604020202020204" pitchFamily="34" charset="0"/>
              <a:buChar char="•"/>
            </a:pPr>
            <a:r>
              <a:rPr lang="en-US" altLang="zh-CN" dirty="0"/>
              <a:t>Nov. 2014: First draft of the TG SFD was approved</a:t>
            </a:r>
          </a:p>
          <a:p>
            <a:pPr>
              <a:buFont typeface="Arial" panose="020B0604020202020204" pitchFamily="34" charset="0"/>
              <a:buChar char="•"/>
            </a:pPr>
            <a:r>
              <a:rPr lang="en-US" altLang="zh-CN" dirty="0"/>
              <a:t>Jan. 2016: proposed TG draft</a:t>
            </a:r>
          </a:p>
          <a:p>
            <a:pPr>
              <a:buFont typeface="Arial" panose="020B0604020202020204" pitchFamily="34" charset="0"/>
              <a:buChar char="•"/>
            </a:pPr>
            <a:r>
              <a:rPr lang="en-US" altLang="zh-CN" dirty="0" smtClean="0"/>
              <a:t>September </a:t>
            </a:r>
            <a:r>
              <a:rPr lang="en-US" altLang="zh-CN" dirty="0"/>
              <a:t>2016: Draft D0.1 was approved and CC started</a:t>
            </a:r>
          </a:p>
          <a:p>
            <a:pPr>
              <a:buFont typeface="Arial" panose="020B0604020202020204" pitchFamily="34" charset="0"/>
              <a:buChar char="•"/>
            </a:pPr>
            <a:r>
              <a:rPr lang="en-US" altLang="zh-CN" dirty="0">
                <a:solidFill>
                  <a:srgbClr val="00B050"/>
                </a:solidFill>
              </a:rPr>
              <a:t>November 2016: Draft 1.0 and WG letter ballot</a:t>
            </a:r>
          </a:p>
          <a:p>
            <a:pPr>
              <a:buFont typeface="Arial" panose="020B0604020202020204" pitchFamily="34" charset="0"/>
              <a:buChar char="•"/>
            </a:pPr>
            <a:r>
              <a:rPr lang="en-US" altLang="zh-CN" dirty="0" smtClean="0">
                <a:solidFill>
                  <a:srgbClr val="FF0000"/>
                </a:solidFill>
              </a:rPr>
              <a:t>September </a:t>
            </a:r>
            <a:r>
              <a:rPr lang="en-US" altLang="zh-CN" dirty="0">
                <a:solidFill>
                  <a:srgbClr val="FF0000"/>
                </a:solidFill>
              </a:rPr>
              <a:t>2017: Draft 2.0 and </a:t>
            </a:r>
            <a:r>
              <a:rPr lang="en-US" altLang="zh-CN" strike="sngStrike" dirty="0" smtClean="0">
                <a:solidFill>
                  <a:srgbClr val="FF0000"/>
                </a:solidFill>
              </a:rPr>
              <a:t>recirculation </a:t>
            </a:r>
            <a:r>
              <a:rPr lang="en-US" altLang="zh-CN" dirty="0" smtClean="0">
                <a:solidFill>
                  <a:srgbClr val="FF0000"/>
                </a:solidFill>
              </a:rPr>
              <a:t>WG LB</a:t>
            </a:r>
            <a:endParaRPr lang="en-US" altLang="zh-CN" dirty="0">
              <a:solidFill>
                <a:srgbClr val="FF0000"/>
              </a:solidFill>
            </a:endParaRPr>
          </a:p>
          <a:p>
            <a:pPr>
              <a:buFont typeface="Arial" panose="020B0604020202020204" pitchFamily="34" charset="0"/>
              <a:buChar char="•"/>
            </a:pPr>
            <a:r>
              <a:rPr lang="en-CA" altLang="zh-CN" dirty="0">
                <a:solidFill>
                  <a:srgbClr val="FFC000"/>
                </a:solidFill>
              </a:rPr>
              <a:t>November 2017: MDR (Mandatory Document Review)</a:t>
            </a:r>
          </a:p>
          <a:p>
            <a:pPr>
              <a:buFont typeface="Arial" panose="020B0604020202020204" pitchFamily="34" charset="0"/>
              <a:buChar char="•"/>
            </a:pPr>
            <a:r>
              <a:rPr lang="en-CA" altLang="zh-CN" dirty="0">
                <a:solidFill>
                  <a:srgbClr val="FFC000"/>
                </a:solidFill>
              </a:rPr>
              <a:t>January 2018: Formation of SB pool</a:t>
            </a:r>
            <a:endParaRPr lang="en-US" altLang="zh-CN" dirty="0">
              <a:solidFill>
                <a:srgbClr val="FFC000"/>
              </a:solidFill>
            </a:endParaRPr>
          </a:p>
          <a:p>
            <a:pPr>
              <a:buFont typeface="Arial" panose="020B0604020202020204" pitchFamily="34" charset="0"/>
              <a:buChar char="•"/>
            </a:pPr>
            <a:r>
              <a:rPr lang="en-US" altLang="zh-CN" dirty="0" smtClean="0">
                <a:solidFill>
                  <a:srgbClr val="FFC000"/>
                </a:solidFill>
              </a:rPr>
              <a:t>September </a:t>
            </a:r>
            <a:r>
              <a:rPr lang="en-US" altLang="zh-CN" dirty="0">
                <a:solidFill>
                  <a:srgbClr val="FFC000"/>
                </a:solidFill>
              </a:rPr>
              <a:t>2018: Sponsor Ballot</a:t>
            </a:r>
          </a:p>
          <a:p>
            <a:pPr>
              <a:buFont typeface="Arial" panose="020B0604020202020204" pitchFamily="34" charset="0"/>
              <a:buChar char="•"/>
            </a:pPr>
            <a:r>
              <a:rPr lang="en-CA" altLang="zh-CN" dirty="0">
                <a:solidFill>
                  <a:srgbClr val="FFC000"/>
                </a:solidFill>
              </a:rPr>
              <a:t>December 2018: </a:t>
            </a:r>
            <a:r>
              <a:rPr lang="en-CA" altLang="zh-CN" dirty="0" err="1">
                <a:solidFill>
                  <a:srgbClr val="FFC000"/>
                </a:solidFill>
              </a:rPr>
              <a:t>RevCom</a:t>
            </a:r>
            <a:endParaRPr lang="en-US" altLang="zh-CN" dirty="0">
              <a:solidFill>
                <a:srgbClr val="FFC000"/>
              </a:solidFill>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53944182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8077200" cy="1065213"/>
          </a:xfrm>
        </p:spPr>
        <p:txBody>
          <a:bodyPr/>
          <a:lstStyle/>
          <a:p>
            <a:r>
              <a:rPr lang="en-US" altLang="en-US" dirty="0"/>
              <a:t>Agenda for Monday </a:t>
            </a:r>
            <a:r>
              <a:rPr lang="en-US" altLang="en-US" dirty="0" smtClean="0"/>
              <a:t>September 10, </a:t>
            </a:r>
            <a:r>
              <a:rPr lang="en-US" altLang="en-US" dirty="0"/>
              <a:t>16:00 – 18:00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Ad Hoc Group Meetings</a:t>
            </a:r>
          </a:p>
          <a:p>
            <a:pPr lvl="1">
              <a:buFont typeface="Arial" panose="020B0604020202020204" pitchFamily="34" charset="0"/>
              <a:buChar char="•"/>
            </a:pPr>
            <a:r>
              <a:rPr lang="en-US" dirty="0" smtClean="0"/>
              <a:t>Ad Hoc #1:</a:t>
            </a:r>
          </a:p>
          <a:p>
            <a:pPr lvl="1">
              <a:buFont typeface="Arial" panose="020B0604020202020204" pitchFamily="34" charset="0"/>
              <a:buChar char="•"/>
            </a:pPr>
            <a:r>
              <a:rPr lang="en-US" dirty="0" smtClean="0"/>
              <a:t>Ad Hoc #2: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37958329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Monday </a:t>
            </a:r>
            <a:r>
              <a:rPr lang="en-US" altLang="en-US" dirty="0" smtClean="0"/>
              <a:t>September 10, 19:30 </a:t>
            </a:r>
            <a:r>
              <a:rPr lang="en-US" altLang="en-US" dirty="0"/>
              <a:t>– </a:t>
            </a:r>
            <a:r>
              <a:rPr lang="en-US" altLang="en-US" dirty="0" smtClean="0"/>
              <a:t>21:30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Ad Hoc Group Meetings</a:t>
            </a:r>
          </a:p>
          <a:p>
            <a:pPr lvl="1">
              <a:buFont typeface="Arial" panose="020B0604020202020204" pitchFamily="34" charset="0"/>
              <a:buChar char="•"/>
            </a:pPr>
            <a:r>
              <a:rPr lang="en-US" dirty="0"/>
              <a:t>Ad Hoc #1:</a:t>
            </a:r>
          </a:p>
          <a:p>
            <a:pPr lvl="1">
              <a:buFont typeface="Arial" panose="020B0604020202020204" pitchFamily="34" charset="0"/>
              <a:buChar char="•"/>
            </a:pPr>
            <a:r>
              <a:rPr lang="en-US" dirty="0"/>
              <a:t>Ad Hoc #2:</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572160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32541826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08938" cy="1065213"/>
          </a:xfrm>
        </p:spPr>
        <p:txBody>
          <a:bodyPr/>
          <a:lstStyle/>
          <a:p>
            <a:r>
              <a:rPr lang="en-US" altLang="en-US" dirty="0"/>
              <a:t>Agenda for </a:t>
            </a:r>
            <a:r>
              <a:rPr lang="en-US" altLang="en-US" dirty="0" smtClean="0"/>
              <a:t>Tuesday September 11, 10:30 </a:t>
            </a:r>
            <a:r>
              <a:rPr lang="en-US" altLang="en-US" dirty="0"/>
              <a:t>– </a:t>
            </a:r>
            <a:r>
              <a:rPr lang="en-US" altLang="en-US" dirty="0" smtClean="0"/>
              <a:t>12:30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Ad Hoc Group Meetings</a:t>
            </a:r>
          </a:p>
          <a:p>
            <a:pPr lvl="1">
              <a:buFont typeface="Arial" panose="020B0604020202020204" pitchFamily="34" charset="0"/>
              <a:buChar char="•"/>
            </a:pPr>
            <a:r>
              <a:rPr lang="en-US" dirty="0"/>
              <a:t>Ad Hoc #1:</a:t>
            </a:r>
          </a:p>
          <a:p>
            <a:pPr lvl="1">
              <a:buFont typeface="Arial" panose="020B0604020202020204" pitchFamily="34" charset="0"/>
              <a:buChar char="•"/>
            </a:pPr>
            <a:r>
              <a:rPr lang="en-US" dirty="0"/>
              <a:t>Ad Hoc #2:</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48630750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1065213"/>
          </a:xfrm>
        </p:spPr>
        <p:txBody>
          <a:bodyPr/>
          <a:lstStyle/>
          <a:p>
            <a:r>
              <a:rPr lang="en-US" altLang="en-US" dirty="0"/>
              <a:t>Agenda for Tuesday </a:t>
            </a:r>
            <a:r>
              <a:rPr lang="en-US" altLang="en-US" dirty="0" smtClean="0"/>
              <a:t>September 09, 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Ad Hoc Group Meetings</a:t>
            </a:r>
          </a:p>
          <a:p>
            <a:pPr lvl="1">
              <a:buFont typeface="Arial" panose="020B0604020202020204" pitchFamily="34" charset="0"/>
              <a:buChar char="•"/>
            </a:pPr>
            <a:r>
              <a:rPr lang="en-US" dirty="0" smtClean="0"/>
              <a:t>Ad Hoc #1:</a:t>
            </a:r>
          </a:p>
          <a:p>
            <a:pPr lvl="1">
              <a:buFont typeface="Arial" panose="020B0604020202020204" pitchFamily="34" charset="0"/>
              <a:buChar char="•"/>
            </a:pPr>
            <a:r>
              <a:rPr lang="en-US" dirty="0" smtClean="0"/>
              <a:t>Ad Hoc #2: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426418696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5213"/>
          </a:xfrm>
        </p:spPr>
        <p:txBody>
          <a:bodyPr/>
          <a:lstStyle/>
          <a:p>
            <a:r>
              <a:rPr lang="en-US" altLang="en-US" dirty="0"/>
              <a:t>Agenda for Tuesday </a:t>
            </a:r>
            <a:r>
              <a:rPr lang="en-US" altLang="en-US" dirty="0" smtClean="0"/>
              <a:t>September 09, 19:30 </a:t>
            </a:r>
            <a:r>
              <a:rPr lang="en-US" altLang="en-US" dirty="0"/>
              <a:t>– </a:t>
            </a:r>
            <a:r>
              <a:rPr lang="en-US" altLang="en-US" dirty="0" smtClean="0"/>
              <a:t>21:30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Ad Hoc Group Meetings</a:t>
            </a:r>
          </a:p>
          <a:p>
            <a:pPr lvl="1">
              <a:buFont typeface="Arial" panose="020B0604020202020204" pitchFamily="34" charset="0"/>
              <a:buChar char="•"/>
            </a:pPr>
            <a:r>
              <a:rPr lang="en-US" dirty="0" smtClean="0"/>
              <a:t>Ad Hoc #1:</a:t>
            </a:r>
          </a:p>
          <a:p>
            <a:pPr lvl="1">
              <a:buFont typeface="Arial" panose="020B0604020202020204" pitchFamily="34" charset="0"/>
              <a:buChar char="•"/>
            </a:pPr>
            <a:r>
              <a:rPr lang="en-US" dirty="0" smtClean="0"/>
              <a:t>Ad Hoc #2: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406206988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610600" cy="1065213"/>
          </a:xfrm>
        </p:spPr>
        <p:txBody>
          <a:bodyPr/>
          <a:lstStyle/>
          <a:p>
            <a:r>
              <a:rPr lang="en-US" altLang="en-US" dirty="0"/>
              <a:t>Agenda for </a:t>
            </a:r>
            <a:r>
              <a:rPr lang="en-US" altLang="en-US" dirty="0" smtClean="0"/>
              <a:t>Wednesday September 12, 08:00 </a:t>
            </a:r>
            <a:r>
              <a:rPr lang="en-US" altLang="en-US" dirty="0"/>
              <a:t>– </a:t>
            </a:r>
            <a:r>
              <a:rPr lang="en-US" altLang="en-US" dirty="0" smtClean="0"/>
              <a:t>10:00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TG Meeting</a:t>
            </a:r>
          </a:p>
          <a:p>
            <a:pPr>
              <a:buFont typeface="Arial" panose="020B0604020202020204" pitchFamily="34" charset="0"/>
              <a:buChar char="•"/>
            </a:pPr>
            <a:r>
              <a:rPr lang="en-US" altLang="en-US" dirty="0"/>
              <a:t>Call Meeting to order</a:t>
            </a:r>
          </a:p>
          <a:p>
            <a:pPr>
              <a:buFont typeface="Arial" panose="020B0604020202020204" pitchFamily="34" charset="0"/>
              <a:buChar char="•"/>
            </a:pPr>
            <a:r>
              <a:rPr lang="en-US" altLang="en-US" dirty="0"/>
              <a:t>IEEE 802 and 802.11 IPR Policy and procedure.</a:t>
            </a:r>
          </a:p>
          <a:p>
            <a:pPr>
              <a:buFont typeface="Arial" panose="020B0604020202020204" pitchFamily="34" charset="0"/>
              <a:buChar char="•"/>
            </a:pPr>
            <a:r>
              <a:rPr lang="en-US" altLang="en-US" dirty="0"/>
              <a:t>Presentations</a:t>
            </a:r>
          </a:p>
          <a:p>
            <a:pPr>
              <a:buFont typeface="Arial" panose="020B0604020202020204" pitchFamily="34" charset="0"/>
              <a:buChar char="•"/>
            </a:pPr>
            <a:r>
              <a:rPr lang="en-US" altLang="en-US" dirty="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65530814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686800" cy="1065213"/>
          </a:xfrm>
        </p:spPr>
        <p:txBody>
          <a:bodyPr/>
          <a:lstStyle/>
          <a:p>
            <a:r>
              <a:rPr lang="en-US" altLang="en-US" dirty="0"/>
              <a:t>Agenda for Wednesday </a:t>
            </a:r>
            <a:r>
              <a:rPr lang="en-US" altLang="en-US" dirty="0" smtClean="0"/>
              <a:t>September 12, 13:30 </a:t>
            </a:r>
            <a:r>
              <a:rPr lang="en-US" altLang="en-US" dirty="0"/>
              <a:t>– </a:t>
            </a:r>
            <a:r>
              <a:rPr lang="en-US" altLang="en-US" dirty="0" smtClean="0"/>
              <a:t>15:30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Ad Hoc Group Meetings</a:t>
            </a:r>
          </a:p>
          <a:p>
            <a:pPr lvl="1">
              <a:buFont typeface="Arial" panose="020B0604020202020204" pitchFamily="34" charset="0"/>
              <a:buChar char="•"/>
            </a:pPr>
            <a:r>
              <a:rPr lang="en-US" dirty="0" smtClean="0"/>
              <a:t>Ad Hoc #1:</a:t>
            </a:r>
          </a:p>
          <a:p>
            <a:pPr lvl="1">
              <a:buFont typeface="Arial" panose="020B0604020202020204" pitchFamily="34" charset="0"/>
              <a:buChar char="•"/>
            </a:pPr>
            <a:r>
              <a:rPr lang="en-US" dirty="0" smtClean="0"/>
              <a:t>Ad Hoc #2: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11033970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686800" cy="1065213"/>
          </a:xfrm>
        </p:spPr>
        <p:txBody>
          <a:bodyPr/>
          <a:lstStyle/>
          <a:p>
            <a:r>
              <a:rPr lang="en-US" altLang="en-US" dirty="0"/>
              <a:t>Agenda for Wednesday </a:t>
            </a:r>
            <a:r>
              <a:rPr lang="en-US" altLang="en-US" dirty="0" smtClean="0"/>
              <a:t>September 12, 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Ad Hoc Group Meetings</a:t>
            </a:r>
          </a:p>
          <a:p>
            <a:pPr lvl="1">
              <a:buFont typeface="Arial" panose="020B0604020202020204" pitchFamily="34" charset="0"/>
              <a:buChar char="•"/>
            </a:pPr>
            <a:r>
              <a:rPr lang="en-US" dirty="0" smtClean="0"/>
              <a:t>Ad Hoc #1:</a:t>
            </a:r>
          </a:p>
          <a:p>
            <a:pPr lvl="1">
              <a:buFont typeface="Arial" panose="020B0604020202020204" pitchFamily="34" charset="0"/>
              <a:buChar char="•"/>
            </a:pPr>
            <a:r>
              <a:rPr lang="en-US" dirty="0" smtClean="0"/>
              <a:t>Ad Hoc #2: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159591380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382000" cy="1065213"/>
          </a:xfrm>
        </p:spPr>
        <p:txBody>
          <a:bodyPr/>
          <a:lstStyle/>
          <a:p>
            <a:r>
              <a:rPr lang="en-US" altLang="en-US" dirty="0"/>
              <a:t>Agenda for </a:t>
            </a:r>
            <a:r>
              <a:rPr lang="en-US" altLang="en-US" dirty="0" smtClean="0"/>
              <a:t>Thursday September 13, 13:30 </a:t>
            </a:r>
            <a:r>
              <a:rPr lang="en-US" altLang="en-US" dirty="0"/>
              <a:t>– </a:t>
            </a:r>
            <a:r>
              <a:rPr lang="en-US" altLang="en-US" dirty="0" smtClean="0"/>
              <a:t>15:30</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TG Meeting</a:t>
            </a:r>
          </a:p>
          <a:p>
            <a:pPr>
              <a:buFont typeface="Arial" panose="020B0604020202020204" pitchFamily="34" charset="0"/>
              <a:buChar char="•"/>
            </a:pPr>
            <a:r>
              <a:rPr lang="en-US" altLang="en-US" dirty="0"/>
              <a:t>Call Meeting to order</a:t>
            </a:r>
          </a:p>
          <a:p>
            <a:pPr>
              <a:buFont typeface="Arial" panose="020B0604020202020204" pitchFamily="34" charset="0"/>
              <a:buChar char="•"/>
            </a:pPr>
            <a:r>
              <a:rPr lang="en-US" altLang="en-US" dirty="0"/>
              <a:t>IEEE 802 and 802.11 IPR Policy and procedure.</a:t>
            </a:r>
          </a:p>
          <a:p>
            <a:pPr>
              <a:buFont typeface="Arial" panose="020B0604020202020204" pitchFamily="34" charset="0"/>
              <a:buChar char="•"/>
            </a:pPr>
            <a:r>
              <a:rPr lang="en-US" altLang="en-US" dirty="0"/>
              <a:t>Presentations</a:t>
            </a:r>
          </a:p>
          <a:p>
            <a:pPr>
              <a:buFont typeface="Arial" panose="020B0604020202020204" pitchFamily="34" charset="0"/>
              <a:buChar char="•"/>
            </a:pPr>
            <a:r>
              <a:rPr lang="en-US" altLang="en-US" dirty="0"/>
              <a:t>TG Motions</a:t>
            </a:r>
          </a:p>
          <a:p>
            <a:pPr>
              <a:buFont typeface="Arial" panose="020B0604020202020204" pitchFamily="34" charset="0"/>
              <a:buChar char="•"/>
            </a:pPr>
            <a:r>
              <a:rPr lang="en-US" altLang="en-US" dirty="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100916687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382000" cy="1065213"/>
          </a:xfrm>
        </p:spPr>
        <p:txBody>
          <a:bodyPr/>
          <a:lstStyle/>
          <a:p>
            <a:r>
              <a:rPr lang="en-US" altLang="en-US" dirty="0"/>
              <a:t>Agenda for Thursday </a:t>
            </a:r>
            <a:r>
              <a:rPr lang="en-US" altLang="en-US" dirty="0" smtClean="0"/>
              <a:t>September 13, 16:00 </a:t>
            </a:r>
            <a:r>
              <a:rPr lang="en-US" altLang="en-US" dirty="0"/>
              <a:t>– </a:t>
            </a:r>
            <a:r>
              <a:rPr lang="en-US" altLang="en-US" dirty="0" smtClean="0"/>
              <a:t>18:00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TG Meeting</a:t>
            </a:r>
          </a:p>
          <a:p>
            <a:pPr>
              <a:lnSpc>
                <a:spcPct val="80000"/>
              </a:lnSpc>
              <a:buFont typeface="Arial" panose="020B0604020202020204" pitchFamily="34" charset="0"/>
              <a:buChar char="•"/>
            </a:pPr>
            <a:r>
              <a:rPr lang="en-US" altLang="en-US" dirty="0"/>
              <a:t>Call Meeting to order</a:t>
            </a:r>
          </a:p>
          <a:p>
            <a:pPr>
              <a:lnSpc>
                <a:spcPct val="80000"/>
              </a:lnSpc>
              <a:buFont typeface="Arial" panose="020B0604020202020204" pitchFamily="34" charset="0"/>
              <a:buChar char="•"/>
            </a:pPr>
            <a:r>
              <a:rPr lang="en-US" altLang="en-US" dirty="0"/>
              <a:t>IEEE 802 and 802.11 IPR Policy and procedure.</a:t>
            </a:r>
          </a:p>
          <a:p>
            <a:pPr>
              <a:lnSpc>
                <a:spcPct val="80000"/>
              </a:lnSpc>
              <a:buFont typeface="Arial" panose="020B0604020202020204" pitchFamily="34" charset="0"/>
              <a:buChar char="•"/>
            </a:pPr>
            <a:r>
              <a:rPr lang="en-US" altLang="en-US" dirty="0"/>
              <a:t>Presentations</a:t>
            </a:r>
          </a:p>
          <a:p>
            <a:pPr>
              <a:lnSpc>
                <a:spcPct val="80000"/>
              </a:lnSpc>
              <a:buFont typeface="Arial" panose="020B0604020202020204" pitchFamily="34" charset="0"/>
              <a:buChar char="•"/>
            </a:pPr>
            <a:r>
              <a:rPr lang="en-US" altLang="en-US" dirty="0"/>
              <a:t>TG Motions</a:t>
            </a:r>
          </a:p>
          <a:p>
            <a:pPr>
              <a:lnSpc>
                <a:spcPct val="80000"/>
              </a:lnSpc>
              <a:buFont typeface="Arial" panose="020B0604020202020204" pitchFamily="34" charset="0"/>
              <a:buChar char="•"/>
            </a:pPr>
            <a:r>
              <a:rPr lang="en-US" altLang="en-US" dirty="0"/>
              <a:t>Goals for January 2016</a:t>
            </a:r>
          </a:p>
          <a:p>
            <a:pPr>
              <a:lnSpc>
                <a:spcPct val="80000"/>
              </a:lnSpc>
              <a:buFont typeface="Arial" panose="020B0604020202020204" pitchFamily="34" charset="0"/>
              <a:buChar char="•"/>
            </a:pPr>
            <a:r>
              <a:rPr lang="en-US" altLang="en-US" dirty="0" err="1"/>
              <a:t>Telecon</a:t>
            </a:r>
            <a:r>
              <a:rPr lang="en-US" altLang="en-US" dirty="0"/>
              <a:t> Schedule</a:t>
            </a:r>
          </a:p>
          <a:p>
            <a:pPr>
              <a:lnSpc>
                <a:spcPct val="80000"/>
              </a:lnSpc>
              <a:buFont typeface="Arial" panose="020B0604020202020204" pitchFamily="34" charset="0"/>
              <a:buChar char="•"/>
            </a:pPr>
            <a:r>
              <a:rPr lang="en-US" altLang="en-US" dirty="0"/>
              <a:t>Adjourn</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334445049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 Hoc Meeting</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35754240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Telecons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34687235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a:t>
            </a:r>
            <a:endParaRPr lang="en-US" dirty="0"/>
          </a:p>
        </p:txBody>
      </p:sp>
      <p:sp>
        <p:nvSpPr>
          <p:cNvPr id="3" name="Content Placeholder 2"/>
          <p:cNvSpPr>
            <a:spLocks noGrp="1"/>
          </p:cNvSpPr>
          <p:nvPr>
            <p:ph idx="1"/>
          </p:nvPr>
        </p:nvSpPr>
        <p:spPr/>
        <p:txBody>
          <a:bodyPr/>
          <a:lstStyle/>
          <a:p>
            <a:pPr marL="457200" indent="-457200"/>
            <a:r>
              <a:rPr lang="en-US" altLang="en-US" dirty="0">
                <a:hlinkClick r:id="rId2"/>
              </a:rPr>
              <a:t>http://newton.meeting.verilan.com</a:t>
            </a:r>
            <a:r>
              <a:rPr lang="en-US" altLang="en-US" dirty="0"/>
              <a:t>  </a:t>
            </a:r>
            <a:r>
              <a:rPr lang="en-US" altLang="en-US" dirty="0" smtClean="0"/>
              <a:t>- need be updated</a:t>
            </a:r>
            <a:endParaRPr lang="en-US" altLang="en-US" dirty="0"/>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39301057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2"/>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31368803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5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16761965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accent2"/>
                </a:solidFill>
              </a:rPr>
              <a:t>Instructions for the WG Chair</a:t>
            </a:r>
            <a:endParaRPr lang="en-US" dirty="0"/>
          </a:p>
        </p:txBody>
      </p:sp>
      <p:sp>
        <p:nvSpPr>
          <p:cNvPr id="3" name="Content Placeholder 2"/>
          <p:cNvSpPr>
            <a:spLocks noGrp="1"/>
          </p:cNvSpPr>
          <p:nvPr>
            <p:ph idx="1"/>
          </p:nvPr>
        </p:nvSpPr>
        <p:spPr>
          <a:xfrm>
            <a:off x="685800" y="1449387"/>
            <a:ext cx="7770813" cy="4113213"/>
          </a:xfrm>
        </p:spPr>
        <p:txBody>
          <a:bodyPr/>
          <a:lstStyle/>
          <a:p>
            <a:pPr>
              <a:lnSpc>
                <a:spcPct val="80000"/>
              </a:lnSpc>
              <a:spcAft>
                <a:spcPct val="30000"/>
              </a:spcAft>
              <a:buFont typeface="Monotype Sorts"/>
              <a:buNone/>
            </a:pPr>
            <a:r>
              <a:rPr lang="en-US" altLang="en-US" sz="1600" dirty="0">
                <a:solidFill>
                  <a:schemeClr val="accent2"/>
                </a:solidFill>
              </a:rPr>
              <a:t>The IEEE-SA strongly recommends that at each WG meeting the chair or a designee:</a:t>
            </a:r>
          </a:p>
          <a:p>
            <a:pPr lvl="1">
              <a:lnSpc>
                <a:spcPct val="80000"/>
              </a:lnSpc>
              <a:buFont typeface="Arial" panose="020B0604020202020204" pitchFamily="34" charset="0"/>
              <a:buChar char="•"/>
            </a:pPr>
            <a:r>
              <a:rPr lang="en-US" altLang="en-US" sz="1200" b="1" dirty="0">
                <a:solidFill>
                  <a:schemeClr val="accent2"/>
                </a:solidFill>
              </a:rPr>
              <a:t>Show slides #1 through #4 of this presentation</a:t>
            </a:r>
          </a:p>
          <a:p>
            <a:pPr lvl="1">
              <a:lnSpc>
                <a:spcPct val="80000"/>
              </a:lnSpc>
              <a:buFont typeface="Arial" panose="020B0604020202020204" pitchFamily="34" charset="0"/>
              <a:buChar char="•"/>
            </a:pPr>
            <a:r>
              <a:rPr lang="en-US" altLang="en-US" sz="1200" b="1" dirty="0">
                <a:solidFill>
                  <a:schemeClr val="accent2"/>
                </a:solidFill>
              </a:rPr>
              <a:t>Advise the WG attendees that:</a:t>
            </a:r>
            <a:r>
              <a:rPr lang="en-US" altLang="en-US" sz="1200" dirty="0">
                <a:solidFill>
                  <a:schemeClr val="accent2"/>
                </a:solidFill>
              </a:rPr>
              <a:t> </a:t>
            </a:r>
          </a:p>
          <a:p>
            <a:pPr lvl="2">
              <a:lnSpc>
                <a:spcPct val="80000"/>
              </a:lnSpc>
            </a:pPr>
            <a:r>
              <a:rPr lang="en-US" altLang="en-US" sz="1200" dirty="0">
                <a:solidFill>
                  <a:schemeClr val="accent2"/>
                </a:solidFill>
              </a:rPr>
              <a:t>The IEEE’s patent policy is described in Clause 6 of the </a:t>
            </a:r>
            <a:r>
              <a:rPr lang="en-US" altLang="en-US" sz="1200" i="1" dirty="0">
                <a:solidFill>
                  <a:schemeClr val="accent2"/>
                </a:solidFill>
              </a:rPr>
              <a:t>IEEE-SA Standards Board Bylaws</a:t>
            </a:r>
            <a:r>
              <a:rPr lang="en-US" altLang="en-US" sz="1200" dirty="0">
                <a:solidFill>
                  <a:schemeClr val="accent2"/>
                </a:solidFill>
              </a:rPr>
              <a:t>;</a:t>
            </a:r>
          </a:p>
          <a:p>
            <a:pPr lvl="2">
              <a:lnSpc>
                <a:spcPct val="80000"/>
              </a:lnSpc>
            </a:pPr>
            <a:r>
              <a:rPr lang="en-US" altLang="en-US" sz="1200" dirty="0">
                <a:solidFill>
                  <a:schemeClr val="accent2"/>
                </a:solidFill>
              </a:rPr>
              <a:t>Early identification of patent claims which January be essential for the use of standards under development is strongly encouraged; </a:t>
            </a:r>
          </a:p>
          <a:p>
            <a:pPr lvl="2">
              <a:lnSpc>
                <a:spcPct val="80000"/>
              </a:lnSpc>
            </a:pPr>
            <a:r>
              <a:rPr lang="en-US" altLang="en-US" sz="1200" dirty="0">
                <a:solidFill>
                  <a:schemeClr val="accent2"/>
                </a:solidFill>
              </a:rPr>
              <a:t>There January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200" dirty="0">
                <a:solidFill>
                  <a:schemeClr val="accent2"/>
                </a:solidFill>
              </a:rPr>
            </a:br>
            <a:endParaRPr lang="en-US" altLang="en-US" sz="1200" dirty="0">
              <a:solidFill>
                <a:schemeClr val="accent2"/>
              </a:solidFill>
            </a:endParaRPr>
          </a:p>
          <a:p>
            <a:pPr lvl="1">
              <a:lnSpc>
                <a:spcPct val="20000"/>
              </a:lnSpc>
              <a:buFont typeface="Arial" panose="020B0604020202020204" pitchFamily="34" charset="0"/>
              <a:buChar char="•"/>
            </a:pPr>
            <a:r>
              <a:rPr lang="en-US" altLang="en-US" sz="1200" b="1" dirty="0">
                <a:solidFill>
                  <a:schemeClr val="accent2"/>
                </a:solidFill>
              </a:rPr>
              <a:t>Instruct the WG Secretary to record in the minutes of the relevant WG meeting:</a:t>
            </a:r>
            <a:r>
              <a:rPr lang="en-US" altLang="en-US" sz="800" dirty="0">
                <a:solidFill>
                  <a:schemeClr val="accent2"/>
                </a:solidFill>
              </a:rPr>
              <a:t> </a:t>
            </a:r>
          </a:p>
          <a:p>
            <a:pPr lvl="2">
              <a:lnSpc>
                <a:spcPct val="80000"/>
              </a:lnSpc>
            </a:pPr>
            <a:r>
              <a:rPr lang="en-US" altLang="en-US" sz="1200" dirty="0">
                <a:solidFill>
                  <a:schemeClr val="accent2"/>
                </a:solidFill>
              </a:rPr>
              <a:t>That the foregoing information was provided and that slides 1 through 4 (and this slide 0, if applicable) were shown; </a:t>
            </a:r>
          </a:p>
          <a:p>
            <a:pPr lvl="2">
              <a:lnSpc>
                <a:spcPct val="80000"/>
              </a:lnSpc>
            </a:pPr>
            <a:r>
              <a:rPr lang="en-US" altLang="en-US" sz="1200" dirty="0">
                <a:solidFill>
                  <a:schemeClr val="accent2"/>
                </a:solidFill>
              </a:rPr>
              <a:t>That the chair or designee provided an opportunity for participants to identify patent claim(s)/patent application claim(s) and/or the holder of patent claim(s)/patent application claim(s) of which the participant is personally aware and that January be essential for the use of that standard </a:t>
            </a:r>
          </a:p>
          <a:p>
            <a:pPr lvl="2">
              <a:lnSpc>
                <a:spcPct val="80000"/>
              </a:lnSpc>
            </a:pPr>
            <a:r>
              <a:rPr lang="en-US" altLang="en-US" sz="1200" dirty="0">
                <a:solidFill>
                  <a:schemeClr val="accent2"/>
                </a:solidFill>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dirty="0">
              <a:solidFill>
                <a:schemeClr val="accent2"/>
              </a:solidFill>
            </a:endParaRPr>
          </a:p>
          <a:p>
            <a:pPr lvl="1">
              <a:lnSpc>
                <a:spcPct val="80000"/>
              </a:lnSpc>
              <a:spcBef>
                <a:spcPct val="5000"/>
              </a:spcBef>
              <a:buFont typeface="Arial" panose="020B0604020202020204" pitchFamily="34" charset="0"/>
              <a:buChar char="•"/>
            </a:pPr>
            <a:r>
              <a:rPr lang="en-US" altLang="en-US" sz="1200" dirty="0">
                <a:solidFill>
                  <a:schemeClr val="accent2"/>
                </a:solidFill>
              </a:rPr>
              <a:t>The WG Chair shall ensure that a request is made to any identified holders of potential essential patent claim(s) to complete and submit a Letter of Assurance.</a:t>
            </a:r>
          </a:p>
          <a:p>
            <a:pPr lvl="1">
              <a:lnSpc>
                <a:spcPct val="80000"/>
              </a:lnSpc>
              <a:spcBef>
                <a:spcPct val="5000"/>
              </a:spcBef>
              <a:buFont typeface="Arial" panose="020B0604020202020204" pitchFamily="34" charset="0"/>
              <a:buChar char="•"/>
            </a:pPr>
            <a:r>
              <a:rPr lang="en-US" altLang="en-US" sz="1200" dirty="0">
                <a:solidFill>
                  <a:schemeClr val="accent2"/>
                </a:solidFill>
              </a:rPr>
              <a:t>It is recommended that the WG chair review the guidance in </a:t>
            </a:r>
            <a:r>
              <a:rPr lang="en-US" altLang="en-US" sz="1200" i="1" dirty="0">
                <a:solidFill>
                  <a:schemeClr val="accent2"/>
                </a:solidFill>
              </a:rPr>
              <a:t>IEEE-SA Standards Board Operations Manual</a:t>
            </a:r>
            <a:r>
              <a:rPr lang="en-US" altLang="en-US" sz="1200" dirty="0">
                <a:solidFill>
                  <a:schemeClr val="accent2"/>
                </a:solidFill>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100" dirty="0">
              <a:solidFill>
                <a:schemeClr val="accent2"/>
              </a:solidFill>
            </a:endParaRPr>
          </a:p>
          <a:p>
            <a:pPr lvl="1">
              <a:lnSpc>
                <a:spcPct val="80000"/>
              </a:lnSpc>
              <a:spcBef>
                <a:spcPct val="5000"/>
              </a:spcBef>
              <a:buFont typeface="Monotype Sorts"/>
              <a:buNone/>
            </a:pPr>
            <a:r>
              <a:rPr lang="en-US" altLang="en-US" sz="1100" dirty="0">
                <a:solidFill>
                  <a:schemeClr val="accent2"/>
                </a:solidFill>
              </a:rPr>
              <a:t>	Note: </a:t>
            </a:r>
            <a:r>
              <a:rPr lang="en-US" altLang="en-US" sz="1100" b="1" dirty="0">
                <a:solidFill>
                  <a:schemeClr val="accent2"/>
                </a:solidFill>
              </a:rPr>
              <a:t>WG</a:t>
            </a:r>
            <a:r>
              <a:rPr lang="en-US" altLang="en-US" sz="1100" dirty="0">
                <a:solidFill>
                  <a:schemeClr val="accent2"/>
                </a:solidFill>
              </a:rPr>
              <a:t> includes Working Groups, Task Groups, and other standards-developing committees with a PAR approved by the IEEE-SA Standards Board.</a:t>
            </a:r>
          </a:p>
          <a:p>
            <a:pPr>
              <a:lnSpc>
                <a:spcPct val="80000"/>
              </a:lnSpc>
              <a:spcAft>
                <a:spcPct val="30000"/>
              </a:spcAft>
              <a:buFontTx/>
              <a:buNone/>
            </a:pPr>
            <a:endParaRPr lang="en-US" altLang="en-US" sz="110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16610933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accent2"/>
                </a:solidFill>
              </a:rPr>
              <a:t>Participants, Patents, and Duty to Inform</a:t>
            </a:r>
            <a:endParaRPr lang="en-US" dirty="0"/>
          </a:p>
        </p:txBody>
      </p:sp>
      <p:sp>
        <p:nvSpPr>
          <p:cNvPr id="3" name="Content Placeholder 2"/>
          <p:cNvSpPr>
            <a:spLocks noGrp="1"/>
          </p:cNvSpPr>
          <p:nvPr>
            <p:ph idx="1"/>
          </p:nvPr>
        </p:nvSpPr>
        <p:spPr>
          <a:xfrm>
            <a:off x="381000" y="1373187"/>
            <a:ext cx="8458200" cy="4113213"/>
          </a:xfrm>
        </p:spPr>
        <p:txBody>
          <a:bodyPr/>
          <a:lstStyle/>
          <a:p>
            <a:pPr algn="ctr">
              <a:spcBef>
                <a:spcPct val="20000"/>
              </a:spcBef>
              <a:defRPr/>
            </a:pPr>
            <a:r>
              <a:rPr lang="en-US" altLang="en-US" sz="1600" dirty="0">
                <a:solidFill>
                  <a:schemeClr val="accent2"/>
                </a:solidFill>
                <a:cs typeface="ＭＳ Ｐゴシック" charset="0"/>
              </a:rPr>
              <a:t>All participants in this meeting have certain obligations under the IEEE-SA Patent Policy. </a:t>
            </a:r>
          </a:p>
          <a:p>
            <a:pPr lvl="1">
              <a:spcBef>
                <a:spcPct val="20000"/>
              </a:spcBef>
              <a:buFont typeface="Arial" pitchFamily="34" charset="0"/>
              <a:buChar char="•"/>
              <a:defRP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marL="1085850" lvl="2">
              <a:spcBef>
                <a:spcPct val="20000"/>
              </a:spcBef>
              <a:buFont typeface="Arial" pitchFamily="34" charset="0"/>
              <a:buChar char="•"/>
              <a:defRPr/>
            </a:pPr>
            <a:r>
              <a:rPr lang="en-US" altLang="en-US" sz="1600" b="1" dirty="0">
                <a:solidFill>
                  <a:srgbClr val="003399"/>
                </a:solidFill>
              </a:rPr>
              <a:t>“Shall inform the IEEE (</a:t>
            </a:r>
            <a:r>
              <a:rPr lang="en-US" altLang="en-US" sz="2000" b="1" dirty="0">
                <a:solidFill>
                  <a:srgbClr val="003399"/>
                </a:solidFill>
              </a:rPr>
              <a:t>or</a:t>
            </a:r>
            <a:r>
              <a:rPr lang="en-US" altLang="en-US" sz="1600" b="1" dirty="0">
                <a:solidFill>
                  <a:srgbClr val="003399"/>
                </a:solidFill>
              </a:rPr>
              <a:t>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marL="1085850" lvl="2">
              <a:spcBef>
                <a:spcPct val="20000"/>
              </a:spcBef>
              <a:buFont typeface="Arial" pitchFamily="34" charset="0"/>
              <a:buChar char="•"/>
              <a:defRP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spcBef>
                <a:spcPct val="20000"/>
              </a:spcBef>
              <a:buFont typeface="Arial" pitchFamily="34" charset="0"/>
              <a:buChar char="•"/>
              <a:defRP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spcBef>
                <a:spcPct val="20000"/>
              </a:spcBef>
              <a:buFont typeface="Arial" pitchFamily="34" charset="0"/>
              <a:buChar char="•"/>
              <a:defRPr/>
            </a:pPr>
            <a:r>
              <a:rPr lang="en-US" altLang="en-US" sz="1600" b="1" dirty="0">
                <a:solidFill>
                  <a:srgbClr val="003399"/>
                </a:solidFill>
              </a:rPr>
              <a:t>Early identification of holders of potential Essential Patent Claims is strongly encouraged</a:t>
            </a:r>
          </a:p>
          <a:p>
            <a:pPr lvl="1">
              <a:spcBef>
                <a:spcPct val="20000"/>
              </a:spcBef>
              <a:buFont typeface="Arial" pitchFamily="34" charset="0"/>
              <a:buChar char="•"/>
              <a:defRPr/>
            </a:pPr>
            <a:r>
              <a:rPr lang="en-US" altLang="en-US" sz="1600" b="1" dirty="0">
                <a:solidFill>
                  <a:srgbClr val="003399"/>
                </a:solidFill>
              </a:rPr>
              <a:t>No duty to perform a patent search</a:t>
            </a:r>
            <a:endParaRPr lang="en-US" altLang="en-US" sz="16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9271778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GB" altLang="en-US" u="sng" dirty="0">
                <a:solidFill>
                  <a:schemeClr val="accent2"/>
                </a:solidFill>
              </a:rPr>
              <a:t>Patent Related Links</a:t>
            </a:r>
            <a:endParaRPr lang="en-US" dirty="0"/>
          </a:p>
        </p:txBody>
      </p:sp>
      <p:sp>
        <p:nvSpPr>
          <p:cNvPr id="3" name="Content Placeholder 2"/>
          <p:cNvSpPr>
            <a:spLocks noGrp="1"/>
          </p:cNvSpPr>
          <p:nvPr>
            <p:ph idx="1"/>
          </p:nvPr>
        </p:nvSpPr>
        <p:spPr>
          <a:xfrm>
            <a:off x="381000" y="1295400"/>
            <a:ext cx="8382000" cy="4113213"/>
          </a:xfrm>
        </p:spPr>
        <p:txBody>
          <a:bodyPr/>
          <a:lstStyle/>
          <a:p>
            <a:pPr lvl="1">
              <a:lnSpc>
                <a:spcPct val="90000"/>
              </a:lnSpc>
              <a:spcBef>
                <a:spcPct val="20000"/>
              </a:spcBef>
              <a:defRPr/>
            </a:pPr>
            <a:r>
              <a:rPr lang="en-US" altLang="en-US" sz="2400" dirty="0">
                <a:solidFill>
                  <a:schemeClr val="accent2">
                    <a:lumMod val="75000"/>
                  </a:schemeClr>
                </a:solidFill>
                <a:cs typeface="Times New Roman" pitchFamily="18" charset="0"/>
              </a:rPr>
              <a:t>All participants should be familiar with their obligations under the IEEE-SA Policies &amp; Procedures for standards development.</a:t>
            </a:r>
          </a:p>
          <a:p>
            <a:pPr lvl="1">
              <a:lnSpc>
                <a:spcPct val="90000"/>
              </a:lnSpc>
              <a:spcBef>
                <a:spcPct val="20000"/>
              </a:spcBef>
              <a:defRPr/>
            </a:pPr>
            <a:r>
              <a:rPr lang="en-US" altLang="en-US" sz="2400" dirty="0">
                <a:solidFill>
                  <a:schemeClr val="accent2">
                    <a:lumMod val="75000"/>
                  </a:schemeClr>
                </a:solidFill>
                <a:cs typeface="Times New Roman" pitchFamily="18" charset="0"/>
              </a:rPr>
              <a:t>	Patent Policy is stated in these sources:</a:t>
            </a:r>
          </a:p>
          <a:p>
            <a:pPr lvl="1">
              <a:lnSpc>
                <a:spcPct val="90000"/>
              </a:lnSpc>
              <a:spcBef>
                <a:spcPct val="20000"/>
              </a:spcBef>
              <a:defRPr/>
            </a:pPr>
            <a:r>
              <a:rPr lang="en-GB" altLang="en-US" sz="2400" dirty="0">
                <a:solidFill>
                  <a:schemeClr val="accent2">
                    <a:lumMod val="75000"/>
                  </a:schemeClr>
                </a:solidFill>
              </a:rPr>
              <a:t>		IEEE-SA Standards Boards Bylaws</a:t>
            </a:r>
          </a:p>
          <a:p>
            <a:pPr lvl="1">
              <a:lnSpc>
                <a:spcPct val="90000"/>
              </a:lnSpc>
              <a:spcBef>
                <a:spcPct val="20000"/>
              </a:spcBef>
              <a:defRPr/>
            </a:pPr>
            <a:r>
              <a:rPr lang="en-US" altLang="en-US" sz="2100" dirty="0">
                <a:solidFill>
                  <a:schemeClr val="accent2">
                    <a:lumMod val="75000"/>
                  </a:schemeClr>
                </a:solidFill>
              </a:rPr>
              <a:t>		</a:t>
            </a:r>
            <a:r>
              <a:rPr lang="en-US" altLang="en-US" sz="2100" i="1" dirty="0">
                <a:solidFill>
                  <a:schemeClr val="accent2">
                    <a:lumMod val="75000"/>
                  </a:schemeClr>
                </a:solidFill>
              </a:rPr>
              <a:t>http://standards.ieee.org/develop/policies/bylaws/sect6-7.html#6</a:t>
            </a:r>
          </a:p>
          <a:p>
            <a:pPr lvl="1">
              <a:lnSpc>
                <a:spcPct val="90000"/>
              </a:lnSpc>
              <a:spcBef>
                <a:spcPct val="20000"/>
              </a:spcBef>
              <a:defRPr/>
            </a:pPr>
            <a:r>
              <a:rPr lang="en-GB" altLang="en-US" sz="2400" dirty="0">
                <a:solidFill>
                  <a:schemeClr val="accent2">
                    <a:lumMod val="75000"/>
                  </a:schemeClr>
                </a:solidFill>
              </a:rPr>
              <a:t>		IEEE-SA Standards Board Operations Manual</a:t>
            </a:r>
          </a:p>
          <a:p>
            <a:pPr lvl="1">
              <a:lnSpc>
                <a:spcPct val="90000"/>
              </a:lnSpc>
              <a:spcBef>
                <a:spcPct val="20000"/>
              </a:spcBef>
              <a:defRPr/>
            </a:pPr>
            <a:r>
              <a:rPr lang="en-US" altLang="en-US" sz="2400" dirty="0">
                <a:solidFill>
                  <a:schemeClr val="accent2">
                    <a:lumMod val="75000"/>
                  </a:schemeClr>
                </a:solidFill>
              </a:rPr>
              <a:t>		</a:t>
            </a:r>
            <a:r>
              <a:rPr lang="en-US" altLang="en-US" sz="2100" i="1" dirty="0">
                <a:solidFill>
                  <a:schemeClr val="accent2">
                    <a:lumMod val="75000"/>
                  </a:schemeClr>
                </a:solidFill>
              </a:rPr>
              <a:t>http://standards.ieee.org/develop/policies/opman/sect6.html#6.3</a:t>
            </a:r>
            <a:endParaRPr lang="en-US" altLang="en-US" sz="2400" dirty="0">
              <a:solidFill>
                <a:schemeClr val="accent2">
                  <a:lumMod val="75000"/>
                </a:schemeClr>
              </a:solidFill>
            </a:endParaRPr>
          </a:p>
          <a:p>
            <a:pPr lvl="1">
              <a:lnSpc>
                <a:spcPct val="90000"/>
              </a:lnSpc>
              <a:spcBef>
                <a:spcPct val="20000"/>
              </a:spcBef>
              <a:defRPr/>
            </a:pPr>
            <a:r>
              <a:rPr lang="en-US" altLang="en-US" sz="2400" dirty="0">
                <a:solidFill>
                  <a:schemeClr val="accent2">
                    <a:lumMod val="75000"/>
                  </a:schemeClr>
                </a:solidFill>
                <a:cs typeface="Times New Roman" pitchFamily="18" charset="0"/>
              </a:rPr>
              <a:t>	Material about the patent policy is available at</a:t>
            </a:r>
            <a:r>
              <a:rPr lang="en-US" altLang="en-US" sz="2400" dirty="0">
                <a:solidFill>
                  <a:schemeClr val="accent2">
                    <a:lumMod val="75000"/>
                  </a:schemeClr>
                </a:solidFill>
              </a:rPr>
              <a:t> </a:t>
            </a:r>
          </a:p>
          <a:p>
            <a:pPr lvl="1">
              <a:lnSpc>
                <a:spcPct val="90000"/>
              </a:lnSpc>
              <a:spcBef>
                <a:spcPct val="20000"/>
              </a:spcBef>
              <a:defRPr/>
            </a:pPr>
            <a:r>
              <a:rPr lang="en-US" altLang="en-US" sz="2400" dirty="0">
                <a:solidFill>
                  <a:schemeClr val="accent2">
                    <a:lumMod val="75000"/>
                  </a:schemeClr>
                </a:solidFill>
              </a:rPr>
              <a:t>		</a:t>
            </a:r>
            <a:r>
              <a:rPr lang="en-US" altLang="en-US" sz="2100" i="1" dirty="0">
                <a:solidFill>
                  <a:schemeClr val="accent2">
                    <a:lumMod val="75000"/>
                  </a:schemeClr>
                </a:solidFill>
              </a:rPr>
              <a:t>http://standards.ieee.org/about/sasb/patcom/materials.html</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
        <p:nvSpPr>
          <p:cNvPr id="7" name="Rectangle 9"/>
          <p:cNvSpPr>
            <a:spLocks noChangeArrowheads="1"/>
          </p:cNvSpPr>
          <p:nvPr/>
        </p:nvSpPr>
        <p:spPr bwMode="auto">
          <a:xfrm>
            <a:off x="990600" y="5192713"/>
            <a:ext cx="7239000" cy="979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dirty="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Tx/>
              <a:buNone/>
            </a:pP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Tx/>
              <a:buNone/>
            </a:pPr>
            <a:r>
              <a:rPr lang="en-US" altLang="en-US" sz="1200" dirty="0">
                <a:solidFill>
                  <a:srgbClr val="000099"/>
                </a:solidFill>
                <a:latin typeface="Arial" panose="020B0604020202020204"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42776009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977</TotalTime>
  <Words>3485</Words>
  <Application>Microsoft Office PowerPoint</Application>
  <PresentationFormat>On-screen Show (4:3)</PresentationFormat>
  <Paragraphs>875</Paragraphs>
  <Slides>39</Slides>
  <Notes>3</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3</vt:i4>
      </vt:variant>
      <vt:variant>
        <vt:lpstr>Slide Titles</vt:lpstr>
      </vt:variant>
      <vt:variant>
        <vt:i4>39</vt:i4>
      </vt:variant>
    </vt:vector>
  </HeadingPairs>
  <TitlesOfParts>
    <vt:vector size="53" baseType="lpstr">
      <vt:lpstr>Arial Unicode MS</vt:lpstr>
      <vt:lpstr>MS Gothic</vt:lpstr>
      <vt:lpstr>ＭＳ Ｐゴシック</vt:lpstr>
      <vt:lpstr>ＭＳ Ｐゴシック</vt:lpstr>
      <vt:lpstr>Arial</vt:lpstr>
      <vt:lpstr>Arial Black</vt:lpstr>
      <vt:lpstr>Calibri</vt:lpstr>
      <vt:lpstr>Monotype Sorts</vt:lpstr>
      <vt:lpstr>Times New Roman</vt:lpstr>
      <vt:lpstr>Wingdings</vt:lpstr>
      <vt:lpstr>Office Theme</vt:lpstr>
      <vt:lpstr>Document</vt:lpstr>
      <vt:lpstr>Packager Shell Object</vt:lpstr>
      <vt:lpstr>Microsoft Excel Worksheet</vt:lpstr>
      <vt:lpstr>TGax September 2017 Meeting Agenda</vt:lpstr>
      <vt:lpstr>  IEEE 802.11 TGax: High Efficiency WLAN Task Group</vt:lpstr>
      <vt:lpstr>Meeting Protocol</vt:lpstr>
      <vt:lpstr>Attendance</vt:lpstr>
      <vt:lpstr>Attendance, Voting &amp; Document Status</vt:lpstr>
      <vt:lpstr>Patent Policy</vt:lpstr>
      <vt:lpstr>Instructions for the WG Chair</vt:lpstr>
      <vt:lpstr>Participants, Patents, and Duty to Inform</vt:lpstr>
      <vt:lpstr>Patent Related Links</vt:lpstr>
      <vt:lpstr>Call for Potentially Essential Patents</vt:lpstr>
      <vt:lpstr>Other Guidelines for IEEE WG Meetings</vt:lpstr>
      <vt:lpstr>Participation in IEEE 802 Meetings</vt:lpstr>
      <vt:lpstr>Agenda Items for the Week</vt:lpstr>
      <vt:lpstr>General Flow of the Meeting</vt:lpstr>
      <vt:lpstr>TGax Schedule</vt:lpstr>
      <vt:lpstr>Agenda for Monday September 10, 10:30 – 13:30 </vt:lpstr>
      <vt:lpstr>Submissions</vt:lpstr>
      <vt:lpstr>Presented during Telecon or ad hoc and Ready for Motion (I)</vt:lpstr>
      <vt:lpstr>Presented during Telecon or ad hoc and Ready for Motion (II)</vt:lpstr>
      <vt:lpstr>MU Submissions</vt:lpstr>
      <vt:lpstr>MAC Submissions</vt:lpstr>
      <vt:lpstr>PHY Submissions</vt:lpstr>
      <vt:lpstr>Summary from March 2017</vt:lpstr>
      <vt:lpstr>Approval of  TG Minutes (July 2017 Meeting and Telecon Minutes) </vt:lpstr>
      <vt:lpstr>CSD Motion</vt:lpstr>
      <vt:lpstr>Editor Report</vt:lpstr>
      <vt:lpstr>Timeline</vt:lpstr>
      <vt:lpstr>Agenda for Monday September 10, 16:00 – 18:00 </vt:lpstr>
      <vt:lpstr>Agenda for Monday September 10, 19:30 – 21:30 </vt:lpstr>
      <vt:lpstr>Agenda for Tuesday September 11, 10:30 – 12:30 </vt:lpstr>
      <vt:lpstr>Agenda for Tuesday September 09, 16:00 – 18:00 </vt:lpstr>
      <vt:lpstr>Agenda for Tuesday September 09, 19:30 – 21:30 </vt:lpstr>
      <vt:lpstr>Agenda for Wednesday September 12, 08:00 – 10:00 </vt:lpstr>
      <vt:lpstr>Agenda for Wednesday September 12, 13:30 – 15:30 </vt:lpstr>
      <vt:lpstr>Agenda for Wednesday September 12, 16:00 – 18:00 </vt:lpstr>
      <vt:lpstr>Agenda for Thursday September 13, 13:30 – 15:30</vt:lpstr>
      <vt:lpstr>Agenda for Thursday September 13, 16:00 – 18:00</vt:lpstr>
      <vt:lpstr>Ad Hoc Meeting</vt:lpstr>
      <vt:lpstr>Telecons</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48</cp:revision>
  <cp:lastPrinted>1601-01-01T00:00:00Z</cp:lastPrinted>
  <dcterms:created xsi:type="dcterms:W3CDTF">2017-01-26T15:28:16Z</dcterms:created>
  <dcterms:modified xsi:type="dcterms:W3CDTF">2017-09-11T02:28:40Z</dcterms:modified>
</cp:coreProperties>
</file>