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8" r:id="rId1"/>
  </p:sldMasterIdLst>
  <p:notesMasterIdLst>
    <p:notesMasterId r:id="rId10"/>
  </p:notesMasterIdLst>
  <p:sldIdLst>
    <p:sldId id="256" r:id="rId2"/>
    <p:sldId id="257" r:id="rId3"/>
    <p:sldId id="315" r:id="rId4"/>
    <p:sldId id="316" r:id="rId5"/>
    <p:sldId id="301" r:id="rId6"/>
    <p:sldId id="313" r:id="rId7"/>
    <p:sldId id="314" r:id="rId8"/>
    <p:sldId id="294" r:id="rId9"/>
  </p:sldIdLst>
  <p:sldSz cx="9144000" cy="6858000" type="screen4x3"/>
  <p:notesSz cx="6934200" cy="9280525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7C797083-F9EE-4C0E-ABDD-26BC668D070A}">
  <a:tblStyle styleId="{7C797083-F9EE-4C0E-ABDD-26BC668D070A}" styleName="Table_0">
    <a:wholeTbl>
      <a:tcTxStyle b="off" i="off">
        <a:font>
          <a:latin typeface="Times New Roman"/>
          <a:ea typeface="Times New Roman"/>
          <a:cs typeface="Times New Roman"/>
        </a:font>
        <a:schemeClr val="dk1"/>
      </a:tcTxStyle>
      <a:tcStyle>
        <a:tcBdr>
          <a:left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  <a:fill>
          <a:solidFill>
            <a:srgbClr val="E7FAF5"/>
          </a:solidFill>
        </a:fill>
      </a:tcStyle>
    </a:wholeTbl>
    <a:band1H>
      <a:tcStyle>
        <a:tcBdr/>
        <a:fill>
          <a:solidFill>
            <a:srgbClr val="CBF4EA"/>
          </a:solidFill>
        </a:fill>
      </a:tcStyle>
    </a:band1H>
    <a:band1V>
      <a:tcStyle>
        <a:tcBdr/>
        <a:fill>
          <a:solidFill>
            <a:srgbClr val="CBF4EA"/>
          </a:solidFill>
        </a:fill>
      </a:tcStyle>
    </a:band1V>
    <a:lastCol>
      <a:tcTxStyle b="on" i="off">
        <a:font>
          <a:latin typeface="Times New Roman"/>
          <a:ea typeface="Times New Roman"/>
          <a:cs typeface="Times New Roman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Times New Roman"/>
          <a:ea typeface="Times New Roman"/>
          <a:cs typeface="Times New Roman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Times New Roman"/>
          <a:ea typeface="Times New Roman"/>
          <a:cs typeface="Times New Roman"/>
        </a:font>
        <a:schemeClr val="lt1"/>
      </a:tcTxStyle>
      <a:tcStyle>
        <a:tcBdr>
          <a:top>
            <a:ln w="381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Times New Roman"/>
          <a:ea typeface="Times New Roman"/>
          <a:cs typeface="Times New Roman"/>
        </a:font>
        <a:schemeClr val="lt1"/>
      </a:tcTxStyle>
      <a:tcStyle>
        <a:tcBdr>
          <a:bottom>
            <a:ln w="381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chemeClr val="accent1"/>
          </a:solidFill>
        </a:fill>
      </a:tcStyle>
    </a:firstRow>
  </a:tblStyle>
  <a:tblStyle styleId="{7DEFE1F0-23D1-467C-B1D0-CCCE52E34E7B}" styleName="Table_1">
    <a:wholeTbl>
      <a:tcTxStyle b="off" i="off">
        <a:font>
          <a:latin typeface="Times New Roman"/>
          <a:ea typeface="Times New Roman"/>
          <a:cs typeface="Times New Roman"/>
        </a:font>
        <a:schemeClr val="dk1"/>
      </a:tcTxStyle>
      <a:tcStyle>
        <a:tcBdr>
          <a:left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  <a:fill>
          <a:solidFill>
            <a:srgbClr val="E7FAF5"/>
          </a:solidFill>
        </a:fill>
      </a:tcStyle>
    </a:wholeTbl>
    <a:band1H>
      <a:tcStyle>
        <a:tcBdr/>
        <a:fill>
          <a:solidFill>
            <a:srgbClr val="CBF4EA"/>
          </a:solidFill>
        </a:fill>
      </a:tcStyle>
    </a:band1H>
    <a:band1V>
      <a:tcStyle>
        <a:tcBdr/>
        <a:fill>
          <a:solidFill>
            <a:srgbClr val="CBF4EA"/>
          </a:solidFill>
        </a:fill>
      </a:tcStyle>
    </a:band1V>
    <a:lastCol>
      <a:tcTxStyle b="on" i="off">
        <a:font>
          <a:latin typeface="Times New Roman"/>
          <a:ea typeface="Times New Roman"/>
          <a:cs typeface="Times New Roman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Times New Roman"/>
          <a:ea typeface="Times New Roman"/>
          <a:cs typeface="Times New Roman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Times New Roman"/>
          <a:ea typeface="Times New Roman"/>
          <a:cs typeface="Times New Roman"/>
        </a:font>
        <a:schemeClr val="lt1"/>
      </a:tcTxStyle>
      <a:tcStyle>
        <a:tcBdr>
          <a:top>
            <a:ln w="381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Times New Roman"/>
          <a:ea typeface="Times New Roman"/>
          <a:cs typeface="Times New Roman"/>
        </a:font>
        <a:schemeClr val="lt1"/>
      </a:tcTxStyle>
      <a:tcStyle>
        <a:tcBdr>
          <a:bottom>
            <a:ln w="381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chemeClr val="accent1"/>
          </a:solidFill>
        </a:fill>
      </a:tcStyle>
    </a:firstRow>
  </a:tblStyle>
  <a:tblStyle styleId="{76D8E0FC-F2F0-4C2D-AB19-AB96CCA464D3}" styleName="Table_2">
    <a:wholeTbl>
      <a:tcTxStyle b="off" i="off">
        <a:font>
          <a:latin typeface="Times New Roman"/>
          <a:ea typeface="Times New Roman"/>
          <a:cs typeface="Times New Roman"/>
        </a:font>
        <a:schemeClr val="dk1"/>
      </a:tcTxStyle>
      <a:tcStyle>
        <a:tcBdr>
          <a:left>
            <a:ln w="12700" cap="flat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0" cap="flat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0" cap="flat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0" cap="flat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12700" cap="flat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12700" cap="flat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</a:tblStyle>
  <a:tblStyle styleId="{03C6F5E2-FF9E-4968-86D7-54FDBC47BEC5}" styleName="Table_3"/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82" autoAdjust="0"/>
    <p:restoredTop sz="90311" autoAdjust="0"/>
  </p:normalViewPr>
  <p:slideViewPr>
    <p:cSldViewPr>
      <p:cViewPr varScale="1">
        <p:scale>
          <a:sx n="72" d="100"/>
          <a:sy n="72" d="100"/>
        </p:scale>
        <p:origin x="594" y="39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3" d="100"/>
          <a:sy n="83" d="100"/>
        </p:scale>
        <p:origin x="-3264" y="-78"/>
      </p:cViewPr>
      <p:guideLst>
        <p:guide orient="horz" pos="2923"/>
        <p:guide pos="218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 txBox="1">
            <a:spLocks noGrp="1"/>
          </p:cNvSpPr>
          <p:nvPr>
            <p:ph type="hdr" idx="2"/>
          </p:nvPr>
        </p:nvSpPr>
        <p:spPr>
          <a:xfrm>
            <a:off x="5640387" y="98425"/>
            <a:ext cx="641350" cy="2127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r" rtl="0">
              <a:spcBef>
                <a:spcPts val="0"/>
              </a:spcBef>
              <a:spcAft>
                <a:spcPts val="0"/>
              </a:spcAft>
              <a:defRPr/>
            </a:lvl1pPr>
            <a:lvl2pPr marL="457200" marR="0" indent="0" algn="l" rtl="0">
              <a:spcBef>
                <a:spcPts val="0"/>
              </a:spcBef>
              <a:spcAft>
                <a:spcPts val="0"/>
              </a:spcAft>
              <a:defRPr/>
            </a:lvl2pPr>
            <a:lvl3pPr marL="914400" marR="0" indent="0" algn="l" rtl="0">
              <a:spcBef>
                <a:spcPts val="0"/>
              </a:spcBef>
              <a:spcAft>
                <a:spcPts val="0"/>
              </a:spcAft>
              <a:defRPr/>
            </a:lvl3pPr>
            <a:lvl4pPr marL="1371600" marR="0" indent="0" algn="l" rtl="0">
              <a:spcBef>
                <a:spcPts val="0"/>
              </a:spcBef>
              <a:spcAft>
                <a:spcPts val="0"/>
              </a:spcAft>
              <a:defRPr/>
            </a:lvl4pPr>
            <a:lvl5pPr marL="1828800" marR="0" indent="0" algn="l" rtl="0">
              <a:spcBef>
                <a:spcPts val="0"/>
              </a:spcBef>
              <a:spcAft>
                <a:spcPts val="0"/>
              </a:spcAft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 dirty="0"/>
          </a:p>
        </p:txBody>
      </p:sp>
      <p:sp>
        <p:nvSpPr>
          <p:cNvPr id="3" name="Shape 3"/>
          <p:cNvSpPr txBox="1">
            <a:spLocks noGrp="1"/>
          </p:cNvSpPr>
          <p:nvPr>
            <p:ph type="dt" idx="10"/>
          </p:nvPr>
        </p:nvSpPr>
        <p:spPr>
          <a:xfrm>
            <a:off x="654050" y="98425"/>
            <a:ext cx="827088" cy="2127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/>
            </a:lvl1pPr>
            <a:lvl2pPr marL="457200" marR="0" indent="0" algn="l" rtl="0">
              <a:spcBef>
                <a:spcPts val="0"/>
              </a:spcBef>
              <a:spcAft>
                <a:spcPts val="0"/>
              </a:spcAft>
              <a:defRPr/>
            </a:lvl2pPr>
            <a:lvl3pPr marL="914400" marR="0" indent="0" algn="l" rtl="0">
              <a:spcBef>
                <a:spcPts val="0"/>
              </a:spcBef>
              <a:spcAft>
                <a:spcPts val="0"/>
              </a:spcAft>
              <a:defRPr/>
            </a:lvl3pPr>
            <a:lvl4pPr marL="1371600" marR="0" indent="0" algn="l" rtl="0">
              <a:spcBef>
                <a:spcPts val="0"/>
              </a:spcBef>
              <a:spcAft>
                <a:spcPts val="0"/>
              </a:spcAft>
              <a:defRPr/>
            </a:lvl4pPr>
            <a:lvl5pPr marL="1828800" marR="0" indent="0" algn="l" rtl="0">
              <a:spcBef>
                <a:spcPts val="0"/>
              </a:spcBef>
              <a:spcAft>
                <a:spcPts val="0"/>
              </a:spcAft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 dirty="0"/>
          </a:p>
        </p:txBody>
      </p:sp>
      <p:sp>
        <p:nvSpPr>
          <p:cNvPr id="4" name="Shape 4"/>
          <p:cNvSpPr>
            <a:spLocks noGrp="1" noRot="1" noChangeAspect="1"/>
          </p:cNvSpPr>
          <p:nvPr>
            <p:ph type="sldImg" idx="3"/>
          </p:nvPr>
        </p:nvSpPr>
        <p:spPr>
          <a:xfrm>
            <a:off x="1152525" y="701675"/>
            <a:ext cx="4629150" cy="346868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5" name="Shape 5"/>
          <p:cNvSpPr txBox="1">
            <a:spLocks noGrp="1"/>
          </p:cNvSpPr>
          <p:nvPr>
            <p:ph type="body" idx="1"/>
          </p:nvPr>
        </p:nvSpPr>
        <p:spPr>
          <a:xfrm>
            <a:off x="923925" y="4408487"/>
            <a:ext cx="5086349" cy="417671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360"/>
              </a:spcBef>
              <a:spcAft>
                <a:spcPts val="0"/>
              </a:spcAft>
              <a:defRPr/>
            </a:lvl1pPr>
            <a:lvl2pPr marL="114300" marR="0" indent="0" algn="l" rtl="0">
              <a:spcBef>
                <a:spcPts val="360"/>
              </a:spcBef>
              <a:spcAft>
                <a:spcPts val="0"/>
              </a:spcAft>
              <a:defRPr/>
            </a:lvl2pPr>
            <a:lvl3pPr marL="228600" marR="0" indent="0" algn="l" rtl="0">
              <a:spcBef>
                <a:spcPts val="360"/>
              </a:spcBef>
              <a:spcAft>
                <a:spcPts val="0"/>
              </a:spcAft>
              <a:defRPr/>
            </a:lvl3pPr>
            <a:lvl4pPr marL="342900" marR="0" indent="0" algn="l" rtl="0">
              <a:spcBef>
                <a:spcPts val="360"/>
              </a:spcBef>
              <a:spcAft>
                <a:spcPts val="0"/>
              </a:spcAft>
              <a:defRPr/>
            </a:lvl4pPr>
            <a:lvl5pPr marL="457200" marR="0" indent="0" algn="l" rtl="0">
              <a:spcBef>
                <a:spcPts val="360"/>
              </a:spcBef>
              <a:spcAft>
                <a:spcPts val="0"/>
              </a:spcAft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ftr" idx="11"/>
          </p:nvPr>
        </p:nvSpPr>
        <p:spPr>
          <a:xfrm>
            <a:off x="5357812" y="8985250"/>
            <a:ext cx="923924" cy="1825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/>
            </a:lvl1pPr>
            <a:lvl2pPr marL="457200" marR="0" indent="0" algn="l" rtl="0">
              <a:spcBef>
                <a:spcPts val="0"/>
              </a:spcBef>
              <a:spcAft>
                <a:spcPts val="0"/>
              </a:spcAft>
              <a:defRPr/>
            </a:lvl2pPr>
            <a:lvl3pPr marL="914400" marR="0" indent="0" algn="l" rtl="0">
              <a:spcBef>
                <a:spcPts val="0"/>
              </a:spcBef>
              <a:spcAft>
                <a:spcPts val="0"/>
              </a:spcAft>
              <a:defRPr/>
            </a:lvl3pPr>
            <a:lvl4pPr marL="1371600" marR="0" indent="0" algn="l" rtl="0">
              <a:spcBef>
                <a:spcPts val="0"/>
              </a:spcBef>
              <a:spcAft>
                <a:spcPts val="0"/>
              </a:spcAft>
              <a:defRPr/>
            </a:lvl4pPr>
            <a:lvl5pPr marL="457200" marR="0" indent="0" algn="r" rtl="0">
              <a:spcBef>
                <a:spcPts val="0"/>
              </a:spcBef>
              <a:spcAft>
                <a:spcPts val="0"/>
              </a:spcAft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 dirty="0"/>
          </a:p>
        </p:txBody>
      </p:sp>
      <p:sp>
        <p:nvSpPr>
          <p:cNvPr id="7" name="Shape 7"/>
          <p:cNvSpPr txBox="1">
            <a:spLocks noGrp="1"/>
          </p:cNvSpPr>
          <p:nvPr>
            <p:ph type="sldNum" idx="12"/>
          </p:nvPr>
        </p:nvSpPr>
        <p:spPr>
          <a:xfrm>
            <a:off x="3222625" y="8985250"/>
            <a:ext cx="512762" cy="182563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>
            <a:lvl1pPr marL="0" marR="0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r>
              <a:rPr lang="en-US" dirty="0"/>
              <a:t>Page </a:t>
            </a:r>
            <a:fld id="{00000000-1234-1234-1234-123412341234}" type="slidenum">
              <a:rPr lang="en-US"/>
              <a:pPr marL="0" lvl="0" indent="0">
                <a:spcBef>
                  <a:spcPts val="0"/>
                </a:spcBef>
                <a:buSzPct val="25000"/>
                <a:buNone/>
              </a:pPr>
              <a:t>‹#›</a:t>
            </a:fld>
            <a:endParaRPr lang="en-US" dirty="0"/>
          </a:p>
        </p:txBody>
      </p:sp>
      <p:sp>
        <p:nvSpPr>
          <p:cNvPr id="8" name="Shape 8"/>
          <p:cNvSpPr/>
          <p:nvPr/>
        </p:nvSpPr>
        <p:spPr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 i="0" u="none" strike="noStrike" cap="none" baseline="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Submission</a:t>
            </a:r>
          </a:p>
        </p:txBody>
      </p:sp>
      <p:cxnSp>
        <p:nvCxnSpPr>
          <p:cNvPr id="9" name="Shape 9"/>
          <p:cNvCxnSpPr/>
          <p:nvPr/>
        </p:nvCxnSpPr>
        <p:spPr>
          <a:xfrm>
            <a:off x="723900" y="8983663"/>
            <a:ext cx="5486399" cy="0"/>
          </a:xfrm>
          <a:prstGeom prst="straightConnector1">
            <a:avLst/>
          </a:prstGeom>
          <a:noFill/>
          <a:ln w="12700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0" name="Shape 10"/>
          <p:cNvCxnSpPr/>
          <p:nvPr/>
        </p:nvCxnSpPr>
        <p:spPr>
          <a:xfrm>
            <a:off x="647700" y="296862"/>
            <a:ext cx="5638800" cy="0"/>
          </a:xfrm>
          <a:prstGeom prst="straightConnector1">
            <a:avLst/>
          </a:prstGeom>
          <a:noFill/>
          <a:ln w="12700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</p:spTree>
    <p:extLst>
      <p:ext uri="{BB962C8B-B14F-4D97-AF65-F5344CB8AC3E}">
        <p14:creationId xmlns:p14="http://schemas.microsoft.com/office/powerpoint/2010/main" val="1445886964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hdr" idx="2"/>
          </p:nvPr>
        </p:nvSpPr>
        <p:spPr>
          <a:xfrm>
            <a:off x="5640387" y="98425"/>
            <a:ext cx="641350" cy="212724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400" b="1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doc.: IEEE 802.11-09/0840r0</a:t>
            </a:r>
          </a:p>
        </p:txBody>
      </p:sp>
      <p:sp>
        <p:nvSpPr>
          <p:cNvPr id="82" name="Shape 82"/>
          <p:cNvSpPr txBox="1">
            <a:spLocks noGrp="1"/>
          </p:cNvSpPr>
          <p:nvPr>
            <p:ph type="dt" idx="10"/>
          </p:nvPr>
        </p:nvSpPr>
        <p:spPr>
          <a:xfrm>
            <a:off x="654050" y="98425"/>
            <a:ext cx="827088" cy="212724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400" b="1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July 2009</a:t>
            </a:r>
          </a:p>
        </p:txBody>
      </p:sp>
      <p:sp>
        <p:nvSpPr>
          <p:cNvPr id="83" name="Shape 83"/>
          <p:cNvSpPr txBox="1">
            <a:spLocks noGrp="1"/>
          </p:cNvSpPr>
          <p:nvPr>
            <p:ph type="ftr" idx="11"/>
          </p:nvPr>
        </p:nvSpPr>
        <p:spPr>
          <a:xfrm>
            <a:off x="5357812" y="8985250"/>
            <a:ext cx="923924" cy="182563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457200" marR="0" lvl="4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David Bagby, Calypso Ventures, Inc.</a:t>
            </a:r>
          </a:p>
        </p:txBody>
      </p:sp>
      <p:sp>
        <p:nvSpPr>
          <p:cNvPr id="84" name="Shape 84"/>
          <p:cNvSpPr txBox="1">
            <a:spLocks noGrp="1"/>
          </p:cNvSpPr>
          <p:nvPr>
            <p:ph type="sldNum" idx="12"/>
          </p:nvPr>
        </p:nvSpPr>
        <p:spPr>
          <a:xfrm>
            <a:off x="3222625" y="8985250"/>
            <a:ext cx="512762" cy="182563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Page </a:t>
            </a:r>
            <a:fld id="{00000000-1234-1234-1234-123412341234}" type="slidenum">
              <a:rPr lang="en-US" sz="12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pPr marL="0" marR="0" lvl="0" indent="0" algn="r" rtl="0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t>1</a:t>
            </a:fld>
            <a:endParaRPr lang="en-US" sz="1200" b="0" i="0" u="none" strike="noStrike" cap="none" baseline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5" name="Shape 85"/>
          <p:cNvSpPr>
            <a:spLocks noGrp="1" noRot="1" noChangeAspect="1"/>
          </p:cNvSpPr>
          <p:nvPr>
            <p:ph type="sldImg" idx="3"/>
          </p:nvPr>
        </p:nvSpPr>
        <p:spPr>
          <a:xfrm>
            <a:off x="1154113" y="701675"/>
            <a:ext cx="4625975" cy="346868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923925" y="4408487"/>
            <a:ext cx="5086349" cy="4176711"/>
          </a:xfrm>
          <a:prstGeom prst="rect">
            <a:avLst/>
          </a:prstGeom>
          <a:noFill/>
          <a:ln>
            <a:noFill/>
          </a:ln>
        </p:spPr>
        <p:txBody>
          <a:bodyPr lIns="93650" tIns="46025" rIns="93650" bIns="460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 baseline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6441842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>
            <a:spLocks noGrp="1"/>
          </p:cNvSpPr>
          <p:nvPr>
            <p:ph type="hdr" idx="2"/>
          </p:nvPr>
        </p:nvSpPr>
        <p:spPr>
          <a:xfrm>
            <a:off x="5640387" y="98425"/>
            <a:ext cx="641350" cy="212724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400" b="1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doc.: IEEE 802.11-08/1455r0</a:t>
            </a:r>
          </a:p>
        </p:txBody>
      </p:sp>
      <p:sp>
        <p:nvSpPr>
          <p:cNvPr id="94" name="Shape 94"/>
          <p:cNvSpPr txBox="1">
            <a:spLocks noGrp="1"/>
          </p:cNvSpPr>
          <p:nvPr>
            <p:ph type="dt" idx="10"/>
          </p:nvPr>
        </p:nvSpPr>
        <p:spPr>
          <a:xfrm>
            <a:off x="654050" y="98425"/>
            <a:ext cx="827088" cy="212724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400" b="1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Jan 2009</a:t>
            </a:r>
          </a:p>
        </p:txBody>
      </p:sp>
      <p:sp>
        <p:nvSpPr>
          <p:cNvPr id="95" name="Shape 95"/>
          <p:cNvSpPr txBox="1">
            <a:spLocks noGrp="1"/>
          </p:cNvSpPr>
          <p:nvPr>
            <p:ph type="ftr" idx="11"/>
          </p:nvPr>
        </p:nvSpPr>
        <p:spPr>
          <a:xfrm>
            <a:off x="5357812" y="8985250"/>
            <a:ext cx="923924" cy="182563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457200" marR="0" lvl="4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David Bagby, Calypso Ventures, Inc.</a:t>
            </a:r>
          </a:p>
        </p:txBody>
      </p:sp>
      <p:sp>
        <p:nvSpPr>
          <p:cNvPr id="96" name="Shape 96"/>
          <p:cNvSpPr txBox="1">
            <a:spLocks noGrp="1"/>
          </p:cNvSpPr>
          <p:nvPr>
            <p:ph type="sldNum" idx="12"/>
          </p:nvPr>
        </p:nvSpPr>
        <p:spPr>
          <a:xfrm>
            <a:off x="3222625" y="8985250"/>
            <a:ext cx="512762" cy="182563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Page </a:t>
            </a:r>
            <a:fld id="{00000000-1234-1234-1234-123412341234}" type="slidenum">
              <a:rPr lang="en-US" sz="12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pPr marL="0" marR="0" lvl="0" indent="0" algn="r" rtl="0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t>2</a:t>
            </a:fld>
            <a:endParaRPr lang="en-US" sz="1200" b="0" i="0" u="none" strike="noStrike" cap="none" baseline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7" name="Shape 97"/>
          <p:cNvSpPr>
            <a:spLocks noGrp="1" noRot="1" noChangeAspect="1"/>
          </p:cNvSpPr>
          <p:nvPr>
            <p:ph type="sldImg" idx="3"/>
          </p:nvPr>
        </p:nvSpPr>
        <p:spPr>
          <a:xfrm>
            <a:off x="1154113" y="701675"/>
            <a:ext cx="4625975" cy="346868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923925" y="4408487"/>
            <a:ext cx="5086349" cy="4176711"/>
          </a:xfrm>
          <a:prstGeom prst="rect">
            <a:avLst/>
          </a:prstGeom>
          <a:noFill/>
          <a:ln>
            <a:noFill/>
          </a:ln>
        </p:spPr>
        <p:txBody>
          <a:bodyPr lIns="95250" tIns="46025" rIns="95250" bIns="460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 baseline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362780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TG documents are introduced in every meeting agenda</a:t>
            </a:r>
          </a:p>
          <a:p>
            <a:pPr lvl="1"/>
            <a:r>
              <a:rPr lang="en-US" dirty="0"/>
              <a:t>Need be up to date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buSzPct val="25000"/>
              <a:buNone/>
            </a:pPr>
            <a:r>
              <a:rPr lang="en-US"/>
              <a:t>Page </a:t>
            </a:r>
            <a:fld id="{00000000-1234-1234-1234-123412341234}" type="slidenum">
              <a:rPr lang="en-US" smtClean="0"/>
              <a:pPr marL="0" lvl="0" indent="0">
                <a:spcBef>
                  <a:spcPts val="0"/>
                </a:spcBef>
                <a:buSzPct val="25000"/>
                <a:buNone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96373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- USR: ultra-short range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buSzPct val="25000"/>
              <a:buNone/>
            </a:pPr>
            <a:r>
              <a:rPr lang="en-US"/>
              <a:t>Page </a:t>
            </a:r>
            <a:fld id="{00000000-1234-1234-1234-123412341234}" type="slidenum">
              <a:rPr lang="en-US" smtClean="0"/>
              <a:pPr marL="0" lvl="0" indent="0">
                <a:spcBef>
                  <a:spcPts val="0"/>
                </a:spcBef>
                <a:buSzPct val="25000"/>
                <a:buNone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50612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 txBox="1">
            <a:spLocks noGrp="1"/>
          </p:cNvSpPr>
          <p:nvPr>
            <p:ph type="hdr" idx="2"/>
          </p:nvPr>
        </p:nvSpPr>
        <p:spPr>
          <a:xfrm>
            <a:off x="5640387" y="98425"/>
            <a:ext cx="641350" cy="212724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400" b="1" i="0" u="none" strike="noStrike" cap="none" baseline="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doc.: IEEE 802.11-yy/xxxxr0</a:t>
            </a:r>
          </a:p>
        </p:txBody>
      </p:sp>
      <p:sp>
        <p:nvSpPr>
          <p:cNvPr id="147" name="Shape 147"/>
          <p:cNvSpPr txBox="1">
            <a:spLocks noGrp="1"/>
          </p:cNvSpPr>
          <p:nvPr>
            <p:ph type="dt" idx="10"/>
          </p:nvPr>
        </p:nvSpPr>
        <p:spPr>
          <a:xfrm>
            <a:off x="654050" y="98425"/>
            <a:ext cx="827088" cy="212724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400" b="1" i="0" u="none" strike="noStrike" cap="none" baseline="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Month Year</a:t>
            </a:r>
          </a:p>
        </p:txBody>
      </p:sp>
      <p:sp>
        <p:nvSpPr>
          <p:cNvPr id="148" name="Shape 148"/>
          <p:cNvSpPr txBox="1">
            <a:spLocks noGrp="1"/>
          </p:cNvSpPr>
          <p:nvPr>
            <p:ph type="ftr" idx="11"/>
          </p:nvPr>
        </p:nvSpPr>
        <p:spPr>
          <a:xfrm>
            <a:off x="5357812" y="8985250"/>
            <a:ext cx="923924" cy="182563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457200" marR="0" lvl="4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 i="0" u="none" strike="noStrike" cap="none" baseline="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John Doe, Some Company</a:t>
            </a:r>
          </a:p>
        </p:txBody>
      </p:sp>
      <p:sp>
        <p:nvSpPr>
          <p:cNvPr id="149" name="Shape 149"/>
          <p:cNvSpPr txBox="1">
            <a:spLocks noGrp="1"/>
          </p:cNvSpPr>
          <p:nvPr>
            <p:ph type="sldNum" idx="12"/>
          </p:nvPr>
        </p:nvSpPr>
        <p:spPr>
          <a:xfrm>
            <a:off x="3222625" y="8985250"/>
            <a:ext cx="512762" cy="182563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 i="0" u="none" strike="noStrike" cap="none" baseline="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Page </a:t>
            </a:r>
            <a:fld id="{00000000-1234-1234-1234-123412341234}" type="slidenum">
              <a:rPr lang="en-US" sz="12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pPr marL="0" marR="0" lvl="0" indent="0" algn="r" rtl="0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t>5</a:t>
            </a:fld>
            <a:endParaRPr lang="en-US" sz="1200" b="0" i="0" u="none" strike="noStrike" cap="none" baseline="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50" name="Shape 150"/>
          <p:cNvSpPr>
            <a:spLocks noGrp="1" noRot="1" noChangeAspect="1"/>
          </p:cNvSpPr>
          <p:nvPr>
            <p:ph type="sldImg" idx="3"/>
          </p:nvPr>
        </p:nvSpPr>
        <p:spPr>
          <a:xfrm>
            <a:off x="1147763" y="696913"/>
            <a:ext cx="4640262" cy="34798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51" name="Shape 151"/>
          <p:cNvSpPr txBox="1">
            <a:spLocks noGrp="1"/>
          </p:cNvSpPr>
          <p:nvPr>
            <p:ph type="body" idx="1"/>
          </p:nvPr>
        </p:nvSpPr>
        <p:spPr>
          <a:xfrm>
            <a:off x="693737" y="4408487"/>
            <a:ext cx="5546724" cy="4175125"/>
          </a:xfrm>
          <a:prstGeom prst="rect">
            <a:avLst/>
          </a:prstGeom>
          <a:noFill/>
          <a:ln>
            <a:noFill/>
          </a:ln>
        </p:spPr>
        <p:txBody>
          <a:bodyPr lIns="93650" tIns="46025" rIns="93650" bIns="46025" anchor="t" anchorCtr="0">
            <a:noAutofit/>
          </a:bodyPr>
          <a:lstStyle/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en-US" sz="1200" b="0" i="0" u="none" strike="noStrike" cap="none" baseline="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Check where PER range came from</a:t>
            </a:r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en-US" sz="1200" b="0" i="0" u="none" strike="noStrike" cap="none" baseline="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Check actual 11ad PER</a:t>
            </a:r>
            <a:endParaRPr sz="1200" b="0" i="0" u="none" strike="noStrike" cap="none" baseline="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4016590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- Mention functional requirement are mentioned in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buSzPct val="25000"/>
              <a:buNone/>
            </a:pPr>
            <a:r>
              <a:rPr lang="en-US"/>
              <a:t>Page </a:t>
            </a:r>
            <a:fld id="{00000000-1234-1234-1234-123412341234}" type="slidenum">
              <a:rPr lang="en-US" smtClean="0"/>
              <a:pPr marL="0" lvl="0" indent="0">
                <a:spcBef>
                  <a:spcPts val="0"/>
                </a:spcBef>
                <a:buSzPct val="25000"/>
                <a:buNone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45623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1066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 sz="32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algn="ctr" rtl="0">
              <a:spcBef>
                <a:spcPts val="0"/>
              </a:spcBef>
              <a:spcAft>
                <a:spcPts val="0"/>
              </a:spcAft>
              <a:defRPr/>
            </a:lvl2pPr>
            <a:lvl3pPr algn="ctr" rtl="0">
              <a:spcBef>
                <a:spcPts val="0"/>
              </a:spcBef>
              <a:spcAft>
                <a:spcPts val="0"/>
              </a:spcAft>
              <a:defRPr/>
            </a:lvl3pPr>
            <a:lvl4pPr algn="ctr" rtl="0">
              <a:spcBef>
                <a:spcPts val="0"/>
              </a:spcBef>
              <a:spcAft>
                <a:spcPts val="0"/>
              </a:spcAft>
              <a:defRPr/>
            </a:lvl4pPr>
            <a:lvl5pPr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 dirty="0"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1905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 sz="24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803275" indent="-21907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–"/>
              <a:defRPr sz="24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085850" indent="-1206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3pPr>
            <a:lvl4pPr marL="1428750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–"/>
              <a:defRPr/>
            </a:lvl4pPr>
            <a:lvl5pPr marL="1771650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5pPr>
            <a:lvl6pPr marL="2228850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6pPr>
            <a:lvl7pPr marL="2686050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7pPr>
            <a:lvl8pPr marL="3143250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8pPr>
            <a:lvl9pPr marL="3600450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9pPr>
          </a:lstStyle>
          <a:p>
            <a:endParaRPr lang="en-US" dirty="0"/>
          </a:p>
          <a:p>
            <a:pPr lvl="1"/>
            <a:endParaRPr dirty="0"/>
          </a:p>
        </p:txBody>
      </p:sp>
      <p:sp>
        <p:nvSpPr>
          <p:cNvPr id="23" name="Shape 23"/>
          <p:cNvSpPr txBox="1">
            <a:spLocks noGrp="1"/>
          </p:cNvSpPr>
          <p:nvPr>
            <p:ph type="ftr" idx="11"/>
          </p:nvPr>
        </p:nvSpPr>
        <p:spPr>
          <a:xfrm>
            <a:off x="7453817" y="6475412"/>
            <a:ext cx="1090106" cy="36933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 dirty="0"/>
          </a:p>
        </p:txBody>
      </p:sp>
      <p:sp>
        <p:nvSpPr>
          <p:cNvPr id="6" name="Shape 15">
            <a:extLst>
              <a:ext uri="{FF2B5EF4-FFF2-40B4-BE49-F238E27FC236}">
                <a16:creationId xmlns:a16="http://schemas.microsoft.com/office/drawing/2014/main" id="{1687BF78-FBF8-4D39-8737-51AC2EF8623F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4211960" y="6475412"/>
            <a:ext cx="663251" cy="182561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>
            <a:lvl1pPr marL="0" marR="0" indent="0" algn="ctr" rtl="0">
              <a:spcBef>
                <a:spcPts val="0"/>
              </a:spcBef>
              <a:buNone/>
              <a:defRPr sz="12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>
              <a:buSzPct val="25000"/>
            </a:pPr>
            <a:r>
              <a:rPr lang="en-US" dirty="0"/>
              <a:t>Slide </a:t>
            </a:r>
            <a:fld id="{00000000-1234-1234-1234-123412341234}" type="slidenum">
              <a:rPr lang="en-US" smtClean="0"/>
              <a:pPr>
                <a:buSzPct val="25000"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 txBox="1">
            <a:spLocks noGrp="1"/>
          </p:cNvSpPr>
          <p:nvPr>
            <p:ph type="ftr" idx="11"/>
          </p:nvPr>
        </p:nvSpPr>
        <p:spPr>
          <a:xfrm>
            <a:off x="7453882" y="6475412"/>
            <a:ext cx="1090041" cy="18466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 dirty="0"/>
          </a:p>
        </p:txBody>
      </p:sp>
      <p:sp>
        <p:nvSpPr>
          <p:cNvPr id="4" name="Shape 15">
            <a:extLst>
              <a:ext uri="{FF2B5EF4-FFF2-40B4-BE49-F238E27FC236}">
                <a16:creationId xmlns:a16="http://schemas.microsoft.com/office/drawing/2014/main" id="{D3B6D998-7B6D-443C-B7EB-0329AD61BEB4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4211960" y="6475412"/>
            <a:ext cx="663251" cy="182561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>
            <a:lvl1pPr marL="0" marR="0" indent="0" algn="ctr" rtl="0">
              <a:spcBef>
                <a:spcPts val="0"/>
              </a:spcBef>
              <a:buNone/>
              <a:defRPr sz="12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>
              <a:buSzPct val="25000"/>
            </a:pPr>
            <a:r>
              <a:rPr lang="en-US" dirty="0"/>
              <a:t>Slide </a:t>
            </a:r>
            <a:fld id="{00000000-1234-1234-1234-123412341234}" type="slidenum">
              <a:rPr lang="en-US" smtClean="0"/>
              <a:pPr>
                <a:buSzPct val="25000"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spcAft>
                <a:spcPts val="0"/>
              </a:spcAft>
              <a:defRPr/>
            </a:lvl1pPr>
            <a:lvl2pPr marL="0" marR="0" indent="0" algn="ctr" rtl="0">
              <a:spcBef>
                <a:spcPts val="0"/>
              </a:spcBef>
              <a:spcAft>
                <a:spcPts val="0"/>
              </a:spcAft>
              <a:defRPr/>
            </a:lvl2pPr>
            <a:lvl3pPr marL="0" marR="0" indent="0" algn="ctr" rtl="0">
              <a:spcBef>
                <a:spcPts val="0"/>
              </a:spcBef>
              <a:spcAft>
                <a:spcPts val="0"/>
              </a:spcAft>
              <a:defRPr/>
            </a:lvl3pPr>
            <a:lvl4pPr marL="0" marR="0" indent="0" algn="ctr" rtl="0">
              <a:spcBef>
                <a:spcPts val="0"/>
              </a:spcBef>
              <a:spcAft>
                <a:spcPts val="0"/>
              </a:spcAft>
              <a:defRPr/>
            </a:lvl4pPr>
            <a:lvl5pPr marL="0" marR="0" indent="0"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marR="0" indent="0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marR="0" indent="0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marR="0" indent="0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marR="0" indent="0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 dirty="0"/>
          </a:p>
        </p:txBody>
      </p:sp>
      <p:sp>
        <p:nvSpPr>
          <p:cNvPr id="40" name="Shape 40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/>
            </a:lvl1pPr>
            <a:lvl2pPr marL="457200" marR="0" indent="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/>
            </a:lvl2pPr>
            <a:lvl3pPr marL="914400" marR="0" indent="0" algn="ctr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/>
            </a:lvl3pPr>
            <a:lvl4pPr marL="1371600" marR="0" indent="0" algn="ctr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/>
            </a:lvl4pPr>
            <a:lvl5pPr marL="1828800" marR="0" indent="0" algn="ctr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/>
            </a:lvl5pPr>
            <a:lvl6pPr marL="2286000" marR="0" indent="0" algn="ctr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/>
            </a:lvl6pPr>
            <a:lvl7pPr marL="2743200" marR="0" indent="0" algn="ctr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/>
            </a:lvl7pPr>
            <a:lvl8pPr marL="3200400" marR="0" indent="0" algn="ctr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/>
            </a:lvl8pPr>
            <a:lvl9pPr marL="3657600" marR="0" indent="0" algn="ctr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/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ftr" idx="11"/>
          </p:nvPr>
        </p:nvSpPr>
        <p:spPr>
          <a:xfrm>
            <a:off x="7415410" y="6475412"/>
            <a:ext cx="1128513" cy="18466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 dirty="0"/>
          </a:p>
        </p:txBody>
      </p:sp>
      <p:sp>
        <p:nvSpPr>
          <p:cNvPr id="6" name="Shape 15">
            <a:extLst>
              <a:ext uri="{FF2B5EF4-FFF2-40B4-BE49-F238E27FC236}">
                <a16:creationId xmlns:a16="http://schemas.microsoft.com/office/drawing/2014/main" id="{075A52BA-98FE-4F1D-8270-55074C0D8958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4211960" y="6475412"/>
            <a:ext cx="663251" cy="182561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>
            <a:lvl1pPr marL="0" marR="0" indent="0" algn="ctr" rtl="0">
              <a:spcBef>
                <a:spcPts val="0"/>
              </a:spcBef>
              <a:buNone/>
              <a:defRPr sz="12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>
              <a:buSzPct val="25000"/>
            </a:pPr>
            <a:r>
              <a:rPr lang="en-US" dirty="0"/>
              <a:t>Slide </a:t>
            </a:r>
            <a:fld id="{00000000-1234-1234-1234-123412341234}" type="slidenum">
              <a:rPr lang="en-US" smtClean="0"/>
              <a:pPr>
                <a:buSzPct val="25000"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body" idx="1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Font typeface="Times New Roman"/>
              <a:buNone/>
              <a:defRPr/>
            </a:lvl1pPr>
            <a:lvl2pPr marL="457200" indent="0" rtl="0">
              <a:spcBef>
                <a:spcPts val="0"/>
              </a:spcBef>
              <a:buFont typeface="Times New Roman"/>
              <a:buNone/>
              <a:defRPr/>
            </a:lvl2pPr>
            <a:lvl3pPr marL="914400" indent="0" rtl="0">
              <a:spcBef>
                <a:spcPts val="0"/>
              </a:spcBef>
              <a:buFont typeface="Times New Roman"/>
              <a:buNone/>
              <a:defRPr/>
            </a:lvl3pPr>
            <a:lvl4pPr marL="1371600" indent="0" rtl="0">
              <a:spcBef>
                <a:spcPts val="0"/>
              </a:spcBef>
              <a:buFont typeface="Times New Roman"/>
              <a:buNone/>
              <a:defRPr/>
            </a:lvl4pPr>
            <a:lvl5pPr marL="1828800" indent="0" rtl="0">
              <a:spcBef>
                <a:spcPts val="0"/>
              </a:spcBef>
              <a:buFont typeface="Times New Roman"/>
              <a:buNone/>
              <a:defRPr/>
            </a:lvl5pPr>
            <a:lvl6pPr marL="2286000" indent="0" rtl="0">
              <a:spcBef>
                <a:spcPts val="0"/>
              </a:spcBef>
              <a:buFont typeface="Times New Roman"/>
              <a:buNone/>
              <a:defRPr/>
            </a:lvl6pPr>
            <a:lvl7pPr marL="2743200" indent="0" rtl="0">
              <a:spcBef>
                <a:spcPts val="0"/>
              </a:spcBef>
              <a:buFont typeface="Times New Roman"/>
              <a:buNone/>
              <a:defRPr/>
            </a:lvl7pPr>
            <a:lvl8pPr marL="3200400" indent="0" rtl="0">
              <a:spcBef>
                <a:spcPts val="0"/>
              </a:spcBef>
              <a:buFont typeface="Times New Roman"/>
              <a:buNone/>
              <a:defRPr/>
            </a:lvl8pPr>
            <a:lvl9pPr marL="3657600" indent="0" rtl="0">
              <a:spcBef>
                <a:spcPts val="0"/>
              </a:spcBef>
              <a:buFont typeface="Times New Roman"/>
              <a:buNone/>
              <a:defRPr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ftr" idx="11"/>
          </p:nvPr>
        </p:nvSpPr>
        <p:spPr>
          <a:xfrm>
            <a:off x="7453882" y="6475412"/>
            <a:ext cx="1090041" cy="18466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 dirty="0"/>
          </a:p>
        </p:txBody>
      </p:sp>
      <p:sp>
        <p:nvSpPr>
          <p:cNvPr id="6" name="Shape 15">
            <a:extLst>
              <a:ext uri="{FF2B5EF4-FFF2-40B4-BE49-F238E27FC236}">
                <a16:creationId xmlns:a16="http://schemas.microsoft.com/office/drawing/2014/main" id="{6F2BB18E-72FE-419D-B6BB-65358CD0EDDA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4211960" y="6475412"/>
            <a:ext cx="663251" cy="182561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>
            <a:lvl1pPr marL="0" marR="0" indent="0" algn="ctr" rtl="0">
              <a:spcBef>
                <a:spcPts val="0"/>
              </a:spcBef>
              <a:buNone/>
              <a:defRPr sz="12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>
              <a:buSzPct val="25000"/>
            </a:pPr>
            <a:r>
              <a:rPr lang="en-US" dirty="0"/>
              <a:t>Slide </a:t>
            </a:r>
            <a:fld id="{00000000-1234-1234-1234-123412341234}" type="slidenum">
              <a:rPr lang="en-US" smtClean="0"/>
              <a:pPr>
                <a:buSzPct val="25000"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 dirty="0"/>
          </a:p>
        </p:txBody>
      </p:sp>
      <p:sp>
        <p:nvSpPr>
          <p:cNvPr id="50" name="Shape 50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Font typeface="Times New Roman"/>
              <a:buNone/>
              <a:defRPr/>
            </a:lvl1pPr>
            <a:lvl2pPr marL="457200" indent="0" rtl="0">
              <a:spcBef>
                <a:spcPts val="0"/>
              </a:spcBef>
              <a:buFont typeface="Times New Roman"/>
              <a:buNone/>
              <a:defRPr/>
            </a:lvl2pPr>
            <a:lvl3pPr marL="914400" indent="0" rtl="0">
              <a:spcBef>
                <a:spcPts val="0"/>
              </a:spcBef>
              <a:buFont typeface="Times New Roman"/>
              <a:buNone/>
              <a:defRPr/>
            </a:lvl3pPr>
            <a:lvl4pPr marL="1371600" indent="0" rtl="0">
              <a:spcBef>
                <a:spcPts val="0"/>
              </a:spcBef>
              <a:buFont typeface="Times New Roman"/>
              <a:buNone/>
              <a:defRPr/>
            </a:lvl4pPr>
            <a:lvl5pPr marL="1828800" indent="0" rtl="0">
              <a:spcBef>
                <a:spcPts val="0"/>
              </a:spcBef>
              <a:buFont typeface="Times New Roman"/>
              <a:buNone/>
              <a:defRPr/>
            </a:lvl5pPr>
            <a:lvl6pPr marL="2286000" indent="0" rtl="0">
              <a:spcBef>
                <a:spcPts val="0"/>
              </a:spcBef>
              <a:buFont typeface="Times New Roman"/>
              <a:buNone/>
              <a:defRPr/>
            </a:lvl6pPr>
            <a:lvl7pPr marL="2743200" indent="0" rtl="0">
              <a:spcBef>
                <a:spcPts val="0"/>
              </a:spcBef>
              <a:buFont typeface="Times New Roman"/>
              <a:buNone/>
              <a:defRPr/>
            </a:lvl7pPr>
            <a:lvl8pPr marL="3200400" indent="0" rtl="0">
              <a:spcBef>
                <a:spcPts val="0"/>
              </a:spcBef>
              <a:buFont typeface="Times New Roman"/>
              <a:buNone/>
              <a:defRPr/>
            </a:lvl8pPr>
            <a:lvl9pPr marL="3657600" indent="0" rtl="0">
              <a:spcBef>
                <a:spcPts val="0"/>
              </a:spcBef>
              <a:buFont typeface="Times New Roman"/>
              <a:buNone/>
              <a:defRPr/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Font typeface="Times New Roman"/>
              <a:buNone/>
              <a:defRPr/>
            </a:lvl1pPr>
            <a:lvl2pPr marL="457200" indent="0" rtl="0">
              <a:spcBef>
                <a:spcPts val="0"/>
              </a:spcBef>
              <a:buFont typeface="Times New Roman"/>
              <a:buNone/>
              <a:defRPr/>
            </a:lvl2pPr>
            <a:lvl3pPr marL="914400" indent="0" rtl="0">
              <a:spcBef>
                <a:spcPts val="0"/>
              </a:spcBef>
              <a:buFont typeface="Times New Roman"/>
              <a:buNone/>
              <a:defRPr/>
            </a:lvl3pPr>
            <a:lvl4pPr marL="1371600" indent="0" rtl="0">
              <a:spcBef>
                <a:spcPts val="0"/>
              </a:spcBef>
              <a:buFont typeface="Times New Roman"/>
              <a:buNone/>
              <a:defRPr/>
            </a:lvl4pPr>
            <a:lvl5pPr marL="1828800" indent="0" rtl="0">
              <a:spcBef>
                <a:spcPts val="0"/>
              </a:spcBef>
              <a:buFont typeface="Times New Roman"/>
              <a:buNone/>
              <a:defRPr/>
            </a:lvl5pPr>
            <a:lvl6pPr marL="2286000" indent="0" rtl="0">
              <a:spcBef>
                <a:spcPts val="0"/>
              </a:spcBef>
              <a:buFont typeface="Times New Roman"/>
              <a:buNone/>
              <a:defRPr/>
            </a:lvl6pPr>
            <a:lvl7pPr marL="2743200" indent="0" rtl="0">
              <a:spcBef>
                <a:spcPts val="0"/>
              </a:spcBef>
              <a:buFont typeface="Times New Roman"/>
              <a:buNone/>
              <a:defRPr/>
            </a:lvl7pPr>
            <a:lvl8pPr marL="3200400" indent="0" rtl="0">
              <a:spcBef>
                <a:spcPts val="0"/>
              </a:spcBef>
              <a:buFont typeface="Times New Roman"/>
              <a:buNone/>
              <a:defRPr/>
            </a:lvl8pPr>
            <a:lvl9pPr marL="3657600" indent="0" rtl="0">
              <a:spcBef>
                <a:spcPts val="0"/>
              </a:spcBef>
              <a:buFont typeface="Times New Roman"/>
              <a:buNone/>
              <a:defRPr/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ftr" idx="11"/>
          </p:nvPr>
        </p:nvSpPr>
        <p:spPr>
          <a:xfrm>
            <a:off x="7453882" y="6475412"/>
            <a:ext cx="1090041" cy="18466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 dirty="0"/>
          </a:p>
        </p:txBody>
      </p:sp>
      <p:sp>
        <p:nvSpPr>
          <p:cNvPr id="9" name="Shape 15">
            <a:extLst>
              <a:ext uri="{FF2B5EF4-FFF2-40B4-BE49-F238E27FC236}">
                <a16:creationId xmlns:a16="http://schemas.microsoft.com/office/drawing/2014/main" id="{4CD35C26-3FC4-4195-B445-17C0279DF655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4211960" y="6475412"/>
            <a:ext cx="663251" cy="182561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>
            <a:lvl1pPr marL="0" marR="0" indent="0" algn="ctr" rtl="0">
              <a:spcBef>
                <a:spcPts val="0"/>
              </a:spcBef>
              <a:buNone/>
              <a:defRPr sz="12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>
              <a:buSzPct val="25000"/>
            </a:pPr>
            <a:r>
              <a:rPr lang="en-US" dirty="0"/>
              <a:t>Slide </a:t>
            </a:r>
            <a:fld id="{00000000-1234-1234-1234-123412341234}" type="slidenum">
              <a:rPr lang="en-US" smtClean="0"/>
              <a:pPr>
                <a:buSzPct val="25000"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Font typeface="Times New Roman"/>
              <a:buNone/>
              <a:defRPr/>
            </a:lvl1pPr>
            <a:lvl2pPr marL="457200" indent="0" rtl="0">
              <a:spcBef>
                <a:spcPts val="0"/>
              </a:spcBef>
              <a:buFont typeface="Times New Roman"/>
              <a:buNone/>
              <a:defRPr/>
            </a:lvl2pPr>
            <a:lvl3pPr marL="914400" indent="0" rtl="0">
              <a:spcBef>
                <a:spcPts val="0"/>
              </a:spcBef>
              <a:buFont typeface="Times New Roman"/>
              <a:buNone/>
              <a:defRPr/>
            </a:lvl3pPr>
            <a:lvl4pPr marL="1371600" indent="0" rtl="0">
              <a:spcBef>
                <a:spcPts val="0"/>
              </a:spcBef>
              <a:buFont typeface="Times New Roman"/>
              <a:buNone/>
              <a:defRPr/>
            </a:lvl4pPr>
            <a:lvl5pPr marL="1828800" indent="0" rtl="0">
              <a:spcBef>
                <a:spcPts val="0"/>
              </a:spcBef>
              <a:buFont typeface="Times New Roman"/>
              <a:buNone/>
              <a:defRPr/>
            </a:lvl5pPr>
            <a:lvl6pPr marL="2286000" indent="0" rtl="0">
              <a:spcBef>
                <a:spcPts val="0"/>
              </a:spcBef>
              <a:buFont typeface="Times New Roman"/>
              <a:buNone/>
              <a:defRPr/>
            </a:lvl6pPr>
            <a:lvl7pPr marL="2743200" indent="0" rtl="0">
              <a:spcBef>
                <a:spcPts val="0"/>
              </a:spcBef>
              <a:buFont typeface="Times New Roman"/>
              <a:buNone/>
              <a:defRPr/>
            </a:lvl7pPr>
            <a:lvl8pPr marL="3200400" indent="0" rtl="0">
              <a:spcBef>
                <a:spcPts val="0"/>
              </a:spcBef>
              <a:buFont typeface="Times New Roman"/>
              <a:buNone/>
              <a:defRPr/>
            </a:lvl8pPr>
            <a:lvl9pPr marL="3657600" indent="0" rtl="0">
              <a:spcBef>
                <a:spcPts val="0"/>
              </a:spcBef>
              <a:buFont typeface="Times New Roman"/>
              <a:buNone/>
              <a:defRPr/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ftr" idx="11"/>
          </p:nvPr>
        </p:nvSpPr>
        <p:spPr>
          <a:xfrm>
            <a:off x="7453882" y="6475412"/>
            <a:ext cx="1090041" cy="18466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 dirty="0"/>
          </a:p>
        </p:txBody>
      </p:sp>
      <p:sp>
        <p:nvSpPr>
          <p:cNvPr id="7" name="Shape 15">
            <a:extLst>
              <a:ext uri="{FF2B5EF4-FFF2-40B4-BE49-F238E27FC236}">
                <a16:creationId xmlns:a16="http://schemas.microsoft.com/office/drawing/2014/main" id="{507EA5AC-9470-4045-83A9-E0583F6AF98D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4211960" y="6475412"/>
            <a:ext cx="663251" cy="182561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>
            <a:lvl1pPr marL="0" marR="0" indent="0" algn="ctr" rtl="0">
              <a:spcBef>
                <a:spcPts val="0"/>
              </a:spcBef>
              <a:buNone/>
              <a:defRPr sz="12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>
              <a:buSzPct val="25000"/>
            </a:pPr>
            <a:r>
              <a:rPr lang="en-US" dirty="0"/>
              <a:t>Slide </a:t>
            </a:r>
            <a:fld id="{00000000-1234-1234-1234-123412341234}" type="slidenum">
              <a:rPr lang="en-US" smtClean="0"/>
              <a:pPr>
                <a:buSzPct val="25000"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4" name="Shape 64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5" name="Shape 65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Font typeface="Times New Roman"/>
              <a:buNone/>
              <a:defRPr/>
            </a:lvl1pPr>
            <a:lvl2pPr marL="457200" indent="0" rtl="0">
              <a:spcBef>
                <a:spcPts val="0"/>
              </a:spcBef>
              <a:buFont typeface="Times New Roman"/>
              <a:buNone/>
              <a:defRPr/>
            </a:lvl2pPr>
            <a:lvl3pPr marL="914400" indent="0" rtl="0">
              <a:spcBef>
                <a:spcPts val="0"/>
              </a:spcBef>
              <a:buFont typeface="Times New Roman"/>
              <a:buNone/>
              <a:defRPr/>
            </a:lvl3pPr>
            <a:lvl4pPr marL="1371600" indent="0" rtl="0">
              <a:spcBef>
                <a:spcPts val="0"/>
              </a:spcBef>
              <a:buFont typeface="Times New Roman"/>
              <a:buNone/>
              <a:defRPr/>
            </a:lvl4pPr>
            <a:lvl5pPr marL="1828800" indent="0" rtl="0">
              <a:spcBef>
                <a:spcPts val="0"/>
              </a:spcBef>
              <a:buFont typeface="Times New Roman"/>
              <a:buNone/>
              <a:defRPr/>
            </a:lvl5pPr>
            <a:lvl6pPr marL="2286000" indent="0" rtl="0">
              <a:spcBef>
                <a:spcPts val="0"/>
              </a:spcBef>
              <a:buFont typeface="Times New Roman"/>
              <a:buNone/>
              <a:defRPr/>
            </a:lvl6pPr>
            <a:lvl7pPr marL="2743200" indent="0" rtl="0">
              <a:spcBef>
                <a:spcPts val="0"/>
              </a:spcBef>
              <a:buFont typeface="Times New Roman"/>
              <a:buNone/>
              <a:defRPr/>
            </a:lvl7pPr>
            <a:lvl8pPr marL="3200400" indent="0" rtl="0">
              <a:spcBef>
                <a:spcPts val="0"/>
              </a:spcBef>
              <a:buFont typeface="Times New Roman"/>
              <a:buNone/>
              <a:defRPr/>
            </a:lvl8pPr>
            <a:lvl9pPr marL="3657600" indent="0" rtl="0">
              <a:spcBef>
                <a:spcPts val="0"/>
              </a:spcBef>
              <a:buFont typeface="Times New Roman"/>
              <a:buNone/>
              <a:defRPr/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ftr" idx="11"/>
          </p:nvPr>
        </p:nvSpPr>
        <p:spPr>
          <a:xfrm>
            <a:off x="7453882" y="6475412"/>
            <a:ext cx="1090041" cy="18466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 dirty="0"/>
          </a:p>
        </p:txBody>
      </p:sp>
      <p:sp>
        <p:nvSpPr>
          <p:cNvPr id="7" name="Shape 15">
            <a:extLst>
              <a:ext uri="{FF2B5EF4-FFF2-40B4-BE49-F238E27FC236}">
                <a16:creationId xmlns:a16="http://schemas.microsoft.com/office/drawing/2014/main" id="{C8C47267-BDDD-4353-AE9F-9AECA924E05D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4211960" y="6475412"/>
            <a:ext cx="663251" cy="182561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>
            <a:lvl1pPr marL="0" marR="0" indent="0" algn="ctr" rtl="0">
              <a:spcBef>
                <a:spcPts val="0"/>
              </a:spcBef>
              <a:buNone/>
              <a:defRPr sz="12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>
              <a:buSzPct val="25000"/>
            </a:pPr>
            <a:r>
              <a:rPr lang="en-US" dirty="0"/>
              <a:t>Slide </a:t>
            </a:r>
            <a:fld id="{00000000-1234-1234-1234-123412341234}" type="slidenum">
              <a:rPr lang="en-US" smtClean="0"/>
              <a:pPr>
                <a:buSzPct val="25000"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1066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/>
            </a:lvl1pPr>
            <a:lvl2pPr algn="ctr" rtl="0">
              <a:spcBef>
                <a:spcPts val="0"/>
              </a:spcBef>
              <a:spcAft>
                <a:spcPts val="0"/>
              </a:spcAft>
              <a:defRPr/>
            </a:lvl2pPr>
            <a:lvl3pPr algn="ctr" rtl="0">
              <a:spcBef>
                <a:spcPts val="0"/>
              </a:spcBef>
              <a:spcAft>
                <a:spcPts val="0"/>
              </a:spcAft>
              <a:defRPr/>
            </a:lvl3pPr>
            <a:lvl4pPr algn="ctr" rtl="0">
              <a:spcBef>
                <a:spcPts val="0"/>
              </a:spcBef>
              <a:spcAft>
                <a:spcPts val="0"/>
              </a:spcAft>
              <a:defRPr/>
            </a:lvl4pPr>
            <a:lvl5pPr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 rot="5400000">
            <a:off x="2514599" y="152399"/>
            <a:ext cx="4114800" cy="7772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1905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1pPr>
            <a:lvl2pPr marL="742950" indent="-1587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–"/>
              <a:defRPr/>
            </a:lvl2pPr>
            <a:lvl3pPr marL="1085850" indent="-1206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3pPr>
            <a:lvl4pPr marL="1428750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–"/>
              <a:defRPr/>
            </a:lvl4pPr>
            <a:lvl5pPr marL="1771650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5pPr>
            <a:lvl6pPr marL="2228850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6pPr>
            <a:lvl7pPr marL="2686050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7pPr>
            <a:lvl8pPr marL="3143250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8pPr>
            <a:lvl9pPr marL="3600450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ftr" idx="11"/>
          </p:nvPr>
        </p:nvSpPr>
        <p:spPr>
          <a:xfrm>
            <a:off x="7453882" y="6475412"/>
            <a:ext cx="1090041" cy="18466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 dirty="0"/>
          </a:p>
        </p:txBody>
      </p:sp>
      <p:sp>
        <p:nvSpPr>
          <p:cNvPr id="6" name="Shape 15">
            <a:extLst>
              <a:ext uri="{FF2B5EF4-FFF2-40B4-BE49-F238E27FC236}">
                <a16:creationId xmlns:a16="http://schemas.microsoft.com/office/drawing/2014/main" id="{2415F67E-00BB-4C75-9FD6-0CD29B3CB404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4211960" y="6475412"/>
            <a:ext cx="663251" cy="182561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>
            <a:lvl1pPr marL="0" marR="0" indent="0" algn="ctr" rtl="0">
              <a:spcBef>
                <a:spcPts val="0"/>
              </a:spcBef>
              <a:buNone/>
              <a:defRPr sz="12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>
              <a:buSzPct val="25000"/>
            </a:pPr>
            <a:r>
              <a:rPr lang="en-US" dirty="0"/>
              <a:t>Slide </a:t>
            </a:r>
            <a:fld id="{00000000-1234-1234-1234-123412341234}" type="slidenum">
              <a:rPr lang="en-US" smtClean="0"/>
              <a:pPr>
                <a:buSzPct val="25000"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1066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spcAft>
                <a:spcPts val="0"/>
              </a:spcAft>
              <a:defRPr/>
            </a:lvl1pPr>
            <a:lvl2pPr marL="0" marR="0" indent="0" algn="ctr" rtl="0">
              <a:spcBef>
                <a:spcPts val="0"/>
              </a:spcBef>
              <a:spcAft>
                <a:spcPts val="0"/>
              </a:spcAft>
              <a:defRPr/>
            </a:lvl2pPr>
            <a:lvl3pPr marL="0" marR="0" indent="0" algn="ctr" rtl="0">
              <a:spcBef>
                <a:spcPts val="0"/>
              </a:spcBef>
              <a:spcAft>
                <a:spcPts val="0"/>
              </a:spcAft>
              <a:defRPr/>
            </a:lvl3pPr>
            <a:lvl4pPr marL="0" marR="0" indent="0" algn="ctr" rtl="0">
              <a:spcBef>
                <a:spcPts val="0"/>
              </a:spcBef>
              <a:spcAft>
                <a:spcPts val="0"/>
              </a:spcAft>
              <a:defRPr/>
            </a:lvl4pPr>
            <a:lvl5pPr marL="0" marR="0" indent="0"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marR="0" indent="0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marR="0" indent="0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marR="0" indent="0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marR="0" indent="0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 dirty="0"/>
          </a:p>
        </p:txBody>
      </p:sp>
      <p:sp>
        <p:nvSpPr>
          <p:cNvPr id="13" name="Shape 13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indent="-1905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1pPr>
            <a:lvl2pPr marL="742950" marR="0" indent="-15875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–"/>
              <a:defRPr/>
            </a:lvl2pPr>
            <a:lvl3pPr marL="1085850" marR="0" indent="-12065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3pPr>
            <a:lvl4pPr marL="1428750" marR="0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–"/>
              <a:defRPr/>
            </a:lvl4pPr>
            <a:lvl5pPr marL="1771650" marR="0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5pPr>
            <a:lvl6pPr marL="2228850" marR="0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6pPr>
            <a:lvl7pPr marL="2686050" marR="0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7pPr>
            <a:lvl8pPr marL="3143250" marR="0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8pPr>
            <a:lvl9pPr marL="3600450" marR="0" indent="-1333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9pPr>
          </a:lstStyle>
          <a:p>
            <a:endParaRPr dirty="0"/>
          </a:p>
        </p:txBody>
      </p:sp>
      <p:sp>
        <p:nvSpPr>
          <p:cNvPr id="14" name="Shape 14"/>
          <p:cNvSpPr txBox="1">
            <a:spLocks noGrp="1"/>
          </p:cNvSpPr>
          <p:nvPr>
            <p:ph type="ftr" idx="11"/>
          </p:nvPr>
        </p:nvSpPr>
        <p:spPr>
          <a:xfrm>
            <a:off x="7415410" y="6475412"/>
            <a:ext cx="1128513" cy="18466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spcBef>
                <a:spcPts val="0"/>
              </a:spcBef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 lang="en-US" dirty="0"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4211960" y="6475412"/>
            <a:ext cx="663251" cy="182561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>
            <a:lvl1pPr marL="0" marR="0" indent="0" algn="ctr" rtl="0">
              <a:spcBef>
                <a:spcPts val="0"/>
              </a:spcBef>
              <a:buNone/>
              <a:defRPr sz="12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>
              <a:buSzPct val="25000"/>
            </a:pPr>
            <a:r>
              <a:rPr lang="en-US" dirty="0"/>
              <a:t>Slide </a:t>
            </a:r>
            <a:fld id="{00000000-1234-1234-1234-123412341234}" type="slidenum">
              <a:rPr lang="en-US" smtClean="0"/>
              <a:pPr>
                <a:buSzPct val="25000"/>
              </a:pPr>
              <a:t>‹#›</a:t>
            </a:fld>
            <a:endParaRPr lang="en-US" dirty="0"/>
          </a:p>
        </p:txBody>
      </p:sp>
      <p:sp>
        <p:nvSpPr>
          <p:cNvPr id="16" name="Shape 16"/>
          <p:cNvSpPr/>
          <p:nvPr/>
        </p:nvSpPr>
        <p:spPr>
          <a:xfrm>
            <a:off x="685800" y="332601"/>
            <a:ext cx="7759700" cy="276998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4" indent="0" algn="just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800" b="1" i="0" u="none" strike="noStrike" cap="none" baseline="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September, 2017                                                   doc.: IEEE 802.11-2017/0XXXr0</a:t>
            </a:r>
          </a:p>
        </p:txBody>
      </p:sp>
      <p:cxnSp>
        <p:nvCxnSpPr>
          <p:cNvPr id="17" name="Shape 17"/>
          <p:cNvCxnSpPr/>
          <p:nvPr/>
        </p:nvCxnSpPr>
        <p:spPr>
          <a:xfrm>
            <a:off x="685800" y="609600"/>
            <a:ext cx="7772400" cy="0"/>
          </a:xfrm>
          <a:prstGeom prst="straightConnector1">
            <a:avLst/>
          </a:prstGeom>
          <a:noFill/>
          <a:ln w="12700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8" name="Shape 18"/>
          <p:cNvSpPr/>
          <p:nvPr/>
        </p:nvSpPr>
        <p:spPr>
          <a:xfrm>
            <a:off x="685800" y="6475412"/>
            <a:ext cx="711200" cy="182561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1200" b="0" i="0" u="none" strike="noStrike" cap="none" baseline="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Submission</a:t>
            </a:r>
          </a:p>
        </p:txBody>
      </p:sp>
      <p:cxnSp>
        <p:nvCxnSpPr>
          <p:cNvPr id="19" name="Shape 19"/>
          <p:cNvCxnSpPr/>
          <p:nvPr/>
        </p:nvCxnSpPr>
        <p:spPr>
          <a:xfrm>
            <a:off x="685800" y="6477000"/>
            <a:ext cx="7848599" cy="0"/>
          </a:xfrm>
          <a:prstGeom prst="straightConnector1">
            <a:avLst/>
          </a:prstGeom>
          <a:noFill/>
          <a:ln w="12700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</p:sldLayoutIdLst>
  <p:hf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3200" b="0" i="0" u="none" strike="noStrike" cap="none" baseline="0">
          <a:solidFill>
            <a:srgbClr val="000000"/>
          </a:solidFill>
          <a:latin typeface="Times New Roman" panose="02020603050405020304" pitchFamily="18" charset="0"/>
          <a:ea typeface="Times New Roman" panose="02020603050405020304" pitchFamily="18" charset="0"/>
          <a:cs typeface="Times New Roman" panose="02020603050405020304" pitchFamily="18" charset="0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2400" b="0" i="0" u="none" strike="noStrike" cap="none" baseline="0">
          <a:solidFill>
            <a:srgbClr val="000000"/>
          </a:solidFill>
          <a:latin typeface="Times New Roman" panose="02020603050405020304" pitchFamily="18" charset="0"/>
          <a:ea typeface="Times New Roman" panose="02020603050405020304" pitchFamily="18" charset="0"/>
          <a:cs typeface="Times New Roman" panose="02020603050405020304" pitchFamily="18" charset="0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>
            <a:spLocks noGrp="1"/>
          </p:cNvSpPr>
          <p:nvPr>
            <p:ph type="title"/>
          </p:nvPr>
        </p:nvSpPr>
        <p:spPr>
          <a:xfrm>
            <a:off x="685800" y="762000"/>
            <a:ext cx="7772400" cy="1066799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3200" b="1" dirty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Comments on </a:t>
            </a:r>
            <a:r>
              <a:rPr lang="en-US" sz="3200" b="1" i="0" u="none" strike="noStrike" cap="none" baseline="0" dirty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Use </a:t>
            </a:r>
            <a:r>
              <a:rPr lang="en-US" b="1" dirty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Models</a:t>
            </a:r>
            <a:endParaRPr lang="en-US" sz="3200" b="1" i="0" u="none" strike="noStrike" cap="none" baseline="0" dirty="0">
              <a:solidFill>
                <a:schemeClr val="dk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marL="342900" marR="0" lvl="0" indent="-34290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en-US" sz="2000" b="1" i="0" u="none" strike="noStrike" cap="none" baseline="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Date</a:t>
            </a:r>
            <a:r>
              <a:rPr lang="en-US" sz="2000" b="1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:</a:t>
            </a:r>
            <a:r>
              <a:rPr lang="en-US" sz="20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2017-09-12</a:t>
            </a:r>
            <a:endParaRPr lang="en-US" sz="2000" b="0" i="0" u="none" strike="noStrike" cap="none" baseline="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8" name="Shape 78"/>
          <p:cNvSpPr/>
          <p:nvPr/>
        </p:nvSpPr>
        <p:spPr>
          <a:xfrm>
            <a:off x="539552" y="1859891"/>
            <a:ext cx="1447800" cy="381000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2000" b="1" i="0" u="none" strike="noStrike" cap="none" baseline="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Authors:</a:t>
            </a:r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22801925"/>
              </p:ext>
            </p:extLst>
          </p:nvPr>
        </p:nvGraphicFramePr>
        <p:xfrm>
          <a:off x="889000" y="2589213"/>
          <a:ext cx="7408863" cy="2905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0" name="Document" r:id="rId4" imgW="6497452" imgH="2551926" progId="Word.Document.8">
                  <p:embed/>
                </p:oleObj>
              </mc:Choice>
              <mc:Fallback>
                <p:oleObj name="Document" r:id="rId4" imgW="6497452" imgH="2551926" progId="Word.Document.8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9000" y="2589213"/>
                        <a:ext cx="7408863" cy="290512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>
            <a:spLocks noGrp="1"/>
          </p:cNvSpPr>
          <p:nvPr>
            <p:ph type="title"/>
          </p:nvPr>
        </p:nvSpPr>
        <p:spPr>
          <a:xfrm>
            <a:off x="685800" y="685800"/>
            <a:ext cx="7772400" cy="1066799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3200" b="1" i="0" u="none" strike="noStrike" cap="none" baseline="0" dirty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Abstract</a:t>
            </a:r>
          </a:p>
        </p:txBody>
      </p:sp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lvl="0" indent="-342900">
              <a:spcBef>
                <a:spcPts val="0"/>
              </a:spcBef>
              <a:buSzPct val="25000"/>
              <a:buNone/>
            </a:pPr>
            <a:r>
              <a:rPr lang="en-US" sz="2400" b="1" i="0" u="none" strike="noStrike" cap="none" baseline="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  This document comments on corrections for usage models in the usage scenario document </a:t>
            </a:r>
            <a:r>
              <a:rPr lang="en-US" sz="2400" b="1" dirty="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11-15-0625r4</a:t>
            </a:r>
            <a:endParaRPr lang="en-US" sz="2400" b="1" i="0" u="none" strike="noStrike" cap="none" baseline="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5D2D58F9-9312-4B5F-B7DC-AD50EC44C1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Corrections on Usage Model Table</a:t>
            </a:r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26120B3A-F4B8-4B9F-85E8-BFA22A1D30F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summary table in slide 27 of the usage scenario document (11-15-0625r4) does not accommodate correctly the parameters within the context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B6716F4-A60A-42AB-B6E7-C9B96A5ACC4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buSzPct val="25000"/>
            </a:pPr>
            <a:r>
              <a:rPr lang="en-US"/>
              <a:t>Slide </a:t>
            </a:r>
            <a:fld id="{00000000-1234-1234-1234-123412341234}" type="slidenum">
              <a:rPr lang="en-US" smtClean="0"/>
              <a:pPr>
                <a:buSzPct val="25000"/>
              </a:pPr>
              <a:t>3</a:t>
            </a:fld>
            <a:endParaRPr lang="en-US" dirty="0"/>
          </a:p>
        </p:txBody>
      </p:sp>
      <p:graphicFrame>
        <p:nvGraphicFramePr>
          <p:cNvPr id="8" name="Shape 392">
            <a:extLst>
              <a:ext uri="{FF2B5EF4-FFF2-40B4-BE49-F238E27FC236}">
                <a16:creationId xmlns:a16="http://schemas.microsoft.com/office/drawing/2014/main" id="{D34B8928-749C-4868-8B39-80CD19C663E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07619030"/>
              </p:ext>
            </p:extLst>
          </p:nvPr>
        </p:nvGraphicFramePr>
        <p:xfrm>
          <a:off x="353988" y="3262243"/>
          <a:ext cx="8379193" cy="3213169"/>
        </p:xfrm>
        <a:graphic>
          <a:graphicData uri="http://schemas.openxmlformats.org/drawingml/2006/table">
            <a:tbl>
              <a:tblPr firstRow="1" bandRow="1">
                <a:noFill/>
                <a:tableStyleId>{76D8E0FC-F2F0-4C2D-AB19-AB96CCA464D3}</a:tableStyleId>
              </a:tblPr>
              <a:tblGrid>
                <a:gridCol w="5249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28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64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417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5683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4587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2048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68992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600920">
                <a:tc rowSpan="2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100" u="none" strike="noStrike" cap="none" baseline="0" dirty="0"/>
                        <a:t> UC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100" u="none" strike="noStrike" cap="none" baseline="0" dirty="0"/>
                        <a:t>#</a:t>
                      </a:r>
                    </a:p>
                  </a:txBody>
                  <a:tcPr marL="91450" marR="91450" marT="45725" marB="45725">
                    <a:solidFill>
                      <a:srgbClr val="D8D8D8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100" u="none" strike="noStrike" cap="none" baseline="0" dirty="0"/>
                        <a:t>Indoor (I)/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100" u="none" strike="noStrike" cap="none" baseline="0" dirty="0"/>
                        <a:t>Outdoor (O)</a:t>
                      </a:r>
                    </a:p>
                  </a:txBody>
                  <a:tcPr marL="91450" marR="91450" marT="45725" marB="45725"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100" u="none" strike="noStrike" cap="none" baseline="0" dirty="0"/>
                        <a:t>Environment</a:t>
                      </a:r>
                    </a:p>
                  </a:txBody>
                  <a:tcPr marL="91450" marR="91450" marT="45725" marB="45725">
                    <a:solidFill>
                      <a:srgbClr val="D8D8D8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000" u="none" strike="noStrike" cap="none" baseline="0" dirty="0"/>
                        <a:t>Throughput</a:t>
                      </a:r>
                    </a:p>
                  </a:txBody>
                  <a:tcPr marL="91450" marR="91450" marT="45725" marB="45725">
                    <a:solidFill>
                      <a:srgbClr val="D8D8D8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100" u="none" strike="noStrike" cap="none" baseline="0" dirty="0"/>
                        <a:t>Topology</a:t>
                      </a:r>
                    </a:p>
                  </a:txBody>
                  <a:tcPr marL="91450" marR="91450" marT="45725" marB="45725">
                    <a:solidFill>
                      <a:srgbClr val="D8D8D8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100" u="none" strike="noStrike" cap="none" baseline="0" dirty="0"/>
                        <a:t>Latency</a:t>
                      </a:r>
                    </a:p>
                  </a:txBody>
                  <a:tcPr marL="91450" marR="91450" marT="45725" marB="45725">
                    <a:solidFill>
                      <a:srgbClr val="D8D8D8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100" u="none" strike="noStrike" cap="none" baseline="0" dirty="0"/>
                        <a:t>Security</a:t>
                      </a:r>
                    </a:p>
                  </a:txBody>
                  <a:tcPr marL="91450" marR="91450" marT="45725" marB="45725">
                    <a:solidFill>
                      <a:srgbClr val="D8D8D8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000" u="none" strike="noStrike" cap="none" baseline="0" dirty="0"/>
                        <a:t>Availability</a:t>
                      </a:r>
                    </a:p>
                  </a:txBody>
                  <a:tcPr marL="91450" marR="91450" marT="45725" marB="45725">
                    <a:solidFill>
                      <a:srgbClr val="D8D8D8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100" u="none" strike="noStrike" cap="none" baseline="0" dirty="0"/>
                        <a:t>Applications and Characteristics</a:t>
                      </a:r>
                    </a:p>
                  </a:txBody>
                  <a:tcPr marL="91450" marR="91450" marT="45725" marB="45725">
                    <a:solidFill>
                      <a:srgbClr val="D8D8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401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None/>
                      </a:pPr>
                      <a:r>
                        <a:rPr lang="en-US" sz="1100" u="none" strike="noStrike" cap="none" baseline="0" dirty="0"/>
                        <a:t>LOS/      NLOS</a:t>
                      </a:r>
                      <a:endParaRPr sz="1100" u="none" strike="noStrike" cap="none" baseline="0" dirty="0"/>
                    </a:p>
                  </a:txBody>
                  <a:tcPr marL="91450" marR="91450" marT="45725" marB="45725">
                    <a:solidFill>
                      <a:srgbClr val="D8D8D8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4616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800" u="none" strike="noStrike" cap="none" baseline="0" dirty="0"/>
                        <a:t>1</a:t>
                      </a:r>
                    </a:p>
                  </a:txBody>
                  <a:tcPr marL="91450" marR="91450" marT="45725" marB="45725">
                    <a:solidFill>
                      <a:schemeClr val="accent1">
                        <a:lumMod val="40000"/>
                        <a:lumOff val="6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800" u="none" strike="noStrike" cap="none" baseline="0" dirty="0"/>
                        <a:t>  I</a:t>
                      </a:r>
                    </a:p>
                  </a:txBody>
                  <a:tcPr marL="91450" marR="91450" marT="45725" marB="45725">
                    <a:solidFill>
                      <a:schemeClr val="accent1">
                        <a:lumMod val="40000"/>
                        <a:lumOff val="6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800" u="none" strike="noStrike" cap="none" baseline="0" dirty="0"/>
                        <a:t> &lt;10cm</a:t>
                      </a:r>
                    </a:p>
                  </a:txBody>
                  <a:tcPr marL="91450" marR="91450" marT="45725" marB="45725">
                    <a:solidFill>
                      <a:schemeClr val="accent1">
                        <a:lumMod val="40000"/>
                        <a:lumOff val="6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800" u="none" strike="noStrike" cap="none" baseline="0" dirty="0"/>
                        <a:t>  ~10Gbps</a:t>
                      </a:r>
                    </a:p>
                  </a:txBody>
                  <a:tcPr marL="91450" marR="91450" marT="45725" marB="45725">
                    <a:solidFill>
                      <a:schemeClr val="accent1">
                        <a:lumMod val="40000"/>
                        <a:lumOff val="6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800" u="none" strike="noStrike" cap="none" baseline="0" dirty="0"/>
                        <a:t> P2P</a:t>
                      </a:r>
                    </a:p>
                  </a:txBody>
                  <a:tcPr marL="91450" marR="91450" marT="45725" marB="45725">
                    <a:solidFill>
                      <a:schemeClr val="accent1">
                        <a:lumMod val="40000"/>
                        <a:lumOff val="6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800" u="none" strike="noStrike" cap="none" baseline="0" dirty="0"/>
                        <a:t>&lt;100ms</a:t>
                      </a:r>
                    </a:p>
                  </a:txBody>
                  <a:tcPr marL="91450" marR="91450" marT="45725" marB="45725">
                    <a:solidFill>
                      <a:schemeClr val="accent1">
                        <a:lumMod val="40000"/>
                        <a:lumOff val="6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800" u="none" strike="noStrike" cap="none" baseline="0" dirty="0"/>
                        <a:t> </a:t>
                      </a:r>
                    </a:p>
                  </a:txBody>
                  <a:tcPr marL="91450" marR="91450" marT="45725" marB="45725">
                    <a:solidFill>
                      <a:schemeClr val="accent1">
                        <a:lumMod val="40000"/>
                        <a:lumOff val="6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lang="en-US" sz="800" u="none" strike="noStrike" cap="none" baseline="0" dirty="0"/>
                    </a:p>
                  </a:txBody>
                  <a:tcPr marL="91450" marR="91450" marT="45725" marB="45725">
                    <a:solidFill>
                      <a:schemeClr val="accent1">
                        <a:lumMod val="40000"/>
                        <a:lumOff val="6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800" u="none" strike="noStrike" cap="none" baseline="0" dirty="0"/>
                        <a:t>-Static,D2D, 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800" u="none" strike="noStrike" cap="none" baseline="0" dirty="0"/>
                        <a:t>-Streaming/Downloading</a:t>
                      </a:r>
                    </a:p>
                  </a:txBody>
                  <a:tcPr marL="91450" marR="91450" marT="45725" marB="45725">
                    <a:solidFill>
                      <a:schemeClr val="accent1">
                        <a:lumMod val="40000"/>
                        <a:lumOff val="60000"/>
                        <a:alpha val="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5354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800" u="none" strike="noStrike" cap="none" baseline="0" dirty="0"/>
                        <a:t>2</a:t>
                      </a:r>
                    </a:p>
                  </a:txBody>
                  <a:tcPr marL="91450" marR="91450" marT="45725" marB="45725">
                    <a:solidFill>
                      <a:schemeClr val="accent1">
                        <a:lumMod val="40000"/>
                        <a:lumOff val="6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800" u="none" strike="noStrike" cap="none" baseline="0" dirty="0"/>
                        <a:t>I </a:t>
                      </a:r>
                    </a:p>
                  </a:txBody>
                  <a:tcPr marL="91450" marR="91450" marT="45725" marB="45725">
                    <a:solidFill>
                      <a:schemeClr val="accent1">
                        <a:lumMod val="40000"/>
                        <a:lumOff val="6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800" u="none" strike="noStrike" cap="none" baseline="0" dirty="0"/>
                        <a:t>&lt;5m</a:t>
                      </a:r>
                    </a:p>
                  </a:txBody>
                  <a:tcPr marL="91450" marR="91450" marT="45725" marB="45725">
                    <a:solidFill>
                      <a:schemeClr val="accent1">
                        <a:lumMod val="40000"/>
                        <a:lumOff val="6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800" u="none" strike="noStrike" cap="none" baseline="0" dirty="0"/>
                        <a:t>&gt;28Gbps</a:t>
                      </a:r>
                    </a:p>
                  </a:txBody>
                  <a:tcPr marL="91450" marR="91450" marT="45725" marB="45725">
                    <a:solidFill>
                      <a:schemeClr val="accent1">
                        <a:lumMod val="40000"/>
                        <a:lumOff val="6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800" u="none" strike="noStrike" cap="none" baseline="0" dirty="0"/>
                        <a:t>P2P</a:t>
                      </a:r>
                    </a:p>
                  </a:txBody>
                  <a:tcPr marL="91450" marR="91450" marT="45725" marB="45725">
                    <a:solidFill>
                      <a:schemeClr val="accent1">
                        <a:lumMod val="40000"/>
                        <a:lumOff val="6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800" u="none" strike="noStrike" cap="none" baseline="0" dirty="0"/>
                        <a:t>&lt;5ms</a:t>
                      </a:r>
                    </a:p>
                  </a:txBody>
                  <a:tcPr marL="91450" marR="91450" marT="45725" marB="45725">
                    <a:solidFill>
                      <a:schemeClr val="accent1">
                        <a:lumMod val="40000"/>
                        <a:lumOff val="6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lang="en-US" sz="800" u="none" strike="noStrike" cap="none" baseline="0" dirty="0"/>
                    </a:p>
                  </a:txBody>
                  <a:tcPr marL="91450" marR="91450" marT="45725" marB="45725">
                    <a:solidFill>
                      <a:schemeClr val="accent1">
                        <a:lumMod val="40000"/>
                        <a:lumOff val="6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None/>
                      </a:pPr>
                      <a:endParaRPr sz="800" u="none" strike="noStrike" cap="none" baseline="0" dirty="0"/>
                    </a:p>
                  </a:txBody>
                  <a:tcPr marL="91450" marR="91450" marT="45725" marB="45725">
                    <a:solidFill>
                      <a:schemeClr val="accent1">
                        <a:lumMod val="40000"/>
                        <a:lumOff val="6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None/>
                      </a:pPr>
                      <a:r>
                        <a:rPr lang="en-US" sz="800" u="none" strike="noStrike" cap="none" baseline="0" dirty="0"/>
                        <a:t>-Uncompressed 8K UHD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buNone/>
                      </a:pPr>
                      <a:r>
                        <a:rPr lang="en-US" sz="800" u="none" strike="noStrike" cap="none" baseline="0" dirty="0"/>
                        <a:t>  Streaming</a:t>
                      </a:r>
                      <a:endParaRPr sz="800" u="none" strike="noStrike" cap="none" baseline="0" dirty="0"/>
                    </a:p>
                  </a:txBody>
                  <a:tcPr marL="91450" marR="91450" marT="45725" marB="45725">
                    <a:solidFill>
                      <a:schemeClr val="accent1">
                        <a:lumMod val="40000"/>
                        <a:lumOff val="60000"/>
                        <a:alpha val="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3049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800" u="none" strike="noStrike" cap="none" baseline="0" dirty="0"/>
                        <a:t>3</a:t>
                      </a:r>
                    </a:p>
                  </a:txBody>
                  <a:tcPr marL="91450" marR="91450" marT="45725" marB="45725">
                    <a:solidFill>
                      <a:schemeClr val="accent1">
                        <a:lumMod val="40000"/>
                        <a:lumOff val="6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800" u="none" strike="noStrike" cap="none" baseline="0" dirty="0"/>
                        <a:t> I</a:t>
                      </a:r>
                    </a:p>
                  </a:txBody>
                  <a:tcPr marL="91450" marR="91450" marT="45725" marB="45725">
                    <a:solidFill>
                      <a:schemeClr val="accent1">
                        <a:lumMod val="40000"/>
                        <a:lumOff val="6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800" u="none" strike="noStrike" cap="none" baseline="0" dirty="0"/>
                        <a:t>&lt;5m </a:t>
                      </a:r>
                    </a:p>
                  </a:txBody>
                  <a:tcPr marL="91450" marR="91450" marT="45725" marB="45725">
                    <a:solidFill>
                      <a:schemeClr val="accent1">
                        <a:lumMod val="40000"/>
                        <a:lumOff val="6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800" u="none" strike="noStrike" cap="none" baseline="0" dirty="0"/>
                        <a:t>     ~20Gbps</a:t>
                      </a:r>
                    </a:p>
                  </a:txBody>
                  <a:tcPr marL="91450" marR="91450" marT="45725" marB="45725">
                    <a:solidFill>
                      <a:schemeClr val="accent1">
                        <a:lumMod val="40000"/>
                        <a:lumOff val="6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800" u="none" strike="noStrike" cap="none" baseline="0" dirty="0"/>
                        <a:t> P2P</a:t>
                      </a:r>
                    </a:p>
                  </a:txBody>
                  <a:tcPr marL="91450" marR="91450" marT="45725" marB="45725">
                    <a:solidFill>
                      <a:schemeClr val="accent1">
                        <a:lumMod val="40000"/>
                        <a:lumOff val="6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800" u="none" strike="noStrike" cap="none" baseline="0" dirty="0">
                          <a:solidFill>
                            <a:srgbClr val="FF0000"/>
                          </a:solidFill>
                        </a:rPr>
                        <a:t>&lt;</a:t>
                      </a:r>
                      <a:r>
                        <a:rPr lang="en-US" sz="800" u="none" strike="sngStrike" cap="none" baseline="0" dirty="0">
                          <a:solidFill>
                            <a:srgbClr val="FF0000"/>
                          </a:solidFill>
                        </a:rPr>
                        <a:t>100ms </a:t>
                      </a:r>
                      <a:r>
                        <a:rPr lang="en-US" sz="800" u="none" strike="noStrike" cap="none" baseline="0" dirty="0">
                          <a:solidFill>
                            <a:srgbClr val="FF0000"/>
                          </a:solidFill>
                        </a:rPr>
                        <a:t>&lt; 5ms</a:t>
                      </a:r>
                    </a:p>
                  </a:txBody>
                  <a:tcPr marL="91450" marR="91450" marT="45725" marB="45725">
                    <a:solidFill>
                      <a:schemeClr val="accent1">
                        <a:lumMod val="40000"/>
                        <a:lumOff val="6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800" u="none" strike="noStrike" cap="none" baseline="0" dirty="0"/>
                        <a:t>          </a:t>
                      </a:r>
                    </a:p>
                  </a:txBody>
                  <a:tcPr marL="91450" marR="91450" marT="45725" marB="45725">
                    <a:solidFill>
                      <a:schemeClr val="accent1">
                        <a:lumMod val="40000"/>
                        <a:lumOff val="6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None/>
                      </a:pPr>
                      <a:endParaRPr sz="800" u="none" strike="noStrike" cap="none" baseline="0" dirty="0"/>
                    </a:p>
                  </a:txBody>
                  <a:tcPr marL="91450" marR="91450" marT="45725" marB="45725">
                    <a:solidFill>
                      <a:schemeClr val="accent1">
                        <a:lumMod val="40000"/>
                        <a:lumOff val="6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None/>
                      </a:pPr>
                      <a:r>
                        <a:rPr lang="en-US" sz="800" u="none" strike="noStrike" cap="none" baseline="0" dirty="0"/>
                        <a:t>-Low Mobility, D2D 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buNone/>
                      </a:pPr>
                      <a:r>
                        <a:rPr lang="en-US" sz="800" u="none" strike="noStrike" cap="none" baseline="0" dirty="0"/>
                        <a:t>-3D UHD streaming</a:t>
                      </a:r>
                      <a:endParaRPr sz="800" u="none" strike="noStrike" cap="none" baseline="0" dirty="0"/>
                    </a:p>
                  </a:txBody>
                  <a:tcPr marL="91450" marR="91450" marT="45725" marB="45725">
                    <a:solidFill>
                      <a:schemeClr val="accent1">
                        <a:lumMod val="40000"/>
                        <a:lumOff val="60000"/>
                        <a:alpha val="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6024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800" u="none" strike="noStrike" cap="none" baseline="0" dirty="0"/>
                        <a:t>4</a:t>
                      </a:r>
                    </a:p>
                  </a:txBody>
                  <a:tcPr marL="91450" marR="91450" marT="45725" marB="45725">
                    <a:solidFill>
                      <a:schemeClr val="accent1">
                        <a:lumMod val="40000"/>
                        <a:lumOff val="6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800" u="none" strike="noStrike" cap="none" baseline="0" dirty="0"/>
                        <a:t>I</a:t>
                      </a:r>
                    </a:p>
                  </a:txBody>
                  <a:tcPr marL="91450" marR="91450" marT="45725" marB="45725">
                    <a:solidFill>
                      <a:schemeClr val="accent1">
                        <a:lumMod val="40000"/>
                        <a:lumOff val="6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800" u="none" strike="sngStrike" cap="none" baseline="0" dirty="0">
                          <a:solidFill>
                            <a:srgbClr val="FF0000"/>
                          </a:solidFill>
                        </a:rPr>
                        <a:t> &lt;10m </a:t>
                      </a:r>
                      <a:r>
                        <a:rPr lang="en-US" sz="800" u="none" strike="noStrike" cap="none" baseline="0" dirty="0">
                          <a:solidFill>
                            <a:srgbClr val="FF0000"/>
                          </a:solidFill>
                        </a:rPr>
                        <a:t>&lt; 5m</a:t>
                      </a:r>
                    </a:p>
                  </a:txBody>
                  <a:tcPr marL="91450" marR="91450" marT="45725" marB="45725">
                    <a:solidFill>
                      <a:schemeClr val="accent1">
                        <a:lumMod val="40000"/>
                        <a:lumOff val="6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800" u="none" strike="noStrike" cap="none" baseline="0" dirty="0"/>
                        <a:t>   ~20Gbps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lang="en-US" sz="800" u="none" strike="noStrike" cap="none" baseline="0" dirty="0"/>
                    </a:p>
                  </a:txBody>
                  <a:tcPr marL="91450" marR="91450" marT="45725" marB="45725">
                    <a:solidFill>
                      <a:schemeClr val="accent1">
                        <a:lumMod val="40000"/>
                        <a:lumOff val="6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800" u="none" strike="noStrike" cap="none" baseline="0" dirty="0"/>
                        <a:t>P2P/P2MP</a:t>
                      </a:r>
                    </a:p>
                  </a:txBody>
                  <a:tcPr marL="91450" marR="91450" marT="45725" marB="45725">
                    <a:solidFill>
                      <a:schemeClr val="accent1">
                        <a:lumMod val="40000"/>
                        <a:lumOff val="6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800" u="none" strike="sngStrike" cap="none" baseline="0" dirty="0">
                          <a:solidFill>
                            <a:srgbClr val="FF0000"/>
                          </a:solidFill>
                        </a:rPr>
                        <a:t>&lt;100ms</a:t>
                      </a:r>
                      <a:r>
                        <a:rPr lang="en-US" sz="800" u="none" strike="noStrike" cap="none" baseline="0" dirty="0">
                          <a:solidFill>
                            <a:srgbClr val="FF0000"/>
                          </a:solidFill>
                        </a:rPr>
                        <a:t> &lt; 50ms</a:t>
                      </a:r>
                    </a:p>
                  </a:txBody>
                  <a:tcPr marL="91450" marR="91450" marT="45725" marB="45725">
                    <a:solidFill>
                      <a:schemeClr val="accent1">
                        <a:lumMod val="40000"/>
                        <a:lumOff val="6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800" u="none" strike="noStrike" cap="none" baseline="0" dirty="0"/>
                        <a:t>C/I</a:t>
                      </a:r>
                    </a:p>
                  </a:txBody>
                  <a:tcPr marL="91450" marR="91450" marT="45725" marB="45725">
                    <a:solidFill>
                      <a:schemeClr val="accent1">
                        <a:lumMod val="40000"/>
                        <a:lumOff val="6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None/>
                      </a:pPr>
                      <a:r>
                        <a:rPr lang="en-US" sz="800" u="none" strike="noStrike" cap="none" baseline="0" dirty="0"/>
                        <a:t>99.99%</a:t>
                      </a:r>
                      <a:endParaRPr sz="800" u="none" strike="noStrike" cap="none" baseline="0" dirty="0"/>
                    </a:p>
                  </a:txBody>
                  <a:tcPr marL="91450" marR="91450" marT="45725" marB="45725">
                    <a:solidFill>
                      <a:schemeClr val="accent1">
                        <a:lumMod val="40000"/>
                        <a:lumOff val="6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None/>
                      </a:pPr>
                      <a:r>
                        <a:rPr lang="en-US" sz="800" u="none" strike="noStrike" cap="none" baseline="0" dirty="0"/>
                        <a:t>-Indoor Backhaul with multi-hop*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buNone/>
                      </a:pPr>
                      <a:endParaRPr sz="800" u="none" strike="noStrike" cap="none" baseline="0" dirty="0"/>
                    </a:p>
                  </a:txBody>
                  <a:tcPr marL="91450" marR="91450" marT="45725" marB="45725">
                    <a:solidFill>
                      <a:schemeClr val="accent1">
                        <a:lumMod val="40000"/>
                        <a:lumOff val="60000"/>
                        <a:alpha val="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2782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800" u="none" strike="noStrike" cap="none" baseline="0" dirty="0"/>
                        <a:t>5</a:t>
                      </a:r>
                    </a:p>
                  </a:txBody>
                  <a:tcPr marL="91450" marR="91450" marT="45725" marB="45725">
                    <a:solidFill>
                      <a:schemeClr val="accent1">
                        <a:lumMod val="40000"/>
                        <a:lumOff val="6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800" u="none" strike="noStrike" cap="none" baseline="0" dirty="0"/>
                        <a:t>I</a:t>
                      </a:r>
                    </a:p>
                  </a:txBody>
                  <a:tcPr marL="91450" marR="91450" marT="45725" marB="45725">
                    <a:solidFill>
                      <a:schemeClr val="accent1">
                        <a:lumMod val="40000"/>
                        <a:lumOff val="6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800" u="none" strike="noStrike" cap="none" baseline="0" dirty="0"/>
                        <a:t> &lt;100m</a:t>
                      </a:r>
                    </a:p>
                  </a:txBody>
                  <a:tcPr marL="91450" marR="91450" marT="45725" marB="45725">
                    <a:solidFill>
                      <a:schemeClr val="accent1">
                        <a:lumMod val="40000"/>
                        <a:lumOff val="6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800" u="none" strike="noStrike" cap="none" baseline="0" dirty="0"/>
                        <a:t>   &gt;20Gbps</a:t>
                      </a:r>
                    </a:p>
                  </a:txBody>
                  <a:tcPr marL="91450" marR="91450" marT="45725" marB="45725">
                    <a:solidFill>
                      <a:schemeClr val="accent1">
                        <a:lumMod val="40000"/>
                        <a:lumOff val="6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800" u="none" strike="noStrike" cap="none" baseline="0" dirty="0"/>
                        <a:t>P2P/P2MP</a:t>
                      </a:r>
                    </a:p>
                  </a:txBody>
                  <a:tcPr marL="91450" marR="91450" marT="45725" marB="45725">
                    <a:solidFill>
                      <a:schemeClr val="accent1">
                        <a:lumMod val="40000"/>
                        <a:lumOff val="6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800" u="none" strike="noStrike" cap="none" baseline="0" dirty="0"/>
                        <a:t> &lt;100ms</a:t>
                      </a:r>
                    </a:p>
                  </a:txBody>
                  <a:tcPr marL="91450" marR="91450" marT="45725" marB="45725">
                    <a:solidFill>
                      <a:schemeClr val="accent1">
                        <a:lumMod val="40000"/>
                        <a:lumOff val="6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800" u="none" strike="noStrike" cap="none" baseline="0" dirty="0"/>
                        <a:t>            C/I</a:t>
                      </a:r>
                    </a:p>
                  </a:txBody>
                  <a:tcPr marL="91450" marR="91450" marT="45725" marB="45725">
                    <a:solidFill>
                      <a:schemeClr val="accent1">
                        <a:lumMod val="40000"/>
                        <a:lumOff val="6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lang="en-US" sz="800" u="none" strike="noStrike" cap="none" baseline="0" dirty="0"/>
                    </a:p>
                  </a:txBody>
                  <a:tcPr marL="91450" marR="91450" marT="45725" marB="45725">
                    <a:solidFill>
                      <a:schemeClr val="accent1">
                        <a:lumMod val="40000"/>
                        <a:lumOff val="6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800" u="none" strike="noStrike" cap="none" baseline="0" dirty="0"/>
                        <a:t>-Multicast 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800" u="none" strike="noStrike" cap="none" baseline="0" dirty="0"/>
                        <a:t>-Streaming/Downloading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800" u="none" strike="noStrike" cap="none" baseline="0" dirty="0"/>
                        <a:t>- Dense Hotspot</a:t>
                      </a:r>
                    </a:p>
                  </a:txBody>
                  <a:tcPr marL="91450" marR="91450" marT="45725" marB="45725">
                    <a:solidFill>
                      <a:schemeClr val="accent1">
                        <a:lumMod val="40000"/>
                        <a:lumOff val="60000"/>
                        <a:alpha val="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85396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5B7C76E-C984-464E-A9E6-5F6164262EC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buSzPct val="25000"/>
            </a:pPr>
            <a:r>
              <a:rPr lang="en-US"/>
              <a:t>Slide </a:t>
            </a:r>
            <a:fld id="{00000000-1234-1234-1234-123412341234}" type="slidenum">
              <a:rPr lang="en-US" smtClean="0"/>
              <a:pPr>
                <a:buSzPct val="25000"/>
              </a:pPr>
              <a:t>4</a:t>
            </a:fld>
            <a:endParaRPr lang="en-US" dirty="0"/>
          </a:p>
        </p:txBody>
      </p:sp>
      <p:graphicFrame>
        <p:nvGraphicFramePr>
          <p:cNvPr id="3" name="Shape 392">
            <a:extLst>
              <a:ext uri="{FF2B5EF4-FFF2-40B4-BE49-F238E27FC236}">
                <a16:creationId xmlns:a16="http://schemas.microsoft.com/office/drawing/2014/main" id="{5D417FEE-6EB9-42E7-B424-42140F8EE4B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08864002"/>
              </p:ext>
            </p:extLst>
          </p:nvPr>
        </p:nvGraphicFramePr>
        <p:xfrm>
          <a:off x="524187" y="1628800"/>
          <a:ext cx="8379193" cy="4312196"/>
        </p:xfrm>
        <a:graphic>
          <a:graphicData uri="http://schemas.openxmlformats.org/drawingml/2006/table">
            <a:tbl>
              <a:tblPr firstRow="1" bandRow="1">
                <a:noFill/>
                <a:tableStyleId>{76D8E0FC-F2F0-4C2D-AB19-AB96CCA464D3}</a:tableStyleId>
              </a:tblPr>
              <a:tblGrid>
                <a:gridCol w="5249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28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266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815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5683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0585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0041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8016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68992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600920">
                <a:tc rowSpan="2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100" u="none" strike="noStrike" cap="none" baseline="0" dirty="0"/>
                        <a:t> UC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100" u="none" strike="noStrike" cap="none" baseline="0" dirty="0"/>
                        <a:t>#</a:t>
                      </a:r>
                    </a:p>
                  </a:txBody>
                  <a:tcPr marL="91450" marR="91450" marT="45725" marB="45725">
                    <a:solidFill>
                      <a:srgbClr val="D8D8D8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100" u="none" strike="noStrike" cap="none" baseline="0" dirty="0"/>
                        <a:t>Indoor (I)/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100" u="none" strike="noStrike" cap="none" baseline="0" dirty="0"/>
                        <a:t>Outdoor (O)</a:t>
                      </a:r>
                    </a:p>
                  </a:txBody>
                  <a:tcPr marL="91450" marR="91450" marT="45725" marB="45725"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100" u="none" strike="noStrike" cap="none" baseline="0" dirty="0"/>
                        <a:t>Environment</a:t>
                      </a:r>
                    </a:p>
                  </a:txBody>
                  <a:tcPr marL="91450" marR="91450" marT="45725" marB="45725">
                    <a:solidFill>
                      <a:srgbClr val="D8D8D8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000" u="none" strike="noStrike" cap="none" baseline="0" dirty="0"/>
                        <a:t>Throughput</a:t>
                      </a:r>
                    </a:p>
                  </a:txBody>
                  <a:tcPr marL="91450" marR="91450" marT="45725" marB="45725">
                    <a:solidFill>
                      <a:srgbClr val="D8D8D8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100" u="none" strike="noStrike" cap="none" baseline="0" dirty="0"/>
                        <a:t>Topology</a:t>
                      </a:r>
                    </a:p>
                  </a:txBody>
                  <a:tcPr marL="91450" marR="91450" marT="45725" marB="45725">
                    <a:solidFill>
                      <a:srgbClr val="D8D8D8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100" u="none" strike="noStrike" cap="none" baseline="0" dirty="0"/>
                        <a:t>Latency</a:t>
                      </a:r>
                    </a:p>
                  </a:txBody>
                  <a:tcPr marL="91450" marR="91450" marT="45725" marB="45725">
                    <a:solidFill>
                      <a:srgbClr val="D8D8D8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100" u="none" strike="noStrike" cap="none" baseline="0" dirty="0"/>
                        <a:t>Security</a:t>
                      </a:r>
                    </a:p>
                  </a:txBody>
                  <a:tcPr marL="91450" marR="91450" marT="45725" marB="45725">
                    <a:solidFill>
                      <a:srgbClr val="D8D8D8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000" u="none" strike="noStrike" cap="none" baseline="0" dirty="0"/>
                        <a:t>Availability</a:t>
                      </a:r>
                    </a:p>
                  </a:txBody>
                  <a:tcPr marL="91450" marR="91450" marT="45725" marB="45725">
                    <a:solidFill>
                      <a:srgbClr val="D8D8D8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100" u="none" strike="noStrike" cap="none" baseline="0" dirty="0"/>
                        <a:t>Applications and Characteristics</a:t>
                      </a:r>
                    </a:p>
                  </a:txBody>
                  <a:tcPr marL="91450" marR="91450" marT="45725" marB="45725">
                    <a:solidFill>
                      <a:srgbClr val="D8D8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401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None/>
                      </a:pPr>
                      <a:r>
                        <a:rPr lang="en-US" sz="1100" u="none" strike="noStrike" cap="none" baseline="0" dirty="0"/>
                        <a:t>LOS/      NLOS</a:t>
                      </a:r>
                      <a:endParaRPr sz="1100" u="none" strike="noStrike" cap="none" baseline="0" dirty="0"/>
                    </a:p>
                  </a:txBody>
                  <a:tcPr marL="91450" marR="91450" marT="45725" marB="45725">
                    <a:solidFill>
                      <a:srgbClr val="D8D8D8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085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800" u="none" strike="noStrike" cap="none" baseline="0" dirty="0"/>
                        <a:t>6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800" u="none" strike="noStrike" cap="none" baseline="0" dirty="0"/>
                        <a:t>I/O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800" u="none" strike="noStrike" cap="none" baseline="0" dirty="0"/>
                        <a:t> &lt;100m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800" u="none" strike="noStrike" cap="none" baseline="0" dirty="0"/>
                        <a:t>     &gt;20Gbps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800" u="none" strike="noStrike" cap="none" baseline="0" dirty="0"/>
                        <a:t>P2P/P2MP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800" u="none" strike="noStrike" cap="none" baseline="0" dirty="0"/>
                        <a:t>&lt;100ms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800" u="none" strike="noStrike" cap="none" baseline="0" dirty="0"/>
                        <a:t> C/I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u="none" strike="noStrike" cap="none" baseline="0" dirty="0"/>
                        <a:t>99.99%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buNone/>
                      </a:pPr>
                      <a:endParaRPr sz="800" u="none" strike="noStrike" cap="none" baseline="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u="none" strike="noStrike" cap="none" baseline="0" dirty="0"/>
                        <a:t>-Multi-band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u="none" strike="noStrike" cap="none" baseline="0" dirty="0"/>
                        <a:t>-Multi-RAT operation 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US" sz="800" u="none" strike="noStrike" cap="none" baseline="0" dirty="0"/>
                        <a:t>Hotspot 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buNone/>
                      </a:pPr>
                      <a:endParaRPr sz="800" u="none" strike="noStrike" cap="none" baseline="0"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3773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800" u="none" strike="noStrike" cap="none" baseline="0" dirty="0"/>
                        <a:t>7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800" u="none" strike="noStrike" cap="none" baseline="0" dirty="0"/>
                        <a:t>O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800" u="none" strike="noStrike" cap="none" baseline="0" dirty="0"/>
                        <a:t>&lt;200m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800" u="none" strike="noStrike" cap="none" baseline="0" dirty="0"/>
                        <a:t>~20Gbps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800" u="none" strike="noStrike" cap="none" baseline="0" dirty="0"/>
                        <a:t>P2P/P2MP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lang="en-US" sz="800" u="none" strike="noStrike" cap="none" baseline="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800" u="none" strike="noStrike" cap="none" baseline="0" dirty="0"/>
                        <a:t>C/I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None/>
                      </a:pPr>
                      <a:r>
                        <a:rPr lang="en-US" sz="800" u="none" strike="noStrike" cap="none" baseline="0" dirty="0"/>
                        <a:t>99.99%</a:t>
                      </a:r>
                      <a:endParaRPr sz="800" u="none" strike="noStrike" cap="none" baseline="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u="none" strike="noStrike" cap="none" baseline="0" dirty="0"/>
                        <a:t>-Fronthauling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buNone/>
                      </a:pPr>
                      <a:endParaRPr sz="800" u="none" strike="noStrike" cap="none" baseline="0"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655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800" u="none" strike="noStrike" cap="none" baseline="0" dirty="0"/>
                        <a:t>8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800" u="none" strike="noStrike" cap="none" baseline="0" dirty="0"/>
                        <a:t>O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800" u="none" strike="noStrike" cap="none" baseline="0" dirty="0"/>
                        <a:t> &lt;1km  with single hop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800" u="none" strike="noStrike" cap="none" baseline="0" dirty="0"/>
                        <a:t> &lt;150m per hop with multiple hops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800" u="none" strike="noStrike" cap="none" baseline="0" dirty="0"/>
                        <a:t> 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800" u="none" strike="noStrike" cap="none" baseline="0" dirty="0"/>
                        <a:t>    ~2Gbps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800" u="none" strike="noStrike" cap="none" baseline="0" dirty="0"/>
                        <a:t>P2P/P2MP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800" u="none" strike="noStrike" cap="none" baseline="0" dirty="0"/>
                        <a:t>&lt;35ms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800" u="none" strike="noStrike" cap="none" baseline="0" dirty="0"/>
                        <a:t> C/I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None/>
                      </a:pPr>
                      <a:r>
                        <a:rPr lang="en-US" sz="800" u="none" strike="noStrike" cap="none" baseline="0" dirty="0"/>
                        <a:t>99.99%</a:t>
                      </a:r>
                      <a:endParaRPr sz="800" u="none" strike="noStrike" cap="none" baseline="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None/>
                      </a:pPr>
                      <a:r>
                        <a:rPr lang="en-US" sz="800" u="none" strike="noStrike" cap="none" baseline="0" dirty="0"/>
                        <a:t>-Small Cell Backhauling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buNone/>
                      </a:pPr>
                      <a:r>
                        <a:rPr lang="en-US" sz="800" u="none" strike="noStrike" cap="none" baseline="0" dirty="0"/>
                        <a:t>- Single hop or multiple hop </a:t>
                      </a:r>
                      <a:endParaRPr sz="800" u="none" strike="noStrike" cap="none" baseline="0"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5457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800" u="none" strike="noStrike" cap="none" baseline="0" dirty="0"/>
                        <a:t>9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800" u="none" strike="noStrike" cap="none" baseline="0" dirty="0"/>
                        <a:t>I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800" u="none" strike="noStrike" cap="none" baseline="0" dirty="0"/>
                        <a:t> &lt;3m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800" u="none" strike="noStrike" cap="none" baseline="0" dirty="0"/>
                        <a:t>~20Gbps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25000"/>
                        <a:buFontTx/>
                        <a:buNone/>
                        <a:tabLst/>
                        <a:defRPr/>
                      </a:pPr>
                      <a:r>
                        <a:rPr lang="en-US" sz="800" u="none" strike="noStrike" cap="none" baseline="0" dirty="0"/>
                        <a:t>P2P/P2MP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lang="en-US" sz="800" u="none" strike="noStrike" cap="none" baseline="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800" u="none" strike="noStrike" cap="none" baseline="0" dirty="0"/>
                        <a:t>&lt;10ms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lang="en-US" sz="800" u="none" strike="noStrike" cap="none" baseline="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None/>
                      </a:pPr>
                      <a:endParaRPr sz="800" u="none" strike="noStrike" cap="none" baseline="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None/>
                      </a:pPr>
                      <a:r>
                        <a:rPr lang="en-US" sz="800" u="none" strike="noStrike" cap="none" baseline="0" dirty="0">
                          <a:solidFill>
                            <a:srgbClr val="FF0000"/>
                          </a:solidFill>
                        </a:rPr>
                        <a:t>- Office docking</a:t>
                      </a:r>
                      <a:endParaRPr sz="800" u="none" strike="noStrike" cap="none" baseline="0" dirty="0">
                        <a:solidFill>
                          <a:srgbClr val="FF0000"/>
                        </a:solidFill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4616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800" u="none" strike="noStrike" cap="none" baseline="0" dirty="0"/>
                        <a:t>10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800" u="none" strike="noStrike" cap="none" baseline="0" dirty="0"/>
                        <a:t>O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800" u="none" strike="noStrike" cap="none" baseline="0" dirty="0"/>
                        <a:t>&lt;300m (street-poles)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800" u="none" strike="noStrike" cap="none" baseline="0" dirty="0"/>
                        <a:t>&lt;1000m (rooftops)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800" u="none" strike="noStrike" cap="none" baseline="0" dirty="0"/>
                        <a:t> &gt;4Gbps /DN site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800" u="none" strike="noStrike" cap="none" baseline="0" dirty="0"/>
                        <a:t>&gt;1Gbps /Home AP 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800" u="none" strike="noStrike" cap="none" baseline="0" dirty="0"/>
                        <a:t> &gt;2Gbps /Building AP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800" u="none" strike="noStrike" cap="none" baseline="0" dirty="0"/>
                        <a:t>P2P/P2MP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800" noProof="0" dirty="0"/>
                        <a:t>&lt; 15 </a:t>
                      </a:r>
                      <a:r>
                        <a:rPr lang="en-US" altLang="zh-CN" sz="800" noProof="0" dirty="0" err="1"/>
                        <a:t>ms</a:t>
                      </a:r>
                      <a:r>
                        <a:rPr lang="en-US" altLang="zh-CN" sz="800" noProof="0" dirty="0"/>
                        <a:t> (WTTH/B, </a:t>
                      </a:r>
                      <a:r>
                        <a:rPr lang="en-US" altLang="zh-CN" sz="800" noProof="0" dirty="0" err="1"/>
                        <a:t>WiFi</a:t>
                      </a:r>
                      <a:r>
                        <a:rPr lang="en-US" altLang="zh-CN" sz="800" noProof="0" dirty="0"/>
                        <a:t> AP BH) (e-t-e)**</a:t>
                      </a:r>
                    </a:p>
                    <a:p>
                      <a:pPr algn="ctr"/>
                      <a:r>
                        <a:rPr lang="en-US" altLang="zh-CN" sz="800" noProof="0" dirty="0"/>
                        <a:t>&lt; 5 </a:t>
                      </a:r>
                      <a:r>
                        <a:rPr lang="en-US" altLang="zh-CN" sz="800" noProof="0" dirty="0" err="1"/>
                        <a:t>ms</a:t>
                      </a:r>
                      <a:r>
                        <a:rPr lang="en-US" altLang="zh-CN" sz="800" noProof="0" dirty="0"/>
                        <a:t> (5G</a:t>
                      </a:r>
                      <a:r>
                        <a:rPr lang="en-US" altLang="zh-CN" sz="800" baseline="0" noProof="0" dirty="0"/>
                        <a:t> Small cell BH) (e-t-e)**</a:t>
                      </a:r>
                    </a:p>
                    <a:p>
                      <a:pPr algn="ctr"/>
                      <a:r>
                        <a:rPr lang="en-US" altLang="zh-CN" sz="800" baseline="0" noProof="0" dirty="0"/>
                        <a:t>&lt; 2 </a:t>
                      </a:r>
                      <a:r>
                        <a:rPr lang="en-US" altLang="zh-CN" sz="800" baseline="0" noProof="0" dirty="0" err="1"/>
                        <a:t>ms</a:t>
                      </a:r>
                      <a:r>
                        <a:rPr lang="en-US" altLang="zh-CN" sz="800" baseline="0" noProof="0" dirty="0"/>
                        <a:t> (per hop latency)</a:t>
                      </a:r>
                      <a:endParaRPr lang="en-US" altLang="zh-CN" sz="800" noProof="0" dirty="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lang="en-US" sz="800" u="none" strike="noStrike" cap="none" baseline="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800" u="none" strike="noStrike" cap="none" baseline="0" dirty="0"/>
                        <a:t>C/I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None/>
                      </a:pPr>
                      <a:r>
                        <a:rPr lang="en-US" sz="800" u="none" strike="noStrike" cap="none" baseline="0" dirty="0"/>
                        <a:t>99%</a:t>
                      </a:r>
                      <a:endParaRPr sz="800" u="none" strike="noStrike" cap="none" baseline="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None/>
                      </a:pPr>
                      <a:r>
                        <a:rPr lang="en-US" sz="800" u="none" strike="noStrike" cap="none" baseline="0" dirty="0"/>
                        <a:t>- </a:t>
                      </a:r>
                      <a:r>
                        <a:rPr lang="en-US" sz="800" u="none" strike="noStrike" cap="none" baseline="0" dirty="0" err="1"/>
                        <a:t>mmWave</a:t>
                      </a:r>
                      <a:r>
                        <a:rPr lang="en-US" sz="800" u="none" strike="noStrike" cap="none" baseline="0" dirty="0"/>
                        <a:t> distribution network</a:t>
                      </a:r>
                      <a:endParaRPr sz="800" u="none" strike="noStrike" cap="none" baseline="0"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34616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800" u="none" strike="noStrike" cap="none" baseline="0" dirty="0"/>
                        <a:t>11</a:t>
                      </a:r>
                    </a:p>
                  </a:txBody>
                  <a:tcPr marL="91450" marR="91450" marT="45725" marB="45725"/>
                </a:tc>
                <a:tc>
                  <a:txBody>
                    <a:bodyPr/>
                    <a:lstStyle>
                      <a:lvl1pPr>
                        <a:defRPr sz="12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1pPr>
                      <a:lvl2pPr marL="742950" indent="-285750">
                        <a:defRPr sz="12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2pPr>
                      <a:lvl3pPr marL="1143000" indent="-228600">
                        <a:defRPr sz="12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3pPr>
                      <a:lvl4pPr marL="1600200" indent="-228600">
                        <a:defRPr sz="12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4pPr>
                      <a:lvl5pPr marL="2057400" indent="-228600">
                        <a:defRPr sz="12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25000"/>
                        <a:buFontTx/>
                        <a:buNone/>
                        <a:tabLst/>
                      </a:pPr>
                      <a:r>
                        <a:rPr kumimoji="0" lang="en-US" altLang="ko-KR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굴림" pitchFamily="50" charset="-127"/>
                          <a:cs typeface="Arial" pitchFamily="34" charset="0"/>
                          <a:sym typeface="Arial" pitchFamily="34" charset="0"/>
                        </a:rPr>
                        <a:t>I</a:t>
                      </a:r>
                    </a:p>
                  </a:txBody>
                  <a:tcPr marL="91450" marR="91450" marT="45717" marB="45717" horzOverflow="overflow"/>
                </a:tc>
                <a:tc>
                  <a:txBody>
                    <a:bodyPr/>
                    <a:lstStyle>
                      <a:lvl1pPr>
                        <a:defRPr sz="12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1pPr>
                      <a:lvl2pPr marL="742950" indent="-285750">
                        <a:defRPr sz="12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2pPr>
                      <a:lvl3pPr marL="1143000" indent="-228600">
                        <a:defRPr sz="12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3pPr>
                      <a:lvl4pPr marL="1600200" indent="-228600">
                        <a:defRPr sz="12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4pPr>
                      <a:lvl5pPr marL="2057400" indent="-228600">
                        <a:defRPr sz="12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25000"/>
                        <a:buFontTx/>
                        <a:buNone/>
                        <a:tabLst/>
                      </a:pPr>
                      <a:r>
                        <a:rPr kumimoji="0" lang="en-US" altLang="ko-KR" sz="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굴림" pitchFamily="50" charset="-127"/>
                          <a:cs typeface="Arial" pitchFamily="34" charset="0"/>
                          <a:sym typeface="Arial" pitchFamily="34" charset="0"/>
                        </a:rPr>
                        <a:t> </a:t>
                      </a:r>
                      <a:r>
                        <a:rPr kumimoji="0" lang="en-US" altLang="ko-KR" sz="800" b="0" i="0" u="none" strike="sng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굴림" pitchFamily="50" charset="-127"/>
                          <a:cs typeface="Arial" pitchFamily="34" charset="0"/>
                          <a:sym typeface="Arial" pitchFamily="34" charset="0"/>
                        </a:rPr>
                        <a:t>&lt;3m </a:t>
                      </a:r>
                      <a:r>
                        <a:rPr kumimoji="0" lang="en-US" altLang="ko-KR" sz="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굴림" pitchFamily="50" charset="-127"/>
                          <a:cs typeface="Arial" pitchFamily="34" charset="0"/>
                          <a:sym typeface="Arial" pitchFamily="34" charset="0"/>
                        </a:rPr>
                        <a:t>&lt;0.2 m</a:t>
                      </a:r>
                    </a:p>
                  </a:txBody>
                  <a:tcPr marL="91450" marR="91450" marT="45717" marB="45717" horzOverflow="overflow"/>
                </a:tc>
                <a:tc>
                  <a:txBody>
                    <a:bodyPr/>
                    <a:lstStyle>
                      <a:lvl1pPr>
                        <a:defRPr sz="12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1pPr>
                      <a:lvl2pPr marL="742950" indent="-285750">
                        <a:defRPr sz="12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2pPr>
                      <a:lvl3pPr marL="1143000" indent="-228600">
                        <a:defRPr sz="12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3pPr>
                      <a:lvl4pPr marL="1600200" indent="-228600">
                        <a:defRPr sz="12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4pPr>
                      <a:lvl5pPr marL="2057400" indent="-228600">
                        <a:defRPr sz="12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25000"/>
                        <a:buFontTx/>
                        <a:buNone/>
                        <a:tabLst/>
                      </a:pPr>
                      <a:r>
                        <a:rPr kumimoji="0" lang="en-US" altLang="ko-KR" sz="800" b="0" i="0" u="none" strike="sng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굴림" pitchFamily="50" charset="-127"/>
                          <a:cs typeface="Arial" pitchFamily="34" charset="0"/>
                          <a:sym typeface="Arial" pitchFamily="34" charset="0"/>
                        </a:rPr>
                        <a:t>~20Gbps ~</a:t>
                      </a:r>
                      <a:r>
                        <a:rPr kumimoji="0" lang="en-US" altLang="ko-KR" sz="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굴림" pitchFamily="50" charset="-127"/>
                          <a:cs typeface="Arial" pitchFamily="34" charset="0"/>
                          <a:sym typeface="Arial" pitchFamily="34" charset="0"/>
                        </a:rPr>
                        <a:t>10Gbps</a:t>
                      </a:r>
                    </a:p>
                  </a:txBody>
                  <a:tcPr marL="91450" marR="91450" marT="45717" marB="45717" horzOverflow="overflow"/>
                </a:tc>
                <a:tc>
                  <a:txBody>
                    <a:bodyPr/>
                    <a:lstStyle>
                      <a:lvl1pPr>
                        <a:defRPr sz="12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1pPr>
                      <a:lvl2pPr marL="742950" indent="-285750">
                        <a:defRPr sz="12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2pPr>
                      <a:lvl3pPr marL="1143000" indent="-228600">
                        <a:defRPr sz="12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3pPr>
                      <a:lvl4pPr marL="1600200" indent="-228600">
                        <a:defRPr sz="12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4pPr>
                      <a:lvl5pPr marL="2057400" indent="-228600">
                        <a:defRPr sz="12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25000"/>
                        <a:buFontTx/>
                        <a:buNone/>
                        <a:tabLst/>
                      </a:pPr>
                      <a:r>
                        <a:rPr kumimoji="0" lang="en-US" altLang="ko-KR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굴림" pitchFamily="50" charset="-127"/>
                          <a:cs typeface="Arial" pitchFamily="34" charset="0"/>
                          <a:sym typeface="Arial" pitchFamily="34" charset="0"/>
                        </a:rPr>
                        <a:t>P2P/P2MP</a:t>
                      </a:r>
                    </a:p>
                  </a:txBody>
                  <a:tcPr marL="91450" marR="91450" marT="45717" marB="45717" horzOverflow="overflow"/>
                </a:tc>
                <a:tc>
                  <a:txBody>
                    <a:bodyPr/>
                    <a:lstStyle>
                      <a:lvl1pPr>
                        <a:defRPr sz="12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1pPr>
                      <a:lvl2pPr marL="742950" indent="-285750">
                        <a:defRPr sz="12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2pPr>
                      <a:lvl3pPr marL="1143000" indent="-228600">
                        <a:defRPr sz="12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3pPr>
                      <a:lvl4pPr marL="1600200" indent="-228600">
                        <a:defRPr sz="12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4pPr>
                      <a:lvl5pPr marL="2057400" indent="-228600">
                        <a:defRPr sz="12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120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  <a:sym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25000"/>
                        <a:buFontTx/>
                        <a:buNone/>
                        <a:tabLst/>
                      </a:pPr>
                      <a:r>
                        <a:rPr kumimoji="0" lang="en-US" altLang="ko-KR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굴림" pitchFamily="50" charset="-127"/>
                          <a:cs typeface="Arial" pitchFamily="34" charset="0"/>
                          <a:sym typeface="Arial" pitchFamily="34" charset="0"/>
                        </a:rPr>
                        <a:t>&lt;10ms</a:t>
                      </a:r>
                    </a:p>
                  </a:txBody>
                  <a:tcPr marL="91450" marR="91450" marT="45717" marB="45717" horzOverflow="overflow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lang="en-US" sz="800" u="none" strike="noStrike" cap="none" baseline="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None/>
                      </a:pPr>
                      <a:endParaRPr sz="800" u="none" strike="noStrike" cap="none" baseline="0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None/>
                      </a:pPr>
                      <a:r>
                        <a:rPr lang="en-US" sz="800" u="none" strike="noStrike" cap="none" baseline="0" dirty="0"/>
                        <a:t>-  USR wireless docking</a:t>
                      </a:r>
                      <a:endParaRPr sz="800" u="none" strike="noStrike" cap="none" baseline="0" dirty="0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336860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72B684D-4E7A-415C-8962-3F3320E384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Correction on Usage Model or Functional Requirement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178A801-2432-4D9A-BBA6-E65895EE147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latency value (&lt; 5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in usage models #2 (8K UHD) and #3 (AR/VR Headsets) in the summary table do not match with the value (&lt; 10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in the functional requirement document (11-15-1074r0)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7C3BFF7-4BC4-4439-9182-953248F15343}"/>
              </a:ext>
            </a:extLst>
          </p:cNvPr>
          <p:cNvSpPr txBox="1"/>
          <p:nvPr/>
        </p:nvSpPr>
        <p:spPr>
          <a:xfrm>
            <a:off x="2771800" y="3852400"/>
            <a:ext cx="343715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Summary of Key metrics in 11-15/0625r4</a:t>
            </a:r>
          </a:p>
        </p:txBody>
      </p:sp>
      <p:graphicFrame>
        <p:nvGraphicFramePr>
          <p:cNvPr id="6" name="Shape 392">
            <a:extLst>
              <a:ext uri="{FF2B5EF4-FFF2-40B4-BE49-F238E27FC236}">
                <a16:creationId xmlns:a16="http://schemas.microsoft.com/office/drawing/2014/main" id="{825F41BB-9B59-4B9D-BD69-F88232E4239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10946050"/>
              </p:ext>
            </p:extLst>
          </p:nvPr>
        </p:nvGraphicFramePr>
        <p:xfrm>
          <a:off x="467544" y="4293096"/>
          <a:ext cx="8379193" cy="1698230"/>
        </p:xfrm>
        <a:graphic>
          <a:graphicData uri="http://schemas.openxmlformats.org/drawingml/2006/table">
            <a:tbl>
              <a:tblPr firstRow="1" bandRow="1">
                <a:noFill/>
                <a:tableStyleId>{76D8E0FC-F2F0-4C2D-AB19-AB96CCA464D3}</a:tableStyleId>
              </a:tblPr>
              <a:tblGrid>
                <a:gridCol w="5249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28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664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417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3047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7224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2048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68992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600920">
                <a:tc rowSpan="2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100" u="none" strike="noStrike" cap="none" baseline="0" dirty="0"/>
                        <a:t> UC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100" u="none" strike="noStrike" cap="none" baseline="0" dirty="0"/>
                        <a:t>#</a:t>
                      </a:r>
                    </a:p>
                  </a:txBody>
                  <a:tcPr marL="91450" marR="91450" marT="45725" marB="45725">
                    <a:solidFill>
                      <a:srgbClr val="D8D8D8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100" u="none" strike="noStrike" cap="none" baseline="0" dirty="0"/>
                        <a:t>Indoor (I)/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100" u="none" strike="noStrike" cap="none" baseline="0" dirty="0"/>
                        <a:t>Outdoor (O)</a:t>
                      </a:r>
                    </a:p>
                  </a:txBody>
                  <a:tcPr marL="91450" marR="91450" marT="45725" marB="45725"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100" u="none" strike="noStrike" cap="none" baseline="0" dirty="0"/>
                        <a:t>Environment</a:t>
                      </a:r>
                    </a:p>
                  </a:txBody>
                  <a:tcPr marL="91450" marR="91450" marT="45725" marB="45725">
                    <a:solidFill>
                      <a:srgbClr val="D8D8D8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000" u="none" strike="noStrike" cap="none" baseline="0" dirty="0"/>
                        <a:t>Throughput</a:t>
                      </a:r>
                    </a:p>
                  </a:txBody>
                  <a:tcPr marL="91450" marR="91450" marT="45725" marB="45725">
                    <a:solidFill>
                      <a:srgbClr val="D8D8D8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100" u="none" strike="noStrike" cap="none" baseline="0" dirty="0"/>
                        <a:t>Topology</a:t>
                      </a:r>
                    </a:p>
                  </a:txBody>
                  <a:tcPr marL="91450" marR="91450" marT="45725" marB="45725">
                    <a:solidFill>
                      <a:srgbClr val="D8D8D8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100" u="none" strike="noStrike" cap="none" baseline="0" dirty="0"/>
                        <a:t>Latency</a:t>
                      </a:r>
                    </a:p>
                  </a:txBody>
                  <a:tcPr marL="91450" marR="91450" marT="45725" marB="45725">
                    <a:solidFill>
                      <a:srgbClr val="D8D8D8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100" u="none" strike="noStrike" cap="none" baseline="0" dirty="0"/>
                        <a:t>Security</a:t>
                      </a:r>
                    </a:p>
                  </a:txBody>
                  <a:tcPr marL="91450" marR="91450" marT="45725" marB="45725">
                    <a:solidFill>
                      <a:srgbClr val="D8D8D8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000" u="none" strike="noStrike" cap="none" baseline="0" dirty="0"/>
                        <a:t>Availability</a:t>
                      </a:r>
                    </a:p>
                  </a:txBody>
                  <a:tcPr marL="91450" marR="91450" marT="45725" marB="45725">
                    <a:solidFill>
                      <a:srgbClr val="D8D8D8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100" u="none" strike="noStrike" cap="none" baseline="0" dirty="0"/>
                        <a:t>Applications and Characteristics</a:t>
                      </a:r>
                    </a:p>
                  </a:txBody>
                  <a:tcPr marL="91450" marR="91450" marT="45725" marB="45725">
                    <a:solidFill>
                      <a:srgbClr val="D8D8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401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None/>
                      </a:pPr>
                      <a:r>
                        <a:rPr lang="en-US" sz="1100" u="none" strike="noStrike" cap="none" baseline="0" dirty="0"/>
                        <a:t>LOS/      NLOS</a:t>
                      </a:r>
                      <a:endParaRPr sz="1100" u="none" strike="noStrike" cap="none" baseline="0" dirty="0"/>
                    </a:p>
                  </a:txBody>
                  <a:tcPr marL="91450" marR="91450" marT="45725" marB="45725">
                    <a:solidFill>
                      <a:srgbClr val="D8D8D8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2677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800" u="none" strike="noStrike" cap="none" baseline="0" dirty="0"/>
                        <a:t>2</a:t>
                      </a:r>
                    </a:p>
                  </a:txBody>
                  <a:tcPr marL="91450" marR="91450" marT="45725" marB="45725">
                    <a:solidFill>
                      <a:schemeClr val="accent1">
                        <a:lumMod val="40000"/>
                        <a:lumOff val="6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800" u="none" strike="noStrike" cap="none" baseline="0" dirty="0"/>
                        <a:t>I </a:t>
                      </a:r>
                    </a:p>
                  </a:txBody>
                  <a:tcPr marL="91450" marR="91450" marT="45725" marB="45725">
                    <a:solidFill>
                      <a:schemeClr val="accent1">
                        <a:lumMod val="40000"/>
                        <a:lumOff val="6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800" u="none" strike="noStrike" cap="none" baseline="0" dirty="0"/>
                        <a:t>&lt;5m</a:t>
                      </a:r>
                    </a:p>
                  </a:txBody>
                  <a:tcPr marL="91450" marR="91450" marT="45725" marB="45725">
                    <a:solidFill>
                      <a:schemeClr val="accent1">
                        <a:lumMod val="40000"/>
                        <a:lumOff val="6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800" u="none" strike="noStrike" cap="none" baseline="0" dirty="0"/>
                        <a:t>&gt;28Gbps</a:t>
                      </a:r>
                    </a:p>
                  </a:txBody>
                  <a:tcPr marL="91450" marR="91450" marT="45725" marB="45725">
                    <a:solidFill>
                      <a:schemeClr val="accent1">
                        <a:lumMod val="40000"/>
                        <a:lumOff val="6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800" u="none" strike="noStrike" cap="none" baseline="0" dirty="0"/>
                        <a:t>P2P</a:t>
                      </a:r>
                    </a:p>
                  </a:txBody>
                  <a:tcPr marL="91450" marR="91450" marT="45725" marB="45725">
                    <a:solidFill>
                      <a:schemeClr val="accent1">
                        <a:lumMod val="40000"/>
                        <a:lumOff val="6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800" u="none" strike="noStrike" cap="none" baseline="0" dirty="0">
                          <a:solidFill>
                            <a:srgbClr val="FF0000"/>
                          </a:solidFill>
                        </a:rPr>
                        <a:t>&lt;5ms or &lt; 10 </a:t>
                      </a:r>
                      <a:r>
                        <a:rPr lang="en-US" sz="800" u="none" strike="noStrike" cap="none" baseline="0" dirty="0" err="1">
                          <a:solidFill>
                            <a:srgbClr val="FF0000"/>
                          </a:solidFill>
                        </a:rPr>
                        <a:t>ms</a:t>
                      </a:r>
                      <a:r>
                        <a:rPr lang="en-US" sz="800" u="none" strike="noStrike" cap="none" baseline="0" dirty="0">
                          <a:solidFill>
                            <a:srgbClr val="FF0000"/>
                          </a:solidFill>
                        </a:rPr>
                        <a:t>?</a:t>
                      </a:r>
                    </a:p>
                  </a:txBody>
                  <a:tcPr marL="91450" marR="91450" marT="45725" marB="45725">
                    <a:solidFill>
                      <a:schemeClr val="accent1">
                        <a:lumMod val="40000"/>
                        <a:lumOff val="6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endParaRPr lang="en-US" sz="800" u="none" strike="noStrike" cap="none" baseline="0" dirty="0"/>
                    </a:p>
                  </a:txBody>
                  <a:tcPr marL="91450" marR="91450" marT="45725" marB="45725">
                    <a:solidFill>
                      <a:schemeClr val="accent1">
                        <a:lumMod val="40000"/>
                        <a:lumOff val="6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None/>
                      </a:pPr>
                      <a:endParaRPr sz="800" u="none" strike="noStrike" cap="none" baseline="0" dirty="0"/>
                    </a:p>
                  </a:txBody>
                  <a:tcPr marL="91450" marR="91450" marT="45725" marB="45725">
                    <a:solidFill>
                      <a:schemeClr val="accent1">
                        <a:lumMod val="40000"/>
                        <a:lumOff val="6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None/>
                      </a:pPr>
                      <a:r>
                        <a:rPr lang="en-US" sz="800" u="none" strike="noStrike" cap="none" baseline="0" dirty="0"/>
                        <a:t>-Uncompressed 8K UHD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buNone/>
                      </a:pPr>
                      <a:r>
                        <a:rPr lang="en-US" sz="800" u="none" strike="noStrike" cap="none" baseline="0" dirty="0"/>
                        <a:t>  Streaming</a:t>
                      </a:r>
                      <a:endParaRPr sz="800" u="none" strike="noStrike" cap="none" baseline="0" dirty="0"/>
                    </a:p>
                  </a:txBody>
                  <a:tcPr marL="91450" marR="91450" marT="45725" marB="45725">
                    <a:solidFill>
                      <a:schemeClr val="accent1">
                        <a:lumMod val="40000"/>
                        <a:lumOff val="60000"/>
                        <a:alpha val="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2677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800" u="none" strike="noStrike" cap="none" baseline="0" dirty="0"/>
                        <a:t>3</a:t>
                      </a:r>
                    </a:p>
                  </a:txBody>
                  <a:tcPr marL="91450" marR="91450" marT="45725" marB="45725">
                    <a:solidFill>
                      <a:schemeClr val="accent1">
                        <a:lumMod val="40000"/>
                        <a:lumOff val="6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800" u="none" strike="noStrike" cap="none" baseline="0" dirty="0"/>
                        <a:t> I</a:t>
                      </a:r>
                    </a:p>
                  </a:txBody>
                  <a:tcPr marL="91450" marR="91450" marT="45725" marB="45725">
                    <a:solidFill>
                      <a:schemeClr val="accent1">
                        <a:lumMod val="40000"/>
                        <a:lumOff val="6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800" u="none" strike="noStrike" cap="none" baseline="0" dirty="0"/>
                        <a:t>&lt;5m </a:t>
                      </a:r>
                    </a:p>
                  </a:txBody>
                  <a:tcPr marL="91450" marR="91450" marT="45725" marB="45725">
                    <a:solidFill>
                      <a:schemeClr val="accent1">
                        <a:lumMod val="40000"/>
                        <a:lumOff val="6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800" u="none" strike="noStrike" cap="none" baseline="0" dirty="0"/>
                        <a:t>     ~20Gbps</a:t>
                      </a:r>
                    </a:p>
                  </a:txBody>
                  <a:tcPr marL="91450" marR="91450" marT="45725" marB="45725">
                    <a:solidFill>
                      <a:schemeClr val="accent1">
                        <a:lumMod val="40000"/>
                        <a:lumOff val="6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800" u="none" strike="noStrike" cap="none" baseline="0" dirty="0"/>
                        <a:t> P2P</a:t>
                      </a:r>
                    </a:p>
                  </a:txBody>
                  <a:tcPr marL="91450" marR="91450" marT="45725" marB="45725">
                    <a:solidFill>
                      <a:schemeClr val="accent1">
                        <a:lumMod val="40000"/>
                        <a:lumOff val="6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800" u="none" strike="noStrike" cap="none" baseline="0" dirty="0">
                          <a:solidFill>
                            <a:srgbClr val="FF0000"/>
                          </a:solidFill>
                        </a:rPr>
                        <a:t>&lt;</a:t>
                      </a:r>
                      <a:r>
                        <a:rPr lang="en-US" sz="800" u="none" strike="sngStrike" cap="none" baseline="0" dirty="0">
                          <a:solidFill>
                            <a:srgbClr val="FF0000"/>
                          </a:solidFill>
                        </a:rPr>
                        <a:t>100ms </a:t>
                      </a:r>
                      <a:r>
                        <a:rPr lang="en-US" sz="800" u="none" strike="noStrike" cap="none" baseline="0" dirty="0">
                          <a:solidFill>
                            <a:srgbClr val="FF0000"/>
                          </a:solidFill>
                        </a:rPr>
                        <a:t>&lt; 5ms or &lt; 10 </a:t>
                      </a:r>
                      <a:r>
                        <a:rPr lang="en-US" sz="800" u="none" strike="noStrike" cap="none" baseline="0" dirty="0" err="1">
                          <a:solidFill>
                            <a:srgbClr val="FF0000"/>
                          </a:solidFill>
                        </a:rPr>
                        <a:t>ms</a:t>
                      </a:r>
                      <a:r>
                        <a:rPr lang="en-US" sz="800" u="none" strike="noStrike" cap="none" baseline="0" dirty="0">
                          <a:solidFill>
                            <a:srgbClr val="FF0000"/>
                          </a:solidFill>
                        </a:rPr>
                        <a:t>?</a:t>
                      </a:r>
                    </a:p>
                  </a:txBody>
                  <a:tcPr marL="91450" marR="91450" marT="45725" marB="45725">
                    <a:solidFill>
                      <a:schemeClr val="accent1">
                        <a:lumMod val="40000"/>
                        <a:lumOff val="6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800" u="none" strike="noStrike" cap="none" baseline="0" dirty="0"/>
                        <a:t>          </a:t>
                      </a:r>
                    </a:p>
                  </a:txBody>
                  <a:tcPr marL="91450" marR="91450" marT="45725" marB="45725">
                    <a:solidFill>
                      <a:schemeClr val="accent1">
                        <a:lumMod val="40000"/>
                        <a:lumOff val="6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None/>
                      </a:pPr>
                      <a:endParaRPr sz="800" u="none" strike="noStrike" cap="none" baseline="0" dirty="0"/>
                    </a:p>
                  </a:txBody>
                  <a:tcPr marL="91450" marR="91450" marT="45725" marB="45725">
                    <a:solidFill>
                      <a:schemeClr val="accent1">
                        <a:lumMod val="40000"/>
                        <a:lumOff val="60000"/>
                        <a:alpha val="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buNone/>
                      </a:pPr>
                      <a:r>
                        <a:rPr lang="en-US" sz="800" u="none" strike="noStrike" cap="none" baseline="0" dirty="0"/>
                        <a:t>-Low Mobility, D2D </a:t>
                      </a: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buNone/>
                      </a:pPr>
                      <a:r>
                        <a:rPr lang="en-US" sz="800" u="none" strike="noStrike" cap="none" baseline="0" dirty="0"/>
                        <a:t>-3D UHD streaming</a:t>
                      </a:r>
                      <a:endParaRPr sz="800" u="none" strike="noStrike" cap="none" baseline="0" dirty="0"/>
                    </a:p>
                  </a:txBody>
                  <a:tcPr marL="91450" marR="91450" marT="45725" marB="45725">
                    <a:solidFill>
                      <a:schemeClr val="accent1">
                        <a:lumMod val="40000"/>
                        <a:lumOff val="60000"/>
                        <a:alpha val="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3039789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9C524B08-1672-4903-894A-EAA27ABB22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References in Functional Requirement Doc</a:t>
            </a:r>
            <a:endParaRPr lang="en-US" b="1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87A542C-CC0B-4F76-A289-EAEE9F84512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references in the functional requirements document are outdated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[3</a:t>
            </a:r>
            <a:r>
              <a:rPr lang="en-US" dirty="0"/>
              <a:t>] “11-15-0328-04-ng60-ng-60-usage-models.ppt” need to be changed to 11-15-0625-04-00ay-ieee-usage-scenarios.pptx”</a:t>
            </a:r>
          </a:p>
          <a:p>
            <a:r>
              <a:rPr lang="en-US" dirty="0"/>
              <a:t>[4] “11-15-0830-00-00ay-docking-usage-model.ppt”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6811CE3-866B-4DC7-BC18-F4F97811AFC3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7" y="6475412"/>
            <a:ext cx="530224" cy="182561"/>
          </a:xfrm>
        </p:spPr>
        <p:txBody>
          <a:bodyPr/>
          <a:lstStyle/>
          <a:p>
            <a:pPr marL="0" lvl="0" indent="0">
              <a:spcBef>
                <a:spcPts val="0"/>
              </a:spcBef>
              <a:buSzPct val="25000"/>
              <a:buNone/>
            </a:pPr>
            <a:r>
              <a:rPr lang="en-US" dirty="0"/>
              <a:t>Slide </a:t>
            </a:r>
            <a:fld id="{00000000-1234-1234-1234-123412341234}" type="slidenum">
              <a:rPr lang="en-US" smtClean="0"/>
              <a:pPr marL="0" lvl="0" indent="0">
                <a:spcBef>
                  <a:spcPts val="0"/>
                </a:spcBef>
                <a:buSzPct val="25000"/>
                <a:buNone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44621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8881D8E-E76C-493E-BA11-9C03980AA4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Too much difference in PER in UM and FR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A651B28-F7AC-4137-8475-2083DE2962E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92113" indent="-268288"/>
            <a:r>
              <a:rPr lang="en-US" dirty="0"/>
              <a:t>In the FR document, the PER is set to be &lt; 1E-8</a:t>
            </a:r>
          </a:p>
          <a:p>
            <a:pPr marL="392113" indent="-268288"/>
            <a:endParaRPr lang="en-US" dirty="0"/>
          </a:p>
          <a:p>
            <a:pPr marL="392113" indent="-268288"/>
            <a:endParaRPr lang="en-US" dirty="0"/>
          </a:p>
          <a:p>
            <a:pPr marL="392113" indent="-268288"/>
            <a:endParaRPr lang="en-US" dirty="0"/>
          </a:p>
          <a:p>
            <a:pPr marL="392113" indent="-268288"/>
            <a:endParaRPr lang="en-US" dirty="0"/>
          </a:p>
          <a:p>
            <a:pPr marL="392113" indent="-268288"/>
            <a:r>
              <a:rPr lang="en-US" dirty="0"/>
              <a:t>In UM#3 AR/VR, the PER is set to be &lt; 1E-2</a:t>
            </a:r>
          </a:p>
          <a:p>
            <a:pPr marL="912813" lvl="1" indent="-268288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Too much difference?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129E3F2-2667-49C6-B128-0D37043EB36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buSzPct val="25000"/>
              <a:buNone/>
            </a:pPr>
            <a:r>
              <a:rPr lang="en-US"/>
              <a:t>Slide </a:t>
            </a:r>
            <a:fld id="{00000000-1234-1234-1234-123412341234}" type="slidenum">
              <a:rPr lang="en-US" smtClean="0"/>
              <a:pPr marL="0" lvl="0" indent="0">
                <a:spcBef>
                  <a:spcPts val="0"/>
                </a:spcBef>
                <a:buSzPct val="25000"/>
                <a:buNone/>
              </a:pPr>
              <a:t>7</a:t>
            </a:fld>
            <a:endParaRPr lang="en-US" dirty="0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CC1E8210-E9C2-4BBF-8CD7-D1C4033A723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9958302"/>
              </p:ext>
            </p:extLst>
          </p:nvPr>
        </p:nvGraphicFramePr>
        <p:xfrm>
          <a:off x="1969930" y="2865120"/>
          <a:ext cx="5554397" cy="100584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{7C797083-F9EE-4C0E-ABDD-26BC668D070A}</a:tableStyleId>
              </a:tblPr>
              <a:tblGrid>
                <a:gridCol w="1312197">
                  <a:extLst>
                    <a:ext uri="{9D8B030D-6E8A-4147-A177-3AD203B41FA5}">
                      <a16:colId xmlns:a16="http://schemas.microsoft.com/office/drawing/2014/main" val="1434467347"/>
                    </a:ext>
                  </a:extLst>
                </a:gridCol>
                <a:gridCol w="1312197">
                  <a:extLst>
                    <a:ext uri="{9D8B030D-6E8A-4147-A177-3AD203B41FA5}">
                      <a16:colId xmlns:a16="http://schemas.microsoft.com/office/drawing/2014/main" val="3075220621"/>
                    </a:ext>
                  </a:extLst>
                </a:gridCol>
                <a:gridCol w="1312197">
                  <a:extLst>
                    <a:ext uri="{9D8B030D-6E8A-4147-A177-3AD203B41FA5}">
                      <a16:colId xmlns:a16="http://schemas.microsoft.com/office/drawing/2014/main" val="3956953075"/>
                    </a:ext>
                  </a:extLst>
                </a:gridCol>
                <a:gridCol w="1617806">
                  <a:extLst>
                    <a:ext uri="{9D8B030D-6E8A-4147-A177-3AD203B41FA5}">
                      <a16:colId xmlns:a16="http://schemas.microsoft.com/office/drawing/2014/main" val="294523088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 err="1">
                          <a:solidFill>
                            <a:schemeClr val="tx1"/>
                          </a:solidFill>
                          <a:effectLst/>
                        </a:rPr>
                        <a:t>Req</a:t>
                      </a: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</a:rPr>
                        <a:t> number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 panose="020B0400000000000000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</a:rPr>
                        <a:t>Parameter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 panose="020B0400000000000000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</a:rPr>
                        <a:t>Value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 panose="020B0400000000000000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</a:rPr>
                        <a:t>Description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 panose="020B0400000000000000" pitchFamily="49" charset="-128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0798569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 err="1">
                          <a:solidFill>
                            <a:schemeClr val="tx1"/>
                          </a:solidFill>
                          <a:effectLst/>
                        </a:rPr>
                        <a:t>Req</a:t>
                      </a: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</a:rPr>
                        <a:t> 2.2.3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 panose="020B0400000000000000" pitchFamily="49" charset="-128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</a:rPr>
                        <a:t>Data rate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 panose="020B0400000000000000" pitchFamily="49" charset="-128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</a:rPr>
                        <a:t> 1.5 </a:t>
                      </a:r>
                      <a:r>
                        <a:rPr lang="en-GB" sz="1100" dirty="0" err="1">
                          <a:solidFill>
                            <a:schemeClr val="tx1"/>
                          </a:solidFill>
                          <a:effectLst/>
                        </a:rPr>
                        <a:t>Gbps</a:t>
                      </a: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</a:rPr>
                        <a:t> (Peak) [4]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 panose="020B0400000000000000" pitchFamily="49" charset="-128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</a:rPr>
                        <a:t>4K UHD, 2160p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</a:rPr>
                        <a:t>(RGB): 3840x2160 pixels, 24bits/pixels,60frames/s, 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</a:rPr>
                        <a:t>8 bit per </a:t>
                      </a:r>
                      <a:r>
                        <a:rPr lang="en-GB" sz="1100" dirty="0" err="1">
                          <a:solidFill>
                            <a:schemeClr val="tx1"/>
                          </a:solidFill>
                          <a:effectLst/>
                        </a:rPr>
                        <a:t>color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 panose="020B0400000000000000" pitchFamily="49" charset="-128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601505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chemeClr val="tx1"/>
                          </a:solidFill>
                          <a:effectLst/>
                        </a:rPr>
                        <a:t>Req 2.2.4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 panose="020B0400000000000000" pitchFamily="49" charset="-128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</a:rPr>
                        <a:t>Packet loss rate 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 panose="020B0400000000000000" pitchFamily="49" charset="-128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</a:rPr>
                        <a:t>1e-8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 panose="020B0400000000000000" pitchFamily="49" charset="-128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153086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>
                          <a:solidFill>
                            <a:schemeClr val="tx1"/>
                          </a:solidFill>
                          <a:effectLst/>
                        </a:rPr>
                        <a:t>Req 2.2.5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 panose="020B0400000000000000" pitchFamily="49" charset="-128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</a:rPr>
                        <a:t>Delay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 panose="020B0400000000000000" pitchFamily="49" charset="-128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</a:rPr>
                        <a:t>10 </a:t>
                      </a:r>
                      <a:r>
                        <a:rPr lang="en-GB" sz="1100" dirty="0" err="1">
                          <a:solidFill>
                            <a:schemeClr val="tx1"/>
                          </a:solidFill>
                          <a:effectLst/>
                        </a:rPr>
                        <a:t>ms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S Mincho" panose="020B0400000000000000" pitchFamily="49" charset="-128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36132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30149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03C9A8-FA64-4771-A14C-2CDBA6D677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85F00A5-3605-483D-8EDC-792EAD74476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 indent="-342900">
              <a:buSzPct val="100000"/>
            </a:pPr>
            <a:r>
              <a:rPr lang="en-US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[1] 11-15-0625-04-00ay-ieee-802-11-tgay-usage-scenarios</a:t>
            </a:r>
          </a:p>
          <a:p>
            <a:pPr lvl="0" indent="-342900">
              <a:buSzPct val="100000"/>
            </a:pPr>
            <a:r>
              <a:rPr lang="en-US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[2] 11-15-1074-00-00ay-11ay-functional-requirements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20079</TotalTime>
  <Words>782</Words>
  <Application>Microsoft Office PowerPoint</Application>
  <PresentationFormat>On-screen Show (4:3)</PresentationFormat>
  <Paragraphs>223</Paragraphs>
  <Slides>8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MS Mincho</vt:lpstr>
      <vt:lpstr>굴림</vt:lpstr>
      <vt:lpstr>Arial</vt:lpstr>
      <vt:lpstr>Times New Roman</vt:lpstr>
      <vt:lpstr>802-11-Submission</vt:lpstr>
      <vt:lpstr>Document</vt:lpstr>
      <vt:lpstr>Comments on Use Models</vt:lpstr>
      <vt:lpstr>Abstract</vt:lpstr>
      <vt:lpstr>Corrections on Usage Model Table</vt:lpstr>
      <vt:lpstr>PowerPoint Presentation</vt:lpstr>
      <vt:lpstr>Correction on Usage Model or Functional Requirement</vt:lpstr>
      <vt:lpstr>References in Functional Requirement Doc</vt:lpstr>
      <vt:lpstr>Too much difference in PER in UM and FR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NG 60 Use Cases</dc:title>
  <dc:creator>Rob Sun. et al</dc:creator>
  <cp:lastModifiedBy>Minseok Oh</cp:lastModifiedBy>
  <cp:revision>163</cp:revision>
  <dcterms:modified xsi:type="dcterms:W3CDTF">2017-09-11T05:07:03Z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1500404558</vt:lpwstr>
  </property>
</Properties>
</file>