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charts/chart6.xml" ContentType="application/vnd.openxmlformats-officedocument.drawingml.chart+xml"/>
  <Default Extension="doc" ContentType="application/msword"/>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69" r:id="rId2"/>
    <p:sldId id="324" r:id="rId3"/>
    <p:sldId id="302" r:id="rId4"/>
    <p:sldId id="280" r:id="rId5"/>
    <p:sldId id="312" r:id="rId6"/>
    <p:sldId id="313" r:id="rId7"/>
    <p:sldId id="289" r:id="rId8"/>
    <p:sldId id="326" r:id="rId9"/>
    <p:sldId id="325" r:id="rId10"/>
    <p:sldId id="314" r:id="rId11"/>
    <p:sldId id="315" r:id="rId12"/>
    <p:sldId id="316" r:id="rId13"/>
    <p:sldId id="319" r:id="rId14"/>
    <p:sldId id="317" r:id="rId15"/>
    <p:sldId id="320" r:id="rId16"/>
    <p:sldId id="306" r:id="rId17"/>
    <p:sldId id="318" r:id="rId18"/>
    <p:sldId id="287" r:id="rId19"/>
    <p:sldId id="323" r:id="rId20"/>
    <p:sldId id="327" r:id="rId21"/>
    <p:sldId id="328" r:id="rId22"/>
    <p:sldId id="329" r:id="rId23"/>
    <p:sldId id="322" r:id="rId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9462" autoAdjust="0"/>
  </p:normalViewPr>
  <p:slideViewPr>
    <p:cSldViewPr>
      <p:cViewPr varScale="1">
        <p:scale>
          <a:sx n="73" d="100"/>
          <a:sy n="73" d="100"/>
        </p:scale>
        <p:origin x="-1284" y="-90"/>
      </p:cViewPr>
      <p:guideLst>
        <p:guide orient="horz" pos="2160"/>
        <p:guide pos="2880"/>
      </p:guideLst>
    </p:cSldViewPr>
  </p:slideViewPr>
  <p:outlineViewPr>
    <p:cViewPr>
      <p:scale>
        <a:sx n="33" d="100"/>
        <a:sy n="33" d="100"/>
      </p:scale>
      <p:origin x="0" y="37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92" y="-78"/>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mtksfs00\mtk14799\80211ax\CSD\inet\examples\wireless\CSD_test\3ap_all_throughput.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tksfs00\mtk14799\80211ax\CSD\inet\examples\wireless\CSD_test\3ap_156sta_throughput.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tksfs00\mtk14799\80211ax\CSD\inet\examples\wireless\CSD_test\3ap_78sta_throughput.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tksfs00\mtk14799\80211ax\CSD\inet\examples\wireless\CSD_test\3ap_all_throughput.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tksfs00\mtk14799\80211ax\CSD\inet\examples\wireless\CSD_test\3ap_all_throughput.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tksfs00\mtk14799\80211ax\CSD\inet\examples\wireless\CSD_test\3ap_156sta_throughput.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Uplink and Downlink</a:t>
            </a:r>
            <a:r>
              <a:rPr lang="en-US" baseline="0"/>
              <a:t> Ratio (39 STAs)</a:t>
            </a:r>
            <a:endParaRPr lang="en-US"/>
          </a:p>
        </c:rich>
      </c:tx>
      <c:layout/>
      <c:spPr>
        <a:noFill/>
        <a:ln>
          <a:noFill/>
        </a:ln>
        <a:effectLst/>
      </c:spPr>
    </c:title>
    <c:plotArea>
      <c:layout/>
      <c:barChart>
        <c:barDir val="col"/>
        <c:grouping val="percentStacked"/>
        <c:ser>
          <c:idx val="0"/>
          <c:order val="0"/>
          <c:tx>
            <c:strRef>
              <c:f>'3ap_all_throughput'!$O$9</c:f>
              <c:strCache>
                <c:ptCount val="1"/>
                <c:pt idx="0">
                  <c:v>downlink</c:v>
                </c:pt>
              </c:strCache>
            </c:strRef>
          </c:tx>
          <c:spPr>
            <a:solidFill>
              <a:schemeClr val="accent1"/>
            </a:solidFill>
            <a:ln>
              <a:noFill/>
            </a:ln>
            <a:effectLst/>
          </c:spPr>
          <c:cat>
            <c:strRef>
              <c:f>'3ap_all_throughput'!$P$8:$U$8</c:f>
              <c:strCache>
                <c:ptCount val="6"/>
                <c:pt idx="0">
                  <c:v>11ac (BE)</c:v>
                </c:pt>
                <c:pt idx="1">
                  <c:v>11ac (VI)</c:v>
                </c:pt>
                <c:pt idx="2">
                  <c:v>11ac (VO)</c:v>
                </c:pt>
                <c:pt idx="3">
                  <c:v>11ax (BE)</c:v>
                </c:pt>
                <c:pt idx="4">
                  <c:v>11ax (VI)</c:v>
                </c:pt>
                <c:pt idx="5">
                  <c:v>11ax (VO)</c:v>
                </c:pt>
              </c:strCache>
            </c:strRef>
          </c:cat>
          <c:val>
            <c:numRef>
              <c:f>'3ap_all_throughput'!$P$9:$U$9</c:f>
              <c:numCache>
                <c:formatCode>General</c:formatCode>
                <c:ptCount val="6"/>
                <c:pt idx="0">
                  <c:v>1.5506666669999998</c:v>
                </c:pt>
                <c:pt idx="1">
                  <c:v>7.5349333329999935</c:v>
                </c:pt>
                <c:pt idx="2">
                  <c:v>15.94613333</c:v>
                </c:pt>
                <c:pt idx="3">
                  <c:v>27.120266669999999</c:v>
                </c:pt>
                <c:pt idx="4">
                  <c:v>28.903466666666702</c:v>
                </c:pt>
                <c:pt idx="5">
                  <c:v>24.259466666666501</c:v>
                </c:pt>
              </c:numCache>
            </c:numRef>
          </c:val>
        </c:ser>
        <c:ser>
          <c:idx val="1"/>
          <c:order val="1"/>
          <c:tx>
            <c:strRef>
              <c:f>'3ap_all_throughput'!$O$10</c:f>
              <c:strCache>
                <c:ptCount val="1"/>
                <c:pt idx="0">
                  <c:v>uplink</c:v>
                </c:pt>
              </c:strCache>
            </c:strRef>
          </c:tx>
          <c:spPr>
            <a:solidFill>
              <a:schemeClr val="accent2"/>
            </a:solidFill>
            <a:ln>
              <a:noFill/>
            </a:ln>
            <a:effectLst/>
          </c:spPr>
          <c:cat>
            <c:strRef>
              <c:f>'3ap_all_throughput'!$P$8:$U$8</c:f>
              <c:strCache>
                <c:ptCount val="6"/>
                <c:pt idx="0">
                  <c:v>11ac (BE)</c:v>
                </c:pt>
                <c:pt idx="1">
                  <c:v>11ac (VI)</c:v>
                </c:pt>
                <c:pt idx="2">
                  <c:v>11ac (VO)</c:v>
                </c:pt>
                <c:pt idx="3">
                  <c:v>11ax (BE)</c:v>
                </c:pt>
                <c:pt idx="4">
                  <c:v>11ax (VI)</c:v>
                </c:pt>
                <c:pt idx="5">
                  <c:v>11ax (VO)</c:v>
                </c:pt>
              </c:strCache>
            </c:strRef>
          </c:cat>
          <c:val>
            <c:numRef>
              <c:f>'3ap_all_throughput'!$P$10:$U$10</c:f>
              <c:numCache>
                <c:formatCode>General</c:formatCode>
                <c:ptCount val="6"/>
                <c:pt idx="0">
                  <c:v>61.357599999999998</c:v>
                </c:pt>
                <c:pt idx="1">
                  <c:v>51.949600000000004</c:v>
                </c:pt>
                <c:pt idx="2">
                  <c:v>49.355466669999942</c:v>
                </c:pt>
                <c:pt idx="3">
                  <c:v>80.349066670000099</c:v>
                </c:pt>
                <c:pt idx="4">
                  <c:v>79.610133333333209</c:v>
                </c:pt>
                <c:pt idx="5">
                  <c:v>89.674399999999878</c:v>
                </c:pt>
              </c:numCache>
            </c:numRef>
          </c:val>
        </c:ser>
        <c:overlap val="100"/>
        <c:axId val="226591104"/>
        <c:axId val="226842880"/>
      </c:barChart>
      <c:catAx>
        <c:axId val="2265911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842880"/>
        <c:crosses val="autoZero"/>
        <c:auto val="1"/>
        <c:lblAlgn val="ctr"/>
        <c:lblOffset val="100"/>
      </c:catAx>
      <c:valAx>
        <c:axId val="22684288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59110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Uplink and Downlink ratio (156 STAs)</a:t>
            </a:r>
          </a:p>
        </c:rich>
      </c:tx>
      <c:layout/>
      <c:spPr>
        <a:noFill/>
        <a:ln>
          <a:noFill/>
        </a:ln>
        <a:effectLst/>
      </c:spPr>
    </c:title>
    <c:plotArea>
      <c:layout/>
      <c:barChart>
        <c:barDir val="col"/>
        <c:grouping val="percentStacked"/>
        <c:ser>
          <c:idx val="0"/>
          <c:order val="0"/>
          <c:tx>
            <c:strRef>
              <c:f>'3ap_156sta_throughput'!$H$8</c:f>
              <c:strCache>
                <c:ptCount val="1"/>
                <c:pt idx="0">
                  <c:v>downlink</c:v>
                </c:pt>
              </c:strCache>
            </c:strRef>
          </c:tx>
          <c:spPr>
            <a:solidFill>
              <a:schemeClr val="accent1"/>
            </a:solidFill>
            <a:ln>
              <a:noFill/>
            </a:ln>
            <a:effectLst/>
          </c:spPr>
          <c:cat>
            <c:strRef>
              <c:f>'3ap_156sta_throughput'!$I$7:$N$7</c:f>
              <c:strCache>
                <c:ptCount val="6"/>
                <c:pt idx="0">
                  <c:v>11ac (BE)</c:v>
                </c:pt>
                <c:pt idx="1">
                  <c:v>11ac (VI)</c:v>
                </c:pt>
                <c:pt idx="2">
                  <c:v>11ac (VO)</c:v>
                </c:pt>
                <c:pt idx="3">
                  <c:v>11ax (BE)</c:v>
                </c:pt>
                <c:pt idx="4">
                  <c:v>11ax (VI)</c:v>
                </c:pt>
                <c:pt idx="5">
                  <c:v>11ax (VO)</c:v>
                </c:pt>
              </c:strCache>
            </c:strRef>
          </c:cat>
          <c:val>
            <c:numRef>
              <c:f>'3ap_156sta_throughput'!$I$8:$N$8</c:f>
              <c:numCache>
                <c:formatCode>General</c:formatCode>
                <c:ptCount val="6"/>
                <c:pt idx="0">
                  <c:v>0.18986666699999999</c:v>
                </c:pt>
                <c:pt idx="1">
                  <c:v>1.7335999999999978</c:v>
                </c:pt>
                <c:pt idx="2">
                  <c:v>2.9775999999999998</c:v>
                </c:pt>
                <c:pt idx="3">
                  <c:v>18.182666669999989</c:v>
                </c:pt>
                <c:pt idx="4">
                  <c:v>16.892267</c:v>
                </c:pt>
                <c:pt idx="5">
                  <c:v>13.993333333333336</c:v>
                </c:pt>
              </c:numCache>
            </c:numRef>
          </c:val>
        </c:ser>
        <c:ser>
          <c:idx val="1"/>
          <c:order val="1"/>
          <c:tx>
            <c:strRef>
              <c:f>'3ap_156sta_throughput'!$H$9</c:f>
              <c:strCache>
                <c:ptCount val="1"/>
                <c:pt idx="0">
                  <c:v>uplink</c:v>
                </c:pt>
              </c:strCache>
            </c:strRef>
          </c:tx>
          <c:spPr>
            <a:solidFill>
              <a:schemeClr val="accent2"/>
            </a:solidFill>
            <a:ln>
              <a:noFill/>
            </a:ln>
            <a:effectLst/>
          </c:spPr>
          <c:cat>
            <c:strRef>
              <c:f>'3ap_156sta_throughput'!$I$7:$N$7</c:f>
              <c:strCache>
                <c:ptCount val="6"/>
                <c:pt idx="0">
                  <c:v>11ac (BE)</c:v>
                </c:pt>
                <c:pt idx="1">
                  <c:v>11ac (VI)</c:v>
                </c:pt>
                <c:pt idx="2">
                  <c:v>11ac (VO)</c:v>
                </c:pt>
                <c:pt idx="3">
                  <c:v>11ax (BE)</c:v>
                </c:pt>
                <c:pt idx="4">
                  <c:v>11ax (VI)</c:v>
                </c:pt>
                <c:pt idx="5">
                  <c:v>11ax (VO)</c:v>
                </c:pt>
              </c:strCache>
            </c:strRef>
          </c:cat>
          <c:val>
            <c:numRef>
              <c:f>'3ap_156sta_throughput'!$I$9:$N$9</c:f>
              <c:numCache>
                <c:formatCode>General</c:formatCode>
                <c:ptCount val="6"/>
                <c:pt idx="0">
                  <c:v>91.145600000000002</c:v>
                </c:pt>
                <c:pt idx="1">
                  <c:v>89.229066666999998</c:v>
                </c:pt>
                <c:pt idx="2">
                  <c:v>89.8</c:v>
                </c:pt>
                <c:pt idx="3">
                  <c:v>83.526399999999981</c:v>
                </c:pt>
                <c:pt idx="4">
                  <c:v>92.1374</c:v>
                </c:pt>
                <c:pt idx="5">
                  <c:v>95.926933333333082</c:v>
                </c:pt>
              </c:numCache>
            </c:numRef>
          </c:val>
        </c:ser>
        <c:overlap val="100"/>
        <c:axId val="228763520"/>
        <c:axId val="228765056"/>
      </c:barChart>
      <c:catAx>
        <c:axId val="2287635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765056"/>
        <c:crosses val="autoZero"/>
        <c:auto val="1"/>
        <c:lblAlgn val="ctr"/>
        <c:lblOffset val="100"/>
      </c:catAx>
      <c:valAx>
        <c:axId val="228765056"/>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76352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'3ap_78sta_throughput'!$E$86</c:f>
              <c:strCache>
                <c:ptCount val="1"/>
                <c:pt idx="0">
                  <c:v>RTS/CTS enabled</c:v>
                </c:pt>
              </c:strCache>
            </c:strRef>
          </c:tx>
          <c:spPr>
            <a:solidFill>
              <a:schemeClr val="accent1"/>
            </a:solidFill>
            <a:ln>
              <a:noFill/>
            </a:ln>
            <a:effectLst/>
          </c:spPr>
          <c:cat>
            <c:strRef>
              <c:f>'3ap_78sta_throughput'!$F$85:$L$85</c:f>
              <c:strCache>
                <c:ptCount val="7"/>
                <c:pt idx="0">
                  <c:v>3ap-78sta-11ac-1u2d</c:v>
                </c:pt>
                <c:pt idx="1">
                  <c:v>3ap-78sta-11ac-2u1d</c:v>
                </c:pt>
                <c:pt idx="2">
                  <c:v>3ap-78sta-11ac-3u</c:v>
                </c:pt>
                <c:pt idx="4">
                  <c:v>3ap-78sta-11ax-1u2d</c:v>
                </c:pt>
                <c:pt idx="5">
                  <c:v>3ap-78sta-11ax-2u1d</c:v>
                </c:pt>
                <c:pt idx="6">
                  <c:v>3ap-78sta-11ax-3u</c:v>
                </c:pt>
              </c:strCache>
            </c:strRef>
          </c:cat>
          <c:val>
            <c:numRef>
              <c:f>'3ap_78sta_throughput'!$F$86:$L$86</c:f>
              <c:numCache>
                <c:formatCode>General</c:formatCode>
                <c:ptCount val="7"/>
                <c:pt idx="0">
                  <c:v>73.453600000000094</c:v>
                </c:pt>
                <c:pt idx="1">
                  <c:v>85.591466666666562</c:v>
                </c:pt>
                <c:pt idx="2">
                  <c:v>58.7104</c:v>
                </c:pt>
                <c:pt idx="4">
                  <c:v>95.523200000000145</c:v>
                </c:pt>
                <c:pt idx="5">
                  <c:v>103.22960000000012</c:v>
                </c:pt>
                <c:pt idx="6">
                  <c:v>116.71733333333322</c:v>
                </c:pt>
              </c:numCache>
            </c:numRef>
          </c:val>
        </c:ser>
        <c:ser>
          <c:idx val="1"/>
          <c:order val="1"/>
          <c:tx>
            <c:strRef>
              <c:f>'3ap_78sta_throughput'!$E$87</c:f>
              <c:strCache>
                <c:ptCount val="1"/>
                <c:pt idx="0">
                  <c:v>RTS/CTS disabled</c:v>
                </c:pt>
              </c:strCache>
            </c:strRef>
          </c:tx>
          <c:spPr>
            <a:solidFill>
              <a:schemeClr val="accent2"/>
            </a:solidFill>
            <a:ln>
              <a:noFill/>
            </a:ln>
            <a:effectLst/>
          </c:spPr>
          <c:cat>
            <c:strRef>
              <c:f>'3ap_78sta_throughput'!$F$85:$L$85</c:f>
              <c:strCache>
                <c:ptCount val="7"/>
                <c:pt idx="0">
                  <c:v>3ap-78sta-11ac-1u2d</c:v>
                </c:pt>
                <c:pt idx="1">
                  <c:v>3ap-78sta-11ac-2u1d</c:v>
                </c:pt>
                <c:pt idx="2">
                  <c:v>3ap-78sta-11ac-3u</c:v>
                </c:pt>
                <c:pt idx="4">
                  <c:v>3ap-78sta-11ax-1u2d</c:v>
                </c:pt>
                <c:pt idx="5">
                  <c:v>3ap-78sta-11ax-2u1d</c:v>
                </c:pt>
                <c:pt idx="6">
                  <c:v>3ap-78sta-11ax-3u</c:v>
                </c:pt>
              </c:strCache>
            </c:strRef>
          </c:cat>
          <c:val>
            <c:numRef>
              <c:f>'3ap_78sta_throughput'!$F$87:$L$87</c:f>
              <c:numCache>
                <c:formatCode>General</c:formatCode>
                <c:ptCount val="7"/>
                <c:pt idx="0">
                  <c:v>24.656533333333297</c:v>
                </c:pt>
                <c:pt idx="1">
                  <c:v>62.710666666666903</c:v>
                </c:pt>
                <c:pt idx="2">
                  <c:v>51.546666666666461</c:v>
                </c:pt>
                <c:pt idx="4">
                  <c:v>96.597066666666223</c:v>
                </c:pt>
                <c:pt idx="5">
                  <c:v>104.69013333333365</c:v>
                </c:pt>
                <c:pt idx="6">
                  <c:v>116.35493333333361</c:v>
                </c:pt>
              </c:numCache>
            </c:numRef>
          </c:val>
        </c:ser>
        <c:gapWidth val="219"/>
        <c:overlap val="-27"/>
        <c:axId val="229429248"/>
        <c:axId val="229430784"/>
      </c:barChart>
      <c:catAx>
        <c:axId val="22942924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430784"/>
        <c:crosses val="autoZero"/>
        <c:auto val="1"/>
        <c:lblAlgn val="ctr"/>
        <c:lblOffset val="100"/>
      </c:catAx>
      <c:valAx>
        <c:axId val="229430784"/>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Throughput</a:t>
                </a:r>
                <a:endParaRPr lang="en-US" dirty="0"/>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42924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Uplink and Downlink</a:t>
            </a:r>
            <a:r>
              <a:rPr lang="en-US" baseline="0"/>
              <a:t> Ratio (39 STAs)</a:t>
            </a:r>
            <a:endParaRPr lang="en-US"/>
          </a:p>
        </c:rich>
      </c:tx>
      <c:spPr>
        <a:noFill/>
        <a:ln>
          <a:noFill/>
        </a:ln>
        <a:effectLst/>
      </c:spPr>
    </c:title>
    <c:plotArea>
      <c:layout/>
      <c:barChart>
        <c:barDir val="col"/>
        <c:grouping val="percentStacked"/>
        <c:ser>
          <c:idx val="0"/>
          <c:order val="0"/>
          <c:tx>
            <c:strRef>
              <c:f>'3ap_all_throughput'!$O$9</c:f>
              <c:strCache>
                <c:ptCount val="1"/>
                <c:pt idx="0">
                  <c:v>downlink</c:v>
                </c:pt>
              </c:strCache>
            </c:strRef>
          </c:tx>
          <c:spPr>
            <a:solidFill>
              <a:schemeClr val="accent1"/>
            </a:solidFill>
            <a:ln>
              <a:noFill/>
            </a:ln>
            <a:effectLst/>
          </c:spPr>
          <c:cat>
            <c:strRef>
              <c:f>'3ap_all_throughput'!$P$8:$U$8</c:f>
              <c:strCache>
                <c:ptCount val="6"/>
                <c:pt idx="0">
                  <c:v>11ac (BE)</c:v>
                </c:pt>
                <c:pt idx="1">
                  <c:v>11ac (VI)</c:v>
                </c:pt>
                <c:pt idx="2">
                  <c:v>11ac (VO)</c:v>
                </c:pt>
                <c:pt idx="3">
                  <c:v>11ax (BE)</c:v>
                </c:pt>
                <c:pt idx="4">
                  <c:v>11ax (VI)</c:v>
                </c:pt>
                <c:pt idx="5">
                  <c:v>11ax (VO)</c:v>
                </c:pt>
              </c:strCache>
            </c:strRef>
          </c:cat>
          <c:val>
            <c:numRef>
              <c:f>'3ap_all_throughput'!$P$9:$U$9</c:f>
              <c:numCache>
                <c:formatCode>General</c:formatCode>
                <c:ptCount val="6"/>
                <c:pt idx="0">
                  <c:v>1.5506666669999998</c:v>
                </c:pt>
                <c:pt idx="1">
                  <c:v>7.5349333329999952</c:v>
                </c:pt>
                <c:pt idx="2">
                  <c:v>15.94613333</c:v>
                </c:pt>
                <c:pt idx="3">
                  <c:v>27.120266669999999</c:v>
                </c:pt>
                <c:pt idx="4">
                  <c:v>28.903466666666702</c:v>
                </c:pt>
                <c:pt idx="5">
                  <c:v>24.259466666666501</c:v>
                </c:pt>
              </c:numCache>
            </c:numRef>
          </c:val>
        </c:ser>
        <c:ser>
          <c:idx val="1"/>
          <c:order val="1"/>
          <c:tx>
            <c:strRef>
              <c:f>'3ap_all_throughput'!$O$10</c:f>
              <c:strCache>
                <c:ptCount val="1"/>
                <c:pt idx="0">
                  <c:v>uplink</c:v>
                </c:pt>
              </c:strCache>
            </c:strRef>
          </c:tx>
          <c:spPr>
            <a:solidFill>
              <a:schemeClr val="accent2"/>
            </a:solidFill>
            <a:ln>
              <a:noFill/>
            </a:ln>
            <a:effectLst/>
          </c:spPr>
          <c:cat>
            <c:strRef>
              <c:f>'3ap_all_throughput'!$P$8:$U$8</c:f>
              <c:strCache>
                <c:ptCount val="6"/>
                <c:pt idx="0">
                  <c:v>11ac (BE)</c:v>
                </c:pt>
                <c:pt idx="1">
                  <c:v>11ac (VI)</c:v>
                </c:pt>
                <c:pt idx="2">
                  <c:v>11ac (VO)</c:v>
                </c:pt>
                <c:pt idx="3">
                  <c:v>11ax (BE)</c:v>
                </c:pt>
                <c:pt idx="4">
                  <c:v>11ax (VI)</c:v>
                </c:pt>
                <c:pt idx="5">
                  <c:v>11ax (VO)</c:v>
                </c:pt>
              </c:strCache>
            </c:strRef>
          </c:cat>
          <c:val>
            <c:numRef>
              <c:f>'3ap_all_throughput'!$P$10:$U$10</c:f>
              <c:numCache>
                <c:formatCode>General</c:formatCode>
                <c:ptCount val="6"/>
                <c:pt idx="0">
                  <c:v>61.357599999999998</c:v>
                </c:pt>
                <c:pt idx="1">
                  <c:v>51.949600000000004</c:v>
                </c:pt>
                <c:pt idx="2">
                  <c:v>49.355466669999963</c:v>
                </c:pt>
                <c:pt idx="3">
                  <c:v>80.34906667000007</c:v>
                </c:pt>
                <c:pt idx="4">
                  <c:v>79.610133333333209</c:v>
                </c:pt>
                <c:pt idx="5">
                  <c:v>89.674399999999878</c:v>
                </c:pt>
              </c:numCache>
            </c:numRef>
          </c:val>
        </c:ser>
        <c:overlap val="100"/>
        <c:axId val="229468800"/>
        <c:axId val="229495168"/>
      </c:barChart>
      <c:catAx>
        <c:axId val="2294688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495168"/>
        <c:crosses val="autoZero"/>
        <c:auto val="1"/>
        <c:lblAlgn val="ctr"/>
        <c:lblOffset val="100"/>
      </c:catAx>
      <c:valAx>
        <c:axId val="22949516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4688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Uplink and Downlink Ratio (78 STAs)</a:t>
            </a:r>
          </a:p>
        </c:rich>
      </c:tx>
      <c:spPr>
        <a:noFill/>
        <a:ln>
          <a:noFill/>
        </a:ln>
        <a:effectLst/>
      </c:spPr>
    </c:title>
    <c:plotArea>
      <c:layout/>
      <c:barChart>
        <c:barDir val="col"/>
        <c:grouping val="percentStacked"/>
        <c:ser>
          <c:idx val="0"/>
          <c:order val="0"/>
          <c:tx>
            <c:strRef>
              <c:f>'3ap_all_throughput'!$O$14</c:f>
              <c:strCache>
                <c:ptCount val="1"/>
                <c:pt idx="0">
                  <c:v>downlink</c:v>
                </c:pt>
              </c:strCache>
            </c:strRef>
          </c:tx>
          <c:spPr>
            <a:solidFill>
              <a:schemeClr val="accent1"/>
            </a:solidFill>
            <a:ln>
              <a:noFill/>
            </a:ln>
            <a:effectLst/>
          </c:spPr>
          <c:cat>
            <c:strRef>
              <c:f>'3ap_all_throughput'!$P$13:$U$13</c:f>
              <c:strCache>
                <c:ptCount val="6"/>
                <c:pt idx="0">
                  <c:v>11ac (BE)</c:v>
                </c:pt>
                <c:pt idx="1">
                  <c:v>11ac (VI)</c:v>
                </c:pt>
                <c:pt idx="2">
                  <c:v>11ac (VO)</c:v>
                </c:pt>
                <c:pt idx="3">
                  <c:v>11ax (BE)</c:v>
                </c:pt>
                <c:pt idx="4">
                  <c:v>11ax (VI)</c:v>
                </c:pt>
                <c:pt idx="5">
                  <c:v>11ax (VO)</c:v>
                </c:pt>
              </c:strCache>
            </c:strRef>
          </c:cat>
          <c:val>
            <c:numRef>
              <c:f>'3ap_all_throughput'!$P$14:$U$14</c:f>
              <c:numCache>
                <c:formatCode>General</c:formatCode>
                <c:ptCount val="6"/>
                <c:pt idx="0">
                  <c:v>0.28133333300000002</c:v>
                </c:pt>
                <c:pt idx="1">
                  <c:v>3.5341333329999998</c:v>
                </c:pt>
                <c:pt idx="2">
                  <c:v>7.3562666669999954</c:v>
                </c:pt>
                <c:pt idx="3">
                  <c:v>22.408533329999976</c:v>
                </c:pt>
                <c:pt idx="4">
                  <c:v>22.085066666666677</c:v>
                </c:pt>
                <c:pt idx="5">
                  <c:v>19.045599999999922</c:v>
                </c:pt>
              </c:numCache>
            </c:numRef>
          </c:val>
        </c:ser>
        <c:ser>
          <c:idx val="1"/>
          <c:order val="1"/>
          <c:tx>
            <c:strRef>
              <c:f>'3ap_all_throughput'!$O$15</c:f>
              <c:strCache>
                <c:ptCount val="1"/>
                <c:pt idx="0">
                  <c:v>uplink</c:v>
                </c:pt>
              </c:strCache>
            </c:strRef>
          </c:tx>
          <c:spPr>
            <a:solidFill>
              <a:schemeClr val="accent2"/>
            </a:solidFill>
            <a:ln>
              <a:noFill/>
            </a:ln>
            <a:effectLst/>
          </c:spPr>
          <c:cat>
            <c:strRef>
              <c:f>'3ap_all_throughput'!$P$13:$U$13</c:f>
              <c:strCache>
                <c:ptCount val="6"/>
                <c:pt idx="0">
                  <c:v>11ac (BE)</c:v>
                </c:pt>
                <c:pt idx="1">
                  <c:v>11ac (VI)</c:v>
                </c:pt>
                <c:pt idx="2">
                  <c:v>11ac (VO)</c:v>
                </c:pt>
                <c:pt idx="3">
                  <c:v>11ax (BE)</c:v>
                </c:pt>
                <c:pt idx="4">
                  <c:v>11ax (VI)</c:v>
                </c:pt>
                <c:pt idx="5">
                  <c:v>11ax (VO)</c:v>
                </c:pt>
              </c:strCache>
            </c:strRef>
          </c:cat>
          <c:val>
            <c:numRef>
              <c:f>'3ap_all_throughput'!$P$15:$U$15</c:f>
              <c:numCache>
                <c:formatCode>General</c:formatCode>
                <c:ptCount val="6"/>
                <c:pt idx="0">
                  <c:v>98.361066670000071</c:v>
                </c:pt>
                <c:pt idx="1">
                  <c:v>61.929333330000063</c:v>
                </c:pt>
                <c:pt idx="2">
                  <c:v>58.777866669999995</c:v>
                </c:pt>
                <c:pt idx="3">
                  <c:v>82.929599999999994</c:v>
                </c:pt>
                <c:pt idx="4">
                  <c:v>83.122133333333267</c:v>
                </c:pt>
                <c:pt idx="5">
                  <c:v>94.382933333333114</c:v>
                </c:pt>
              </c:numCache>
            </c:numRef>
          </c:val>
        </c:ser>
        <c:overlap val="100"/>
        <c:axId val="229585664"/>
        <c:axId val="229587200"/>
      </c:barChart>
      <c:catAx>
        <c:axId val="2295856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587200"/>
        <c:crosses val="autoZero"/>
        <c:auto val="1"/>
        <c:lblAlgn val="ctr"/>
        <c:lblOffset val="100"/>
      </c:catAx>
      <c:valAx>
        <c:axId val="22958720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58566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Uplink and Downlink ratio (156 STAs)</a:t>
            </a:r>
          </a:p>
        </c:rich>
      </c:tx>
      <c:spPr>
        <a:noFill/>
        <a:ln>
          <a:noFill/>
        </a:ln>
        <a:effectLst/>
      </c:spPr>
    </c:title>
    <c:plotArea>
      <c:layout/>
      <c:barChart>
        <c:barDir val="col"/>
        <c:grouping val="percentStacked"/>
        <c:ser>
          <c:idx val="0"/>
          <c:order val="0"/>
          <c:tx>
            <c:strRef>
              <c:f>'3ap_156sta_throughput'!$H$8</c:f>
              <c:strCache>
                <c:ptCount val="1"/>
                <c:pt idx="0">
                  <c:v>downlink</c:v>
                </c:pt>
              </c:strCache>
            </c:strRef>
          </c:tx>
          <c:spPr>
            <a:solidFill>
              <a:schemeClr val="accent1"/>
            </a:solidFill>
            <a:ln>
              <a:noFill/>
            </a:ln>
            <a:effectLst/>
          </c:spPr>
          <c:cat>
            <c:strRef>
              <c:f>'3ap_156sta_throughput'!$I$7:$N$7</c:f>
              <c:strCache>
                <c:ptCount val="6"/>
                <c:pt idx="0">
                  <c:v>11ac (BE)</c:v>
                </c:pt>
                <c:pt idx="1">
                  <c:v>11ac (VI)</c:v>
                </c:pt>
                <c:pt idx="2">
                  <c:v>11ac (VO)</c:v>
                </c:pt>
                <c:pt idx="3">
                  <c:v>11ax (BE)</c:v>
                </c:pt>
                <c:pt idx="4">
                  <c:v>11ax (VI)</c:v>
                </c:pt>
                <c:pt idx="5">
                  <c:v>11ax (VO)</c:v>
                </c:pt>
              </c:strCache>
            </c:strRef>
          </c:cat>
          <c:val>
            <c:numRef>
              <c:f>'3ap_156sta_throughput'!$I$8:$N$8</c:f>
              <c:numCache>
                <c:formatCode>General</c:formatCode>
                <c:ptCount val="6"/>
                <c:pt idx="0">
                  <c:v>0.18986666699999999</c:v>
                </c:pt>
                <c:pt idx="1">
                  <c:v>1.7335999999999987</c:v>
                </c:pt>
                <c:pt idx="2">
                  <c:v>2.9775999999999998</c:v>
                </c:pt>
                <c:pt idx="3">
                  <c:v>18.182666669999989</c:v>
                </c:pt>
                <c:pt idx="4">
                  <c:v>16.892267</c:v>
                </c:pt>
                <c:pt idx="5">
                  <c:v>13.993333333333336</c:v>
                </c:pt>
              </c:numCache>
            </c:numRef>
          </c:val>
        </c:ser>
        <c:ser>
          <c:idx val="1"/>
          <c:order val="1"/>
          <c:tx>
            <c:strRef>
              <c:f>'3ap_156sta_throughput'!$H$9</c:f>
              <c:strCache>
                <c:ptCount val="1"/>
                <c:pt idx="0">
                  <c:v>uplink</c:v>
                </c:pt>
              </c:strCache>
            </c:strRef>
          </c:tx>
          <c:spPr>
            <a:solidFill>
              <a:schemeClr val="accent2"/>
            </a:solidFill>
            <a:ln>
              <a:noFill/>
            </a:ln>
            <a:effectLst/>
          </c:spPr>
          <c:cat>
            <c:strRef>
              <c:f>'3ap_156sta_throughput'!$I$7:$N$7</c:f>
              <c:strCache>
                <c:ptCount val="6"/>
                <c:pt idx="0">
                  <c:v>11ac (BE)</c:v>
                </c:pt>
                <c:pt idx="1">
                  <c:v>11ac (VI)</c:v>
                </c:pt>
                <c:pt idx="2">
                  <c:v>11ac (VO)</c:v>
                </c:pt>
                <c:pt idx="3">
                  <c:v>11ax (BE)</c:v>
                </c:pt>
                <c:pt idx="4">
                  <c:v>11ax (VI)</c:v>
                </c:pt>
                <c:pt idx="5">
                  <c:v>11ax (VO)</c:v>
                </c:pt>
              </c:strCache>
            </c:strRef>
          </c:cat>
          <c:val>
            <c:numRef>
              <c:f>'3ap_156sta_throughput'!$I$9:$N$9</c:f>
              <c:numCache>
                <c:formatCode>General</c:formatCode>
                <c:ptCount val="6"/>
                <c:pt idx="0">
                  <c:v>91.145600000000002</c:v>
                </c:pt>
                <c:pt idx="1">
                  <c:v>89.229066666999998</c:v>
                </c:pt>
                <c:pt idx="2">
                  <c:v>89.8</c:v>
                </c:pt>
                <c:pt idx="3">
                  <c:v>83.526399999999981</c:v>
                </c:pt>
                <c:pt idx="4">
                  <c:v>92.1374</c:v>
                </c:pt>
                <c:pt idx="5">
                  <c:v>95.926933333333082</c:v>
                </c:pt>
              </c:numCache>
            </c:numRef>
          </c:val>
        </c:ser>
        <c:overlap val="100"/>
        <c:axId val="230189696"/>
        <c:axId val="230232448"/>
      </c:barChart>
      <c:catAx>
        <c:axId val="2301896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232448"/>
        <c:crosses val="autoZero"/>
        <c:auto val="1"/>
        <c:lblAlgn val="ctr"/>
        <c:lblOffset val="100"/>
      </c:catAx>
      <c:valAx>
        <c:axId val="23023244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1896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xmlns=""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xmlns=""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smtClean="0"/>
              <a:t>doc.: IEEE 802.11-yy/xxxxr0</a:t>
            </a:r>
          </a:p>
        </p:txBody>
      </p:sp>
      <p:sp>
        <p:nvSpPr>
          <p:cNvPr id="11267" name="Rectangle 3"/>
          <p:cNvSpPr>
            <a:spLocks noGrp="1" noChangeArrowheads="1"/>
          </p:cNvSpPr>
          <p:nvPr>
            <p:ph type="dt" sz="quarter" idx="1"/>
          </p:nvPr>
        </p:nvSpPr>
        <p:spPr/>
        <p:txBody>
          <a:bodyPr/>
          <a:lstStyle/>
          <a:p>
            <a:pPr>
              <a:defRPr/>
            </a:pPr>
            <a:r>
              <a:rPr lang="en-US" smtClean="0"/>
              <a:t>Month Year</a:t>
            </a:r>
          </a:p>
        </p:txBody>
      </p:sp>
      <p:sp>
        <p:nvSpPr>
          <p:cNvPr id="11268" name="Rectangle 6"/>
          <p:cNvSpPr>
            <a:spLocks noGrp="1" noChangeArrowheads="1"/>
          </p:cNvSpPr>
          <p:nvPr>
            <p:ph type="ftr" sz="quarter" idx="4"/>
          </p:nvPr>
        </p:nvSpPr>
        <p:spPr/>
        <p:txBody>
          <a:bodyPr/>
          <a:lstStyle/>
          <a:p>
            <a:pPr lvl="4">
              <a:defRPr/>
            </a:pPr>
            <a:r>
              <a:rPr lang="en-US" smtClean="0"/>
              <a:t>John Doe, Some Company</a:t>
            </a:r>
          </a:p>
        </p:txBody>
      </p:sp>
      <p:sp>
        <p:nvSpPr>
          <p:cNvPr id="13317" name="Rectangle 7"/>
          <p:cNvSpPr>
            <a:spLocks noGrp="1" noChangeArrowheads="1"/>
          </p:cNvSpPr>
          <p:nvPr>
            <p:ph type="sldNum" sz="quarter" idx="5"/>
          </p:nvPr>
        </p:nvSpPr>
        <p:spPr>
          <a:noFill/>
        </p:spPr>
        <p:txBody>
          <a:bodyPr/>
          <a:lstStyle/>
          <a:p>
            <a:r>
              <a:rPr lang="en-US" smtClean="0">
                <a:cs typeface="Arial" charset="0"/>
              </a:rPr>
              <a:t>Page </a:t>
            </a:r>
            <a:fld id="{B376B859-F927-4FFC-938A-1E85F81B0C78}" type="slidenum">
              <a:rPr lang="en-US" smtClean="0">
                <a:cs typeface="Arial" charset="0"/>
              </a:rPr>
              <a:pPr/>
              <a:t>1</a:t>
            </a:fld>
            <a:endParaRPr lang="en-US" smtClean="0">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xmlns="" val="761910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96913" y="332601"/>
            <a:ext cx="878446" cy="276999"/>
          </a:xfrm>
          <a:ln/>
        </p:spPr>
        <p:txBody>
          <a:bodyPr/>
          <a:lstStyle>
            <a:lvl1pPr>
              <a:defRPr/>
            </a:lvl1pPr>
          </a:lstStyle>
          <a:p>
            <a:pPr>
              <a:defRPr/>
            </a:pPr>
            <a:r>
              <a:rPr lang="en-US" smtClean="0"/>
              <a:t>Sept 2017</a:t>
            </a:r>
            <a:endParaRPr lang="en-US" dirty="0"/>
          </a:p>
        </p:txBody>
      </p:sp>
      <p:sp>
        <p:nvSpPr>
          <p:cNvPr id="5" name="Rectangle 5"/>
          <p:cNvSpPr>
            <a:spLocks noGrp="1" noChangeArrowheads="1"/>
          </p:cNvSpPr>
          <p:nvPr>
            <p:ph type="ftr" sz="quarter" idx="11"/>
          </p:nvPr>
        </p:nvSpPr>
        <p:spPr>
          <a:xfrm>
            <a:off x="6663602" y="6475413"/>
            <a:ext cx="1880323" cy="184666"/>
          </a:xfrm>
          <a:ln/>
        </p:spPr>
        <p:txBody>
          <a:bodyPr/>
          <a:lstStyle>
            <a:lvl1pPr>
              <a:defRPr/>
            </a:lvl1pPr>
          </a:lstStyle>
          <a:p>
            <a:pPr>
              <a:defRPr/>
            </a:pPr>
            <a:r>
              <a:rPr lang="en-US" altLang="ko-KR" smtClean="0"/>
              <a:t>Kevin Chuang, Mediatek Inc.</a:t>
            </a:r>
            <a:endParaRPr lang="en-US" altLang="ko-KR"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96913" y="332601"/>
            <a:ext cx="878446" cy="276999"/>
          </a:xfrm>
          <a:ln/>
        </p:spPr>
        <p:txBody>
          <a:bodyPr/>
          <a:lstStyle>
            <a:lvl1pPr>
              <a:defRPr/>
            </a:lvl1pPr>
          </a:lstStyle>
          <a:p>
            <a:pPr>
              <a:defRPr/>
            </a:pPr>
            <a:r>
              <a:rPr lang="en-US" smtClean="0"/>
              <a:t>Sept 2017</a:t>
            </a:r>
            <a:endParaRPr lang="en-US" dirty="0"/>
          </a:p>
        </p:txBody>
      </p:sp>
      <p:sp>
        <p:nvSpPr>
          <p:cNvPr id="5" name="Rectangle 5"/>
          <p:cNvSpPr>
            <a:spLocks noGrp="1" noChangeArrowheads="1"/>
          </p:cNvSpPr>
          <p:nvPr>
            <p:ph type="ftr" sz="quarter" idx="11"/>
          </p:nvPr>
        </p:nvSpPr>
        <p:spPr>
          <a:xfrm>
            <a:off x="6663602" y="6475413"/>
            <a:ext cx="1880323" cy="184666"/>
          </a:xfrm>
          <a:ln/>
        </p:spPr>
        <p:txBody>
          <a:bodyPr/>
          <a:lstStyle>
            <a:lvl1pPr>
              <a:defRPr/>
            </a:lvl1pPr>
          </a:lstStyle>
          <a:p>
            <a:pPr>
              <a:defRPr/>
            </a:pPr>
            <a:r>
              <a:rPr lang="en-US" altLang="ko-KR" smtClean="0"/>
              <a:t>Kevin Chuang, Mediatek Inc.</a:t>
            </a:r>
            <a:endParaRPr lang="en-US" altLang="ko-KR"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smtClean="0"/>
              <a:t>Sept 2017</a:t>
            </a:r>
            <a:endParaRPr lang="en-US" dirty="0"/>
          </a:p>
        </p:txBody>
      </p:sp>
      <p:sp>
        <p:nvSpPr>
          <p:cNvPr id="1029" name="Rectangle 5"/>
          <p:cNvSpPr>
            <a:spLocks noGrp="1" noChangeArrowheads="1"/>
          </p:cNvSpPr>
          <p:nvPr>
            <p:ph type="ftr" sz="quarter" idx="3"/>
          </p:nvPr>
        </p:nvSpPr>
        <p:spPr bwMode="auto">
          <a:xfrm>
            <a:off x="6663602"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smtClean="0"/>
              <a:t>Kevin Chuang, Mediatek Inc.</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dirty="0"/>
              <a:t>Slide </a:t>
            </a:r>
            <a:fld id="{7614916F-BBEF-4684-B6F5-1E636F42BA02}" type="slidenum">
              <a:rPr lang="en-US"/>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marR="0" lvl="4" indent="0" algn="r" defTabSz="914400" rtl="0" eaLnBrk="0" fontAlgn="base" latinLnBrk="0" hangingPunct="0">
              <a:lnSpc>
                <a:spcPct val="100000"/>
              </a:lnSpc>
              <a:spcBef>
                <a:spcPct val="0"/>
              </a:spcBef>
              <a:spcAft>
                <a:spcPct val="0"/>
              </a:spcAft>
              <a:buClrTx/>
              <a:buSzTx/>
              <a:buFontTx/>
              <a:buNone/>
              <a:tabLst/>
              <a:defRPr/>
            </a:pPr>
            <a:r>
              <a:rPr lang="en-US" sz="1800" b="1" dirty="0">
                <a:cs typeface="+mn-cs"/>
              </a:rPr>
              <a:t>doc.: IEEE </a:t>
            </a:r>
            <a:r>
              <a:rPr lang="en-US" sz="1800" b="1" dirty="0" smtClean="0">
                <a:cs typeface="+mn-cs"/>
              </a:rPr>
              <a:t>802.11-17/1360r0</a:t>
            </a:r>
            <a:endParaRPr lang="en-US" sz="1800" b="1" dirty="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55390" cy="276999"/>
          </a:xfrm>
        </p:spPr>
        <p:txBody>
          <a:bodyPr/>
          <a:lstStyle/>
          <a:p>
            <a:pPr>
              <a:defRPr/>
            </a:pPr>
            <a:r>
              <a:rPr lang="en-US" smtClean="0"/>
              <a:t>Sept 2017</a:t>
            </a:r>
            <a:endParaRPr lang="en-US" dirty="0"/>
          </a:p>
        </p:txBody>
      </p:sp>
      <p:sp>
        <p:nvSpPr>
          <p:cNvPr id="1028" name="Footer Placeholder 4"/>
          <p:cNvSpPr>
            <a:spLocks noGrp="1"/>
          </p:cNvSpPr>
          <p:nvPr>
            <p:ph type="ftr" sz="quarter" idx="11"/>
          </p:nvPr>
        </p:nvSpPr>
        <p:spPr>
          <a:xfrm>
            <a:off x="6714898" y="6475413"/>
            <a:ext cx="1829027" cy="184666"/>
          </a:xfrm>
        </p:spPr>
        <p:txBody>
          <a:bodyPr/>
          <a:lstStyle/>
          <a:p>
            <a:pPr>
              <a:defRPr/>
            </a:pPr>
            <a:r>
              <a:rPr lang="en-US" altLang="ko-KR" dirty="0"/>
              <a:t>Kevin Chuang, Mediatek </a:t>
            </a:r>
            <a:r>
              <a:rPr lang="en-US" altLang="ko-KR" dirty="0" smtClean="0"/>
              <a:t>Inc.</a:t>
            </a:r>
            <a:endParaRPr lang="en-US" dirty="0"/>
          </a:p>
        </p:txBody>
      </p:sp>
      <p:sp>
        <p:nvSpPr>
          <p:cNvPr id="1029" name="Rectangle 2"/>
          <p:cNvSpPr>
            <a:spLocks noGrp="1" noChangeArrowheads="1"/>
          </p:cNvSpPr>
          <p:nvPr>
            <p:ph type="title"/>
          </p:nvPr>
        </p:nvSpPr>
        <p:spPr>
          <a:xfrm>
            <a:off x="381000" y="685800"/>
            <a:ext cx="8305800" cy="1066800"/>
          </a:xfrm>
        </p:spPr>
        <p:txBody>
          <a:bodyPr/>
          <a:lstStyle/>
          <a:p>
            <a:r>
              <a:rPr lang="en-US" sz="2800" dirty="0" smtClean="0"/>
              <a:t>PAR Verification Multiple BSS Simulation </a:t>
            </a:r>
            <a:br>
              <a:rPr lang="en-US" sz="2800" dirty="0" smtClean="0"/>
            </a:br>
            <a:r>
              <a:rPr lang="en-US" sz="2800" dirty="0" smtClean="0"/>
              <a:t>Follow-up</a:t>
            </a:r>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smtClean="0"/>
              <a:t>Date:</a:t>
            </a:r>
            <a:r>
              <a:rPr lang="en-US" sz="2000" b="0" dirty="0" smtClean="0"/>
              <a:t> </a:t>
            </a:r>
            <a:r>
              <a:rPr lang="en-US" sz="2000" b="0" dirty="0" smtClean="0"/>
              <a:t>2017-09-10</a:t>
            </a:r>
            <a:endParaRPr lang="en-US" sz="2000" b="0" dirty="0" smtClean="0"/>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4230859885"/>
              </p:ext>
            </p:extLst>
          </p:nvPr>
        </p:nvGraphicFramePr>
        <p:xfrm>
          <a:off x="534988" y="2743200"/>
          <a:ext cx="7583487" cy="3490913"/>
        </p:xfrm>
        <a:graphic>
          <a:graphicData uri="http://schemas.openxmlformats.org/presentationml/2006/ole">
            <p:oleObj spid="_x0000_s1336" name="Document" r:id="rId4" imgW="9226635" imgH="4236158" progId="Word.Document.8">
              <p:embed/>
            </p:oleObj>
          </a:graphicData>
        </a:graphic>
      </p:graphicFrame>
      <p:sp>
        <p:nvSpPr>
          <p:cNvPr id="3" name="Slide Number Placeholder 2"/>
          <p:cNvSpPr>
            <a:spLocks noGrp="1"/>
          </p:cNvSpPr>
          <p:nvPr>
            <p:ph type="sldNum" sz="quarter" idx="12"/>
          </p:nvPr>
        </p:nvSpPr>
        <p:spPr/>
        <p:txBody>
          <a:bodyPr/>
          <a:lstStyle/>
          <a:p>
            <a:pPr>
              <a:defRPr/>
            </a:pPr>
            <a:r>
              <a:rPr lang="en-US" smtClean="0"/>
              <a:t>Slide </a:t>
            </a:r>
            <a:fld id="{C1789BC7-C074-42CC-ADF8-5107DF6BD1C1}"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838200"/>
          </a:xfrm>
        </p:spPr>
        <p:txBody>
          <a:bodyPr/>
          <a:lstStyle/>
          <a:p>
            <a:r>
              <a:rPr lang="en-US" dirty="0"/>
              <a:t>Throughput </a:t>
            </a:r>
            <a:r>
              <a:rPr lang="en-US" dirty="0" smtClean="0"/>
              <a:t>vs. Station Position (11ac)</a:t>
            </a:r>
            <a:endParaRPr lang="zh-TW" altLang="en-US" dirty="0"/>
          </a:p>
        </p:txBody>
      </p:sp>
      <p:sp>
        <p:nvSpPr>
          <p:cNvPr id="8" name="Content Placeholder 7"/>
          <p:cNvSpPr>
            <a:spLocks noGrp="1"/>
          </p:cNvSpPr>
          <p:nvPr>
            <p:ph idx="1"/>
          </p:nvPr>
        </p:nvSpPr>
        <p:spPr>
          <a:xfrm>
            <a:off x="685800" y="1524000"/>
            <a:ext cx="7772400" cy="4724400"/>
          </a:xfrm>
        </p:spPr>
        <p:txBody>
          <a:bodyPr>
            <a:normAutofit/>
          </a:bodyPr>
          <a:lstStyle/>
          <a:p>
            <a:r>
              <a:rPr lang="en-US" altLang="zh-TW" dirty="0" smtClean="0"/>
              <a:t>Throughputs are dominated by some STAs</a:t>
            </a:r>
          </a:p>
          <a:p>
            <a:pPr lvl="1"/>
            <a:r>
              <a:rPr lang="en-US" altLang="zh-TW" dirty="0" smtClean="0"/>
              <a:t>Closer to AP</a:t>
            </a:r>
          </a:p>
          <a:p>
            <a:pPr lvl="1"/>
            <a:r>
              <a:rPr lang="en-US" altLang="zh-TW" dirty="0" smtClean="0"/>
              <a:t>Higher AC</a:t>
            </a:r>
          </a:p>
          <a:p>
            <a:endParaRPr lang="en-US" altLang="zh-TW" dirty="0" smtClean="0"/>
          </a:p>
          <a:p>
            <a:pPr lvl="1"/>
            <a:endParaRPr lang="en-US" altLang="zh-TW" dirty="0"/>
          </a:p>
          <a:p>
            <a:endParaRPr lang="en-US" altLang="zh-TW" dirty="0"/>
          </a:p>
          <a:p>
            <a:endParaRPr lang="en-US" altLang="zh-TW" dirty="0" smtClean="0"/>
          </a:p>
          <a:p>
            <a:pPr lvl="1"/>
            <a:endParaRPr lang="en-US" altLang="zh-TW" dirty="0" smtClean="0"/>
          </a:p>
          <a:p>
            <a:pPr lvl="1"/>
            <a:endParaRPr lang="en-US" altLang="zh-TW" dirty="0" smtClean="0"/>
          </a:p>
          <a:p>
            <a:endParaRPr lang="zh-TW" altLang="en-US" dirty="0"/>
          </a:p>
        </p:txBody>
      </p:sp>
      <p:sp>
        <p:nvSpPr>
          <p:cNvPr id="5" name="Footer Placeholder 4"/>
          <p:cNvSpPr>
            <a:spLocks noGrp="1"/>
          </p:cNvSpPr>
          <p:nvPr>
            <p:ph type="ftr" sz="quarter" idx="11"/>
          </p:nvPr>
        </p:nvSpPr>
        <p:spPr>
          <a:xfrm>
            <a:off x="6714898" y="6475413"/>
            <a:ext cx="1829027" cy="184666"/>
          </a:xfrm>
        </p:spPr>
        <p:txBody>
          <a:bodyPr/>
          <a:lstStyle/>
          <a:p>
            <a:pPr>
              <a:defRPr/>
            </a:pPr>
            <a:r>
              <a:rPr lang="en-US" altLang="ko-KR" dirty="0"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10</a:t>
            </a:fld>
            <a:endParaRPr lang="en-US"/>
          </a:p>
        </p:txBody>
      </p:sp>
      <p:sp>
        <p:nvSpPr>
          <p:cNvPr id="10" name="Date Placeholder 3"/>
          <p:cNvSpPr>
            <a:spLocks noGrp="1"/>
          </p:cNvSpPr>
          <p:nvPr>
            <p:ph type="dt" sz="quarter" idx="10"/>
          </p:nvPr>
        </p:nvSpPr>
        <p:spPr>
          <a:xfrm>
            <a:off x="696913" y="332601"/>
            <a:ext cx="955390" cy="276999"/>
          </a:xfrm>
        </p:spPr>
        <p:txBody>
          <a:bodyPr/>
          <a:lstStyle/>
          <a:p>
            <a:pPr>
              <a:defRPr/>
            </a:pPr>
            <a:r>
              <a:rPr lang="en-US" altLang="zh-TW" smtClean="0"/>
              <a:t>Sept 2017</a:t>
            </a:r>
            <a:endParaRPr lang="en-US" altLang="zh-TW"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17721" y="2773339"/>
            <a:ext cx="4784757" cy="358856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17721" y="2773339"/>
            <a:ext cx="4784757" cy="3588567"/>
          </a:xfrm>
          <a:prstGeom prst="rect">
            <a:avLst/>
          </a:prstGeom>
        </p:spPr>
      </p:pic>
    </p:spTree>
    <p:extLst>
      <p:ext uri="{BB962C8B-B14F-4D97-AF65-F5344CB8AC3E}">
        <p14:creationId xmlns:p14="http://schemas.microsoft.com/office/powerpoint/2010/main" xmlns="" val="3890210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838200"/>
          </a:xfrm>
        </p:spPr>
        <p:txBody>
          <a:bodyPr/>
          <a:lstStyle/>
          <a:p>
            <a:r>
              <a:rPr lang="en-US" dirty="0"/>
              <a:t>Throughput </a:t>
            </a:r>
            <a:r>
              <a:rPr lang="en-US" dirty="0" smtClean="0"/>
              <a:t>vs. Station </a:t>
            </a:r>
            <a:r>
              <a:rPr lang="en-US" dirty="0"/>
              <a:t>Position (</a:t>
            </a:r>
            <a:r>
              <a:rPr lang="en-US" dirty="0" smtClean="0"/>
              <a:t>11ax)</a:t>
            </a:r>
            <a:endParaRPr lang="zh-TW" altLang="en-US" dirty="0"/>
          </a:p>
        </p:txBody>
      </p:sp>
      <p:sp>
        <p:nvSpPr>
          <p:cNvPr id="8" name="Content Placeholder 7"/>
          <p:cNvSpPr>
            <a:spLocks noGrp="1"/>
          </p:cNvSpPr>
          <p:nvPr>
            <p:ph idx="1"/>
          </p:nvPr>
        </p:nvSpPr>
        <p:spPr>
          <a:xfrm>
            <a:off x="685800" y="1524000"/>
            <a:ext cx="7772400" cy="4724400"/>
          </a:xfrm>
        </p:spPr>
        <p:txBody>
          <a:bodyPr>
            <a:normAutofit/>
          </a:bodyPr>
          <a:lstStyle/>
          <a:p>
            <a:r>
              <a:rPr lang="en-US" altLang="zh-TW" dirty="0" smtClean="0"/>
              <a:t>Throughput among stations are more balanced than 11ac</a:t>
            </a:r>
          </a:p>
          <a:p>
            <a:pPr lvl="1"/>
            <a:r>
              <a:rPr lang="en-US" altLang="zh-TW" dirty="0" smtClean="0"/>
              <a:t>Stations closer to AP have higher throughputs</a:t>
            </a:r>
          </a:p>
          <a:p>
            <a:pPr lvl="1"/>
            <a:r>
              <a:rPr lang="en-US" altLang="zh-TW" dirty="0" smtClean="0"/>
              <a:t>UL BSSs have higher system throughputs than DL BSS</a:t>
            </a:r>
          </a:p>
          <a:p>
            <a:pPr lvl="1"/>
            <a:endParaRPr lang="en-US" altLang="zh-TW" dirty="0" smtClean="0"/>
          </a:p>
          <a:p>
            <a:endParaRPr lang="en-US" altLang="zh-TW" dirty="0" smtClean="0"/>
          </a:p>
          <a:p>
            <a:pPr lvl="1"/>
            <a:endParaRPr lang="en-US" altLang="zh-TW" dirty="0"/>
          </a:p>
          <a:p>
            <a:endParaRPr lang="en-US" altLang="zh-TW" dirty="0"/>
          </a:p>
          <a:p>
            <a:endParaRPr lang="en-US" altLang="zh-TW" dirty="0" smtClean="0"/>
          </a:p>
          <a:p>
            <a:pPr lvl="1"/>
            <a:endParaRPr lang="en-US" altLang="zh-TW" dirty="0" smtClean="0"/>
          </a:p>
          <a:p>
            <a:pPr lvl="1"/>
            <a:endParaRPr lang="en-US" altLang="zh-TW" dirty="0" smtClean="0"/>
          </a:p>
          <a:p>
            <a:endParaRPr lang="zh-TW" altLang="en-US" dirty="0"/>
          </a:p>
        </p:txBody>
      </p:sp>
      <p:sp>
        <p:nvSpPr>
          <p:cNvPr id="5" name="Footer Placeholder 4"/>
          <p:cNvSpPr>
            <a:spLocks noGrp="1"/>
          </p:cNvSpPr>
          <p:nvPr>
            <p:ph type="ftr" sz="quarter" idx="11"/>
          </p:nvPr>
        </p:nvSpPr>
        <p:spPr>
          <a:xfrm>
            <a:off x="6714898" y="6475413"/>
            <a:ext cx="1829027" cy="184666"/>
          </a:xfrm>
        </p:spPr>
        <p:txBody>
          <a:bodyPr/>
          <a:lstStyle/>
          <a:p>
            <a:pPr>
              <a:defRPr/>
            </a:pPr>
            <a:r>
              <a:rPr lang="en-US" altLang="ko-KR" dirty="0"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11</a:t>
            </a:fld>
            <a:endParaRPr lang="en-US"/>
          </a:p>
        </p:txBody>
      </p:sp>
      <p:sp>
        <p:nvSpPr>
          <p:cNvPr id="10" name="Date Placeholder 3"/>
          <p:cNvSpPr>
            <a:spLocks noGrp="1"/>
          </p:cNvSpPr>
          <p:nvPr>
            <p:ph type="dt" sz="quarter" idx="10"/>
          </p:nvPr>
        </p:nvSpPr>
        <p:spPr>
          <a:xfrm>
            <a:off x="696913" y="332601"/>
            <a:ext cx="955390" cy="276999"/>
          </a:xfrm>
        </p:spPr>
        <p:txBody>
          <a:bodyPr/>
          <a:lstStyle/>
          <a:p>
            <a:pPr>
              <a:defRPr/>
            </a:pPr>
            <a:r>
              <a:rPr lang="en-US" altLang="zh-TW" smtClean="0"/>
              <a:t>Sept 2017</a:t>
            </a:r>
            <a:endParaRPr lang="en-US" altLang="zh-TW"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25700" y="3198813"/>
            <a:ext cx="4368799" cy="3276599"/>
          </a:xfrm>
          <a:prstGeom prst="rect">
            <a:avLst/>
          </a:prstGeom>
        </p:spPr>
      </p:pic>
    </p:spTree>
    <p:extLst>
      <p:ext uri="{BB962C8B-B14F-4D97-AF65-F5344CB8AC3E}">
        <p14:creationId xmlns:p14="http://schemas.microsoft.com/office/powerpoint/2010/main" xmlns="" val="3161108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838200"/>
          </a:xfrm>
        </p:spPr>
        <p:txBody>
          <a:bodyPr/>
          <a:lstStyle/>
          <a:p>
            <a:r>
              <a:rPr lang="en-US" altLang="zh-TW" dirty="0" smtClean="0"/>
              <a:t>Uplink and Downlink Throughputs</a:t>
            </a:r>
            <a:endParaRPr lang="zh-TW" altLang="en-US" dirty="0"/>
          </a:p>
        </p:txBody>
      </p:sp>
      <p:sp>
        <p:nvSpPr>
          <p:cNvPr id="8" name="Content Placeholder 7"/>
          <p:cNvSpPr>
            <a:spLocks noGrp="1"/>
          </p:cNvSpPr>
          <p:nvPr>
            <p:ph idx="1"/>
          </p:nvPr>
        </p:nvSpPr>
        <p:spPr>
          <a:xfrm>
            <a:off x="685800" y="1524000"/>
            <a:ext cx="7772400" cy="4724400"/>
          </a:xfrm>
        </p:spPr>
        <p:txBody>
          <a:bodyPr>
            <a:normAutofit lnSpcReduction="10000"/>
          </a:bodyPr>
          <a:lstStyle/>
          <a:p>
            <a:r>
              <a:rPr lang="en-US" altLang="zh-TW" dirty="0" smtClean="0"/>
              <a:t>For 11ac</a:t>
            </a:r>
          </a:p>
          <a:p>
            <a:pPr lvl="1"/>
            <a:r>
              <a:rPr lang="en-US" dirty="0" smtClean="0"/>
              <a:t>UL throughputs </a:t>
            </a:r>
            <a:r>
              <a:rPr lang="en-US" dirty="0"/>
              <a:t>are much higher than downlink throughput</a:t>
            </a:r>
          </a:p>
          <a:p>
            <a:pPr lvl="2"/>
            <a:r>
              <a:rPr lang="en-US" dirty="0" smtClean="0"/>
              <a:t>AP has </a:t>
            </a:r>
            <a:r>
              <a:rPr lang="en-US" dirty="0"/>
              <a:t>to contend with </a:t>
            </a:r>
            <a:r>
              <a:rPr lang="en-US" dirty="0" smtClean="0"/>
              <a:t>UL </a:t>
            </a:r>
            <a:r>
              <a:rPr lang="en-US" dirty="0"/>
              <a:t>stations </a:t>
            </a:r>
            <a:r>
              <a:rPr lang="en-US" dirty="0" smtClean="0"/>
              <a:t>in </a:t>
            </a:r>
            <a:r>
              <a:rPr lang="en-US" dirty="0"/>
              <a:t>nearby BSS </a:t>
            </a:r>
          </a:p>
          <a:p>
            <a:pPr lvl="2"/>
            <a:r>
              <a:rPr lang="en-US" dirty="0"/>
              <a:t>As the </a:t>
            </a:r>
            <a:r>
              <a:rPr lang="en-US" dirty="0" smtClean="0"/>
              <a:t>number </a:t>
            </a:r>
            <a:r>
              <a:rPr lang="en-US" dirty="0"/>
              <a:t>of </a:t>
            </a:r>
            <a:r>
              <a:rPr lang="en-US" dirty="0" smtClean="0"/>
              <a:t>stations increases, </a:t>
            </a:r>
            <a:r>
              <a:rPr lang="en-US" dirty="0"/>
              <a:t>AP </a:t>
            </a:r>
            <a:r>
              <a:rPr lang="en-US" dirty="0" smtClean="0"/>
              <a:t>has to contend </a:t>
            </a:r>
            <a:r>
              <a:rPr lang="en-US" dirty="0"/>
              <a:t>with more stations</a:t>
            </a:r>
          </a:p>
          <a:p>
            <a:r>
              <a:rPr lang="en-US" altLang="zh-TW" dirty="0" smtClean="0"/>
              <a:t>For 11ax</a:t>
            </a:r>
          </a:p>
          <a:p>
            <a:pPr lvl="1"/>
            <a:r>
              <a:rPr lang="en-US" dirty="0" smtClean="0"/>
              <a:t>UL throughput </a:t>
            </a:r>
            <a:r>
              <a:rPr lang="en-US" dirty="0"/>
              <a:t>and </a:t>
            </a:r>
            <a:r>
              <a:rPr lang="en-US" dirty="0" smtClean="0"/>
              <a:t>DL throughput </a:t>
            </a:r>
            <a:r>
              <a:rPr lang="en-US" dirty="0"/>
              <a:t>are more balanced</a:t>
            </a:r>
          </a:p>
          <a:p>
            <a:pPr lvl="2"/>
            <a:r>
              <a:rPr lang="en-US" dirty="0" smtClean="0"/>
              <a:t>UL </a:t>
            </a:r>
            <a:r>
              <a:rPr lang="en-US" dirty="0"/>
              <a:t>traffic </a:t>
            </a:r>
            <a:r>
              <a:rPr lang="en-US" dirty="0" smtClean="0"/>
              <a:t>is </a:t>
            </a:r>
            <a:r>
              <a:rPr lang="en-US" dirty="0"/>
              <a:t>triggered by AP</a:t>
            </a:r>
          </a:p>
          <a:p>
            <a:pPr lvl="2"/>
            <a:r>
              <a:rPr lang="en-US" dirty="0" smtClean="0"/>
              <a:t>Contention happens among </a:t>
            </a:r>
            <a:r>
              <a:rPr lang="en-US" dirty="0"/>
              <a:t>APs </a:t>
            </a:r>
          </a:p>
          <a:p>
            <a:pPr lvl="1"/>
            <a:r>
              <a:rPr lang="en-US" dirty="0" smtClean="0"/>
              <a:t>UL </a:t>
            </a:r>
            <a:r>
              <a:rPr lang="en-US" dirty="0"/>
              <a:t>Throughput </a:t>
            </a:r>
            <a:r>
              <a:rPr lang="en-US" dirty="0" smtClean="0"/>
              <a:t>is slightly </a:t>
            </a:r>
            <a:r>
              <a:rPr lang="en-US" dirty="0"/>
              <a:t>higher than </a:t>
            </a:r>
            <a:r>
              <a:rPr lang="en-US" dirty="0" smtClean="0"/>
              <a:t>DL </a:t>
            </a:r>
            <a:r>
              <a:rPr lang="en-US" dirty="0"/>
              <a:t>throughput</a:t>
            </a:r>
          </a:p>
          <a:p>
            <a:pPr lvl="2"/>
            <a:r>
              <a:rPr lang="en-US" dirty="0" smtClean="0"/>
              <a:t>Based on the spec.[1], </a:t>
            </a:r>
            <a:r>
              <a:rPr lang="en-US" dirty="0"/>
              <a:t>the </a:t>
            </a:r>
            <a:r>
              <a:rPr lang="en-US" dirty="0" smtClean="0"/>
              <a:t>contention window will </a:t>
            </a:r>
            <a:r>
              <a:rPr lang="en-US" dirty="0"/>
              <a:t>not increase when there is no response to trigger </a:t>
            </a:r>
            <a:r>
              <a:rPr lang="en-US" dirty="0" smtClean="0"/>
              <a:t>frame</a:t>
            </a:r>
            <a:endParaRPr lang="en-US" dirty="0"/>
          </a:p>
          <a:p>
            <a:pPr lvl="2"/>
            <a:r>
              <a:rPr lang="en-US" dirty="0"/>
              <a:t>Sending trigger frame </a:t>
            </a:r>
            <a:r>
              <a:rPr lang="en-US" dirty="0" smtClean="0"/>
              <a:t>has </a:t>
            </a:r>
            <a:r>
              <a:rPr lang="en-US" dirty="0"/>
              <a:t>lower </a:t>
            </a:r>
            <a:r>
              <a:rPr lang="en-US" dirty="0" err="1"/>
              <a:t>backoff</a:t>
            </a:r>
            <a:r>
              <a:rPr lang="en-US" dirty="0"/>
              <a:t> time </a:t>
            </a:r>
            <a:r>
              <a:rPr lang="en-US" dirty="0" smtClean="0"/>
              <a:t>and </a:t>
            </a:r>
            <a:r>
              <a:rPr lang="en-US" dirty="0"/>
              <a:t>thus </a:t>
            </a:r>
            <a:r>
              <a:rPr lang="en-US" dirty="0" smtClean="0"/>
              <a:t>has </a:t>
            </a:r>
            <a:r>
              <a:rPr lang="en-US" dirty="0"/>
              <a:t>higher </a:t>
            </a:r>
            <a:r>
              <a:rPr lang="en-US" dirty="0" smtClean="0"/>
              <a:t>chance to access the channel</a:t>
            </a:r>
            <a:endParaRPr lang="en-US" dirty="0"/>
          </a:p>
          <a:p>
            <a:endParaRPr lang="en-US" altLang="zh-TW" dirty="0" smtClean="0"/>
          </a:p>
          <a:p>
            <a:endParaRPr lang="en-US" altLang="zh-TW" dirty="0" smtClean="0"/>
          </a:p>
          <a:p>
            <a:pPr lvl="1"/>
            <a:endParaRPr lang="en-US" altLang="zh-TW" dirty="0"/>
          </a:p>
          <a:p>
            <a:endParaRPr lang="en-US" altLang="zh-TW" dirty="0"/>
          </a:p>
          <a:p>
            <a:endParaRPr lang="en-US" altLang="zh-TW" dirty="0" smtClean="0"/>
          </a:p>
          <a:p>
            <a:pPr lvl="1"/>
            <a:endParaRPr lang="en-US" altLang="zh-TW" dirty="0" smtClean="0"/>
          </a:p>
          <a:p>
            <a:pPr lvl="1"/>
            <a:endParaRPr lang="en-US" altLang="zh-TW" dirty="0" smtClean="0"/>
          </a:p>
          <a:p>
            <a:endParaRPr lang="zh-TW" altLang="en-US" dirty="0"/>
          </a:p>
        </p:txBody>
      </p:sp>
      <p:sp>
        <p:nvSpPr>
          <p:cNvPr id="5" name="Footer Placeholder 4"/>
          <p:cNvSpPr>
            <a:spLocks noGrp="1"/>
          </p:cNvSpPr>
          <p:nvPr>
            <p:ph type="ftr" sz="quarter" idx="11"/>
          </p:nvPr>
        </p:nvSpPr>
        <p:spPr>
          <a:xfrm>
            <a:off x="6714898" y="6475413"/>
            <a:ext cx="1829027" cy="184666"/>
          </a:xfrm>
        </p:spPr>
        <p:txBody>
          <a:bodyPr/>
          <a:lstStyle/>
          <a:p>
            <a:pPr>
              <a:defRPr/>
            </a:pPr>
            <a:r>
              <a:rPr lang="en-US" altLang="ko-KR" dirty="0"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12</a:t>
            </a:fld>
            <a:endParaRPr lang="en-US"/>
          </a:p>
        </p:txBody>
      </p:sp>
      <p:sp>
        <p:nvSpPr>
          <p:cNvPr id="10" name="Date Placeholder 3"/>
          <p:cNvSpPr>
            <a:spLocks noGrp="1"/>
          </p:cNvSpPr>
          <p:nvPr>
            <p:ph type="dt" sz="quarter" idx="10"/>
          </p:nvPr>
        </p:nvSpPr>
        <p:spPr>
          <a:xfrm>
            <a:off x="696913" y="332601"/>
            <a:ext cx="955390" cy="276999"/>
          </a:xfrm>
        </p:spPr>
        <p:txBody>
          <a:bodyPr/>
          <a:lstStyle/>
          <a:p>
            <a:pPr>
              <a:defRPr/>
            </a:pPr>
            <a:r>
              <a:rPr lang="en-US" altLang="zh-TW" smtClean="0"/>
              <a:t>Sept 2017</a:t>
            </a:r>
            <a:endParaRPr lang="en-US" altLang="zh-TW" dirty="0"/>
          </a:p>
        </p:txBody>
      </p:sp>
    </p:spTree>
    <p:extLst>
      <p:ext uri="{BB962C8B-B14F-4D97-AF65-F5344CB8AC3E}">
        <p14:creationId xmlns:p14="http://schemas.microsoft.com/office/powerpoint/2010/main" xmlns="" val="294429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Uplink and Downlink Ratio with different AC of AP</a:t>
            </a:r>
            <a:endParaRPr lang="en-US" dirty="0"/>
          </a:p>
        </p:txBody>
      </p:sp>
      <p:sp>
        <p:nvSpPr>
          <p:cNvPr id="4" name="Date Placeholder 3"/>
          <p:cNvSpPr>
            <a:spLocks noGrp="1"/>
          </p:cNvSpPr>
          <p:nvPr>
            <p:ph type="dt" sz="half" idx="10"/>
          </p:nvPr>
        </p:nvSpPr>
        <p:spPr/>
        <p:txBody>
          <a:bodyPr/>
          <a:lstStyle/>
          <a:p>
            <a:pPr>
              <a:defRPr/>
            </a:pPr>
            <a:r>
              <a:rPr lang="en-US" smtClean="0"/>
              <a:t>Sept 2017</a:t>
            </a:r>
            <a:endParaRPr lang="en-US" dirty="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13</a:t>
            </a:fld>
            <a:endParaRPr lang="en-US"/>
          </a:p>
        </p:txBody>
      </p:sp>
      <p:sp>
        <p:nvSpPr>
          <p:cNvPr id="11" name="TextBox 10"/>
          <p:cNvSpPr txBox="1"/>
          <p:nvPr/>
        </p:nvSpPr>
        <p:spPr>
          <a:xfrm>
            <a:off x="6400800" y="1295400"/>
            <a:ext cx="1981200" cy="461665"/>
          </a:xfrm>
          <a:prstGeom prst="rect">
            <a:avLst/>
          </a:prstGeom>
          <a:noFill/>
        </p:spPr>
        <p:txBody>
          <a:bodyPr wrap="square" rtlCol="0">
            <a:spAutoFit/>
          </a:bodyPr>
          <a:lstStyle/>
          <a:p>
            <a:pPr marL="342900" indent="-342900" algn="ctr"/>
            <a:r>
              <a:rPr lang="en-US" sz="2400" b="1" dirty="0" smtClean="0">
                <a:solidFill>
                  <a:srgbClr val="0000FF"/>
                </a:solidFill>
              </a:rPr>
              <a:t>2u1d case</a:t>
            </a:r>
            <a:endParaRPr lang="en-US" sz="2400" b="1" dirty="0">
              <a:solidFill>
                <a:srgbClr val="0000FF"/>
              </a:solidFill>
            </a:endParaRPr>
          </a:p>
        </p:txBody>
      </p:sp>
      <p:sp>
        <p:nvSpPr>
          <p:cNvPr id="10" name="Content Placeholder 2"/>
          <p:cNvSpPr>
            <a:spLocks noGrp="1"/>
          </p:cNvSpPr>
          <p:nvPr>
            <p:ph idx="1"/>
          </p:nvPr>
        </p:nvSpPr>
        <p:spPr>
          <a:xfrm>
            <a:off x="457200" y="1981200"/>
            <a:ext cx="5486400" cy="4419600"/>
          </a:xfrm>
        </p:spPr>
        <p:txBody>
          <a:bodyPr>
            <a:normAutofit/>
          </a:bodyPr>
          <a:lstStyle/>
          <a:p>
            <a:r>
              <a:rPr lang="en-US" sz="2200" dirty="0" smtClean="0"/>
              <a:t>For 11ac</a:t>
            </a:r>
          </a:p>
          <a:p>
            <a:pPr lvl="1"/>
            <a:r>
              <a:rPr lang="en-US" sz="1900" dirty="0"/>
              <a:t>AP with higher priority AC </a:t>
            </a:r>
            <a:r>
              <a:rPr lang="en-US" sz="1900" dirty="0" smtClean="0"/>
              <a:t>has </a:t>
            </a:r>
            <a:r>
              <a:rPr lang="en-US" sz="1900" dirty="0"/>
              <a:t>higher </a:t>
            </a:r>
            <a:r>
              <a:rPr lang="en-US" sz="1900" dirty="0" smtClean="0"/>
              <a:t>DL ratio to whole system throughput</a:t>
            </a:r>
          </a:p>
          <a:p>
            <a:pPr lvl="1"/>
            <a:r>
              <a:rPr lang="en-US" sz="1900" dirty="0" smtClean="0"/>
              <a:t>If AP’s AC is BE and there are many UL STAs, the DL throughput is almost gone  </a:t>
            </a:r>
          </a:p>
          <a:p>
            <a:r>
              <a:rPr lang="en-US" sz="2200" dirty="0" smtClean="0"/>
              <a:t>For 11ax</a:t>
            </a:r>
          </a:p>
          <a:p>
            <a:pPr lvl="1"/>
            <a:r>
              <a:rPr lang="en-US" sz="1900" dirty="0" smtClean="0"/>
              <a:t>Balanced throughputs in all cases</a:t>
            </a:r>
          </a:p>
          <a:p>
            <a:pPr lvl="1"/>
            <a:r>
              <a:rPr lang="en-US" sz="1900" dirty="0" smtClean="0"/>
              <a:t>Higher Priority AC, lower downlink ratio</a:t>
            </a:r>
          </a:p>
          <a:p>
            <a:pPr lvl="2"/>
            <a:r>
              <a:rPr lang="en-US" sz="1700" dirty="0" smtClean="0"/>
              <a:t>Collision among APs happens more frequently</a:t>
            </a:r>
          </a:p>
          <a:p>
            <a:pPr lvl="1"/>
            <a:endParaRPr lang="en-US" dirty="0" smtClean="0"/>
          </a:p>
        </p:txBody>
      </p:sp>
      <p:graphicFrame>
        <p:nvGraphicFramePr>
          <p:cNvPr id="12" name="Content Placeholder 6"/>
          <p:cNvGraphicFramePr>
            <a:graphicFrameLocks/>
          </p:cNvGraphicFramePr>
          <p:nvPr>
            <p:extLst>
              <p:ext uri="{D42A27DB-BD31-4B8C-83A1-F6EECF244321}">
                <p14:modId xmlns:p14="http://schemas.microsoft.com/office/powerpoint/2010/main" xmlns="" val="3415695537"/>
              </p:ext>
            </p:extLst>
          </p:nvPr>
        </p:nvGraphicFramePr>
        <p:xfrm>
          <a:off x="5943600" y="1828800"/>
          <a:ext cx="2917468" cy="220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0"/>
          <p:cNvGraphicFramePr>
            <a:graphicFrameLocks/>
          </p:cNvGraphicFramePr>
          <p:nvPr>
            <p:extLst>
              <p:ext uri="{D42A27DB-BD31-4B8C-83A1-F6EECF244321}">
                <p14:modId xmlns:p14="http://schemas.microsoft.com/office/powerpoint/2010/main" xmlns="" val="4179604505"/>
              </p:ext>
            </p:extLst>
          </p:nvPr>
        </p:nvGraphicFramePr>
        <p:xfrm>
          <a:off x="5943600" y="4191001"/>
          <a:ext cx="2778424" cy="2209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8092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Throughput vs. RTS/CTS</a:t>
            </a:r>
            <a:endParaRPr lang="en-US" dirty="0"/>
          </a:p>
        </p:txBody>
      </p:sp>
      <p:sp>
        <p:nvSpPr>
          <p:cNvPr id="3" name="Content Placeholder 2"/>
          <p:cNvSpPr>
            <a:spLocks noGrp="1"/>
          </p:cNvSpPr>
          <p:nvPr>
            <p:ph idx="1"/>
          </p:nvPr>
        </p:nvSpPr>
        <p:spPr>
          <a:xfrm>
            <a:off x="609600" y="1752600"/>
            <a:ext cx="7772400" cy="4114800"/>
          </a:xfrm>
        </p:spPr>
        <p:txBody>
          <a:bodyPr/>
          <a:lstStyle/>
          <a:p>
            <a:r>
              <a:rPr lang="en-US" dirty="0"/>
              <a:t>RTS/CTS does help improve throughput in 11ac, but does not have </a:t>
            </a:r>
            <a:r>
              <a:rPr lang="en-US" dirty="0" smtClean="0"/>
              <a:t>strong impact </a:t>
            </a:r>
            <a:r>
              <a:rPr lang="en-US" dirty="0"/>
              <a:t>on </a:t>
            </a:r>
            <a:r>
              <a:rPr lang="en-US" dirty="0" smtClean="0"/>
              <a:t>throughput in 11ax</a:t>
            </a:r>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Sept 2017</a:t>
            </a:r>
            <a:endParaRPr lang="en-US" dirty="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14</a:t>
            </a:fld>
            <a:endParaRPr lang="en-US"/>
          </a:p>
        </p:txBody>
      </p:sp>
      <p:sp>
        <p:nvSpPr>
          <p:cNvPr id="9" name="Content Placeholder 2"/>
          <p:cNvSpPr txBox="1">
            <a:spLocks/>
          </p:cNvSpPr>
          <p:nvPr/>
        </p:nvSpPr>
        <p:spPr bwMode="auto">
          <a:xfrm>
            <a:off x="685800" y="3048000"/>
            <a:ext cx="7756974" cy="3276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endParaRPr lang="en-US" kern="0" dirty="0" smtClean="0"/>
          </a:p>
          <a:p>
            <a:endParaRPr lang="en-US" kern="0" dirty="0" smtClean="0"/>
          </a:p>
          <a:p>
            <a:endParaRPr lang="en-US" kern="0" dirty="0"/>
          </a:p>
        </p:txBody>
      </p:sp>
      <p:sp>
        <p:nvSpPr>
          <p:cNvPr id="10" name="TextBox 9"/>
          <p:cNvSpPr txBox="1"/>
          <p:nvPr/>
        </p:nvSpPr>
        <p:spPr>
          <a:xfrm>
            <a:off x="1600200" y="2590800"/>
            <a:ext cx="2084545" cy="523220"/>
          </a:xfrm>
          <a:prstGeom prst="rect">
            <a:avLst/>
          </a:prstGeom>
          <a:noFill/>
        </p:spPr>
        <p:txBody>
          <a:bodyPr wrap="none" rtlCol="0">
            <a:spAutoFit/>
          </a:bodyPr>
          <a:lstStyle/>
          <a:p>
            <a:r>
              <a:rPr lang="en-US" altLang="zh-TW" sz="2800" b="1" dirty="0" smtClean="0">
                <a:solidFill>
                  <a:srgbClr val="0000FF"/>
                </a:solidFill>
                <a:latin typeface="Calibri" pitchFamily="34" charset="0"/>
              </a:rPr>
              <a:t>11ac 78 STAs</a:t>
            </a:r>
            <a:endParaRPr lang="zh-TW" altLang="en-US" sz="2800" b="1" dirty="0">
              <a:solidFill>
                <a:srgbClr val="0000FF"/>
              </a:solidFill>
              <a:latin typeface="Calibri" pitchFamily="34" charset="0"/>
            </a:endParaRPr>
          </a:p>
        </p:txBody>
      </p:sp>
      <p:sp>
        <p:nvSpPr>
          <p:cNvPr id="12" name="TextBox 11"/>
          <p:cNvSpPr txBox="1"/>
          <p:nvPr/>
        </p:nvSpPr>
        <p:spPr>
          <a:xfrm>
            <a:off x="5943600" y="2590800"/>
            <a:ext cx="2095638" cy="523220"/>
          </a:xfrm>
          <a:prstGeom prst="rect">
            <a:avLst/>
          </a:prstGeom>
          <a:noFill/>
        </p:spPr>
        <p:txBody>
          <a:bodyPr wrap="none" rtlCol="0">
            <a:spAutoFit/>
          </a:bodyPr>
          <a:lstStyle/>
          <a:p>
            <a:r>
              <a:rPr lang="en-US" altLang="zh-TW" sz="2800" b="1" dirty="0" smtClean="0">
                <a:solidFill>
                  <a:srgbClr val="0000FF"/>
                </a:solidFill>
                <a:latin typeface="Calibri" pitchFamily="34" charset="0"/>
              </a:rPr>
              <a:t>11ax 78 STAs</a:t>
            </a:r>
            <a:endParaRPr lang="zh-TW" altLang="en-US" sz="2800" b="1" dirty="0">
              <a:solidFill>
                <a:srgbClr val="0000FF"/>
              </a:solidFill>
              <a:latin typeface="Calibri" pitchFamily="34" charset="0"/>
            </a:endParaRPr>
          </a:p>
        </p:txBody>
      </p:sp>
      <p:sp>
        <p:nvSpPr>
          <p:cNvPr id="13" name="TextBox 12"/>
          <p:cNvSpPr txBox="1"/>
          <p:nvPr/>
        </p:nvSpPr>
        <p:spPr>
          <a:xfrm>
            <a:off x="3657600" y="2743200"/>
            <a:ext cx="1886222" cy="1077218"/>
          </a:xfrm>
          <a:prstGeom prst="rect">
            <a:avLst/>
          </a:prstGeom>
          <a:noFill/>
        </p:spPr>
        <p:txBody>
          <a:bodyPr wrap="none" rtlCol="0">
            <a:spAutoFit/>
          </a:bodyPr>
          <a:lstStyle/>
          <a:p>
            <a:r>
              <a:rPr lang="zh-TW" altLang="en-US" sz="1600" dirty="0" smtClean="0">
                <a:solidFill>
                  <a:schemeClr val="accent1"/>
                </a:solidFill>
              </a:rPr>
              <a:t>██ </a:t>
            </a:r>
            <a:r>
              <a:rPr lang="zh-TW" altLang="en-US" sz="1600" dirty="0" smtClean="0"/>
              <a:t> </a:t>
            </a:r>
            <a:r>
              <a:rPr lang="en-US" altLang="zh-TW" sz="1600" b="1" dirty="0" smtClean="0">
                <a:solidFill>
                  <a:srgbClr val="0000FF"/>
                </a:solidFill>
              </a:rPr>
              <a:t>RTS/CTS ON</a:t>
            </a:r>
          </a:p>
          <a:p>
            <a:endParaRPr lang="en-US" altLang="zh-TW" sz="1600" dirty="0" smtClean="0"/>
          </a:p>
          <a:p>
            <a:r>
              <a:rPr lang="zh-TW" altLang="en-US" sz="1600" dirty="0" smtClean="0">
                <a:solidFill>
                  <a:schemeClr val="accent2"/>
                </a:solidFill>
              </a:rPr>
              <a:t>██  </a:t>
            </a:r>
            <a:r>
              <a:rPr lang="en-US" altLang="zh-TW" sz="1600" b="1" dirty="0" smtClean="0">
                <a:solidFill>
                  <a:srgbClr val="0000FF"/>
                </a:solidFill>
              </a:rPr>
              <a:t>RTS/CTS OFF</a:t>
            </a:r>
          </a:p>
          <a:p>
            <a:endParaRPr lang="zh-TW" altLang="en-US" sz="1600" b="1" dirty="0">
              <a:solidFill>
                <a:srgbClr val="0000FF"/>
              </a:solidFill>
            </a:endParaRPr>
          </a:p>
        </p:txBody>
      </p:sp>
      <p:graphicFrame>
        <p:nvGraphicFramePr>
          <p:cNvPr id="14" name="Chart 13"/>
          <p:cNvGraphicFramePr>
            <a:graphicFrameLocks/>
          </p:cNvGraphicFramePr>
          <p:nvPr>
            <p:extLst>
              <p:ext uri="{D42A27DB-BD31-4B8C-83A1-F6EECF244321}">
                <p14:modId xmlns:p14="http://schemas.microsoft.com/office/powerpoint/2010/main" xmlns="" val="741448453"/>
              </p:ext>
            </p:extLst>
          </p:nvPr>
        </p:nvGraphicFramePr>
        <p:xfrm>
          <a:off x="639987" y="2972593"/>
          <a:ext cx="7940226" cy="3427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9754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533400"/>
          </a:xfrm>
        </p:spPr>
        <p:txBody>
          <a:bodyPr/>
          <a:lstStyle/>
          <a:p>
            <a:r>
              <a:rPr lang="en-US" altLang="zh-TW" dirty="0" smtClean="0"/>
              <a:t/>
            </a:r>
            <a:br>
              <a:rPr lang="en-US" altLang="zh-TW" dirty="0" smtClean="0"/>
            </a:br>
            <a:r>
              <a:rPr lang="en-US" altLang="zh-TW" dirty="0" smtClean="0"/>
              <a:t>Data Analysis of </a:t>
            </a:r>
            <a:r>
              <a:rPr lang="en-US" altLang="zh-TW" dirty="0" smtClean="0">
                <a:solidFill>
                  <a:srgbClr val="0000FF"/>
                </a:solidFill>
              </a:rPr>
              <a:t>11ac</a:t>
            </a:r>
            <a:r>
              <a:rPr lang="en-US" altLang="zh-TW" dirty="0" smtClean="0"/>
              <a:t> (78 STAs, 2u1d)</a:t>
            </a:r>
            <a:endParaRPr lang="zh-TW" altLang="en-US" dirty="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15</a:t>
            </a:fld>
            <a:endParaRPr lang="en-US"/>
          </a:p>
        </p:txBody>
      </p:sp>
      <p:sp>
        <p:nvSpPr>
          <p:cNvPr id="9"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sp>
        <p:nvSpPr>
          <p:cNvPr id="10" name="Content Placeholder 7"/>
          <p:cNvSpPr txBox="1">
            <a:spLocks/>
          </p:cNvSpPr>
          <p:nvPr/>
        </p:nvSpPr>
        <p:spPr bwMode="auto">
          <a:xfrm>
            <a:off x="609600" y="1956609"/>
            <a:ext cx="77724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TW" alt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TW" altLang="en-US" sz="2400" b="1" i="0" u="none" strike="noStrike" kern="0" cap="none" spc="0" normalizeH="0" baseline="0" noProof="0" dirty="0">
              <a:ln>
                <a:noFill/>
              </a:ln>
              <a:solidFill>
                <a:schemeClr val="tx1"/>
              </a:solidFill>
              <a:effectLst/>
              <a:uLnTx/>
              <a:uFillTx/>
              <a:latin typeface="+mn-lt"/>
              <a:ea typeface="+mn-ea"/>
              <a:cs typeface="+mn-cs"/>
            </a:endParaRPr>
          </a:p>
        </p:txBody>
      </p:sp>
      <p:sp>
        <p:nvSpPr>
          <p:cNvPr id="17" name="Content Placeholder 7"/>
          <p:cNvSpPr txBox="1">
            <a:spLocks/>
          </p:cNvSpPr>
          <p:nvPr/>
        </p:nvSpPr>
        <p:spPr bwMode="auto">
          <a:xfrm>
            <a:off x="457199" y="1600201"/>
            <a:ext cx="8086725" cy="114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a:bodyPr>
          <a:lstStyle/>
          <a:p>
            <a:pPr marL="342900" indent="-342900">
              <a:buFont typeface="Arial" panose="020B0604020202020204" pitchFamily="34" charset="0"/>
              <a:buChar char="•"/>
            </a:pPr>
            <a:r>
              <a:rPr lang="en-US" altLang="zh-TW" sz="2400" dirty="0" smtClean="0"/>
              <a:t>Throughputs are dominated by some STAs</a:t>
            </a:r>
          </a:p>
          <a:p>
            <a:pPr marL="342900" indent="-342900">
              <a:buFont typeface="Arial" panose="020B0604020202020204" pitchFamily="34" charset="0"/>
              <a:buChar char="•"/>
            </a:pPr>
            <a:r>
              <a:rPr lang="en-US" altLang="zh-TW" sz="2400" dirty="0" smtClean="0"/>
              <a:t>Similar behaviors are also observed in other 11ac scenarios</a:t>
            </a:r>
          </a:p>
          <a:p>
            <a:pPr marL="342900" indent="-342900">
              <a:buFont typeface="Arial" panose="020B0604020202020204" pitchFamily="34" charset="0"/>
              <a:buChar char="•"/>
            </a:pPr>
            <a:endParaRPr lang="zh-TW" altLang="en-US" sz="2400" dirty="0" smtClean="0"/>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zh-TW"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TW" altLang="en-US" sz="2400" b="1" i="0" u="none" strike="noStrike" kern="0" cap="none" spc="0" normalizeH="0" baseline="0" noProof="0" dirty="0">
              <a:ln>
                <a:noFill/>
              </a:ln>
              <a:solidFill>
                <a:schemeClr val="tx1"/>
              </a:solidFill>
              <a:effectLst/>
              <a:uLnTx/>
              <a:uFillTx/>
              <a:latin typeface="+mn-lt"/>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969" y="2932611"/>
            <a:ext cx="4409301" cy="3306975"/>
          </a:xfrm>
          <a:prstGeom prst="rect">
            <a:avLst/>
          </a:prstGeom>
          <a:ln>
            <a:solidFill>
              <a:schemeClr val="tx1"/>
            </a:solidFill>
          </a:ln>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34252" y="2932612"/>
            <a:ext cx="4409301" cy="3306976"/>
          </a:xfrm>
          <a:prstGeom prst="rect">
            <a:avLst/>
          </a:prstGeom>
          <a:ln>
            <a:solidFill>
              <a:schemeClr val="tx1"/>
            </a:solidFill>
          </a:ln>
        </p:spPr>
      </p:pic>
      <p:sp>
        <p:nvSpPr>
          <p:cNvPr id="15" name="TextBox 14"/>
          <p:cNvSpPr txBox="1"/>
          <p:nvPr/>
        </p:nvSpPr>
        <p:spPr>
          <a:xfrm>
            <a:off x="5486400" y="4648200"/>
            <a:ext cx="3157467" cy="338554"/>
          </a:xfrm>
          <a:prstGeom prst="rect">
            <a:avLst/>
          </a:prstGeom>
          <a:noFill/>
        </p:spPr>
        <p:txBody>
          <a:bodyPr wrap="none" rtlCol="0">
            <a:spAutoFit/>
          </a:bodyPr>
          <a:lstStyle/>
          <a:p>
            <a:r>
              <a:rPr lang="en-US" sz="1600" b="1" dirty="0" smtClean="0">
                <a:solidFill>
                  <a:srgbClr val="002060"/>
                </a:solidFill>
              </a:rPr>
              <a:t>Throughputs are from some STAs</a:t>
            </a:r>
            <a:endParaRPr lang="en-US" sz="1600" b="1" dirty="0">
              <a:solidFill>
                <a:srgbClr val="002060"/>
              </a:solidFill>
            </a:endParaRPr>
          </a:p>
        </p:txBody>
      </p:sp>
      <p:sp>
        <p:nvSpPr>
          <p:cNvPr id="16" name="Down Arrow 15"/>
          <p:cNvSpPr/>
          <p:nvPr/>
        </p:nvSpPr>
        <p:spPr bwMode="auto">
          <a:xfrm rot="2173613">
            <a:off x="8141584" y="5222013"/>
            <a:ext cx="232959" cy="294088"/>
          </a:xfrm>
          <a:prstGeom prst="downArrow">
            <a:avLst/>
          </a:prstGeom>
          <a:solidFill>
            <a:srgbClr val="C0000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2" name="Down Arrow 11"/>
          <p:cNvSpPr/>
          <p:nvPr/>
        </p:nvSpPr>
        <p:spPr bwMode="auto">
          <a:xfrm rot="8447136">
            <a:off x="875895" y="4641347"/>
            <a:ext cx="361874" cy="400024"/>
          </a:xfrm>
          <a:prstGeom prst="downArrow">
            <a:avLst/>
          </a:prstGeom>
          <a:solidFill>
            <a:srgbClr val="C0000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838200" y="5105400"/>
            <a:ext cx="3712363" cy="338554"/>
          </a:xfrm>
          <a:prstGeom prst="rect">
            <a:avLst/>
          </a:prstGeom>
          <a:noFill/>
        </p:spPr>
        <p:txBody>
          <a:bodyPr wrap="none" rtlCol="0">
            <a:spAutoFit/>
          </a:bodyPr>
          <a:lstStyle/>
          <a:p>
            <a:r>
              <a:rPr lang="en-US" sz="1600" b="1" dirty="0" smtClean="0">
                <a:solidFill>
                  <a:srgbClr val="002060"/>
                </a:solidFill>
              </a:rPr>
              <a:t>40% stations have very low throughputs</a:t>
            </a:r>
            <a:endParaRPr lang="en-US" sz="1600" b="1" dirty="0">
              <a:solidFill>
                <a:srgbClr val="002060"/>
              </a:solidFill>
            </a:endParaRPr>
          </a:p>
        </p:txBody>
      </p:sp>
    </p:spTree>
    <p:extLst>
      <p:ext uri="{BB962C8B-B14F-4D97-AF65-F5344CB8AC3E}">
        <p14:creationId xmlns:p14="http://schemas.microsoft.com/office/powerpoint/2010/main" xmlns="" val="305657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533400"/>
          </a:xfrm>
        </p:spPr>
        <p:txBody>
          <a:bodyPr/>
          <a:lstStyle/>
          <a:p>
            <a:r>
              <a:rPr lang="en-US" altLang="zh-TW" dirty="0" smtClean="0"/>
              <a:t/>
            </a:r>
            <a:br>
              <a:rPr lang="en-US" altLang="zh-TW" dirty="0" smtClean="0"/>
            </a:br>
            <a:r>
              <a:rPr lang="en-US" altLang="zh-TW" dirty="0" smtClean="0"/>
              <a:t>Data Analysis of </a:t>
            </a:r>
            <a:r>
              <a:rPr lang="en-US" altLang="zh-TW" dirty="0">
                <a:solidFill>
                  <a:srgbClr val="0000FF"/>
                </a:solidFill>
              </a:rPr>
              <a:t>11ax </a:t>
            </a:r>
            <a:r>
              <a:rPr lang="en-US" altLang="zh-TW" dirty="0" smtClean="0"/>
              <a:t>(78 STAs, 2u1d)</a:t>
            </a:r>
            <a:endParaRPr lang="zh-TW" altLang="en-US" dirty="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16</a:t>
            </a:fld>
            <a:endParaRPr lang="en-US"/>
          </a:p>
        </p:txBody>
      </p:sp>
      <p:sp>
        <p:nvSpPr>
          <p:cNvPr id="9"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sp>
        <p:nvSpPr>
          <p:cNvPr id="10" name="Content Placeholder 7"/>
          <p:cNvSpPr txBox="1">
            <a:spLocks/>
          </p:cNvSpPr>
          <p:nvPr/>
        </p:nvSpPr>
        <p:spPr bwMode="auto">
          <a:xfrm>
            <a:off x="609600" y="1956609"/>
            <a:ext cx="7772400" cy="4572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TW" alt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TW" altLang="en-US" sz="2400" b="1" i="0" u="none" strike="noStrike" kern="0" cap="none" spc="0" normalizeH="0" baseline="0" noProof="0" dirty="0">
              <a:ln>
                <a:noFill/>
              </a:ln>
              <a:solidFill>
                <a:schemeClr val="tx1"/>
              </a:solidFill>
              <a:effectLst/>
              <a:uLnTx/>
              <a:uFillTx/>
              <a:latin typeface="+mn-lt"/>
              <a:ea typeface="+mn-ea"/>
              <a:cs typeface="+mn-cs"/>
            </a:endParaRPr>
          </a:p>
        </p:txBody>
      </p:sp>
      <p:sp>
        <p:nvSpPr>
          <p:cNvPr id="17" name="Content Placeholder 7"/>
          <p:cNvSpPr txBox="1">
            <a:spLocks/>
          </p:cNvSpPr>
          <p:nvPr/>
        </p:nvSpPr>
        <p:spPr bwMode="auto">
          <a:xfrm>
            <a:off x="457199" y="1600200"/>
            <a:ext cx="8086725" cy="18332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a:bodyPr>
          <a:lstStyle/>
          <a:p>
            <a:pPr marL="342900" indent="-342900">
              <a:buFont typeface="Arial" panose="020B0604020202020204" pitchFamily="34" charset="0"/>
              <a:buChar char="•"/>
            </a:pPr>
            <a:r>
              <a:rPr lang="en-US" altLang="zh-TW" sz="2400" dirty="0" smtClean="0"/>
              <a:t>STAs have more balanced throughputs</a:t>
            </a:r>
            <a:endParaRPr lang="en-US" altLang="zh-TW" sz="2400" dirty="0"/>
          </a:p>
          <a:p>
            <a:pPr marL="342900" indent="-342900">
              <a:buFont typeface="Arial" panose="020B0604020202020204" pitchFamily="34" charset="0"/>
              <a:buChar char="•"/>
            </a:pPr>
            <a:r>
              <a:rPr lang="en-US" altLang="zh-TW" sz="2400" dirty="0" smtClean="0"/>
              <a:t>Small gap between uplink throughputs and downlink throughputs (AP needs to contend with other UL STAs)</a:t>
            </a:r>
            <a:endParaRPr lang="zh-TW" altLang="en-US" sz="2400" dirty="0" smtClean="0"/>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zh-TW"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TW" altLang="en-US" sz="2400" b="1" i="0" u="none" strike="noStrike" kern="0" cap="none" spc="0" normalizeH="0" baseline="0" noProof="0" dirty="0">
              <a:ln>
                <a:noFill/>
              </a:ln>
              <a:solidFill>
                <a:schemeClr val="tx1"/>
              </a:solidFill>
              <a:effectLst/>
              <a:uLnTx/>
              <a:uFillTx/>
              <a:latin typeface="+mn-lt"/>
              <a:ea typeface="+mn-ea"/>
              <a:cs typeface="+mn-cs"/>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969" y="2932611"/>
            <a:ext cx="4409302" cy="3306976"/>
          </a:xfrm>
          <a:prstGeom prst="rect">
            <a:avLst/>
          </a:prstGeom>
          <a:ln>
            <a:solidFill>
              <a:schemeClr val="tx1"/>
            </a:solidFill>
          </a:ln>
        </p:spPr>
      </p:pic>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34252" y="2932612"/>
            <a:ext cx="4409302" cy="3306976"/>
          </a:xfrm>
          <a:prstGeom prst="rect">
            <a:avLst/>
          </a:prstGeom>
          <a:ln>
            <a:solidFill>
              <a:schemeClr val="tx1"/>
            </a:solidFill>
          </a:ln>
        </p:spPr>
      </p:pic>
      <p:cxnSp>
        <p:nvCxnSpPr>
          <p:cNvPr id="16" name="Straight Arrow Connector 15"/>
          <p:cNvCxnSpPr/>
          <p:nvPr/>
        </p:nvCxnSpPr>
        <p:spPr bwMode="auto">
          <a:xfrm>
            <a:off x="6400800" y="4343400"/>
            <a:ext cx="614655" cy="0"/>
          </a:xfrm>
          <a:prstGeom prst="straightConnector1">
            <a:avLst/>
          </a:prstGeom>
          <a:solidFill>
            <a:schemeClr val="accent1"/>
          </a:solidFill>
          <a:ln w="28575" cap="flat" cmpd="sng" algn="ctr">
            <a:solidFill>
              <a:srgbClr val="002060"/>
            </a:solidFill>
            <a:prstDash val="solid"/>
            <a:round/>
            <a:headEnd type="triangle"/>
            <a:tailEnd type="triangle"/>
          </a:ln>
          <a:effectLst/>
        </p:spPr>
      </p:cxnSp>
      <p:cxnSp>
        <p:nvCxnSpPr>
          <p:cNvPr id="18" name="Straight Arrow Connector 17"/>
          <p:cNvCxnSpPr/>
          <p:nvPr/>
        </p:nvCxnSpPr>
        <p:spPr bwMode="auto">
          <a:xfrm>
            <a:off x="7162800" y="4953000"/>
            <a:ext cx="1381124" cy="0"/>
          </a:xfrm>
          <a:prstGeom prst="straightConnector1">
            <a:avLst/>
          </a:prstGeom>
          <a:solidFill>
            <a:schemeClr val="accent1"/>
          </a:solidFill>
          <a:ln w="28575" cap="flat" cmpd="sng" algn="ctr">
            <a:solidFill>
              <a:srgbClr val="002060"/>
            </a:solidFill>
            <a:prstDash val="solid"/>
            <a:round/>
            <a:headEnd type="triangle"/>
            <a:tailEnd type="triangle"/>
          </a:ln>
          <a:effectLst/>
        </p:spPr>
      </p:cxnSp>
      <p:sp>
        <p:nvSpPr>
          <p:cNvPr id="19" name="TextBox 18"/>
          <p:cNvSpPr txBox="1"/>
          <p:nvPr/>
        </p:nvSpPr>
        <p:spPr>
          <a:xfrm>
            <a:off x="6248400" y="3886200"/>
            <a:ext cx="1039067" cy="338554"/>
          </a:xfrm>
          <a:prstGeom prst="rect">
            <a:avLst/>
          </a:prstGeom>
          <a:noFill/>
        </p:spPr>
        <p:txBody>
          <a:bodyPr wrap="none" rtlCol="0">
            <a:spAutoFit/>
          </a:bodyPr>
          <a:lstStyle/>
          <a:p>
            <a:r>
              <a:rPr lang="en-US" sz="1600" b="1" dirty="0" smtClean="0">
                <a:solidFill>
                  <a:srgbClr val="002060"/>
                </a:solidFill>
              </a:rPr>
              <a:t>Downlink</a:t>
            </a:r>
            <a:endParaRPr lang="en-US" sz="1600" b="1" dirty="0">
              <a:solidFill>
                <a:srgbClr val="002060"/>
              </a:solidFill>
            </a:endParaRPr>
          </a:p>
        </p:txBody>
      </p:sp>
      <p:sp>
        <p:nvSpPr>
          <p:cNvPr id="20" name="TextBox 19"/>
          <p:cNvSpPr txBox="1"/>
          <p:nvPr/>
        </p:nvSpPr>
        <p:spPr>
          <a:xfrm>
            <a:off x="7467600" y="4495800"/>
            <a:ext cx="788999" cy="338554"/>
          </a:xfrm>
          <a:prstGeom prst="rect">
            <a:avLst/>
          </a:prstGeom>
          <a:noFill/>
        </p:spPr>
        <p:txBody>
          <a:bodyPr wrap="none" rtlCol="0">
            <a:spAutoFit/>
          </a:bodyPr>
          <a:lstStyle/>
          <a:p>
            <a:r>
              <a:rPr lang="en-US" sz="1600" b="1" dirty="0" smtClean="0">
                <a:solidFill>
                  <a:srgbClr val="002060"/>
                </a:solidFill>
              </a:rPr>
              <a:t>Uplink</a:t>
            </a:r>
            <a:endParaRPr lang="en-US" sz="1600" b="1" dirty="0">
              <a:solidFill>
                <a:srgbClr val="002060"/>
              </a:solidFill>
            </a:endParaRPr>
          </a:p>
        </p:txBody>
      </p:sp>
      <p:sp>
        <p:nvSpPr>
          <p:cNvPr id="21" name="Down Arrow 20"/>
          <p:cNvSpPr/>
          <p:nvPr/>
        </p:nvSpPr>
        <p:spPr bwMode="auto">
          <a:xfrm rot="18787190">
            <a:off x="1536533" y="5326572"/>
            <a:ext cx="361874" cy="400024"/>
          </a:xfrm>
          <a:prstGeom prst="downArrow">
            <a:avLst/>
          </a:prstGeom>
          <a:solidFill>
            <a:srgbClr val="C0000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2" name="TextBox 21"/>
          <p:cNvSpPr txBox="1"/>
          <p:nvPr/>
        </p:nvSpPr>
        <p:spPr>
          <a:xfrm>
            <a:off x="685800" y="4267200"/>
            <a:ext cx="2597762" cy="584775"/>
          </a:xfrm>
          <a:prstGeom prst="rect">
            <a:avLst/>
          </a:prstGeom>
          <a:noFill/>
        </p:spPr>
        <p:txBody>
          <a:bodyPr wrap="none" rtlCol="0">
            <a:spAutoFit/>
          </a:bodyPr>
          <a:lstStyle/>
          <a:p>
            <a:r>
              <a:rPr lang="en-US" sz="1600" b="1" dirty="0" smtClean="0">
                <a:solidFill>
                  <a:srgbClr val="002060"/>
                </a:solidFill>
              </a:rPr>
              <a:t>Much better 5% percentile </a:t>
            </a:r>
          </a:p>
          <a:p>
            <a:r>
              <a:rPr lang="en-US" sz="1600" b="1" dirty="0" smtClean="0">
                <a:solidFill>
                  <a:srgbClr val="002060"/>
                </a:solidFill>
              </a:rPr>
              <a:t>throughputs</a:t>
            </a:r>
            <a:endParaRPr lang="en-US" sz="1600" b="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685800" y="1676400"/>
            <a:ext cx="7772400" cy="4724400"/>
          </a:xfrm>
        </p:spPr>
        <p:txBody>
          <a:bodyPr/>
          <a:lstStyle/>
          <a:p>
            <a:r>
              <a:rPr lang="en-US" altLang="zh-TW" dirty="0" smtClean="0"/>
              <a:t>System throughputs</a:t>
            </a:r>
          </a:p>
          <a:p>
            <a:pPr lvl="1"/>
            <a:r>
              <a:rPr lang="en-US" altLang="zh-TW" sz="2200" dirty="0" smtClean="0"/>
              <a:t>In 11ac, some STAs dominates the system throughputs</a:t>
            </a:r>
          </a:p>
          <a:p>
            <a:pPr lvl="1"/>
            <a:r>
              <a:rPr lang="en-US" altLang="zh-TW" sz="2200" dirty="0" smtClean="0"/>
              <a:t>In 11ac, RTS/CTS does help improve system throughputs when contention is serious </a:t>
            </a:r>
          </a:p>
          <a:p>
            <a:pPr lvl="1"/>
            <a:r>
              <a:rPr lang="en-US" altLang="zh-TW" sz="2200" dirty="0" smtClean="0"/>
              <a:t>AP’s AC makes impact on DL throughputs</a:t>
            </a:r>
          </a:p>
          <a:p>
            <a:r>
              <a:rPr lang="en-US" sz="2600" dirty="0" smtClean="0"/>
              <a:t>5% percentile throughputs in dense environments</a:t>
            </a:r>
          </a:p>
          <a:p>
            <a:pPr lvl="1"/>
            <a:r>
              <a:rPr lang="en-US" altLang="zh-TW" dirty="0" smtClean="0"/>
              <a:t>Many STAs in 11ac are not able to transmit any data because they cannot access the channel</a:t>
            </a:r>
          </a:p>
          <a:p>
            <a:pPr lvl="1"/>
            <a:r>
              <a:rPr lang="en-US" altLang="zh-TW" dirty="0" smtClean="0"/>
              <a:t>In dense environments, 11ax is able to provide more balanced throughputs </a:t>
            </a:r>
          </a:p>
          <a:p>
            <a:pPr lvl="2"/>
            <a:r>
              <a:rPr lang="en-US" altLang="zh-TW" dirty="0" smtClean="0"/>
              <a:t>Contention only happens among APs</a:t>
            </a:r>
          </a:p>
          <a:p>
            <a:pPr lvl="2"/>
            <a:r>
              <a:rPr lang="en-US" altLang="zh-TW" dirty="0" smtClean="0"/>
              <a:t>For both UL and DL, also much better 5% percentile throughputs</a:t>
            </a:r>
          </a:p>
          <a:p>
            <a:pPr lvl="2"/>
            <a:endParaRPr lang="en-US" altLang="zh-TW" dirty="0" smtClean="0"/>
          </a:p>
          <a:p>
            <a:pPr lvl="1"/>
            <a:endParaRPr lang="en-US" altLang="zh-TW" dirty="0"/>
          </a:p>
          <a:p>
            <a:pPr lvl="1"/>
            <a:endParaRPr lang="en-US" dirty="0"/>
          </a:p>
          <a:p>
            <a:pPr lvl="1"/>
            <a:endParaRPr lang="en-US" dirty="0"/>
          </a:p>
        </p:txBody>
      </p:sp>
      <p:sp>
        <p:nvSpPr>
          <p:cNvPr id="4" name="Date Placeholder 3"/>
          <p:cNvSpPr>
            <a:spLocks noGrp="1"/>
          </p:cNvSpPr>
          <p:nvPr>
            <p:ph type="dt" sz="half" idx="10"/>
          </p:nvPr>
        </p:nvSpPr>
        <p:spPr/>
        <p:txBody>
          <a:bodyPr/>
          <a:lstStyle/>
          <a:p>
            <a:pPr>
              <a:defRPr/>
            </a:pPr>
            <a:r>
              <a:rPr lang="en-US" smtClean="0"/>
              <a:t>Sept 2017</a:t>
            </a:r>
            <a:endParaRPr lang="en-US" dirty="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C1789BC7-C074-42CC-ADF8-5107DF6BD1C1}" type="slidenum">
              <a:rPr lang="en-US" smtClean="0"/>
              <a:pPr>
                <a:defRPr/>
              </a:pPr>
              <a:t>17</a:t>
            </a:fld>
            <a:endParaRPr lang="en-US"/>
          </a:p>
        </p:txBody>
      </p:sp>
    </p:spTree>
    <p:extLst>
      <p:ext uri="{BB962C8B-B14F-4D97-AF65-F5344CB8AC3E}">
        <p14:creationId xmlns:p14="http://schemas.microsoft.com/office/powerpoint/2010/main" xmlns="" val="1280886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zh-TW" dirty="0" smtClean="0"/>
              <a:t>References</a:t>
            </a:r>
            <a:endParaRPr lang="zh-TW" altLang="en-US" dirty="0"/>
          </a:p>
        </p:txBody>
      </p:sp>
      <p:sp>
        <p:nvSpPr>
          <p:cNvPr id="8" name="Content Placeholder 7"/>
          <p:cNvSpPr>
            <a:spLocks noGrp="1"/>
          </p:cNvSpPr>
          <p:nvPr>
            <p:ph idx="1"/>
          </p:nvPr>
        </p:nvSpPr>
        <p:spPr/>
        <p:txBody>
          <a:bodyPr/>
          <a:lstStyle/>
          <a:p>
            <a:pPr marL="457200" lvl="3" indent="-457200">
              <a:buFont typeface="+mj-lt"/>
              <a:buAutoNum type="arabicPeriod"/>
            </a:pPr>
            <a:r>
              <a:rPr lang="en-US" sz="2400" b="1" dirty="0" smtClean="0"/>
              <a:t>IEEE P802.11ax/D1.4, </a:t>
            </a:r>
            <a:r>
              <a:rPr lang="en-US" sz="2400" b="1" dirty="0" err="1"/>
              <a:t>subclause</a:t>
            </a:r>
            <a:r>
              <a:rPr lang="en-US" sz="2400" b="1" dirty="0"/>
              <a:t> </a:t>
            </a:r>
            <a:r>
              <a:rPr lang="en-US" sz="2400" b="1" dirty="0" smtClean="0"/>
              <a:t>10.22.2.2</a:t>
            </a:r>
            <a:endParaRPr lang="en-US" sz="2400" b="1" dirty="0"/>
          </a:p>
          <a:p>
            <a:endParaRPr lang="zh-TW" altLang="en-US" dirty="0" smtClean="0"/>
          </a:p>
          <a:p>
            <a:endParaRPr lang="zh-TW" altLang="en-US" dirty="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18</a:t>
            </a:fld>
            <a:endParaRPr lang="en-US"/>
          </a:p>
        </p:txBody>
      </p:sp>
      <p:sp>
        <p:nvSpPr>
          <p:cNvPr id="9"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backup</a:t>
            </a:r>
            <a:endParaRPr lang="zh-TW" altLang="en-US" dirty="0"/>
          </a:p>
        </p:txBody>
      </p:sp>
      <p:sp>
        <p:nvSpPr>
          <p:cNvPr id="3" name="Text Placeholder 2"/>
          <p:cNvSpPr>
            <a:spLocks noGrp="1"/>
          </p:cNvSpPr>
          <p:nvPr>
            <p:ph type="body" idx="1"/>
          </p:nvPr>
        </p:nvSpPr>
        <p:spPr/>
        <p:txBody>
          <a:bodyPr/>
          <a:lstStyle/>
          <a:p>
            <a:endParaRPr lang="zh-TW" altLang="en-US"/>
          </a:p>
        </p:txBody>
      </p:sp>
      <p:sp>
        <p:nvSpPr>
          <p:cNvPr id="4" name="Date Placeholder 3"/>
          <p:cNvSpPr>
            <a:spLocks noGrp="1"/>
          </p:cNvSpPr>
          <p:nvPr>
            <p:ph type="dt" sz="half" idx="10"/>
          </p:nvPr>
        </p:nvSpPr>
        <p:spPr/>
        <p:txBody>
          <a:bodyPr/>
          <a:lstStyle/>
          <a:p>
            <a:pPr>
              <a:defRPr/>
            </a:pPr>
            <a:r>
              <a:rPr lang="en-US" smtClean="0"/>
              <a:t>Sept 2017</a:t>
            </a:r>
            <a:endParaRPr lang="en-US" dirty="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838200"/>
          </a:xfrm>
        </p:spPr>
        <p:txBody>
          <a:bodyPr/>
          <a:lstStyle/>
          <a:p>
            <a:r>
              <a:rPr lang="en-US" altLang="zh-TW" dirty="0" smtClean="0"/>
              <a:t>Comment of 11ax D1.0</a:t>
            </a:r>
            <a:endParaRPr lang="zh-TW" altLang="en-US" dirty="0"/>
          </a:p>
        </p:txBody>
      </p:sp>
      <p:sp>
        <p:nvSpPr>
          <p:cNvPr id="5" name="Footer Placeholder 4"/>
          <p:cNvSpPr>
            <a:spLocks noGrp="1"/>
          </p:cNvSpPr>
          <p:nvPr>
            <p:ph type="ftr" sz="quarter" idx="11"/>
          </p:nvPr>
        </p:nvSpPr>
        <p:spPr>
          <a:xfrm>
            <a:off x="6714898" y="6475413"/>
            <a:ext cx="1829027" cy="184666"/>
          </a:xfrm>
        </p:spPr>
        <p:txBody>
          <a:bodyPr/>
          <a:lstStyle/>
          <a:p>
            <a:pPr>
              <a:defRPr/>
            </a:pPr>
            <a:r>
              <a:rPr lang="en-US" altLang="ko-KR" dirty="0"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2</a:t>
            </a:fld>
            <a:endParaRPr lang="en-US"/>
          </a:p>
        </p:txBody>
      </p:sp>
      <p:sp>
        <p:nvSpPr>
          <p:cNvPr id="10" name="Date Placeholder 3"/>
          <p:cNvSpPr>
            <a:spLocks noGrp="1"/>
          </p:cNvSpPr>
          <p:nvPr>
            <p:ph type="dt" sz="quarter" idx="10"/>
          </p:nvPr>
        </p:nvSpPr>
        <p:spPr>
          <a:xfrm>
            <a:off x="696913" y="332601"/>
            <a:ext cx="955390" cy="276999"/>
          </a:xfrm>
        </p:spPr>
        <p:txBody>
          <a:bodyPr/>
          <a:lstStyle/>
          <a:p>
            <a:pPr>
              <a:defRPr/>
            </a:pPr>
            <a:r>
              <a:rPr lang="en-US" altLang="zh-TW" smtClean="0"/>
              <a:t>Sept 2017</a:t>
            </a:r>
            <a:endParaRPr lang="en-US" altLang="zh-TW" dirty="0"/>
          </a:p>
        </p:txBody>
      </p:sp>
      <p:graphicFrame>
        <p:nvGraphicFramePr>
          <p:cNvPr id="9" name="Table 8"/>
          <p:cNvGraphicFramePr>
            <a:graphicFrameLocks noGrp="1"/>
          </p:cNvGraphicFramePr>
          <p:nvPr/>
        </p:nvGraphicFramePr>
        <p:xfrm>
          <a:off x="755576" y="1988840"/>
          <a:ext cx="7920880" cy="4107160"/>
        </p:xfrm>
        <a:graphic>
          <a:graphicData uri="http://schemas.openxmlformats.org/drawingml/2006/table">
            <a:tbl>
              <a:tblPr/>
              <a:tblGrid>
                <a:gridCol w="539824"/>
                <a:gridCol w="990600"/>
                <a:gridCol w="381000"/>
                <a:gridCol w="804574"/>
                <a:gridCol w="2409287"/>
                <a:gridCol w="2795595"/>
              </a:tblGrid>
              <a:tr h="449560">
                <a:tc>
                  <a:txBody>
                    <a:bodyPr/>
                    <a:lstStyle/>
                    <a:p>
                      <a:pPr algn="ctr">
                        <a:spcAft>
                          <a:spcPts val="0"/>
                        </a:spcAft>
                      </a:pPr>
                      <a:r>
                        <a:rPr lang="en-GB" sz="1200" b="1" dirty="0">
                          <a:latin typeface="Times New Roman"/>
                          <a:ea typeface="Malgun Gothic"/>
                        </a:rPr>
                        <a:t>CID</a:t>
                      </a:r>
                      <a:endParaRPr lang="zh-TW" sz="1200" dirty="0">
                        <a:latin typeface="Times New Roman"/>
                        <a:ea typeface="Malgun Gothic"/>
                      </a:endParaRPr>
                    </a:p>
                  </a:txBody>
                  <a:tcPr marL="72000" marR="56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Times New Roman"/>
                          <a:ea typeface="Malgun Gothic"/>
                        </a:rPr>
                        <a:t>Commenter</a:t>
                      </a:r>
                      <a:endParaRPr lang="zh-TW" sz="1200" dirty="0">
                        <a:latin typeface="Times New Roman"/>
                        <a:ea typeface="Malgun Gothic"/>
                      </a:endParaRPr>
                    </a:p>
                  </a:txBody>
                  <a:tcPr marL="72000" marR="56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Times New Roman"/>
                          <a:ea typeface="Malgun Gothic"/>
                        </a:rPr>
                        <a:t>P.L</a:t>
                      </a:r>
                      <a:endParaRPr lang="zh-TW" sz="1200">
                        <a:latin typeface="Times New Roman"/>
                        <a:ea typeface="Malgun Gothic"/>
                      </a:endParaRPr>
                    </a:p>
                  </a:txBody>
                  <a:tcPr marL="72000" marR="56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Times New Roman"/>
                          <a:ea typeface="Malgun Gothic"/>
                        </a:rPr>
                        <a:t>Clause</a:t>
                      </a:r>
                      <a:endParaRPr lang="zh-TW" sz="1200">
                        <a:latin typeface="Times New Roman"/>
                        <a:ea typeface="Malgun Gothic"/>
                      </a:endParaRPr>
                    </a:p>
                  </a:txBody>
                  <a:tcPr marL="72000" marR="56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a:latin typeface="Times New Roman"/>
                          <a:ea typeface="Malgun Gothic"/>
                        </a:rPr>
                        <a:t>Comment</a:t>
                      </a:r>
                      <a:endParaRPr lang="zh-TW" sz="1200">
                        <a:latin typeface="Times New Roman"/>
                        <a:ea typeface="Malgun Gothic"/>
                      </a:endParaRPr>
                    </a:p>
                  </a:txBody>
                  <a:tcPr marL="72000" marR="56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a:latin typeface="Times New Roman"/>
                          <a:ea typeface="Malgun Gothic"/>
                        </a:rPr>
                        <a:t>Proposed Change</a:t>
                      </a:r>
                      <a:endParaRPr lang="zh-TW" sz="1200" dirty="0">
                        <a:latin typeface="Times New Roman"/>
                        <a:ea typeface="Malgun Gothic"/>
                      </a:endParaRPr>
                    </a:p>
                  </a:txBody>
                  <a:tcPr marL="72000" marR="561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5779">
                <a:tc>
                  <a:txBody>
                    <a:bodyPr/>
                    <a:lstStyle/>
                    <a:p>
                      <a:pPr>
                        <a:spcAft>
                          <a:spcPts val="0"/>
                        </a:spcAft>
                      </a:pPr>
                      <a:r>
                        <a:rPr lang="en-GB" altLang="zh-TW" sz="1400" dirty="0" smtClean="0">
                          <a:latin typeface="Calibri" pitchFamily="34" charset="0"/>
                          <a:ea typeface="Malgun Gothic"/>
                        </a:rPr>
                        <a:t>5011</a:t>
                      </a:r>
                      <a:endParaRPr lang="zh-TW" sz="1800" dirty="0">
                        <a:latin typeface="Calibri" pitchFamily="34" charset="0"/>
                        <a:ea typeface="Malgun 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TW" sz="1600" dirty="0" smtClean="0">
                          <a:latin typeface="Calibri" pitchFamily="34" charset="0"/>
                          <a:ea typeface="Malgun Gothic"/>
                        </a:rPr>
                        <a:t>Carol </a:t>
                      </a:r>
                      <a:r>
                        <a:rPr lang="en-US" altLang="zh-TW" sz="1600" dirty="0" err="1" smtClean="0">
                          <a:latin typeface="Calibri" pitchFamily="34" charset="0"/>
                          <a:ea typeface="Malgun Gothic"/>
                        </a:rPr>
                        <a:t>Ansley</a:t>
                      </a:r>
                      <a:endParaRPr lang="zh-TW" sz="1600" dirty="0">
                        <a:latin typeface="Calibri" pitchFamily="34" charset="0"/>
                        <a:ea typeface="Malgun 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zh-TW" sz="1800" dirty="0">
                        <a:latin typeface="Calibri" pitchFamily="34" charset="0"/>
                        <a:ea typeface="Malgun 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zh-TW" sz="1800" dirty="0">
                        <a:latin typeface="Calibri" pitchFamily="34" charset="0"/>
                        <a:ea typeface="Malgun 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smtClean="0">
                          <a:latin typeface="Calibri" pitchFamily="34" charset="0"/>
                          <a:ea typeface="Malgun Gothic"/>
                        </a:rPr>
                        <a:t>I am concerned that the current draft has not been shown to provide the level of performance improvement specified in the PAR.  While a lot of work has gone into this draft, it seems premature to stop work on the technical aspects if there are any other improvements that could be added to help this amendment reach its avowed goal.</a:t>
                      </a:r>
                      <a:endParaRPr lang="zh-TW" sz="2000" dirty="0">
                        <a:latin typeface="Calibri" pitchFamily="34" charset="0"/>
                        <a:ea typeface="Malgun 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zh-TW" sz="1800" dirty="0">
                        <a:latin typeface="Calibri" pitchFamily="34" charset="0"/>
                        <a:ea typeface="Malgun 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914400"/>
          </a:xfrm>
        </p:spPr>
        <p:txBody>
          <a:bodyPr/>
          <a:lstStyle/>
          <a:p>
            <a:r>
              <a:rPr lang="en-US" altLang="zh-TW" dirty="0" smtClean="0"/>
              <a:t>System Throughputs (Mbps)</a:t>
            </a:r>
            <a:br>
              <a:rPr lang="en-US" altLang="zh-TW" dirty="0" smtClean="0"/>
            </a:br>
            <a:r>
              <a:rPr lang="en-US" altLang="zh-TW" dirty="0" smtClean="0"/>
              <a:t>RTS/CTS Disabled</a:t>
            </a:r>
            <a:endParaRPr lang="zh-TW" altLang="en-US" dirty="0"/>
          </a:p>
        </p:txBody>
      </p:sp>
      <p:sp>
        <p:nvSpPr>
          <p:cNvPr id="8" name="Content Placeholder 7"/>
          <p:cNvSpPr>
            <a:spLocks noGrp="1"/>
          </p:cNvSpPr>
          <p:nvPr>
            <p:ph idx="1"/>
          </p:nvPr>
        </p:nvSpPr>
        <p:spPr>
          <a:xfrm>
            <a:off x="685800" y="1524000"/>
            <a:ext cx="7848600" cy="4800600"/>
          </a:xfrm>
        </p:spPr>
        <p:txBody>
          <a:bodyPr>
            <a:normAutofit/>
          </a:bodyPr>
          <a:lstStyle/>
          <a:p>
            <a:r>
              <a:rPr lang="en-US" altLang="zh-TW" sz="2000" dirty="0" smtClean="0"/>
              <a:t>39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78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156 STAs</a:t>
            </a:r>
          </a:p>
          <a:p>
            <a:endParaRPr lang="en-US" altLang="zh-TW" dirty="0" smtClean="0"/>
          </a:p>
          <a:p>
            <a:endParaRPr lang="en-US" altLang="zh-TW" dirty="0" smtClean="0"/>
          </a:p>
          <a:p>
            <a:pPr marL="0" indent="0">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20</a:t>
            </a:fld>
            <a:endParaRPr lang="en-US"/>
          </a:p>
        </p:txBody>
      </p:sp>
      <p:sp>
        <p:nvSpPr>
          <p:cNvPr id="10"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graphicFrame>
        <p:nvGraphicFramePr>
          <p:cNvPr id="11" name="Table 10"/>
          <p:cNvGraphicFramePr>
            <a:graphicFrameLocks noGrp="1"/>
          </p:cNvGraphicFramePr>
          <p:nvPr>
            <p:extLst>
              <p:ext uri="{D42A27DB-BD31-4B8C-83A1-F6EECF244321}">
                <p14:modId xmlns:p14="http://schemas.microsoft.com/office/powerpoint/2010/main" xmlns="" val="2853562821"/>
              </p:ext>
            </p:extLst>
          </p:nvPr>
        </p:nvGraphicFramePr>
        <p:xfrm>
          <a:off x="761998" y="1847850"/>
          <a:ext cx="7086604" cy="1219200"/>
        </p:xfrm>
        <a:graphic>
          <a:graphicData uri="http://schemas.openxmlformats.org/drawingml/2006/table">
            <a:tbl>
              <a:tblPr firstRow="1" bandRow="1">
                <a:tableStyleId>{5C22544A-7EE6-4342-B048-85BDC9FD1C3A}</a:tableStyleId>
              </a:tblPr>
              <a:tblGrid>
                <a:gridCol w="1771651"/>
                <a:gridCol w="1771651"/>
                <a:gridCol w="1771651"/>
                <a:gridCol w="1771651"/>
              </a:tblGrid>
              <a:tr h="297072">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297072">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44.43</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62.27</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50.98</a:t>
                      </a:r>
                    </a:p>
                  </a:txBody>
                  <a:tcPr marL="7620" marR="7620" marT="7620" marB="0" anchor="ctr"/>
                </a:tc>
              </a:tr>
              <a:tr h="297072">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102.50</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105.30</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111.07</a:t>
                      </a:r>
                    </a:p>
                  </a:txBody>
                  <a:tcPr marL="7620" marR="7620" marT="7620" marB="0" anchor="ctr"/>
                </a:tc>
              </a:tr>
              <a:tr h="297072">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130.70%</a:t>
                      </a:r>
                    </a:p>
                  </a:txBody>
                  <a:tcPr marL="7620" marR="7620" marT="7620" marB="0"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69.11%</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117.88%</a:t>
                      </a:r>
                    </a:p>
                  </a:txBody>
                  <a:tcPr marL="7620" marR="7620" marT="762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780237322"/>
              </p:ext>
            </p:extLst>
          </p:nvPr>
        </p:nvGraphicFramePr>
        <p:xfrm>
          <a:off x="774940" y="3314700"/>
          <a:ext cx="7073660" cy="1219200"/>
        </p:xfrm>
        <a:graphic>
          <a:graphicData uri="http://schemas.openxmlformats.org/drawingml/2006/table">
            <a:tbl>
              <a:tblPr firstRow="1" bandRow="1">
                <a:tableStyleId>{5C22544A-7EE6-4342-B048-85BDC9FD1C3A}</a:tableStyleId>
              </a:tblPr>
              <a:tblGrid>
                <a:gridCol w="1768415"/>
                <a:gridCol w="1768415"/>
                <a:gridCol w="1768415"/>
                <a:gridCol w="1768415"/>
              </a:tblGrid>
              <a:tr h="276225">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276225">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24.66</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62.71</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51.55</a:t>
                      </a:r>
                    </a:p>
                  </a:txBody>
                  <a:tcPr marL="7620" marR="7620" marT="7620" marB="0" anchor="ctr"/>
                </a:tc>
              </a:tr>
              <a:tr h="276225">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96.60</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104.69</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116.35</a:t>
                      </a:r>
                    </a:p>
                  </a:txBody>
                  <a:tcPr marL="7620" marR="7620" marT="7620" marB="0" anchor="ctr"/>
                </a:tc>
              </a:tr>
              <a:tr h="276225">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291.77%</a:t>
                      </a:r>
                    </a:p>
                  </a:txBody>
                  <a:tcPr marL="7620" marR="7620" marT="7620" marB="0"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66.94%</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125.73%</a:t>
                      </a:r>
                    </a:p>
                  </a:txBody>
                  <a:tcPr marL="7620" marR="7620" marT="7620" marB="0" anchor="ct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xmlns="" val="4177040345"/>
              </p:ext>
            </p:extLst>
          </p:nvPr>
        </p:nvGraphicFramePr>
        <p:xfrm>
          <a:off x="796506" y="4781550"/>
          <a:ext cx="7073660" cy="1269160"/>
        </p:xfrm>
        <a:graphic>
          <a:graphicData uri="http://schemas.openxmlformats.org/drawingml/2006/table">
            <a:tbl>
              <a:tblPr firstRow="1" bandRow="1">
                <a:tableStyleId>{5C22544A-7EE6-4342-B048-85BDC9FD1C3A}</a:tableStyleId>
              </a:tblPr>
              <a:tblGrid>
                <a:gridCol w="1768415"/>
                <a:gridCol w="1768415"/>
                <a:gridCol w="1768415"/>
                <a:gridCol w="1768415"/>
              </a:tblGrid>
              <a:tr h="317290">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317290">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71.39</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60.57</a:t>
                      </a:r>
                    </a:p>
                  </a:txBody>
                  <a:tcPr marL="7620" marR="7620" marT="7620" marB="0" anchor="ctr"/>
                </a:tc>
                <a:tc>
                  <a:txBody>
                    <a:bodyPr/>
                    <a:lstStyle/>
                    <a:p>
                      <a:pPr marL="0" algn="ctr" defTabSz="914400" rtl="0" eaLnBrk="1" fontAlgn="b" latinLnBrk="0" hangingPunct="1"/>
                      <a:r>
                        <a:rPr lang="en-US" sz="1400" b="0" i="0" u="none" strike="noStrike" kern="1200">
                          <a:solidFill>
                            <a:schemeClr val="tx1"/>
                          </a:solidFill>
                          <a:effectLst/>
                          <a:latin typeface="Calibri" panose="020F0502020204030204" pitchFamily="34" charset="0"/>
                          <a:ea typeface="+mn-ea"/>
                          <a:cs typeface="+mn-cs"/>
                        </a:rPr>
                        <a:t>48.94</a:t>
                      </a:r>
                    </a:p>
                  </a:txBody>
                  <a:tcPr marL="7620" marR="7620" marT="7620" marB="0" anchor="ctr"/>
                </a:tc>
              </a:tr>
              <a:tr h="317290">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87.61</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102.18</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117.02</a:t>
                      </a:r>
                    </a:p>
                  </a:txBody>
                  <a:tcPr marL="7620" marR="7620" marT="7620" marB="0" anchor="ctr"/>
                </a:tc>
              </a:tr>
              <a:tr h="317290">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22.72%</a:t>
                      </a:r>
                    </a:p>
                  </a:txBody>
                  <a:tcPr marL="7620" marR="7620" marT="7620" marB="0"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68.69%</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139.13%</a:t>
                      </a:r>
                    </a:p>
                  </a:txBody>
                  <a:tcPr marL="7620" marR="7620" marT="762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914400"/>
          </a:xfrm>
        </p:spPr>
        <p:txBody>
          <a:bodyPr/>
          <a:lstStyle/>
          <a:p>
            <a:r>
              <a:rPr lang="en-US" altLang="zh-TW" dirty="0" smtClean="0"/>
              <a:t>Downlink Throughputs (Mbps)</a:t>
            </a:r>
            <a:br>
              <a:rPr lang="en-US" altLang="zh-TW" dirty="0" smtClean="0"/>
            </a:br>
            <a:r>
              <a:rPr lang="en-US" altLang="zh-TW" dirty="0" smtClean="0"/>
              <a:t>RTS/CTS Enabled</a:t>
            </a:r>
            <a:endParaRPr lang="zh-TW" altLang="en-US" dirty="0"/>
          </a:p>
        </p:txBody>
      </p:sp>
      <p:sp>
        <p:nvSpPr>
          <p:cNvPr id="8" name="Content Placeholder 7"/>
          <p:cNvSpPr>
            <a:spLocks noGrp="1"/>
          </p:cNvSpPr>
          <p:nvPr>
            <p:ph idx="1"/>
          </p:nvPr>
        </p:nvSpPr>
        <p:spPr>
          <a:xfrm>
            <a:off x="685800" y="1524000"/>
            <a:ext cx="7848600" cy="4800600"/>
          </a:xfrm>
        </p:spPr>
        <p:txBody>
          <a:bodyPr>
            <a:normAutofit/>
          </a:bodyPr>
          <a:lstStyle/>
          <a:p>
            <a:r>
              <a:rPr lang="en-US" altLang="zh-TW" sz="2000" dirty="0" smtClean="0"/>
              <a:t>39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78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156 STAs</a:t>
            </a:r>
          </a:p>
          <a:p>
            <a:endParaRPr lang="en-US" altLang="zh-TW" dirty="0" smtClean="0"/>
          </a:p>
          <a:p>
            <a:endParaRPr lang="en-US" altLang="zh-TW" dirty="0" smtClean="0"/>
          </a:p>
          <a:p>
            <a:pPr marL="0" indent="0">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21</a:t>
            </a:fld>
            <a:endParaRPr lang="en-US"/>
          </a:p>
        </p:txBody>
      </p:sp>
      <p:sp>
        <p:nvSpPr>
          <p:cNvPr id="10"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graphicFrame>
        <p:nvGraphicFramePr>
          <p:cNvPr id="16" name="Table 15"/>
          <p:cNvGraphicFramePr>
            <a:graphicFrameLocks noGrp="1"/>
          </p:cNvGraphicFramePr>
          <p:nvPr>
            <p:extLst>
              <p:ext uri="{D42A27DB-BD31-4B8C-83A1-F6EECF244321}">
                <p14:modId xmlns:p14="http://schemas.microsoft.com/office/powerpoint/2010/main" xmlns="" val="4205607955"/>
              </p:ext>
            </p:extLst>
          </p:nvPr>
        </p:nvGraphicFramePr>
        <p:xfrm>
          <a:off x="761998" y="1847850"/>
          <a:ext cx="5314953" cy="1219200"/>
        </p:xfrm>
        <a:graphic>
          <a:graphicData uri="http://schemas.openxmlformats.org/drawingml/2006/table">
            <a:tbl>
              <a:tblPr firstRow="1" bandRow="1">
                <a:tableStyleId>{5C22544A-7EE6-4342-B048-85BDC9FD1C3A}</a:tableStyleId>
              </a:tblPr>
              <a:tblGrid>
                <a:gridCol w="1771651"/>
                <a:gridCol w="1771651"/>
                <a:gridCol w="1771651"/>
              </a:tblGrid>
              <a:tr h="297072">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r>
              <a:tr h="297072">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32.01</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5.80</a:t>
                      </a:r>
                    </a:p>
                  </a:txBody>
                  <a:tcPr marL="7620" marR="7620" marT="7620" marB="0" anchor="ctr"/>
                </a:tc>
              </a:tr>
              <a:tr h="297072">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60.45</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26.78</a:t>
                      </a:r>
                    </a:p>
                  </a:txBody>
                  <a:tcPr marL="7620" marR="7620" marT="7620" marB="0" anchor="ctr"/>
                </a:tc>
              </a:tr>
              <a:tr h="297072">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88.86%</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361.51%</a:t>
                      </a:r>
                    </a:p>
                  </a:txBody>
                  <a:tcPr marL="7620" marR="7620" marT="7620" marB="0" anchor="ct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3140550958"/>
              </p:ext>
            </p:extLst>
          </p:nvPr>
        </p:nvGraphicFramePr>
        <p:xfrm>
          <a:off x="774940" y="3314700"/>
          <a:ext cx="5305245" cy="1219200"/>
        </p:xfrm>
        <a:graphic>
          <a:graphicData uri="http://schemas.openxmlformats.org/drawingml/2006/table">
            <a:tbl>
              <a:tblPr firstRow="1" bandRow="1">
                <a:tableStyleId>{5C22544A-7EE6-4342-B048-85BDC9FD1C3A}</a:tableStyleId>
              </a:tblPr>
              <a:tblGrid>
                <a:gridCol w="1768415"/>
                <a:gridCol w="1768415"/>
                <a:gridCol w="1768415"/>
              </a:tblGrid>
              <a:tr h="276225">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r>
              <a:tr h="276225">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24.64</a:t>
                      </a:r>
                    </a:p>
                  </a:txBody>
                  <a:tcPr marL="7620" marR="7620" marT="7620" marB="0" anchor="ctr"/>
                </a:tc>
                <a:tc>
                  <a:txBody>
                    <a:bodyPr/>
                    <a:lstStyle/>
                    <a:p>
                      <a:pPr marL="0" algn="ctr" defTabSz="914400" rtl="0" eaLnBrk="1" fontAlgn="b" latinLnBrk="0" hangingPunct="1"/>
                      <a:r>
                        <a:rPr lang="en-US" sz="1400" b="0" i="0" u="none" strike="noStrike" kern="1200">
                          <a:solidFill>
                            <a:schemeClr val="tx1"/>
                          </a:solidFill>
                          <a:effectLst/>
                          <a:latin typeface="Calibri" panose="020F0502020204030204" pitchFamily="34" charset="0"/>
                          <a:ea typeface="+mn-ea"/>
                          <a:cs typeface="+mn-cs"/>
                        </a:rPr>
                        <a:t>1.11</a:t>
                      </a:r>
                    </a:p>
                  </a:txBody>
                  <a:tcPr marL="7620" marR="7620" marT="7620" marB="0" anchor="ctr"/>
                </a:tc>
              </a:tr>
              <a:tr h="276225">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53.13</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23.23</a:t>
                      </a:r>
                    </a:p>
                  </a:txBody>
                  <a:tcPr marL="7620" marR="7620" marT="7620" marB="0" anchor="ctr"/>
                </a:tc>
              </a:tr>
              <a:tr h="276225">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115.62%</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1996.44%</a:t>
                      </a:r>
                    </a:p>
                  </a:txBody>
                  <a:tcPr marL="7620" marR="7620" marT="7620" marB="0" anchor="ct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xmlns="" val="657633072"/>
              </p:ext>
            </p:extLst>
          </p:nvPr>
        </p:nvGraphicFramePr>
        <p:xfrm>
          <a:off x="796506" y="4781550"/>
          <a:ext cx="5305245" cy="1269160"/>
        </p:xfrm>
        <a:graphic>
          <a:graphicData uri="http://schemas.openxmlformats.org/drawingml/2006/table">
            <a:tbl>
              <a:tblPr firstRow="1" bandRow="1">
                <a:tableStyleId>{5C22544A-7EE6-4342-B048-85BDC9FD1C3A}</a:tableStyleId>
              </a:tblPr>
              <a:tblGrid>
                <a:gridCol w="1768415"/>
                <a:gridCol w="1768415"/>
                <a:gridCol w="1768415"/>
              </a:tblGrid>
              <a:tr h="317290">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r>
              <a:tr h="317290">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2.61</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0.98</a:t>
                      </a:r>
                    </a:p>
                  </a:txBody>
                  <a:tcPr marL="7620" marR="7620" marT="7620" marB="0" anchor="ctr"/>
                </a:tc>
              </a:tr>
              <a:tr h="317290">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46.44</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19.60</a:t>
                      </a:r>
                    </a:p>
                  </a:txBody>
                  <a:tcPr marL="7620" marR="7620" marT="7620" marB="0" anchor="ctr"/>
                </a:tc>
              </a:tr>
              <a:tr h="317290">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1682.76%</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1892.44%</a:t>
                      </a:r>
                    </a:p>
                  </a:txBody>
                  <a:tcPr marL="7620" marR="7620" marT="7620" marB="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914400"/>
          </a:xfrm>
        </p:spPr>
        <p:txBody>
          <a:bodyPr/>
          <a:lstStyle/>
          <a:p>
            <a:r>
              <a:rPr lang="en-US" altLang="zh-TW" dirty="0" smtClean="0"/>
              <a:t>Uplink Throughputs (Mbps)</a:t>
            </a:r>
            <a:br>
              <a:rPr lang="en-US" altLang="zh-TW" dirty="0" smtClean="0"/>
            </a:br>
            <a:r>
              <a:rPr lang="en-US" altLang="zh-TW" dirty="0" smtClean="0"/>
              <a:t>RTS/CTS Disabled</a:t>
            </a:r>
            <a:endParaRPr lang="zh-TW" altLang="en-US" dirty="0"/>
          </a:p>
        </p:txBody>
      </p:sp>
      <p:sp>
        <p:nvSpPr>
          <p:cNvPr id="8" name="Content Placeholder 7"/>
          <p:cNvSpPr>
            <a:spLocks noGrp="1"/>
          </p:cNvSpPr>
          <p:nvPr>
            <p:ph idx="1"/>
          </p:nvPr>
        </p:nvSpPr>
        <p:spPr>
          <a:xfrm>
            <a:off x="685800" y="1524000"/>
            <a:ext cx="7848600" cy="4800600"/>
          </a:xfrm>
        </p:spPr>
        <p:txBody>
          <a:bodyPr>
            <a:normAutofit/>
          </a:bodyPr>
          <a:lstStyle/>
          <a:p>
            <a:r>
              <a:rPr lang="en-US" altLang="zh-TW" sz="2000" dirty="0" smtClean="0"/>
              <a:t>39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78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156 STAs</a:t>
            </a:r>
          </a:p>
          <a:p>
            <a:endParaRPr lang="en-US" altLang="zh-TW" dirty="0" smtClean="0"/>
          </a:p>
          <a:p>
            <a:endParaRPr lang="en-US" altLang="zh-TW" dirty="0" smtClean="0"/>
          </a:p>
          <a:p>
            <a:pPr marL="0" indent="0">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22</a:t>
            </a:fld>
            <a:endParaRPr lang="en-US"/>
          </a:p>
        </p:txBody>
      </p:sp>
      <p:sp>
        <p:nvSpPr>
          <p:cNvPr id="10"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graphicFrame>
        <p:nvGraphicFramePr>
          <p:cNvPr id="14" name="Table 13"/>
          <p:cNvGraphicFramePr>
            <a:graphicFrameLocks noGrp="1"/>
          </p:cNvGraphicFramePr>
          <p:nvPr>
            <p:extLst>
              <p:ext uri="{D42A27DB-BD31-4B8C-83A1-F6EECF244321}">
                <p14:modId xmlns:p14="http://schemas.microsoft.com/office/powerpoint/2010/main" xmlns="" val="1095696625"/>
              </p:ext>
            </p:extLst>
          </p:nvPr>
        </p:nvGraphicFramePr>
        <p:xfrm>
          <a:off x="761998" y="1847850"/>
          <a:ext cx="7086604" cy="1219200"/>
        </p:xfrm>
        <a:graphic>
          <a:graphicData uri="http://schemas.openxmlformats.org/drawingml/2006/table">
            <a:tbl>
              <a:tblPr firstRow="1" bandRow="1">
                <a:tableStyleId>{5C22544A-7EE6-4342-B048-85BDC9FD1C3A}</a:tableStyleId>
              </a:tblPr>
              <a:tblGrid>
                <a:gridCol w="1771651"/>
                <a:gridCol w="1771651"/>
                <a:gridCol w="1771651"/>
                <a:gridCol w="1771651"/>
              </a:tblGrid>
              <a:tr h="297072">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297072">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12.42</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56.47</a:t>
                      </a:r>
                    </a:p>
                  </a:txBody>
                  <a:tcPr marL="7620" marR="7620" marT="7620" marB="0" anchor="ctr"/>
                </a:tc>
                <a:tc>
                  <a:txBody>
                    <a:bodyPr/>
                    <a:lstStyle/>
                    <a:p>
                      <a:pPr marL="0" algn="ctr" defTabSz="914400" rtl="0" eaLnBrk="1" fontAlgn="b" latinLnBrk="0" hangingPunct="1"/>
                      <a:r>
                        <a:rPr lang="en-US" sz="1400" b="0" i="0" u="none" strike="noStrike" kern="1200">
                          <a:solidFill>
                            <a:schemeClr val="tx1"/>
                          </a:solidFill>
                          <a:effectLst/>
                          <a:latin typeface="Calibri" panose="020F0502020204030204" pitchFamily="34" charset="0"/>
                          <a:ea typeface="+mn-ea"/>
                          <a:cs typeface="+mn-cs"/>
                        </a:rPr>
                        <a:t>50.98</a:t>
                      </a:r>
                    </a:p>
                  </a:txBody>
                  <a:tcPr marL="7620" marR="7620" marT="7620" marB="0" anchor="ctr"/>
                </a:tc>
              </a:tr>
              <a:tr h="297072">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42.05</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78.53</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111.07</a:t>
                      </a:r>
                    </a:p>
                  </a:txBody>
                  <a:tcPr marL="7620" marR="7620" marT="7620" marB="0" anchor="ctr"/>
                </a:tc>
              </a:tr>
              <a:tr h="297072">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238.55%</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39.06%</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117.88%</a:t>
                      </a:r>
                    </a:p>
                  </a:txBody>
                  <a:tcPr marL="7620" marR="7620" marT="7620"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884026159"/>
              </p:ext>
            </p:extLst>
          </p:nvPr>
        </p:nvGraphicFramePr>
        <p:xfrm>
          <a:off x="774940" y="3314700"/>
          <a:ext cx="7073660" cy="1219200"/>
        </p:xfrm>
        <a:graphic>
          <a:graphicData uri="http://schemas.openxmlformats.org/drawingml/2006/table">
            <a:tbl>
              <a:tblPr firstRow="1" bandRow="1">
                <a:tableStyleId>{5C22544A-7EE6-4342-B048-85BDC9FD1C3A}</a:tableStyleId>
              </a:tblPr>
              <a:tblGrid>
                <a:gridCol w="1768415"/>
                <a:gridCol w="1768415"/>
                <a:gridCol w="1768415"/>
                <a:gridCol w="1768415"/>
              </a:tblGrid>
              <a:tr h="276225">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276225">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0.02</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61.60</a:t>
                      </a:r>
                    </a:p>
                  </a:txBody>
                  <a:tcPr marL="7620" marR="7620" marT="7620" marB="0" anchor="ctr"/>
                </a:tc>
                <a:tc>
                  <a:txBody>
                    <a:bodyPr/>
                    <a:lstStyle/>
                    <a:p>
                      <a:pPr marL="0" algn="ctr" defTabSz="914400" rtl="0" eaLnBrk="1" fontAlgn="b" latinLnBrk="0" hangingPunct="1"/>
                      <a:r>
                        <a:rPr lang="en-US" sz="1400" b="0" i="0" u="none" strike="noStrike" kern="1200">
                          <a:solidFill>
                            <a:schemeClr val="tx1"/>
                          </a:solidFill>
                          <a:effectLst/>
                          <a:latin typeface="Calibri" panose="020F0502020204030204" pitchFamily="34" charset="0"/>
                          <a:ea typeface="+mn-ea"/>
                          <a:cs typeface="+mn-cs"/>
                        </a:rPr>
                        <a:t>51.55</a:t>
                      </a:r>
                    </a:p>
                  </a:txBody>
                  <a:tcPr marL="7620" marR="7620" marT="7620" marB="0" anchor="ctr"/>
                </a:tc>
              </a:tr>
              <a:tr h="276225">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43.47</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81.46</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116.35</a:t>
                      </a:r>
                    </a:p>
                  </a:txBody>
                  <a:tcPr marL="7620" marR="7620" marT="7620" marB="0" anchor="ctr"/>
                </a:tc>
              </a:tr>
              <a:tr h="276225">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258649.21%</a:t>
                      </a:r>
                    </a:p>
                  </a:txBody>
                  <a:tcPr marL="7620" marR="7620" marT="7620" marB="0"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32.23%</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125.73%</a:t>
                      </a:r>
                    </a:p>
                  </a:txBody>
                  <a:tcPr marL="7620" marR="7620" marT="7620" marB="0"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xmlns="" val="4154396853"/>
              </p:ext>
            </p:extLst>
          </p:nvPr>
        </p:nvGraphicFramePr>
        <p:xfrm>
          <a:off x="796506" y="4781550"/>
          <a:ext cx="7073660" cy="1269160"/>
        </p:xfrm>
        <a:graphic>
          <a:graphicData uri="http://schemas.openxmlformats.org/drawingml/2006/table">
            <a:tbl>
              <a:tblPr firstRow="1" bandRow="1">
                <a:tableStyleId>{5C22544A-7EE6-4342-B048-85BDC9FD1C3A}</a:tableStyleId>
              </a:tblPr>
              <a:tblGrid>
                <a:gridCol w="1768415"/>
                <a:gridCol w="1768415"/>
                <a:gridCol w="1768415"/>
                <a:gridCol w="1768415"/>
              </a:tblGrid>
              <a:tr h="317290">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317290">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68.78</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59.59</a:t>
                      </a:r>
                    </a:p>
                  </a:txBody>
                  <a:tcPr marL="7620" marR="7620" marT="7620" marB="0" anchor="ctr"/>
                </a:tc>
                <a:tc>
                  <a:txBody>
                    <a:bodyPr/>
                    <a:lstStyle/>
                    <a:p>
                      <a:pPr marL="0" algn="ctr" defTabSz="914400" rtl="0" eaLnBrk="1" fontAlgn="b" latinLnBrk="0" hangingPunct="1"/>
                      <a:r>
                        <a:rPr lang="en-US" sz="1400" b="0" i="0" u="none" strike="noStrike" kern="1200">
                          <a:solidFill>
                            <a:schemeClr val="tx1"/>
                          </a:solidFill>
                          <a:effectLst/>
                          <a:latin typeface="Calibri" panose="020F0502020204030204" pitchFamily="34" charset="0"/>
                          <a:ea typeface="+mn-ea"/>
                          <a:cs typeface="+mn-cs"/>
                        </a:rPr>
                        <a:t>48.94</a:t>
                      </a:r>
                    </a:p>
                  </a:txBody>
                  <a:tcPr marL="7620" marR="7620" marT="7620" marB="0" anchor="ctr"/>
                </a:tc>
              </a:tr>
              <a:tr h="317290">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a:solidFill>
                            <a:schemeClr val="tx1"/>
                          </a:solidFill>
                          <a:effectLst/>
                          <a:latin typeface="Calibri" panose="020F0502020204030204" pitchFamily="34" charset="0"/>
                          <a:ea typeface="+mn-ea"/>
                          <a:cs typeface="+mn-cs"/>
                        </a:rPr>
                        <a:t>41.17</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82.58</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117.02</a:t>
                      </a:r>
                    </a:p>
                  </a:txBody>
                  <a:tcPr marL="7620" marR="7620" marT="7620" marB="0" anchor="ctr"/>
                </a:tc>
              </a:tr>
              <a:tr h="317290">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-40.15%</a:t>
                      </a:r>
                    </a:p>
                  </a:txBody>
                  <a:tcPr marL="7620" marR="7620" marT="7620" marB="0"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38.58%</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139.13%</a:t>
                      </a:r>
                    </a:p>
                  </a:txBody>
                  <a:tcPr marL="7620" marR="7620" marT="7620" marB="0" anchor="ctr"/>
                </a:tc>
              </a:tr>
            </a:tbl>
          </a:graphicData>
        </a:graphic>
      </p:graphicFrame>
      <p:sp>
        <p:nvSpPr>
          <p:cNvPr id="22" name="Rectangle 21"/>
          <p:cNvSpPr/>
          <p:nvPr/>
        </p:nvSpPr>
        <p:spPr bwMode="auto">
          <a:xfrm>
            <a:off x="2514600" y="3657600"/>
            <a:ext cx="1752600" cy="304800"/>
          </a:xfrm>
          <a:prstGeom prst="rect">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2819400" y="6019800"/>
            <a:ext cx="3579954" cy="369332"/>
          </a:xfrm>
          <a:prstGeom prst="rect">
            <a:avLst/>
          </a:prstGeom>
          <a:noFill/>
        </p:spPr>
        <p:txBody>
          <a:bodyPr wrap="none" rtlCol="0">
            <a:spAutoFit/>
          </a:bodyPr>
          <a:lstStyle/>
          <a:p>
            <a:r>
              <a:rPr lang="en-US" sz="1800" b="1" i="1" dirty="0" smtClean="0">
                <a:solidFill>
                  <a:srgbClr val="C00000"/>
                </a:solidFill>
                <a:latin typeface="Calibri" pitchFamily="34" charset="0"/>
              </a:rPr>
              <a:t>Abnormal case, under investigation</a:t>
            </a:r>
            <a:endParaRPr lang="en-US" sz="1800" b="1" i="1"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Uplink and Downlink Ratio with different AC of AP</a:t>
            </a:r>
            <a:endParaRPr lang="en-US" dirty="0"/>
          </a:p>
        </p:txBody>
      </p:sp>
      <p:sp>
        <p:nvSpPr>
          <p:cNvPr id="4" name="Date Placeholder 3"/>
          <p:cNvSpPr>
            <a:spLocks noGrp="1"/>
          </p:cNvSpPr>
          <p:nvPr>
            <p:ph type="dt" sz="half" idx="10"/>
          </p:nvPr>
        </p:nvSpPr>
        <p:spPr/>
        <p:txBody>
          <a:bodyPr/>
          <a:lstStyle/>
          <a:p>
            <a:pPr>
              <a:defRPr/>
            </a:pPr>
            <a:r>
              <a:rPr lang="en-US" smtClean="0"/>
              <a:t>Sept 2017</a:t>
            </a:r>
            <a:endParaRPr lang="en-US" dirty="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C1789BC7-C074-42CC-ADF8-5107DF6BD1C1}" type="slidenum">
              <a:rPr lang="en-US" smtClean="0"/>
              <a:pPr>
                <a:defRPr/>
              </a:pPr>
              <a:t>23</a:t>
            </a:fld>
            <a:endParaRPr lang="en-US"/>
          </a:p>
        </p:txBody>
      </p:sp>
      <p:sp>
        <p:nvSpPr>
          <p:cNvPr id="11" name="TextBox 10"/>
          <p:cNvSpPr txBox="1"/>
          <p:nvPr/>
        </p:nvSpPr>
        <p:spPr>
          <a:xfrm>
            <a:off x="701464" y="1922036"/>
            <a:ext cx="19812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2u1d case</a:t>
            </a:r>
            <a:endParaRPr lang="en-US" sz="2400" dirty="0"/>
          </a:p>
        </p:txBody>
      </p:sp>
      <p:graphicFrame>
        <p:nvGraphicFramePr>
          <p:cNvPr id="10" name="Content Placeholder 6"/>
          <p:cNvGraphicFramePr>
            <a:graphicFrameLocks/>
          </p:cNvGraphicFramePr>
          <p:nvPr>
            <p:extLst>
              <p:ext uri="{D42A27DB-BD31-4B8C-83A1-F6EECF244321}">
                <p14:modId xmlns:p14="http://schemas.microsoft.com/office/powerpoint/2010/main" xmlns="" val="3415695537"/>
              </p:ext>
            </p:extLst>
          </p:nvPr>
        </p:nvGraphicFramePr>
        <p:xfrm>
          <a:off x="233330" y="2490882"/>
          <a:ext cx="2917468" cy="3950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8"/>
          <p:cNvGraphicFramePr>
            <a:graphicFrameLocks/>
          </p:cNvGraphicFramePr>
          <p:nvPr>
            <p:extLst>
              <p:ext uri="{D42A27DB-BD31-4B8C-83A1-F6EECF244321}">
                <p14:modId xmlns:p14="http://schemas.microsoft.com/office/powerpoint/2010/main" xmlns="" val="218436353"/>
              </p:ext>
            </p:extLst>
          </p:nvPr>
        </p:nvGraphicFramePr>
        <p:xfrm>
          <a:off x="3165175" y="2490878"/>
          <a:ext cx="2889849" cy="3950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0"/>
          <p:cNvGraphicFramePr>
            <a:graphicFrameLocks/>
          </p:cNvGraphicFramePr>
          <p:nvPr>
            <p:extLst>
              <p:ext uri="{D42A27DB-BD31-4B8C-83A1-F6EECF244321}">
                <p14:modId xmlns:p14="http://schemas.microsoft.com/office/powerpoint/2010/main" xmlns="" val="4179604505"/>
              </p:ext>
            </p:extLst>
          </p:nvPr>
        </p:nvGraphicFramePr>
        <p:xfrm>
          <a:off x="6055024" y="2490878"/>
          <a:ext cx="2667000" cy="39500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58092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838200"/>
          </a:xfrm>
        </p:spPr>
        <p:txBody>
          <a:bodyPr/>
          <a:lstStyle/>
          <a:p>
            <a:r>
              <a:rPr lang="en-US" altLang="zh-TW" dirty="0" smtClean="0"/>
              <a:t>Summary</a:t>
            </a:r>
            <a:endParaRPr lang="zh-TW" altLang="en-US" dirty="0"/>
          </a:p>
        </p:txBody>
      </p:sp>
      <p:sp>
        <p:nvSpPr>
          <p:cNvPr id="8" name="Content Placeholder 7"/>
          <p:cNvSpPr>
            <a:spLocks noGrp="1"/>
          </p:cNvSpPr>
          <p:nvPr>
            <p:ph idx="1"/>
          </p:nvPr>
        </p:nvSpPr>
        <p:spPr>
          <a:xfrm>
            <a:off x="685800" y="1524000"/>
            <a:ext cx="7772400" cy="4724400"/>
          </a:xfrm>
        </p:spPr>
        <p:txBody>
          <a:bodyPr>
            <a:normAutofit lnSpcReduction="10000"/>
          </a:bodyPr>
          <a:lstStyle/>
          <a:p>
            <a:r>
              <a:rPr lang="en-US" altLang="zh-TW" dirty="0" smtClean="0"/>
              <a:t>In this presentation, throughputs of 11ac and 11ax in mixed UL/DL multiple BSS scenarios (3 BSSs) are presented</a:t>
            </a:r>
          </a:p>
          <a:p>
            <a:pPr lvl="1"/>
            <a:r>
              <a:rPr lang="en-US" altLang="zh-TW" dirty="0" smtClean="0"/>
              <a:t>3 uplinks (3u)</a:t>
            </a:r>
          </a:p>
          <a:p>
            <a:pPr lvl="1"/>
            <a:r>
              <a:rPr lang="en-US" altLang="zh-TW" dirty="0" smtClean="0"/>
              <a:t>2 uplinks and 1 downlink (2u1d)</a:t>
            </a:r>
          </a:p>
          <a:p>
            <a:pPr lvl="1"/>
            <a:r>
              <a:rPr lang="en-US" altLang="zh-TW" dirty="0" smtClean="0"/>
              <a:t>1 uplink and 2 downlinks (1u2d)</a:t>
            </a:r>
          </a:p>
          <a:p>
            <a:r>
              <a:rPr lang="en-US" altLang="zh-TW" dirty="0" smtClean="0"/>
              <a:t>Observations</a:t>
            </a:r>
          </a:p>
          <a:p>
            <a:pPr lvl="1"/>
            <a:r>
              <a:rPr lang="en-US" altLang="zh-TW" dirty="0" smtClean="0"/>
              <a:t>11ax has better system throughputs and 5% percentile throughputs than 11ac in all 3 scenarios</a:t>
            </a:r>
          </a:p>
          <a:p>
            <a:pPr lvl="1"/>
            <a:r>
              <a:rPr lang="en-US" altLang="zh-TW" dirty="0" smtClean="0"/>
              <a:t>In both 11ac and 11ax, the uplink BSS(s) have higher system throughput than the downlink BSS(s)</a:t>
            </a:r>
          </a:p>
          <a:p>
            <a:pPr lvl="1"/>
            <a:r>
              <a:rPr lang="en-US" altLang="zh-TW" dirty="0" smtClean="0"/>
              <a:t>As the number of stations increases, in 11ac, downlink throughput ratio of the total throughput decreases dramatically, but  in 11ax,  the downlink throughput is more stable </a:t>
            </a:r>
          </a:p>
          <a:p>
            <a:pPr lvl="1"/>
            <a:endParaRPr lang="en-US" altLang="zh-TW" dirty="0" smtClean="0"/>
          </a:p>
          <a:p>
            <a:endParaRPr lang="zh-TW" altLang="en-US" dirty="0"/>
          </a:p>
        </p:txBody>
      </p:sp>
      <p:sp>
        <p:nvSpPr>
          <p:cNvPr id="5" name="Footer Placeholder 4"/>
          <p:cNvSpPr>
            <a:spLocks noGrp="1"/>
          </p:cNvSpPr>
          <p:nvPr>
            <p:ph type="ftr" sz="quarter" idx="11"/>
          </p:nvPr>
        </p:nvSpPr>
        <p:spPr>
          <a:xfrm>
            <a:off x="6714898" y="6475413"/>
            <a:ext cx="1829027" cy="184666"/>
          </a:xfrm>
        </p:spPr>
        <p:txBody>
          <a:bodyPr/>
          <a:lstStyle/>
          <a:p>
            <a:pPr>
              <a:defRPr/>
            </a:pPr>
            <a:r>
              <a:rPr lang="en-US" altLang="ko-KR" dirty="0"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3</a:t>
            </a:fld>
            <a:endParaRPr lang="en-US"/>
          </a:p>
        </p:txBody>
      </p:sp>
      <p:sp>
        <p:nvSpPr>
          <p:cNvPr id="10" name="Date Placeholder 3"/>
          <p:cNvSpPr>
            <a:spLocks noGrp="1"/>
          </p:cNvSpPr>
          <p:nvPr>
            <p:ph type="dt" sz="quarter" idx="10"/>
          </p:nvPr>
        </p:nvSpPr>
        <p:spPr>
          <a:xfrm>
            <a:off x="696913" y="332601"/>
            <a:ext cx="955390" cy="276999"/>
          </a:xfrm>
        </p:spPr>
        <p:txBody>
          <a:bodyPr/>
          <a:lstStyle/>
          <a:p>
            <a:pPr>
              <a:defRPr/>
            </a:pPr>
            <a:r>
              <a:rPr lang="en-US" altLang="zh-TW" smtClean="0"/>
              <a:t>Sept 2017</a:t>
            </a:r>
            <a:endParaRPr lang="en-US" altLang="zh-TW"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838200"/>
          </a:xfrm>
        </p:spPr>
        <p:txBody>
          <a:bodyPr/>
          <a:lstStyle/>
          <a:p>
            <a:r>
              <a:rPr lang="en-US" altLang="zh-TW" dirty="0" smtClean="0"/>
              <a:t>Topology</a:t>
            </a:r>
            <a:endParaRPr lang="zh-TW" altLang="en-US" dirty="0"/>
          </a:p>
        </p:txBody>
      </p:sp>
      <p:sp>
        <p:nvSpPr>
          <p:cNvPr id="8" name="Content Placeholder 7"/>
          <p:cNvSpPr>
            <a:spLocks noGrp="1"/>
          </p:cNvSpPr>
          <p:nvPr>
            <p:ph idx="1"/>
          </p:nvPr>
        </p:nvSpPr>
        <p:spPr>
          <a:xfrm>
            <a:off x="381000" y="1524000"/>
            <a:ext cx="7086600" cy="4648200"/>
          </a:xfrm>
        </p:spPr>
        <p:txBody>
          <a:bodyPr>
            <a:normAutofit/>
          </a:bodyPr>
          <a:lstStyle/>
          <a:p>
            <a:r>
              <a:rPr lang="en-US" dirty="0"/>
              <a:t>Open area with 3 APs</a:t>
            </a:r>
          </a:p>
          <a:p>
            <a:r>
              <a:rPr lang="en-US" dirty="0"/>
              <a:t>The distance between any two APs is 30 meters</a:t>
            </a:r>
          </a:p>
          <a:p>
            <a:r>
              <a:rPr lang="en-US" dirty="0"/>
              <a:t>AP is at the center of 15-meter radius circle</a:t>
            </a:r>
          </a:p>
          <a:p>
            <a:r>
              <a:rPr lang="en-US" dirty="0"/>
              <a:t>STAs are randomly placed within the </a:t>
            </a:r>
            <a:r>
              <a:rPr lang="en-US" dirty="0" smtClean="0"/>
              <a:t>circle</a:t>
            </a:r>
          </a:p>
          <a:p>
            <a:r>
              <a:rPr lang="en-US" altLang="zh-TW" dirty="0" smtClean="0"/>
              <a:t>Three different scales</a:t>
            </a:r>
          </a:p>
          <a:p>
            <a:pPr lvl="1"/>
            <a:r>
              <a:rPr lang="en-US" altLang="zh-TW" dirty="0" smtClean="0"/>
              <a:t>13, 26, 52 STAs for each BSS</a:t>
            </a:r>
          </a:p>
          <a:p>
            <a:pPr lvl="1"/>
            <a:r>
              <a:rPr lang="en-US" altLang="zh-TW" dirty="0" smtClean="0"/>
              <a:t>39, 78, 156 total STAs</a:t>
            </a:r>
          </a:p>
          <a:p>
            <a:endParaRPr lang="en-US" dirty="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4</a:t>
            </a:fld>
            <a:endParaRPr lang="en-US"/>
          </a:p>
        </p:txBody>
      </p:sp>
      <p:sp>
        <p:nvSpPr>
          <p:cNvPr id="10"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graphicFrame>
        <p:nvGraphicFramePr>
          <p:cNvPr id="11" name="Object 10"/>
          <p:cNvGraphicFramePr>
            <a:graphicFrameLocks noChangeAspect="1"/>
          </p:cNvGraphicFramePr>
          <p:nvPr>
            <p:extLst>
              <p:ext uri="{D42A27DB-BD31-4B8C-83A1-F6EECF244321}">
                <p14:modId xmlns:p14="http://schemas.microsoft.com/office/powerpoint/2010/main" xmlns="" val="877864911"/>
              </p:ext>
            </p:extLst>
          </p:nvPr>
        </p:nvGraphicFramePr>
        <p:xfrm>
          <a:off x="5257800" y="3429000"/>
          <a:ext cx="3250570" cy="2990771"/>
        </p:xfrm>
        <a:graphic>
          <a:graphicData uri="http://schemas.openxmlformats.org/presentationml/2006/ole">
            <p:oleObj spid="_x0000_s2073" r:id="rId3" imgW="6695847" imgH="6136983" progId="">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838200"/>
          </a:xfrm>
        </p:spPr>
        <p:txBody>
          <a:bodyPr/>
          <a:lstStyle/>
          <a:p>
            <a:r>
              <a:rPr lang="en-US" altLang="zh-TW" dirty="0" smtClean="0"/>
              <a:t>Simulation Parameters</a:t>
            </a:r>
            <a:endParaRPr lang="zh-TW" altLang="en-US" dirty="0"/>
          </a:p>
        </p:txBody>
      </p:sp>
      <p:sp>
        <p:nvSpPr>
          <p:cNvPr id="8" name="Content Placeholder 7"/>
          <p:cNvSpPr>
            <a:spLocks noGrp="1"/>
          </p:cNvSpPr>
          <p:nvPr>
            <p:ph idx="1"/>
          </p:nvPr>
        </p:nvSpPr>
        <p:spPr>
          <a:xfrm>
            <a:off x="685800" y="1524000"/>
            <a:ext cx="7772400" cy="4724400"/>
          </a:xfrm>
        </p:spPr>
        <p:txBody>
          <a:bodyPr>
            <a:normAutofit/>
          </a:bodyPr>
          <a:lstStyle/>
          <a:p>
            <a:endParaRPr lang="en-US" altLang="zh-TW" dirty="0" smtClean="0"/>
          </a:p>
          <a:p>
            <a:pPr lvl="1"/>
            <a:endParaRPr lang="en-US" altLang="zh-TW" dirty="0" smtClean="0"/>
          </a:p>
          <a:p>
            <a:pPr lvl="1"/>
            <a:endParaRPr lang="en-US" altLang="zh-TW" dirty="0" smtClean="0"/>
          </a:p>
          <a:p>
            <a:endParaRPr lang="zh-TW" altLang="en-US" dirty="0"/>
          </a:p>
        </p:txBody>
      </p:sp>
      <p:sp>
        <p:nvSpPr>
          <p:cNvPr id="5" name="Footer Placeholder 4"/>
          <p:cNvSpPr>
            <a:spLocks noGrp="1"/>
          </p:cNvSpPr>
          <p:nvPr>
            <p:ph type="ftr" sz="quarter" idx="11"/>
          </p:nvPr>
        </p:nvSpPr>
        <p:spPr>
          <a:xfrm>
            <a:off x="6714898" y="6475413"/>
            <a:ext cx="1829027" cy="184666"/>
          </a:xfrm>
        </p:spPr>
        <p:txBody>
          <a:bodyPr/>
          <a:lstStyle/>
          <a:p>
            <a:pPr>
              <a:defRPr/>
            </a:pPr>
            <a:r>
              <a:rPr lang="en-US" altLang="ko-KR" dirty="0"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5</a:t>
            </a:fld>
            <a:endParaRPr lang="en-US"/>
          </a:p>
        </p:txBody>
      </p:sp>
      <p:sp>
        <p:nvSpPr>
          <p:cNvPr id="10" name="Date Placeholder 3"/>
          <p:cNvSpPr>
            <a:spLocks noGrp="1"/>
          </p:cNvSpPr>
          <p:nvPr>
            <p:ph type="dt" sz="quarter" idx="10"/>
          </p:nvPr>
        </p:nvSpPr>
        <p:spPr>
          <a:xfrm>
            <a:off x="696913" y="332601"/>
            <a:ext cx="955390" cy="276999"/>
          </a:xfrm>
        </p:spPr>
        <p:txBody>
          <a:bodyPr/>
          <a:lstStyle/>
          <a:p>
            <a:pPr>
              <a:defRPr/>
            </a:pPr>
            <a:r>
              <a:rPr lang="en-US" altLang="zh-TW" smtClean="0"/>
              <a:t>Sept 2017</a:t>
            </a:r>
            <a:endParaRPr lang="en-US" altLang="zh-TW" dirty="0"/>
          </a:p>
        </p:txBody>
      </p:sp>
      <p:graphicFrame>
        <p:nvGraphicFramePr>
          <p:cNvPr id="2" name="Table 1"/>
          <p:cNvGraphicFramePr>
            <a:graphicFrameLocks noGrp="1"/>
          </p:cNvGraphicFramePr>
          <p:nvPr>
            <p:extLst>
              <p:ext uri="{D42A27DB-BD31-4B8C-83A1-F6EECF244321}">
                <p14:modId xmlns:p14="http://schemas.microsoft.com/office/powerpoint/2010/main" xmlns="" val="2250921560"/>
              </p:ext>
            </p:extLst>
          </p:nvPr>
        </p:nvGraphicFramePr>
        <p:xfrm>
          <a:off x="674687" y="1588131"/>
          <a:ext cx="7772400" cy="2453640"/>
        </p:xfrm>
        <a:graphic>
          <a:graphicData uri="http://schemas.openxmlformats.org/drawingml/2006/table">
            <a:tbl>
              <a:tblPr firstRow="1" firstCol="1" bandRow="1">
                <a:tableStyleId>{5C22544A-7EE6-4342-B048-85BDC9FD1C3A}</a:tableStyleId>
              </a:tblPr>
              <a:tblGrid>
                <a:gridCol w="2790292"/>
                <a:gridCol w="4982108"/>
              </a:tblGrid>
              <a:tr h="0">
                <a:tc gridSpan="2">
                  <a:txBody>
                    <a:bodyPr/>
                    <a:lstStyle/>
                    <a:p>
                      <a:pPr marL="0" marR="0" algn="ctr">
                        <a:lnSpc>
                          <a:spcPct val="115000"/>
                        </a:lnSpc>
                        <a:spcBef>
                          <a:spcPts val="0"/>
                        </a:spcBef>
                        <a:spcAft>
                          <a:spcPts val="0"/>
                        </a:spcAft>
                      </a:pPr>
                      <a:r>
                        <a:rPr lang="en-US" sz="1400" dirty="0">
                          <a:effectLst/>
                        </a:rPr>
                        <a:t>PHY parameters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r>
              <a:tr h="0">
                <a:tc>
                  <a:txBody>
                    <a:bodyPr/>
                    <a:lstStyle/>
                    <a:p>
                      <a:pPr marL="0" marR="0" algn="l">
                        <a:lnSpc>
                          <a:spcPct val="115000"/>
                        </a:lnSpc>
                        <a:spcBef>
                          <a:spcPts val="0"/>
                        </a:spcBef>
                        <a:spcAft>
                          <a:spcPts val="0"/>
                        </a:spcAft>
                      </a:pPr>
                      <a:r>
                        <a:rPr lang="en-US" sz="1400" dirty="0">
                          <a:effectLst/>
                        </a:rPr>
                        <a:t>Center frequency and BW</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Operation Channel: 5GHz with  80 MHz channel</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400" dirty="0">
                          <a:effectLst/>
                        </a:rPr>
                        <a:t>MCS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smtClean="0">
                          <a:effectLst/>
                        </a:rPr>
                        <a:t>MCS5</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400" dirty="0">
                          <a:effectLst/>
                        </a:rPr>
                        <a:t>GI</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Long GI</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400" dirty="0">
                          <a:effectLst/>
                        </a:rPr>
                        <a:t>STA TX power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15 </a:t>
                      </a:r>
                      <a:r>
                        <a:rPr lang="en-US" sz="1400" dirty="0" err="1">
                          <a:effectLst/>
                        </a:rPr>
                        <a:t>dBm</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400">
                          <a:effectLst/>
                        </a:rPr>
                        <a:t>AP TX Power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20 </a:t>
                      </a:r>
                      <a:r>
                        <a:rPr lang="en-US" sz="1400" dirty="0" err="1">
                          <a:effectLst/>
                        </a:rPr>
                        <a:t>dBm</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400">
                          <a:effectLst/>
                        </a:rPr>
                        <a:t>AP #of TX antennas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400">
                          <a:effectLst/>
                        </a:rPr>
                        <a:t>AP #of RX antennas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0">
                <a:tc>
                  <a:txBody>
                    <a:bodyPr/>
                    <a:lstStyle/>
                    <a:p>
                      <a:pPr marL="0" marR="0" algn="l">
                        <a:lnSpc>
                          <a:spcPct val="115000"/>
                        </a:lnSpc>
                        <a:spcBef>
                          <a:spcPts val="0"/>
                        </a:spcBef>
                        <a:spcAft>
                          <a:spcPts val="0"/>
                        </a:spcAft>
                      </a:pPr>
                      <a:r>
                        <a:rPr lang="en-US" sz="1400">
                          <a:effectLst/>
                        </a:rPr>
                        <a:t>STA #of TX antennas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tabLst>
                          <a:tab pos="1451610" algn="ctr"/>
                        </a:tabLst>
                      </a:pPr>
                      <a:r>
                        <a:rPr lang="en-US" sz="1400" dirty="0">
                          <a:effectLst/>
                        </a:rPr>
                        <a:t>1</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r h="195761">
                <a:tc>
                  <a:txBody>
                    <a:bodyPr/>
                    <a:lstStyle/>
                    <a:p>
                      <a:pPr marL="0" marR="0" algn="l">
                        <a:lnSpc>
                          <a:spcPct val="115000"/>
                        </a:lnSpc>
                        <a:spcBef>
                          <a:spcPts val="0"/>
                        </a:spcBef>
                        <a:spcAft>
                          <a:spcPts val="0"/>
                        </a:spcAft>
                      </a:pPr>
                      <a:r>
                        <a:rPr lang="en-US" sz="1400" dirty="0">
                          <a:effectLst/>
                        </a:rPr>
                        <a:t>STA #of RX antennas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tabLst>
                          <a:tab pos="1451610" algn="ctr"/>
                        </a:tabLst>
                      </a:pPr>
                      <a:r>
                        <a:rPr lang="en-US" sz="1400" dirty="0">
                          <a:effectLst/>
                        </a:rPr>
                        <a:t>1</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632352659"/>
              </p:ext>
            </p:extLst>
          </p:nvPr>
        </p:nvGraphicFramePr>
        <p:xfrm>
          <a:off x="688287" y="4058472"/>
          <a:ext cx="7783513" cy="1958433"/>
        </p:xfrm>
        <a:graphic>
          <a:graphicData uri="http://schemas.openxmlformats.org/drawingml/2006/table">
            <a:tbl>
              <a:tblPr firstRow="1" firstCol="1" bandRow="1">
                <a:tableStyleId>{5C22544A-7EE6-4342-B048-85BDC9FD1C3A}</a:tableStyleId>
              </a:tblPr>
              <a:tblGrid>
                <a:gridCol w="2794281"/>
                <a:gridCol w="4989232"/>
              </a:tblGrid>
              <a:tr h="273741">
                <a:tc gridSpan="2">
                  <a:txBody>
                    <a:bodyPr/>
                    <a:lstStyle/>
                    <a:p>
                      <a:pPr marL="0" marR="0" algn="ctr">
                        <a:lnSpc>
                          <a:spcPct val="115000"/>
                        </a:lnSpc>
                        <a:spcBef>
                          <a:spcPts val="0"/>
                        </a:spcBef>
                        <a:spcAft>
                          <a:spcPts val="0"/>
                        </a:spcAft>
                      </a:pPr>
                      <a:r>
                        <a:rPr lang="en-US" sz="1400" dirty="0">
                          <a:effectLst/>
                        </a:rPr>
                        <a:t>MAC parameters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en-US"/>
                    </a:p>
                  </a:txBody>
                  <a:tcPr/>
                </a:tc>
              </a:tr>
              <a:tr h="315987">
                <a:tc>
                  <a:txBody>
                    <a:bodyPr/>
                    <a:lstStyle/>
                    <a:p>
                      <a:pPr marL="0" marR="0">
                        <a:lnSpc>
                          <a:spcPct val="115000"/>
                        </a:lnSpc>
                        <a:spcBef>
                          <a:spcPts val="0"/>
                        </a:spcBef>
                        <a:spcAft>
                          <a:spcPts val="0"/>
                        </a:spcAft>
                      </a:pPr>
                      <a:r>
                        <a:rPr lang="en-US" sz="1400" dirty="0">
                          <a:effectLst/>
                        </a:rPr>
                        <a:t>Access protocol parameters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EDCA with default parameters according to the access category</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73741">
                <a:tc>
                  <a:txBody>
                    <a:bodyPr/>
                    <a:lstStyle/>
                    <a:p>
                      <a:pPr marL="0" marR="0">
                        <a:lnSpc>
                          <a:spcPct val="115000"/>
                        </a:lnSpc>
                        <a:spcBef>
                          <a:spcPts val="0"/>
                        </a:spcBef>
                        <a:spcAft>
                          <a:spcPts val="0"/>
                        </a:spcAft>
                      </a:pPr>
                      <a:r>
                        <a:rPr lang="en-US" sz="1400" dirty="0">
                          <a:effectLst/>
                        </a:rPr>
                        <a:t>UDP packet size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100</a:t>
                      </a:r>
                      <a:r>
                        <a:rPr lang="en-US" sz="1400" baseline="0" dirty="0" smtClean="0">
                          <a:effectLst/>
                        </a:rPr>
                        <a:t> </a:t>
                      </a:r>
                      <a:r>
                        <a:rPr lang="en-US" sz="1400" dirty="0" smtClean="0">
                          <a:effectLst/>
                        </a:rPr>
                        <a:t> </a:t>
                      </a:r>
                      <a:r>
                        <a:rPr lang="en-US" sz="1400" dirty="0">
                          <a:effectLst/>
                        </a:rPr>
                        <a:t>bytes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73741">
                <a:tc>
                  <a:txBody>
                    <a:bodyPr/>
                    <a:lstStyle/>
                    <a:p>
                      <a:pPr marL="0" marR="0">
                        <a:lnSpc>
                          <a:spcPct val="115000"/>
                        </a:lnSpc>
                        <a:spcBef>
                          <a:spcPts val="0"/>
                        </a:spcBef>
                        <a:spcAft>
                          <a:spcPts val="0"/>
                        </a:spcAft>
                      </a:pPr>
                      <a:r>
                        <a:rPr lang="en-US" sz="1400">
                          <a:effectLst/>
                        </a:rPr>
                        <a:t>Aggregation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64 MPDU per AMPDU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73741">
                <a:tc>
                  <a:txBody>
                    <a:bodyPr/>
                    <a:lstStyle/>
                    <a:p>
                      <a:pPr marL="0" marR="0">
                        <a:lnSpc>
                          <a:spcPct val="115000"/>
                        </a:lnSpc>
                        <a:spcBef>
                          <a:spcPts val="0"/>
                        </a:spcBef>
                        <a:spcAft>
                          <a:spcPts val="0"/>
                        </a:spcAft>
                      </a:pPr>
                      <a:r>
                        <a:rPr lang="en-US" sz="1400">
                          <a:effectLst/>
                        </a:rPr>
                        <a:t>Max # of retries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10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73741">
                <a:tc>
                  <a:txBody>
                    <a:bodyPr/>
                    <a:lstStyle/>
                    <a:p>
                      <a:pPr marL="0" marR="0">
                        <a:lnSpc>
                          <a:spcPct val="115000"/>
                        </a:lnSpc>
                        <a:spcBef>
                          <a:spcPts val="0"/>
                        </a:spcBef>
                        <a:spcAft>
                          <a:spcPts val="0"/>
                        </a:spcAft>
                      </a:pPr>
                      <a:r>
                        <a:rPr lang="en-US" sz="1400" dirty="0" smtClean="0">
                          <a:effectLst/>
                        </a:rPr>
                        <a:t>RTS/CTS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smtClean="0">
                          <a:effectLst/>
                        </a:rPr>
                        <a:t>enabled or disabled</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r h="273741">
                <a:tc>
                  <a:txBody>
                    <a:bodyPr/>
                    <a:lstStyle/>
                    <a:p>
                      <a:pPr marL="0" marR="0">
                        <a:lnSpc>
                          <a:spcPct val="115000"/>
                        </a:lnSpc>
                        <a:spcBef>
                          <a:spcPts val="0"/>
                        </a:spcBef>
                        <a:spcAft>
                          <a:spcPts val="0"/>
                        </a:spcAft>
                      </a:pPr>
                      <a:r>
                        <a:rPr lang="en-US" sz="1400">
                          <a:effectLst/>
                        </a:rPr>
                        <a:t>Association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All STAs are associated to the designated AP</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3084985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838200"/>
          </a:xfrm>
        </p:spPr>
        <p:txBody>
          <a:bodyPr/>
          <a:lstStyle/>
          <a:p>
            <a:r>
              <a:rPr lang="en-US" altLang="zh-TW" dirty="0" smtClean="0"/>
              <a:t>Simulation Setting</a:t>
            </a:r>
            <a:endParaRPr lang="zh-TW" altLang="en-US" dirty="0"/>
          </a:p>
        </p:txBody>
      </p:sp>
      <p:sp>
        <p:nvSpPr>
          <p:cNvPr id="8" name="Content Placeholder 7"/>
          <p:cNvSpPr>
            <a:spLocks noGrp="1"/>
          </p:cNvSpPr>
          <p:nvPr>
            <p:ph idx="1"/>
          </p:nvPr>
        </p:nvSpPr>
        <p:spPr>
          <a:xfrm>
            <a:off x="685800" y="1524000"/>
            <a:ext cx="7772400" cy="4724400"/>
          </a:xfrm>
        </p:spPr>
        <p:txBody>
          <a:bodyPr>
            <a:normAutofit/>
          </a:bodyPr>
          <a:lstStyle/>
          <a:p>
            <a:r>
              <a:rPr lang="en-US" altLang="zh-TW" dirty="0" smtClean="0"/>
              <a:t>STA Access </a:t>
            </a:r>
            <a:r>
              <a:rPr lang="en-US" altLang="zh-TW" dirty="0"/>
              <a:t>category (AC) </a:t>
            </a:r>
            <a:r>
              <a:rPr lang="en-US" altLang="zh-TW" dirty="0" smtClean="0"/>
              <a:t>setting in each BSS</a:t>
            </a:r>
            <a:endParaRPr lang="en-US" altLang="zh-TW" dirty="0"/>
          </a:p>
          <a:p>
            <a:pPr lvl="1"/>
            <a:r>
              <a:rPr lang="en-US" altLang="zh-TW" dirty="0" smtClean="0"/>
              <a:t>1/3 </a:t>
            </a:r>
            <a:r>
              <a:rPr lang="en-US" altLang="zh-TW" dirty="0"/>
              <a:t>STAs are AC_VO (7, 15)</a:t>
            </a:r>
          </a:p>
          <a:p>
            <a:pPr lvl="1"/>
            <a:r>
              <a:rPr lang="en-US" altLang="zh-TW" dirty="0"/>
              <a:t>1/3 STAs are AC_VI (15, 31)</a:t>
            </a:r>
          </a:p>
          <a:p>
            <a:pPr lvl="1"/>
            <a:r>
              <a:rPr lang="en-US" altLang="zh-TW" dirty="0"/>
              <a:t>1/3 STAs are AC_BE (31, 1023</a:t>
            </a:r>
            <a:r>
              <a:rPr lang="en-US" altLang="zh-TW" dirty="0" smtClean="0"/>
              <a:t>)</a:t>
            </a:r>
          </a:p>
          <a:p>
            <a:r>
              <a:rPr lang="en-US" altLang="zh-TW" dirty="0"/>
              <a:t>OFDMA scheduling</a:t>
            </a:r>
          </a:p>
          <a:p>
            <a:pPr lvl="1"/>
            <a:r>
              <a:rPr lang="en-US" dirty="0" smtClean="0"/>
              <a:t>For </a:t>
            </a:r>
            <a:r>
              <a:rPr lang="en-US" dirty="0"/>
              <a:t>each available RU, </a:t>
            </a:r>
            <a:r>
              <a:rPr lang="en-US" dirty="0" smtClean="0"/>
              <a:t>AP </a:t>
            </a:r>
            <a:r>
              <a:rPr lang="en-US" dirty="0"/>
              <a:t>selects an associated STA </a:t>
            </a:r>
            <a:r>
              <a:rPr lang="en-US" dirty="0" smtClean="0"/>
              <a:t>randomly</a:t>
            </a:r>
          </a:p>
          <a:p>
            <a:pPr lvl="0"/>
            <a:r>
              <a:rPr lang="en-US" dirty="0"/>
              <a:t>For the BSS with UL traffic</a:t>
            </a:r>
          </a:p>
          <a:p>
            <a:pPr lvl="1"/>
            <a:r>
              <a:rPr lang="en-US" dirty="0"/>
              <a:t>STAs </a:t>
            </a:r>
            <a:r>
              <a:rPr lang="en-US" dirty="0" smtClean="0"/>
              <a:t>send </a:t>
            </a:r>
            <a:r>
              <a:rPr lang="en-US" dirty="0"/>
              <a:t>100 bytes </a:t>
            </a:r>
            <a:r>
              <a:rPr lang="en-US" dirty="0" smtClean="0"/>
              <a:t>UDP traffic to AP every 0.1ms</a:t>
            </a:r>
            <a:endParaRPr lang="en-US" dirty="0"/>
          </a:p>
          <a:p>
            <a:pPr lvl="1"/>
            <a:r>
              <a:rPr lang="en-US" dirty="0"/>
              <a:t>HE STAs are waiting for trigger frames to transmit UL data</a:t>
            </a:r>
          </a:p>
          <a:p>
            <a:pPr lvl="0"/>
            <a:r>
              <a:rPr lang="en-US" dirty="0"/>
              <a:t>For the BSS with DL traffic</a:t>
            </a:r>
          </a:p>
          <a:p>
            <a:pPr lvl="1"/>
            <a:r>
              <a:rPr lang="en-US" dirty="0" smtClean="0"/>
              <a:t>AP sends </a:t>
            </a:r>
            <a:r>
              <a:rPr lang="en-US" dirty="0"/>
              <a:t>100 bytes UDP </a:t>
            </a:r>
            <a:r>
              <a:rPr lang="en-US" dirty="0" smtClean="0"/>
              <a:t>traffic to each station </a:t>
            </a:r>
            <a:r>
              <a:rPr lang="en-US" dirty="0"/>
              <a:t>every </a:t>
            </a:r>
            <a:r>
              <a:rPr lang="en-US" dirty="0" smtClean="0"/>
              <a:t>0.1ms </a:t>
            </a:r>
            <a:endParaRPr lang="en-US" dirty="0"/>
          </a:p>
          <a:p>
            <a:pPr lvl="1"/>
            <a:r>
              <a:rPr lang="en-US" dirty="0"/>
              <a:t>STAs only send acknowledgement to </a:t>
            </a:r>
            <a:r>
              <a:rPr lang="en-US" dirty="0" smtClean="0"/>
              <a:t>AP </a:t>
            </a:r>
            <a:r>
              <a:rPr lang="en-US" altLang="zh-TW" dirty="0" smtClean="0"/>
              <a:t> </a:t>
            </a:r>
            <a:endParaRPr lang="en-US" altLang="zh-TW" dirty="0"/>
          </a:p>
          <a:p>
            <a:endParaRPr lang="en-US" altLang="zh-TW" dirty="0"/>
          </a:p>
          <a:p>
            <a:endParaRPr lang="en-US" altLang="zh-TW" dirty="0" smtClean="0"/>
          </a:p>
          <a:p>
            <a:pPr lvl="1"/>
            <a:endParaRPr lang="en-US" altLang="zh-TW" dirty="0" smtClean="0"/>
          </a:p>
          <a:p>
            <a:pPr lvl="1"/>
            <a:endParaRPr lang="en-US" altLang="zh-TW" dirty="0" smtClean="0"/>
          </a:p>
          <a:p>
            <a:endParaRPr lang="zh-TW" altLang="en-US" dirty="0"/>
          </a:p>
        </p:txBody>
      </p:sp>
      <p:sp>
        <p:nvSpPr>
          <p:cNvPr id="5" name="Footer Placeholder 4"/>
          <p:cNvSpPr>
            <a:spLocks noGrp="1"/>
          </p:cNvSpPr>
          <p:nvPr>
            <p:ph type="ftr" sz="quarter" idx="11"/>
          </p:nvPr>
        </p:nvSpPr>
        <p:spPr>
          <a:xfrm>
            <a:off x="6714898" y="6475413"/>
            <a:ext cx="1829027" cy="184666"/>
          </a:xfrm>
        </p:spPr>
        <p:txBody>
          <a:bodyPr/>
          <a:lstStyle/>
          <a:p>
            <a:pPr>
              <a:defRPr/>
            </a:pPr>
            <a:r>
              <a:rPr lang="en-US" altLang="ko-KR" dirty="0"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6</a:t>
            </a:fld>
            <a:endParaRPr lang="en-US"/>
          </a:p>
        </p:txBody>
      </p:sp>
      <p:sp>
        <p:nvSpPr>
          <p:cNvPr id="10" name="Date Placeholder 3"/>
          <p:cNvSpPr>
            <a:spLocks noGrp="1"/>
          </p:cNvSpPr>
          <p:nvPr>
            <p:ph type="dt" sz="quarter" idx="10"/>
          </p:nvPr>
        </p:nvSpPr>
        <p:spPr>
          <a:xfrm>
            <a:off x="696913" y="332601"/>
            <a:ext cx="955390" cy="276999"/>
          </a:xfrm>
        </p:spPr>
        <p:txBody>
          <a:bodyPr/>
          <a:lstStyle/>
          <a:p>
            <a:pPr>
              <a:defRPr/>
            </a:pPr>
            <a:r>
              <a:rPr lang="en-US" altLang="zh-TW" smtClean="0"/>
              <a:t>Sept 2017</a:t>
            </a:r>
            <a:endParaRPr lang="en-US" altLang="zh-TW" dirty="0"/>
          </a:p>
        </p:txBody>
      </p:sp>
    </p:spTree>
    <p:extLst>
      <p:ext uri="{BB962C8B-B14F-4D97-AF65-F5344CB8AC3E}">
        <p14:creationId xmlns:p14="http://schemas.microsoft.com/office/powerpoint/2010/main" xmlns="" val="2822858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914400"/>
          </a:xfrm>
        </p:spPr>
        <p:txBody>
          <a:bodyPr/>
          <a:lstStyle/>
          <a:p>
            <a:r>
              <a:rPr lang="en-US" altLang="zh-TW" dirty="0" smtClean="0"/>
              <a:t>System Throughputs (Mbps)</a:t>
            </a:r>
            <a:br>
              <a:rPr lang="en-US" altLang="zh-TW" dirty="0" smtClean="0"/>
            </a:br>
            <a:r>
              <a:rPr lang="en-US" altLang="zh-TW" dirty="0" smtClean="0"/>
              <a:t>RTS/CTS Enabled</a:t>
            </a:r>
            <a:endParaRPr lang="zh-TW" altLang="en-US" dirty="0"/>
          </a:p>
        </p:txBody>
      </p:sp>
      <p:sp>
        <p:nvSpPr>
          <p:cNvPr id="8" name="Content Placeholder 7"/>
          <p:cNvSpPr>
            <a:spLocks noGrp="1"/>
          </p:cNvSpPr>
          <p:nvPr>
            <p:ph idx="1"/>
          </p:nvPr>
        </p:nvSpPr>
        <p:spPr>
          <a:xfrm>
            <a:off x="685800" y="1524000"/>
            <a:ext cx="7848600" cy="4800600"/>
          </a:xfrm>
        </p:spPr>
        <p:txBody>
          <a:bodyPr>
            <a:normAutofit/>
          </a:bodyPr>
          <a:lstStyle/>
          <a:p>
            <a:r>
              <a:rPr lang="en-US" altLang="zh-TW" sz="2000" dirty="0" smtClean="0"/>
              <a:t>39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78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156 STAs</a:t>
            </a:r>
          </a:p>
          <a:p>
            <a:endParaRPr lang="en-US" altLang="zh-TW" dirty="0" smtClean="0"/>
          </a:p>
          <a:p>
            <a:endParaRPr lang="en-US" altLang="zh-TW" dirty="0" smtClean="0"/>
          </a:p>
          <a:p>
            <a:pPr marL="0" indent="0">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7</a:t>
            </a:fld>
            <a:endParaRPr lang="en-US"/>
          </a:p>
        </p:txBody>
      </p:sp>
      <p:sp>
        <p:nvSpPr>
          <p:cNvPr id="10"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graphicFrame>
        <p:nvGraphicFramePr>
          <p:cNvPr id="12" name="Table 11"/>
          <p:cNvGraphicFramePr>
            <a:graphicFrameLocks noGrp="1"/>
          </p:cNvGraphicFramePr>
          <p:nvPr>
            <p:extLst>
              <p:ext uri="{D42A27DB-BD31-4B8C-83A1-F6EECF244321}">
                <p14:modId xmlns:p14="http://schemas.microsoft.com/office/powerpoint/2010/main" xmlns="" val="410536985"/>
              </p:ext>
            </p:extLst>
          </p:nvPr>
        </p:nvGraphicFramePr>
        <p:xfrm>
          <a:off x="761998" y="1847850"/>
          <a:ext cx="7086604" cy="1219200"/>
        </p:xfrm>
        <a:graphic>
          <a:graphicData uri="http://schemas.openxmlformats.org/drawingml/2006/table">
            <a:tbl>
              <a:tblPr firstRow="1" bandRow="1">
                <a:tableStyleId>{5C22544A-7EE6-4342-B048-85BDC9FD1C3A}</a:tableStyleId>
              </a:tblPr>
              <a:tblGrid>
                <a:gridCol w="1771651"/>
                <a:gridCol w="1771651"/>
                <a:gridCol w="1771651"/>
                <a:gridCol w="1771651"/>
              </a:tblGrid>
              <a:tr h="297072">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297072">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78.85</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72.60</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49.47</a:t>
                      </a:r>
                    </a:p>
                  </a:txBody>
                  <a:tcPr marL="7620" marR="7620" marT="7620" marB="0" anchor="ctr"/>
                </a:tc>
              </a:tr>
              <a:tr h="297072">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102.36</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104.95</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112.14</a:t>
                      </a:r>
                    </a:p>
                  </a:txBody>
                  <a:tcPr marL="7620" marR="7620" marT="7620" marB="0" anchor="ctr"/>
                </a:tc>
              </a:tr>
              <a:tr h="297072">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29.82%</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44.56%</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126.67%</a:t>
                      </a:r>
                    </a:p>
                  </a:txBody>
                  <a:tcPr marL="7620" marR="7620" marT="762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359292015"/>
              </p:ext>
            </p:extLst>
          </p:nvPr>
        </p:nvGraphicFramePr>
        <p:xfrm>
          <a:off x="774940" y="3314700"/>
          <a:ext cx="7073660" cy="1219200"/>
        </p:xfrm>
        <a:graphic>
          <a:graphicData uri="http://schemas.openxmlformats.org/drawingml/2006/table">
            <a:tbl>
              <a:tblPr firstRow="1" bandRow="1">
                <a:tableStyleId>{5C22544A-7EE6-4342-B048-85BDC9FD1C3A}</a:tableStyleId>
              </a:tblPr>
              <a:tblGrid>
                <a:gridCol w="1768415"/>
                <a:gridCol w="1768415"/>
                <a:gridCol w="1768415"/>
                <a:gridCol w="1768415"/>
              </a:tblGrid>
              <a:tr h="276225">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276225">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73.45</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85.59</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58.71</a:t>
                      </a:r>
                    </a:p>
                  </a:txBody>
                  <a:tcPr marL="7620" marR="7620" marT="7620" marB="0" anchor="ctr"/>
                </a:tc>
              </a:tr>
              <a:tr h="276225">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a:solidFill>
                            <a:schemeClr val="tx1"/>
                          </a:solidFill>
                          <a:effectLst/>
                          <a:latin typeface="Calibri" panose="020F0502020204030204" pitchFamily="34" charset="0"/>
                          <a:ea typeface="+mn-ea"/>
                          <a:cs typeface="+mn-cs"/>
                        </a:rPr>
                        <a:t>95.52</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103.23</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116.72</a:t>
                      </a:r>
                    </a:p>
                  </a:txBody>
                  <a:tcPr marL="7620" marR="7620" marT="7620" marB="0" anchor="ctr"/>
                </a:tc>
              </a:tr>
              <a:tr h="276225">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30.05%</a:t>
                      </a:r>
                    </a:p>
                  </a:txBody>
                  <a:tcPr marL="7620" marR="7620" marT="7620" marB="0"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20.61%</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98.80%</a:t>
                      </a:r>
                    </a:p>
                  </a:txBody>
                  <a:tcPr marL="7620" marR="7620" marT="7620"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2905549381"/>
              </p:ext>
            </p:extLst>
          </p:nvPr>
        </p:nvGraphicFramePr>
        <p:xfrm>
          <a:off x="796506" y="4781550"/>
          <a:ext cx="7073660" cy="1269160"/>
        </p:xfrm>
        <a:graphic>
          <a:graphicData uri="http://schemas.openxmlformats.org/drawingml/2006/table">
            <a:tbl>
              <a:tblPr firstRow="1" bandRow="1">
                <a:tableStyleId>{5C22544A-7EE6-4342-B048-85BDC9FD1C3A}</a:tableStyleId>
              </a:tblPr>
              <a:tblGrid>
                <a:gridCol w="1768415"/>
                <a:gridCol w="1768415"/>
                <a:gridCol w="1768415"/>
                <a:gridCol w="1768415"/>
              </a:tblGrid>
              <a:tr h="317290">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317290">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69.94</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93.06</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69.96</a:t>
                      </a:r>
                    </a:p>
                  </a:txBody>
                  <a:tcPr marL="7620" marR="7620" marT="7620" marB="0" anchor="ctr"/>
                </a:tc>
              </a:tr>
              <a:tr h="317290">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85.75</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101.58</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120.58</a:t>
                      </a:r>
                    </a:p>
                  </a:txBody>
                  <a:tcPr marL="7620" marR="7620" marT="7620" marB="0" anchor="ctr"/>
                </a:tc>
              </a:tr>
              <a:tr h="317290">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22.61%</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9.15%</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72.34%</a:t>
                      </a:r>
                    </a:p>
                  </a:txBody>
                  <a:tcPr marL="7620" marR="7620" marT="7620" marB="0" anchor="ctr"/>
                </a:tc>
              </a:tr>
            </a:tbl>
          </a:graphicData>
        </a:graphic>
      </p:graphicFrame>
      <p:sp>
        <p:nvSpPr>
          <p:cNvPr id="16" name="TextBox 15"/>
          <p:cNvSpPr txBox="1"/>
          <p:nvPr/>
        </p:nvSpPr>
        <p:spPr>
          <a:xfrm>
            <a:off x="2971800" y="6096000"/>
            <a:ext cx="5278817" cy="369332"/>
          </a:xfrm>
          <a:prstGeom prst="rect">
            <a:avLst/>
          </a:prstGeom>
          <a:noFill/>
        </p:spPr>
        <p:txBody>
          <a:bodyPr wrap="none" rtlCol="0">
            <a:spAutoFit/>
          </a:bodyPr>
          <a:lstStyle/>
          <a:p>
            <a:r>
              <a:rPr lang="en-US" sz="1800" b="1" i="1" dirty="0" smtClean="0">
                <a:solidFill>
                  <a:srgbClr val="C00000"/>
                </a:solidFill>
                <a:latin typeface="Calibri" pitchFamily="34" charset="0"/>
              </a:rPr>
              <a:t>11ax has ~20% to ~120% system T-put gain over 11ac</a:t>
            </a:r>
            <a:endParaRPr lang="en-US" sz="1800" b="1" i="1"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914400"/>
          </a:xfrm>
        </p:spPr>
        <p:txBody>
          <a:bodyPr/>
          <a:lstStyle/>
          <a:p>
            <a:r>
              <a:rPr lang="en-US" altLang="zh-TW" dirty="0" smtClean="0"/>
              <a:t>Downlink Throughputs (Mbps)</a:t>
            </a:r>
            <a:br>
              <a:rPr lang="en-US" altLang="zh-TW" dirty="0" smtClean="0"/>
            </a:br>
            <a:r>
              <a:rPr lang="en-US" altLang="zh-TW" dirty="0" smtClean="0"/>
              <a:t>RTS/CTS Enabled</a:t>
            </a:r>
            <a:endParaRPr lang="zh-TW" altLang="en-US" dirty="0"/>
          </a:p>
        </p:txBody>
      </p:sp>
      <p:sp>
        <p:nvSpPr>
          <p:cNvPr id="8" name="Content Placeholder 7"/>
          <p:cNvSpPr>
            <a:spLocks noGrp="1"/>
          </p:cNvSpPr>
          <p:nvPr>
            <p:ph idx="1"/>
          </p:nvPr>
        </p:nvSpPr>
        <p:spPr>
          <a:xfrm>
            <a:off x="685800" y="1524000"/>
            <a:ext cx="7848600" cy="4800600"/>
          </a:xfrm>
        </p:spPr>
        <p:txBody>
          <a:bodyPr>
            <a:normAutofit/>
          </a:bodyPr>
          <a:lstStyle/>
          <a:p>
            <a:r>
              <a:rPr lang="en-US" altLang="zh-TW" sz="2000" dirty="0" smtClean="0"/>
              <a:t>39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78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156 STAs</a:t>
            </a:r>
          </a:p>
          <a:p>
            <a:endParaRPr lang="en-US" altLang="zh-TW" dirty="0" smtClean="0"/>
          </a:p>
          <a:p>
            <a:endParaRPr lang="en-US" altLang="zh-TW" dirty="0" smtClean="0"/>
          </a:p>
          <a:p>
            <a:pPr marL="0" indent="0">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8</a:t>
            </a:fld>
            <a:endParaRPr lang="en-US"/>
          </a:p>
        </p:txBody>
      </p:sp>
      <p:sp>
        <p:nvSpPr>
          <p:cNvPr id="10"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graphicFrame>
        <p:nvGraphicFramePr>
          <p:cNvPr id="12" name="Table 11"/>
          <p:cNvGraphicFramePr>
            <a:graphicFrameLocks noGrp="1"/>
          </p:cNvGraphicFramePr>
          <p:nvPr>
            <p:extLst>
              <p:ext uri="{D42A27DB-BD31-4B8C-83A1-F6EECF244321}">
                <p14:modId xmlns:p14="http://schemas.microsoft.com/office/powerpoint/2010/main" xmlns="" val="2750422216"/>
              </p:ext>
            </p:extLst>
          </p:nvPr>
        </p:nvGraphicFramePr>
        <p:xfrm>
          <a:off x="761998" y="1847850"/>
          <a:ext cx="5314953" cy="1219200"/>
        </p:xfrm>
        <a:graphic>
          <a:graphicData uri="http://schemas.openxmlformats.org/drawingml/2006/table">
            <a:tbl>
              <a:tblPr firstRow="1" bandRow="1">
                <a:tableStyleId>{5C22544A-7EE6-4342-B048-85BDC9FD1C3A}</a:tableStyleId>
              </a:tblPr>
              <a:tblGrid>
                <a:gridCol w="1771651"/>
                <a:gridCol w="1771651"/>
                <a:gridCol w="1771651"/>
              </a:tblGrid>
              <a:tr h="297072">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r>
              <a:tr h="297072">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17.65</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3.15</a:t>
                      </a:r>
                    </a:p>
                  </a:txBody>
                  <a:tcPr marL="7620" marR="7620" marT="7620" marB="0" anchor="ctr"/>
                </a:tc>
              </a:tr>
              <a:tr h="297072">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60.16</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24.42</a:t>
                      </a:r>
                    </a:p>
                  </a:txBody>
                  <a:tcPr marL="7620" marR="7620" marT="7620" marB="0" anchor="ctr"/>
                </a:tc>
              </a:tr>
              <a:tr h="297072">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240.89%</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675.28%</a:t>
                      </a:r>
                    </a:p>
                  </a:txBody>
                  <a:tcPr marL="7620" marR="7620" marT="762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2858145719"/>
              </p:ext>
            </p:extLst>
          </p:nvPr>
        </p:nvGraphicFramePr>
        <p:xfrm>
          <a:off x="774940" y="3314700"/>
          <a:ext cx="5305245" cy="1219200"/>
        </p:xfrm>
        <a:graphic>
          <a:graphicData uri="http://schemas.openxmlformats.org/drawingml/2006/table">
            <a:tbl>
              <a:tblPr firstRow="1" bandRow="1">
                <a:tableStyleId>{5C22544A-7EE6-4342-B048-85BDC9FD1C3A}</a:tableStyleId>
              </a:tblPr>
              <a:tblGrid>
                <a:gridCol w="1768415"/>
                <a:gridCol w="1768415"/>
                <a:gridCol w="1768415"/>
              </a:tblGrid>
              <a:tr h="276225">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r>
              <a:tr h="276225">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3.15</a:t>
                      </a:r>
                    </a:p>
                  </a:txBody>
                  <a:tcPr marL="7620" marR="7620" marT="7620" marB="0" anchor="ctr"/>
                </a:tc>
                <a:tc>
                  <a:txBody>
                    <a:bodyPr/>
                    <a:lstStyle/>
                    <a:p>
                      <a:pPr marL="0" algn="ctr" defTabSz="914400" rtl="0" eaLnBrk="1" fontAlgn="b" latinLnBrk="0" hangingPunct="1"/>
                      <a:r>
                        <a:rPr lang="en-US" sz="1400" b="0" i="0" u="none" strike="noStrike" kern="1200">
                          <a:solidFill>
                            <a:schemeClr val="tx1"/>
                          </a:solidFill>
                          <a:effectLst/>
                          <a:latin typeface="Calibri" panose="020F0502020204030204" pitchFamily="34" charset="0"/>
                          <a:ea typeface="+mn-ea"/>
                          <a:cs typeface="+mn-cs"/>
                        </a:rPr>
                        <a:t>0.95</a:t>
                      </a:r>
                    </a:p>
                  </a:txBody>
                  <a:tcPr marL="7620" marR="7620" marT="7620" marB="0" anchor="ctr"/>
                </a:tc>
              </a:tr>
              <a:tr h="276225">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51.33</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22.62</a:t>
                      </a:r>
                    </a:p>
                  </a:txBody>
                  <a:tcPr marL="7620" marR="7620" marT="7620" marB="0" anchor="ctr"/>
                </a:tc>
              </a:tr>
              <a:tr h="276225">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1527.34%</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2286.63%</a:t>
                      </a:r>
                    </a:p>
                  </a:txBody>
                  <a:tcPr marL="7620" marR="7620" marT="7620"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4003171900"/>
              </p:ext>
            </p:extLst>
          </p:nvPr>
        </p:nvGraphicFramePr>
        <p:xfrm>
          <a:off x="796506" y="4781550"/>
          <a:ext cx="5305245" cy="1269160"/>
        </p:xfrm>
        <a:graphic>
          <a:graphicData uri="http://schemas.openxmlformats.org/drawingml/2006/table">
            <a:tbl>
              <a:tblPr firstRow="1" bandRow="1">
                <a:tableStyleId>{5C22544A-7EE6-4342-B048-85BDC9FD1C3A}</a:tableStyleId>
              </a:tblPr>
              <a:tblGrid>
                <a:gridCol w="1768415"/>
                <a:gridCol w="1768415"/>
                <a:gridCol w="1768415"/>
              </a:tblGrid>
              <a:tr h="317290">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r>
              <a:tr h="317290">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2.38</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0.38</a:t>
                      </a:r>
                    </a:p>
                  </a:txBody>
                  <a:tcPr marL="7620" marR="7620" marT="7620" marB="0" anchor="ctr"/>
                </a:tc>
              </a:tr>
              <a:tr h="317290">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41.75</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18.05</a:t>
                      </a:r>
                    </a:p>
                  </a:txBody>
                  <a:tcPr marL="7620" marR="7620" marT="7620" marB="0" anchor="ctr"/>
                </a:tc>
              </a:tr>
              <a:tr h="317290">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1651.64%</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4639.08%</a:t>
                      </a:r>
                    </a:p>
                  </a:txBody>
                  <a:tcPr marL="7620" marR="7620" marT="7620" marB="0" anchor="ctr"/>
                </a:tc>
              </a:tr>
            </a:tbl>
          </a:graphicData>
        </a:graphic>
      </p:graphicFrame>
      <p:sp>
        <p:nvSpPr>
          <p:cNvPr id="17" name="Rectangle 16"/>
          <p:cNvSpPr/>
          <p:nvPr/>
        </p:nvSpPr>
        <p:spPr bwMode="auto">
          <a:xfrm>
            <a:off x="4343400" y="5105400"/>
            <a:ext cx="1752600" cy="304800"/>
          </a:xfrm>
          <a:prstGeom prst="rect">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6477000" y="2895600"/>
            <a:ext cx="2402196" cy="369332"/>
          </a:xfrm>
          <a:prstGeom prst="rect">
            <a:avLst/>
          </a:prstGeom>
          <a:noFill/>
        </p:spPr>
        <p:txBody>
          <a:bodyPr wrap="none" rtlCol="0">
            <a:spAutoFit/>
          </a:bodyPr>
          <a:lstStyle/>
          <a:p>
            <a:r>
              <a:rPr lang="en-US" sz="1800" b="1" i="1" dirty="0" smtClean="0">
                <a:solidFill>
                  <a:srgbClr val="C00000"/>
                </a:solidFill>
                <a:latin typeface="Calibri" pitchFamily="34" charset="0"/>
              </a:rPr>
              <a:t>Extremely low DL T-put</a:t>
            </a:r>
            <a:endParaRPr lang="en-US" sz="1800" b="1" i="1" dirty="0">
              <a:solidFill>
                <a:srgbClr val="C00000"/>
              </a:solidFill>
              <a:latin typeface="Calibri" pitchFamily="34" charset="0"/>
            </a:endParaRPr>
          </a:p>
        </p:txBody>
      </p:sp>
      <p:sp>
        <p:nvSpPr>
          <p:cNvPr id="19" name="Rectangle 18"/>
          <p:cNvSpPr/>
          <p:nvPr/>
        </p:nvSpPr>
        <p:spPr bwMode="auto">
          <a:xfrm>
            <a:off x="4343400" y="3657600"/>
            <a:ext cx="1752600" cy="304800"/>
          </a:xfrm>
          <a:prstGeom prst="rect">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1" name="Down Arrow 20"/>
          <p:cNvSpPr/>
          <p:nvPr/>
        </p:nvSpPr>
        <p:spPr bwMode="auto">
          <a:xfrm rot="2173613">
            <a:off x="6160384" y="3393212"/>
            <a:ext cx="232959" cy="294088"/>
          </a:xfrm>
          <a:prstGeom prst="downArrow">
            <a:avLst/>
          </a:prstGeom>
          <a:solidFill>
            <a:srgbClr val="C0000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2" name="Down Arrow 21"/>
          <p:cNvSpPr/>
          <p:nvPr/>
        </p:nvSpPr>
        <p:spPr bwMode="auto">
          <a:xfrm rot="2173613">
            <a:off x="6160384" y="4841012"/>
            <a:ext cx="232959" cy="294088"/>
          </a:xfrm>
          <a:prstGeom prst="downArrow">
            <a:avLst/>
          </a:prstGeom>
          <a:solidFill>
            <a:srgbClr val="C0000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6553200" y="4648200"/>
            <a:ext cx="2413674" cy="923330"/>
          </a:xfrm>
          <a:prstGeom prst="rect">
            <a:avLst/>
          </a:prstGeom>
          <a:noFill/>
        </p:spPr>
        <p:txBody>
          <a:bodyPr wrap="none" rtlCol="0">
            <a:spAutoFit/>
          </a:bodyPr>
          <a:lstStyle/>
          <a:p>
            <a:r>
              <a:rPr lang="en-US" sz="1800" b="1" i="1" dirty="0" smtClean="0">
                <a:solidFill>
                  <a:srgbClr val="C00000"/>
                </a:solidFill>
                <a:latin typeface="Calibri" pitchFamily="34" charset="0"/>
              </a:rPr>
              <a:t>11ac AP has to contend</a:t>
            </a:r>
          </a:p>
          <a:p>
            <a:r>
              <a:rPr lang="en-US" sz="1800" b="1" i="1" dirty="0" smtClean="0">
                <a:solidFill>
                  <a:srgbClr val="C00000"/>
                </a:solidFill>
                <a:latin typeface="Calibri" pitchFamily="34" charset="0"/>
              </a:rPr>
              <a:t>with many </a:t>
            </a:r>
            <a:r>
              <a:rPr lang="en-US" sz="1800" b="1" i="1" dirty="0" err="1" smtClean="0">
                <a:solidFill>
                  <a:srgbClr val="C00000"/>
                </a:solidFill>
                <a:latin typeface="Calibri" pitchFamily="34" charset="0"/>
              </a:rPr>
              <a:t>many</a:t>
            </a:r>
            <a:r>
              <a:rPr lang="en-US" sz="1800" b="1" i="1" dirty="0" smtClean="0">
                <a:solidFill>
                  <a:srgbClr val="C00000"/>
                </a:solidFill>
                <a:latin typeface="Calibri" pitchFamily="34" charset="0"/>
              </a:rPr>
              <a:t> UL</a:t>
            </a:r>
          </a:p>
          <a:p>
            <a:r>
              <a:rPr lang="en-US" sz="1800" b="1" i="1" dirty="0" smtClean="0">
                <a:solidFill>
                  <a:srgbClr val="C00000"/>
                </a:solidFill>
                <a:latin typeface="Calibri" pitchFamily="34" charset="0"/>
              </a:rPr>
              <a:t>11ac STAs</a:t>
            </a:r>
            <a:endParaRPr lang="en-US" sz="1800" b="1" i="1"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914400"/>
          </a:xfrm>
        </p:spPr>
        <p:txBody>
          <a:bodyPr/>
          <a:lstStyle/>
          <a:p>
            <a:r>
              <a:rPr lang="en-US" altLang="zh-TW" dirty="0" smtClean="0"/>
              <a:t>Uplink Throughputs (Mbps)</a:t>
            </a:r>
            <a:br>
              <a:rPr lang="en-US" altLang="zh-TW" dirty="0" smtClean="0"/>
            </a:br>
            <a:r>
              <a:rPr lang="en-US" altLang="zh-TW" dirty="0" smtClean="0"/>
              <a:t>RTS/CTS Enabled</a:t>
            </a:r>
            <a:endParaRPr lang="zh-TW" altLang="en-US" dirty="0"/>
          </a:p>
        </p:txBody>
      </p:sp>
      <p:sp>
        <p:nvSpPr>
          <p:cNvPr id="8" name="Content Placeholder 7"/>
          <p:cNvSpPr>
            <a:spLocks noGrp="1"/>
          </p:cNvSpPr>
          <p:nvPr>
            <p:ph idx="1"/>
          </p:nvPr>
        </p:nvSpPr>
        <p:spPr>
          <a:xfrm>
            <a:off x="685800" y="1524000"/>
            <a:ext cx="7848600" cy="4800600"/>
          </a:xfrm>
        </p:spPr>
        <p:txBody>
          <a:bodyPr>
            <a:normAutofit/>
          </a:bodyPr>
          <a:lstStyle/>
          <a:p>
            <a:r>
              <a:rPr lang="en-US" altLang="zh-TW" sz="2000" dirty="0" smtClean="0"/>
              <a:t>39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78 STAs</a:t>
            </a:r>
          </a:p>
          <a:p>
            <a:endParaRPr lang="en-US" altLang="zh-TW" sz="2000" dirty="0"/>
          </a:p>
          <a:p>
            <a:endParaRPr lang="en-US" altLang="zh-TW" sz="2000" dirty="0" smtClean="0"/>
          </a:p>
          <a:p>
            <a:pPr marL="0" indent="0">
              <a:buNone/>
            </a:pPr>
            <a:endParaRPr lang="en-US" altLang="zh-TW" sz="2000" dirty="0" smtClean="0"/>
          </a:p>
          <a:p>
            <a:r>
              <a:rPr lang="en-US" altLang="zh-TW" sz="2000" dirty="0" smtClean="0"/>
              <a:t>156 STAs</a:t>
            </a:r>
          </a:p>
          <a:p>
            <a:endParaRPr lang="en-US" altLang="zh-TW" dirty="0" smtClean="0"/>
          </a:p>
          <a:p>
            <a:endParaRPr lang="en-US" altLang="zh-TW" dirty="0" smtClean="0"/>
          </a:p>
          <a:p>
            <a:pPr marL="0" indent="0">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a:p>
            <a:pPr>
              <a:buNone/>
            </a:pPr>
            <a:endParaRPr lang="en-US" altLang="zh-TW" dirty="0" smtClean="0"/>
          </a:p>
        </p:txBody>
      </p:sp>
      <p:sp>
        <p:nvSpPr>
          <p:cNvPr id="5" name="Footer Placeholder 4"/>
          <p:cNvSpPr>
            <a:spLocks noGrp="1"/>
          </p:cNvSpPr>
          <p:nvPr>
            <p:ph type="ftr" sz="quarter" idx="11"/>
          </p:nvPr>
        </p:nvSpPr>
        <p:spPr/>
        <p:txBody>
          <a:bodyPr/>
          <a:lstStyle/>
          <a:p>
            <a:pPr>
              <a:defRPr/>
            </a:pPr>
            <a:r>
              <a:rPr lang="en-US" altLang="ko-KR" smtClean="0"/>
              <a:t>Kevin Chuang, Mediatek Inc.</a:t>
            </a:r>
            <a:endParaRPr lang="en-US" altLang="ko-KR" dirty="0"/>
          </a:p>
        </p:txBody>
      </p:sp>
      <p:sp>
        <p:nvSpPr>
          <p:cNvPr id="6" name="Slide Number Placeholder 5"/>
          <p:cNvSpPr>
            <a:spLocks noGrp="1"/>
          </p:cNvSpPr>
          <p:nvPr>
            <p:ph type="sldNum" sz="quarter" idx="12"/>
          </p:nvPr>
        </p:nvSpPr>
        <p:spPr/>
        <p:txBody>
          <a:bodyPr/>
          <a:lstStyle/>
          <a:p>
            <a:pPr>
              <a:defRPr/>
            </a:pPr>
            <a:r>
              <a:rPr lang="en-US" smtClean="0"/>
              <a:t>Slide </a:t>
            </a:r>
            <a:fld id="{F652A146-6F07-41EF-8958-F5CF356A0B78}" type="slidenum">
              <a:rPr lang="en-US" smtClean="0"/>
              <a:pPr>
                <a:defRPr/>
              </a:pPr>
              <a:t>9</a:t>
            </a:fld>
            <a:endParaRPr lang="en-US"/>
          </a:p>
        </p:txBody>
      </p:sp>
      <p:sp>
        <p:nvSpPr>
          <p:cNvPr id="10" name="Date Placeholder 3"/>
          <p:cNvSpPr>
            <a:spLocks noGrp="1"/>
          </p:cNvSpPr>
          <p:nvPr>
            <p:ph type="dt" sz="quarter" idx="10"/>
          </p:nvPr>
        </p:nvSpPr>
        <p:spPr>
          <a:xfrm>
            <a:off x="696913" y="332601"/>
            <a:ext cx="891270" cy="276999"/>
          </a:xfrm>
        </p:spPr>
        <p:txBody>
          <a:bodyPr/>
          <a:lstStyle/>
          <a:p>
            <a:pPr>
              <a:defRPr/>
            </a:pPr>
            <a:r>
              <a:rPr lang="en-US" altLang="zh-TW" smtClean="0"/>
              <a:t>Sept 2017</a:t>
            </a:r>
            <a:endParaRPr lang="en-US" altLang="zh-TW" dirty="0"/>
          </a:p>
        </p:txBody>
      </p:sp>
      <p:graphicFrame>
        <p:nvGraphicFramePr>
          <p:cNvPr id="11" name="Table 10"/>
          <p:cNvGraphicFramePr>
            <a:graphicFrameLocks noGrp="1"/>
          </p:cNvGraphicFramePr>
          <p:nvPr>
            <p:extLst>
              <p:ext uri="{D42A27DB-BD31-4B8C-83A1-F6EECF244321}">
                <p14:modId xmlns:p14="http://schemas.microsoft.com/office/powerpoint/2010/main" xmlns="" val="3340381082"/>
              </p:ext>
            </p:extLst>
          </p:nvPr>
        </p:nvGraphicFramePr>
        <p:xfrm>
          <a:off x="761998" y="1847850"/>
          <a:ext cx="7086604" cy="1219200"/>
        </p:xfrm>
        <a:graphic>
          <a:graphicData uri="http://schemas.openxmlformats.org/drawingml/2006/table">
            <a:tbl>
              <a:tblPr firstRow="1" bandRow="1">
                <a:tableStyleId>{5C22544A-7EE6-4342-B048-85BDC9FD1C3A}</a:tableStyleId>
              </a:tblPr>
              <a:tblGrid>
                <a:gridCol w="1771651"/>
                <a:gridCol w="1771651"/>
                <a:gridCol w="1771651"/>
                <a:gridCol w="1771651"/>
              </a:tblGrid>
              <a:tr h="297072">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297072">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61.20</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69.45</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49.47</a:t>
                      </a:r>
                    </a:p>
                  </a:txBody>
                  <a:tcPr marL="7620" marR="7620" marT="7620" marB="0" anchor="ctr"/>
                </a:tc>
              </a:tr>
              <a:tr h="297072">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42.19</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80.53</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112.14</a:t>
                      </a:r>
                    </a:p>
                  </a:txBody>
                  <a:tcPr marL="7620" marR="7620" marT="7620" marB="0" anchor="ctr"/>
                </a:tc>
              </a:tr>
              <a:tr h="297072">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-31.05%</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15.96%</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126.67%</a:t>
                      </a:r>
                    </a:p>
                  </a:txBody>
                  <a:tcPr marL="7620" marR="7620" marT="762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827529890"/>
              </p:ext>
            </p:extLst>
          </p:nvPr>
        </p:nvGraphicFramePr>
        <p:xfrm>
          <a:off x="774940" y="3314700"/>
          <a:ext cx="7073660" cy="1219200"/>
        </p:xfrm>
        <a:graphic>
          <a:graphicData uri="http://schemas.openxmlformats.org/drawingml/2006/table">
            <a:tbl>
              <a:tblPr firstRow="1" bandRow="1">
                <a:tableStyleId>{5C22544A-7EE6-4342-B048-85BDC9FD1C3A}</a:tableStyleId>
              </a:tblPr>
              <a:tblGrid>
                <a:gridCol w="1768415"/>
                <a:gridCol w="1768415"/>
                <a:gridCol w="1768415"/>
                <a:gridCol w="1768415"/>
              </a:tblGrid>
              <a:tr h="276225">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276225">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70.30</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84.64</a:t>
                      </a:r>
                    </a:p>
                  </a:txBody>
                  <a:tcPr marL="7620" marR="7620" marT="7620" marB="0" anchor="ctr"/>
                </a:tc>
                <a:tc>
                  <a:txBody>
                    <a:bodyPr/>
                    <a:lstStyle/>
                    <a:p>
                      <a:pPr marL="0" algn="ctr" defTabSz="914400" rtl="0" eaLnBrk="1" fontAlgn="b" latinLnBrk="0" hangingPunct="1"/>
                      <a:r>
                        <a:rPr lang="en-US" sz="1400" b="0" i="0" u="none" strike="noStrike" kern="1200">
                          <a:solidFill>
                            <a:schemeClr val="tx1"/>
                          </a:solidFill>
                          <a:effectLst/>
                          <a:latin typeface="Calibri" panose="020F0502020204030204" pitchFamily="34" charset="0"/>
                          <a:ea typeface="+mn-ea"/>
                          <a:cs typeface="+mn-cs"/>
                        </a:rPr>
                        <a:t>58.71</a:t>
                      </a:r>
                    </a:p>
                  </a:txBody>
                  <a:tcPr marL="7620" marR="7620" marT="7620" marB="0" anchor="ctr"/>
                </a:tc>
              </a:tr>
              <a:tr h="276225">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44.19</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80.61</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116.72</a:t>
                      </a:r>
                    </a:p>
                  </a:txBody>
                  <a:tcPr marL="7620" marR="7620" marT="7620" marB="0" anchor="ctr"/>
                </a:tc>
              </a:tr>
              <a:tr h="276225">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-37.14%</a:t>
                      </a:r>
                    </a:p>
                  </a:txBody>
                  <a:tcPr marL="7620" marR="7620" marT="7620" marB="0"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-4.76%</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98.80%</a:t>
                      </a:r>
                    </a:p>
                  </a:txBody>
                  <a:tcPr marL="7620" marR="7620" marT="7620" marB="0" anchor="ct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1335497877"/>
              </p:ext>
            </p:extLst>
          </p:nvPr>
        </p:nvGraphicFramePr>
        <p:xfrm>
          <a:off x="796506" y="4781550"/>
          <a:ext cx="7073660" cy="1269160"/>
        </p:xfrm>
        <a:graphic>
          <a:graphicData uri="http://schemas.openxmlformats.org/drawingml/2006/table">
            <a:tbl>
              <a:tblPr firstRow="1" bandRow="1">
                <a:tableStyleId>{5C22544A-7EE6-4342-B048-85BDC9FD1C3A}</a:tableStyleId>
              </a:tblPr>
              <a:tblGrid>
                <a:gridCol w="1768415"/>
                <a:gridCol w="1768415"/>
                <a:gridCol w="1768415"/>
                <a:gridCol w="1768415"/>
              </a:tblGrid>
              <a:tr h="317290">
                <a:tc>
                  <a:txBody>
                    <a:bodyPr/>
                    <a:lstStyle/>
                    <a:p>
                      <a:pPr algn="ctr"/>
                      <a:endParaRPr lang="zh-TW" altLang="en-US" sz="1400" dirty="0"/>
                    </a:p>
                  </a:txBody>
                  <a:tcPr anchor="ctr"/>
                </a:tc>
                <a:tc>
                  <a:txBody>
                    <a:bodyPr/>
                    <a:lstStyle/>
                    <a:p>
                      <a:pPr algn="ctr"/>
                      <a:r>
                        <a:rPr lang="en-US" altLang="zh-TW" sz="1400" dirty="0" smtClean="0"/>
                        <a:t>1u2d</a:t>
                      </a:r>
                    </a:p>
                  </a:txBody>
                  <a:tcPr anchor="ctr"/>
                </a:tc>
                <a:tc>
                  <a:txBody>
                    <a:bodyPr/>
                    <a:lstStyle/>
                    <a:p>
                      <a:pPr algn="ctr"/>
                      <a:r>
                        <a:rPr lang="en-US" altLang="zh-TW" sz="1400" dirty="0" smtClean="0"/>
                        <a:t>2u1d</a:t>
                      </a:r>
                      <a:endParaRPr lang="zh-TW" altLang="en-US" sz="1400" dirty="0"/>
                    </a:p>
                  </a:txBody>
                  <a:tcPr anchor="ctr"/>
                </a:tc>
                <a:tc>
                  <a:txBody>
                    <a:bodyPr/>
                    <a:lstStyle/>
                    <a:p>
                      <a:pPr algn="ctr"/>
                      <a:r>
                        <a:rPr lang="en-US" altLang="zh-TW" sz="1400" dirty="0" smtClean="0"/>
                        <a:t>3u</a:t>
                      </a:r>
                      <a:endParaRPr lang="zh-TW" altLang="en-US" sz="1400" dirty="0"/>
                    </a:p>
                  </a:txBody>
                  <a:tcPr anchor="ctr"/>
                </a:tc>
              </a:tr>
              <a:tr h="317290">
                <a:tc>
                  <a:txBody>
                    <a:bodyPr/>
                    <a:lstStyle/>
                    <a:p>
                      <a:pPr algn="ctr"/>
                      <a:r>
                        <a:rPr lang="en-US" altLang="zh-TW" sz="1400" dirty="0" smtClean="0"/>
                        <a:t>11ac</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67.56</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92.68</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69.96</a:t>
                      </a:r>
                    </a:p>
                  </a:txBody>
                  <a:tcPr marL="7620" marR="7620" marT="7620" marB="0" anchor="ctr"/>
                </a:tc>
              </a:tr>
              <a:tr h="317290">
                <a:tc>
                  <a:txBody>
                    <a:bodyPr/>
                    <a:lstStyle/>
                    <a:p>
                      <a:pPr algn="ctr"/>
                      <a:r>
                        <a:rPr lang="en-US" altLang="zh-TW" sz="1400" dirty="0" smtClean="0"/>
                        <a:t>11ax</a:t>
                      </a:r>
                      <a:endParaRPr lang="zh-TW" altLang="en-US" sz="1400" dirty="0"/>
                    </a:p>
                  </a:txBody>
                  <a:tcPr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44.00</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83.53</a:t>
                      </a:r>
                    </a:p>
                  </a:txBody>
                  <a:tcPr marL="7620" marR="7620" marT="7620" marB="0" anchor="ctr"/>
                </a:tc>
                <a:tc>
                  <a:txBody>
                    <a:bodyPr/>
                    <a:lstStyle/>
                    <a:p>
                      <a:pPr marL="0" algn="ctr"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120.58</a:t>
                      </a:r>
                    </a:p>
                  </a:txBody>
                  <a:tcPr marL="7620" marR="7620" marT="7620" marB="0" anchor="ctr"/>
                </a:tc>
              </a:tr>
              <a:tr h="317290">
                <a:tc>
                  <a:txBody>
                    <a:bodyPr/>
                    <a:lstStyle/>
                    <a:p>
                      <a:pPr algn="ctr"/>
                      <a:r>
                        <a:rPr lang="en-US" altLang="zh-TW" sz="1400" dirty="0" smtClean="0">
                          <a:solidFill>
                            <a:srgbClr val="FF0000"/>
                          </a:solidFill>
                        </a:rPr>
                        <a:t>Gain</a:t>
                      </a:r>
                      <a:endParaRPr lang="zh-TW" altLang="en-US" sz="1400" dirty="0">
                        <a:solidFill>
                          <a:srgbClr val="FF0000"/>
                        </a:solidFill>
                      </a:endParaRPr>
                    </a:p>
                  </a:txBody>
                  <a:tcPr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-34.88%</a:t>
                      </a:r>
                    </a:p>
                  </a:txBody>
                  <a:tcPr marL="7620" marR="7620" marT="7620" marB="0" anchor="ctr"/>
                </a:tc>
                <a:tc>
                  <a:txBody>
                    <a:bodyPr/>
                    <a:lstStyle/>
                    <a:p>
                      <a:pPr marL="0" algn="ctr" defTabSz="914400" rtl="0" eaLnBrk="1" fontAlgn="b" latinLnBrk="0" hangingPunct="1"/>
                      <a:r>
                        <a:rPr lang="en-US" sz="1400" b="0" i="0" u="none" strike="noStrike" kern="1200">
                          <a:solidFill>
                            <a:srgbClr val="FF0000"/>
                          </a:solidFill>
                          <a:effectLst/>
                          <a:latin typeface="Calibri" panose="020F0502020204030204" pitchFamily="34" charset="0"/>
                          <a:ea typeface="+mn-ea"/>
                          <a:cs typeface="+mn-cs"/>
                        </a:rPr>
                        <a:t>-9.87%</a:t>
                      </a:r>
                    </a:p>
                  </a:txBody>
                  <a:tcPr marL="7620" marR="7620" marT="7620" marB="0" anchor="ctr"/>
                </a:tc>
                <a:tc>
                  <a:txBody>
                    <a:bodyPr/>
                    <a:lstStyle/>
                    <a:p>
                      <a:pPr marL="0" algn="ctr" defTabSz="914400" rtl="0" eaLnBrk="1" fontAlgn="b" latinLnBrk="0" hangingPunct="1"/>
                      <a:r>
                        <a:rPr lang="en-US" sz="1400" b="0" i="0" u="none" strike="noStrike" kern="1200" dirty="0">
                          <a:solidFill>
                            <a:srgbClr val="FF0000"/>
                          </a:solidFill>
                          <a:effectLst/>
                          <a:latin typeface="Calibri" panose="020F0502020204030204" pitchFamily="34" charset="0"/>
                          <a:ea typeface="+mn-ea"/>
                          <a:cs typeface="+mn-cs"/>
                        </a:rPr>
                        <a:t>72.34%</a:t>
                      </a:r>
                    </a:p>
                  </a:txBody>
                  <a:tcPr marL="7620" marR="7620" marT="7620" marB="0" anchor="ctr"/>
                </a:tc>
              </a:tr>
            </a:tbl>
          </a:graphicData>
        </a:graphic>
      </p:graphicFrame>
      <p:sp>
        <p:nvSpPr>
          <p:cNvPr id="17" name="Rectangle 16"/>
          <p:cNvSpPr/>
          <p:nvPr/>
        </p:nvSpPr>
        <p:spPr bwMode="auto">
          <a:xfrm>
            <a:off x="2514600" y="2743200"/>
            <a:ext cx="1752600" cy="304800"/>
          </a:xfrm>
          <a:prstGeom prst="rect">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2590800" y="4191000"/>
            <a:ext cx="1752600" cy="304800"/>
          </a:xfrm>
          <a:prstGeom prst="rect">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2590800" y="5715000"/>
            <a:ext cx="1752600" cy="304800"/>
          </a:xfrm>
          <a:prstGeom prst="rect">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a:off x="3657600" y="6096000"/>
            <a:ext cx="5286960" cy="369332"/>
          </a:xfrm>
          <a:prstGeom prst="rect">
            <a:avLst/>
          </a:prstGeom>
          <a:noFill/>
        </p:spPr>
        <p:txBody>
          <a:bodyPr wrap="none" rtlCol="0">
            <a:spAutoFit/>
          </a:bodyPr>
          <a:lstStyle/>
          <a:p>
            <a:r>
              <a:rPr lang="en-US" sz="1800" b="1" i="1" dirty="0" smtClean="0">
                <a:solidFill>
                  <a:srgbClr val="C00000"/>
                </a:solidFill>
                <a:latin typeface="Calibri" pitchFamily="34" charset="0"/>
              </a:rPr>
              <a:t>11ax loses in UL T-put but gets balanced DL/UL T-put </a:t>
            </a:r>
            <a:endParaRPr lang="en-US" sz="1800" b="1" i="1"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127197</TotalTime>
  <Words>1554</Words>
  <Application>Microsoft Office PowerPoint</Application>
  <PresentationFormat>On-screen Show (4:3)</PresentationFormat>
  <Paragraphs>587</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802-11-Submission</vt:lpstr>
      <vt:lpstr>Document</vt:lpstr>
      <vt:lpstr>PAR Verification Multiple BSS Simulation  Follow-up</vt:lpstr>
      <vt:lpstr>Comment of 11ax D1.0</vt:lpstr>
      <vt:lpstr>Summary</vt:lpstr>
      <vt:lpstr>Topology</vt:lpstr>
      <vt:lpstr>Simulation Parameters</vt:lpstr>
      <vt:lpstr>Simulation Setting</vt:lpstr>
      <vt:lpstr>System Throughputs (Mbps) RTS/CTS Enabled</vt:lpstr>
      <vt:lpstr>Downlink Throughputs (Mbps) RTS/CTS Enabled</vt:lpstr>
      <vt:lpstr>Uplink Throughputs (Mbps) RTS/CTS Enabled</vt:lpstr>
      <vt:lpstr>Throughput vs. Station Position (11ac)</vt:lpstr>
      <vt:lpstr>Throughput vs. Station Position (11ax)</vt:lpstr>
      <vt:lpstr>Uplink and Downlink Throughputs</vt:lpstr>
      <vt:lpstr>Uplink and Downlink Ratio with different AC of AP</vt:lpstr>
      <vt:lpstr>System Throughput vs. RTS/CTS</vt:lpstr>
      <vt:lpstr> Data Analysis of 11ac (78 STAs, 2u1d)</vt:lpstr>
      <vt:lpstr> Data Analysis of 11ax (78 STAs, 2u1d)</vt:lpstr>
      <vt:lpstr>Discussion</vt:lpstr>
      <vt:lpstr>References</vt:lpstr>
      <vt:lpstr>backup</vt:lpstr>
      <vt:lpstr>System Throughputs (Mbps) RTS/CTS Disabled</vt:lpstr>
      <vt:lpstr>Downlink Throughputs (Mbps) RTS/CTS Enabled</vt:lpstr>
      <vt:lpstr>Uplink Throughputs (Mbps) RTS/CTS Disabled</vt:lpstr>
      <vt:lpstr>Uplink and Downlink Ratio with different AC of AP</vt:lpstr>
    </vt:vector>
  </TitlesOfParts>
  <Company>AT&amp;T Labs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james.yee@mediatek.com</dc:creator>
  <cp:lastModifiedBy>mtk02307</cp:lastModifiedBy>
  <cp:revision>1697</cp:revision>
  <cp:lastPrinted>1998-02-10T13:28:06Z</cp:lastPrinted>
  <dcterms:created xsi:type="dcterms:W3CDTF">2007-05-21T21:00:37Z</dcterms:created>
  <dcterms:modified xsi:type="dcterms:W3CDTF">2017-09-11T17:06:43Z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