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710" r:id="rId3"/>
    <p:sldId id="739" r:id="rId4"/>
    <p:sldId id="711" r:id="rId5"/>
    <p:sldId id="752" r:id="rId6"/>
    <p:sldId id="716" r:id="rId7"/>
    <p:sldId id="743" r:id="rId8"/>
    <p:sldId id="753" r:id="rId9"/>
    <p:sldId id="717" r:id="rId10"/>
    <p:sldId id="728" r:id="rId11"/>
    <p:sldId id="757" r:id="rId12"/>
    <p:sldId id="756" r:id="rId13"/>
    <p:sldId id="723" r:id="rId14"/>
    <p:sldId id="713" r:id="rId15"/>
    <p:sldId id="754" r:id="rId16"/>
    <p:sldId id="740" r:id="rId17"/>
    <p:sldId id="747" r:id="rId18"/>
    <p:sldId id="758" r:id="rId19"/>
    <p:sldId id="759" r:id="rId20"/>
  </p:sldIdLst>
  <p:sldSz cx="9144000" cy="6858000" type="screen4x3"/>
  <p:notesSz cx="9939338" cy="6807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sz="1200" kern="1200">
        <a:solidFill>
          <a:schemeClr val="tx1"/>
        </a:solidFill>
        <a:latin typeface="Times New Roman" panose="02020603050405020304" pitchFamily="18" charset="0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00FF"/>
    <a:srgbClr val="006C31"/>
    <a:srgbClr val="00863D"/>
    <a:srgbClr val="168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9" autoAdjust="0"/>
    <p:restoredTop sz="96118" autoAdjust="0"/>
  </p:normalViewPr>
  <p:slideViewPr>
    <p:cSldViewPr>
      <p:cViewPr varScale="1">
        <p:scale>
          <a:sx n="105" d="100"/>
          <a:sy n="105" d="100"/>
        </p:scale>
        <p:origin x="108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1464" y="84"/>
      </p:cViewPr>
      <p:guideLst>
        <p:guide orient="horz" pos="2144"/>
        <p:guide pos="313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746875" y="69850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6950" y="6985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405688" y="6588125"/>
            <a:ext cx="16510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598988" y="6588125"/>
            <a:ext cx="51752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7C77D250-BF2B-474F-8F3A-CA096EC718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993775" y="284163"/>
            <a:ext cx="7951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93775" y="6588125"/>
            <a:ext cx="719138" cy="18573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defTabSz="9334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993775" y="6580188"/>
            <a:ext cx="81708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548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808788" y="12700"/>
            <a:ext cx="2197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936625" y="12700"/>
            <a:ext cx="9159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latinLnBrk="0" hangingPunct="0">
              <a:defRPr kumimoji="0" sz="14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3425" y="514350"/>
            <a:ext cx="3392488" cy="254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33738"/>
            <a:ext cx="7291388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892925" y="6591300"/>
            <a:ext cx="21129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latinLnBrk="0" hangingPunct="0">
              <a:defRPr kumimoji="0"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837113" y="6591300"/>
            <a:ext cx="517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Page </a:t>
            </a:r>
            <a:fld id="{5658750D-1A1F-422E-985B-C80903A5BF0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038225" y="6591300"/>
            <a:ext cx="719138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38225" y="6589713"/>
            <a:ext cx="78628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930275" y="217488"/>
            <a:ext cx="8078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66720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64695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685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7344F568-301E-46A9-87B7-B3D2507D325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0915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579600" cy="2769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DB6D5A24-C744-4D9A-83D3-476F0D333A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7191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7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latinLnBrk="0" hangingPunct="0">
              <a:defRPr kumimoji="0" sz="18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September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29363" y="6475413"/>
            <a:ext cx="221456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latinLnBrk="0" hangingPunct="0">
              <a:defRPr kumimoji="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latinLnBrk="0" hangingPunct="0">
              <a:defRPr kumimoji="0"/>
            </a:lvl1pPr>
          </a:lstStyle>
          <a:p>
            <a:pPr>
              <a:defRPr/>
            </a:pPr>
            <a:r>
              <a:rPr lang="en-US" altLang="ko-KR"/>
              <a:t>Slide </a:t>
            </a:r>
            <a:fld id="{6E0A3520-BDA5-4137-83B2-D2C57FC18B7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>
            <a:lvl1pPr marL="342900" indent="-3429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4572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lvl="4" algn="r">
              <a:defRPr/>
            </a:pPr>
            <a:r>
              <a:rPr kumimoji="0" lang="en-US" altLang="ko-KR" sz="1800" b="1" dirty="0" smtClean="0">
                <a:cs typeface="Arial" charset="0"/>
              </a:rPr>
              <a:t>doc.: IEEE </a:t>
            </a:r>
            <a:r>
              <a:rPr kumimoji="0" lang="en-US" altLang="ko-KR" sz="1800" b="1" dirty="0" smtClean="0">
                <a:cs typeface="Arial" charset="0"/>
              </a:rPr>
              <a:t>802.11-17/</a:t>
            </a:r>
            <a:r>
              <a:rPr lang="en-US" altLang="ko-KR" sz="1800" b="1" dirty="0" smtClean="0">
                <a:effectLst/>
              </a:rPr>
              <a:t>1352</a:t>
            </a:r>
            <a:r>
              <a:rPr kumimoji="0" lang="en-US" altLang="ko-KR" sz="1800" b="1" dirty="0" smtClean="0">
                <a:cs typeface="Arial" charset="0"/>
              </a:rPr>
              <a:t>r0</a:t>
            </a:r>
            <a:endParaRPr kumimoji="0" lang="en-US" altLang="ko-KR" sz="1800" b="1" dirty="0" smtClean="0">
              <a:cs typeface="Arial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>
              <a:defRPr/>
            </a:pPr>
            <a:r>
              <a:rPr kumimoji="0" lang="en-US" altLang="ko-KR" smtClean="0"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iny.chun@l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s.choi@lge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79600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ko-KR" sz="1200" b="0" smtClean="0">
                <a:cs typeface="Arial" panose="020B0604020202020204" pitchFamily="34" charset="0"/>
              </a:rPr>
              <a:t>Slide </a:t>
            </a:r>
            <a:fld id="{EEF3827E-182F-493C-A013-CDEF1F4810CB}" type="slidenum">
              <a:rPr lang="en-US" altLang="ko-KR" sz="1200" b="0" smtClean="0"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ko-KR" sz="1200" b="0" smtClean="0">
              <a:cs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1430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50" charset="-127"/>
              </a:rPr>
              <a:t>Consideration on</a:t>
            </a: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50" charset="-127"/>
              </a:rPr>
              <a:t> WUR sync preamble</a:t>
            </a:r>
            <a:endParaRPr lang="en-US" altLang="ko-KR" dirty="0" smtClean="0">
              <a:ea typeface="굴림" panose="020B0600000101010101" pitchFamily="50" charset="-127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ko-KR" sz="2000" dirty="0" smtClean="0">
                <a:ea typeface="굴림" panose="020B0600000101010101" pitchFamily="50" charset="-127"/>
              </a:rPr>
              <a:t>Date:</a:t>
            </a:r>
            <a:r>
              <a:rPr lang="en-US" altLang="ko-KR" sz="2000" b="0" dirty="0" smtClean="0">
                <a:ea typeface="굴림" panose="020B0600000101010101" pitchFamily="50" charset="-127"/>
              </a:rPr>
              <a:t> 2017-09-11</a:t>
            </a:r>
          </a:p>
        </p:txBody>
      </p:sp>
      <p:sp>
        <p:nvSpPr>
          <p:cNvPr id="6151" name="Rectangle 12"/>
          <p:cNvSpPr>
            <a:spLocks noChangeArrowheads="1"/>
          </p:cNvSpPr>
          <p:nvPr/>
        </p:nvSpPr>
        <p:spPr bwMode="auto">
          <a:xfrm>
            <a:off x="533400" y="2362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kumimoji="0" lang="en-US" altLang="ko-KR" sz="2000">
                <a:cs typeface="Arial" panose="020B0604020202020204" pitchFamily="34" charset="0"/>
              </a:rPr>
              <a:t>Authors:</a:t>
            </a:r>
            <a:endParaRPr kumimoji="0" lang="en-US" altLang="ko-KR" sz="2000" b="0">
              <a:cs typeface="Arial" panose="020B0604020202020204" pitchFamily="34" charset="0"/>
            </a:endParaRPr>
          </a:p>
        </p:txBody>
      </p:sp>
      <p:graphicFrame>
        <p:nvGraphicFramePr>
          <p:cNvPr id="11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55762"/>
              </p:ext>
            </p:extLst>
          </p:nvPr>
        </p:nvGraphicFramePr>
        <p:xfrm>
          <a:off x="762000" y="2895601"/>
          <a:ext cx="7620000" cy="2590798"/>
        </p:xfrm>
        <a:graphic>
          <a:graphicData uri="http://schemas.openxmlformats.org/drawingml/2006/table">
            <a:tbl>
              <a:tblPr/>
              <a:tblGrid>
                <a:gridCol w="1524000"/>
                <a:gridCol w="1203325"/>
                <a:gridCol w="1684338"/>
                <a:gridCol w="1363662"/>
                <a:gridCol w="1844675"/>
              </a:tblGrid>
              <a:tr h="6775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Name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Affiliation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Address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Phone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charset="-127"/>
                        </a:rPr>
                        <a:t>Email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3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Jinyoung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Chun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LG Electronics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19,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Yangjae-daero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11gil, </a:t>
                      </a: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Seocho-gu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, Seoul 137-130, Korea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000" b="1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  <a:hlinkClick r:id="rId3"/>
                        </a:rPr>
                        <a:t>jiny.chun@lge.com</a:t>
                      </a: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Eunsung Park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esung.park@lge.com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Dongguk Lim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dongguk.lim@lge.com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3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Jinsoo</a:t>
                      </a:r>
                      <a:r>
                        <a:rPr kumimoji="0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 Choi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</a:rPr>
                        <a:t> 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굴림" charset="-127"/>
                          <a:cs typeface="Times New Roman" pitchFamily="18" charset="0"/>
                          <a:hlinkClick r:id="rId4"/>
                        </a:rPr>
                        <a:t>js.choi@lge.com</a:t>
                      </a:r>
                      <a:endParaRPr kumimoji="0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굴림" charset="-127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#1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you agree that sync part of WUR packet consists of the time </a:t>
            </a:r>
            <a:r>
              <a:rPr lang="en-US" altLang="ko-KR" dirty="0"/>
              <a:t>sequence with OOK </a:t>
            </a:r>
            <a:r>
              <a:rPr lang="en-US" altLang="ko-KR" dirty="0" smtClean="0"/>
              <a:t>symbol?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403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#2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you agree that the length of the sync part is same or more than 128us?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22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Straw Poll #</a:t>
            </a:r>
            <a:r>
              <a:rPr lang="en-US" altLang="ko-KR" dirty="0"/>
              <a:t>3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Do you agree that sync part of WUR packet uses OOK symbol with 2us length?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30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/>
              <a:t>[1] IEEE </a:t>
            </a:r>
            <a:r>
              <a:rPr lang="en-US" altLang="ko-KR" dirty="0" smtClean="0"/>
              <a:t>802.11-17/0991r0 </a:t>
            </a:r>
            <a:r>
              <a:rPr lang="en-GB" altLang="ko-KR" dirty="0" smtClean="0"/>
              <a:t>Preamble </a:t>
            </a:r>
            <a:r>
              <a:rPr lang="en-GB" altLang="ko-KR" dirty="0"/>
              <a:t>Design and Simulations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[</a:t>
            </a:r>
            <a:r>
              <a:rPr lang="en-US" altLang="ko-KR" dirty="0"/>
              <a:t>2</a:t>
            </a:r>
            <a:r>
              <a:rPr lang="en-US" altLang="ko-KR" dirty="0" smtClean="0"/>
              <a:t>] </a:t>
            </a:r>
            <a:r>
              <a:rPr lang="en-US" altLang="ko-KR" dirty="0"/>
              <a:t>IEEE </a:t>
            </a:r>
            <a:r>
              <a:rPr lang="en-US" altLang="ko-KR" dirty="0" smtClean="0"/>
              <a:t>802.11-17/0997r0 Preamble Options</a:t>
            </a:r>
          </a:p>
          <a:p>
            <a:pPr marL="0" indent="0">
              <a:buNone/>
            </a:pPr>
            <a:r>
              <a:rPr lang="en-US" altLang="ko-KR" dirty="0" smtClean="0"/>
              <a:t>[3] </a:t>
            </a:r>
            <a:r>
              <a:rPr lang="en-US" altLang="ko-KR" dirty="0" smtClean="0"/>
              <a:t>IEEE 802.11-17/0679r2 Preamble Design for WUR </a:t>
            </a:r>
            <a:r>
              <a:rPr lang="en-US" altLang="ko-KR" dirty="0" smtClean="0"/>
              <a:t>WLAN</a:t>
            </a:r>
          </a:p>
          <a:p>
            <a:pPr marL="0" indent="0">
              <a:buNone/>
            </a:pPr>
            <a:r>
              <a:rPr lang="en-US" altLang="ko-KR" dirty="0" smtClean="0"/>
              <a:t>[4] </a:t>
            </a:r>
            <a:r>
              <a:rPr lang="en-US" altLang="ko-KR" dirty="0"/>
              <a:t>IEEE 802.11-17/0964r4 </a:t>
            </a:r>
            <a:r>
              <a:rPr lang="en-US" altLang="ko-KR" dirty="0">
                <a:ea typeface="굴림" panose="020B0600000101010101" pitchFamily="50" charset="-127"/>
              </a:rPr>
              <a:t>Data Rate for Range Requirement in 11ba</a:t>
            </a:r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77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Appendix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7344F568-301E-46A9-87B7-B3D2507D3257}" type="slidenum">
              <a:rPr lang="en-US" altLang="ko-KR" smtClean="0"/>
              <a:pPr>
                <a:defRPr/>
              </a:pPr>
              <a:t>14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833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assumption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>
                <a:ea typeface="굴림" panose="020B0600000101010101" pitchFamily="50" charset="-127"/>
              </a:rPr>
              <a:t>2.4GHz bandwidth</a:t>
            </a:r>
          </a:p>
          <a:p>
            <a:r>
              <a:rPr lang="en-US" altLang="ko-KR" sz="2000" dirty="0" smtClean="0">
                <a:ea typeface="굴림" panose="020B0600000101010101" pitchFamily="50" charset="-127"/>
              </a:rPr>
              <a:t>No </a:t>
            </a:r>
            <a:r>
              <a:rPr lang="en-US" altLang="ko-KR" sz="2000" dirty="0">
                <a:ea typeface="굴림" panose="020B0600000101010101" pitchFamily="50" charset="-127"/>
              </a:rPr>
              <a:t>timing error, no phase noise</a:t>
            </a:r>
          </a:p>
          <a:p>
            <a:r>
              <a:rPr lang="en-US" altLang="ko-KR" sz="2000" dirty="0" smtClean="0"/>
              <a:t>Sampling rate: 4MHz</a:t>
            </a:r>
          </a:p>
          <a:p>
            <a:r>
              <a:rPr lang="en-US" altLang="ko-KR" sz="2000" dirty="0" err="1" smtClean="0"/>
              <a:t>TGnD</a:t>
            </a:r>
            <a:r>
              <a:rPr lang="en-US" altLang="ko-KR" sz="2000" dirty="0" smtClean="0"/>
              <a:t> and </a:t>
            </a:r>
            <a:r>
              <a:rPr lang="en-US" altLang="ko-KR" sz="2000" dirty="0" err="1" smtClean="0"/>
              <a:t>Umi</a:t>
            </a:r>
            <a:r>
              <a:rPr lang="en-US" altLang="ko-KR" sz="2000" dirty="0" smtClean="0"/>
              <a:t> NLOS channel</a:t>
            </a:r>
          </a:p>
          <a:p>
            <a:r>
              <a:rPr lang="en-US" altLang="ko-KR" sz="2000" dirty="0" smtClean="0">
                <a:ea typeface="굴림" panose="020B0600000101010101" pitchFamily="50" charset="-127"/>
              </a:rPr>
              <a:t>SNR </a:t>
            </a:r>
            <a:r>
              <a:rPr lang="en-US" altLang="ko-KR" sz="2000" dirty="0">
                <a:ea typeface="굴림" panose="020B0600000101010101" pitchFamily="50" charset="-127"/>
              </a:rPr>
              <a:t>is defined considering 20MHz</a:t>
            </a:r>
          </a:p>
          <a:p>
            <a:r>
              <a:rPr lang="en-US" altLang="ko-KR" sz="2000" dirty="0" smtClean="0">
                <a:ea typeface="굴림" panose="020B0600000101010101" pitchFamily="50" charset="-127"/>
              </a:rPr>
              <a:t>2</a:t>
            </a:r>
            <a:r>
              <a:rPr lang="en-US" altLang="ko-KR" sz="2000" baseline="30000" dirty="0" smtClean="0">
                <a:ea typeface="굴림" panose="020B0600000101010101" pitchFamily="50" charset="-127"/>
              </a:rPr>
              <a:t>nd</a:t>
            </a:r>
            <a:r>
              <a:rPr lang="en-US" altLang="ko-KR" sz="2000" dirty="0" smtClean="0">
                <a:ea typeface="굴림" panose="020B0600000101010101" pitchFamily="50" charset="-127"/>
              </a:rPr>
              <a:t> order </a:t>
            </a:r>
            <a:r>
              <a:rPr lang="en-US" altLang="ko-KR" sz="2000" dirty="0" err="1" smtClean="0">
                <a:ea typeface="굴림" panose="020B0600000101010101" pitchFamily="50" charset="-127"/>
              </a:rPr>
              <a:t>butterworth</a:t>
            </a:r>
            <a:r>
              <a:rPr lang="en-US" altLang="ko-KR" sz="2000" dirty="0" smtClean="0">
                <a:ea typeface="굴림" panose="020B0600000101010101" pitchFamily="50" charset="-127"/>
              </a:rPr>
              <a:t> filter</a:t>
            </a:r>
          </a:p>
          <a:p>
            <a:r>
              <a:rPr lang="en-US" altLang="ko-KR" sz="2000" dirty="0" smtClean="0">
                <a:ea typeface="굴림" panose="020B0600000101010101" pitchFamily="50" charset="-127"/>
              </a:rPr>
              <a:t>OOK symbol generated by the 13 sequence of option 1 in [2]</a:t>
            </a:r>
            <a:endParaRPr lang="en-US" altLang="ko-KR" sz="2000" dirty="0">
              <a:ea typeface="굴림" panose="020B0600000101010101" pitchFamily="50" charset="-127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84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1: Results in </a:t>
            </a:r>
            <a:r>
              <a:rPr lang="en-US" altLang="ko-KR" dirty="0" err="1" smtClean="0"/>
              <a:t>UMi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CDF graph</a:t>
            </a:r>
          </a:p>
          <a:p>
            <a:pPr lvl="1"/>
            <a:r>
              <a:rPr lang="en-US" altLang="ko-KR" sz="1600" dirty="0"/>
              <a:t>Required SNR of lowest data rate is -</a:t>
            </a:r>
            <a:r>
              <a:rPr lang="en-US" altLang="ko-KR" sz="1600" dirty="0" smtClean="0"/>
              <a:t>3.3dB </a:t>
            </a:r>
            <a:r>
              <a:rPr lang="en-US" altLang="ko-KR" sz="1600" dirty="0"/>
              <a:t>in </a:t>
            </a:r>
            <a:r>
              <a:rPr lang="en-US" altLang="ko-KR" sz="1600" dirty="0" err="1" smtClean="0"/>
              <a:t>UMi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[2]</a:t>
            </a:r>
          </a:p>
          <a:p>
            <a:pPr marL="457200" lvl="1" indent="0">
              <a:buNone/>
            </a:pPr>
            <a:endParaRPr lang="en-US" altLang="ko-KR" sz="16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pPr lvl="1"/>
            <a:endParaRPr lang="en-US" altLang="ko-KR" sz="1600" dirty="0"/>
          </a:p>
          <a:p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16</a:t>
            </a:fld>
            <a:endParaRPr lang="en-US" altLang="ko-KR"/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9" t="1441" r="7404" b="4383"/>
          <a:stretch/>
        </p:blipFill>
        <p:spPr>
          <a:xfrm>
            <a:off x="228600" y="3132872"/>
            <a:ext cx="2590800" cy="258212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-233" r="6586" b="4326"/>
          <a:stretch/>
        </p:blipFill>
        <p:spPr>
          <a:xfrm>
            <a:off x="2971800" y="3124200"/>
            <a:ext cx="2859578" cy="262128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1127" r="6059" b="5268"/>
          <a:stretch/>
        </p:blipFill>
        <p:spPr>
          <a:xfrm>
            <a:off x="5943600" y="3124200"/>
            <a:ext cx="28956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0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2"/>
          <p:cNvSpPr txBox="1">
            <a:spLocks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kumimoji="0" lang="en-US" altLang="ko-KR" kern="0" dirty="0" smtClean="0"/>
              <a:t>Performance in </a:t>
            </a:r>
            <a:r>
              <a:rPr kumimoji="0" lang="en-US" altLang="ko-KR" kern="0" dirty="0" err="1" smtClean="0"/>
              <a:t>UMi</a:t>
            </a:r>
            <a:r>
              <a:rPr kumimoji="0" lang="en-US" altLang="ko-KR" kern="0" dirty="0" smtClean="0"/>
              <a:t> channel</a:t>
            </a:r>
            <a:endParaRPr kumimoji="0" lang="ko-KR" altLang="en-US" ker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2: </a:t>
            </a:r>
            <a:r>
              <a:rPr lang="en-US" altLang="ko-KR" dirty="0" smtClean="0"/>
              <a:t>Results in </a:t>
            </a:r>
            <a:r>
              <a:rPr lang="en-US" altLang="ko-KR" dirty="0" err="1" smtClean="0"/>
              <a:t>UMi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59" y="2590800"/>
            <a:ext cx="4332981" cy="3200400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69428"/>
            <a:ext cx="4315959" cy="322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2: </a:t>
            </a:r>
            <a:r>
              <a:rPr lang="en-US" altLang="ko-KR" dirty="0" smtClean="0"/>
              <a:t>Results in </a:t>
            </a:r>
            <a:r>
              <a:rPr lang="en-US" altLang="ko-KR" dirty="0" err="1" smtClean="0"/>
              <a:t>TGnD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Performance when Data rate is 62.5kbps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641" y="2628107"/>
            <a:ext cx="4406486" cy="3239293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28107"/>
            <a:ext cx="4282865" cy="32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5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2: </a:t>
            </a:r>
            <a:r>
              <a:rPr lang="en-US" altLang="ko-KR" dirty="0" smtClean="0"/>
              <a:t>Results in </a:t>
            </a:r>
            <a:r>
              <a:rPr lang="en-US" altLang="ko-KR" dirty="0" err="1" smtClean="0"/>
              <a:t>TGnD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19</a:t>
            </a:fld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Performance based on the threshold when false alarm rate is 1%</a:t>
            </a:r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3" y="2647950"/>
            <a:ext cx="4248150" cy="33909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04" y="2647950"/>
            <a:ext cx="42481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We need to design the sync part of WUR packet for the WUR packet detection and timing synchronization. And there are many </a:t>
            </a:r>
            <a:r>
              <a:rPr lang="en-US" altLang="ko-KR" sz="2000" dirty="0" smtClean="0"/>
              <a:t>suggestions, and </a:t>
            </a:r>
            <a:r>
              <a:rPr lang="en-US" altLang="ko-KR" sz="2000" dirty="0"/>
              <a:t>time </a:t>
            </a:r>
            <a:r>
              <a:rPr lang="en-US" altLang="ko-KR" sz="2000" dirty="0" smtClean="0"/>
              <a:t>sequences </a:t>
            </a:r>
            <a:r>
              <a:rPr lang="en-US" altLang="ko-KR" sz="2000" dirty="0"/>
              <a:t>with OOK symbol </a:t>
            </a:r>
            <a:r>
              <a:rPr lang="en-US" altLang="ko-KR" sz="2000" dirty="0" smtClean="0"/>
              <a:t>are</a:t>
            </a:r>
            <a:r>
              <a:rPr lang="en-US" altLang="ko-KR" sz="2000" dirty="0" smtClean="0"/>
              <a:t> </a:t>
            </a:r>
            <a:r>
              <a:rPr lang="en-US" altLang="ko-KR" sz="2000" dirty="0"/>
              <a:t>mostly proposed. </a:t>
            </a:r>
            <a:r>
              <a:rPr lang="en-US" altLang="ko-KR" sz="2000" dirty="0"/>
              <a:t>[1][2][3]. </a:t>
            </a:r>
            <a:endParaRPr lang="en-US" altLang="ko-KR" sz="2000" dirty="0" smtClean="0"/>
          </a:p>
          <a:p>
            <a:r>
              <a:rPr lang="en-US" altLang="ko-KR" sz="2000" dirty="0" smtClean="0"/>
              <a:t>Here I suggest the length of WUR sync part based on the </a:t>
            </a:r>
            <a:r>
              <a:rPr lang="en-US" altLang="ko-KR" sz="2000" dirty="0" smtClean="0"/>
              <a:t>false alarm rate and miss detection </a:t>
            </a:r>
            <a:r>
              <a:rPr lang="en-US" altLang="ko-KR" sz="2000" dirty="0" smtClean="0"/>
              <a:t>rate.</a:t>
            </a:r>
            <a:endParaRPr lang="en-US" altLang="ko-KR" sz="2000" dirty="0" smtClean="0"/>
          </a:p>
          <a:p>
            <a:r>
              <a:rPr lang="en-US" altLang="ko-KR" sz="2000" dirty="0" smtClean="0"/>
              <a:t>And then I </a:t>
            </a:r>
            <a:r>
              <a:rPr lang="en-US" altLang="ko-KR" sz="2000" dirty="0" smtClean="0"/>
              <a:t>search the proper symbol length for WUR sync part by showing the detection performance of WUR packet</a:t>
            </a:r>
            <a:r>
              <a:rPr lang="en-US" altLang="ko-KR" sz="2000" dirty="0" smtClean="0"/>
              <a:t>.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8206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assumption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WUR packet </a:t>
            </a:r>
          </a:p>
          <a:p>
            <a:pPr lvl="1"/>
            <a:r>
              <a:rPr lang="en-US" altLang="ko-KR" sz="1600" dirty="0" smtClean="0"/>
              <a:t>L-preamble + a BPSK symbol (24us)</a:t>
            </a:r>
          </a:p>
          <a:p>
            <a:pPr lvl="1"/>
            <a:r>
              <a:rPr lang="en-US" altLang="ko-KR" sz="1600" dirty="0" smtClean="0"/>
              <a:t>Preamble for sync: 16, 32 or 64 bits sequence with 2 or 4 us symbol length</a:t>
            </a:r>
          </a:p>
          <a:p>
            <a:pPr lvl="2"/>
            <a:r>
              <a:rPr lang="en-US" altLang="ko-KR" sz="1400" dirty="0" smtClean="0"/>
              <a:t>N=16</a:t>
            </a:r>
            <a:r>
              <a:rPr lang="en-US" altLang="ko-KR" sz="1400" dirty="0"/>
              <a:t>: [0,1,0,0,0,1,1,1,1,0,1,0,1,1,0,0]</a:t>
            </a:r>
          </a:p>
          <a:p>
            <a:pPr lvl="2"/>
            <a:r>
              <a:rPr lang="en-US" altLang="ko-KR" sz="1400" dirty="0"/>
              <a:t>N=32: [1,1,1,1,1,0,1,0,0,0,1,1,1,0,0,1,1,1,0,0,1,0,0,1,0,0,0,0,1,0,1,0]</a:t>
            </a:r>
          </a:p>
          <a:p>
            <a:pPr lvl="2"/>
            <a:r>
              <a:rPr lang="en-US" altLang="ko-KR" sz="1400" dirty="0"/>
              <a:t>N=64: [</a:t>
            </a:r>
            <a:r>
              <a:rPr lang="en-US" altLang="ko-KR" sz="1400" dirty="0" smtClean="0"/>
              <a:t>0,0,0,0,0,1,0,0,0,0,1,1,0,0,0,1,0,1,0,0,1,1,1,1,0,1,0,0,0,1,1,1,0,0,1,0,0,1,0,1,1,0,1,1,1,0,1,1,0,0,1, 1,0,1,0,1,0,1,1,1,1,1,1,0]</a:t>
            </a:r>
          </a:p>
          <a:p>
            <a:pPr marL="857250" lvl="2" indent="0">
              <a:buNone/>
            </a:pPr>
            <a:r>
              <a:rPr lang="en-US" altLang="ko-KR" sz="1200" dirty="0"/>
              <a:t>[NOTE] The sequences are chosen under the condition </a:t>
            </a:r>
            <a:r>
              <a:rPr lang="en-US" altLang="ko-KR" sz="1200" dirty="0" smtClean="0"/>
              <a:t>of the </a:t>
            </a:r>
            <a:r>
              <a:rPr lang="en-US" altLang="ko-KR" sz="1200" dirty="0"/>
              <a:t>same number of ‘0 and ‘1’ </a:t>
            </a:r>
            <a:r>
              <a:rPr lang="en-US" altLang="ko-KR" sz="1200" dirty="0" smtClean="0"/>
              <a:t>because it’s easy to compare the threshold values.</a:t>
            </a:r>
          </a:p>
          <a:p>
            <a:pPr lvl="1"/>
            <a:r>
              <a:rPr lang="en-US" altLang="ko-KR" sz="1600" dirty="0" smtClean="0"/>
              <a:t>Payload: 32 bits with 4us symbol length</a:t>
            </a:r>
          </a:p>
          <a:p>
            <a:r>
              <a:rPr lang="en-US" altLang="ko-KR" sz="2000" dirty="0" smtClean="0"/>
              <a:t>Sync detection</a:t>
            </a:r>
          </a:p>
          <a:p>
            <a:pPr lvl="1"/>
            <a:r>
              <a:rPr lang="en-US" altLang="ko-KR" sz="1600" dirty="0" smtClean="0"/>
              <a:t>Cross-correlation with </a:t>
            </a:r>
            <a:r>
              <a:rPr lang="en-US" altLang="ko-KR" sz="1600" dirty="0" err="1" smtClean="0"/>
              <a:t>undersampled</a:t>
            </a:r>
            <a:r>
              <a:rPr lang="en-US" altLang="ko-KR" sz="1600" dirty="0" smtClean="0"/>
              <a:t> ED value and sync sequence (‘0’ to ‘-1’ and ‘1’ to ‘1’)</a:t>
            </a:r>
          </a:p>
          <a:p>
            <a:r>
              <a:rPr lang="en-US" altLang="ko-KR" sz="2000" dirty="0" smtClean="0">
                <a:ea typeface="굴림" panose="020B0600000101010101" pitchFamily="50" charset="-127"/>
              </a:rPr>
              <a:t>Others are in Appendix.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25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1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000" dirty="0" smtClean="0"/>
              <a:t>CDF of the </a:t>
            </a:r>
            <a:r>
              <a:rPr lang="en-US" altLang="ko-KR" sz="2000" dirty="0"/>
              <a:t>maximum value of the </a:t>
            </a:r>
            <a:r>
              <a:rPr lang="en-US" altLang="ko-KR" sz="2000" dirty="0" err="1"/>
              <a:t>correlator</a:t>
            </a:r>
            <a:r>
              <a:rPr lang="en-US" altLang="ko-KR" sz="2000" dirty="0"/>
              <a:t> output </a:t>
            </a:r>
            <a:r>
              <a:rPr lang="en-US" altLang="ko-KR" sz="2000" dirty="0" smtClean="0"/>
              <a:t>during 2 </a:t>
            </a:r>
            <a:r>
              <a:rPr lang="en-US" altLang="ko-KR" sz="2000" dirty="0" err="1"/>
              <a:t>ms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[1]</a:t>
            </a:r>
          </a:p>
          <a:p>
            <a:pPr lvl="1"/>
            <a:r>
              <a:rPr lang="en-US" altLang="ko-KR" sz="1600" dirty="0" smtClean="0"/>
              <a:t>Dashed line: ‘1-CDF of noise’ means false alarm rate.</a:t>
            </a:r>
          </a:p>
          <a:p>
            <a:pPr lvl="1"/>
            <a:r>
              <a:rPr lang="en-US" altLang="ko-KR" sz="1600" dirty="0" smtClean="0"/>
              <a:t>Solid line: ‘CDF of signal + noise’ means miss detection rate.</a:t>
            </a:r>
          </a:p>
          <a:p>
            <a:pPr lvl="1"/>
            <a:r>
              <a:rPr lang="en-US" altLang="ko-KR" sz="1600" dirty="0" smtClean="0"/>
              <a:t>Required SNR of lowest data rate is -3.2dB in </a:t>
            </a:r>
            <a:r>
              <a:rPr lang="en-US" altLang="ko-KR" sz="1600" dirty="0" err="1" smtClean="0"/>
              <a:t>TGnD</a:t>
            </a:r>
            <a:r>
              <a:rPr lang="en-US" altLang="ko-KR" sz="1600" dirty="0" smtClean="0"/>
              <a:t> </a:t>
            </a:r>
            <a:r>
              <a:rPr lang="en-US" altLang="ko-KR" sz="1600" dirty="0" smtClean="0"/>
              <a:t>[4]</a:t>
            </a:r>
            <a:endParaRPr lang="en-US" altLang="ko-KR" sz="1600" dirty="0" smtClean="0"/>
          </a:p>
          <a:p>
            <a:endParaRPr lang="en-US" altLang="ko-KR" sz="20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4</a:t>
            </a:fld>
            <a:endParaRPr lang="en-US" altLang="ko-KR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538" r="7895" b="4839"/>
          <a:stretch/>
        </p:blipFill>
        <p:spPr>
          <a:xfrm>
            <a:off x="71139" y="3581400"/>
            <a:ext cx="2682431" cy="2592614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r="8071" b="6000"/>
          <a:stretch/>
        </p:blipFill>
        <p:spPr>
          <a:xfrm>
            <a:off x="5791201" y="3566821"/>
            <a:ext cx="2933422" cy="270334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538" r="7895" b="4839"/>
          <a:stretch/>
        </p:blipFill>
        <p:spPr>
          <a:xfrm>
            <a:off x="2819400" y="3581400"/>
            <a:ext cx="28956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1: Results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 smtClean="0"/>
              <a:t>Sync </a:t>
            </a:r>
            <a:r>
              <a:rPr lang="en-US" altLang="ko-KR" sz="1800" dirty="0"/>
              <a:t>miss detection rate according to the false alarm rate</a:t>
            </a:r>
          </a:p>
          <a:p>
            <a:pPr lvl="1"/>
            <a:r>
              <a:rPr lang="en-US" altLang="ko-KR" sz="1400" dirty="0" err="1" smtClean="0"/>
              <a:t>TGnD</a:t>
            </a:r>
            <a:r>
              <a:rPr lang="en-US" altLang="ko-KR" sz="1400" dirty="0" smtClean="0"/>
              <a:t>, -3.2dB SNR</a:t>
            </a:r>
          </a:p>
          <a:p>
            <a:pPr lvl="1"/>
            <a:endParaRPr lang="en-US" altLang="ko-KR" sz="1500" dirty="0" smtClean="0"/>
          </a:p>
          <a:p>
            <a:pPr lvl="4"/>
            <a:endParaRPr lang="en-US" altLang="ko-KR" sz="1100" dirty="0"/>
          </a:p>
          <a:p>
            <a:pPr lvl="4"/>
            <a:endParaRPr lang="en-US" altLang="ko-KR" sz="1100" dirty="0" smtClean="0"/>
          </a:p>
          <a:p>
            <a:pPr lvl="4"/>
            <a:endParaRPr lang="en-US" altLang="ko-KR" sz="1100" dirty="0"/>
          </a:p>
          <a:p>
            <a:pPr lvl="1"/>
            <a:r>
              <a:rPr lang="en-US" altLang="ko-KR" sz="1400" dirty="0" err="1" smtClean="0"/>
              <a:t>UMi</a:t>
            </a:r>
            <a:r>
              <a:rPr lang="en-US" altLang="ko-KR" sz="1400" dirty="0" smtClean="0"/>
              <a:t>, -3.3dB SNR </a:t>
            </a:r>
            <a:r>
              <a:rPr lang="en-US" altLang="ko-KR" sz="1200" dirty="0" smtClean="0"/>
              <a:t>(Graphs are in Appendix)</a:t>
            </a:r>
          </a:p>
          <a:p>
            <a:pPr lvl="2"/>
            <a:endParaRPr lang="en-US" altLang="ko-KR" sz="1200" dirty="0"/>
          </a:p>
          <a:p>
            <a:pPr lvl="2"/>
            <a:endParaRPr lang="en-US" altLang="ko-KR" sz="1200" dirty="0" smtClean="0"/>
          </a:p>
          <a:p>
            <a:pPr lvl="2"/>
            <a:endParaRPr lang="en-US" altLang="ko-KR" sz="1200" dirty="0" smtClean="0"/>
          </a:p>
          <a:p>
            <a:pPr lvl="2"/>
            <a:endParaRPr lang="en-US" altLang="ko-KR" sz="1200" dirty="0"/>
          </a:p>
          <a:p>
            <a:r>
              <a:rPr lang="en-US" altLang="ko-KR" sz="1800" dirty="0"/>
              <a:t>Trade-off between false alarm and miss detection</a:t>
            </a:r>
          </a:p>
          <a:p>
            <a:pPr lvl="1"/>
            <a:r>
              <a:rPr lang="en-US" altLang="ko-KR" sz="1400" dirty="0"/>
              <a:t>Miss detection rate is too high in the required SNR when false alarm rate is 10^4 like [1]. </a:t>
            </a:r>
            <a:r>
              <a:rPr lang="en-US" altLang="ko-KR" sz="1400" dirty="0" smtClean="0"/>
              <a:t>It’s </a:t>
            </a:r>
            <a:r>
              <a:rPr lang="en-US" altLang="ko-KR" sz="1400" dirty="0"/>
              <a:t>more critical to miss WUR packet than to detect the wrong signal like noise. So I checked the performance based on 1% and 10% false alarm rate.</a:t>
            </a:r>
          </a:p>
          <a:p>
            <a:r>
              <a:rPr lang="en-US" altLang="ko-KR" sz="1800" dirty="0" smtClean="0"/>
              <a:t>The sync performance </a:t>
            </a:r>
            <a:r>
              <a:rPr lang="en-US" altLang="ko-KR" sz="1800" dirty="0"/>
              <a:t>seems too bad </a:t>
            </a:r>
            <a:r>
              <a:rPr lang="en-US" altLang="ko-KR" sz="1800" dirty="0" smtClean="0"/>
              <a:t>if </a:t>
            </a:r>
            <a:r>
              <a:rPr lang="en-US" altLang="ko-KR" sz="1800" dirty="0"/>
              <a:t>miss detection is over 10%. Therefore at least sync length has to be </a:t>
            </a:r>
            <a:r>
              <a:rPr lang="en-US" altLang="ko-KR" sz="1800" dirty="0" smtClean="0"/>
              <a:t>128us or more.</a:t>
            </a:r>
          </a:p>
          <a:p>
            <a:pPr lvl="1"/>
            <a:r>
              <a:rPr lang="en-US" altLang="ko-KR" sz="1400" dirty="0" smtClean="0"/>
              <a:t>128us length:</a:t>
            </a:r>
            <a:r>
              <a:rPr lang="en-US" altLang="ko-KR" sz="1400" dirty="0" smtClean="0"/>
              <a:t> </a:t>
            </a:r>
            <a:r>
              <a:rPr lang="en-US" altLang="ko-KR" sz="1400" dirty="0" smtClean="0"/>
              <a:t>32 </a:t>
            </a:r>
            <a:r>
              <a:rPr lang="en-US" altLang="ko-KR" sz="1400" dirty="0"/>
              <a:t>sequence </a:t>
            </a:r>
            <a:r>
              <a:rPr lang="en-US" altLang="ko-KR" sz="1400" dirty="0" smtClean="0"/>
              <a:t>with </a:t>
            </a:r>
            <a:r>
              <a:rPr lang="en-US" altLang="ko-KR" sz="1400" dirty="0"/>
              <a:t>4us symbol or 64 sequence </a:t>
            </a:r>
            <a:r>
              <a:rPr lang="en-US" altLang="ko-KR" sz="1400" dirty="0" smtClean="0"/>
              <a:t>with </a:t>
            </a:r>
            <a:r>
              <a:rPr lang="en-US" altLang="ko-KR" sz="1400" dirty="0"/>
              <a:t>2us </a:t>
            </a:r>
            <a:r>
              <a:rPr lang="en-US" altLang="ko-KR" sz="1400" dirty="0" smtClean="0"/>
              <a:t>symbol</a:t>
            </a:r>
            <a:endParaRPr lang="en-US" altLang="ko-KR" sz="1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5</a:t>
            </a:fld>
            <a:endParaRPr lang="en-US" altLang="ko-KR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29423"/>
              </p:ext>
            </p:extLst>
          </p:nvPr>
        </p:nvGraphicFramePr>
        <p:xfrm>
          <a:off x="1447800" y="2362200"/>
          <a:ext cx="624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762000"/>
                <a:gridCol w="685800"/>
                <a:gridCol w="685800"/>
                <a:gridCol w="685800"/>
                <a:gridCol w="762000"/>
                <a:gridCol w="762000"/>
              </a:tblGrid>
              <a:tr h="203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altLang="ko-K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symbol length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64x4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64x2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32x4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16x4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16x2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r>
                        <a:rPr lang="en-US" altLang="ko-K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alarm</a:t>
                      </a:r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1%</a:t>
                      </a:r>
                      <a:endParaRPr lang="ko-KR" alt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  <a:endParaRPr lang="ko-KR" altLang="en-US" sz="11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8.8%</a:t>
                      </a:r>
                      <a:endParaRPr lang="ko-KR" altLang="en-US" sz="11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ko-KR" altLang="en-US" sz="110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16.4%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24.7%</a:t>
                      </a:r>
                      <a:endParaRPr lang="ko-KR" altLang="en-US" sz="110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alarm 10%</a:t>
                      </a:r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3.8%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6.4%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19.5%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33172"/>
              </p:ext>
            </p:extLst>
          </p:nvPr>
        </p:nvGraphicFramePr>
        <p:xfrm>
          <a:off x="1447800" y="3505200"/>
          <a:ext cx="624840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762000"/>
                <a:gridCol w="685800"/>
                <a:gridCol w="685800"/>
                <a:gridCol w="685800"/>
                <a:gridCol w="762000"/>
                <a:gridCol w="762000"/>
              </a:tblGrid>
              <a:tr h="2286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r>
                        <a:rPr lang="en-US" altLang="ko-KR" sz="1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</a:t>
                      </a:r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symbol length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64x4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64x2</a:t>
                      </a:r>
                      <a:endParaRPr lang="ko-KR" altLang="en-US" sz="120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32x4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32x2</a:t>
                      </a:r>
                      <a:endParaRPr lang="ko-KR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16x4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16x2</a:t>
                      </a:r>
                      <a:endParaRPr lang="ko-KR" altLang="en-US" sz="1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</a:t>
                      </a:r>
                      <a:r>
                        <a:rPr lang="en-US" altLang="ko-K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alarm</a:t>
                      </a:r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1%</a:t>
                      </a:r>
                      <a:endParaRPr lang="ko-KR" alt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2%</a:t>
                      </a:r>
                      <a:endParaRPr lang="ko-KR" alt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6.4%</a:t>
                      </a:r>
                      <a:endParaRPr lang="ko-KR" altLang="en-US" sz="1100" kern="120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5.7%</a:t>
                      </a:r>
                      <a:endParaRPr lang="ko-KR" alt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11.5%</a:t>
                      </a:r>
                      <a:endParaRPr lang="ko-KR" altLang="en-US" sz="1100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11.6%</a:t>
                      </a:r>
                      <a:endParaRPr lang="ko-KR" altLang="en-US" sz="1100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20.4%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False alarm 10%</a:t>
                      </a:r>
                      <a:endParaRPr lang="ko-KR" alt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1.3%</a:t>
                      </a:r>
                      <a:endParaRPr lang="ko-KR" alt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4.5%</a:t>
                      </a:r>
                      <a:endParaRPr lang="ko-KR" alt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4.12%</a:t>
                      </a:r>
                      <a:endParaRPr lang="ko-KR" altLang="en-US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8%</a:t>
                      </a:r>
                      <a:endParaRPr lang="ko-KR" altLang="en-US" sz="1100" kern="1200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7.2%</a:t>
                      </a:r>
                      <a:endParaRPr lang="ko-KR" altLang="en-US" sz="1100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ko-KR" altLang="en-US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4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6</a:t>
            </a:fld>
            <a:endParaRPr lang="en-US" altLang="ko-KR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ko-KR" sz="2000" dirty="0" smtClean="0"/>
              <a:t>Based on the results of simulation 1, detection performance of WUR packet is simulated here.</a:t>
            </a:r>
          </a:p>
          <a:p>
            <a:pPr lvl="1"/>
            <a:r>
              <a:rPr lang="en-US" altLang="ko-KR" sz="1600" dirty="0" smtClean="0"/>
              <a:t>WUR </a:t>
            </a:r>
            <a:r>
              <a:rPr lang="en-US" altLang="ko-KR" sz="1600" dirty="0" smtClean="0"/>
              <a:t>packet is transmitted with 32 and 64 </a:t>
            </a:r>
            <a:r>
              <a:rPr lang="en-US" altLang="ko-KR" sz="1600" dirty="0" smtClean="0"/>
              <a:t>sync sequence. </a:t>
            </a:r>
            <a:r>
              <a:rPr lang="en-US" altLang="ko-KR" sz="1600" dirty="0" smtClean="0"/>
              <a:t>And STA detect the sync and then decode the payload when the sync is detected</a:t>
            </a:r>
            <a:r>
              <a:rPr lang="en-US" altLang="ko-KR" sz="1600" dirty="0" smtClean="0"/>
              <a:t>. </a:t>
            </a:r>
          </a:p>
          <a:p>
            <a:pPr lvl="1"/>
            <a:r>
              <a:rPr lang="en-US" altLang="ko-KR" sz="1600" dirty="0" smtClean="0"/>
              <a:t>Here ‘detect’ means that </a:t>
            </a:r>
            <a:r>
              <a:rPr lang="en-US" altLang="ko-KR" sz="1600" dirty="0" smtClean="0"/>
              <a:t>the correlation value is same with the threshold or more, and the threshold value is correlation value when false alarm rate is 10% in slide 5. </a:t>
            </a:r>
            <a:r>
              <a:rPr lang="en-US" altLang="ko-KR" sz="1600" baseline="30000" dirty="0" smtClean="0"/>
              <a:t>[NOTE] </a:t>
            </a:r>
          </a:p>
          <a:p>
            <a:pPr lvl="1"/>
            <a:endParaRPr lang="en-US" altLang="ko-KR" sz="1600" baseline="30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 smtClean="0"/>
              <a:t>Sync miss detection: the rate of WUR packets when correlation value is less than the threshold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ko-KR" sz="1600" dirty="0" smtClean="0"/>
              <a:t>PER: </a:t>
            </a:r>
            <a:r>
              <a:rPr lang="en-US" altLang="ko-KR" sz="1600" dirty="0" smtClean="0"/>
              <a:t>the</a:t>
            </a:r>
            <a:r>
              <a:rPr lang="en-US" altLang="ko-KR" sz="1600" dirty="0" smtClean="0"/>
              <a:t> error rate of data payload </a:t>
            </a:r>
            <a:r>
              <a:rPr lang="en-US" altLang="ko-KR" sz="1600" dirty="0" smtClean="0"/>
              <a:t>when </a:t>
            </a:r>
            <a:r>
              <a:rPr lang="en-US" altLang="ko-KR" sz="1600" dirty="0" smtClean="0"/>
              <a:t>correlation value is same or more than the threshold.</a:t>
            </a:r>
          </a:p>
          <a:p>
            <a:pPr marL="800100" lvl="1" indent="-342900">
              <a:buFont typeface="+mj-lt"/>
              <a:buAutoNum type="arabicPeriod"/>
            </a:pPr>
            <a:endParaRPr lang="en-US" altLang="ko-KR" sz="1600" dirty="0"/>
          </a:p>
          <a:p>
            <a:pPr marL="457200" lvl="1" indent="0">
              <a:buNone/>
            </a:pPr>
            <a:endParaRPr lang="en-US" altLang="ko-KR" sz="1600" dirty="0" smtClean="0"/>
          </a:p>
          <a:p>
            <a:pPr marL="457200" lvl="1" indent="0">
              <a:buNone/>
            </a:pPr>
            <a:endParaRPr lang="en-US" altLang="ko-KR" sz="1600" dirty="0"/>
          </a:p>
          <a:p>
            <a:pPr marL="457200" lvl="1" indent="0">
              <a:buNone/>
            </a:pPr>
            <a:r>
              <a:rPr lang="en-US" altLang="ko-KR" sz="1400" dirty="0" smtClean="0"/>
              <a:t>[</a:t>
            </a:r>
            <a:r>
              <a:rPr lang="en-US" altLang="ko-KR" sz="1400" dirty="0" smtClean="0"/>
              <a:t>NOTE] </a:t>
            </a:r>
            <a:r>
              <a:rPr lang="en-US" altLang="ko-KR" sz="1400" dirty="0"/>
              <a:t>See the results based on the threshold when false alarm rate is 1% to </a:t>
            </a:r>
            <a:r>
              <a:rPr lang="en-US" altLang="ko-KR" sz="1400" dirty="0" smtClean="0"/>
              <a:t>Appendix. </a:t>
            </a:r>
            <a:r>
              <a:rPr lang="en-US" altLang="ko-KR" sz="1400" dirty="0"/>
              <a:t>The trend is similar</a:t>
            </a:r>
            <a:r>
              <a:rPr lang="en-US" altLang="ko-KR" sz="1400" dirty="0" smtClean="0"/>
              <a:t>.</a:t>
            </a:r>
            <a:endParaRPr lang="en-US" altLang="ko-KR" sz="1400" dirty="0"/>
          </a:p>
        </p:txBody>
      </p:sp>
      <p:sp>
        <p:nvSpPr>
          <p:cNvPr id="7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743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2: Results in </a:t>
            </a:r>
            <a:r>
              <a:rPr lang="en-US" altLang="ko-KR" dirty="0" err="1" smtClean="0"/>
              <a:t>TGnD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ko-KR" sz="2000" dirty="0" smtClean="0"/>
              <a:t>Sync miss detection</a:t>
            </a:r>
          </a:p>
          <a:p>
            <a:pPr lvl="1"/>
            <a:r>
              <a:rPr lang="en-US" altLang="ko-KR" sz="1600" dirty="0"/>
              <a:t>Longer length of sync sequence has better performance.</a:t>
            </a:r>
          </a:p>
          <a:p>
            <a:pPr lvl="1"/>
            <a:r>
              <a:rPr lang="en-US" altLang="ko-KR" sz="1600" dirty="0" smtClean="0"/>
              <a:t>But there’s no performance difference between the sync sequences with the same length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whatever the sequence consists of.</a:t>
            </a:r>
          </a:p>
          <a:p>
            <a:endParaRPr lang="en-US" altLang="ko-KR" sz="2000" dirty="0" smtClean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t="1552" r="2381" b="2139"/>
          <a:stretch/>
        </p:blipFill>
        <p:spPr>
          <a:xfrm>
            <a:off x="2514600" y="3026229"/>
            <a:ext cx="4191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ko-KR" sz="2000" dirty="0" smtClean="0"/>
              <a:t>PER of data payload</a:t>
            </a:r>
            <a:endParaRPr lang="en-US" altLang="ko-KR" sz="2000" dirty="0" smtClean="0"/>
          </a:p>
          <a:p>
            <a:pPr marL="685800" lvl="2" indent="-342900"/>
            <a:r>
              <a:rPr lang="en-US" altLang="ko-KR" sz="1600" dirty="0" smtClean="0"/>
              <a:t>PER comparison of data payload when the length of sync part is 128us</a:t>
            </a:r>
            <a:r>
              <a:rPr lang="en-US" altLang="ko-KR" sz="1600" dirty="0"/>
              <a:t>, i.e., 64 sequence with 2us symbol and 32 sequence with 4us symbol</a:t>
            </a:r>
          </a:p>
          <a:p>
            <a:pPr marL="685800" lvl="2" indent="-342900"/>
            <a:r>
              <a:rPr lang="en-US" altLang="ko-KR" sz="1600" dirty="0" smtClean="0"/>
              <a:t>The </a:t>
            </a:r>
            <a:r>
              <a:rPr lang="en-US" altLang="ko-KR" sz="1600" dirty="0" smtClean="0"/>
              <a:t>performances are similar but 64x2 is slightly better than 32x4.</a:t>
            </a:r>
            <a:endParaRPr lang="en-US" altLang="ko-KR" sz="16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/>
          </a:p>
          <a:p>
            <a:endParaRPr lang="en-US" altLang="ko-KR" sz="1800" dirty="0" smtClean="0"/>
          </a:p>
          <a:p>
            <a:endParaRPr lang="en-US" altLang="ko-KR" sz="1800" dirty="0" smtClean="0"/>
          </a:p>
          <a:p>
            <a:pPr lvl="1"/>
            <a:endParaRPr lang="en-US" altLang="ko-KR" sz="1400" dirty="0"/>
          </a:p>
          <a:p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400" b="0" dirty="0" smtClean="0"/>
              <a:t>[NOTE] The </a:t>
            </a:r>
            <a:r>
              <a:rPr lang="en-US" altLang="ko-KR" sz="1400" b="0" dirty="0"/>
              <a:t>results in </a:t>
            </a:r>
            <a:r>
              <a:rPr lang="en-US" altLang="ko-KR" sz="1400" b="0" dirty="0" err="1"/>
              <a:t>UMi</a:t>
            </a:r>
            <a:r>
              <a:rPr lang="en-US" altLang="ko-KR" sz="1400" b="0" dirty="0"/>
              <a:t> are in Appendix. The trend is similar.</a:t>
            </a:r>
          </a:p>
          <a:p>
            <a:endParaRPr lang="en-US" altLang="ko-KR" sz="1600" dirty="0" smtClean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2: Results in </a:t>
            </a:r>
            <a:r>
              <a:rPr lang="en-US" altLang="ko-KR" dirty="0" err="1" smtClean="0"/>
              <a:t>TGnD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8</a:t>
            </a:fld>
            <a:endParaRPr lang="en-US" altLang="ko-KR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56" y="3048000"/>
            <a:ext cx="3977241" cy="3051629"/>
          </a:xfrm>
          <a:prstGeom prst="rect">
            <a:avLst/>
          </a:prstGeom>
        </p:spPr>
      </p:pic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591467" y="6475413"/>
            <a:ext cx="1952458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 smtClean="0"/>
              <a:t>Jinyoung</a:t>
            </a:r>
            <a:r>
              <a:rPr lang="en-US" altLang="ko-KR" dirty="0" smtClean="0"/>
              <a:t> Chun, LG Electronics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131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this contribution, sync performance are shown according to the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sequence length and symbol length of WUR sync part.</a:t>
            </a:r>
            <a:endParaRPr lang="en-US" altLang="ko-K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lvl="1" indent="-342900">
              <a:buFontTx/>
              <a:buChar char="•"/>
            </a:pP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It’s proper that the length for WUR sync is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same or more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than 128us for WUR sync. And 2us symbol length is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slightly </a:t>
            </a:r>
            <a:r>
              <a:rPr lang="en-US" altLang="ko-K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better than 4us.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September 2017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Jinyoung Chun, LG Electronics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Slide </a:t>
            </a:r>
            <a:fld id="{DB6D5A24-C744-4D9A-83D3-476F0D333A12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67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179002</TotalTime>
  <Words>1188</Words>
  <Application>Microsoft Office PowerPoint</Application>
  <PresentationFormat>화면 슬라이드 쇼(4:3)</PresentationFormat>
  <Paragraphs>225</Paragraphs>
  <Slides>19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4" baseType="lpstr">
      <vt:lpstr>굴림</vt:lpstr>
      <vt:lpstr>맑은 고딕</vt:lpstr>
      <vt:lpstr>Arial</vt:lpstr>
      <vt:lpstr>Times New Roman</vt:lpstr>
      <vt:lpstr>802-11-Submission</vt:lpstr>
      <vt:lpstr>Consideration on WUR sync preamble</vt:lpstr>
      <vt:lpstr>Introduction</vt:lpstr>
      <vt:lpstr>Simulation assumption</vt:lpstr>
      <vt:lpstr>Simulation 1</vt:lpstr>
      <vt:lpstr>Simulation 1: Results</vt:lpstr>
      <vt:lpstr>Simulation 2</vt:lpstr>
      <vt:lpstr>Simulation 2: Results in TGnD</vt:lpstr>
      <vt:lpstr>Simulation 2: Results in TGnD</vt:lpstr>
      <vt:lpstr>Summary</vt:lpstr>
      <vt:lpstr>Straw Poll #1</vt:lpstr>
      <vt:lpstr>Straw Poll #2</vt:lpstr>
      <vt:lpstr>Straw Poll #3</vt:lpstr>
      <vt:lpstr>References</vt:lpstr>
      <vt:lpstr>Appendix</vt:lpstr>
      <vt:lpstr>Simulation assumption</vt:lpstr>
      <vt:lpstr>Simulation 1: Results in UMi</vt:lpstr>
      <vt:lpstr>Simulation 2: Results in UMi</vt:lpstr>
      <vt:lpstr>Simulation 2: Results in TGnD</vt:lpstr>
      <vt:lpstr>Simulation 2: Results in TGnD</vt:lpstr>
    </vt:vector>
  </TitlesOfParts>
  <Company>LG Electronics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Information update procedure</dc:title>
  <dc:creator>Giwon Park</dc:creator>
  <cp:lastModifiedBy>천진영/책임연구원/차세대표준(연)ICS팀(jiny.chun@lge.com)</cp:lastModifiedBy>
  <cp:revision>3635</cp:revision>
  <cp:lastPrinted>2017-07-07T02:11:09Z</cp:lastPrinted>
  <dcterms:created xsi:type="dcterms:W3CDTF">2007-05-21T21:00:37Z</dcterms:created>
  <dcterms:modified xsi:type="dcterms:W3CDTF">2017-09-06T01:33:35Z</dcterms:modified>
</cp:coreProperties>
</file>