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710" r:id="rId3"/>
    <p:sldId id="734" r:id="rId4"/>
    <p:sldId id="732" r:id="rId5"/>
    <p:sldId id="733" r:id="rId6"/>
    <p:sldId id="742" r:id="rId7"/>
    <p:sldId id="740" r:id="rId8"/>
    <p:sldId id="744" r:id="rId9"/>
    <p:sldId id="741" r:id="rId10"/>
    <p:sldId id="745" r:id="rId11"/>
    <p:sldId id="735" r:id="rId12"/>
    <p:sldId id="736" r:id="rId13"/>
    <p:sldId id="737" r:id="rId14"/>
    <p:sldId id="738" r:id="rId15"/>
    <p:sldId id="746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0" autoAdjust="0"/>
    <p:restoredTop sz="95034" autoAdjust="0"/>
  </p:normalViewPr>
  <p:slideViewPr>
    <p:cSldViewPr>
      <p:cViewPr varScale="1">
        <p:scale>
          <a:sx n="92" d="100"/>
          <a:sy n="92" d="100"/>
        </p:scale>
        <p:origin x="12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802.11-17/1348r0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Higher Data Rates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2017-09-11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</a:t>
            </a:r>
            <a:r>
              <a:rPr lang="en-US" altLang="ko-KR"/>
              <a:t>you </a:t>
            </a:r>
            <a:r>
              <a:rPr lang="en-US" altLang="ko-KR" smtClean="0"/>
              <a:t>agree </a:t>
            </a:r>
            <a:r>
              <a:rPr lang="en-US" altLang="ko-KR" dirty="0"/>
              <a:t>to add the following to the 11ba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/>
              <a:t>IEEE 802.11ba supports </a:t>
            </a:r>
            <a:r>
              <a:rPr lang="en-US" altLang="ko-KR" dirty="0" smtClean="0"/>
              <a:t>the data rate of 1Mbps</a:t>
            </a:r>
          </a:p>
          <a:p>
            <a:endParaRPr lang="en-US" altLang="ko-KR" dirty="0"/>
          </a:p>
          <a:p>
            <a:r>
              <a:rPr lang="en-US" altLang="ko-KR" dirty="0"/>
              <a:t>Y/N/A :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8026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</a:t>
            </a:r>
            <a:r>
              <a:rPr lang="en-US" altLang="ko-KR" dirty="0"/>
              <a:t>IEEE </a:t>
            </a:r>
            <a:r>
              <a:rPr lang="en-US" altLang="ko-KR" dirty="0" smtClean="0"/>
              <a:t>802.11-14/882r4 </a:t>
            </a:r>
            <a:r>
              <a:rPr lang="en-US" altLang="ko-KR" dirty="0"/>
              <a:t>IEEE 802.11ax channel model </a:t>
            </a:r>
            <a:r>
              <a:rPr lang="en-US" altLang="ko-KR" dirty="0" smtClean="0"/>
              <a:t>document</a:t>
            </a:r>
          </a:p>
          <a:p>
            <a:pPr marL="0" indent="0">
              <a:buNone/>
            </a:pPr>
            <a:r>
              <a:rPr lang="en-US" altLang="ko-KR" dirty="0" smtClean="0"/>
              <a:t>[2] IEEE 802.11-15/1070r3 1024 QAM proposal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25841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0339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 - Simulation 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48 symbols in payload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CFO </a:t>
            </a:r>
            <a:r>
              <a:rPr lang="en-US" altLang="ko-KR" dirty="0">
                <a:ea typeface="굴림" panose="020B0600000101010101" pitchFamily="50" charset="-127"/>
              </a:rPr>
              <a:t>[3], Phase noise [4</a:t>
            </a:r>
            <a:r>
              <a:rPr lang="en-US" altLang="ko-KR" dirty="0" smtClean="0">
                <a:ea typeface="굴림" panose="020B0600000101010101" pitchFamily="50" charset="-127"/>
              </a:rPr>
              <a:t>] applied</a:t>
            </a:r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>
                <a:ea typeface="굴림" panose="020B0600000101010101" pitchFamily="50" charset="-127"/>
              </a:rPr>
              <a:t>No timing error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Butterworth filter</a:t>
            </a:r>
            <a:endParaRPr lang="en-US" altLang="ko-KR" dirty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2.5MHz cut off frequency, second order</a:t>
            </a:r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20MHz sampling rate</a:t>
            </a:r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err="1">
                <a:ea typeface="굴림" panose="020B0600000101010101" pitchFamily="50" charset="-127"/>
              </a:rPr>
              <a:t>TGnD</a:t>
            </a:r>
            <a:r>
              <a:rPr lang="en-US" altLang="ko-KR" dirty="0">
                <a:ea typeface="굴림" panose="020B0600000101010101" pitchFamily="50" charset="-127"/>
              </a:rPr>
              <a:t> and </a:t>
            </a:r>
            <a:r>
              <a:rPr lang="en-US" altLang="ko-KR" dirty="0" err="1">
                <a:ea typeface="굴림" panose="020B0600000101010101" pitchFamily="50" charset="-127"/>
              </a:rPr>
              <a:t>UMi</a:t>
            </a:r>
            <a:r>
              <a:rPr lang="en-US" altLang="ko-KR" dirty="0"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ea typeface="굴림" panose="020B0600000101010101" pitchFamily="50" charset="-127"/>
              </a:rPr>
              <a:t>NLoS</a:t>
            </a:r>
            <a:r>
              <a:rPr lang="en-US" altLang="ko-KR" dirty="0">
                <a:ea typeface="굴림" panose="020B0600000101010101" pitchFamily="50" charset="-127"/>
              </a:rPr>
              <a:t> channels in </a:t>
            </a:r>
            <a:r>
              <a:rPr lang="en-US" altLang="ko-KR" dirty="0" smtClean="0">
                <a:ea typeface="굴림" panose="020B0600000101010101" pitchFamily="50" charset="-127"/>
              </a:rPr>
              <a:t>2.4GHz and 5GHz</a:t>
            </a:r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>
                <a:ea typeface="굴림" panose="020B0600000101010101" pitchFamily="50" charset="-127"/>
              </a:rPr>
              <a:t>SNR </a:t>
            </a:r>
            <a:r>
              <a:rPr lang="en-US" altLang="ko-KR" dirty="0" smtClean="0">
                <a:ea typeface="굴림" panose="020B0600000101010101" pitchFamily="50" charset="-127"/>
              </a:rPr>
              <a:t>defined in 20MHz</a:t>
            </a:r>
            <a:endParaRPr lang="ko-KR" altLang="en-US" sz="3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579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 - Link Budget Setting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ea typeface="굴림" panose="020B0600000101010101" pitchFamily="50" charset="-127"/>
              </a:rPr>
              <a:t>Received SNR</a:t>
            </a:r>
          </a:p>
          <a:p>
            <a:pPr marL="0" indent="0">
              <a:buFontTx/>
              <a:buNone/>
              <a:defRPr/>
            </a:pPr>
            <a:r>
              <a:rPr lang="en-US" altLang="ko-KR" dirty="0">
                <a:ea typeface="굴림" panose="020B0600000101010101" pitchFamily="50" charset="-127"/>
              </a:rPr>
              <a:t>     </a:t>
            </a:r>
            <a:r>
              <a:rPr lang="en-US" altLang="ko-KR" dirty="0" err="1">
                <a:ea typeface="굴림" panose="020B0600000101010101" pitchFamily="50" charset="-127"/>
              </a:rPr>
              <a:t>Rx_SNR</a:t>
            </a:r>
            <a:r>
              <a:rPr lang="en-US" altLang="ko-KR" dirty="0">
                <a:ea typeface="굴림" panose="020B0600000101010101" pitchFamily="50" charset="-127"/>
              </a:rPr>
              <a:t> = </a:t>
            </a:r>
            <a:r>
              <a:rPr lang="en-US" altLang="ko-KR" dirty="0" err="1">
                <a:ea typeface="굴림" panose="020B0600000101010101" pitchFamily="50" charset="-127"/>
              </a:rPr>
              <a:t>Tx_Pwr</a:t>
            </a:r>
            <a:r>
              <a:rPr lang="en-US" altLang="ko-KR" dirty="0">
                <a:ea typeface="굴림" panose="020B0600000101010101" pitchFamily="50" charset="-127"/>
              </a:rPr>
              <a:t> - PL </a:t>
            </a:r>
            <a:r>
              <a:rPr lang="en-US" altLang="ko-KR" dirty="0" smtClean="0">
                <a:ea typeface="굴림" panose="020B0600000101010101" pitchFamily="50" charset="-127"/>
              </a:rPr>
              <a:t>- </a:t>
            </a:r>
            <a:r>
              <a:rPr lang="en-US" altLang="ko-KR" dirty="0">
                <a:ea typeface="굴림" panose="020B0600000101010101" pitchFamily="50" charset="-127"/>
              </a:rPr>
              <a:t>3*Shadowing - NF - N</a:t>
            </a:r>
            <a:r>
              <a:rPr lang="en-US" altLang="ko-KR" baseline="-25000" dirty="0">
                <a:ea typeface="굴림" panose="020B0600000101010101" pitchFamily="50" charset="-127"/>
              </a:rPr>
              <a:t>0</a:t>
            </a:r>
          </a:p>
          <a:p>
            <a:pPr>
              <a:defRPr/>
            </a:pPr>
            <a:r>
              <a:rPr lang="en-US" altLang="ko-KR" dirty="0">
                <a:ea typeface="굴림" panose="020B0600000101010101" pitchFamily="50" charset="-127"/>
              </a:rPr>
              <a:t>Transmit power : </a:t>
            </a:r>
            <a:r>
              <a:rPr lang="en-US" altLang="ko-KR" dirty="0" err="1">
                <a:ea typeface="굴림" panose="020B0600000101010101" pitchFamily="50" charset="-127"/>
              </a:rPr>
              <a:t>Tx_Pwr</a:t>
            </a:r>
            <a:r>
              <a:rPr lang="en-US" altLang="ko-KR" dirty="0">
                <a:ea typeface="굴림" panose="020B0600000101010101" pitchFamily="50" charset="-127"/>
              </a:rPr>
              <a:t> = 20dBm</a:t>
            </a:r>
          </a:p>
          <a:p>
            <a:pPr>
              <a:defRPr/>
            </a:pPr>
            <a:r>
              <a:rPr lang="en-US" altLang="ko-KR" dirty="0">
                <a:ea typeface="굴림" panose="020B0600000101010101" pitchFamily="50" charset="-127"/>
              </a:rPr>
              <a:t>Noise figure : NF = </a:t>
            </a:r>
            <a:r>
              <a:rPr lang="en-US" altLang="ko-KR" dirty="0" smtClean="0">
                <a:ea typeface="굴림" panose="020B0600000101010101" pitchFamily="50" charset="-127"/>
              </a:rPr>
              <a:t>15dBm</a:t>
            </a:r>
            <a:endParaRPr lang="en-US" altLang="ko-KR" dirty="0">
              <a:ea typeface="굴림" panose="020B0600000101010101" pitchFamily="50" charset="-127"/>
            </a:endParaRPr>
          </a:p>
          <a:p>
            <a:pPr>
              <a:defRPr/>
            </a:pPr>
            <a:r>
              <a:rPr lang="en-US" altLang="ko-KR" dirty="0">
                <a:ea typeface="굴림" panose="020B0600000101010101" pitchFamily="50" charset="-127"/>
              </a:rPr>
              <a:t>Noise floor : N</a:t>
            </a:r>
            <a:r>
              <a:rPr lang="en-US" altLang="ko-KR" baseline="-25000" dirty="0">
                <a:ea typeface="굴림" panose="020B0600000101010101" pitchFamily="50" charset="-127"/>
              </a:rPr>
              <a:t>0</a:t>
            </a:r>
            <a:r>
              <a:rPr lang="en-US" altLang="ko-KR" dirty="0">
                <a:ea typeface="굴림" panose="020B0600000101010101" pitchFamily="50" charset="-127"/>
              </a:rPr>
              <a:t> = -174dBm + 10log</a:t>
            </a:r>
            <a:r>
              <a:rPr lang="en-US" altLang="ko-KR" baseline="-25000" dirty="0">
                <a:ea typeface="굴림" panose="020B0600000101010101" pitchFamily="50" charset="-127"/>
              </a:rPr>
              <a:t>10</a:t>
            </a:r>
            <a:r>
              <a:rPr lang="en-US" altLang="ko-KR" dirty="0">
                <a:ea typeface="굴림" panose="020B0600000101010101" pitchFamily="50" charset="-127"/>
              </a:rPr>
              <a:t>BW</a:t>
            </a:r>
          </a:p>
          <a:p>
            <a:pPr>
              <a:defRPr/>
            </a:pPr>
            <a:r>
              <a:rPr lang="en-US" altLang="ko-KR" dirty="0">
                <a:ea typeface="굴림" panose="020B0600000101010101" pitchFamily="50" charset="-127"/>
              </a:rPr>
              <a:t>Bandwidth : BW = </a:t>
            </a:r>
            <a:r>
              <a:rPr lang="en-US" altLang="ko-KR" dirty="0" smtClean="0">
                <a:ea typeface="굴림" panose="020B0600000101010101" pitchFamily="50" charset="-127"/>
              </a:rPr>
              <a:t>20MHz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Path loss: PL in [1]</a:t>
            </a:r>
            <a:endParaRPr lang="en-US" altLang="ko-KR" dirty="0">
              <a:ea typeface="굴림" panose="020B0600000101010101" pitchFamily="50" charset="-127"/>
            </a:endParaRP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No </a:t>
            </a:r>
            <a:r>
              <a:rPr lang="en-US" altLang="ko-KR" dirty="0">
                <a:ea typeface="굴림" panose="020B0600000101010101" pitchFamily="50" charset="-127"/>
              </a:rPr>
              <a:t>interference</a:t>
            </a:r>
          </a:p>
          <a:p>
            <a:pPr>
              <a:defRPr/>
            </a:pPr>
            <a:r>
              <a:rPr lang="en-US" altLang="ko-KR" dirty="0">
                <a:ea typeface="굴림" panose="020B0600000101010101" pitchFamily="50" charset="-127"/>
              </a:rPr>
              <a:t>No penetration loss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27138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C – PER Performance for 11ax</a:t>
            </a:r>
            <a:endParaRPr lang="ko-KR" altLang="en-US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4945" y="1752600"/>
            <a:ext cx="5774110" cy="4343400"/>
          </a:xfrm>
          <a:prstGeom prst="rect">
            <a:avLst/>
          </a:prstGeom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47446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agreed to use the data rates of 62.5Kbps and 250Kbps</a:t>
            </a:r>
          </a:p>
          <a:p>
            <a:r>
              <a:rPr lang="en-US" altLang="ko-KR" dirty="0" smtClean="0"/>
              <a:t>In this contribution, we further investigate benefits of using higher data rates such as 500Kbps and 1Mbps</a:t>
            </a:r>
          </a:p>
          <a:p>
            <a:r>
              <a:rPr lang="en-US" altLang="ko-KR" dirty="0" smtClean="0"/>
              <a:t>To this end, based on the PER performance, link budget, </a:t>
            </a:r>
            <a:r>
              <a:rPr lang="en-US" altLang="ko-KR" dirty="0" err="1" smtClean="0"/>
              <a:t>goodput</a:t>
            </a:r>
            <a:r>
              <a:rPr lang="en-US" altLang="ko-KR" dirty="0" smtClean="0"/>
              <a:t> and overhead are examined for the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206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 performance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11" name="내용 개체 틀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4945" y="1752600"/>
            <a:ext cx="577411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26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Link Budget</a:t>
            </a:r>
            <a:endParaRPr lang="ko-KR" altLang="en-US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752600"/>
            <a:ext cx="5774110" cy="4343400"/>
          </a:xfrm>
          <a:prstGeom prst="rect">
            <a:avLst/>
          </a:prstGeom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8" name="직사각형 7"/>
          <p:cNvSpPr/>
          <p:nvPr/>
        </p:nvSpPr>
        <p:spPr>
          <a:xfrm>
            <a:off x="6172200" y="2161401"/>
            <a:ext cx="1736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dirty="0" smtClean="0"/>
              <a:t>Target </a:t>
            </a:r>
            <a:r>
              <a:rPr lang="en-US" altLang="ko-KR" dirty="0"/>
              <a:t>PER : 10</a:t>
            </a:r>
            <a:r>
              <a:rPr lang="en-US" altLang="ko-KR" dirty="0" smtClean="0"/>
              <a:t>%</a:t>
            </a:r>
          </a:p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Supportable distance [m]</a:t>
            </a:r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85906"/>
              </p:ext>
            </p:extLst>
          </p:nvPr>
        </p:nvGraphicFramePr>
        <p:xfrm>
          <a:off x="6248400" y="2784562"/>
          <a:ext cx="2054751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4917"/>
                <a:gridCol w="684917"/>
                <a:gridCol w="684917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62.5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&lt;= 92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&lt;= 60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250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&lt;= 72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&lt;= 46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500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&lt;= 56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&lt;= 37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1000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&lt;= 44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&lt;= 28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33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Goodput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8" name="직사각형 7"/>
          <p:cNvSpPr/>
          <p:nvPr/>
        </p:nvSpPr>
        <p:spPr>
          <a:xfrm>
            <a:off x="6172201" y="2161401"/>
            <a:ext cx="2819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dirty="0" smtClean="0"/>
              <a:t>Case 1 : two data rates used</a:t>
            </a:r>
          </a:p>
          <a:p>
            <a:pPr>
              <a:defRPr/>
            </a:pPr>
            <a:r>
              <a:rPr lang="en-US" altLang="ko-KR" dirty="0"/>
              <a:t> </a:t>
            </a:r>
            <a:r>
              <a:rPr lang="en-US" altLang="ko-KR" dirty="0" smtClean="0"/>
              <a:t>             (62.5, 250)</a:t>
            </a:r>
          </a:p>
          <a:p>
            <a:pPr>
              <a:defRPr/>
            </a:pPr>
            <a:r>
              <a:rPr lang="en-US" altLang="ko-KR" dirty="0" smtClean="0"/>
              <a:t>Case 2 : three data rates used</a:t>
            </a:r>
          </a:p>
          <a:p>
            <a:pPr>
              <a:defRPr/>
            </a:pPr>
            <a:r>
              <a:rPr lang="en-US" altLang="ko-KR" dirty="0"/>
              <a:t> </a:t>
            </a:r>
            <a:r>
              <a:rPr lang="en-US" altLang="ko-KR" dirty="0" smtClean="0"/>
              <a:t>             (62.5, 250, 500)</a:t>
            </a:r>
          </a:p>
          <a:p>
            <a:pPr>
              <a:defRPr/>
            </a:pPr>
            <a:r>
              <a:rPr lang="en-US" altLang="ko-KR" dirty="0"/>
              <a:t>Case </a:t>
            </a:r>
            <a:r>
              <a:rPr lang="en-US" altLang="ko-KR" dirty="0" smtClean="0"/>
              <a:t>3 </a:t>
            </a:r>
            <a:r>
              <a:rPr lang="en-US" altLang="ko-KR" dirty="0"/>
              <a:t>: three data rates used</a:t>
            </a:r>
          </a:p>
          <a:p>
            <a:pPr>
              <a:defRPr/>
            </a:pPr>
            <a:r>
              <a:rPr lang="en-US" altLang="ko-KR" dirty="0"/>
              <a:t>              (62.5, 250, </a:t>
            </a:r>
            <a:r>
              <a:rPr lang="en-US" altLang="ko-KR" dirty="0" smtClean="0"/>
              <a:t>1000</a:t>
            </a:r>
            <a:r>
              <a:rPr lang="en-US" altLang="ko-KR" dirty="0"/>
              <a:t>)</a:t>
            </a:r>
          </a:p>
          <a:p>
            <a:pPr>
              <a:defRPr/>
            </a:pPr>
            <a:r>
              <a:rPr lang="en-US" altLang="ko-KR" dirty="0"/>
              <a:t>Case 4</a:t>
            </a:r>
            <a:r>
              <a:rPr lang="en-US" altLang="ko-KR" dirty="0" smtClean="0"/>
              <a:t> </a:t>
            </a:r>
            <a:r>
              <a:rPr lang="en-US" altLang="ko-KR" dirty="0"/>
              <a:t>: </a:t>
            </a:r>
            <a:r>
              <a:rPr lang="en-US" altLang="ko-KR" dirty="0" smtClean="0"/>
              <a:t>four </a:t>
            </a:r>
            <a:r>
              <a:rPr lang="en-US" altLang="ko-KR" dirty="0"/>
              <a:t>data rates used</a:t>
            </a:r>
          </a:p>
          <a:p>
            <a:pPr>
              <a:defRPr/>
            </a:pPr>
            <a:r>
              <a:rPr lang="en-US" altLang="ko-KR" dirty="0"/>
              <a:t>              (62.5, 250, </a:t>
            </a:r>
            <a:r>
              <a:rPr lang="en-US" altLang="ko-KR" dirty="0" smtClean="0"/>
              <a:t>500, 1000)</a:t>
            </a:r>
          </a:p>
          <a:p>
            <a:pPr>
              <a:defRPr/>
            </a:pPr>
            <a:endParaRPr lang="en-US" altLang="ko-KR" dirty="0"/>
          </a:p>
          <a:p>
            <a:pPr marL="171450" indent="-171450">
              <a:buFontTx/>
              <a:buChar char="-"/>
              <a:defRPr/>
            </a:pPr>
            <a:r>
              <a:rPr lang="en-US" altLang="ko-KR" dirty="0" smtClean="0"/>
              <a:t>Select a data rate which has </a:t>
            </a:r>
            <a:r>
              <a:rPr lang="en-US" altLang="ko-KR" dirty="0"/>
              <a:t>the </a:t>
            </a:r>
            <a:r>
              <a:rPr lang="en-US" altLang="ko-KR" dirty="0" smtClean="0"/>
              <a:t>largest </a:t>
            </a:r>
            <a:r>
              <a:rPr lang="en-US" altLang="ko-KR" dirty="0" err="1" smtClean="0"/>
              <a:t>goodput</a:t>
            </a:r>
            <a:r>
              <a:rPr lang="en-US" altLang="ko-KR" dirty="0" smtClean="0"/>
              <a:t> with PER &lt;= 10%</a:t>
            </a:r>
          </a:p>
          <a:p>
            <a:pPr marL="171450" indent="-171450">
              <a:buFontTx/>
              <a:buChar char="-"/>
              <a:defRPr/>
            </a:pPr>
            <a:r>
              <a:rPr lang="en-US" altLang="ko-KR" dirty="0" err="1" smtClean="0"/>
              <a:t>Goodput</a:t>
            </a:r>
            <a:r>
              <a:rPr lang="en-US" altLang="ko-KR" dirty="0" smtClean="0"/>
              <a:t> = (1-PER)*data rate</a:t>
            </a:r>
          </a:p>
          <a:p>
            <a:pPr marL="171450" indent="-171450">
              <a:buFontTx/>
              <a:buChar char="-"/>
              <a:defRPr/>
            </a:pPr>
            <a:endParaRPr lang="en-US" altLang="ko-KR" dirty="0" smtClean="0"/>
          </a:p>
          <a:p>
            <a:pPr marL="171450" indent="-171450">
              <a:buFontTx/>
              <a:buChar char="-"/>
              <a:defRPr/>
            </a:pPr>
            <a:r>
              <a:rPr lang="en-US" altLang="ko-KR" dirty="0" smtClean="0"/>
              <a:t>In range 1, all cases have the same </a:t>
            </a:r>
            <a:r>
              <a:rPr lang="en-US" altLang="ko-KR" dirty="0" err="1" smtClean="0"/>
              <a:t>goodput</a:t>
            </a:r>
            <a:endParaRPr lang="en-US" altLang="ko-KR" dirty="0" smtClean="0"/>
          </a:p>
          <a:p>
            <a:pPr marL="171450" indent="-171450">
              <a:buFontTx/>
              <a:buChar char="-"/>
              <a:defRPr/>
            </a:pPr>
            <a:r>
              <a:rPr lang="en-US" altLang="ko-KR" dirty="0" smtClean="0"/>
              <a:t>In range 2, case 2 and 4 have the maximum </a:t>
            </a:r>
            <a:r>
              <a:rPr lang="en-US" altLang="ko-KR" dirty="0" err="1" smtClean="0"/>
              <a:t>goodput</a:t>
            </a:r>
            <a:endParaRPr lang="en-US" altLang="ko-KR" dirty="0" smtClean="0"/>
          </a:p>
          <a:p>
            <a:pPr marL="171450" indent="-171450">
              <a:buFontTx/>
              <a:buChar char="-"/>
              <a:defRPr/>
            </a:pPr>
            <a:r>
              <a:rPr lang="en-US" altLang="ko-KR" dirty="0" smtClean="0"/>
              <a:t>In range 3, case 3 and 4 have the maximum </a:t>
            </a:r>
            <a:r>
              <a:rPr lang="en-US" altLang="ko-KR" dirty="0" err="1"/>
              <a:t>goodput</a:t>
            </a:r>
            <a:endParaRPr lang="en-US" altLang="ko-KR" dirty="0"/>
          </a:p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2403974" y="5943600"/>
            <a:ext cx="3844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92m           72m           56m               44m           for 2.4GHz</a:t>
            </a:r>
          </a:p>
          <a:p>
            <a:r>
              <a:rPr lang="en-US" altLang="ko-KR" dirty="0" smtClean="0"/>
              <a:t>60m           46m           37m               28m           for 5GHz</a:t>
            </a:r>
            <a:endParaRPr lang="ko-KR" altLang="en-US"/>
          </a:p>
        </p:txBody>
      </p:sp>
      <p:pic>
        <p:nvPicPr>
          <p:cNvPr id="21" name="내용 개체 틀 2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752600"/>
            <a:ext cx="5774110" cy="4343400"/>
          </a:xfrm>
          <a:prstGeom prst="rect">
            <a:avLst/>
          </a:prstGeom>
        </p:spPr>
      </p:pic>
      <p:cxnSp>
        <p:nvCxnSpPr>
          <p:cNvPr id="11" name="직선 화살표 연결선 10"/>
          <p:cNvCxnSpPr/>
          <p:nvPr/>
        </p:nvCxnSpPr>
        <p:spPr bwMode="auto">
          <a:xfrm flipV="1">
            <a:off x="2557548" y="56388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직선 화살표 연결선 11"/>
          <p:cNvCxnSpPr/>
          <p:nvPr/>
        </p:nvCxnSpPr>
        <p:spPr bwMode="auto">
          <a:xfrm flipV="1">
            <a:off x="3318165" y="54102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직선 화살표 연결선 14"/>
          <p:cNvCxnSpPr/>
          <p:nvPr/>
        </p:nvCxnSpPr>
        <p:spPr bwMode="auto">
          <a:xfrm flipV="1">
            <a:off x="4038600" y="4648200"/>
            <a:ext cx="0" cy="1371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직선 화살표 연결선 23"/>
          <p:cNvCxnSpPr/>
          <p:nvPr/>
        </p:nvCxnSpPr>
        <p:spPr bwMode="auto">
          <a:xfrm>
            <a:off x="2531226" y="3695317"/>
            <a:ext cx="146580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3997035" y="3696700"/>
            <a:ext cx="8035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9" name="직선 화살표 연결선 28"/>
          <p:cNvCxnSpPr/>
          <p:nvPr/>
        </p:nvCxnSpPr>
        <p:spPr bwMode="auto">
          <a:xfrm flipH="1">
            <a:off x="4774278" y="3700548"/>
            <a:ext cx="1143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20539" y="3416839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Range 1</a:t>
            </a:r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4063539" y="3422426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Range 2</a:t>
            </a:r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5002878" y="3416222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Range 3</a:t>
            </a:r>
            <a:endParaRPr lang="ko-KR" altLang="en-US"/>
          </a:p>
        </p:txBody>
      </p:sp>
      <p:cxnSp>
        <p:nvCxnSpPr>
          <p:cNvPr id="36" name="직선 화살표 연결선 35"/>
          <p:cNvCxnSpPr/>
          <p:nvPr/>
        </p:nvCxnSpPr>
        <p:spPr bwMode="auto">
          <a:xfrm flipH="1" flipV="1">
            <a:off x="4822074" y="4191000"/>
            <a:ext cx="21474" cy="1828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6064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내용 개체 틀 3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752600"/>
            <a:ext cx="5774110" cy="43434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Overhead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8" name="직사각형 7"/>
          <p:cNvSpPr/>
          <p:nvPr/>
        </p:nvSpPr>
        <p:spPr>
          <a:xfrm>
            <a:off x="6172201" y="2161401"/>
            <a:ext cx="2819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dirty="0" smtClean="0"/>
              <a:t>Case 1 : two data rates used</a:t>
            </a:r>
          </a:p>
          <a:p>
            <a:pPr>
              <a:defRPr/>
            </a:pPr>
            <a:r>
              <a:rPr lang="en-US" altLang="ko-KR" dirty="0"/>
              <a:t> </a:t>
            </a:r>
            <a:r>
              <a:rPr lang="en-US" altLang="ko-KR" dirty="0" smtClean="0"/>
              <a:t>             (62.5, 250)</a:t>
            </a:r>
          </a:p>
          <a:p>
            <a:pPr>
              <a:defRPr/>
            </a:pPr>
            <a:r>
              <a:rPr lang="en-US" altLang="ko-KR" dirty="0" smtClean="0"/>
              <a:t>Case 2 : three data rates used</a:t>
            </a:r>
          </a:p>
          <a:p>
            <a:pPr>
              <a:defRPr/>
            </a:pPr>
            <a:r>
              <a:rPr lang="en-US" altLang="ko-KR" dirty="0"/>
              <a:t> </a:t>
            </a:r>
            <a:r>
              <a:rPr lang="en-US" altLang="ko-KR" dirty="0" smtClean="0"/>
              <a:t>             (62.5, 250, 500)</a:t>
            </a:r>
          </a:p>
          <a:p>
            <a:pPr>
              <a:defRPr/>
            </a:pPr>
            <a:r>
              <a:rPr lang="en-US" altLang="ko-KR" dirty="0"/>
              <a:t>Case </a:t>
            </a:r>
            <a:r>
              <a:rPr lang="en-US" altLang="ko-KR" dirty="0" smtClean="0"/>
              <a:t>3 </a:t>
            </a:r>
            <a:r>
              <a:rPr lang="en-US" altLang="ko-KR" dirty="0"/>
              <a:t>: three data rates used</a:t>
            </a:r>
          </a:p>
          <a:p>
            <a:pPr>
              <a:defRPr/>
            </a:pPr>
            <a:r>
              <a:rPr lang="en-US" altLang="ko-KR" dirty="0"/>
              <a:t>              (62.5, 250, </a:t>
            </a:r>
            <a:r>
              <a:rPr lang="en-US" altLang="ko-KR" dirty="0" smtClean="0"/>
              <a:t>1000</a:t>
            </a:r>
            <a:r>
              <a:rPr lang="en-US" altLang="ko-KR" dirty="0"/>
              <a:t>)</a:t>
            </a:r>
          </a:p>
          <a:p>
            <a:pPr>
              <a:defRPr/>
            </a:pPr>
            <a:r>
              <a:rPr lang="en-US" altLang="ko-KR" dirty="0"/>
              <a:t>Case 4</a:t>
            </a:r>
            <a:r>
              <a:rPr lang="en-US" altLang="ko-KR" dirty="0" smtClean="0"/>
              <a:t> </a:t>
            </a:r>
            <a:r>
              <a:rPr lang="en-US" altLang="ko-KR" dirty="0"/>
              <a:t>: </a:t>
            </a:r>
            <a:r>
              <a:rPr lang="en-US" altLang="ko-KR" dirty="0" smtClean="0"/>
              <a:t>four </a:t>
            </a:r>
            <a:r>
              <a:rPr lang="en-US" altLang="ko-KR" dirty="0"/>
              <a:t>data rates used</a:t>
            </a:r>
          </a:p>
          <a:p>
            <a:pPr>
              <a:defRPr/>
            </a:pPr>
            <a:r>
              <a:rPr lang="en-US" altLang="ko-KR" dirty="0"/>
              <a:t>              (62.5, 250, </a:t>
            </a:r>
            <a:r>
              <a:rPr lang="en-US" altLang="ko-KR" dirty="0" smtClean="0"/>
              <a:t>500, 1000)</a:t>
            </a:r>
          </a:p>
          <a:p>
            <a:pPr>
              <a:defRPr/>
            </a:pPr>
            <a:endParaRPr lang="en-US" altLang="ko-KR" dirty="0"/>
          </a:p>
          <a:p>
            <a:pPr marL="171450" indent="-171450">
              <a:buFontTx/>
              <a:buChar char="-"/>
              <a:defRPr/>
            </a:pPr>
            <a:r>
              <a:rPr lang="en-US" altLang="ko-KR" dirty="0" smtClean="0"/>
              <a:t>Assume 48bits for the WUR payload</a:t>
            </a:r>
          </a:p>
          <a:p>
            <a:pPr marL="171450" indent="-171450">
              <a:buFontTx/>
              <a:buChar char="-"/>
              <a:defRPr/>
            </a:pPr>
            <a:r>
              <a:rPr lang="en-US" altLang="ko-KR" dirty="0" smtClean="0"/>
              <a:t>Plot only the payload length</a:t>
            </a:r>
          </a:p>
          <a:p>
            <a:pPr marL="171450" indent="-171450">
              <a:buFontTx/>
              <a:buChar char="-"/>
              <a:defRPr/>
            </a:pPr>
            <a:r>
              <a:rPr lang="en-US" altLang="ko-KR" dirty="0" smtClean="0"/>
              <a:t>Consider only PER &lt;= 10% (supportable at SNR &gt;= -2.5dB)</a:t>
            </a:r>
          </a:p>
          <a:p>
            <a:pPr marL="171450" indent="-171450">
              <a:buFontTx/>
              <a:buChar char="-"/>
              <a:defRPr/>
            </a:pPr>
            <a:endParaRPr lang="en-US" altLang="ko-KR" dirty="0" smtClean="0"/>
          </a:p>
          <a:p>
            <a:pPr marL="171450" indent="-171450">
              <a:buFontTx/>
              <a:buChar char="-"/>
              <a:defRPr/>
            </a:pPr>
            <a:r>
              <a:rPr lang="en-US" altLang="ko-KR" dirty="0" smtClean="0"/>
              <a:t>In </a:t>
            </a:r>
            <a:r>
              <a:rPr lang="en-US" altLang="ko-KR" dirty="0"/>
              <a:t>range 1, all cases have the same </a:t>
            </a:r>
            <a:r>
              <a:rPr lang="en-US" altLang="ko-KR" dirty="0" smtClean="0"/>
              <a:t>overhead</a:t>
            </a:r>
            <a:endParaRPr lang="en-US" altLang="ko-KR" dirty="0"/>
          </a:p>
          <a:p>
            <a:pPr marL="171450" indent="-171450">
              <a:buFontTx/>
              <a:buChar char="-"/>
              <a:defRPr/>
            </a:pPr>
            <a:r>
              <a:rPr lang="en-US" altLang="ko-KR" dirty="0"/>
              <a:t>In range 2, case 2 and 4 have </a:t>
            </a:r>
            <a:r>
              <a:rPr lang="en-US" altLang="ko-KR" dirty="0" smtClean="0"/>
              <a:t>the minimum overhead</a:t>
            </a:r>
            <a:endParaRPr lang="en-US" altLang="ko-KR" dirty="0"/>
          </a:p>
          <a:p>
            <a:pPr marL="171450" indent="-171450">
              <a:buFontTx/>
              <a:buChar char="-"/>
              <a:defRPr/>
            </a:pPr>
            <a:r>
              <a:rPr lang="en-US" altLang="ko-KR" dirty="0"/>
              <a:t>In range 3, case 3 and 4 have </a:t>
            </a:r>
            <a:r>
              <a:rPr lang="en-US" altLang="ko-KR" dirty="0" smtClean="0"/>
              <a:t>the minimum overhead</a:t>
            </a:r>
            <a:endParaRPr lang="en-US" altLang="ko-KR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2403974" y="5943600"/>
            <a:ext cx="4055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92m           72m           56m               44m           for 2.4GHz</a:t>
            </a:r>
          </a:p>
          <a:p>
            <a:r>
              <a:rPr lang="en-US" altLang="ko-KR" dirty="0" smtClean="0"/>
              <a:t>60m           46m           37m               28m           for 5GHz</a:t>
            </a:r>
            <a:endParaRPr lang="ko-KR" altLang="en-US"/>
          </a:p>
        </p:txBody>
      </p:sp>
      <p:cxnSp>
        <p:nvCxnSpPr>
          <p:cNvPr id="10" name="직선 화살표 연결선 9"/>
          <p:cNvCxnSpPr/>
          <p:nvPr/>
        </p:nvCxnSpPr>
        <p:spPr bwMode="auto">
          <a:xfrm flipH="1" flipV="1">
            <a:off x="2540922" y="2362200"/>
            <a:ext cx="16626" cy="3657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직선 화살표 연결선 10"/>
          <p:cNvCxnSpPr/>
          <p:nvPr/>
        </p:nvCxnSpPr>
        <p:spPr bwMode="auto">
          <a:xfrm flipV="1">
            <a:off x="4843548" y="5410200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직선 화살표 연결선 11"/>
          <p:cNvCxnSpPr/>
          <p:nvPr/>
        </p:nvCxnSpPr>
        <p:spPr bwMode="auto">
          <a:xfrm flipV="1">
            <a:off x="3352800" y="4800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직선 화살표 연결선 12"/>
          <p:cNvCxnSpPr/>
          <p:nvPr/>
        </p:nvCxnSpPr>
        <p:spPr bwMode="auto">
          <a:xfrm flipV="1">
            <a:off x="4038600" y="5181600"/>
            <a:ext cx="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>
            <a:off x="2531226" y="4563687"/>
            <a:ext cx="146580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6" name="직선 화살표 연결선 35"/>
          <p:cNvCxnSpPr/>
          <p:nvPr/>
        </p:nvCxnSpPr>
        <p:spPr bwMode="auto">
          <a:xfrm>
            <a:off x="3997035" y="4559839"/>
            <a:ext cx="8035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7" name="직선 화살표 연결선 36"/>
          <p:cNvCxnSpPr/>
          <p:nvPr/>
        </p:nvCxnSpPr>
        <p:spPr bwMode="auto">
          <a:xfrm flipH="1">
            <a:off x="4774278" y="4559839"/>
            <a:ext cx="1143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920539" y="4285209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Range 1</a:t>
            </a:r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4063539" y="428556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Range 2</a:t>
            </a:r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5002878" y="427551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Range 3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6442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If 11ba supports only two data rates, many benefits will be lost</a:t>
            </a:r>
          </a:p>
          <a:p>
            <a:pPr lvl="1"/>
            <a:r>
              <a:rPr lang="en-US" altLang="ko-KR" sz="1600" dirty="0" smtClean="0"/>
              <a:t>WUR packet sent to </a:t>
            </a:r>
            <a:r>
              <a:rPr lang="en-US" altLang="ko-KR" sz="1600" dirty="0"/>
              <a:t>STAs which are located near the </a:t>
            </a:r>
            <a:r>
              <a:rPr lang="en-US" altLang="ko-KR" sz="1600" dirty="0" smtClean="0"/>
              <a:t>AP (</a:t>
            </a:r>
            <a:r>
              <a:rPr lang="en-US" altLang="ko-KR" sz="1600" dirty="0"/>
              <a:t>within about 56m/37m from the AP in </a:t>
            </a:r>
            <a:r>
              <a:rPr lang="en-US" altLang="ko-KR" sz="1600" dirty="0" smtClean="0"/>
              <a:t>2.4GHz/5GHz) </a:t>
            </a:r>
            <a:r>
              <a:rPr lang="en-US" altLang="ko-KR" sz="1600" dirty="0"/>
              <a:t>or have a good link quality </a:t>
            </a:r>
            <a:r>
              <a:rPr lang="en-US" altLang="ko-KR" sz="1600" dirty="0" smtClean="0"/>
              <a:t>(</a:t>
            </a:r>
            <a:r>
              <a:rPr lang="en-US" altLang="ko-KR" sz="1600" dirty="0"/>
              <a:t>received SNR </a:t>
            </a:r>
            <a:r>
              <a:rPr lang="en-US" altLang="ko-KR" sz="1600" dirty="0" smtClean="0"/>
              <a:t>higher </a:t>
            </a:r>
            <a:r>
              <a:rPr lang="en-US" altLang="ko-KR" sz="1600" dirty="0"/>
              <a:t>than about </a:t>
            </a:r>
            <a:r>
              <a:rPr lang="en-US" altLang="ko-KR" sz="1600" dirty="0" smtClean="0"/>
              <a:t>5dB) should be also computed by using 62.5Kbps or 250Kbps although its throughput and overhead can be further enhanced by applying a higher data rate.</a:t>
            </a:r>
          </a:p>
          <a:p>
            <a:r>
              <a:rPr lang="en-US" altLang="ko-KR" sz="1800" dirty="0" smtClean="0"/>
              <a:t>In other words, by allowing 11ba to support higher data rates, we can significantly increase the throughput and reduce the overhead which results in low power consumption</a:t>
            </a:r>
          </a:p>
          <a:p>
            <a:pPr lvl="1"/>
            <a:r>
              <a:rPr lang="en-US" altLang="ko-KR" sz="1600" dirty="0"/>
              <a:t>Note that in indoor environment, </a:t>
            </a:r>
            <a:r>
              <a:rPr lang="en-US" altLang="ko-KR" sz="1600" dirty="0" smtClean="0"/>
              <a:t>high MCS levels are selected </a:t>
            </a:r>
            <a:r>
              <a:rPr lang="en-US" altLang="ko-KR" sz="1600" dirty="0"/>
              <a:t>with high probability for the </a:t>
            </a:r>
            <a:r>
              <a:rPr lang="en-US" altLang="ko-KR" sz="1600" dirty="0" smtClean="0"/>
              <a:t>main radio </a:t>
            </a:r>
            <a:r>
              <a:rPr lang="en-US" altLang="ko-KR" sz="1600" dirty="0"/>
              <a:t>system [2] </a:t>
            </a:r>
            <a:r>
              <a:rPr lang="en-US" altLang="ko-KR" sz="1600" dirty="0" smtClean="0"/>
              <a:t>that implies the received SNR can be better than 20dB (or even 30dB) as </a:t>
            </a:r>
            <a:r>
              <a:rPr lang="en-US" altLang="ko-KR" sz="1600" dirty="0"/>
              <a:t>shown in Appendix C</a:t>
            </a:r>
          </a:p>
          <a:p>
            <a:pPr lvl="1"/>
            <a:r>
              <a:rPr lang="en-US" altLang="ko-KR" sz="1600" dirty="0" smtClean="0"/>
              <a:t>Thus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>we can infer that it </a:t>
            </a:r>
            <a:r>
              <a:rPr lang="en-US" altLang="ko-KR" sz="1600" dirty="0"/>
              <a:t>is highly probable that WUR STA has a received SNR (or a received SINR when considering some interference such as OBSS interference) higher than </a:t>
            </a:r>
            <a:r>
              <a:rPr lang="en-US" altLang="ko-KR" sz="1600" dirty="0" smtClean="0"/>
              <a:t>5dB in spite of the maximum received SNR difference of 15dB between the main radio and WUR due to the noise figure and the power regulation in the 5GHz band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223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agree to add the following to the 11ba SFD?</a:t>
            </a:r>
          </a:p>
          <a:p>
            <a:pPr lvl="1"/>
            <a:r>
              <a:rPr lang="en-US" altLang="ko-KR" dirty="0" smtClean="0"/>
              <a:t>IEEE 802.11ba supports data rates higher than 250Kbps?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Y/N/A : 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313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/>
              <a:t>IEEE 802.11ba supports </a:t>
            </a:r>
            <a:r>
              <a:rPr lang="en-US" altLang="ko-KR" dirty="0" smtClean="0"/>
              <a:t>the data rate of 500Kbps</a:t>
            </a:r>
          </a:p>
          <a:p>
            <a:endParaRPr lang="en-US" altLang="ko-KR" dirty="0"/>
          </a:p>
          <a:p>
            <a:r>
              <a:rPr lang="en-US" altLang="ko-KR" dirty="0"/>
              <a:t>Y/N/A :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8716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178515</TotalTime>
  <Words>966</Words>
  <Application>Microsoft Office PowerPoint</Application>
  <PresentationFormat>화면 슬라이드 쇼(4:3)</PresentationFormat>
  <Paragraphs>181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Higher Data Rates</vt:lpstr>
      <vt:lpstr>Introduction</vt:lpstr>
      <vt:lpstr>PER performance</vt:lpstr>
      <vt:lpstr>Link Budget</vt:lpstr>
      <vt:lpstr>Goodput</vt:lpstr>
      <vt:lpstr>Overhead</vt:lpstr>
      <vt:lpstr>Conclusion</vt:lpstr>
      <vt:lpstr>Straw poll #1</vt:lpstr>
      <vt:lpstr>Straw poll #2</vt:lpstr>
      <vt:lpstr>Straw poll #3</vt:lpstr>
      <vt:lpstr>References</vt:lpstr>
      <vt:lpstr>Appendix</vt:lpstr>
      <vt:lpstr>Appendix A - Simulation Assumptions</vt:lpstr>
      <vt:lpstr>Appendix B - Link Budget Setting</vt:lpstr>
      <vt:lpstr>Appendix C – PER Performance for 11ax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3482</cp:revision>
  <cp:lastPrinted>2017-07-07T02:11:09Z</cp:lastPrinted>
  <dcterms:created xsi:type="dcterms:W3CDTF">2007-05-21T21:00:37Z</dcterms:created>
  <dcterms:modified xsi:type="dcterms:W3CDTF">2017-09-05T23:05:36Z</dcterms:modified>
</cp:coreProperties>
</file>