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79" r:id="rId5"/>
    <p:sldId id="296" r:id="rId6"/>
    <p:sldId id="290" r:id="rId7"/>
    <p:sldId id="297" r:id="rId8"/>
    <p:sldId id="294" r:id="rId9"/>
    <p:sldId id="291" r:id="rId10"/>
    <p:sldId id="295" r:id="rId11"/>
    <p:sldId id="292" r:id="rId12"/>
    <p:sldId id="293" r:id="rId13"/>
    <p:sldId id="284" r:id="rId14"/>
    <p:sldId id="288" r:id="rId15"/>
    <p:sldId id="289"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75" autoAdjust="0"/>
    <p:restoredTop sz="94660"/>
  </p:normalViewPr>
  <p:slideViewPr>
    <p:cSldViewPr>
      <p:cViewPr varScale="1">
        <p:scale>
          <a:sx n="115" d="100"/>
          <a:sy n="115" d="100"/>
        </p:scale>
        <p:origin x="856"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963959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2017</a:t>
            </a:r>
            <a:endParaRPr lang="en-GB"/>
          </a:p>
        </p:txBody>
      </p:sp>
      <p:sp>
        <p:nvSpPr>
          <p:cNvPr id="6" name="Footer Placeholder 5"/>
          <p:cNvSpPr>
            <a:spLocks noGrp="1"/>
          </p:cNvSpPr>
          <p:nvPr>
            <p:ph type="ftr" idx="11"/>
          </p:nvPr>
        </p:nvSpPr>
        <p:spPr/>
        <p:txBody>
          <a:bodyPr/>
          <a:lstStyle>
            <a:lvl1pPr>
              <a:defRPr/>
            </a:lvl1pPr>
          </a:lstStyle>
          <a:p>
            <a:r>
              <a:rPr lang="en-GB" smtClean="0"/>
              <a:t>Jarkko Kneckt, Apple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2017</a:t>
            </a:r>
            <a:endParaRPr lang="en-GB"/>
          </a:p>
        </p:txBody>
      </p:sp>
      <p:sp>
        <p:nvSpPr>
          <p:cNvPr id="4" name="Footer Placeholder 3"/>
          <p:cNvSpPr>
            <a:spLocks noGrp="1"/>
          </p:cNvSpPr>
          <p:nvPr>
            <p:ph type="ftr" idx="11"/>
          </p:nvPr>
        </p:nvSpPr>
        <p:spPr/>
        <p:txBody>
          <a:bodyPr/>
          <a:lstStyle>
            <a:lvl1pPr>
              <a:defRPr/>
            </a:lvl1pPr>
          </a:lstStyle>
          <a:p>
            <a:r>
              <a:rPr lang="en-GB" smtClean="0"/>
              <a:t>Jarkko Kneckt, Apple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2017</a:t>
            </a:r>
            <a:endParaRPr lang="en-GB"/>
          </a:p>
        </p:txBody>
      </p:sp>
      <p:sp>
        <p:nvSpPr>
          <p:cNvPr id="3" name="Footer Placeholder 2"/>
          <p:cNvSpPr>
            <a:spLocks noGrp="1"/>
          </p:cNvSpPr>
          <p:nvPr>
            <p:ph type="ftr" idx="11"/>
          </p:nvPr>
        </p:nvSpPr>
        <p:spPr/>
        <p:txBody>
          <a:bodyPr/>
          <a:lstStyle>
            <a:lvl1pPr>
              <a:defRPr/>
            </a:lvl1pPr>
          </a:lstStyle>
          <a:p>
            <a:r>
              <a:rPr lang="en-GB" smtClean="0"/>
              <a:t>Jarkko Kneckt, Apple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802.11-17/1338r0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Jarkko Kneckt,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TWT SP initiation and termination and legacy PS</a:t>
            </a:r>
            <a:endParaRPr lang="en-GB" dirty="0"/>
          </a:p>
        </p:txBody>
      </p:sp>
      <p:sp>
        <p:nvSpPr>
          <p:cNvPr id="3074" name="Rectangle 2"/>
          <p:cNvSpPr>
            <a:spLocks noGrp="1" noChangeArrowheads="1"/>
          </p:cNvSpPr>
          <p:nvPr>
            <p:ph type="body" idx="1"/>
          </p:nvPr>
        </p:nvSpPr>
        <p:spPr>
          <a:xfrm>
            <a:off x="685800" y="168089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5982952"/>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122"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2, Advantages of proposal</a:t>
            </a:r>
            <a:endParaRPr lang="en-US" dirty="0"/>
          </a:p>
        </p:txBody>
      </p:sp>
      <p:sp>
        <p:nvSpPr>
          <p:cNvPr id="3" name="Content Placeholder 2"/>
          <p:cNvSpPr>
            <a:spLocks noGrp="1"/>
          </p:cNvSpPr>
          <p:nvPr>
            <p:ph idx="1"/>
          </p:nvPr>
        </p:nvSpPr>
        <p:spPr>
          <a:xfrm>
            <a:off x="685799" y="1751012"/>
            <a:ext cx="7770813" cy="3963987"/>
          </a:xfrm>
        </p:spPr>
        <p:txBody>
          <a:bodyPr/>
          <a:lstStyle/>
          <a:p>
            <a:pPr>
              <a:buFont typeface="Arial" charset="0"/>
              <a:buChar char="•"/>
            </a:pPr>
            <a:r>
              <a:rPr lang="en-US" dirty="0" smtClean="0"/>
              <a:t>There are advantages to terminate all SPs and pending PS_Poll data transmissions with TWT signaling: </a:t>
            </a:r>
          </a:p>
          <a:p>
            <a:pPr lvl="1">
              <a:buFont typeface="Arial" charset="0"/>
              <a:buChar char="•"/>
            </a:pPr>
            <a:r>
              <a:rPr lang="en-US" dirty="0" smtClean="0"/>
              <a:t>The TWT requesting STA and TWT responding STA do not need to keep a record which frame it should receive/transmit in order to allow the TWT requesting STA to return doze</a:t>
            </a:r>
          </a:p>
          <a:p>
            <a:pPr lvl="1">
              <a:buFont typeface="Arial" charset="0"/>
              <a:buChar char="•"/>
            </a:pPr>
            <a:r>
              <a:rPr lang="en-US" dirty="0" smtClean="0"/>
              <a:t>The synchronization requirements, i.e. to know whether the frame was transmitted during Nominal Minimum Wake Duration is relaxed. The operation expected operation does not depend on the time when the frame was received</a:t>
            </a:r>
          </a:p>
          <a:p>
            <a:pPr lvl="1">
              <a:buFont typeface="Arial" charset="0"/>
              <a:buChar char="•"/>
            </a:pPr>
            <a:r>
              <a:rPr lang="en-US" dirty="0" smtClean="0"/>
              <a:t>Complicated error situations due to transmission errors, e.g. a non-AP STA expects a response from the AP, while the AP assumes that it has already terminated the SP, are mitigated</a:t>
            </a:r>
          </a:p>
          <a:p>
            <a:pPr lvl="1">
              <a:buFont typeface="Arial" charset="0"/>
              <a:buChar char="•"/>
            </a:pPr>
            <a:r>
              <a:rPr lang="en-US" dirty="0" smtClean="0"/>
              <a:t>The  </a:t>
            </a:r>
            <a:r>
              <a:rPr lang="en-US" dirty="0"/>
              <a:t>s</a:t>
            </a:r>
            <a:r>
              <a:rPr lang="en-US" dirty="0" smtClean="0"/>
              <a:t>ignaling overhead may be reduced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97073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830388"/>
            <a:ext cx="7770813" cy="4264025"/>
          </a:xfrm>
        </p:spPr>
        <p:txBody>
          <a:bodyPr/>
          <a:lstStyle/>
          <a:p>
            <a:pPr>
              <a:buFont typeface="Arial" charset="0"/>
              <a:buChar char="•"/>
            </a:pPr>
            <a:r>
              <a:rPr lang="en-US" dirty="0" smtClean="0"/>
              <a:t>The submission studies simultaneously ongoing SPs </a:t>
            </a:r>
          </a:p>
          <a:p>
            <a:pPr>
              <a:buFont typeface="Arial" charset="0"/>
              <a:buChar char="•"/>
            </a:pPr>
            <a:r>
              <a:rPr lang="en-US" dirty="0" smtClean="0"/>
              <a:t>The </a:t>
            </a:r>
            <a:r>
              <a:rPr lang="en-US" dirty="0"/>
              <a:t>following </a:t>
            </a:r>
            <a:r>
              <a:rPr lang="en-US" dirty="0" smtClean="0"/>
              <a:t>proposals are made to improve system throughput and power save efficiency:</a:t>
            </a:r>
          </a:p>
          <a:p>
            <a:pPr lvl="1">
              <a:buFont typeface="Arial" charset="0"/>
              <a:buChar char="•"/>
            </a:pPr>
            <a:r>
              <a:rPr lang="en-US" dirty="0" smtClean="0"/>
              <a:t>In announced TWT SP, the TWT responding STA may to immediately transmit data to the TWT requesting STA in PS mode without receiving PS-Poll or APSD trigger, if it knows that the TWT requesting STA is awake </a:t>
            </a:r>
          </a:p>
          <a:p>
            <a:pPr lvl="1">
              <a:buFont typeface="Arial" charset="0"/>
              <a:buChar char="•"/>
            </a:pPr>
            <a:r>
              <a:rPr lang="en-US" dirty="0" smtClean="0"/>
              <a:t>The termination of the last TWT SP allows the TWT requesting STA in PS mode to go to </a:t>
            </a:r>
            <a:r>
              <a:rPr lang="en-US" dirty="0" smtClean="0"/>
              <a:t>doze</a:t>
            </a:r>
          </a:p>
          <a:p>
            <a:pPr>
              <a:buFont typeface="Arial" charset="0"/>
              <a:buChar char="•"/>
            </a:pPr>
            <a:r>
              <a:rPr lang="en-US" dirty="0" smtClean="0"/>
              <a:t>Submission 11-1337r0 defines </a:t>
            </a:r>
            <a:r>
              <a:rPr lang="en-US" smtClean="0"/>
              <a:t>the resolutions to CID5859 and CID 5971 and proposed normative text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22749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Annex,</a:t>
            </a:r>
            <a:br>
              <a:rPr lang="en-US" dirty="0" smtClean="0"/>
            </a:br>
            <a:r>
              <a:rPr lang="en-US" dirty="0"/>
              <a:t>Listing different service period start and termination cases</a:t>
            </a:r>
            <a:r>
              <a:rPr lang="en-US" dirty="0" smtClean="0"/>
              <a:t> </a:t>
            </a:r>
            <a:endParaRPr lang="en-US" dirty="0"/>
          </a:p>
        </p:txBody>
      </p:sp>
      <p:sp>
        <p:nvSpPr>
          <p:cNvPr id="3" name="Subtitle 2"/>
          <p:cNvSpPr>
            <a:spLocks noGrp="1"/>
          </p:cNvSpPr>
          <p:nvPr>
            <p:ph type="subTitle" idx="1"/>
          </p:nvPr>
        </p:nvSpPr>
        <p:spPr>
          <a:xfrm>
            <a:off x="457200" y="3886200"/>
            <a:ext cx="7848600" cy="1752600"/>
          </a:xfrm>
        </p:spPr>
        <p:txBody>
          <a:bodyPr/>
          <a:lstStyle/>
          <a:p>
            <a:pPr lvl="1" algn="l"/>
            <a:r>
              <a:rPr lang="en-US" dirty="0"/>
              <a:t>In the SP initiation the special focus is set whether the TWT responding STA is allowed </a:t>
            </a:r>
            <a:r>
              <a:rPr lang="en-US" dirty="0" smtClean="0"/>
              <a:t>to </a:t>
            </a:r>
            <a:r>
              <a:rPr lang="en-US" dirty="0"/>
              <a:t>send data </a:t>
            </a:r>
            <a:endParaRPr lang="en-US" dirty="0" smtClean="0"/>
          </a:p>
          <a:p>
            <a:pPr lvl="1" algn="l"/>
            <a:r>
              <a:rPr lang="en-US" dirty="0" smtClean="0"/>
              <a:t>In </a:t>
            </a:r>
            <a:r>
              <a:rPr lang="en-US" dirty="0"/>
              <a:t>the SP termination the special focus is set to describe whether early TWT SP termination terminates all ongoing SPs are</a:t>
            </a:r>
          </a:p>
          <a:p>
            <a:endParaRPr lang="en-US" dirty="0"/>
          </a:p>
        </p:txBody>
      </p:sp>
      <p:sp>
        <p:nvSpPr>
          <p:cNvPr id="4" name="Date Placeholder 3"/>
          <p:cNvSpPr>
            <a:spLocks noGrp="1"/>
          </p:cNvSpPr>
          <p:nvPr>
            <p:ph type="dt" idx="10"/>
          </p:nvPr>
        </p:nvSpPr>
        <p:spPr/>
        <p:txBody>
          <a:bodyPr/>
          <a:lstStyle/>
          <a:p>
            <a:r>
              <a:rPr lang="en-US" smtClean="0"/>
              <a:t>September 2017</a:t>
            </a:r>
            <a:endParaRPr lang="en-GB"/>
          </a:p>
        </p:txBody>
      </p:sp>
      <p:sp>
        <p:nvSpPr>
          <p:cNvPr id="5" name="Footer Placeholder 4"/>
          <p:cNvSpPr>
            <a:spLocks noGrp="1"/>
          </p:cNvSpPr>
          <p:nvPr>
            <p:ph type="ftr" idx="11"/>
          </p:nvPr>
        </p:nvSpPr>
        <p:spPr/>
        <p:txBody>
          <a:bodyPr/>
          <a:lstStyle/>
          <a:p>
            <a:r>
              <a:rPr lang="en-GB" smtClean="0"/>
              <a:t>Jarkko Kneckt, Apple</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12</a:t>
            </a:fld>
            <a:endParaRPr lang="en-GB"/>
          </a:p>
        </p:txBody>
      </p:sp>
    </p:spTree>
    <p:extLst>
      <p:ext uri="{BB962C8B-B14F-4D97-AF65-F5344CB8AC3E}">
        <p14:creationId xmlns:p14="http://schemas.microsoft.com/office/powerpoint/2010/main" val="65076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p:txBody>
          <a:bodyPr/>
          <a:lstStyle/>
          <a:p>
            <a:r>
              <a:rPr lang="en-US" smtClean="0"/>
              <a:t>September 2017</a:t>
            </a:r>
            <a:endParaRPr lang="en-GB"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909116209"/>
              </p:ext>
            </p:extLst>
          </p:nvPr>
        </p:nvGraphicFramePr>
        <p:xfrm>
          <a:off x="0" y="505995"/>
          <a:ext cx="9067800" cy="6007131"/>
        </p:xfrm>
        <a:graphic>
          <a:graphicData uri="http://schemas.openxmlformats.org/drawingml/2006/table">
            <a:tbl>
              <a:tblPr/>
              <a:tblGrid>
                <a:gridCol w="1358627"/>
                <a:gridCol w="1060139"/>
                <a:gridCol w="2923105"/>
                <a:gridCol w="2686375"/>
                <a:gridCol w="1039554"/>
              </a:tblGrid>
              <a:tr h="782743">
                <a:tc>
                  <a:txBody>
                    <a:bodyPr/>
                    <a:lstStyle/>
                    <a:p>
                      <a:pPr algn="ctr" fontAlgn="ctr"/>
                      <a:r>
                        <a:rPr lang="en-US" sz="1200" b="1" i="0" u="none" strike="noStrike" dirty="0" smtClean="0">
                          <a:solidFill>
                            <a:srgbClr val="000000"/>
                          </a:solidFill>
                          <a:effectLst/>
                          <a:latin typeface="Calibri" charset="0"/>
                        </a:rPr>
                        <a:t>Ongoing SP or received frame</a:t>
                      </a:r>
                      <a:endParaRPr lang="en-US" sz="1200" b="1" i="0" u="none" strike="noStrike" dirty="0">
                        <a:solidFill>
                          <a:srgbClr val="000000"/>
                        </a:solidFill>
                        <a:effectLst/>
                        <a:latin typeface="Calibri" charset="0"/>
                      </a:endParaRP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Starting new </a:t>
                      </a:r>
                      <a:r>
                        <a:rPr lang="en-US" sz="1200" b="1" i="0" u="none" strike="noStrike" dirty="0" smtClean="0">
                          <a:solidFill>
                            <a:srgbClr val="000000"/>
                          </a:solidFill>
                          <a:effectLst/>
                          <a:latin typeface="Calibri" charset="0"/>
                        </a:rPr>
                        <a:t>SP </a:t>
                      </a:r>
                      <a:r>
                        <a:rPr lang="en-US" sz="1200" b="1" i="0" u="none" strike="noStrike" dirty="0">
                          <a:solidFill>
                            <a:srgbClr val="000000"/>
                          </a:solidFill>
                          <a:effectLst/>
                          <a:latin typeface="Calibri" charset="0"/>
                        </a:rPr>
                        <a:t>or received frame</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How many SPs are ongoing after the new SP starts?</a:t>
                      </a:r>
                      <a:br>
                        <a:rPr lang="en-US" sz="1200" b="1" i="0" u="none" strike="noStrike" dirty="0">
                          <a:solidFill>
                            <a:srgbClr val="000000"/>
                          </a:solidFill>
                          <a:effectLst/>
                          <a:latin typeface="Calibri" charset="0"/>
                        </a:rPr>
                      </a:br>
                      <a:r>
                        <a:rPr lang="en-US" sz="1200" b="1" i="0" u="none" strike="noStrike" dirty="0" smtClean="0">
                          <a:solidFill>
                            <a:srgbClr val="000000"/>
                          </a:solidFill>
                          <a:effectLst/>
                          <a:latin typeface="Calibri" charset="0"/>
                        </a:rPr>
                        <a:t>Rules for</a:t>
                      </a:r>
                      <a:r>
                        <a:rPr lang="en-US" sz="1200" b="1" i="0" u="none" strike="noStrike" baseline="0" dirty="0" smtClean="0">
                          <a:solidFill>
                            <a:srgbClr val="000000"/>
                          </a:solidFill>
                          <a:effectLst/>
                          <a:latin typeface="Calibri" charset="0"/>
                        </a:rPr>
                        <a:t> </a:t>
                      </a:r>
                      <a:r>
                        <a:rPr lang="en-US" sz="1200" b="1" i="0" u="none" strike="noStrike" dirty="0" smtClean="0">
                          <a:solidFill>
                            <a:srgbClr val="000000"/>
                          </a:solidFill>
                          <a:effectLst/>
                          <a:latin typeface="Calibri" charset="0"/>
                        </a:rPr>
                        <a:t>TWT </a:t>
                      </a:r>
                      <a:r>
                        <a:rPr lang="en-US" sz="1200" b="1" i="0" u="none" strike="noStrike" dirty="0">
                          <a:solidFill>
                            <a:srgbClr val="000000"/>
                          </a:solidFill>
                          <a:effectLst/>
                          <a:latin typeface="Calibri" charset="0"/>
                        </a:rPr>
                        <a:t>responding </a:t>
                      </a:r>
                      <a:r>
                        <a:rPr lang="en-US" sz="1200" b="1" i="0" u="none" strike="noStrike" dirty="0" smtClean="0">
                          <a:solidFill>
                            <a:srgbClr val="000000"/>
                          </a:solidFill>
                          <a:effectLst/>
                          <a:latin typeface="Calibri" charset="0"/>
                        </a:rPr>
                        <a:t>STA?</a:t>
                      </a:r>
                      <a:endParaRPr lang="en-US" sz="1200" b="1" i="0" u="none" strike="noStrike" dirty="0">
                        <a:solidFill>
                          <a:srgbClr val="000000"/>
                        </a:solidFill>
                        <a:effectLst/>
                        <a:latin typeface="Calibri" charset="0"/>
                      </a:endParaRP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How long </a:t>
                      </a:r>
                      <a:r>
                        <a:rPr lang="en-US" sz="1200" b="1" i="0" u="none" strike="noStrike" dirty="0" smtClean="0">
                          <a:solidFill>
                            <a:srgbClr val="000000"/>
                          </a:solidFill>
                          <a:effectLst/>
                          <a:latin typeface="Calibri" charset="0"/>
                        </a:rPr>
                        <a:t>the </a:t>
                      </a:r>
                      <a:r>
                        <a:rPr lang="en-US" sz="1200" b="1" i="0" u="none" strike="noStrike" dirty="0">
                          <a:solidFill>
                            <a:srgbClr val="000000"/>
                          </a:solidFill>
                          <a:effectLst/>
                          <a:latin typeface="Calibri" charset="0"/>
                        </a:rPr>
                        <a:t>TWT responding STA may transmit data?</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Does early TWT SP termination allow </a:t>
                      </a:r>
                      <a:r>
                        <a:rPr lang="en-US" sz="1200" b="1" i="0" u="none" strike="noStrike" dirty="0" smtClean="0">
                          <a:solidFill>
                            <a:srgbClr val="000000"/>
                          </a:solidFill>
                          <a:effectLst/>
                          <a:latin typeface="Calibri" charset="0"/>
                        </a:rPr>
                        <a:t>TWT requesting STA </a:t>
                      </a:r>
                      <a:r>
                        <a:rPr lang="en-US" sz="1200" b="1" i="0" u="none" strike="noStrike" dirty="0">
                          <a:solidFill>
                            <a:srgbClr val="000000"/>
                          </a:solidFill>
                          <a:effectLst/>
                          <a:latin typeface="Calibri" charset="0"/>
                        </a:rPr>
                        <a:t>to go to Doze?</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2743">
                <a:tc>
                  <a:txBody>
                    <a:bodyPr/>
                    <a:lstStyle/>
                    <a:p>
                      <a:pPr algn="ctr" fontAlgn="ctr"/>
                      <a:r>
                        <a:rPr lang="en-US" sz="1200" b="0" i="0" u="none" strike="noStrike" dirty="0">
                          <a:solidFill>
                            <a:srgbClr val="000000"/>
                          </a:solidFill>
                          <a:effectLst/>
                          <a:latin typeface="Calibri" charset="0"/>
                        </a:rPr>
                        <a:t>Announced , APSD trigger or PS_Poll </a:t>
                      </a:r>
                      <a:r>
                        <a:rPr lang="en-US" sz="1200" b="1" i="0" u="sng" strike="noStrike" dirty="0">
                          <a:solidFill>
                            <a:srgbClr val="000000"/>
                          </a:solidFill>
                          <a:effectLst/>
                          <a:latin typeface="Calibri (Body)" charset="0"/>
                        </a:rPr>
                        <a:t>not</a:t>
                      </a:r>
                      <a:r>
                        <a:rPr lang="en-US" sz="1200" b="0" i="0" u="none" strike="noStrike" dirty="0">
                          <a:solidFill>
                            <a:srgbClr val="000000"/>
                          </a:solidFill>
                          <a:effectLst/>
                          <a:latin typeface="Calibri" charset="0"/>
                        </a:rPr>
                        <a:t> 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Announced </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The TWT Responding STA shall get a PS-Poll or an APSD Trigger before it may transmit DL frames.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If APSD or </a:t>
                      </a:r>
                      <a:r>
                        <a:rPr lang="en-US" sz="1200" b="0" i="0" u="none" strike="noStrike" dirty="0" err="1">
                          <a:solidFill>
                            <a:srgbClr val="000000"/>
                          </a:solidFill>
                          <a:effectLst/>
                          <a:latin typeface="Calibri" charset="0"/>
                        </a:rPr>
                        <a:t>PS_poll</a:t>
                      </a:r>
                      <a:r>
                        <a:rPr lang="en-US" sz="1200" b="0" i="0" u="none" strike="noStrike" dirty="0">
                          <a:solidFill>
                            <a:srgbClr val="000000"/>
                          </a:solidFill>
                          <a:effectLst/>
                          <a:latin typeface="Calibri" charset="0"/>
                        </a:rPr>
                        <a:t> is received, </a:t>
                      </a:r>
                      <a:r>
                        <a:rPr lang="en-US" sz="1200" b="0" i="0" u="none" strike="noStrike" dirty="0" smtClean="0">
                          <a:solidFill>
                            <a:srgbClr val="000000"/>
                          </a:solidFill>
                          <a:effectLst/>
                          <a:latin typeface="Calibri" charset="0"/>
                        </a:rPr>
                        <a:t>DL </a:t>
                      </a:r>
                      <a:r>
                        <a:rPr lang="en-US" sz="1200" b="0" i="0" u="none" strike="noStrike" dirty="0">
                          <a:solidFill>
                            <a:srgbClr val="000000"/>
                          </a:solidFill>
                          <a:effectLst/>
                          <a:latin typeface="Calibri" charset="0"/>
                        </a:rPr>
                        <a:t>data </a:t>
                      </a:r>
                      <a:r>
                        <a:rPr lang="en-US" sz="1200" b="0" i="0" u="none" strike="noStrike" dirty="0" smtClean="0">
                          <a:solidFill>
                            <a:srgbClr val="000000"/>
                          </a:solidFill>
                          <a:effectLst/>
                          <a:latin typeface="Calibri" charset="0"/>
                        </a:rPr>
                        <a:t>may be sent until </a:t>
                      </a:r>
                      <a:r>
                        <a:rPr lang="en-US" sz="1200" b="0" i="0" u="none" strike="noStrike" dirty="0">
                          <a:solidFill>
                            <a:srgbClr val="000000"/>
                          </a:solidFill>
                          <a:effectLst/>
                          <a:latin typeface="Calibri" charset="0"/>
                        </a:rPr>
                        <a:t>both TWT SPs are terminated. If no early termination until the end of the last SP.</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Yes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7058">
                <a:tc>
                  <a:txBody>
                    <a:bodyPr/>
                    <a:lstStyle/>
                    <a:p>
                      <a:pPr algn="ctr" fontAlgn="ctr"/>
                      <a:r>
                        <a:rPr lang="en-US" sz="1200" b="0" i="0" u="none" strike="noStrike">
                          <a:solidFill>
                            <a:srgbClr val="000000"/>
                          </a:solidFill>
                          <a:effectLst/>
                          <a:latin typeface="Calibri" charset="0"/>
                        </a:rPr>
                        <a:t>Announced , APSD trigger or PS_Poll </a:t>
                      </a:r>
                      <a:r>
                        <a:rPr lang="en-US" sz="1200" b="1" i="0" u="sng" strike="noStrike">
                          <a:solidFill>
                            <a:srgbClr val="000000"/>
                          </a:solidFill>
                          <a:effectLst/>
                          <a:latin typeface="Calibri (Body)" charset="0"/>
                        </a:rPr>
                        <a:t>not</a:t>
                      </a:r>
                      <a:r>
                        <a:rPr lang="en-US" sz="1200" b="0" i="0" u="none" strike="noStrike">
                          <a:solidFill>
                            <a:srgbClr val="000000"/>
                          </a:solidFill>
                          <a:effectLst/>
                          <a:latin typeface="Calibri" charset="0"/>
                        </a:rPr>
                        <a:t> 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Unannounced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The TWT Responding STA may send DL data when Unannounced TWT SP starts. </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Until the announced and Unannounced TWT </a:t>
                      </a:r>
                      <a:r>
                        <a:rPr lang="en-US" sz="1200" b="0" i="0" u="none" strike="noStrike" dirty="0" smtClean="0">
                          <a:solidFill>
                            <a:srgbClr val="000000"/>
                          </a:solidFill>
                          <a:effectLst/>
                          <a:latin typeface="Calibri" charset="0"/>
                        </a:rPr>
                        <a:t>SPs </a:t>
                      </a:r>
                      <a:r>
                        <a:rPr lang="en-US" sz="1200" b="0" i="0" u="none" strike="noStrike" dirty="0">
                          <a:solidFill>
                            <a:srgbClr val="000000"/>
                          </a:solidFill>
                          <a:effectLst/>
                          <a:latin typeface="Calibri" charset="0"/>
                        </a:rPr>
                        <a:t>are terminated. If no early termination until the end of the last SPs.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Yes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7058">
                <a:tc>
                  <a:txBody>
                    <a:bodyPr/>
                    <a:lstStyle/>
                    <a:p>
                      <a:pPr algn="ctr" fontAlgn="ctr"/>
                      <a:r>
                        <a:rPr lang="en-US" sz="1200" b="0" i="0" u="none" strike="noStrike">
                          <a:solidFill>
                            <a:srgbClr val="000000"/>
                          </a:solidFill>
                          <a:effectLst/>
                          <a:latin typeface="Calibri" charset="0"/>
                        </a:rPr>
                        <a:t>Announced , APSD trigger or PS_Poll </a:t>
                      </a:r>
                      <a:r>
                        <a:rPr lang="en-US" sz="1200" b="1" i="0" u="sng" strike="noStrike">
                          <a:solidFill>
                            <a:srgbClr val="000000"/>
                          </a:solidFill>
                          <a:effectLst/>
                          <a:latin typeface="Calibri (Body)" charset="0"/>
                        </a:rPr>
                        <a:t>not</a:t>
                      </a:r>
                      <a:r>
                        <a:rPr lang="en-US" sz="1200" b="0" i="0" u="none" strike="noStrike">
                          <a:solidFill>
                            <a:srgbClr val="000000"/>
                          </a:solidFill>
                          <a:effectLst/>
                          <a:latin typeface="Calibri" charset="0"/>
                        </a:rPr>
                        <a:t> 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U-APSD trigger frame received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Only the announced TWT SP is </a:t>
                      </a:r>
                      <a:r>
                        <a:rPr lang="en-US" sz="1200" b="0" i="0" u="none" strike="noStrike" dirty="0" smtClean="0">
                          <a:solidFill>
                            <a:srgbClr val="000000"/>
                          </a:solidFill>
                          <a:effectLst/>
                          <a:latin typeface="Calibri" charset="0"/>
                        </a:rPr>
                        <a:t>started. TWT responding STA may send data when U-APSD</a:t>
                      </a:r>
                      <a:r>
                        <a:rPr lang="en-US" sz="1200" b="0" i="0" u="none" strike="noStrike" baseline="0" dirty="0" smtClean="0">
                          <a:solidFill>
                            <a:srgbClr val="000000"/>
                          </a:solidFill>
                          <a:effectLst/>
                          <a:latin typeface="Calibri" charset="0"/>
                        </a:rPr>
                        <a:t> trigger is received.</a:t>
                      </a:r>
                      <a:endParaRPr lang="en-US" sz="1200" b="0" i="0" u="none" strike="noStrike" dirty="0">
                        <a:solidFill>
                          <a:srgbClr val="000000"/>
                        </a:solidFill>
                        <a:effectLst/>
                        <a:latin typeface="Calibri" charset="0"/>
                      </a:endParaRP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Until the Announced TWT SP is terminated.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Yes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7058">
                <a:tc>
                  <a:txBody>
                    <a:bodyPr/>
                    <a:lstStyle/>
                    <a:p>
                      <a:pPr algn="ctr" fontAlgn="ctr"/>
                      <a:r>
                        <a:rPr lang="en-US" sz="1200" b="0" i="0" u="none" strike="noStrike">
                          <a:solidFill>
                            <a:srgbClr val="000000"/>
                          </a:solidFill>
                          <a:effectLst/>
                          <a:latin typeface="Calibri" charset="0"/>
                        </a:rPr>
                        <a:t>Announced , APSD trigger or PS_Poll </a:t>
                      </a:r>
                      <a:r>
                        <a:rPr lang="en-US" sz="1200" b="1" i="0" u="sng" strike="noStrike">
                          <a:solidFill>
                            <a:srgbClr val="000000"/>
                          </a:solidFill>
                          <a:effectLst/>
                          <a:latin typeface="Calibri (Body)" charset="0"/>
                        </a:rPr>
                        <a:t>not</a:t>
                      </a:r>
                      <a:r>
                        <a:rPr lang="en-US" sz="1200" b="0" i="0" u="none" strike="noStrike">
                          <a:solidFill>
                            <a:srgbClr val="000000"/>
                          </a:solidFill>
                          <a:effectLst/>
                          <a:latin typeface="Calibri" charset="0"/>
                        </a:rPr>
                        <a:t> 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PS_Poll frame received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Only the announced TWT SP is started. </a:t>
                      </a:r>
                      <a:r>
                        <a:rPr lang="en-US" sz="1200" b="0" i="0" u="none" strike="noStrike" dirty="0" smtClean="0">
                          <a:solidFill>
                            <a:srgbClr val="000000"/>
                          </a:solidFill>
                          <a:effectLst/>
                          <a:latin typeface="Calibri" charset="0"/>
                        </a:rPr>
                        <a:t>TWT responding STA may send data when PS_Poll</a:t>
                      </a:r>
                      <a:r>
                        <a:rPr lang="en-US" sz="1200" b="0" i="0" u="none" strike="noStrike" baseline="0" dirty="0" smtClean="0">
                          <a:solidFill>
                            <a:srgbClr val="000000"/>
                          </a:solidFill>
                          <a:effectLst/>
                          <a:latin typeface="Calibri" charset="0"/>
                        </a:rPr>
                        <a:t> is received.</a:t>
                      </a:r>
                      <a:endParaRPr lang="en-US" sz="1200" b="0" i="0" u="none" strike="noStrike" dirty="0">
                        <a:solidFill>
                          <a:srgbClr val="000000"/>
                        </a:solidFill>
                        <a:effectLst/>
                        <a:latin typeface="Calibri" charset="0"/>
                      </a:endParaRP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Until the Announced TWT SP is terminated.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Yes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2743">
                <a:tc>
                  <a:txBody>
                    <a:bodyPr/>
                    <a:lstStyle/>
                    <a:p>
                      <a:pPr algn="ctr" fontAlgn="ctr"/>
                      <a:r>
                        <a:rPr lang="en-US" sz="1200" b="0" i="0" u="none" strike="noStrike" dirty="0">
                          <a:solidFill>
                            <a:srgbClr val="000000"/>
                          </a:solidFill>
                          <a:effectLst/>
                          <a:latin typeface="Calibri" charset="0"/>
                        </a:rPr>
                        <a:t>Announced , APSD trigger or </a:t>
                      </a:r>
                      <a:r>
                        <a:rPr lang="en-US" sz="1200" b="0" i="0" u="none" strike="noStrike" dirty="0" smtClean="0">
                          <a:solidFill>
                            <a:srgbClr val="000000"/>
                          </a:solidFill>
                          <a:effectLst/>
                          <a:latin typeface="Calibri" charset="0"/>
                        </a:rPr>
                        <a:t>PS_Poll </a:t>
                      </a:r>
                      <a:r>
                        <a:rPr lang="en-US" sz="1200" b="1" i="0" u="sng" strike="noStrike" dirty="0" smtClean="0">
                          <a:solidFill>
                            <a:srgbClr val="000000"/>
                          </a:solidFill>
                          <a:effectLst/>
                          <a:latin typeface="Calibri" charset="0"/>
                        </a:rPr>
                        <a:t>is </a:t>
                      </a:r>
                      <a:r>
                        <a:rPr lang="en-US" sz="1200" b="0" i="0" u="none" strike="noStrike" dirty="0" smtClean="0">
                          <a:solidFill>
                            <a:srgbClr val="000000"/>
                          </a:solidFill>
                          <a:effectLst/>
                          <a:latin typeface="Calibri" charset="0"/>
                        </a:rPr>
                        <a:t> </a:t>
                      </a:r>
                      <a:r>
                        <a:rPr lang="en-US" sz="1200" b="0" i="0" u="none" strike="noStrike" dirty="0">
                          <a:solidFill>
                            <a:srgbClr val="000000"/>
                          </a:solidFill>
                          <a:effectLst/>
                          <a:latin typeface="Calibri" charset="0"/>
                        </a:rPr>
                        <a:t>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Announced </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Two announced TWT SPs are ongoing. It is unclear should a STA transmit a PS_Poll or APSD trigger to receive DL traffic when the second announced TWT starts.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a:solidFill>
                            <a:srgbClr val="000000"/>
                          </a:solidFill>
                          <a:effectLst/>
                          <a:latin typeface="Calibri" charset="0"/>
                        </a:rPr>
                        <a:t>Until both announced </a:t>
                      </a:r>
                      <a:r>
                        <a:rPr lang="en-US" sz="1200" b="0" i="0" u="none" strike="noStrike" dirty="0" smtClean="0">
                          <a:solidFill>
                            <a:srgbClr val="000000"/>
                          </a:solidFill>
                          <a:effectLst/>
                          <a:latin typeface="Calibri" charset="0"/>
                        </a:rPr>
                        <a:t>TWT </a:t>
                      </a:r>
                      <a:r>
                        <a:rPr lang="en-US" sz="1200" b="0" i="0" u="none" strike="noStrike" dirty="0">
                          <a:solidFill>
                            <a:srgbClr val="000000"/>
                          </a:solidFill>
                          <a:effectLst/>
                          <a:latin typeface="Calibri" charset="0"/>
                        </a:rPr>
                        <a:t>SPs are terminated. If no early termination until the end of the last SP.</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Yes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7058">
                <a:tc>
                  <a:txBody>
                    <a:bodyPr/>
                    <a:lstStyle/>
                    <a:p>
                      <a:pPr algn="ctr" fontAlgn="ctr"/>
                      <a:r>
                        <a:rPr lang="en-US" sz="1200" b="0" i="0" u="none" strike="noStrike" dirty="0">
                          <a:solidFill>
                            <a:srgbClr val="000000"/>
                          </a:solidFill>
                          <a:effectLst/>
                          <a:latin typeface="Calibri" charset="0"/>
                        </a:rPr>
                        <a:t>Announced , APSD trigger or </a:t>
                      </a:r>
                      <a:r>
                        <a:rPr lang="en-US" sz="1200" b="0" i="0" u="none" strike="noStrike" dirty="0" smtClean="0">
                          <a:solidFill>
                            <a:srgbClr val="000000"/>
                          </a:solidFill>
                          <a:effectLst/>
                          <a:latin typeface="Calibri" charset="0"/>
                        </a:rPr>
                        <a:t>PS_Poll </a:t>
                      </a:r>
                      <a:r>
                        <a:rPr lang="en-US" sz="1200" b="1" i="0" u="sng" strike="noStrike" dirty="0" smtClean="0">
                          <a:solidFill>
                            <a:srgbClr val="000000"/>
                          </a:solidFill>
                          <a:effectLst/>
                          <a:latin typeface="Calibri" charset="0"/>
                        </a:rPr>
                        <a:t>is </a:t>
                      </a:r>
                      <a:r>
                        <a:rPr lang="en-US" sz="1200" b="0" i="0" u="none" strike="noStrike" dirty="0" smtClean="0">
                          <a:solidFill>
                            <a:srgbClr val="000000"/>
                          </a:solidFill>
                          <a:effectLst/>
                          <a:latin typeface="Calibri" charset="0"/>
                        </a:rPr>
                        <a:t>  </a:t>
                      </a:r>
                      <a:r>
                        <a:rPr lang="en-US" sz="1200" b="0" i="0" u="none" strike="noStrike" dirty="0">
                          <a:solidFill>
                            <a:srgbClr val="000000"/>
                          </a:solidFill>
                          <a:effectLst/>
                          <a:latin typeface="Calibri" charset="0"/>
                        </a:rPr>
                        <a:t>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Unannounced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The announced and unannounced TWT SPs are ongoing. </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Calibri" charset="0"/>
                        </a:rPr>
                        <a:t>Until both TWT SPs are terminated. If no early termination until the end of the last SP.</a:t>
                      </a:r>
                      <a:endParaRPr lang="en-US" sz="1200" b="0" i="0" u="none" strike="noStrike" dirty="0">
                        <a:solidFill>
                          <a:srgbClr val="000000"/>
                        </a:solidFill>
                        <a:effectLst/>
                        <a:latin typeface="Calibri" charset="0"/>
                      </a:endParaRP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Yes</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7058">
                <a:tc>
                  <a:txBody>
                    <a:bodyPr/>
                    <a:lstStyle/>
                    <a:p>
                      <a:pPr algn="ctr" fontAlgn="ctr"/>
                      <a:r>
                        <a:rPr lang="en-US" sz="1200" b="0" i="0" u="none" strike="noStrike" dirty="0">
                          <a:solidFill>
                            <a:srgbClr val="000000"/>
                          </a:solidFill>
                          <a:effectLst/>
                          <a:latin typeface="Calibri" charset="0"/>
                        </a:rPr>
                        <a:t>Announced , APSD trigger or </a:t>
                      </a:r>
                      <a:r>
                        <a:rPr lang="en-US" sz="1200" b="0" i="0" u="none" strike="noStrike" dirty="0" smtClean="0">
                          <a:solidFill>
                            <a:srgbClr val="000000"/>
                          </a:solidFill>
                          <a:effectLst/>
                          <a:latin typeface="Calibri" charset="0"/>
                        </a:rPr>
                        <a:t>PS_Poll </a:t>
                      </a:r>
                      <a:r>
                        <a:rPr lang="en-US" sz="1200" b="1" i="0" u="sng" strike="noStrike" dirty="0" smtClean="0">
                          <a:solidFill>
                            <a:srgbClr val="000000"/>
                          </a:solidFill>
                          <a:effectLst/>
                          <a:latin typeface="Calibri" charset="0"/>
                        </a:rPr>
                        <a:t>is </a:t>
                      </a:r>
                      <a:r>
                        <a:rPr lang="en-US" sz="1200" b="0" i="0" u="none" strike="noStrike" dirty="0" smtClean="0">
                          <a:solidFill>
                            <a:srgbClr val="000000"/>
                          </a:solidFill>
                          <a:effectLst/>
                          <a:latin typeface="Calibri" charset="0"/>
                        </a:rPr>
                        <a:t>  </a:t>
                      </a:r>
                      <a:r>
                        <a:rPr lang="en-US" sz="1200" b="0" i="0" u="none" strike="noStrike" dirty="0">
                          <a:solidFill>
                            <a:srgbClr val="000000"/>
                          </a:solidFill>
                          <a:effectLst/>
                          <a:latin typeface="Calibri" charset="0"/>
                        </a:rPr>
                        <a:t>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U-APSD trigger frame received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The announced TWT SP and U-APSD </a:t>
                      </a:r>
                      <a:r>
                        <a:rPr lang="en-US" sz="1200" b="0" i="0" u="none" strike="noStrike" dirty="0" smtClean="0">
                          <a:solidFill>
                            <a:srgbClr val="000000"/>
                          </a:solidFill>
                          <a:effectLst/>
                          <a:latin typeface="Calibri" charset="0"/>
                        </a:rPr>
                        <a:t>SP </a:t>
                      </a:r>
                      <a:r>
                        <a:rPr lang="en-US" sz="1200" b="0" i="0" u="none" strike="noStrike" dirty="0">
                          <a:solidFill>
                            <a:srgbClr val="000000"/>
                          </a:solidFill>
                          <a:effectLst/>
                          <a:latin typeface="Calibri" charset="0"/>
                        </a:rPr>
                        <a:t>are ongoing </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Calibri" charset="0"/>
                        </a:rPr>
                        <a:t>Until both TWT and U-APSD SPs are terminated. </a:t>
                      </a:r>
                      <a:endParaRPr lang="en-US" sz="1200" b="0" i="0" u="none" strike="noStrike" dirty="0">
                        <a:solidFill>
                          <a:srgbClr val="000000"/>
                        </a:solidFill>
                        <a:effectLst/>
                        <a:latin typeface="Calibri" charset="0"/>
                      </a:endParaRP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No, </a:t>
                      </a:r>
                      <a:r>
                        <a:rPr lang="en-US" sz="1200" b="0" i="0" u="none" strike="noStrike" dirty="0" smtClean="0">
                          <a:solidFill>
                            <a:srgbClr val="000000"/>
                          </a:solidFill>
                          <a:effectLst/>
                          <a:latin typeface="Calibri" charset="0"/>
                        </a:rPr>
                        <a:t>U-APSD </a:t>
                      </a:r>
                      <a:r>
                        <a:rPr lang="en-US" sz="1200" b="0" i="0" u="none" strike="noStrike" dirty="0">
                          <a:solidFill>
                            <a:srgbClr val="000000"/>
                          </a:solidFill>
                          <a:effectLst/>
                          <a:latin typeface="Calibri" charset="0"/>
                        </a:rPr>
                        <a:t>SP termination is needed.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87058">
                <a:tc>
                  <a:txBody>
                    <a:bodyPr/>
                    <a:lstStyle/>
                    <a:p>
                      <a:pPr algn="ctr" fontAlgn="ctr"/>
                      <a:r>
                        <a:rPr lang="en-US" sz="1200" b="0" i="0" u="none" strike="noStrike" dirty="0">
                          <a:solidFill>
                            <a:srgbClr val="000000"/>
                          </a:solidFill>
                          <a:effectLst/>
                          <a:latin typeface="Calibri" charset="0"/>
                        </a:rPr>
                        <a:t>Announced , APSD trigger or </a:t>
                      </a:r>
                      <a:r>
                        <a:rPr lang="en-US" sz="1200" b="0" i="0" u="none" strike="noStrike" dirty="0" smtClean="0">
                          <a:solidFill>
                            <a:srgbClr val="000000"/>
                          </a:solidFill>
                          <a:effectLst/>
                          <a:latin typeface="Calibri" charset="0"/>
                        </a:rPr>
                        <a:t>PS_Poll </a:t>
                      </a:r>
                      <a:r>
                        <a:rPr lang="en-US" sz="1200" b="1" i="0" u="sng" strike="noStrike" dirty="0" smtClean="0">
                          <a:solidFill>
                            <a:srgbClr val="000000"/>
                          </a:solidFill>
                          <a:effectLst/>
                          <a:latin typeface="Calibri" charset="0"/>
                        </a:rPr>
                        <a:t>is </a:t>
                      </a:r>
                      <a:r>
                        <a:rPr lang="en-US" sz="1200" b="0" i="0" u="none" strike="noStrike" dirty="0" smtClean="0">
                          <a:solidFill>
                            <a:srgbClr val="000000"/>
                          </a:solidFill>
                          <a:effectLst/>
                          <a:latin typeface="Calibri" charset="0"/>
                        </a:rPr>
                        <a:t>  </a:t>
                      </a:r>
                      <a:r>
                        <a:rPr lang="en-US" sz="1200" b="0" i="0" u="none" strike="noStrike" dirty="0">
                          <a:solidFill>
                            <a:srgbClr val="000000"/>
                          </a:solidFill>
                          <a:effectLst/>
                          <a:latin typeface="Calibri" charset="0"/>
                        </a:rPr>
                        <a:t>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PS_Poll frame received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The announced TWT </a:t>
                      </a:r>
                      <a:r>
                        <a:rPr lang="en-US" sz="1200" b="0" i="0" u="none" strike="noStrike" dirty="0" smtClean="0">
                          <a:solidFill>
                            <a:srgbClr val="000000"/>
                          </a:solidFill>
                          <a:effectLst/>
                          <a:latin typeface="Calibri" charset="0"/>
                        </a:rPr>
                        <a:t>SP </a:t>
                      </a:r>
                      <a:r>
                        <a:rPr lang="en-US" sz="1200" b="0" i="0" u="none" strike="noStrike" dirty="0">
                          <a:solidFill>
                            <a:srgbClr val="000000"/>
                          </a:solidFill>
                          <a:effectLst/>
                          <a:latin typeface="Calibri" charset="0"/>
                        </a:rPr>
                        <a:t>is ongoing and the AP transmits at least one DL frame</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Until the announced TWT SP is terminated and at least one DL frame is transmitted.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No, a DL frame transmission is needed.</a:t>
                      </a:r>
                    </a:p>
                  </a:txBody>
                  <a:tcPr marL="4897" marR="4897" marT="48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14" name="Footer Placeholder 13"/>
          <p:cNvSpPr>
            <a:spLocks noGrp="1"/>
          </p:cNvSpPr>
          <p:nvPr>
            <p:ph type="ftr" idx="14"/>
          </p:nvPr>
        </p:nvSpPr>
        <p:spPr/>
        <p:txBody>
          <a:bodyPr/>
          <a:lstStyle/>
          <a:p>
            <a:r>
              <a:rPr lang="en-GB" smtClean="0"/>
              <a:t>Jarkko Kneckt, Apple</a:t>
            </a:r>
            <a:endParaRPr lang="en-GB" dirty="0"/>
          </a:p>
        </p:txBody>
      </p:sp>
      <p:sp>
        <p:nvSpPr>
          <p:cNvPr id="15" name="Slide Number Placeholder 14"/>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3653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p:txBody>
          <a:bodyPr/>
          <a:lstStyle/>
          <a:p>
            <a:r>
              <a:rPr lang="en-US" smtClean="0"/>
              <a:t>September 2017</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707894"/>
              </p:ext>
            </p:extLst>
          </p:nvPr>
        </p:nvGraphicFramePr>
        <p:xfrm>
          <a:off x="76200" y="582675"/>
          <a:ext cx="8915401" cy="6042820"/>
        </p:xfrm>
        <a:graphic>
          <a:graphicData uri="http://schemas.openxmlformats.org/drawingml/2006/table">
            <a:tbl>
              <a:tblPr/>
              <a:tblGrid>
                <a:gridCol w="1255958"/>
                <a:gridCol w="980028"/>
                <a:gridCol w="2702214"/>
                <a:gridCol w="2483372"/>
                <a:gridCol w="1493829"/>
              </a:tblGrid>
              <a:tr h="694446">
                <a:tc>
                  <a:txBody>
                    <a:bodyPr/>
                    <a:lstStyle/>
                    <a:p>
                      <a:pPr algn="ctr" fontAlgn="ctr"/>
                      <a:r>
                        <a:rPr lang="en-US" sz="1100" b="1" i="0" u="none" strike="noStrike" dirty="0" smtClean="0">
                          <a:solidFill>
                            <a:srgbClr val="000000"/>
                          </a:solidFill>
                          <a:effectLst/>
                          <a:latin typeface="Calibri" charset="0"/>
                        </a:rPr>
                        <a:t>Ongoing SP or received frame</a:t>
                      </a:r>
                      <a:endParaRPr lang="en-US" sz="1100" b="1"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smtClean="0">
                          <a:solidFill>
                            <a:srgbClr val="000000"/>
                          </a:solidFill>
                          <a:effectLst/>
                          <a:latin typeface="Calibri" charset="0"/>
                        </a:rPr>
                        <a:t>Starting new SP or received frame</a:t>
                      </a:r>
                      <a:endParaRPr lang="en-US" sz="1100" b="1"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smtClean="0">
                          <a:solidFill>
                            <a:srgbClr val="000000"/>
                          </a:solidFill>
                          <a:effectLst/>
                          <a:latin typeface="Calibri" charset="0"/>
                        </a:rPr>
                        <a:t>How many SPs are ongoing after the new SP starts?</a:t>
                      </a:r>
                      <a:br>
                        <a:rPr lang="en-US" sz="1100" b="1" i="0" u="none" strike="noStrike" dirty="0" smtClean="0">
                          <a:solidFill>
                            <a:srgbClr val="000000"/>
                          </a:solidFill>
                          <a:effectLst/>
                          <a:latin typeface="Calibri" charset="0"/>
                        </a:rPr>
                      </a:br>
                      <a:r>
                        <a:rPr lang="en-US" sz="1100" b="1" i="0" u="none" strike="noStrike" dirty="0" smtClean="0">
                          <a:solidFill>
                            <a:srgbClr val="000000"/>
                          </a:solidFill>
                          <a:effectLst/>
                          <a:latin typeface="Calibri" charset="0"/>
                        </a:rPr>
                        <a:t>Rules for</a:t>
                      </a:r>
                      <a:r>
                        <a:rPr lang="en-US" sz="1100" b="1" i="0" u="none" strike="noStrike" baseline="0" dirty="0" smtClean="0">
                          <a:solidFill>
                            <a:srgbClr val="000000"/>
                          </a:solidFill>
                          <a:effectLst/>
                          <a:latin typeface="Calibri" charset="0"/>
                        </a:rPr>
                        <a:t> </a:t>
                      </a:r>
                      <a:r>
                        <a:rPr lang="en-US" sz="1100" b="1" i="0" u="none" strike="noStrike" dirty="0" smtClean="0">
                          <a:solidFill>
                            <a:srgbClr val="000000"/>
                          </a:solidFill>
                          <a:effectLst/>
                          <a:latin typeface="Calibri" charset="0"/>
                        </a:rPr>
                        <a:t>TWT responding STA?</a:t>
                      </a:r>
                      <a:endParaRPr lang="en-US" sz="1100" b="1"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smtClean="0">
                          <a:solidFill>
                            <a:srgbClr val="000000"/>
                          </a:solidFill>
                          <a:effectLst/>
                          <a:latin typeface="Calibri" charset="0"/>
                        </a:rPr>
                        <a:t>How long the TWT responding STA may transmit data?</a:t>
                      </a:r>
                      <a:endParaRPr lang="en-US" sz="1100" b="1"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smtClean="0">
                          <a:solidFill>
                            <a:srgbClr val="000000"/>
                          </a:solidFill>
                          <a:effectLst/>
                          <a:latin typeface="Calibri" charset="0"/>
                        </a:rPr>
                        <a:t>Does early TWT SP termination allow TWT requesting STA to go to Doze?</a:t>
                      </a:r>
                      <a:endParaRPr lang="en-US" sz="1100" b="1"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6940">
                <a:tc>
                  <a:txBody>
                    <a:bodyPr/>
                    <a:lstStyle/>
                    <a:p>
                      <a:pPr algn="ctr" fontAlgn="ctr"/>
                      <a:r>
                        <a:rPr lang="en-US" sz="1100" b="0" i="0" u="none" strike="noStrike" dirty="0">
                          <a:solidFill>
                            <a:srgbClr val="000000"/>
                          </a:solidFill>
                          <a:effectLst/>
                          <a:latin typeface="Calibri" charset="0"/>
                        </a:rPr>
                        <a:t>Unannounced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Announced </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The unannounced and announced TWT SPs are ongoing.  It is unclear should a </a:t>
                      </a:r>
                      <a:r>
                        <a:rPr lang="en-US" sz="1100" b="0" i="0" u="none" strike="noStrike" dirty="0" smtClean="0">
                          <a:solidFill>
                            <a:srgbClr val="000000"/>
                          </a:solidFill>
                          <a:effectLst/>
                          <a:latin typeface="Calibri" charset="0"/>
                        </a:rPr>
                        <a:t>TWT requesting STA </a:t>
                      </a:r>
                      <a:r>
                        <a:rPr lang="en-US" sz="1100" b="0" i="0" u="none" strike="noStrike" dirty="0">
                          <a:solidFill>
                            <a:srgbClr val="000000"/>
                          </a:solidFill>
                          <a:effectLst/>
                          <a:latin typeface="Calibri" charset="0"/>
                        </a:rPr>
                        <a:t>transmit a PS_Poll or APSD trigger to receive DL traffic when the announced TWT starts.</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0" i="0" u="none" strike="noStrike" dirty="0" smtClean="0">
                          <a:solidFill>
                            <a:srgbClr val="000000"/>
                          </a:solidFill>
                          <a:effectLst/>
                          <a:latin typeface="Calibri" charset="0"/>
                        </a:rPr>
                        <a:t>Until both TWT SPs are terminated. If no early termination until the end of the last SP.</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Yes</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952">
                <a:tc>
                  <a:txBody>
                    <a:bodyPr/>
                    <a:lstStyle/>
                    <a:p>
                      <a:pPr algn="ctr" fontAlgn="ctr"/>
                      <a:r>
                        <a:rPr lang="en-US" sz="1100" b="0" i="0" u="none" strike="noStrike">
                          <a:solidFill>
                            <a:srgbClr val="000000"/>
                          </a:solidFill>
                          <a:effectLst/>
                          <a:latin typeface="Calibri" charset="0"/>
                        </a:rPr>
                        <a:t>Unannounced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Unannounced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Two unannounced TWT SPs are ongoing.</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charset="0"/>
                        </a:rPr>
                        <a:t>Until both TWT SPs are terminated. If no early termination until the end of the last SP.</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Yes</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1952">
                <a:tc>
                  <a:txBody>
                    <a:bodyPr/>
                    <a:lstStyle/>
                    <a:p>
                      <a:pPr algn="ctr" fontAlgn="ctr"/>
                      <a:r>
                        <a:rPr lang="en-US" sz="1100" b="0" i="0" u="none" strike="noStrike">
                          <a:solidFill>
                            <a:srgbClr val="000000"/>
                          </a:solidFill>
                          <a:effectLst/>
                          <a:latin typeface="Calibri" charset="0"/>
                        </a:rPr>
                        <a:t>Unannounced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U-APSD trigger frame received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The unannounced TWT SP and U-APSD </a:t>
                      </a:r>
                      <a:r>
                        <a:rPr lang="en-US" sz="1100" b="0" i="0" u="none" strike="noStrike" dirty="0" smtClean="0">
                          <a:solidFill>
                            <a:srgbClr val="000000"/>
                          </a:solidFill>
                          <a:effectLst/>
                          <a:latin typeface="Calibri" charset="0"/>
                        </a:rPr>
                        <a:t>SP </a:t>
                      </a:r>
                      <a:r>
                        <a:rPr lang="en-US" sz="1100" b="0" i="0" u="none" strike="noStrike" dirty="0">
                          <a:solidFill>
                            <a:srgbClr val="000000"/>
                          </a:solidFill>
                          <a:effectLst/>
                          <a:latin typeface="Calibri" charset="0"/>
                        </a:rPr>
                        <a:t>are ongoing. </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charset="0"/>
                        </a:rPr>
                        <a:t>Until the TWT and U-APSD SP are terminated. </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No, </a:t>
                      </a:r>
                      <a:r>
                        <a:rPr lang="en-US" sz="1100" b="0" i="0" u="none" strike="noStrike" dirty="0" smtClean="0">
                          <a:solidFill>
                            <a:srgbClr val="000000"/>
                          </a:solidFill>
                          <a:effectLst/>
                          <a:latin typeface="Calibri" charset="0"/>
                        </a:rPr>
                        <a:t>U-APSD </a:t>
                      </a:r>
                      <a:r>
                        <a:rPr lang="en-US" sz="1100" b="0" i="0" u="none" strike="noStrike" dirty="0">
                          <a:solidFill>
                            <a:srgbClr val="000000"/>
                          </a:solidFill>
                          <a:effectLst/>
                          <a:latin typeface="Calibri" charset="0"/>
                        </a:rPr>
                        <a:t>SP termination is needed.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21952">
                <a:tc>
                  <a:txBody>
                    <a:bodyPr/>
                    <a:lstStyle/>
                    <a:p>
                      <a:pPr algn="ctr" fontAlgn="ctr"/>
                      <a:r>
                        <a:rPr lang="en-US" sz="1100" b="0" i="0" u="none" strike="noStrike" dirty="0">
                          <a:solidFill>
                            <a:srgbClr val="000000"/>
                          </a:solidFill>
                          <a:effectLst/>
                          <a:latin typeface="Calibri" charset="0"/>
                        </a:rPr>
                        <a:t>Unannounced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PS_Poll frame received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The unannounced TWT </a:t>
                      </a:r>
                      <a:r>
                        <a:rPr lang="en-US" sz="1100" b="0" i="0" u="none" strike="noStrike" dirty="0" smtClean="0">
                          <a:solidFill>
                            <a:srgbClr val="000000"/>
                          </a:solidFill>
                          <a:effectLst/>
                          <a:latin typeface="Calibri" charset="0"/>
                        </a:rPr>
                        <a:t>SP </a:t>
                      </a:r>
                      <a:r>
                        <a:rPr lang="en-US" sz="1100" b="0" i="0" u="none" strike="noStrike" dirty="0">
                          <a:solidFill>
                            <a:srgbClr val="000000"/>
                          </a:solidFill>
                          <a:effectLst/>
                          <a:latin typeface="Calibri" charset="0"/>
                        </a:rPr>
                        <a:t>is ongoing and the AP transmits at least one DL </a:t>
                      </a:r>
                      <a:r>
                        <a:rPr lang="en-US" sz="1100" b="0" i="0" u="none" strike="noStrike" dirty="0" smtClean="0">
                          <a:solidFill>
                            <a:srgbClr val="000000"/>
                          </a:solidFill>
                          <a:effectLst/>
                          <a:latin typeface="Calibri" charset="0"/>
                        </a:rPr>
                        <a:t>frame.</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charset="0"/>
                        </a:rPr>
                        <a:t>Until the </a:t>
                      </a:r>
                    </a:p>
                    <a:p>
                      <a:pPr algn="ctr" fontAlgn="ctr"/>
                      <a:r>
                        <a:rPr lang="en-US" sz="1100" b="0" i="0" u="none" strike="noStrike" dirty="0" smtClean="0">
                          <a:solidFill>
                            <a:srgbClr val="000000"/>
                          </a:solidFill>
                          <a:effectLst/>
                          <a:latin typeface="Calibri" charset="0"/>
                        </a:rPr>
                        <a:t>TWT SP is terminated and at least one DL frame is transmitted.</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No, a DL frame transmission is needed.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694446">
                <a:tc>
                  <a:txBody>
                    <a:bodyPr/>
                    <a:lstStyle/>
                    <a:p>
                      <a:pPr algn="ctr" fontAlgn="ctr"/>
                      <a:r>
                        <a:rPr lang="en-US" sz="1100" b="0" i="0" u="none" strike="noStrike">
                          <a:solidFill>
                            <a:srgbClr val="000000"/>
                          </a:solidFill>
                          <a:effectLst/>
                          <a:latin typeface="Calibri" charset="0"/>
                        </a:rPr>
                        <a:t>U-APSD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Announced </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U-APSD SP and announced TWT SP are ongoing.  It is unclear should </a:t>
                      </a:r>
                      <a:r>
                        <a:rPr lang="en-US" sz="1100" b="0" i="0" u="none" strike="noStrike" dirty="0" smtClean="0">
                          <a:solidFill>
                            <a:srgbClr val="000000"/>
                          </a:solidFill>
                          <a:effectLst/>
                          <a:latin typeface="Calibri" charset="0"/>
                        </a:rPr>
                        <a:t>a TWT requesting  </a:t>
                      </a:r>
                      <a:r>
                        <a:rPr lang="en-US" sz="1100" b="0" i="0" u="none" strike="noStrike" dirty="0">
                          <a:solidFill>
                            <a:srgbClr val="000000"/>
                          </a:solidFill>
                          <a:effectLst/>
                          <a:latin typeface="Calibri" charset="0"/>
                        </a:rPr>
                        <a:t>STA transmit a PS_Poll or APSD trigger to receive DL traffic when the announced TWT starts.</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0" i="0" u="none" strike="noStrike" dirty="0" smtClean="0">
                          <a:solidFill>
                            <a:srgbClr val="000000"/>
                          </a:solidFill>
                          <a:effectLst/>
                          <a:latin typeface="Calibri" charset="0"/>
                        </a:rPr>
                        <a:t>Until the TWT and U-APSD SP are terminated. </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No, </a:t>
                      </a:r>
                      <a:r>
                        <a:rPr lang="en-US" sz="1100" b="0" i="0" u="none" strike="noStrike" dirty="0" smtClean="0">
                          <a:solidFill>
                            <a:srgbClr val="000000"/>
                          </a:solidFill>
                          <a:effectLst/>
                          <a:latin typeface="Calibri" charset="0"/>
                        </a:rPr>
                        <a:t>U-APSD </a:t>
                      </a:r>
                      <a:r>
                        <a:rPr lang="en-US" sz="1100" b="0" i="0" u="none" strike="noStrike" dirty="0">
                          <a:solidFill>
                            <a:srgbClr val="000000"/>
                          </a:solidFill>
                          <a:effectLst/>
                          <a:latin typeface="Calibri" charset="0"/>
                        </a:rPr>
                        <a:t>SP termination is needed.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21952">
                <a:tc>
                  <a:txBody>
                    <a:bodyPr/>
                    <a:lstStyle/>
                    <a:p>
                      <a:pPr algn="ctr" fontAlgn="ctr"/>
                      <a:r>
                        <a:rPr lang="en-US" sz="1100" b="0" i="0" u="none" strike="noStrike">
                          <a:solidFill>
                            <a:srgbClr val="000000"/>
                          </a:solidFill>
                          <a:effectLst/>
                          <a:latin typeface="Calibri" charset="0"/>
                        </a:rPr>
                        <a:t>U-APSD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Unannounced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The unannounced TWT SP and U-APSD </a:t>
                      </a:r>
                      <a:r>
                        <a:rPr lang="en-US" sz="1100" b="0" i="0" u="none" strike="noStrike" dirty="0" smtClean="0">
                          <a:solidFill>
                            <a:srgbClr val="000000"/>
                          </a:solidFill>
                          <a:effectLst/>
                          <a:latin typeface="Calibri" charset="0"/>
                        </a:rPr>
                        <a:t>SP </a:t>
                      </a:r>
                      <a:r>
                        <a:rPr lang="en-US" sz="1100" b="0" i="0" u="none" strike="noStrike" dirty="0">
                          <a:solidFill>
                            <a:srgbClr val="000000"/>
                          </a:solidFill>
                          <a:effectLst/>
                          <a:latin typeface="Calibri" charset="0"/>
                        </a:rPr>
                        <a:t>are ongoing. </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charset="0"/>
                        </a:rPr>
                        <a:t>Until the TWT and U-APSD SP are terminated. </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No, </a:t>
                      </a:r>
                      <a:r>
                        <a:rPr lang="en-US" sz="1100" b="0" i="0" u="none" strike="noStrike" dirty="0" smtClean="0">
                          <a:solidFill>
                            <a:srgbClr val="000000"/>
                          </a:solidFill>
                          <a:effectLst/>
                          <a:latin typeface="Calibri" charset="0"/>
                        </a:rPr>
                        <a:t>U-APSD </a:t>
                      </a:r>
                      <a:r>
                        <a:rPr lang="en-US" sz="1100" b="0" i="0" u="none" strike="noStrike" dirty="0">
                          <a:solidFill>
                            <a:srgbClr val="000000"/>
                          </a:solidFill>
                          <a:effectLst/>
                          <a:latin typeface="Calibri" charset="0"/>
                        </a:rPr>
                        <a:t>SP termination is needed.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11253">
                <a:tc>
                  <a:txBody>
                    <a:bodyPr/>
                    <a:lstStyle/>
                    <a:p>
                      <a:pPr algn="ctr" fontAlgn="ctr"/>
                      <a:r>
                        <a:rPr lang="en-US" sz="1100" b="0" i="0" u="none" strike="noStrike">
                          <a:solidFill>
                            <a:srgbClr val="000000"/>
                          </a:solidFill>
                          <a:effectLst/>
                          <a:latin typeface="Calibri" charset="0"/>
                        </a:rPr>
                        <a:t>U-APSD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U-APSD trigger frame received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Not </a:t>
                      </a:r>
                      <a:r>
                        <a:rPr lang="en-US" sz="1100" b="0" i="0" u="none" strike="noStrike" dirty="0" smtClean="0">
                          <a:solidFill>
                            <a:srgbClr val="000000"/>
                          </a:solidFill>
                          <a:effectLst/>
                          <a:latin typeface="Calibri" charset="0"/>
                        </a:rPr>
                        <a:t>possible. </a:t>
                      </a:r>
                      <a:r>
                        <a:rPr lang="en-US" sz="1100" b="0" i="0" u="none" strike="noStrike" dirty="0">
                          <a:solidFill>
                            <a:srgbClr val="000000"/>
                          </a:solidFill>
                          <a:effectLst/>
                          <a:latin typeface="Calibri" charset="0"/>
                        </a:rPr>
                        <a:t>Only a single U-APSD SP is ongoing at a time.</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smtClean="0">
                          <a:solidFill>
                            <a:srgbClr val="000000"/>
                          </a:solidFill>
                          <a:effectLst/>
                          <a:latin typeface="Calibri" charset="0"/>
                        </a:rPr>
                        <a:t>Until the U-APSD SP is terminated. </a:t>
                      </a:r>
                    </a:p>
                    <a:p>
                      <a:pPr algn="ctr" fontAlgn="ctr"/>
                      <a:endParaRPr lang="en-US" sz="1100" b="0" i="0" u="none" strike="noStrike" dirty="0">
                        <a:solidFill>
                          <a:srgbClr val="000000"/>
                        </a:solidFill>
                        <a:effectLst/>
                        <a:latin typeface="Calibri" charset="0"/>
                      </a:endParaRPr>
                    </a:p>
                  </a:txBody>
                  <a:tcPr marL="4739" marR="4739" marT="4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No, </a:t>
                      </a:r>
                      <a:r>
                        <a:rPr lang="en-US" sz="1100" b="0" i="0" u="none" strike="noStrike" dirty="0" smtClean="0">
                          <a:solidFill>
                            <a:srgbClr val="000000"/>
                          </a:solidFill>
                          <a:effectLst/>
                          <a:latin typeface="Calibri" charset="0"/>
                        </a:rPr>
                        <a:t>U-APSD </a:t>
                      </a:r>
                      <a:r>
                        <a:rPr lang="en-US" sz="1100" b="0" i="0" u="none" strike="noStrike" dirty="0">
                          <a:solidFill>
                            <a:srgbClr val="000000"/>
                          </a:solidFill>
                          <a:effectLst/>
                          <a:latin typeface="Calibri" charset="0"/>
                        </a:rPr>
                        <a:t>SP termination is needed.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EBA"/>
                    </a:solidFill>
                  </a:tcPr>
                </a:tc>
              </a:tr>
              <a:tr h="1039434">
                <a:tc>
                  <a:txBody>
                    <a:bodyPr/>
                    <a:lstStyle/>
                    <a:p>
                      <a:pPr algn="ctr" fontAlgn="ctr"/>
                      <a:r>
                        <a:rPr lang="en-US" sz="1100" b="0" i="0" u="none" strike="noStrike" dirty="0">
                          <a:solidFill>
                            <a:srgbClr val="000000"/>
                          </a:solidFill>
                          <a:effectLst/>
                          <a:latin typeface="Calibri" charset="0"/>
                        </a:rPr>
                        <a:t>U-APSD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charset="0"/>
                        </a:rPr>
                        <a:t>PS_Poll frame received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U-APSD SP is ongoing and depending on </a:t>
                      </a:r>
                      <a:r>
                        <a:rPr lang="en-US" sz="1100" b="0" i="0" u="none" strike="noStrike" dirty="0" smtClean="0">
                          <a:solidFill>
                            <a:srgbClr val="000000"/>
                          </a:solidFill>
                          <a:effectLst/>
                          <a:latin typeface="Calibri" charset="0"/>
                        </a:rPr>
                        <a:t>U-APSD </a:t>
                      </a:r>
                      <a:r>
                        <a:rPr lang="en-US" sz="1100" b="0" i="0" u="none" strike="noStrike" dirty="0">
                          <a:solidFill>
                            <a:srgbClr val="000000"/>
                          </a:solidFill>
                          <a:effectLst/>
                          <a:latin typeface="Calibri" charset="0"/>
                        </a:rPr>
                        <a:t>configuration a frame may need to be transmitted.</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Until </a:t>
                      </a:r>
                      <a:r>
                        <a:rPr lang="en-US" sz="1100" b="0" i="0" u="none" strike="noStrike" dirty="0" smtClean="0">
                          <a:solidFill>
                            <a:srgbClr val="000000"/>
                          </a:solidFill>
                          <a:effectLst/>
                          <a:latin typeface="Calibri" charset="0"/>
                        </a:rPr>
                        <a:t>the U-APSD </a:t>
                      </a:r>
                      <a:r>
                        <a:rPr lang="en-US" sz="1100" b="0" i="0" u="none" strike="noStrike" dirty="0">
                          <a:solidFill>
                            <a:srgbClr val="000000"/>
                          </a:solidFill>
                          <a:effectLst/>
                          <a:latin typeface="Calibri" charset="0"/>
                        </a:rPr>
                        <a:t>SP is terminated and the configured DL frame is transmitted. </a:t>
                      </a: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charset="0"/>
                        </a:rPr>
                        <a:t>No, U-APSD SP termination is needed. Depending on U-APSD configuration a DL frame may be needed.</a:t>
                      </a:r>
                      <a:endParaRPr lang="en-US" sz="1100" b="0" i="0" u="none" strike="noStrike" dirty="0">
                        <a:solidFill>
                          <a:srgbClr val="000000"/>
                        </a:solidFill>
                        <a:effectLst/>
                        <a:latin typeface="Calibri" charset="0"/>
                      </a:endParaRPr>
                    </a:p>
                  </a:txBody>
                  <a:tcPr marL="4739" marR="4739" marT="47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EBA"/>
                    </a:solidFill>
                  </a:tcPr>
                </a:tc>
              </a:tr>
            </a:tbl>
          </a:graphicData>
        </a:graphic>
      </p:graphicFrame>
      <p:sp>
        <p:nvSpPr>
          <p:cNvPr id="7" name="Footer Placeholder 6"/>
          <p:cNvSpPr>
            <a:spLocks noGrp="1"/>
          </p:cNvSpPr>
          <p:nvPr>
            <p:ph type="ftr" idx="14"/>
          </p:nvPr>
        </p:nvSpPr>
        <p:spPr/>
        <p:txBody>
          <a:bodyPr/>
          <a:lstStyle/>
          <a:p>
            <a:r>
              <a:rPr lang="en-GB" smtClean="0"/>
              <a:t>Jarkko Kneckt, Apple</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461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085044569"/>
              </p:ext>
            </p:extLst>
          </p:nvPr>
        </p:nvGraphicFramePr>
        <p:xfrm>
          <a:off x="533400" y="1143000"/>
          <a:ext cx="8382000" cy="4701443"/>
        </p:xfrm>
        <a:graphic>
          <a:graphicData uri="http://schemas.openxmlformats.org/drawingml/2006/table">
            <a:tbl>
              <a:tblPr/>
              <a:tblGrid>
                <a:gridCol w="1180815"/>
                <a:gridCol w="921394"/>
                <a:gridCol w="2540542"/>
                <a:gridCol w="2334794"/>
                <a:gridCol w="1404455"/>
              </a:tblGrid>
              <a:tr h="689301">
                <a:tc>
                  <a:txBody>
                    <a:bodyPr/>
                    <a:lstStyle/>
                    <a:p>
                      <a:pPr algn="ctr" fontAlgn="ctr"/>
                      <a:r>
                        <a:rPr lang="en-US" sz="1200" b="1" i="0" u="none" strike="noStrike" dirty="0">
                          <a:solidFill>
                            <a:srgbClr val="000000"/>
                          </a:solidFill>
                          <a:effectLst/>
                          <a:latin typeface="Calibri" charset="0"/>
                        </a:rPr>
                        <a:t>Ongoing </a:t>
                      </a:r>
                      <a:r>
                        <a:rPr lang="en-US" sz="1200" b="1" i="0" u="none" strike="noStrike" dirty="0" smtClean="0">
                          <a:solidFill>
                            <a:srgbClr val="000000"/>
                          </a:solidFill>
                          <a:effectLst/>
                          <a:latin typeface="Calibri" charset="0"/>
                        </a:rPr>
                        <a:t>SP or received frame</a:t>
                      </a:r>
                      <a:endParaRPr lang="en-US" sz="1200" b="1"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charset="0"/>
                        </a:rPr>
                        <a:t>Starting new SP or received frame</a:t>
                      </a:r>
                      <a:endParaRPr lang="en-US" sz="1200" b="1"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charset="0"/>
                        </a:rPr>
                        <a:t>How many SPs are ongoing after the new SP starts?</a:t>
                      </a:r>
                      <a:br>
                        <a:rPr lang="en-US" sz="1200" b="1" i="0" u="none" strike="noStrike" dirty="0" smtClean="0">
                          <a:solidFill>
                            <a:srgbClr val="000000"/>
                          </a:solidFill>
                          <a:effectLst/>
                          <a:latin typeface="Calibri" charset="0"/>
                        </a:rPr>
                      </a:br>
                      <a:r>
                        <a:rPr lang="en-US" sz="1200" b="1" i="0" u="none" strike="noStrike" dirty="0" smtClean="0">
                          <a:solidFill>
                            <a:srgbClr val="000000"/>
                          </a:solidFill>
                          <a:effectLst/>
                          <a:latin typeface="Calibri" charset="0"/>
                        </a:rPr>
                        <a:t>Rules for</a:t>
                      </a:r>
                      <a:r>
                        <a:rPr lang="en-US" sz="1200" b="1" i="0" u="none" strike="noStrike" baseline="0" dirty="0" smtClean="0">
                          <a:solidFill>
                            <a:srgbClr val="000000"/>
                          </a:solidFill>
                          <a:effectLst/>
                          <a:latin typeface="Calibri" charset="0"/>
                        </a:rPr>
                        <a:t> </a:t>
                      </a:r>
                      <a:r>
                        <a:rPr lang="en-US" sz="1200" b="1" i="0" u="none" strike="noStrike" dirty="0" smtClean="0">
                          <a:solidFill>
                            <a:srgbClr val="000000"/>
                          </a:solidFill>
                          <a:effectLst/>
                          <a:latin typeface="Calibri" charset="0"/>
                        </a:rPr>
                        <a:t>TWT responding STA?</a:t>
                      </a:r>
                      <a:endParaRPr lang="en-US" sz="1200" b="1"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charset="0"/>
                        </a:rPr>
                        <a:t>How long the TWT responding STA may transmit data?</a:t>
                      </a:r>
                      <a:endParaRPr lang="en-US" sz="1200" b="1"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charset="0"/>
                        </a:rPr>
                        <a:t>Does early TWT SP termination allow TWT requesting STA to go to Doze?</a:t>
                      </a:r>
                      <a:endParaRPr lang="en-US" sz="1200" b="1"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2401">
                <a:tc>
                  <a:txBody>
                    <a:bodyPr/>
                    <a:lstStyle/>
                    <a:p>
                      <a:pPr algn="ctr" fontAlgn="ctr"/>
                      <a:r>
                        <a:rPr lang="en-US" sz="1200" b="0" i="0" u="none" strike="noStrike">
                          <a:solidFill>
                            <a:srgbClr val="000000"/>
                          </a:solidFill>
                          <a:effectLst/>
                          <a:latin typeface="Calibri" charset="0"/>
                        </a:rPr>
                        <a:t>PS_Poll from TWT Requesting STA received  by TWT responding STA</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Announced </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Announced TWT SP are ongoing.  It is unclear should a STA transmit </a:t>
                      </a:r>
                      <a:r>
                        <a:rPr lang="en-US" sz="1200" b="0" i="0" u="none" strike="noStrike" dirty="0" smtClean="0">
                          <a:solidFill>
                            <a:srgbClr val="000000"/>
                          </a:solidFill>
                          <a:effectLst/>
                          <a:latin typeface="Calibri" charset="0"/>
                        </a:rPr>
                        <a:t>a </a:t>
                      </a:r>
                      <a:r>
                        <a:rPr lang="en-US" sz="1200" b="0" i="0" u="none" strike="noStrike" dirty="0">
                          <a:solidFill>
                            <a:srgbClr val="000000"/>
                          </a:solidFill>
                          <a:effectLst/>
                          <a:latin typeface="Calibri" charset="0"/>
                        </a:rPr>
                        <a:t>PS_Poll or APSD trigger to receive DL traffic when the announced TWT starts. Also may AP transmit a single frame or for the whole duration of the announced TWT SP.</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200" b="0" i="0" u="none" strike="noStrike" dirty="0">
                          <a:solidFill>
                            <a:srgbClr val="000000"/>
                          </a:solidFill>
                          <a:effectLst/>
                          <a:latin typeface="Calibri" charset="0"/>
                        </a:rPr>
                        <a:t>Until </a:t>
                      </a:r>
                      <a:r>
                        <a:rPr lang="en-US" sz="1200" b="0" i="0" u="none" strike="noStrike" dirty="0" smtClean="0">
                          <a:solidFill>
                            <a:srgbClr val="000000"/>
                          </a:solidFill>
                          <a:effectLst/>
                          <a:latin typeface="Calibri" charset="0"/>
                        </a:rPr>
                        <a:t>announced </a:t>
                      </a:r>
                      <a:r>
                        <a:rPr lang="en-US" sz="1200" b="0" i="0" u="none" strike="noStrike" dirty="0">
                          <a:solidFill>
                            <a:srgbClr val="000000"/>
                          </a:solidFill>
                          <a:effectLst/>
                          <a:latin typeface="Calibri" charset="0"/>
                        </a:rPr>
                        <a:t>TWT SP is </a:t>
                      </a:r>
                      <a:r>
                        <a:rPr lang="en-US" sz="1200" b="0" i="0" u="none" strike="noStrike" dirty="0" smtClean="0">
                          <a:solidFill>
                            <a:srgbClr val="000000"/>
                          </a:solidFill>
                          <a:effectLst/>
                          <a:latin typeface="Calibri" charset="0"/>
                        </a:rPr>
                        <a:t>terminated or a single DL MPDU is transmitted . </a:t>
                      </a:r>
                      <a:endParaRPr lang="en-US" sz="1200" b="0"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No, a DL frame transmission is needed.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738154">
                <a:tc>
                  <a:txBody>
                    <a:bodyPr/>
                    <a:lstStyle/>
                    <a:p>
                      <a:pPr algn="ctr" fontAlgn="ctr"/>
                      <a:r>
                        <a:rPr lang="en-US" sz="1200" b="0" i="0" u="none" strike="noStrike">
                          <a:solidFill>
                            <a:srgbClr val="000000"/>
                          </a:solidFill>
                          <a:effectLst/>
                          <a:latin typeface="Calibri" charset="0"/>
                        </a:rPr>
                        <a:t>PS_Poll from TWT Requesting STA received  by TWT responding STA</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Unannounced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Unannounced TWT SP is </a:t>
                      </a:r>
                      <a:r>
                        <a:rPr lang="en-US" sz="1200" b="0" i="0" u="none" strike="noStrike" dirty="0" smtClean="0">
                          <a:solidFill>
                            <a:srgbClr val="000000"/>
                          </a:solidFill>
                          <a:effectLst/>
                          <a:latin typeface="Calibri" charset="0"/>
                        </a:rPr>
                        <a:t>ongoing</a:t>
                      </a:r>
                      <a:endParaRPr lang="en-US" sz="1200" b="0"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Calibri" charset="0"/>
                        </a:rPr>
                        <a:t>Until unannounced TWT SP is terminated or a single DL MPDU is transmitted . </a:t>
                      </a:r>
                      <a:endParaRPr lang="en-US" sz="1200" b="0" i="0" u="none" strike="noStrike" dirty="0">
                        <a:solidFill>
                          <a:srgbClr val="000000"/>
                        </a:solidFill>
                        <a:effectLst/>
                        <a:latin typeface="Calibri" charset="0"/>
                      </a:endParaRP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No, a DL frame transmission is needed.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202401">
                <a:tc>
                  <a:txBody>
                    <a:bodyPr/>
                    <a:lstStyle/>
                    <a:p>
                      <a:pPr algn="ctr" fontAlgn="ctr"/>
                      <a:r>
                        <a:rPr lang="en-US" sz="1200" b="0" i="0" u="none" strike="noStrike">
                          <a:solidFill>
                            <a:srgbClr val="000000"/>
                          </a:solidFill>
                          <a:effectLst/>
                          <a:latin typeface="Calibri" charset="0"/>
                        </a:rPr>
                        <a:t>PS_Poll from TWT Requesting STA received  by TWT responding STA</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U-APSD trigger frame received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U-APSD SP ongoing</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Until U-APSD SP is terminated and the configured DL frame is transmitted. </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No, U-APSD SP termination is needed. </a:t>
                      </a:r>
                      <a:r>
                        <a:rPr lang="en-US" sz="1200" b="0" i="0" u="none" strike="noStrike" dirty="0" smtClean="0">
                          <a:solidFill>
                            <a:srgbClr val="000000"/>
                          </a:solidFill>
                          <a:effectLst/>
                          <a:latin typeface="Calibri" charset="0"/>
                        </a:rPr>
                        <a:t>Depending </a:t>
                      </a:r>
                      <a:r>
                        <a:rPr lang="en-US" sz="1200" b="0" i="0" u="none" strike="noStrike" dirty="0">
                          <a:solidFill>
                            <a:srgbClr val="000000"/>
                          </a:solidFill>
                          <a:effectLst/>
                          <a:latin typeface="Calibri" charset="0"/>
                        </a:rPr>
                        <a:t>on </a:t>
                      </a:r>
                      <a:r>
                        <a:rPr lang="en-US" sz="1200" b="0" i="0" u="none" strike="noStrike" dirty="0" smtClean="0">
                          <a:solidFill>
                            <a:srgbClr val="000000"/>
                          </a:solidFill>
                          <a:effectLst/>
                          <a:latin typeface="Calibri" charset="0"/>
                        </a:rPr>
                        <a:t>APSD </a:t>
                      </a:r>
                      <a:r>
                        <a:rPr lang="en-US" sz="1200" b="0" i="0" u="none" strike="noStrike" dirty="0">
                          <a:solidFill>
                            <a:srgbClr val="000000"/>
                          </a:solidFill>
                          <a:effectLst/>
                          <a:latin typeface="Calibri" charset="0"/>
                        </a:rPr>
                        <a:t>configuration a DL frame may be needed.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r>
              <a:tr h="738154">
                <a:tc>
                  <a:txBody>
                    <a:bodyPr/>
                    <a:lstStyle/>
                    <a:p>
                      <a:pPr algn="ctr" fontAlgn="ctr"/>
                      <a:r>
                        <a:rPr lang="en-US" sz="1200" b="0" i="0" u="none" strike="noStrike">
                          <a:solidFill>
                            <a:srgbClr val="000000"/>
                          </a:solidFill>
                          <a:effectLst/>
                          <a:latin typeface="Calibri" charset="0"/>
                        </a:rPr>
                        <a:t>PS_Poll from TWT Requesting STA received  by TWT responding STA</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PS_Poll frame received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A DL frame needs to be transmitted.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charset="0"/>
                        </a:rPr>
                        <a:t>Until one DL frame is transmitted.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charset="0"/>
                        </a:rPr>
                        <a:t>No, a DL frame transmission is needed.</a:t>
                      </a:r>
                    </a:p>
                  </a:txBody>
                  <a:tcPr marL="5527" marR="5527" marT="5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42469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Jarkko Kneckt, Apple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a:t>
            </a:r>
            <a:r>
              <a:rPr lang="en-GB" dirty="0"/>
              <a:t>submission is related to CID5958 and </a:t>
            </a:r>
            <a:r>
              <a:rPr lang="en-GB" dirty="0" smtClean="0"/>
              <a:t>CID5971. CIDs and resolutions are provided in submission 11-17-1337r0.</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studies the TWT SP initiation and TWT SP termination when a TWT SPs ongoing,  an U-APSD SP is ongoing or a STA has transmitted PS_Poll frame.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Target is to ensure high throughput and </a:t>
            </a:r>
            <a:r>
              <a:rPr lang="en-GB" dirty="0"/>
              <a:t>efficient power save </a:t>
            </a:r>
            <a:r>
              <a:rPr lang="en-GB" dirty="0" smtClean="0"/>
              <a:t>for 802.11ax power saving STAs.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Power save </a:t>
            </a:r>
            <a:endParaRPr lang="en-US" dirty="0"/>
          </a:p>
        </p:txBody>
      </p:sp>
      <p:sp>
        <p:nvSpPr>
          <p:cNvPr id="3" name="Content Placeholder 2"/>
          <p:cNvSpPr>
            <a:spLocks noGrp="1"/>
          </p:cNvSpPr>
          <p:nvPr>
            <p:ph idx="1"/>
          </p:nvPr>
        </p:nvSpPr>
        <p:spPr>
          <a:xfrm>
            <a:off x="685800" y="1981200"/>
            <a:ext cx="7770813" cy="4267200"/>
          </a:xfrm>
        </p:spPr>
        <p:txBody>
          <a:bodyPr/>
          <a:lstStyle/>
          <a:p>
            <a:pPr>
              <a:buFont typeface="Arial" charset="0"/>
              <a:buChar char="•"/>
            </a:pPr>
            <a:r>
              <a:rPr lang="en-US" dirty="0">
                <a:sym typeface="Wingdings"/>
              </a:rPr>
              <a:t> L</a:t>
            </a:r>
            <a:r>
              <a:rPr lang="en-US" dirty="0" smtClean="0"/>
              <a:t>egacy </a:t>
            </a:r>
            <a:r>
              <a:rPr lang="en-US" dirty="0"/>
              <a:t>power save mechanisms operate in parallel with TWT mechanisms </a:t>
            </a:r>
          </a:p>
          <a:p>
            <a:pPr lvl="1">
              <a:buFont typeface="Arial" charset="0"/>
              <a:buChar char="•"/>
            </a:pPr>
            <a:r>
              <a:rPr lang="en-US" dirty="0" smtClean="0"/>
              <a:t>A non-AP STA may transmit a frame which Power Management field in the MAC headers indicates whether the STA operates in active mode or in power save mode</a:t>
            </a:r>
          </a:p>
          <a:p>
            <a:pPr lvl="1">
              <a:buFont typeface="Arial" charset="0"/>
              <a:buChar char="•"/>
            </a:pPr>
            <a:r>
              <a:rPr lang="en-US" dirty="0"/>
              <a:t>A non-AP STA may transmit </a:t>
            </a:r>
            <a:r>
              <a:rPr lang="en-US" dirty="0" smtClean="0"/>
              <a:t>an APSD trigger or PS-Poll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28272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TWT agreements</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 TWT requesting STA may have multiple TWT agreements and each agreement defines a schedule for TWT </a:t>
            </a:r>
            <a:r>
              <a:rPr lang="en-US" dirty="0"/>
              <a:t>SPs</a:t>
            </a:r>
          </a:p>
          <a:p>
            <a:pPr lvl="1">
              <a:buFont typeface="Arial" charset="0"/>
              <a:buChar char="•"/>
            </a:pPr>
            <a:r>
              <a:rPr lang="en-US" dirty="0"/>
              <a:t>A TWT SP may start when other SP is ongoing</a:t>
            </a:r>
          </a:p>
          <a:p>
            <a:pPr lvl="1">
              <a:buFont typeface="Arial" charset="0"/>
              <a:buChar char="•"/>
            </a:pPr>
            <a:r>
              <a:rPr lang="en-US" dirty="0"/>
              <a:t>A TWT SP may end when other SP is </a:t>
            </a:r>
            <a:r>
              <a:rPr lang="en-US" dirty="0" smtClean="0"/>
              <a:t>ongoing</a:t>
            </a:r>
          </a:p>
          <a:p>
            <a:pPr>
              <a:buFont typeface="Arial" charset="0"/>
              <a:buChar char="•"/>
            </a:pPr>
            <a:r>
              <a:rPr lang="en-US" dirty="0" smtClean="0"/>
              <a:t>Broadcast TWT and individual TWT may be ongoing at the same time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633384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Discussed issues in the presentation</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In annex of the submission all combinations of the service periods and PS_Poll frame transmissions are shown</a:t>
            </a:r>
          </a:p>
          <a:p>
            <a:pPr>
              <a:buFont typeface="Arial" charset="0"/>
              <a:buChar char="•"/>
            </a:pPr>
            <a:r>
              <a:rPr lang="en-US" dirty="0"/>
              <a:t>T</a:t>
            </a:r>
            <a:r>
              <a:rPr lang="en-US" dirty="0" smtClean="0"/>
              <a:t>he analysis found two issues:</a:t>
            </a:r>
          </a:p>
          <a:p>
            <a:pPr lvl="1">
              <a:buFont typeface="Arial" charset="0"/>
              <a:buChar char="•"/>
            </a:pPr>
            <a:r>
              <a:rPr lang="en-US" dirty="0" smtClean="0"/>
              <a:t>Issue 1, Announced TWT SP initiation </a:t>
            </a:r>
          </a:p>
          <a:p>
            <a:pPr lvl="1">
              <a:buFont typeface="Arial" charset="0"/>
              <a:buChar char="•"/>
            </a:pPr>
            <a:r>
              <a:rPr lang="en-US" dirty="0" smtClean="0"/>
              <a:t>Issue 2, TWT SP termination signaling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1708013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1,  Announced TWT SP initiation </a:t>
            </a:r>
            <a:endParaRPr lang="en-US" dirty="0"/>
          </a:p>
        </p:txBody>
      </p:sp>
      <p:sp>
        <p:nvSpPr>
          <p:cNvPr id="3" name="Content Placeholder 2"/>
          <p:cNvSpPr>
            <a:spLocks noGrp="1"/>
          </p:cNvSpPr>
          <p:nvPr>
            <p:ph idx="1"/>
          </p:nvPr>
        </p:nvSpPr>
        <p:spPr>
          <a:xfrm>
            <a:off x="668730" y="2056606"/>
            <a:ext cx="7770813" cy="4113213"/>
          </a:xfrm>
        </p:spPr>
        <p:txBody>
          <a:bodyPr/>
          <a:lstStyle/>
          <a:p>
            <a:pPr marL="342900" lvl="1" indent="-342900">
              <a:spcBef>
                <a:spcPts val="600"/>
              </a:spcBef>
              <a:buFont typeface="Arial" charset="0"/>
              <a:buChar char="•"/>
            </a:pPr>
            <a:r>
              <a:rPr lang="en-US" sz="2800" b="1" dirty="0">
                <a:cs typeface="+mn-cs"/>
              </a:rPr>
              <a:t>The </a:t>
            </a:r>
            <a:r>
              <a:rPr lang="en-US" sz="2800" b="1" dirty="0" smtClean="0">
                <a:cs typeface="+mn-cs"/>
              </a:rPr>
              <a:t>announced </a:t>
            </a:r>
            <a:r>
              <a:rPr lang="en-US" sz="2800" b="1" dirty="0">
                <a:cs typeface="+mn-cs"/>
              </a:rPr>
              <a:t>TWT </a:t>
            </a:r>
            <a:r>
              <a:rPr lang="en-US" sz="2800" b="1" dirty="0" smtClean="0">
                <a:cs typeface="+mn-cs"/>
              </a:rPr>
              <a:t>SP initiation </a:t>
            </a:r>
            <a:r>
              <a:rPr lang="en-US" sz="2800" b="1" dirty="0">
                <a:cs typeface="+mn-cs"/>
              </a:rPr>
              <a:t>is not </a:t>
            </a:r>
            <a:r>
              <a:rPr lang="en-US" sz="2800" b="1" dirty="0" smtClean="0">
                <a:cs typeface="+mn-cs"/>
              </a:rPr>
              <a:t>clearly specified:</a:t>
            </a:r>
            <a:endParaRPr lang="en-US" sz="2800" b="1" dirty="0">
              <a:cs typeface="+mn-cs"/>
            </a:endParaRPr>
          </a:p>
          <a:p>
            <a:pPr lvl="1">
              <a:buFont typeface="Arial" charset="0"/>
              <a:buChar char="•"/>
            </a:pPr>
            <a:r>
              <a:rPr lang="en-US" sz="2400" dirty="0" smtClean="0"/>
              <a:t>Currently</a:t>
            </a:r>
            <a:r>
              <a:rPr lang="en-US" sz="2400" dirty="0"/>
              <a:t>, </a:t>
            </a:r>
            <a:r>
              <a:rPr lang="en-US" sz="2400" dirty="0" smtClean="0"/>
              <a:t>in </a:t>
            </a:r>
            <a:r>
              <a:rPr lang="en-US" sz="2400" dirty="0"/>
              <a:t>announced TWT SP a</a:t>
            </a:r>
            <a:r>
              <a:rPr lang="en-US" sz="2400" dirty="0" smtClean="0"/>
              <a:t> TWT responding STA may transmit data to the TWT requesting STA if it receives a PS_Poll frame or an APSD trigger frame during the announced TWT SP</a:t>
            </a:r>
          </a:p>
          <a:p>
            <a:pPr lvl="1">
              <a:buFont typeface="Arial" charset="0"/>
              <a:buChar char="•"/>
            </a:pPr>
            <a:r>
              <a:rPr lang="en-US" sz="2400" dirty="0" smtClean="0"/>
              <a:t>It is unclear whether an ongoing SP or a PS_Poll frame transmitted before the announced TWT SP allows the TWT responder to transmit data in announced TWT SP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129283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1,  Proposal</a:t>
            </a:r>
            <a:endParaRPr lang="en-US" dirty="0"/>
          </a:p>
        </p:txBody>
      </p:sp>
      <p:sp>
        <p:nvSpPr>
          <p:cNvPr id="3" name="Content Placeholder 2"/>
          <p:cNvSpPr>
            <a:spLocks noGrp="1"/>
          </p:cNvSpPr>
          <p:nvPr>
            <p:ph idx="1"/>
          </p:nvPr>
        </p:nvSpPr>
        <p:spPr>
          <a:xfrm>
            <a:off x="668730" y="2056606"/>
            <a:ext cx="7770813" cy="4113213"/>
          </a:xfrm>
        </p:spPr>
        <p:txBody>
          <a:bodyPr/>
          <a:lstStyle/>
          <a:p>
            <a:r>
              <a:rPr lang="en-US" i="1" dirty="0" smtClean="0"/>
              <a:t>A </a:t>
            </a:r>
            <a:r>
              <a:rPr lang="en-US" i="1" dirty="0"/>
              <a:t>TWT responding STA that receives a PS-Poll frame or an APSD trigger frame from a TWT requesting STA in PS mode during an announced TWT SP</a:t>
            </a:r>
            <a:r>
              <a:rPr lang="en-US" i="1" u="sng" dirty="0"/>
              <a:t>, has other SP ongoing with the requesting STA in PS mode,</a:t>
            </a:r>
            <a:r>
              <a:rPr lang="en-US" i="1" dirty="0"/>
              <a:t> </a:t>
            </a:r>
            <a:r>
              <a:rPr lang="en-US" i="1" u="sng" dirty="0"/>
              <a:t>or the STA has transmitted a PS_Poll frame and not received DL MPDU within the beacon interval</a:t>
            </a:r>
            <a:r>
              <a:rPr lang="en-US" i="1" dirty="0"/>
              <a:t> shall follow the rules defined in 11.2.3.6 (AP operation during the CP) </a:t>
            </a:r>
            <a:endParaRPr lang="en-US" i="1" dirty="0" smtClean="0"/>
          </a:p>
          <a:p>
            <a:pPr>
              <a:buFont typeface="Arial" charset="0"/>
              <a:buChar char="•"/>
            </a:pPr>
            <a:endParaRPr lang="en-US" dirty="0" smtClean="0"/>
          </a:p>
          <a:p>
            <a:pPr>
              <a:buFont typeface="Arial" charset="0"/>
              <a:buChar char="•"/>
            </a:pPr>
            <a:r>
              <a:rPr lang="en-US" dirty="0" smtClean="0"/>
              <a:t>The </a:t>
            </a:r>
            <a:r>
              <a:rPr lang="en-US" dirty="0" smtClean="0"/>
              <a:t>normative text is provided in submission 11-17-1337r0</a:t>
            </a:r>
            <a:endParaRPr lang="en-US" dirty="0"/>
          </a:p>
          <a:p>
            <a:r>
              <a:rPr lang="en-GB" dirty="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47671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2, SP termination signaling</a:t>
            </a:r>
            <a:endParaRPr lang="en-US" dirty="0"/>
          </a:p>
        </p:txBody>
      </p:sp>
      <p:sp>
        <p:nvSpPr>
          <p:cNvPr id="3" name="Content Placeholder 2"/>
          <p:cNvSpPr>
            <a:spLocks noGrp="1"/>
          </p:cNvSpPr>
          <p:nvPr>
            <p:ph idx="1"/>
          </p:nvPr>
        </p:nvSpPr>
        <p:spPr>
          <a:xfrm>
            <a:off x="661639" y="1447800"/>
            <a:ext cx="7770813" cy="4343400"/>
          </a:xfrm>
        </p:spPr>
        <p:txBody>
          <a:bodyPr/>
          <a:lstStyle/>
          <a:p>
            <a:pPr>
              <a:buFont typeface="Arial" charset="0"/>
              <a:buChar char="•"/>
            </a:pPr>
            <a:r>
              <a:rPr lang="en-US" dirty="0" smtClean="0"/>
              <a:t>In some TWT SP combinations, the TWT SP termination does not allow the STA to return doze:</a:t>
            </a:r>
          </a:p>
          <a:p>
            <a:pPr lvl="1">
              <a:buFont typeface="Arial" charset="0"/>
              <a:buChar char="•"/>
            </a:pPr>
            <a:r>
              <a:rPr lang="en-US" dirty="0" smtClean="0"/>
              <a:t>If U-APSD SP termination is needed, the AP needs to send a frame with EOSP field set to 1 </a:t>
            </a:r>
          </a:p>
          <a:p>
            <a:pPr lvl="1">
              <a:buFont typeface="Arial" charset="0"/>
              <a:buChar char="•"/>
            </a:pPr>
            <a:r>
              <a:rPr lang="en-US" dirty="0" smtClean="0"/>
              <a:t>A PS_Poll may need a DL frame transmission </a:t>
            </a:r>
          </a:p>
          <a:p>
            <a:pPr>
              <a:buFont typeface="Arial" charset="0"/>
              <a:buChar char="•"/>
            </a:pPr>
            <a:r>
              <a:rPr lang="en-US" dirty="0" smtClean="0"/>
              <a:t>TWT SP may be terminated with:</a:t>
            </a:r>
          </a:p>
          <a:p>
            <a:pPr lvl="1">
              <a:buFont typeface="Arial" charset="0"/>
              <a:buChar char="•"/>
            </a:pPr>
            <a:r>
              <a:rPr lang="en-US" dirty="0" smtClean="0"/>
              <a:t>Transmission of a frame with EOSP =1or More Data=0, if the frame does not have EOSP</a:t>
            </a:r>
          </a:p>
          <a:p>
            <a:pPr lvl="1">
              <a:buFont typeface="Arial" charset="0"/>
              <a:buChar char="•"/>
            </a:pPr>
            <a:r>
              <a:rPr lang="en-US" dirty="0" smtClean="0"/>
              <a:t>Transmission of an EOSP=1 or More Data=0 in a ACK or BA frame</a:t>
            </a:r>
          </a:p>
          <a:p>
            <a:pPr lvl="1">
              <a:buFont typeface="Arial" charset="0"/>
              <a:buChar char="•"/>
            </a:pPr>
            <a:r>
              <a:rPr lang="en-US" dirty="0" smtClean="0"/>
              <a:t>Transmission of Cascade Indication=0 and no addressed RU in Trigger frame </a:t>
            </a:r>
          </a:p>
          <a:p>
            <a:pPr lvl="1">
              <a:buFont typeface="Arial" charset="0"/>
              <a:buChar char="•"/>
            </a:pPr>
            <a:r>
              <a:rPr lang="en-US" dirty="0" smtClean="0"/>
              <a:t>If AP has transmitted no frames, the expiration of the Nominal Minimum Wakeup Time of the TWT SP,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86589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2, Proposal</a:t>
            </a:r>
            <a:endParaRPr lang="en-US" dirty="0"/>
          </a:p>
        </p:txBody>
      </p:sp>
      <p:sp>
        <p:nvSpPr>
          <p:cNvPr id="3" name="Content Placeholder 2"/>
          <p:cNvSpPr>
            <a:spLocks noGrp="1"/>
          </p:cNvSpPr>
          <p:nvPr>
            <p:ph idx="1"/>
          </p:nvPr>
        </p:nvSpPr>
        <p:spPr>
          <a:xfrm>
            <a:off x="685799" y="1751012"/>
            <a:ext cx="7770813" cy="3963987"/>
          </a:xfrm>
        </p:spPr>
        <p:txBody>
          <a:bodyPr/>
          <a:lstStyle/>
          <a:p>
            <a:pPr>
              <a:buFont typeface="Arial" charset="0"/>
              <a:buChar char="•"/>
            </a:pPr>
            <a:r>
              <a:rPr lang="en-US" dirty="0" smtClean="0"/>
              <a:t>Proposal: For simplicity a STA should be allowed to return </a:t>
            </a:r>
            <a:r>
              <a:rPr lang="en-US" dirty="0"/>
              <a:t>d</a:t>
            </a:r>
            <a:r>
              <a:rPr lang="en-US" dirty="0" smtClean="0"/>
              <a:t>oze after all TWT SPs are terminated </a:t>
            </a:r>
            <a:endParaRPr lang="en-US" dirty="0"/>
          </a:p>
          <a:p>
            <a:pPr lvl="1">
              <a:buFont typeface="Arial" charset="0"/>
              <a:buChar char="•"/>
            </a:pPr>
            <a:r>
              <a:rPr lang="en-US" dirty="0" smtClean="0"/>
              <a:t>This means that AP does not send pending DL data frame for the received PS-Poll frame</a:t>
            </a:r>
          </a:p>
          <a:p>
            <a:pPr lvl="1">
              <a:buFont typeface="Arial" charset="0"/>
              <a:buChar char="•"/>
            </a:pPr>
            <a:r>
              <a:rPr lang="en-US" dirty="0" smtClean="0"/>
              <a:t>The AP terminates also the possible ongoing U-APSD SP when the TWT SP is terminated. No need to send a separate frame with EOSP=1 for the U-ASPD SP</a:t>
            </a:r>
          </a:p>
          <a:p>
            <a:pPr>
              <a:buFont typeface="Arial" charset="0"/>
              <a:buChar char="•"/>
            </a:pPr>
            <a:r>
              <a:rPr lang="en-US" dirty="0" smtClean="0"/>
              <a:t>Only </a:t>
            </a:r>
            <a:r>
              <a:rPr lang="en-US" dirty="0"/>
              <a:t>the termination </a:t>
            </a:r>
            <a:r>
              <a:rPr lang="en-US" dirty="0" smtClean="0"/>
              <a:t>of </a:t>
            </a:r>
            <a:r>
              <a:rPr lang="en-US" dirty="0"/>
              <a:t>TWT SPs is </a:t>
            </a:r>
            <a:r>
              <a:rPr lang="en-US" dirty="0" smtClean="0"/>
              <a:t>clarified, no change to legacy STAs U-APSD SP termination or response to </a:t>
            </a:r>
            <a:r>
              <a:rPr lang="en-US" dirty="0" smtClean="0"/>
              <a:t>PS-Poll</a:t>
            </a:r>
          </a:p>
          <a:p>
            <a:pPr>
              <a:buFont typeface="Arial" charset="0"/>
              <a:buChar char="•"/>
            </a:pPr>
            <a:r>
              <a:rPr lang="en-US" dirty="0"/>
              <a:t>The normative text is provided in submission </a:t>
            </a:r>
            <a:r>
              <a:rPr lang="en-US" dirty="0" smtClean="0"/>
              <a:t>11-17-1337r0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917660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9896</TotalTime>
  <Words>2074</Words>
  <Application>Microsoft Macintosh PowerPoint</Application>
  <PresentationFormat>On-screen Show (4:3)</PresentationFormat>
  <Paragraphs>234</Paragraphs>
  <Slides>15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Calibri</vt:lpstr>
      <vt:lpstr>Calibri (Body)</vt:lpstr>
      <vt:lpstr>MS Gothic</vt:lpstr>
      <vt:lpstr>Times New Roman</vt:lpstr>
      <vt:lpstr>Wingdings</vt:lpstr>
      <vt:lpstr>Arial</vt:lpstr>
      <vt:lpstr>Office Theme</vt:lpstr>
      <vt:lpstr>Document</vt:lpstr>
      <vt:lpstr>TWT SP initiation and termination and legacy PS</vt:lpstr>
      <vt:lpstr>Abstract</vt:lpstr>
      <vt:lpstr>Legacy Power save </vt:lpstr>
      <vt:lpstr>Multiple TWT agreements</vt:lpstr>
      <vt:lpstr>Discussed issues in the presentation</vt:lpstr>
      <vt:lpstr>Issue 1,  Announced TWT SP initiation </vt:lpstr>
      <vt:lpstr>Issue 1,  Proposal</vt:lpstr>
      <vt:lpstr>Issue 2, SP termination signaling</vt:lpstr>
      <vt:lpstr>Issue 2, Proposal</vt:lpstr>
      <vt:lpstr>Issue 2, Advantages of proposal</vt:lpstr>
      <vt:lpstr>Summary</vt:lpstr>
      <vt:lpstr>Annex, Listing different service period start and termination cases </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Combining legacy and TWT power save</dc:title>
  <dc:creator>Microsoft Office User</dc:creator>
  <cp:lastModifiedBy>Microsoft Office User</cp:lastModifiedBy>
  <cp:revision>96</cp:revision>
  <cp:lastPrinted>1601-01-01T00:00:00Z</cp:lastPrinted>
  <dcterms:created xsi:type="dcterms:W3CDTF">2017-08-07T20:55:36Z</dcterms:created>
  <dcterms:modified xsi:type="dcterms:W3CDTF">2017-09-05T23:35:37Z</dcterms:modified>
</cp:coreProperties>
</file>