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56" r:id="rId2"/>
    <p:sldId id="257" r:id="rId3"/>
    <p:sldId id="265" r:id="rId4"/>
    <p:sldId id="266" r:id="rId5"/>
    <p:sldId id="267" r:id="rId6"/>
    <p:sldId id="268" r:id="rId7"/>
    <p:sldId id="269" r:id="rId8"/>
    <p:sldId id="270" r:id="rId9"/>
    <p:sldId id="271" r:id="rId10"/>
    <p:sldId id="272" r:id="rId11"/>
    <p:sldId id="273" r:id="rId12"/>
    <p:sldId id="274" r:id="rId13"/>
    <p:sldId id="276" r:id="rId14"/>
    <p:sldId id="258" r:id="rId15"/>
    <p:sldId id="259" r:id="rId16"/>
    <p:sldId id="260" r:id="rId17"/>
    <p:sldId id="261" r:id="rId18"/>
    <p:sldId id="262" r:id="rId19"/>
    <p:sldId id="263" r:id="rId20"/>
    <p:sldId id="264" r:id="rId2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p:cViewPr varScale="1">
        <p:scale>
          <a:sx n="114" d="100"/>
          <a:sy n="114" d="100"/>
        </p:scale>
        <p:origin x="1194" y="10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8/28/2017</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14</a:t>
            </a:fld>
            <a:endParaRPr lang="en-US"/>
          </a:p>
        </p:txBody>
      </p:sp>
      <p:sp>
        <p:nvSpPr>
          <p:cNvPr id="1433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6060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15</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16</a:t>
            </a:fld>
            <a:endParaRPr lang="en-US"/>
          </a:p>
        </p:txBody>
      </p:sp>
      <p:sp>
        <p:nvSpPr>
          <p:cNvPr id="16385"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17</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18</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19</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20</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Aug.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Aug.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Aug.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Aug. 2017</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Aug.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Aug. 2017</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Aug. 2017</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Aug.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Aug.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Aug.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Jonathan Segev, Intel corporation</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802.11-17/1291r0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about/sasb/1216sasbmin.pdf" TargetMode="External"/><Relationship Id="rId2" Type="http://schemas.openxmlformats.org/officeDocument/2006/relationships/hyperlink" Target="http://standards.ieee.org/develop/policies/policy_rev.pdf" TargetMode="External"/><Relationship Id="rId1" Type="http://schemas.openxmlformats.org/officeDocument/2006/relationships/slideLayout" Target="../slideLayouts/slideLayout2.xml"/><Relationship Id="rId6" Type="http://schemas.openxmlformats.org/officeDocument/2006/relationships/hyperlink" Target="http://standards.ieee.org/about/sasb/0316sasbmin.pdf" TargetMode="External"/><Relationship Id="rId5" Type="http://schemas.openxmlformats.org/officeDocument/2006/relationships/hyperlink" Target="http://standards.ieee.org/about/sasb/0616sasbmin.pdf" TargetMode="External"/><Relationship Id="rId4" Type="http://schemas.openxmlformats.org/officeDocument/2006/relationships/hyperlink" Target="http://standards.ieee.org/about/sasb/0916sasbmin.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ieee802.org/11/joinme.html" TargetMode="External"/><Relationship Id="rId2" Type="http://schemas.openxmlformats.org/officeDocument/2006/relationships/hyperlink" Target="https://join.m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Aug.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IEEE 802.11 </a:t>
            </a:r>
            <a:r>
              <a:rPr lang="en-GB" altLang="en-US" dirty="0" err="1"/>
              <a:t>TGaz</a:t>
            </a:r>
            <a:r>
              <a:rPr lang="en-GB" altLang="en-US" dirty="0"/>
              <a:t> </a:t>
            </a:r>
            <a:br>
              <a:rPr lang="en-GB" altLang="en-US" dirty="0"/>
            </a:br>
            <a:r>
              <a:rPr lang="en-GB" altLang="en-US" dirty="0" smtClean="0"/>
              <a:t>Aug. 30</a:t>
            </a:r>
            <a:r>
              <a:rPr lang="en-GB" altLang="en-US" baseline="30000" dirty="0" smtClean="0"/>
              <a:t>th</a:t>
            </a:r>
            <a:r>
              <a:rPr lang="en-GB" altLang="en-US" dirty="0" smtClean="0"/>
              <a:t> Teleconference </a:t>
            </a:r>
            <a:r>
              <a:rPr lang="en-GB" altLang="en-US" dirty="0"/>
              <a:t>Agenda</a:t>
            </a:r>
            <a:endParaRPr lang="en-GB" dirty="0"/>
          </a:p>
        </p:txBody>
      </p:sp>
      <p:sp>
        <p:nvSpPr>
          <p:cNvPr id="3074" name="Rectangle 2"/>
          <p:cNvSpPr>
            <a:spLocks noGrp="1" noChangeArrowheads="1"/>
          </p:cNvSpPr>
          <p:nvPr>
            <p:ph type="body" idx="1"/>
          </p:nvPr>
        </p:nvSpPr>
        <p:spPr>
          <a:xfrm>
            <a:off x="685800" y="1735981"/>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2017-08-28</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2162259191"/>
              </p:ext>
            </p:extLst>
          </p:nvPr>
        </p:nvGraphicFramePr>
        <p:xfrm>
          <a:off x="514350" y="2279650"/>
          <a:ext cx="8294688" cy="2478088"/>
        </p:xfrm>
        <a:graphic>
          <a:graphicData uri="http://schemas.openxmlformats.org/presentationml/2006/ole">
            <mc:AlternateContent xmlns:mc="http://schemas.openxmlformats.org/markup-compatibility/2006">
              <mc:Choice xmlns:v="urn:schemas-microsoft-com:vml" Requires="v">
                <p:oleObj spid="_x0000_s3081" name="Document" r:id="rId4" imgW="8434271" imgH="2527147" progId="Word.Document.8">
                  <p:embed/>
                </p:oleObj>
              </mc:Choice>
              <mc:Fallback>
                <p:oleObj name="Document" r:id="rId4" imgW="8434271" imgH="2527147" progId="Word.Document.8">
                  <p:embed/>
                  <p:pic>
                    <p:nvPicPr>
                      <p:cNvPr id="0" name="Picture 3"/>
                      <p:cNvPicPr>
                        <a:picLocks noChangeAspect="1" noChangeArrowheads="1"/>
                      </p:cNvPicPr>
                      <p:nvPr/>
                    </p:nvPicPr>
                    <p:blipFill>
                      <a:blip r:embed="rId5"/>
                      <a:srcRect/>
                      <a:stretch>
                        <a:fillRect/>
                      </a:stretch>
                    </p:blipFill>
                    <p:spPr bwMode="auto">
                      <a:xfrm>
                        <a:off x="514350" y="2279650"/>
                        <a:ext cx="8294688" cy="24780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
        <p:nvSpPr>
          <p:cNvPr id="7"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a:ea typeface="+mj-ea"/>
                <a:cs typeface="+mj-cs"/>
              </a:rPr>
              <a:t>Current IEEE-SA Rule documents</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8"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Bylaws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2"/>
              </a:rPr>
              <a:t>http://standards.ieee.org/develop/policies/bylaws/index.html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3"/>
              </a:rPr>
              <a:t>http://standards.ieee.org/develop/policies/bylaws/sb_bylaws.pdf</a:t>
            </a:r>
            <a:r>
              <a:rPr kumimoji="0" lang="en-US" sz="1600" b="0" i="0" u="none" strike="noStrike" kern="0" cap="none" spc="0" normalizeH="0" baseline="0" noProof="0" dirty="0" smtClean="0">
                <a:ln>
                  <a:noFill/>
                </a:ln>
                <a:solidFill>
                  <a:srgbClr val="000000"/>
                </a:solidFill>
                <a:effectLst/>
                <a:uLnTx/>
                <a:uFillTx/>
                <a:latin typeface="Times New Roman"/>
              </a:rPr>
              <a:t> (PDF version)</a:t>
            </a:r>
            <a:r>
              <a:rPr kumimoji="0" lang="en-US" sz="1200" b="0" i="0" u="none" strike="noStrike" kern="0" cap="none" spc="0" normalizeH="0" baseline="0" noProof="0" dirty="0" smtClean="0">
                <a:ln>
                  <a:noFill/>
                </a:ln>
                <a:solidFill>
                  <a:srgbClr val="000000"/>
                </a:solidFill>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16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Operations Manual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4"/>
              </a:rPr>
              <a:t>http://standards.ieee.org/develop/policies/opman/index.html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5"/>
              </a:rPr>
              <a:t>http://standards.ieee.org/develop/policies/opman/sb_om.pdf</a:t>
            </a:r>
            <a:r>
              <a:rPr kumimoji="0" lang="en-US" sz="1600" b="0" i="0" u="none" strike="noStrike" kern="0" cap="none" spc="0" normalizeH="0" baseline="0" noProof="0" dirty="0" smtClean="0">
                <a:ln>
                  <a:noFill/>
                </a:ln>
                <a:solidFill>
                  <a:srgbClr val="000000"/>
                </a:solidFill>
                <a:effectLst/>
                <a:uLnTx/>
                <a:uFillTx/>
                <a:latin typeface="Times New Roman"/>
              </a:rPr>
              <a:t> (PDF version)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413253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
        <p:nvSpPr>
          <p:cNvPr id="7"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a:ea typeface="+mj-ea"/>
                <a:cs typeface="+mj-cs"/>
              </a:rPr>
              <a:t>IEEE-SA Rule documents updates 2016</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8"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changes are listed here: </a:t>
            </a:r>
            <a:r>
              <a:rPr kumimoji="0" lang="en-US" sz="2000" b="1" i="0" u="sng" strike="noStrike" kern="0" cap="none" spc="0" normalizeH="0" baseline="0" noProof="0" dirty="0" smtClean="0">
                <a:ln>
                  <a:noFill/>
                </a:ln>
                <a:solidFill>
                  <a:srgbClr val="000000"/>
                </a:solidFill>
                <a:effectLst/>
                <a:uLnTx/>
                <a:uFillTx/>
                <a:latin typeface="Times New Roman"/>
                <a:ea typeface="+mn-ea"/>
                <a:cs typeface="+mn-cs"/>
                <a:hlinkClick r:id="rId2"/>
              </a:rPr>
              <a:t>http://standards.ieee.org/develop/policies/policy_rev.pdf</a:t>
            </a:r>
            <a:endParaRPr kumimoji="0" lang="en-US" sz="20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The Standards Board minutes are here:</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3"/>
              </a:rPr>
              <a:t>http://standards.ieee.org/about/sasb/1216sasbmin.pdf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4"/>
              </a:rPr>
              <a:t>http://standards.ieee.org/about/sasb/0916sasbmin.pdf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5"/>
              </a:rPr>
              <a:t>http://standards.ieee.org/about/sasb/0616sasbmin.pdf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6"/>
              </a:rPr>
              <a:t>http://standards.ieee.org/about/sasb/0316sasbmin.pdf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000" b="0" i="0" u="none" strike="noStrike" kern="0" cap="none" spc="0" normalizeH="0" baseline="0" noProof="0" dirty="0" smtClean="0">
              <a:ln>
                <a:noFill/>
              </a:ln>
              <a:solidFill>
                <a:srgbClr val="000000"/>
              </a:solidFill>
              <a:effectLst/>
              <a:uLnTx/>
              <a:uFillTx/>
              <a:latin typeface="Times New Roman"/>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Tree>
    <p:extLst>
      <p:ext uri="{BB962C8B-B14F-4D97-AF65-F5344CB8AC3E}">
        <p14:creationId xmlns:p14="http://schemas.microsoft.com/office/powerpoint/2010/main" val="3911808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err="1" smtClean="0">
                <a:solidFill>
                  <a:schemeClr val="tx2"/>
                </a:solidFill>
              </a:rPr>
              <a:t>Telecon</a:t>
            </a:r>
            <a:r>
              <a:rPr lang="en-US" altLang="en-US" dirty="0" smtClean="0">
                <a:solidFill>
                  <a:schemeClr val="tx2"/>
                </a:solidFill>
              </a:rPr>
              <a:t> Agenda</a:t>
            </a:r>
            <a:endParaRPr lang="en-US" dirty="0"/>
          </a:p>
        </p:txBody>
      </p:sp>
      <p:sp>
        <p:nvSpPr>
          <p:cNvPr id="8" name="Content Placeholder 2"/>
          <p:cNvSpPr>
            <a:spLocks noGrp="1"/>
          </p:cNvSpPr>
          <p:nvPr>
            <p:ph idx="1"/>
          </p:nvPr>
        </p:nvSpPr>
        <p:spPr>
          <a:xfrm>
            <a:off x="685800" y="1981200"/>
            <a:ext cx="7770813" cy="4113213"/>
          </a:xfrm>
        </p:spPr>
        <p:txBody>
          <a:bodyPr/>
          <a:lstStyle/>
          <a:p>
            <a:pPr marL="0">
              <a:buFontTx/>
              <a:buNone/>
            </a:pPr>
            <a:r>
              <a:rPr lang="en-US" altLang="en-US" dirty="0" smtClean="0">
                <a:ea typeface="SimSun" panose="02010600030101010101" pitchFamily="2" charset="-122"/>
              </a:rPr>
              <a:t>1. Call </a:t>
            </a:r>
            <a:r>
              <a:rPr lang="en-US" altLang="en-US" dirty="0">
                <a:ea typeface="SimSun" panose="02010600030101010101" pitchFamily="2" charset="-122"/>
              </a:rPr>
              <a:t>to order, Patent Policy, Attendance</a:t>
            </a:r>
          </a:p>
          <a:p>
            <a:pPr marL="0">
              <a:buFontTx/>
              <a:buNone/>
            </a:pPr>
            <a:r>
              <a:rPr lang="en-US" altLang="en-US" dirty="0" smtClean="0">
                <a:ea typeface="SimSun" panose="02010600030101010101" pitchFamily="2" charset="-122"/>
              </a:rPr>
              <a:t>2. Approval </a:t>
            </a:r>
            <a:r>
              <a:rPr lang="en-US" altLang="en-US" dirty="0">
                <a:ea typeface="SimSun" panose="02010600030101010101" pitchFamily="2" charset="-122"/>
              </a:rPr>
              <a:t>of Agenda</a:t>
            </a:r>
          </a:p>
          <a:p>
            <a:pPr marL="0">
              <a:buFontTx/>
              <a:buNone/>
            </a:pPr>
            <a:r>
              <a:rPr lang="en-US" altLang="en-US" dirty="0" smtClean="0">
                <a:ea typeface="SimSun" panose="02010600030101010101" pitchFamily="2" charset="-122"/>
              </a:rPr>
              <a:t>3. Review </a:t>
            </a:r>
            <a:r>
              <a:rPr lang="en-US" altLang="en-US" dirty="0">
                <a:ea typeface="SimSun" panose="02010600030101010101" pitchFamily="2" charset="-122"/>
              </a:rPr>
              <a:t>submissions:</a:t>
            </a:r>
          </a:p>
          <a:p>
            <a:pPr lvl="1"/>
            <a:r>
              <a:rPr lang="en-US" dirty="0" smtClean="0"/>
              <a:t>11-17-1269 </a:t>
            </a:r>
            <a:r>
              <a:rPr lang="en-US" dirty="0"/>
              <a:t>Scalable Location Protocol</a:t>
            </a:r>
            <a:r>
              <a:rPr lang="en-US" dirty="0" smtClean="0"/>
              <a:t> (Erik Lindskog)</a:t>
            </a:r>
            <a:endParaRPr lang="en-US" dirty="0"/>
          </a:p>
          <a:p>
            <a:pPr marL="0">
              <a:buFontTx/>
              <a:buNone/>
            </a:pPr>
            <a:r>
              <a:rPr lang="en-US" altLang="en-US" dirty="0">
                <a:ea typeface="SimSun" panose="02010600030101010101" pitchFamily="2" charset="-122"/>
              </a:rPr>
              <a:t>6.  Any other Business (</a:t>
            </a:r>
            <a:r>
              <a:rPr lang="en-US" altLang="en-US" dirty="0" err="1">
                <a:ea typeface="SimSun" panose="02010600030101010101" pitchFamily="2" charset="-122"/>
              </a:rPr>
              <a:t>AoB</a:t>
            </a:r>
            <a:r>
              <a:rPr lang="en-US" altLang="en-US" dirty="0">
                <a:ea typeface="SimSun" panose="02010600030101010101" pitchFamily="2" charset="-122"/>
              </a:rPr>
              <a:t>)</a:t>
            </a:r>
          </a:p>
          <a:p>
            <a:pPr marL="0">
              <a:buFontTx/>
              <a:buNone/>
            </a:pPr>
            <a:r>
              <a:rPr lang="en-US" altLang="en-US" dirty="0">
                <a:ea typeface="SimSun" panose="02010600030101010101" pitchFamily="2" charset="-122"/>
              </a:rPr>
              <a:t>7.  Adjourn</a:t>
            </a:r>
            <a:endParaRPr lang="en-US" sz="2800" dirty="0"/>
          </a:p>
        </p:txBody>
      </p:sp>
    </p:spTree>
    <p:extLst>
      <p:ext uri="{BB962C8B-B14F-4D97-AF65-F5344CB8AC3E}">
        <p14:creationId xmlns:p14="http://schemas.microsoft.com/office/powerpoint/2010/main" val="1261924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sz="4400" dirty="0" smtClean="0"/>
              <a:t>Backup</a:t>
            </a:r>
            <a:endParaRPr lang="en-US" sz="44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Tree>
    <p:extLst>
      <p:ext uri="{BB962C8B-B14F-4D97-AF65-F5344CB8AC3E}">
        <p14:creationId xmlns:p14="http://schemas.microsoft.com/office/powerpoint/2010/main" val="270982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Aug. 2017</a:t>
            </a:r>
            <a:endParaRPr lang="en-GB"/>
          </a:p>
        </p:txBody>
      </p:sp>
      <p:sp>
        <p:nvSpPr>
          <p:cNvPr id="5" name="Footer Placeholder 4"/>
          <p:cNvSpPr>
            <a:spLocks noGrp="1"/>
          </p:cNvSpPr>
          <p:nvPr>
            <p:ph type="ftr" idx="14"/>
          </p:nvPr>
        </p:nvSpPr>
        <p:spPr>
          <a:xfrm>
            <a:off x="6000760" y="6475413"/>
            <a:ext cx="2541578" cy="168297"/>
          </a:xfrm>
        </p:spPr>
        <p:txBody>
          <a:body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14</a:t>
            </a:fld>
            <a:endParaRPr lang="en-GB"/>
          </a:p>
        </p:txBody>
      </p:sp>
      <p:sp>
        <p:nvSpPr>
          <p:cNvPr id="5121"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1/4</a:t>
            </a:r>
          </a:p>
        </p:txBody>
      </p:sp>
      <p:sp>
        <p:nvSpPr>
          <p:cNvPr id="5122" name="Rectangle 2"/>
          <p:cNvSpPr>
            <a:spLocks noGrp="1" noChangeArrowheads="1"/>
          </p:cNvSpPr>
          <p:nvPr>
            <p:ph type="body" idx="1"/>
          </p:nvPr>
        </p:nvSpPr>
        <p:spPr>
          <a:xfrm>
            <a:off x="685800" y="1981200"/>
            <a:ext cx="7772400" cy="430532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To properly identify your PowerPoint presentation as an IEEE 802.11 Submission there are </a:t>
            </a:r>
            <a:r>
              <a:rPr lang="en-US" u="sng" dirty="0"/>
              <a:t>7 steps</a:t>
            </a:r>
            <a:r>
              <a:rPr lang="en-US" dirty="0"/>
              <a:t> that you must complete, and </a:t>
            </a:r>
            <a:r>
              <a:rPr lang="en-US" u="sng" dirty="0"/>
              <a:t>12 data fields</a:t>
            </a:r>
            <a:r>
              <a:rPr lang="en-US" dirty="0"/>
              <a:t> that you must fill in.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1. Obtain a document number (has the form </a:t>
            </a:r>
            <a:r>
              <a:rPr lang="en-US" dirty="0" err="1"/>
              <a:t>yy</a:t>
            </a:r>
            <a:r>
              <a:rPr lang="en-US" dirty="0"/>
              <a:t>/</a:t>
            </a:r>
            <a:r>
              <a:rPr lang="en-US" dirty="0" err="1"/>
              <a:t>xxxx</a:t>
            </a:r>
            <a:r>
              <a:rPr lang="en-US" dirty="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2. Title slide: Fill in the presentation subject title text, the full date (in ISO 8601 format of YYYY-MM-DD), and the complete author(s) details (a total of 3 data fields).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3. Abstract slide: Fill in the abstract text</a:t>
            </a:r>
            <a:r>
              <a:rPr lang="en-US" dirty="0" smtClean="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Step 4. Press “Office” button, Prepare / Properties.  </a:t>
            </a:r>
            <a:r>
              <a:rPr lang="en-US" dirty="0" smtClean="0"/>
              <a:t>Fill </a:t>
            </a:r>
            <a:r>
              <a:rPr lang="en-US" dirty="0"/>
              <a:t>in the 2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Author field = first author's </a:t>
            </a:r>
            <a:r>
              <a:rPr lang="en-US" dirty="0" smtClean="0"/>
              <a:t>name</a:t>
            </a:r>
            <a:endParaRPr lang="en-US" dirty="0"/>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Title field = Title of presentation</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Aug. 2017</a:t>
            </a:r>
            <a:endParaRPr lang="en-GB"/>
          </a:p>
        </p:txBody>
      </p:sp>
      <p:sp>
        <p:nvSpPr>
          <p:cNvPr id="5" name="Footer Placeholder 4"/>
          <p:cNvSpPr>
            <a:spLocks noGrp="1"/>
          </p:cNvSpPr>
          <p:nvPr>
            <p:ph type="ftr" idx="14"/>
          </p:nvPr>
        </p:nvSpPr>
        <p:spPr>
          <a:xfrm>
            <a:off x="6228184" y="6475413"/>
            <a:ext cx="2314154" cy="193947"/>
          </a:xfrm>
        </p:spPr>
        <p:txBody>
          <a:bodyPr/>
          <a:lstStyle/>
          <a:p>
            <a:r>
              <a:rPr lang="en-GB" dirty="0"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15</a:t>
            </a:fld>
            <a:endParaRPr lang="en-GB"/>
          </a:p>
        </p:txBody>
      </p:sp>
      <p:sp>
        <p:nvSpPr>
          <p:cNvPr id="614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type="body" idx="1"/>
          </p:nvPr>
        </p:nvSpPr>
        <p:spPr>
          <a:xfrm>
            <a:off x="642910" y="1571612"/>
            <a:ext cx="7772400" cy="4929222"/>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Aug. 2017</a:t>
            </a:r>
            <a:endParaRPr lang="en-GB"/>
          </a:p>
        </p:txBody>
      </p:sp>
      <p:sp>
        <p:nvSpPr>
          <p:cNvPr id="5" name="Footer Placeholder 4"/>
          <p:cNvSpPr>
            <a:spLocks noGrp="1"/>
          </p:cNvSpPr>
          <p:nvPr>
            <p:ph type="ftr" idx="14"/>
          </p:nvPr>
        </p:nvSpPr>
        <p:spPr>
          <a:xfrm>
            <a:off x="6500826" y="6475413"/>
            <a:ext cx="204151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16</a:t>
            </a:fld>
            <a:endParaRPr lang="en-GB"/>
          </a:p>
        </p:txBody>
      </p:sp>
      <p:sp>
        <p:nvSpPr>
          <p:cNvPr id="7169"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type="body" idx="1"/>
          </p:nvPr>
        </p:nvSpPr>
        <p:spPr>
          <a:xfrm>
            <a:off x="685800" y="1981200"/>
            <a:ext cx="7772400" cy="411480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Aug. 2017</a:t>
            </a:r>
            <a:endParaRPr lang="en-GB"/>
          </a:p>
        </p:txBody>
      </p:sp>
      <p:sp>
        <p:nvSpPr>
          <p:cNvPr id="5" name="Footer Placeholder 4"/>
          <p:cNvSpPr>
            <a:spLocks noGrp="1"/>
          </p:cNvSpPr>
          <p:nvPr>
            <p:ph type="ftr" idx="14"/>
          </p:nvPr>
        </p:nvSpPr>
        <p:spPr>
          <a:xfrm>
            <a:off x="6072198" y="6475413"/>
            <a:ext cx="2470140"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17</a:t>
            </a:fld>
            <a:endParaRPr lang="en-GB"/>
          </a:p>
        </p:txBody>
      </p:sp>
      <p:sp>
        <p:nvSpPr>
          <p:cNvPr id="819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type="body" idx="1"/>
          </p:nvPr>
        </p:nvSpPr>
        <p:spPr>
          <a:xfrm>
            <a:off x="685800" y="1981200"/>
            <a:ext cx="7772400" cy="4332288"/>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Aug. 2017</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18</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9218" name="Rectangle 2"/>
          <p:cNvSpPr>
            <a:spLocks noGrp="1" noChangeArrowheads="1"/>
          </p:cNvSpPr>
          <p:nvPr>
            <p:ph type="body" idx="1"/>
          </p:nvPr>
        </p:nvSpPr>
        <p:spPr>
          <a:xfrm>
            <a:off x="685800" y="1981200"/>
            <a:ext cx="7772400" cy="4114800"/>
          </a:xfrm>
          <a:ln/>
        </p:spPr>
        <p:txBody>
          <a:bodyPr/>
          <a:lstStyle/>
          <a:p>
            <a:pPr>
              <a:buFont typeface="Times New Roman" pitchFamily="16" charset="0"/>
              <a:buChar char="•"/>
            </a:pPr>
            <a:r>
              <a:rPr lang="en-GB"/>
              <a:t>[begin placing presentation body text here]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Aug. 2017</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19</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10242"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Aug. 2017</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marL="0" indent="0">
              <a:buFontTx/>
              <a:buNone/>
            </a:pPr>
            <a:r>
              <a:rPr lang="en-US" altLang="en-US" dirty="0"/>
              <a:t>This presentation contains the IEEE 802.11 </a:t>
            </a:r>
            <a:r>
              <a:rPr lang="en-US" altLang="en-US" dirty="0" err="1"/>
              <a:t>TGaz</a:t>
            </a:r>
            <a:r>
              <a:rPr lang="en-US" altLang="en-US" dirty="0"/>
              <a:t> Next Generation Positioning agenda for the </a:t>
            </a:r>
            <a:r>
              <a:rPr lang="en-US" altLang="en-US" dirty="0" smtClean="0"/>
              <a:t>Aug. 30</a:t>
            </a:r>
            <a:r>
              <a:rPr lang="en-US" altLang="en-US" baseline="30000" dirty="0" smtClean="0"/>
              <a:t>th</a:t>
            </a:r>
            <a:r>
              <a:rPr lang="en-US" altLang="en-US" dirty="0" smtClean="0"/>
              <a:t> 2017 </a:t>
            </a:r>
            <a:r>
              <a:rPr lang="en-US" altLang="en-US" dirty="0"/>
              <a:t>teleconference.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Aug. 2017</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20</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Logistics</a:t>
            </a:r>
          </a:p>
        </p:txBody>
      </p:sp>
      <p:sp>
        <p:nvSpPr>
          <p:cNvPr id="3" name="Content Placeholder 2"/>
          <p:cNvSpPr>
            <a:spLocks noGrp="1"/>
          </p:cNvSpPr>
          <p:nvPr>
            <p:ph idx="1"/>
          </p:nvPr>
        </p:nvSpPr>
        <p:spPr/>
        <p:txBody>
          <a:bodyPr/>
          <a:lstStyle/>
          <a:p>
            <a:r>
              <a:rPr lang="en-US" altLang="en-US" dirty="0"/>
              <a:t>Meeting coordinates are as follows:</a:t>
            </a:r>
          </a:p>
          <a:p>
            <a:pPr marL="0" indent="0">
              <a:buNone/>
            </a:pPr>
            <a:r>
              <a:rPr lang="en-US" altLang="en-US" dirty="0"/>
              <a:t>Online:</a:t>
            </a:r>
          </a:p>
          <a:p>
            <a:pPr lvl="1"/>
            <a:r>
              <a:rPr lang="en-US" altLang="en-US" dirty="0" smtClean="0">
                <a:solidFill>
                  <a:schemeClr val="tx1"/>
                </a:solidFill>
                <a:hlinkClick r:id="rId2"/>
              </a:rPr>
              <a:t>https://join.me</a:t>
            </a:r>
            <a:r>
              <a:rPr lang="en-US" altLang="en-US" dirty="0" smtClean="0">
                <a:hlinkClick r:id="rId2"/>
              </a:rPr>
              <a:t>/</a:t>
            </a:r>
            <a:r>
              <a:rPr lang="en-US" altLang="en-US" dirty="0" smtClean="0"/>
              <a:t> to </a:t>
            </a:r>
            <a:r>
              <a:rPr lang="en-US" altLang="en-US" dirty="0"/>
              <a:t>download the desktop app.</a:t>
            </a:r>
          </a:p>
          <a:p>
            <a:pPr lvl="1"/>
            <a:r>
              <a:rPr lang="en-US" altLang="en-US" dirty="0"/>
              <a:t>Please use the </a:t>
            </a:r>
            <a:r>
              <a:rPr lang="en-US" altLang="en-US" b="1" u="sng" dirty="0"/>
              <a:t>JOIN</a:t>
            </a:r>
            <a:r>
              <a:rPr lang="en-US" altLang="en-US" b="1" dirty="0"/>
              <a:t> </a:t>
            </a:r>
            <a:r>
              <a:rPr lang="en-US" altLang="en-US" dirty="0"/>
              <a:t>option with meeting code </a:t>
            </a:r>
            <a:r>
              <a:rPr lang="en-US" altLang="en-US" dirty="0">
                <a:solidFill>
                  <a:srgbClr val="0066FF"/>
                </a:solidFill>
              </a:rPr>
              <a:t>IEEE802.11</a:t>
            </a:r>
            <a:r>
              <a:rPr lang="en-US" altLang="en-US" dirty="0"/>
              <a:t>  - </a:t>
            </a:r>
            <a:r>
              <a:rPr lang="en-US" altLang="en-US" b="1" dirty="0"/>
              <a:t>DO NOT </a:t>
            </a:r>
            <a:r>
              <a:rPr lang="en-US" altLang="en-US" dirty="0"/>
              <a:t>use the START button. </a:t>
            </a:r>
          </a:p>
          <a:p>
            <a:pPr marL="0" indent="0">
              <a:buNone/>
            </a:pPr>
            <a:r>
              <a:rPr lang="en-US" altLang="en-US" dirty="0"/>
              <a:t>Dial in:</a:t>
            </a:r>
          </a:p>
          <a:p>
            <a:pPr lvl="1"/>
            <a:r>
              <a:rPr lang="en-US" altLang="en-US" dirty="0"/>
              <a:t>Link to local dial-in numbers using line phone can be found at: </a:t>
            </a:r>
            <a:r>
              <a:rPr lang="en-US" altLang="en-US" dirty="0">
                <a:hlinkClick r:id="rId3"/>
              </a:rPr>
              <a:t>http://www.ieee802.org/11/joinme.html</a:t>
            </a:r>
            <a:r>
              <a:rPr lang="en-US" altLang="en-US" dirty="0"/>
              <a:t> </a:t>
            </a:r>
          </a:p>
          <a:p>
            <a:pPr lvl="1"/>
            <a:r>
              <a:rPr lang="en-US" dirty="0"/>
              <a:t>Access code for those using dial in bridge: 808-571-868# </a:t>
            </a:r>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Tree>
    <p:extLst>
      <p:ext uri="{BB962C8B-B14F-4D97-AF65-F5344CB8AC3E}">
        <p14:creationId xmlns:p14="http://schemas.microsoft.com/office/powerpoint/2010/main" val="2490593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accent2"/>
                </a:solidFill>
              </a:rPr>
              <a:t>Participants, Patents, and Duty to Inform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
        <p:nvSpPr>
          <p:cNvPr id="7" name="Rectangle 1027"/>
          <p:cNvSpPr txBox="1">
            <a:spLocks noChangeArrowheads="1"/>
          </p:cNvSpPr>
          <p:nvPr/>
        </p:nvSpPr>
        <p:spPr bwMode="auto">
          <a:xfrm>
            <a:off x="0" y="1124744"/>
            <a:ext cx="9144000" cy="53340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buFont typeface="Monotype Sorts"/>
              <a:buNone/>
            </a:pPr>
            <a:r>
              <a:rPr lang="en-US" altLang="en-US" sz="1800" kern="0" dirty="0" smtClean="0"/>
              <a:t>All participants in this meeting have certain obligations under the IEEE-SA Patent Policy. </a:t>
            </a:r>
          </a:p>
          <a:p>
            <a:pPr lvl="1">
              <a:buFont typeface="Arial" pitchFamily="34" charset="0"/>
              <a:buChar char="•"/>
            </a:pPr>
            <a:r>
              <a:rPr lang="en-US" altLang="en-US" sz="1800" b="1" kern="0" dirty="0" smtClean="0">
                <a:solidFill>
                  <a:srgbClr val="003399"/>
                </a:solidFill>
              </a:rPr>
              <a:t>Participants [Note: </a:t>
            </a:r>
            <a:r>
              <a:rPr lang="en-GB" altLang="en-US" sz="1800" b="1" kern="0" dirty="0" smtClean="0">
                <a:solidFill>
                  <a:srgbClr val="003399"/>
                </a:solidFill>
              </a:rPr>
              <a:t>Quoted text excerpted from IEEE-SA Standards Board Bylaws </a:t>
            </a:r>
            <a:r>
              <a:rPr lang="en-GB" altLang="en-US" sz="1800" b="1" kern="0" dirty="0" err="1" smtClean="0">
                <a:solidFill>
                  <a:srgbClr val="003399"/>
                </a:solidFill>
              </a:rPr>
              <a:t>subclause</a:t>
            </a:r>
            <a:r>
              <a:rPr lang="en-GB" altLang="en-US" sz="1800" b="1" kern="0" dirty="0" smtClean="0">
                <a:solidFill>
                  <a:srgbClr val="003399"/>
                </a:solidFill>
              </a:rPr>
              <a:t> 6.2</a:t>
            </a:r>
            <a:r>
              <a:rPr lang="en-US" altLang="en-US" sz="1800" b="1" kern="0" dirty="0" smtClean="0">
                <a:solidFill>
                  <a:srgbClr val="003399"/>
                </a:solidFill>
              </a:rPr>
              <a:t>]:</a:t>
            </a:r>
          </a:p>
          <a:p>
            <a:pPr lvl="2">
              <a:buFont typeface="Arial" pitchFamily="34" charset="0"/>
              <a:buChar char="•"/>
            </a:pPr>
            <a:r>
              <a:rPr lang="en-US" altLang="en-US" sz="1800" b="1" kern="0"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800" kern="0" dirty="0" smtClean="0"/>
          </a:p>
          <a:p>
            <a:pPr lvl="2">
              <a:buFont typeface="Arial" pitchFamily="34" charset="0"/>
              <a:buChar char="•"/>
            </a:pPr>
            <a:r>
              <a:rPr lang="en-US" altLang="en-US" sz="1800" b="1" kern="0"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kern="0"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kern="0" dirty="0" smtClean="0">
                <a:solidFill>
                  <a:srgbClr val="003399"/>
                </a:solidFill>
              </a:rPr>
              <a:t>Early identification of holders of potential Essential Patent Claims is strongly encouraged</a:t>
            </a:r>
          </a:p>
          <a:p>
            <a:pPr lvl="1">
              <a:buFont typeface="Arial" pitchFamily="34" charset="0"/>
              <a:buChar char="•"/>
            </a:pPr>
            <a:r>
              <a:rPr lang="en-US" altLang="en-US" sz="1800" b="1" kern="0" dirty="0" smtClean="0">
                <a:solidFill>
                  <a:srgbClr val="003399"/>
                </a:solidFill>
              </a:rPr>
              <a:t>No duty to perform a patent search</a:t>
            </a:r>
            <a:endParaRPr lang="en-US" altLang="en-US" sz="1800" kern="0" dirty="0"/>
          </a:p>
        </p:txBody>
      </p:sp>
    </p:spTree>
    <p:extLst>
      <p:ext uri="{BB962C8B-B14F-4D97-AF65-F5344CB8AC3E}">
        <p14:creationId xmlns:p14="http://schemas.microsoft.com/office/powerpoint/2010/main" val="3025046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accent2"/>
                </a:solidFill>
              </a:rPr>
              <a:t>Patent Related Links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
        <p:nvSpPr>
          <p:cNvPr id="7" name="Rectangle 3"/>
          <p:cNvSpPr txBox="1">
            <a:spLocks noChangeArrowheads="1"/>
          </p:cNvSpPr>
          <p:nvPr/>
        </p:nvSpPr>
        <p:spPr bwMode="auto">
          <a:xfrm>
            <a:off x="0" y="1779256"/>
            <a:ext cx="8991600" cy="38862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361950" lvl="1">
              <a:lnSpc>
                <a:spcPct val="90000"/>
              </a:lnSpc>
              <a:buFont typeface="Monotype Sorts"/>
              <a:buNone/>
            </a:pPr>
            <a:r>
              <a:rPr lang="en-US" sz="1800" kern="0" dirty="0" smtClean="0">
                <a:cs typeface="Times New Roman" pitchFamily="18" charset="0"/>
              </a:rPr>
              <a:t>	</a:t>
            </a:r>
            <a:r>
              <a:rPr lang="en-US" altLang="en-US" sz="2400" kern="0" dirty="0" smtClean="0">
                <a:solidFill>
                  <a:schemeClr val="accent6">
                    <a:lumMod val="75000"/>
                  </a:schemeClr>
                </a:solidFill>
                <a:cs typeface="Times New Roman" pitchFamily="18" charset="0"/>
              </a:rPr>
              <a:t>All participants should be familiar with their obligations under the IEEE-SA Policies &amp; Procedures for standards development.</a:t>
            </a:r>
          </a:p>
          <a:p>
            <a:pPr marL="361950" lvl="1">
              <a:lnSpc>
                <a:spcPct val="90000"/>
              </a:lnSpc>
              <a:buFont typeface="Monotype Sorts"/>
              <a:buNone/>
            </a:pPr>
            <a:r>
              <a:rPr lang="en-US" altLang="en-US" sz="2400" kern="0" dirty="0" smtClean="0">
                <a:solidFill>
                  <a:schemeClr val="accent6">
                    <a:lumMod val="75000"/>
                  </a:schemeClr>
                </a:solidFill>
                <a:cs typeface="Times New Roman" pitchFamily="18" charset="0"/>
              </a:rPr>
              <a:t>	Patent Policy is stated in these sources:</a:t>
            </a:r>
          </a:p>
          <a:p>
            <a:pPr marL="361950" lvl="1">
              <a:lnSpc>
                <a:spcPct val="90000"/>
              </a:lnSpc>
              <a:buFont typeface="Monotype Sorts"/>
              <a:buNone/>
            </a:pPr>
            <a:r>
              <a:rPr lang="en-GB" altLang="en-US" sz="2400" kern="0" dirty="0" smtClean="0">
                <a:solidFill>
                  <a:schemeClr val="accent6">
                    <a:lumMod val="75000"/>
                  </a:schemeClr>
                </a:solidFill>
              </a:rPr>
              <a:t>		IEEE-SA Standards Boards Bylaws</a:t>
            </a:r>
          </a:p>
          <a:p>
            <a:pPr marL="361950" lvl="1">
              <a:lnSpc>
                <a:spcPct val="90000"/>
              </a:lnSpc>
              <a:buFont typeface="Monotype Sorts"/>
              <a:buNone/>
            </a:pPr>
            <a:r>
              <a:rPr lang="en-US" altLang="en-US" sz="2100" kern="0" dirty="0" smtClean="0">
                <a:solidFill>
                  <a:schemeClr val="accent6">
                    <a:lumMod val="75000"/>
                  </a:schemeClr>
                </a:solidFill>
              </a:rPr>
              <a:t>		</a:t>
            </a:r>
            <a:r>
              <a:rPr lang="en-US" altLang="en-US" sz="2100" i="1" kern="0" dirty="0" smtClean="0">
                <a:solidFill>
                  <a:schemeClr val="accent6">
                    <a:lumMod val="75000"/>
                  </a:schemeClr>
                </a:solidFill>
                <a:hlinkClick r:id="rId2"/>
              </a:rPr>
              <a:t>http://standards.ieee.org/develop/policies/bylaws/sect6-7.html#6</a:t>
            </a:r>
            <a:r>
              <a:rPr lang="en-US" altLang="en-US" sz="2100" i="1" kern="0" dirty="0" smtClean="0">
                <a:solidFill>
                  <a:schemeClr val="accent6">
                    <a:lumMod val="75000"/>
                  </a:schemeClr>
                </a:solidFill>
              </a:rPr>
              <a:t> </a:t>
            </a:r>
          </a:p>
          <a:p>
            <a:pPr marL="361950" lvl="1">
              <a:lnSpc>
                <a:spcPct val="90000"/>
              </a:lnSpc>
              <a:buFont typeface="Monotype Sorts"/>
              <a:buNone/>
            </a:pPr>
            <a:r>
              <a:rPr lang="en-GB" altLang="en-US" sz="2400" kern="0" dirty="0" smtClean="0">
                <a:solidFill>
                  <a:schemeClr val="accent6">
                    <a:lumMod val="75000"/>
                  </a:schemeClr>
                </a:solidFill>
              </a:rPr>
              <a:t>		IEEE-SA Standards Board Operations Manual</a:t>
            </a:r>
          </a:p>
          <a:p>
            <a:pPr marL="361950"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3"/>
              </a:rPr>
              <a:t>http://standards.ieee.org/develop/policies/opman/sect6.html#6.3</a:t>
            </a:r>
            <a:r>
              <a:rPr lang="en-US" altLang="en-US" sz="2100" i="1" kern="0" dirty="0" smtClean="0">
                <a:solidFill>
                  <a:schemeClr val="accent6">
                    <a:lumMod val="75000"/>
                  </a:schemeClr>
                </a:solidFill>
              </a:rPr>
              <a:t> </a:t>
            </a:r>
            <a:endParaRPr lang="en-US" altLang="en-US" sz="2400" kern="0" dirty="0" smtClean="0">
              <a:solidFill>
                <a:schemeClr val="accent6">
                  <a:lumMod val="75000"/>
                </a:schemeClr>
              </a:solidFill>
            </a:endParaRPr>
          </a:p>
          <a:p>
            <a:pPr marL="361950" lvl="1">
              <a:lnSpc>
                <a:spcPct val="90000"/>
              </a:lnSpc>
              <a:buFont typeface="Monotype Sorts"/>
              <a:buNone/>
            </a:pPr>
            <a:r>
              <a:rPr lang="en-US" altLang="en-US" sz="2400" kern="0" dirty="0" smtClean="0">
                <a:solidFill>
                  <a:schemeClr val="accent6">
                    <a:lumMod val="75000"/>
                  </a:schemeClr>
                </a:solidFill>
                <a:cs typeface="Times New Roman" pitchFamily="18" charset="0"/>
              </a:rPr>
              <a:t>	Material about the patent policy is available at</a:t>
            </a:r>
            <a:r>
              <a:rPr lang="en-US" altLang="en-US" sz="2400" kern="0" dirty="0" smtClean="0">
                <a:solidFill>
                  <a:schemeClr val="accent6">
                    <a:lumMod val="75000"/>
                  </a:schemeClr>
                </a:solidFill>
              </a:rPr>
              <a:t> </a:t>
            </a:r>
          </a:p>
          <a:p>
            <a:pPr marL="361950"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4"/>
              </a:rPr>
              <a:t>http://standards.ieee.org/about/sasb/patcom/materials.html</a:t>
            </a:r>
            <a:r>
              <a:rPr lang="en-US" altLang="en-US" sz="2100" i="1" kern="0" dirty="0" smtClean="0">
                <a:solidFill>
                  <a:schemeClr val="accent6">
                    <a:lumMod val="75000"/>
                  </a:schemeClr>
                </a:solidFill>
              </a:rPr>
              <a:t> </a:t>
            </a:r>
            <a:endParaRPr lang="en-US" altLang="en-US" sz="2100" i="1" kern="0" dirty="0">
              <a:solidFill>
                <a:schemeClr val="accent6">
                  <a:lumMod val="75000"/>
                </a:schemeClr>
              </a:solidFill>
            </a:endParaRPr>
          </a:p>
        </p:txBody>
      </p:sp>
    </p:spTree>
    <p:extLst>
      <p:ext uri="{BB962C8B-B14F-4D97-AF65-F5344CB8AC3E}">
        <p14:creationId xmlns:p14="http://schemas.microsoft.com/office/powerpoint/2010/main" val="4173353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lumMod val="75000"/>
                  </a:schemeClr>
                </a:solidFill>
              </a:rPr>
              <a:t>Call for Potentially Essential Patents</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endParaRPr lang="en-US" altLang="en-US" dirty="0">
              <a:solidFill>
                <a:schemeClr val="accent6">
                  <a:lumMod val="75000"/>
                </a:schemeClr>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Tree>
    <p:extLst>
      <p:ext uri="{BB962C8B-B14F-4D97-AF65-F5344CB8AC3E}">
        <p14:creationId xmlns:p14="http://schemas.microsoft.com/office/powerpoint/2010/main" val="1378777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solidFill>
                  <a:schemeClr val="accent2">
                    <a:lumMod val="75000"/>
                  </a:schemeClr>
                </a:solidFill>
              </a:rPr>
              <a:t>Other Guidelines for IEEE WG Meetings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
        <p:nvSpPr>
          <p:cNvPr id="8" name="Rectangle 4"/>
          <p:cNvSpPr>
            <a:spLocks noChangeArrowheads="1"/>
          </p:cNvSpPr>
          <p:nvPr/>
        </p:nvSpPr>
        <p:spPr bwMode="auto">
          <a:xfrm>
            <a:off x="533400" y="1751013"/>
            <a:ext cx="8229600" cy="4649787"/>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Tree>
    <p:extLst>
      <p:ext uri="{BB962C8B-B14F-4D97-AF65-F5344CB8AC3E}">
        <p14:creationId xmlns:p14="http://schemas.microsoft.com/office/powerpoint/2010/main" val="334911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Participation in IEEE 802 Meetings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
        <p:nvSpPr>
          <p:cNvPr id="7" name="Rectangle 2"/>
          <p:cNvSpPr txBox="1">
            <a:spLocks noChangeArrowheads="1"/>
          </p:cNvSpPr>
          <p:nvPr/>
        </p:nvSpPr>
        <p:spPr bwMode="auto">
          <a:xfrm>
            <a:off x="685800" y="1676400"/>
            <a:ext cx="7848600" cy="449580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sz="1600" kern="0" dirty="0" smtClean="0"/>
              <a:t>All participation in IEEE 802 Working Group meetings is on an individual basis</a:t>
            </a:r>
          </a:p>
          <a:p>
            <a:r>
              <a:rPr lang="en-GB" sz="1400" i="1" kern="0" dirty="0" smtClean="0"/>
              <a:t>•     Participants in the IEEE standards development individual process shall act based on their qualifications and experience. (</a:t>
            </a:r>
            <a:r>
              <a:rPr lang="en-GB" sz="1400" i="1" kern="0" dirty="0" smtClean="0">
                <a:hlinkClick r:id="rId2"/>
              </a:rPr>
              <a:t>https://standards.ieee.org/develop/policies/bylaws/sb_bylaws.pdf</a:t>
            </a:r>
            <a:r>
              <a:rPr lang="en-GB" sz="1400" i="1" kern="0" dirty="0" smtClean="0"/>
              <a:t>  section 5.2.1)</a:t>
            </a:r>
            <a:endParaRPr lang="en-US" sz="1400" kern="0" dirty="0" smtClean="0"/>
          </a:p>
          <a:p>
            <a:r>
              <a:rPr lang="en-US" sz="1400" kern="0" dirty="0" smtClean="0"/>
              <a:t>•    </a:t>
            </a:r>
            <a:r>
              <a:rPr lang="en-US" sz="1400" i="1" kern="0" dirty="0" smtClean="0"/>
              <a:t>IEEE 802 </a:t>
            </a:r>
            <a:r>
              <a:rPr lang="en-GB" sz="1400" i="1" kern="0" dirty="0" smtClean="0"/>
              <a:t>Working Group membership is by individual; “Working Group members shall participate in the consensus process in a manner consistent with their professional expert opinion as individuals, and not as organizational representatives”. (</a:t>
            </a:r>
            <a:r>
              <a:rPr lang="en-GB" sz="1400" i="1" u="sng" kern="0" dirty="0" smtClean="0">
                <a:hlinkClick r:id="rId3"/>
              </a:rPr>
              <a:t>http://ieee802.org/PNP/approved/IEEE_802_WG_PandP_v19.pdf</a:t>
            </a:r>
            <a:r>
              <a:rPr lang="en-GB" sz="1400" i="1" kern="0" dirty="0" smtClean="0"/>
              <a:t> section 4.2.1)</a:t>
            </a:r>
            <a:endParaRPr lang="en-US" sz="1400" kern="0" dirty="0" smtClean="0"/>
          </a:p>
          <a:p>
            <a:pPr>
              <a:buFont typeface="Arial" panose="020B0604020202020204" pitchFamily="34" charset="0"/>
              <a:buChar char="•"/>
            </a:pPr>
            <a:r>
              <a:rPr lang="en-US" sz="1400" kern="0" dirty="0" smtClean="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400" kern="0" dirty="0" smtClean="0"/>
              <a:t>You shall not direct the actions or votes of any other member of an IEEE 802 Working Group or retaliate against any other member for their actions or votes within IEEE 802 Working Group meetings, see </a:t>
            </a:r>
            <a:r>
              <a:rPr lang="en-US" sz="1400" u="sng" kern="0" dirty="0" smtClean="0">
                <a:hlinkClick r:id="rId4"/>
              </a:rPr>
              <a:t>https://standards.ieee.org/develop/policies/bylaws/sb_bylaws.pdf </a:t>
            </a:r>
            <a:r>
              <a:rPr lang="en-US" sz="1400" kern="0" dirty="0" smtClean="0"/>
              <a:t> section 5.2.1.3 and </a:t>
            </a:r>
            <a:r>
              <a:rPr lang="en-GB" sz="1400" u="sng" kern="0" dirty="0" smtClean="0">
                <a:hlinkClick r:id="rId3"/>
              </a:rPr>
              <a:t>http://ieee802.org/PNP/approved/IEEE_802_WG_PandP_v19.pdf</a:t>
            </a:r>
            <a:r>
              <a:rPr lang="en-GB" sz="1400" kern="0" dirty="0" smtClean="0"/>
              <a:t>  section 3.4.1, list item x</a:t>
            </a:r>
            <a:endParaRPr lang="en-US" sz="1400" kern="0" dirty="0" smtClean="0"/>
          </a:p>
          <a:p>
            <a:r>
              <a:rPr lang="en-US" sz="1600" kern="0" dirty="0" smtClean="0"/>
              <a:t>By participating in IEEE 802 meetings, you accept these requirements.  If you do not agree to these policies then you shall not participate.</a:t>
            </a:r>
          </a:p>
          <a:p>
            <a:endParaRPr lang="en-US" kern="0" dirty="0"/>
          </a:p>
        </p:txBody>
      </p:sp>
    </p:spTree>
    <p:extLst>
      <p:ext uri="{BB962C8B-B14F-4D97-AF65-F5344CB8AC3E}">
        <p14:creationId xmlns:p14="http://schemas.microsoft.com/office/powerpoint/2010/main" val="3368609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policy documents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Aug. 2017</a:t>
            </a:r>
            <a:endParaRPr lang="en-GB" dirty="0"/>
          </a:p>
        </p:txBody>
      </p:sp>
      <p:sp>
        <p:nvSpPr>
          <p:cNvPr id="7" name="Content Placeholder 2"/>
          <p:cNvSpPr txBox="1">
            <a:spLocks/>
          </p:cNvSpPr>
          <p:nvPr/>
        </p:nvSpPr>
        <p:spPr bwMode="auto">
          <a:xfrm>
            <a:off x="685800" y="990600"/>
            <a:ext cx="8229600" cy="5562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Code of Ethics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2"/>
              </a:rPr>
              <a:t>http://www.ieee.org/about/corporate/governance/p7-8.html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Standards Association (IEEE-SA) Affiliation FAQ</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3"/>
              </a:rPr>
              <a:t>http://standards.ieee.org/faqs/affiliation.html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Antitrust and Competition Policy</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4"/>
              </a:rPr>
              <a:t>http://standards.ieee.org/resources/antitrust-guidelines.pdf</a:t>
            </a:r>
            <a:r>
              <a:rPr kumimoji="0" lang="en-US" sz="2000" b="0" i="0" u="none" strike="noStrike" kern="0" cap="none" spc="0" normalizeH="0" baseline="0" noProof="0" dirty="0" smtClean="0">
                <a:ln>
                  <a:noFill/>
                </a:ln>
                <a:effectLst/>
                <a:uLnTx/>
                <a:uFillTx/>
                <a:latin typeface="Times New Roman"/>
              </a:rPr>
              <a:t>  </a:t>
            </a:r>
            <a:endParaRPr kumimoji="0" lang="en-US" sz="2000" b="0" i="0" u="none" strike="noStrike" kern="0" cap="none" spc="0" normalizeH="0" baseline="0" noProof="0" dirty="0" smtClean="0">
              <a:ln>
                <a:noFill/>
              </a:ln>
              <a:effectLst/>
              <a:uLnTx/>
              <a:uFillTx/>
              <a:latin typeface="Times New Roman"/>
              <a:hlinkClick r:id="rId5"/>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Letter of Assurance Form</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6"/>
              </a:rPr>
              <a:t>http://standards.ieee.org/develop/policies/bylaws/sect6-7.html#loa</a:t>
            </a:r>
            <a:r>
              <a:rPr kumimoji="0" lang="en-US" sz="2000" b="0" i="0" u="none" strike="noStrike" kern="0" cap="none" spc="0" normalizeH="0" baseline="0" noProof="0" dirty="0" smtClean="0">
                <a:ln>
                  <a:noFill/>
                </a:ln>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5"/>
              </a:rPr>
              <a:t>https://development.standards.ieee.org/myproject/Public//mytools/mob/loa.pdf</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IEEE-SA Patent Committee FAQ &amp; Patent slides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7"/>
              </a:rPr>
              <a:t>http://standards.ieee.org/board/pat/faq.pdf</a:t>
            </a:r>
            <a:r>
              <a:rPr kumimoji="0" lang="en-US" sz="2000" b="0" i="0" u="none" strike="noStrike" kern="0" cap="none" spc="0" normalizeH="0" baseline="0" noProof="0" dirty="0" smtClean="0">
                <a:ln>
                  <a:noFill/>
                </a:ln>
                <a:effectLst/>
                <a:uLnTx/>
                <a:uFillTx/>
                <a:latin typeface="Times New Roman"/>
              </a:rPr>
              <a:t> and </a:t>
            </a:r>
            <a:r>
              <a:rPr kumimoji="0" lang="en-US" sz="2000" b="0" i="0" u="none" strike="noStrike" kern="0" cap="none" spc="0" normalizeH="0" baseline="0" noProof="0" dirty="0" smtClean="0">
                <a:ln>
                  <a:noFill/>
                </a:ln>
                <a:effectLst/>
                <a:uLnTx/>
                <a:uFillTx/>
                <a:latin typeface="Times New Roman"/>
                <a:hlinkClick r:id="rId5"/>
              </a:rPr>
              <a:t>http://standards.ieee.org/board/pat/pat-slideset.ppt</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effectLst/>
              <a:uLnTx/>
              <a:uFillTx/>
              <a:latin typeface="Times New Roman"/>
              <a:ea typeface="+mn-ea"/>
              <a:cs typeface="+mn-cs"/>
            </a:endParaRPr>
          </a:p>
        </p:txBody>
      </p:sp>
    </p:spTree>
    <p:extLst>
      <p:ext uri="{BB962C8B-B14F-4D97-AF65-F5344CB8AC3E}">
        <p14:creationId xmlns:p14="http://schemas.microsoft.com/office/powerpoint/2010/main" val="2960443687"/>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TotalTime>
  <Words>1455</Words>
  <Application>Microsoft Office PowerPoint</Application>
  <PresentationFormat>On-screen Show (4:3)</PresentationFormat>
  <Paragraphs>227</Paragraphs>
  <Slides>20</Slides>
  <Notes>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8" baseType="lpstr">
      <vt:lpstr>Arial Unicode MS</vt:lpstr>
      <vt:lpstr>MS Gothic</vt:lpstr>
      <vt:lpstr>SimSun</vt:lpstr>
      <vt:lpstr>Arial</vt:lpstr>
      <vt:lpstr>Monotype Sorts</vt:lpstr>
      <vt:lpstr>Times New Roman</vt:lpstr>
      <vt:lpstr>Office Theme</vt:lpstr>
      <vt:lpstr>Microsoft Word 97 - 2003 Document</vt:lpstr>
      <vt:lpstr>IEEE 802.11 TGaz  Aug. 30th Teleconference Agenda</vt:lpstr>
      <vt:lpstr>Abstract</vt:lpstr>
      <vt:lpstr>Logistics</vt:lpstr>
      <vt:lpstr>Participants, Patents, and Duty to Inform</vt:lpstr>
      <vt:lpstr>Patent Related Links</vt:lpstr>
      <vt:lpstr>Call for Potentially Essential Patents</vt:lpstr>
      <vt:lpstr>Other Guidelines for IEEE WG Meetings</vt:lpstr>
      <vt:lpstr>Participation in IEEE 802 Meetings</vt:lpstr>
      <vt:lpstr>IEEE-SA policy documents</vt:lpstr>
      <vt:lpstr>PowerPoint Presentation</vt:lpstr>
      <vt:lpstr>PowerPoint Presentation</vt:lpstr>
      <vt:lpstr>Telecon Agenda</vt:lpstr>
      <vt:lpstr>PowerPoint Presentation</vt:lpstr>
      <vt:lpstr>802.11 Template Instructions 1/4</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TGaz Aug. 30th Agenda</dc:title>
  <dc:creator>Jonathan Segev</dc:creator>
  <cp:lastModifiedBy>Segev, Jonathan</cp:lastModifiedBy>
  <cp:revision>9</cp:revision>
  <cp:lastPrinted>1601-01-01T00:00:00Z</cp:lastPrinted>
  <dcterms:created xsi:type="dcterms:W3CDTF">2014-04-14T10:59:07Z</dcterms:created>
  <dcterms:modified xsi:type="dcterms:W3CDTF">2017-08-28T12:17:20Z</dcterms:modified>
</cp:coreProperties>
</file>