
<file path=[Content_Types].xml><?xml version="1.0" encoding="utf-8"?>
<Types xmlns="http://schemas.openxmlformats.org/package/2006/content-types">
  <Default Extension="bin" ContentType="application/vnd.openxmlformats-officedocument.oleObject"/>
  <Default Extension="emf" ContentType="image/x-emf"/>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9"/>
  </p:notesMasterIdLst>
  <p:handoutMasterIdLst>
    <p:handoutMasterId r:id="rId30"/>
  </p:handoutMasterIdLst>
  <p:sldIdLst>
    <p:sldId id="256" r:id="rId2"/>
    <p:sldId id="257" r:id="rId3"/>
    <p:sldId id="280" r:id="rId4"/>
    <p:sldId id="258" r:id="rId5"/>
    <p:sldId id="261" r:id="rId6"/>
    <p:sldId id="262" r:id="rId7"/>
    <p:sldId id="263" r:id="rId8"/>
    <p:sldId id="264" r:id="rId9"/>
    <p:sldId id="265" r:id="rId10"/>
    <p:sldId id="266" r:id="rId11"/>
    <p:sldId id="270" r:id="rId12"/>
    <p:sldId id="279" r:id="rId13"/>
    <p:sldId id="271" r:id="rId14"/>
    <p:sldId id="281" r:id="rId15"/>
    <p:sldId id="272" r:id="rId16"/>
    <p:sldId id="282" r:id="rId17"/>
    <p:sldId id="283" r:id="rId18"/>
    <p:sldId id="284" r:id="rId19"/>
    <p:sldId id="285" r:id="rId20"/>
    <p:sldId id="286" r:id="rId21"/>
    <p:sldId id="287" r:id="rId22"/>
    <p:sldId id="288" r:id="rId23"/>
    <p:sldId id="289" r:id="rId24"/>
    <p:sldId id="290" r:id="rId25"/>
    <p:sldId id="291" r:id="rId26"/>
    <p:sldId id="277" r:id="rId27"/>
    <p:sldId id="278" r:id="rId28"/>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5" autoAdjust="0"/>
    <p:restoredTop sz="94660"/>
  </p:normalViewPr>
  <p:slideViewPr>
    <p:cSldViewPr>
      <p:cViewPr varScale="1">
        <p:scale>
          <a:sx n="71" d="100"/>
          <a:sy n="71" d="100"/>
        </p:scale>
        <p:origin x="1218" y="60"/>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9/7/2017</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4</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12</a:t>
            </a:fld>
            <a:endParaRPr lang="en-US"/>
          </a:p>
        </p:txBody>
      </p:sp>
    </p:spTree>
    <p:extLst>
      <p:ext uri="{BB962C8B-B14F-4D97-AF65-F5344CB8AC3E}">
        <p14:creationId xmlns:p14="http://schemas.microsoft.com/office/powerpoint/2010/main" val="25287821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August 2017</a:t>
            </a:r>
            <a:endParaRPr lang="en-GB"/>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Osama Aboul-Magd, Huawei Technologies</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August 2017</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August 2017</a:t>
            </a:r>
            <a:endParaRPr lang="en-GB"/>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August 2017</a:t>
            </a:r>
            <a:endParaRPr lang="en-GB"/>
          </a:p>
        </p:txBody>
      </p:sp>
      <p:sp>
        <p:nvSpPr>
          <p:cNvPr id="6" name="Footer Placeholder 5"/>
          <p:cNvSpPr>
            <a:spLocks noGrp="1"/>
          </p:cNvSpPr>
          <p:nvPr>
            <p:ph type="ftr" idx="11"/>
          </p:nvPr>
        </p:nvSpPr>
        <p:spPr/>
        <p:txBody>
          <a:bodyPr/>
          <a:lstStyle>
            <a:lvl1pPr>
              <a:defRPr/>
            </a:lvl1pPr>
          </a:lstStyle>
          <a:p>
            <a:r>
              <a:rPr lang="en-GB" smtClean="0"/>
              <a:t>Osama Aboul-Magd, Huawei Technologies</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August 2017</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smtClean="0"/>
              <a:t>Osama Aboul-Magd, Huawei Technologies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August 2017</a:t>
            </a:r>
            <a:endParaRPr lang="en-GB"/>
          </a:p>
        </p:txBody>
      </p:sp>
      <p:sp>
        <p:nvSpPr>
          <p:cNvPr id="4" name="Footer Placeholder 3"/>
          <p:cNvSpPr>
            <a:spLocks noGrp="1"/>
          </p:cNvSpPr>
          <p:nvPr>
            <p:ph type="ftr" idx="11"/>
          </p:nvPr>
        </p:nvSpPr>
        <p:spPr/>
        <p:txBody>
          <a:bodyPr/>
          <a:lstStyle>
            <a:lvl1pPr>
              <a:defRPr/>
            </a:lvl1pPr>
          </a:lstStyle>
          <a:p>
            <a:r>
              <a:rPr lang="en-GB" smtClean="0"/>
              <a:t>Osama Aboul-Magd, Huawei Technologies</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August 2017</a:t>
            </a:r>
            <a:endParaRPr lang="en-GB"/>
          </a:p>
        </p:txBody>
      </p:sp>
      <p:sp>
        <p:nvSpPr>
          <p:cNvPr id="3" name="Footer Placeholder 2"/>
          <p:cNvSpPr>
            <a:spLocks noGrp="1"/>
          </p:cNvSpPr>
          <p:nvPr>
            <p:ph type="ftr" idx="11"/>
          </p:nvPr>
        </p:nvSpPr>
        <p:spPr/>
        <p:txBody>
          <a:bodyPr/>
          <a:lstStyle>
            <a:lvl1pPr>
              <a:defRPr/>
            </a:lvl1pPr>
          </a:lstStyle>
          <a:p>
            <a:r>
              <a:rPr lang="en-GB" smtClean="0"/>
              <a:t>Osama Aboul-Magd, Huawei Technologies</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August 2017</a:t>
            </a:r>
            <a:endParaRPr lang="en-GB"/>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August 2017</a:t>
            </a:r>
            <a:endParaRPr lang="en-GB"/>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August 2017</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Osama Aboul-Magd, Huawei Technologies</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802.11-17/1251r2</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Microsoft_Word_97_-_2003_Document1.doc"/><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2.wmf"/></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smtClean="0"/>
              <a:t>August 2017</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smtClean="0"/>
              <a:t>Osama Aboul-Magd, Huawei Technologies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9144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TGax </a:t>
            </a:r>
            <a:r>
              <a:rPr lang="en-US" altLang="en-US" dirty="0" smtClean="0"/>
              <a:t>September 2017 Ad Hoc </a:t>
            </a:r>
            <a:r>
              <a:rPr lang="en-US" altLang="en-US" dirty="0"/>
              <a:t>Meeting </a:t>
            </a:r>
            <a:r>
              <a:rPr lang="en-US" altLang="en-US" dirty="0" smtClean="0"/>
              <a:t>Agenda</a:t>
            </a:r>
            <a:br>
              <a:rPr lang="en-US" altLang="en-US" dirty="0" smtClean="0"/>
            </a:br>
            <a:r>
              <a:rPr lang="en-US" altLang="en-US" dirty="0" smtClean="0"/>
              <a:t>(Non-PHY ad hoc)</a:t>
            </a:r>
            <a:endParaRPr lang="en-GB" dirty="0"/>
          </a:p>
        </p:txBody>
      </p:sp>
      <p:sp>
        <p:nvSpPr>
          <p:cNvPr id="3074" name="Rectangle 2"/>
          <p:cNvSpPr>
            <a:spLocks noGrp="1" noChangeArrowheads="1"/>
          </p:cNvSpPr>
          <p:nvPr>
            <p:ph type="body" idx="1"/>
          </p:nvPr>
        </p:nvSpPr>
        <p:spPr>
          <a:xfrm>
            <a:off x="685800" y="2270125"/>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2017-08-15</a:t>
            </a:r>
            <a:endParaRPr lang="en-GB" sz="2000"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2339837056"/>
              </p:ext>
            </p:extLst>
          </p:nvPr>
        </p:nvGraphicFramePr>
        <p:xfrm>
          <a:off x="515938" y="3113455"/>
          <a:ext cx="7942262" cy="2449145"/>
        </p:xfrm>
        <a:graphic>
          <a:graphicData uri="http://schemas.openxmlformats.org/presentationml/2006/ole">
            <mc:AlternateContent xmlns:mc="http://schemas.openxmlformats.org/markup-compatibility/2006">
              <mc:Choice xmlns:v="urn:schemas-microsoft-com:vml" Requires="v">
                <p:oleObj spid="_x0000_s3130" name="Document" r:id="rId5" imgW="8258040" imgH="2558381" progId="Word.Document.8">
                  <p:embed/>
                </p:oleObj>
              </mc:Choice>
              <mc:Fallback>
                <p:oleObj name="Document" r:id="rId5" imgW="8258040" imgH="2558381" progId="Word.Document.8">
                  <p:embed/>
                  <p:pic>
                    <p:nvPicPr>
                      <p:cNvPr id="0" name="Picture 3"/>
                      <p:cNvPicPr>
                        <a:picLocks noChangeAspect="1" noChangeArrowheads="1"/>
                      </p:cNvPicPr>
                      <p:nvPr/>
                    </p:nvPicPr>
                    <p:blipFill>
                      <a:blip r:embed="rId6"/>
                      <a:srcRect/>
                      <a:stretch>
                        <a:fillRect/>
                      </a:stretch>
                    </p:blipFill>
                    <p:spPr bwMode="auto">
                      <a:xfrm>
                        <a:off x="515938" y="3113455"/>
                        <a:ext cx="7942262" cy="2449145"/>
                      </a:xfrm>
                      <a:prstGeom prst="rect">
                        <a:avLst/>
                      </a:prstGeom>
                      <a:noFill/>
                      <a:extLst/>
                    </p:spPr>
                  </p:pic>
                </p:oleObj>
              </mc:Fallback>
            </mc:AlternateContent>
          </a:graphicData>
        </a:graphic>
      </p:graphicFrame>
      <p:sp>
        <p:nvSpPr>
          <p:cNvPr id="3076" name="Rectangle 4"/>
          <p:cNvSpPr>
            <a:spLocks noChangeArrowheads="1"/>
          </p:cNvSpPr>
          <p:nvPr/>
        </p:nvSpPr>
        <p:spPr bwMode="auto">
          <a:xfrm>
            <a:off x="533400" y="24384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r>
              <a:rPr lang="en-GB" sz="2000" dirty="0" smtClean="0">
                <a:solidFill>
                  <a:srgbClr val="000000"/>
                </a:solidFill>
              </a:rPr>
              <a:t>:</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US" u="sng" dirty="0">
                <a:solidFill>
                  <a:schemeClr val="accent2">
                    <a:lumMod val="75000"/>
                  </a:schemeClr>
                </a:solidFill>
              </a:rPr>
              <a:t>Other Guidelines for IEEE WG Meetings</a:t>
            </a:r>
            <a:endParaRPr lang="en-US" dirty="0"/>
          </a:p>
        </p:txBody>
      </p:sp>
      <p:sp>
        <p:nvSpPr>
          <p:cNvPr id="3" name="Content Placeholder 2"/>
          <p:cNvSpPr>
            <a:spLocks noGrp="1"/>
          </p:cNvSpPr>
          <p:nvPr>
            <p:ph idx="1"/>
          </p:nvPr>
        </p:nvSpPr>
        <p:spPr>
          <a:xfrm>
            <a:off x="685800" y="1447800"/>
            <a:ext cx="7770813" cy="4113213"/>
          </a:xfrm>
        </p:spPr>
        <p:txBody>
          <a:bodyPr/>
          <a:lstStyle/>
          <a:p>
            <a:pPr>
              <a:lnSpc>
                <a:spcPct val="80000"/>
              </a:lnSpc>
              <a:spcAft>
                <a:spcPct val="40000"/>
              </a:spcAft>
              <a:buClr>
                <a:srgbClr val="CC3300"/>
              </a:buClr>
              <a:buSzPct val="50000"/>
            </a:pPr>
            <a:r>
              <a:rPr lang="en-US" altLang="en-US" sz="1800" dirty="0">
                <a:solidFill>
                  <a:srgbClr val="000099"/>
                </a:solidFill>
                <a:latin typeface="Arial" panose="020B0604020202020204" pitchFamily="34" charset="0"/>
              </a:rPr>
              <a:t>All IEEE-SA standards meetings shall be conducted in compliance with all applicable laws, including antitrust and competition laws. </a:t>
            </a:r>
          </a:p>
          <a:p>
            <a:pPr lvl="1">
              <a:lnSpc>
                <a:spcPct val="80000"/>
              </a:lnSpc>
              <a:spcAft>
                <a:spcPct val="40000"/>
              </a:spcAft>
              <a:buClr>
                <a:srgbClr val="CC3300"/>
              </a:buClr>
              <a:buSzPct val="50000"/>
              <a:buFont typeface="Arial" panose="020B0604020202020204" pitchFamily="34" charset="0"/>
              <a:buChar char="•"/>
            </a:pPr>
            <a:r>
              <a:rPr lang="en-US" altLang="en-US" sz="1600" b="1" dirty="0">
                <a:solidFill>
                  <a:srgbClr val="000099"/>
                </a:solidFill>
                <a:latin typeface="Arial" panose="020B0604020202020204" pitchFamily="34" charset="0"/>
              </a:rPr>
              <a:t>Don’t discuss the interpretation, validity, or essentiality of patents/patent claims. </a:t>
            </a:r>
          </a:p>
          <a:p>
            <a:pPr lvl="1">
              <a:lnSpc>
                <a:spcPct val="80000"/>
              </a:lnSpc>
              <a:spcAft>
                <a:spcPct val="40000"/>
              </a:spcAft>
              <a:buClr>
                <a:srgbClr val="CC3300"/>
              </a:buClr>
              <a:buSzPct val="50000"/>
              <a:buFont typeface="Arial" panose="020B0604020202020204" pitchFamily="34" charset="0"/>
              <a:buChar char="•"/>
            </a:pPr>
            <a:r>
              <a:rPr lang="en-US" altLang="en-US" sz="1600" b="1" dirty="0">
                <a:solidFill>
                  <a:srgbClr val="000099"/>
                </a:solidFill>
                <a:latin typeface="Arial" panose="020B0604020202020204" pitchFamily="34" charset="0"/>
              </a:rPr>
              <a:t>Don’t discuss specific license rates, terms, or conditions.</a:t>
            </a:r>
          </a:p>
          <a:p>
            <a:pPr lvl="2">
              <a:lnSpc>
                <a:spcPct val="80000"/>
              </a:lnSpc>
              <a:spcAft>
                <a:spcPct val="40000"/>
              </a:spcAft>
              <a:buClr>
                <a:srgbClr val="CC3300"/>
              </a:buClr>
              <a:buSzPct val="50000"/>
            </a:pPr>
            <a:r>
              <a:rPr lang="en-US" altLang="en-US" sz="1400" dirty="0">
                <a:solidFill>
                  <a:srgbClr val="000099"/>
                </a:solidFill>
                <a:latin typeface="Arial" panose="020B0604020202020204" pitchFamily="34" charset="0"/>
              </a:rPr>
              <a:t>Relative costs, including licensing costs of essential patent claims, of different technical approaches January be discussed in standards development meetings. </a:t>
            </a:r>
          </a:p>
          <a:p>
            <a:pPr lvl="3">
              <a:lnSpc>
                <a:spcPct val="80000"/>
              </a:lnSpc>
              <a:spcAft>
                <a:spcPct val="40000"/>
              </a:spcAft>
              <a:buClr>
                <a:srgbClr val="CC3300"/>
              </a:buClr>
              <a:buSzPct val="50000"/>
              <a:buFont typeface="Arial" panose="020B0604020202020204" pitchFamily="34" charset="0"/>
              <a:buChar char="•"/>
            </a:pPr>
            <a:r>
              <a:rPr lang="en-GB" altLang="en-US" sz="1400" dirty="0">
                <a:solidFill>
                  <a:srgbClr val="000099"/>
                </a:solidFill>
                <a:latin typeface="Arial" panose="020B0604020202020204" pitchFamily="34" charset="0"/>
              </a:rPr>
              <a:t>Technical considerations remain primary focus</a:t>
            </a:r>
            <a:endParaRPr lang="en-US" altLang="en-US" sz="1400" dirty="0">
              <a:solidFill>
                <a:srgbClr val="000099"/>
              </a:solidFill>
              <a:latin typeface="Arial" panose="020B0604020202020204" pitchFamily="34" charset="0"/>
            </a:endParaRPr>
          </a:p>
          <a:p>
            <a:pPr lvl="1">
              <a:lnSpc>
                <a:spcPct val="80000"/>
              </a:lnSpc>
              <a:spcAft>
                <a:spcPct val="40000"/>
              </a:spcAft>
              <a:buClr>
                <a:srgbClr val="CC3300"/>
              </a:buClr>
              <a:buSzPct val="50000"/>
              <a:buFont typeface="Arial" panose="020B0604020202020204" pitchFamily="34" charset="0"/>
              <a:buChar char="•"/>
            </a:pPr>
            <a:r>
              <a:rPr lang="en-US" altLang="en-US" sz="1600" b="1" dirty="0">
                <a:solidFill>
                  <a:srgbClr val="000099"/>
                </a:solidFill>
                <a:latin typeface="Arial" panose="020B0604020202020204" pitchFamily="34" charset="0"/>
              </a:rPr>
              <a:t>Don’t discuss or engage in the fixing of product prices, allocation of customers, or division of sales markets.</a:t>
            </a:r>
          </a:p>
          <a:p>
            <a:pPr lvl="1">
              <a:lnSpc>
                <a:spcPct val="80000"/>
              </a:lnSpc>
              <a:spcAft>
                <a:spcPct val="40000"/>
              </a:spcAft>
              <a:buClr>
                <a:srgbClr val="CC3300"/>
              </a:buClr>
              <a:buSzPct val="50000"/>
              <a:buFont typeface="Arial" panose="020B0604020202020204" pitchFamily="34" charset="0"/>
              <a:buChar char="•"/>
            </a:pPr>
            <a:r>
              <a:rPr lang="en-US" altLang="en-US" sz="1600" b="1" dirty="0">
                <a:solidFill>
                  <a:srgbClr val="000099"/>
                </a:solidFill>
                <a:latin typeface="Arial" panose="020B0604020202020204" pitchFamily="34" charset="0"/>
              </a:rPr>
              <a:t>Don’t discuss the status or substance of ongoing or threatened litigation.</a:t>
            </a:r>
          </a:p>
          <a:p>
            <a:pPr lvl="1">
              <a:lnSpc>
                <a:spcPct val="80000"/>
              </a:lnSpc>
              <a:spcAft>
                <a:spcPct val="40000"/>
              </a:spcAft>
              <a:buClr>
                <a:srgbClr val="CC3300"/>
              </a:buClr>
              <a:buSzPct val="50000"/>
              <a:buFont typeface="Arial" panose="020B0604020202020204" pitchFamily="34" charset="0"/>
              <a:buChar char="•"/>
            </a:pPr>
            <a:r>
              <a:rPr lang="en-US" altLang="en-US" sz="1600" b="1" dirty="0">
                <a:solidFill>
                  <a:srgbClr val="000099"/>
                </a:solidFill>
                <a:latin typeface="Arial" panose="020B0604020202020204" pitchFamily="34" charset="0"/>
              </a:rPr>
              <a:t>Don’t be silent if inappropriate topics are discussed … do formally object.</a:t>
            </a:r>
          </a:p>
          <a:p>
            <a:pPr algn="ctr">
              <a:lnSpc>
                <a:spcPct val="80000"/>
              </a:lnSpc>
              <a:buClr>
                <a:srgbClr val="CC3300"/>
              </a:buClr>
              <a:buSzPct val="50000"/>
              <a:buFont typeface="Monotype Sorts"/>
              <a:buNone/>
            </a:pPr>
            <a:r>
              <a:rPr lang="en-US" altLang="en-US" sz="1000" dirty="0">
                <a:solidFill>
                  <a:srgbClr val="000099"/>
                </a:solidFill>
                <a:latin typeface="Arial" panose="020B0604020202020204" pitchFamily="34" charset="0"/>
              </a:rPr>
              <a:t>---------------------------------------------------------------   </a:t>
            </a:r>
            <a:endParaRPr lang="en-US" altLang="en-US" sz="1200" dirty="0">
              <a:solidFill>
                <a:srgbClr val="000099"/>
              </a:solidFill>
              <a:latin typeface="Arial" panose="020B0604020202020204" pitchFamily="34" charset="0"/>
            </a:endParaRPr>
          </a:p>
          <a:p>
            <a:pPr algn="ctr">
              <a:lnSpc>
                <a:spcPct val="80000"/>
              </a:lnSpc>
              <a:buClr>
                <a:srgbClr val="CC3300"/>
              </a:buClr>
              <a:buSzPct val="50000"/>
              <a:buFont typeface="Monotype Sorts"/>
              <a:buNone/>
            </a:pPr>
            <a:r>
              <a:rPr lang="en-US" altLang="en-US" sz="1200" dirty="0">
                <a:solidFill>
                  <a:srgbClr val="000099"/>
                </a:solidFill>
                <a:latin typeface="Arial" panose="020B0604020202020204" pitchFamily="34" charset="0"/>
              </a:rPr>
              <a:t>See </a:t>
            </a:r>
            <a:r>
              <a:rPr lang="en-US" altLang="en-US" sz="1200" i="1" dirty="0">
                <a:solidFill>
                  <a:srgbClr val="000099"/>
                </a:solidFill>
                <a:latin typeface="Arial" panose="020B0604020202020204" pitchFamily="34" charset="0"/>
              </a:rPr>
              <a:t>IEEE-SA Standards Board Operations Manual</a:t>
            </a:r>
            <a:r>
              <a:rPr lang="en-US" altLang="en-US" sz="1200" dirty="0">
                <a:solidFill>
                  <a:srgbClr val="000099"/>
                </a:solidFill>
                <a:latin typeface="Arial" panose="020B0604020202020204" pitchFamily="34" charset="0"/>
              </a:rPr>
              <a:t>, clause 5.3.10 and </a:t>
            </a:r>
            <a:r>
              <a:rPr lang="en-GB" altLang="en-US" sz="1200" dirty="0">
                <a:solidFill>
                  <a:srgbClr val="000099"/>
                </a:solidFill>
                <a:latin typeface="Arial" panose="020B0604020202020204" pitchFamily="34" charset="0"/>
              </a:rPr>
              <a:t>“Promoting Competition and Innovation: What You Need to Know about the IEEE Standards Association's Antitrust and Competition Policy”</a:t>
            </a:r>
            <a:r>
              <a:rPr lang="en-US" altLang="en-US" sz="1200" dirty="0">
                <a:solidFill>
                  <a:srgbClr val="000099"/>
                </a:solidFill>
                <a:latin typeface="Arial" panose="020B0604020202020204" pitchFamily="34" charset="0"/>
              </a:rPr>
              <a:t> for more details.</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240017783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399"/>
            <a:ext cx="8458200" cy="5543551"/>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endParaRPr lang="en-US" sz="12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338786376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 Flow of the Meeting</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en-US" sz="2000" dirty="0"/>
              <a:t>Wednesday </a:t>
            </a:r>
            <a:r>
              <a:rPr lang="en-US" altLang="en-US" sz="2000" dirty="0" smtClean="0"/>
              <a:t>(10:00 </a:t>
            </a:r>
            <a:r>
              <a:rPr lang="en-US" altLang="en-US" sz="2000" dirty="0"/>
              <a:t>am – </a:t>
            </a:r>
            <a:r>
              <a:rPr lang="en-US" altLang="en-US" sz="2000" dirty="0" smtClean="0"/>
              <a:t>6:00 </a:t>
            </a:r>
            <a:r>
              <a:rPr lang="en-US" altLang="en-US" sz="2000" dirty="0"/>
              <a:t>pm</a:t>
            </a:r>
            <a:r>
              <a:rPr lang="en-US" altLang="en-US" sz="2000" dirty="0" smtClean="0"/>
              <a:t>)</a:t>
            </a:r>
            <a:endParaRPr lang="en-US" altLang="en-US" sz="1800" dirty="0"/>
          </a:p>
          <a:p>
            <a:pPr lvl="1">
              <a:buFont typeface="Arial" panose="020B0604020202020204" pitchFamily="34" charset="0"/>
              <a:buChar char="•"/>
            </a:pPr>
            <a:r>
              <a:rPr lang="en-US" altLang="en-US" sz="1800" dirty="0"/>
              <a:t>Comment Resolution</a:t>
            </a:r>
          </a:p>
          <a:p>
            <a:pPr lvl="1">
              <a:buFont typeface="Arial" panose="020B0604020202020204" pitchFamily="34" charset="0"/>
              <a:buChar char="•"/>
            </a:pPr>
            <a:r>
              <a:rPr lang="en-US" altLang="en-US" sz="1800" dirty="0"/>
              <a:t>Recess</a:t>
            </a:r>
          </a:p>
          <a:p>
            <a:pPr>
              <a:buFont typeface="Arial" panose="020B0604020202020204" pitchFamily="34" charset="0"/>
              <a:buChar char="•"/>
            </a:pPr>
            <a:r>
              <a:rPr lang="en-US" altLang="en-US" sz="2000" dirty="0"/>
              <a:t>Thursday (9:00 am – </a:t>
            </a:r>
            <a:r>
              <a:rPr lang="en-US" altLang="en-US" sz="2000" dirty="0" smtClean="0"/>
              <a:t>6:00 </a:t>
            </a:r>
            <a:r>
              <a:rPr lang="en-US" altLang="en-US" sz="2000" dirty="0"/>
              <a:t>pm)</a:t>
            </a:r>
          </a:p>
          <a:p>
            <a:pPr lvl="1">
              <a:buFont typeface="Arial" panose="020B0604020202020204" pitchFamily="34" charset="0"/>
              <a:buChar char="•"/>
            </a:pPr>
            <a:r>
              <a:rPr lang="en-US" altLang="en-US" sz="1800" dirty="0"/>
              <a:t>Comment Resolution</a:t>
            </a:r>
          </a:p>
          <a:p>
            <a:pPr lvl="1">
              <a:buFont typeface="Arial" panose="020B0604020202020204" pitchFamily="34" charset="0"/>
              <a:buChar char="•"/>
            </a:pPr>
            <a:r>
              <a:rPr lang="en-US" altLang="en-US" sz="1800" dirty="0"/>
              <a:t>Recess</a:t>
            </a:r>
          </a:p>
          <a:p>
            <a:pPr>
              <a:buFont typeface="Arial" panose="020B0604020202020204" pitchFamily="34" charset="0"/>
              <a:buChar char="•"/>
            </a:pPr>
            <a:r>
              <a:rPr lang="en-US" altLang="en-US" sz="2000" dirty="0"/>
              <a:t>Friday (9:00 am – 5</a:t>
            </a:r>
            <a:r>
              <a:rPr lang="en-US" altLang="en-US" sz="2000" dirty="0" smtClean="0"/>
              <a:t>:00 </a:t>
            </a:r>
            <a:r>
              <a:rPr lang="en-US" altLang="en-US" sz="2000" dirty="0"/>
              <a:t>pm)</a:t>
            </a:r>
          </a:p>
          <a:p>
            <a:pPr lvl="1">
              <a:buFont typeface="Arial" panose="020B0604020202020204" pitchFamily="34" charset="0"/>
              <a:buChar char="•"/>
            </a:pPr>
            <a:r>
              <a:rPr lang="en-US" altLang="en-US" sz="1800" dirty="0"/>
              <a:t>Comment </a:t>
            </a:r>
            <a:r>
              <a:rPr lang="en-US" altLang="en-US" sz="1800" dirty="0" smtClean="0"/>
              <a:t>Resolution</a:t>
            </a:r>
            <a:endParaRPr lang="en-US" altLang="en-US" sz="1800" dirty="0"/>
          </a:p>
          <a:p>
            <a:pPr lvl="1">
              <a:buFont typeface="Arial" panose="020B0604020202020204" pitchFamily="34" charset="0"/>
              <a:buChar char="•"/>
            </a:pPr>
            <a:r>
              <a:rPr lang="en-US" altLang="en-US" sz="1800" dirty="0"/>
              <a:t>Adjourn</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256612276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t>Agenda for </a:t>
            </a:r>
            <a:r>
              <a:rPr lang="en-US" altLang="en-US" dirty="0" smtClean="0"/>
              <a:t>Wednesday September 06, 2017</a:t>
            </a:r>
            <a:endParaRPr lang="en-US" dirty="0"/>
          </a:p>
        </p:txBody>
      </p:sp>
      <p:sp>
        <p:nvSpPr>
          <p:cNvPr id="7" name="Content Placeholder 6"/>
          <p:cNvSpPr>
            <a:spLocks noGrp="1"/>
          </p:cNvSpPr>
          <p:nvPr>
            <p:ph idx="1"/>
          </p:nvPr>
        </p:nvSpPr>
        <p:spPr/>
        <p:txBody>
          <a:bodyPr/>
          <a:lstStyle/>
          <a:p>
            <a:pPr>
              <a:lnSpc>
                <a:spcPct val="80000"/>
              </a:lnSpc>
              <a:buFont typeface="Arial" panose="020B0604020202020204" pitchFamily="34" charset="0"/>
              <a:buChar char="•"/>
            </a:pPr>
            <a:r>
              <a:rPr lang="en-US" altLang="en-US" sz="2000" dirty="0"/>
              <a:t>Call meeting to order </a:t>
            </a:r>
          </a:p>
          <a:p>
            <a:pPr>
              <a:lnSpc>
                <a:spcPct val="80000"/>
              </a:lnSpc>
              <a:buFont typeface="Arial" panose="020B0604020202020204" pitchFamily="34" charset="0"/>
              <a:buChar char="•"/>
            </a:pPr>
            <a:r>
              <a:rPr lang="en-US" altLang="en-US" sz="2000" dirty="0"/>
              <a:t>Patent policy, etc</a:t>
            </a:r>
            <a:r>
              <a:rPr lang="en-US" altLang="en-US" sz="2000" dirty="0" smtClean="0"/>
              <a:t>.</a:t>
            </a:r>
          </a:p>
          <a:p>
            <a:pPr>
              <a:lnSpc>
                <a:spcPct val="80000"/>
              </a:lnSpc>
              <a:buFont typeface="Arial" panose="020B0604020202020204" pitchFamily="34" charset="0"/>
              <a:buChar char="•"/>
            </a:pPr>
            <a:r>
              <a:rPr lang="en-US" altLang="en-US" sz="2000" dirty="0" smtClean="0"/>
              <a:t>Announcements</a:t>
            </a:r>
            <a:endParaRPr lang="en-US" altLang="en-US" sz="2000" dirty="0"/>
          </a:p>
          <a:p>
            <a:pPr>
              <a:lnSpc>
                <a:spcPct val="80000"/>
              </a:lnSpc>
              <a:buFont typeface="Arial" panose="020B0604020202020204" pitchFamily="34" charset="0"/>
              <a:buChar char="•"/>
            </a:pPr>
            <a:r>
              <a:rPr lang="en-US" altLang="en-US" sz="2000" dirty="0"/>
              <a:t>Call for submissions</a:t>
            </a:r>
          </a:p>
          <a:p>
            <a:pPr>
              <a:lnSpc>
                <a:spcPct val="80000"/>
              </a:lnSpc>
              <a:buFont typeface="Arial" panose="020B0604020202020204" pitchFamily="34" charset="0"/>
              <a:buChar char="•"/>
            </a:pPr>
            <a:r>
              <a:rPr lang="en-US" altLang="en-US" sz="2000" dirty="0" smtClean="0"/>
              <a:t>Set agenda</a:t>
            </a:r>
            <a:endParaRPr lang="en-US" altLang="en-US" sz="2000" dirty="0"/>
          </a:p>
          <a:p>
            <a:pPr>
              <a:lnSpc>
                <a:spcPct val="80000"/>
              </a:lnSpc>
              <a:buFont typeface="Arial" panose="020B0604020202020204" pitchFamily="34" charset="0"/>
              <a:buChar char="•"/>
            </a:pPr>
            <a:r>
              <a:rPr lang="en-US" altLang="en-US" sz="2000" dirty="0"/>
              <a:t>Presentations and Comment </a:t>
            </a:r>
            <a:r>
              <a:rPr lang="en-US" altLang="en-US" sz="2000" dirty="0" smtClean="0"/>
              <a:t>Resolution</a:t>
            </a:r>
            <a:endParaRPr lang="en-US" altLang="en-US" sz="1600" dirty="0"/>
          </a:p>
          <a:p>
            <a:pPr>
              <a:lnSpc>
                <a:spcPct val="80000"/>
              </a:lnSpc>
              <a:buFont typeface="Arial" panose="020B0604020202020204" pitchFamily="34" charset="0"/>
              <a:buChar char="•"/>
            </a:pPr>
            <a:r>
              <a:rPr lang="en-US" altLang="en-US" sz="2000" dirty="0"/>
              <a:t>Recess</a:t>
            </a:r>
          </a:p>
          <a:p>
            <a:endParaRPr lang="en-US" dirty="0"/>
          </a:p>
        </p:txBody>
      </p:sp>
      <p:sp>
        <p:nvSpPr>
          <p:cNvPr id="5" name="Slide Number Placeholder 4"/>
          <p:cNvSpPr>
            <a:spLocks noGrp="1"/>
          </p:cNvSpPr>
          <p:nvPr>
            <p:ph type="sldNum" idx="12"/>
          </p:nvPr>
        </p:nvSpPr>
        <p:spPr/>
        <p:txBody>
          <a:bodyPr/>
          <a:lstStyle/>
          <a:p>
            <a:r>
              <a:rPr lang="en-GB" smtClean="0"/>
              <a:t>Slide </a:t>
            </a:r>
            <a:fld id="{06B781AF-4CCF-49B0-A572-DE54FBE5D942}" type="slidenum">
              <a:rPr lang="en-GB" smtClean="0"/>
              <a:pPr/>
              <a:t>13</a:t>
            </a:fld>
            <a:endParaRPr lang="en-GB"/>
          </a:p>
        </p:txBody>
      </p:sp>
      <p:sp>
        <p:nvSpPr>
          <p:cNvPr id="4" name="Footer Placeholder 3"/>
          <p:cNvSpPr>
            <a:spLocks noGrp="1"/>
          </p:cNvSpPr>
          <p:nvPr>
            <p:ph type="ftr" idx="14"/>
          </p:nvPr>
        </p:nvSpPr>
        <p:spPr/>
        <p:txBody>
          <a:bodyPr/>
          <a:lstStyle/>
          <a:p>
            <a:r>
              <a:rPr lang="en-GB" smtClean="0"/>
              <a:t>Osama Aboul-Magd, Huawei Technologies</a:t>
            </a:r>
            <a:endParaRPr lang="en-GB"/>
          </a:p>
        </p:txBody>
      </p:sp>
      <p:sp>
        <p:nvSpPr>
          <p:cNvPr id="3" name="Date Placeholder 2"/>
          <p:cNvSpPr>
            <a:spLocks noGrp="1"/>
          </p:cNvSpPr>
          <p:nvPr>
            <p:ph type="dt" idx="15"/>
          </p:nvPr>
        </p:nvSpPr>
        <p:spPr/>
        <p:txBody>
          <a:bodyPr/>
          <a:lstStyle/>
          <a:p>
            <a:r>
              <a:rPr lang="en-US" smtClean="0"/>
              <a:t>August 2017</a:t>
            </a:r>
            <a:endParaRPr lang="en-GB"/>
          </a:p>
        </p:txBody>
      </p:sp>
    </p:spTree>
    <p:extLst>
      <p:ext uri="{BB962C8B-B14F-4D97-AF65-F5344CB8AC3E}">
        <p14:creationId xmlns:p14="http://schemas.microsoft.com/office/powerpoint/2010/main" val="81002210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Detailed Agenda</a:t>
            </a:r>
            <a:endParaRPr lang="en-US" dirty="0"/>
          </a:p>
        </p:txBody>
      </p:sp>
      <p:sp>
        <p:nvSpPr>
          <p:cNvPr id="3" name="Content Placeholder 2"/>
          <p:cNvSpPr>
            <a:spLocks noGrp="1"/>
          </p:cNvSpPr>
          <p:nvPr>
            <p:ph idx="1"/>
          </p:nvPr>
        </p:nvSpPr>
        <p:spPr>
          <a:xfrm>
            <a:off x="685800" y="1752600"/>
            <a:ext cx="7770813" cy="4113213"/>
          </a:xfrm>
        </p:spPr>
        <p:txBody>
          <a:bodyPr/>
          <a:lstStyle/>
          <a:p>
            <a:pPr>
              <a:buFont typeface="Arial" panose="020B0604020202020204" pitchFamily="34" charset="0"/>
              <a:buChar char="•"/>
            </a:pPr>
            <a:r>
              <a:rPr lang="en-US" dirty="0" smtClean="0"/>
              <a:t>10:00 – 12:00 </a:t>
            </a:r>
          </a:p>
          <a:p>
            <a:pPr lvl="1">
              <a:buFont typeface="Arial" panose="020B0604020202020204" pitchFamily="34" charset="0"/>
              <a:buChar char="•"/>
            </a:pPr>
            <a:r>
              <a:rPr lang="en-US" dirty="0" smtClean="0"/>
              <a:t>Call Meeting to order</a:t>
            </a:r>
          </a:p>
          <a:p>
            <a:pPr lvl="1">
              <a:buFont typeface="Arial" panose="020B0604020202020204" pitchFamily="34" charset="0"/>
              <a:buChar char="•"/>
            </a:pPr>
            <a:r>
              <a:rPr lang="en-US" dirty="0" smtClean="0"/>
              <a:t>IEEE IPR Policy and procedure</a:t>
            </a:r>
          </a:p>
          <a:p>
            <a:pPr lvl="1">
              <a:buFont typeface="Arial" panose="020B0604020202020204" pitchFamily="34" charset="0"/>
              <a:buChar char="•"/>
            </a:pPr>
            <a:r>
              <a:rPr lang="en-US" dirty="0" smtClean="0"/>
              <a:t>Announcements</a:t>
            </a:r>
          </a:p>
          <a:p>
            <a:pPr lvl="1">
              <a:buFont typeface="Arial" panose="020B0604020202020204" pitchFamily="34" charset="0"/>
              <a:buChar char="•"/>
            </a:pPr>
            <a:r>
              <a:rPr lang="en-US" dirty="0" smtClean="0"/>
              <a:t>Submissions</a:t>
            </a:r>
          </a:p>
          <a:p>
            <a:pPr lvl="1">
              <a:buFont typeface="Arial" panose="020B0604020202020204" pitchFamily="34" charset="0"/>
              <a:buChar char="•"/>
            </a:pPr>
            <a:r>
              <a:rPr lang="en-US" dirty="0" smtClean="0"/>
              <a:t>Comment Resolution</a:t>
            </a:r>
          </a:p>
          <a:p>
            <a:pPr>
              <a:buFont typeface="Arial" panose="020B0604020202020204" pitchFamily="34" charset="0"/>
              <a:buChar char="•"/>
            </a:pPr>
            <a:r>
              <a:rPr lang="en-US" dirty="0" smtClean="0"/>
              <a:t>12:00 – 1:00 	Lunch</a:t>
            </a:r>
          </a:p>
          <a:p>
            <a:pPr>
              <a:buFont typeface="Arial" panose="020B0604020202020204" pitchFamily="34" charset="0"/>
              <a:buChar char="•"/>
            </a:pPr>
            <a:r>
              <a:rPr lang="en-US" dirty="0" smtClean="0"/>
              <a:t>1:00 – 3:00 	Comment Resolution</a:t>
            </a:r>
          </a:p>
          <a:p>
            <a:pPr>
              <a:buFont typeface="Arial" panose="020B0604020202020204" pitchFamily="34" charset="0"/>
              <a:buChar char="•"/>
            </a:pPr>
            <a:r>
              <a:rPr lang="en-US" dirty="0" smtClean="0"/>
              <a:t>3:00 – 3:15		Break</a:t>
            </a:r>
          </a:p>
          <a:p>
            <a:pPr>
              <a:buFont typeface="Arial" panose="020B0604020202020204" pitchFamily="34" charset="0"/>
              <a:buChar char="•"/>
            </a:pPr>
            <a:r>
              <a:rPr lang="en-US" dirty="0" smtClean="0"/>
              <a:t>3:15 – 6:00 	Comment Resolution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3432969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t>See embedded spreadsheet</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graphicFrame>
        <p:nvGraphicFramePr>
          <p:cNvPr id="8" name="Object 7"/>
          <p:cNvGraphicFramePr>
            <a:graphicFrameLocks noChangeAspect="1"/>
          </p:cNvGraphicFramePr>
          <p:nvPr>
            <p:extLst>
              <p:ext uri="{D42A27DB-BD31-4B8C-83A1-F6EECF244321}">
                <p14:modId xmlns:p14="http://schemas.microsoft.com/office/powerpoint/2010/main" val="307825440"/>
              </p:ext>
            </p:extLst>
          </p:nvPr>
        </p:nvGraphicFramePr>
        <p:xfrm>
          <a:off x="4114800" y="3043238"/>
          <a:ext cx="3076222" cy="2595562"/>
        </p:xfrm>
        <a:graphic>
          <a:graphicData uri="http://schemas.openxmlformats.org/presentationml/2006/ole">
            <mc:AlternateContent xmlns:mc="http://schemas.openxmlformats.org/markup-compatibility/2006">
              <mc:Choice xmlns:v="urn:schemas-microsoft-com:vml" Requires="v">
                <p:oleObj spid="_x0000_s4099" name="Worksheet" showAsIcon="1" r:id="rId3" imgW="914400" imgH="771480" progId="Excel.Sheet.12">
                  <p:embed/>
                </p:oleObj>
              </mc:Choice>
              <mc:Fallback>
                <p:oleObj name="Worksheet" showAsIcon="1" r:id="rId3" imgW="914400" imgH="771480" progId="Excel.Sheet.12">
                  <p:embed/>
                  <p:pic>
                    <p:nvPicPr>
                      <p:cNvPr id="0" name=""/>
                      <p:cNvPicPr/>
                      <p:nvPr/>
                    </p:nvPicPr>
                    <p:blipFill>
                      <a:blip r:embed="rId4"/>
                      <a:stretch>
                        <a:fillRect/>
                      </a:stretch>
                    </p:blipFill>
                    <p:spPr>
                      <a:xfrm>
                        <a:off x="4114800" y="3043238"/>
                        <a:ext cx="3076222" cy="2595562"/>
                      </a:xfrm>
                      <a:prstGeom prst="rect">
                        <a:avLst/>
                      </a:prstGeom>
                    </p:spPr>
                  </p:pic>
                </p:oleObj>
              </mc:Fallback>
            </mc:AlternateContent>
          </a:graphicData>
        </a:graphic>
      </p:graphicFrame>
    </p:spTree>
    <p:extLst>
      <p:ext uri="{BB962C8B-B14F-4D97-AF65-F5344CB8AC3E}">
        <p14:creationId xmlns:p14="http://schemas.microsoft.com/office/powerpoint/2010/main" val="218042322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11-17/1275 (Abhishek)</a:t>
            </a:r>
            <a:endParaRPr lang="en-US" dirty="0"/>
          </a:p>
        </p:txBody>
      </p:sp>
      <p:sp>
        <p:nvSpPr>
          <p:cNvPr id="3" name="Content Placeholder 2"/>
          <p:cNvSpPr>
            <a:spLocks noGrp="1"/>
          </p:cNvSpPr>
          <p:nvPr>
            <p:ph idx="1"/>
          </p:nvPr>
        </p:nvSpPr>
        <p:spPr/>
        <p:txBody>
          <a:bodyPr/>
          <a:lstStyle/>
          <a:p>
            <a:r>
              <a:rPr lang="en-US" dirty="0" smtClean="0"/>
              <a:t>DO you agree to resolutions to CIDs; </a:t>
            </a:r>
            <a:r>
              <a:rPr lang="en-GB" dirty="0"/>
              <a:t>3011, 6079, 7482, 8534, 5914, 6290, 7742, 8344, 8652, 7743, 7744, 9629, 9823, 7483, 9776, 7671, 8656, 7524, 6083, 5825, 6061, 9259, 8339, 9632, 7747, 8023, 9634, 9758, 7746, 9347, 9830, 9474, 5380, 3017 7954, 9639, 7265, 8379, 9506, 7751, 5707</a:t>
            </a:r>
            <a:endParaRPr lang="en-US" dirty="0"/>
          </a:p>
          <a:p>
            <a:r>
              <a:rPr lang="en-US" dirty="0" smtClean="0"/>
              <a:t>In doc 11-17/1275r4.</a:t>
            </a:r>
          </a:p>
          <a:p>
            <a:r>
              <a:rPr lang="en-US" dirty="0" smtClean="0"/>
              <a:t>No objection</a:t>
            </a:r>
          </a:p>
          <a:p>
            <a:r>
              <a:rPr lang="en-US" dirty="0" smtClean="0"/>
              <a:t>Zhou has a point on the setting of AID, an issue that needs to be considered by the TG.</a:t>
            </a:r>
          </a:p>
          <a:p>
            <a:endParaRPr lang="en-US"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397415501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11-17/1278 (Abhishek)</a:t>
            </a:r>
            <a:endParaRPr lang="en-US" dirty="0"/>
          </a:p>
        </p:txBody>
      </p:sp>
      <p:sp>
        <p:nvSpPr>
          <p:cNvPr id="3" name="Content Placeholder 2"/>
          <p:cNvSpPr>
            <a:spLocks noGrp="1"/>
          </p:cNvSpPr>
          <p:nvPr>
            <p:ph idx="1"/>
          </p:nvPr>
        </p:nvSpPr>
        <p:spPr/>
        <p:txBody>
          <a:bodyPr/>
          <a:lstStyle/>
          <a:p>
            <a:r>
              <a:rPr lang="en-US" dirty="0" smtClean="0"/>
              <a:t>Do you agree to the resolution to CID 9846 in doc 11-17/1278r1</a:t>
            </a:r>
          </a:p>
          <a:p>
            <a:endParaRPr lang="en-US" dirty="0"/>
          </a:p>
          <a:p>
            <a:r>
              <a:rPr lang="en-US" dirty="0" smtClean="0"/>
              <a:t>No objection</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397668428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11-17/1276 (Abhishek)</a:t>
            </a:r>
            <a:endParaRPr lang="en-US" dirty="0"/>
          </a:p>
        </p:txBody>
      </p:sp>
      <p:sp>
        <p:nvSpPr>
          <p:cNvPr id="3" name="Content Placeholder 2"/>
          <p:cNvSpPr>
            <a:spLocks noGrp="1"/>
          </p:cNvSpPr>
          <p:nvPr>
            <p:ph idx="1"/>
          </p:nvPr>
        </p:nvSpPr>
        <p:spPr/>
        <p:txBody>
          <a:bodyPr/>
          <a:lstStyle/>
          <a:p>
            <a:r>
              <a:rPr lang="en-US" dirty="0" smtClean="0"/>
              <a:t>Do you agree to resolutions to CIDs; </a:t>
            </a:r>
            <a:r>
              <a:rPr lang="en-GB" dirty="0"/>
              <a:t>8172, 5023, </a:t>
            </a:r>
            <a:r>
              <a:rPr lang="en-GB" dirty="0" smtClean="0">
                <a:solidFill>
                  <a:srgbClr val="FF0000"/>
                </a:solidFill>
              </a:rPr>
              <a:t>3073 (Zhou)</a:t>
            </a:r>
            <a:r>
              <a:rPr lang="en-GB" dirty="0" smtClean="0"/>
              <a:t>, </a:t>
            </a:r>
            <a:r>
              <a:rPr lang="en-GB" dirty="0"/>
              <a:t>10016, </a:t>
            </a:r>
            <a:r>
              <a:rPr lang="en-GB" dirty="0">
                <a:solidFill>
                  <a:srgbClr val="FF0000"/>
                </a:solidFill>
              </a:rPr>
              <a:t>7651, 6154, 7181, 3236, </a:t>
            </a:r>
            <a:r>
              <a:rPr lang="en-GB" dirty="0" smtClean="0">
                <a:solidFill>
                  <a:srgbClr val="FF0000"/>
                </a:solidFill>
              </a:rPr>
              <a:t>6000 (Kiseon)</a:t>
            </a:r>
            <a:r>
              <a:rPr lang="en-GB" dirty="0" smtClean="0"/>
              <a:t>, </a:t>
            </a:r>
            <a:r>
              <a:rPr lang="en-GB" dirty="0"/>
              <a:t>8389, 7409, 7425, 6139, 5860, </a:t>
            </a:r>
            <a:r>
              <a:rPr lang="en-GB" dirty="0">
                <a:solidFill>
                  <a:srgbClr val="FFC000"/>
                </a:solidFill>
              </a:rPr>
              <a:t>6711, </a:t>
            </a:r>
            <a:r>
              <a:rPr lang="en-GB" dirty="0" smtClean="0">
                <a:solidFill>
                  <a:srgbClr val="FFC000"/>
                </a:solidFill>
              </a:rPr>
              <a:t>6712 (Sean)</a:t>
            </a:r>
            <a:r>
              <a:rPr lang="en-GB" dirty="0" smtClean="0"/>
              <a:t>, </a:t>
            </a:r>
            <a:r>
              <a:rPr lang="en-GB" dirty="0"/>
              <a:t>6008, 5676, 7419, 9956, </a:t>
            </a:r>
            <a:r>
              <a:rPr lang="en-GB" dirty="0">
                <a:solidFill>
                  <a:srgbClr val="FF0000"/>
                </a:solidFill>
              </a:rPr>
              <a:t>6038, 6108, </a:t>
            </a:r>
            <a:r>
              <a:rPr lang="en-GB" dirty="0" smtClean="0">
                <a:solidFill>
                  <a:srgbClr val="FF0000"/>
                </a:solidFill>
              </a:rPr>
              <a:t>7204 (Jeongki),</a:t>
            </a:r>
            <a:r>
              <a:rPr lang="en-GB" dirty="0" smtClean="0"/>
              <a:t> </a:t>
            </a:r>
            <a:r>
              <a:rPr lang="en-GB" dirty="0"/>
              <a:t>9578, 5740, 5738, </a:t>
            </a:r>
            <a:r>
              <a:rPr lang="en-GB" dirty="0" smtClean="0">
                <a:solidFill>
                  <a:srgbClr val="FFC000"/>
                </a:solidFill>
              </a:rPr>
              <a:t>5507 (</a:t>
            </a:r>
            <a:r>
              <a:rPr lang="en-GB" dirty="0" err="1" smtClean="0">
                <a:solidFill>
                  <a:srgbClr val="FFC000"/>
                </a:solidFill>
              </a:rPr>
              <a:t>Jarkko</a:t>
            </a:r>
            <a:r>
              <a:rPr lang="en-GB" dirty="0" smtClean="0">
                <a:solidFill>
                  <a:srgbClr val="FFC000"/>
                </a:solidFill>
              </a:rPr>
              <a:t>)</a:t>
            </a:r>
            <a:r>
              <a:rPr lang="en-GB" dirty="0" smtClean="0"/>
              <a:t>, </a:t>
            </a:r>
            <a:r>
              <a:rPr lang="en-GB" dirty="0"/>
              <a:t>5508, 9740, 4787, 6039, 8288, 9741, 9957, 6043, 9742, 10295, 4788, 7422, </a:t>
            </a:r>
            <a:r>
              <a:rPr lang="en-GB" dirty="0">
                <a:solidFill>
                  <a:srgbClr val="FFC000"/>
                </a:solidFill>
              </a:rPr>
              <a:t>6182, 7043, </a:t>
            </a:r>
            <a:r>
              <a:rPr lang="en-GB" dirty="0" smtClean="0">
                <a:solidFill>
                  <a:srgbClr val="FFC000"/>
                </a:solidFill>
              </a:rPr>
              <a:t>5401 (</a:t>
            </a:r>
            <a:r>
              <a:rPr lang="en-GB" dirty="0" err="1" smtClean="0">
                <a:solidFill>
                  <a:srgbClr val="FFC000"/>
                </a:solidFill>
              </a:rPr>
              <a:t>Kaiying</a:t>
            </a:r>
            <a:r>
              <a:rPr lang="en-GB" dirty="0">
                <a:solidFill>
                  <a:srgbClr val="FFC000"/>
                </a:solidFill>
              </a:rPr>
              <a:t> </a:t>
            </a:r>
            <a:r>
              <a:rPr lang="en-GB" dirty="0" smtClean="0">
                <a:solidFill>
                  <a:srgbClr val="FFC000"/>
                </a:solidFill>
              </a:rPr>
              <a:t>and Yongho)</a:t>
            </a:r>
            <a:endParaRPr lang="en-US" dirty="0">
              <a:solidFill>
                <a:srgbClr val="FFC000"/>
              </a:solidFill>
            </a:endParaRPr>
          </a:p>
          <a:p>
            <a:r>
              <a:rPr lang="en-US" dirty="0" smtClean="0"/>
              <a:t>In doc 11-17/1276r1</a:t>
            </a:r>
          </a:p>
          <a:p>
            <a:endParaRPr lang="en-US" dirty="0"/>
          </a:p>
          <a:p>
            <a:r>
              <a:rPr lang="en-US" dirty="0" smtClean="0"/>
              <a:t>No objection on CIDs written in black</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368500695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11-17/1010</a:t>
            </a:r>
            <a:endParaRPr lang="en-US" dirty="0"/>
          </a:p>
        </p:txBody>
      </p:sp>
      <p:sp>
        <p:nvSpPr>
          <p:cNvPr id="3" name="Content Placeholder 2"/>
          <p:cNvSpPr>
            <a:spLocks noGrp="1"/>
          </p:cNvSpPr>
          <p:nvPr>
            <p:ph idx="1"/>
          </p:nvPr>
        </p:nvSpPr>
        <p:spPr/>
        <p:txBody>
          <a:bodyPr/>
          <a:lstStyle/>
          <a:p>
            <a:r>
              <a:rPr lang="en-US" dirty="0" smtClean="0"/>
              <a:t>Do you agree to resolutions of CIDs; </a:t>
            </a:r>
            <a:r>
              <a:rPr lang="en-GB" dirty="0"/>
              <a:t>3041, 3129, 6469, 6470, 8204, 3043, 3045, 5341, 4644, 5069, 5340, 5770, 5771, 5952, 5950, 3044, 5951, 7563, 5845, 8205, 5846, 6471, 6473, 7777, 8203, 8206, 9112 (27 CIDs</a:t>
            </a:r>
            <a:r>
              <a:rPr lang="en-GB" dirty="0" smtClean="0"/>
              <a:t>)</a:t>
            </a:r>
          </a:p>
          <a:p>
            <a:endParaRPr lang="en-GB" dirty="0"/>
          </a:p>
          <a:p>
            <a:r>
              <a:rPr lang="en-GB" dirty="0" smtClean="0"/>
              <a:t>In doc 11-17/1010r</a:t>
            </a:r>
            <a:r>
              <a:rPr lang="en-GB" dirty="0" smtClean="0">
                <a:solidFill>
                  <a:srgbClr val="FF0000"/>
                </a:solidFill>
              </a:rPr>
              <a:t>2</a:t>
            </a:r>
          </a:p>
          <a:p>
            <a:r>
              <a:rPr lang="en-US" dirty="0" smtClean="0"/>
              <a:t>No objection to resolutions. Some Editorial changes are pending.</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26068459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smtClean="0">
                <a:solidFill>
                  <a:srgbClr val="0000FF"/>
                </a:solidFill>
                <a:latin typeface="Arial Black" panose="020B0A04020102020204" pitchFamily="34" charset="0"/>
              </a:rPr>
              <a:t/>
            </a:r>
            <a:br>
              <a:rPr lang="en-US" altLang="en-US" dirty="0" smtClean="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
            </a:r>
            <a:br>
              <a:rPr lang="en-US" altLang="en-US" dirty="0">
                <a:solidFill>
                  <a:srgbClr val="0000FF"/>
                </a:solidFill>
                <a:latin typeface="Arial Black" panose="020B0A04020102020204" pitchFamily="34" charset="0"/>
              </a:rPr>
            </a:br>
            <a:r>
              <a:rPr lang="en-US" altLang="en-US" dirty="0" smtClean="0">
                <a:solidFill>
                  <a:srgbClr val="0000FF"/>
                </a:solidFill>
                <a:latin typeface="Arial Black" panose="020B0A04020102020204" pitchFamily="34" charset="0"/>
              </a:rPr>
              <a:t>IEEE </a:t>
            </a:r>
            <a:r>
              <a:rPr lang="en-US" altLang="en-US" dirty="0">
                <a:solidFill>
                  <a:srgbClr val="0000FF"/>
                </a:solidFill>
                <a:latin typeface="Arial Black" panose="020B0A04020102020204" pitchFamily="34" charset="0"/>
              </a:rPr>
              <a:t>802.11 </a:t>
            </a:r>
            <a:r>
              <a:rPr lang="en-US" altLang="en-US" dirty="0" err="1">
                <a:solidFill>
                  <a:srgbClr val="0000FF"/>
                </a:solidFill>
                <a:latin typeface="Arial Black" panose="020B0A04020102020204" pitchFamily="34" charset="0"/>
              </a:rPr>
              <a:t>TGax</a:t>
            </a:r>
            <a:r>
              <a:rPr lang="en-US" altLang="en-US" dirty="0">
                <a:solidFill>
                  <a:srgbClr val="0000FF"/>
                </a:solidFill>
                <a:latin typeface="Arial Black" panose="020B0A04020102020204" pitchFamily="34" charset="0"/>
              </a:rPr>
              <a:t>:</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High Efficiency WLAN</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Task Group</a:t>
            </a:r>
            <a:endParaRPr lang="en-GB" dirty="0"/>
          </a:p>
        </p:txBody>
      </p:sp>
      <p:sp>
        <p:nvSpPr>
          <p:cNvPr id="4098" name="Rectangle 2"/>
          <p:cNvSpPr>
            <a:spLocks noGrp="1" noChangeArrowheads="1"/>
          </p:cNvSpPr>
          <p:nvPr>
            <p:ph idx="1"/>
          </p:nvPr>
        </p:nvSpPr>
        <p:spPr>
          <a:xfrm>
            <a:off x="685800" y="2743201"/>
            <a:ext cx="7770813" cy="2971800"/>
          </a:xfrm>
          <a:ln/>
        </p:spPr>
        <p:txBody>
          <a:bodyPr/>
          <a:lstStyle/>
          <a:p>
            <a:pPr algn="ctr">
              <a:lnSpc>
                <a:spcPct val="90000"/>
              </a:lnSpc>
              <a:buFontTx/>
              <a:buNone/>
            </a:pPr>
            <a:r>
              <a:rPr lang="en-GB" dirty="0" smtClean="0"/>
              <a:t> </a:t>
            </a:r>
            <a:r>
              <a:rPr lang="en-US" sz="4000" dirty="0" smtClean="0">
                <a:latin typeface="Arial" panose="020B0604020202020204" pitchFamily="34" charset="0"/>
              </a:rPr>
              <a:t>Santa Clara</a:t>
            </a:r>
            <a:r>
              <a:rPr lang="en-US" altLang="en-US" sz="4000" dirty="0" smtClean="0">
                <a:latin typeface="Arial" panose="020B0604020202020204" pitchFamily="34" charset="0"/>
              </a:rPr>
              <a:t>, California</a:t>
            </a:r>
            <a:endParaRPr lang="en-US" altLang="en-US" sz="4000" dirty="0">
              <a:latin typeface="Arial" panose="020B0604020202020204" pitchFamily="34" charset="0"/>
            </a:endParaRPr>
          </a:p>
          <a:p>
            <a:pPr algn="ctr">
              <a:lnSpc>
                <a:spcPct val="90000"/>
              </a:lnSpc>
              <a:buFontTx/>
              <a:buNone/>
            </a:pPr>
            <a:r>
              <a:rPr lang="en-US" altLang="en-US" sz="4000" dirty="0" smtClean="0">
                <a:latin typeface="Arial" panose="020B0604020202020204" pitchFamily="34" charset="0"/>
              </a:rPr>
              <a:t>September 06-08, </a:t>
            </a:r>
            <a:r>
              <a:rPr lang="en-US" altLang="en-US" sz="4000" dirty="0">
                <a:latin typeface="Arial" panose="020B0604020202020204" pitchFamily="34" charset="0"/>
              </a:rPr>
              <a:t>2017</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dirty="0">
                <a:latin typeface="Arial" panose="020B0604020202020204" pitchFamily="34" charset="0"/>
              </a:rPr>
              <a:t>Chair: Osama Aboul-Magd (Huawei Technologies)</a:t>
            </a:r>
          </a:p>
          <a:p>
            <a:pPr algn="ctr">
              <a:lnSpc>
                <a:spcPct val="90000"/>
              </a:lnSpc>
              <a:buFontTx/>
              <a:buNone/>
            </a:pPr>
            <a:r>
              <a:rPr lang="en-US" altLang="en-US" dirty="0">
                <a:latin typeface="Arial" panose="020B0604020202020204" pitchFamily="34" charset="0"/>
              </a:rPr>
              <a:t>Vice Chair: Simone Merlin (Qualcomm)</a:t>
            </a:r>
          </a:p>
          <a:p>
            <a:pPr algn="ctr">
              <a:lnSpc>
                <a:spcPct val="90000"/>
              </a:lnSpc>
              <a:buFontTx/>
              <a:buNone/>
            </a:pPr>
            <a:r>
              <a:rPr lang="en-US" altLang="en-US" dirty="0">
                <a:latin typeface="Arial" panose="020B0604020202020204" pitchFamily="34" charset="0"/>
              </a:rPr>
              <a:t>Vice Chair: Ron </a:t>
            </a:r>
            <a:r>
              <a:rPr lang="en-US" altLang="en-US" dirty="0" err="1">
                <a:latin typeface="Arial" panose="020B0604020202020204" pitchFamily="34" charset="0"/>
              </a:rPr>
              <a:t>Porat</a:t>
            </a:r>
            <a:r>
              <a:rPr lang="en-US" altLang="en-US" dirty="0">
                <a:latin typeface="Arial" panose="020B0604020202020204" pitchFamily="34" charset="0"/>
              </a:rPr>
              <a:t> (Broadcom)</a:t>
            </a:r>
            <a:endParaRPr lang="en-US" altLang="en-US" sz="2000" dirty="0">
              <a:latin typeface="Arial" panose="020B0604020202020204" pitchFamily="34" charset="0"/>
            </a:endParaRPr>
          </a:p>
          <a:p>
            <a:pPr algn="ctr">
              <a:lnSpc>
                <a:spcPct val="90000"/>
              </a:lnSpc>
              <a:buFontTx/>
              <a:buNone/>
            </a:pPr>
            <a:r>
              <a:rPr lang="en-US" altLang="en-US" dirty="0">
                <a:latin typeface="Arial" panose="020B0604020202020204" pitchFamily="34" charset="0"/>
              </a:rPr>
              <a:t>Secretary: Yasuhiko Inoue (NTT)</a:t>
            </a:r>
          </a:p>
          <a:p>
            <a:pPr algn="ctr">
              <a:lnSpc>
                <a:spcPct val="90000"/>
              </a:lnSpc>
              <a:buFontTx/>
              <a:buNone/>
            </a:pPr>
            <a:r>
              <a:rPr lang="en-US" altLang="en-US" dirty="0">
                <a:latin typeface="Arial" panose="020B0604020202020204" pitchFamily="34" charset="0"/>
              </a:rPr>
              <a:t>Technical Editor: Robert Stacey (Intel)</a:t>
            </a:r>
            <a:endParaRPr lang="en-CA" altLang="en-US"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4" name="Date Placeholder 3"/>
          <p:cNvSpPr>
            <a:spLocks noGrp="1"/>
          </p:cNvSpPr>
          <p:nvPr>
            <p:ph type="dt" idx="15"/>
          </p:nvPr>
        </p:nvSpPr>
        <p:spPr/>
        <p:txBody>
          <a:bodyPr/>
          <a:lstStyle/>
          <a:p>
            <a:r>
              <a:rPr lang="en-US" smtClean="0"/>
              <a:t>August 2017</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11-17/1009</a:t>
            </a:r>
            <a:endParaRPr lang="en-US" dirty="0"/>
          </a:p>
        </p:txBody>
      </p:sp>
      <p:sp>
        <p:nvSpPr>
          <p:cNvPr id="3" name="Content Placeholder 2"/>
          <p:cNvSpPr>
            <a:spLocks noGrp="1"/>
          </p:cNvSpPr>
          <p:nvPr>
            <p:ph idx="1"/>
          </p:nvPr>
        </p:nvSpPr>
        <p:spPr/>
        <p:txBody>
          <a:bodyPr/>
          <a:lstStyle/>
          <a:p>
            <a:r>
              <a:rPr lang="en-US" dirty="0" smtClean="0"/>
              <a:t>Do you accept resolutions to CIDs; </a:t>
            </a:r>
            <a:r>
              <a:rPr lang="en-GB" dirty="0"/>
              <a:t>CIDs:  5068, 6048 ,6804 ,6805 ,6807, 6814 ,6815 ,5230 ,6816 ,8243 ,8421 ,8422 ,8244 ,8245 ,8289 ,8622 ,9593, 5952</a:t>
            </a:r>
            <a:endParaRPr lang="en-US" dirty="0"/>
          </a:p>
          <a:p>
            <a:r>
              <a:rPr lang="en-GB" dirty="0"/>
              <a:t> (18 CIDs)</a:t>
            </a:r>
            <a:endParaRPr lang="en-US" dirty="0"/>
          </a:p>
          <a:p>
            <a:r>
              <a:rPr lang="en-GB" dirty="0"/>
              <a:t> </a:t>
            </a:r>
            <a:endParaRPr lang="en-US" dirty="0"/>
          </a:p>
          <a:p>
            <a:r>
              <a:rPr lang="en-US" dirty="0" smtClean="0"/>
              <a:t>In Doc 11-17/1009r1</a:t>
            </a:r>
          </a:p>
          <a:p>
            <a:r>
              <a:rPr lang="en-US" dirty="0" smtClean="0"/>
              <a:t>No objection, Editorials are pending.</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190609366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11-17/1264 (Alfred)</a:t>
            </a:r>
            <a:endParaRPr lang="en-US" dirty="0"/>
          </a:p>
        </p:txBody>
      </p:sp>
      <p:sp>
        <p:nvSpPr>
          <p:cNvPr id="3" name="Content Placeholder 2"/>
          <p:cNvSpPr>
            <a:spLocks noGrp="1"/>
          </p:cNvSpPr>
          <p:nvPr>
            <p:ph idx="1"/>
          </p:nvPr>
        </p:nvSpPr>
        <p:spPr/>
        <p:txBody>
          <a:bodyPr/>
          <a:lstStyle/>
          <a:p>
            <a:r>
              <a:rPr lang="en-US" sz="2000" dirty="0" smtClean="0"/>
              <a:t>Revisited to show changes made since last presentation.</a:t>
            </a:r>
          </a:p>
          <a:p>
            <a:pPr lvl="0"/>
            <a:r>
              <a:rPr lang="en-US" sz="2000" dirty="0" smtClean="0"/>
              <a:t>Do you agree to resolutions to CIDs; </a:t>
            </a:r>
            <a:r>
              <a:rPr lang="en-US" sz="2000" dirty="0"/>
              <a:t>3012, 3013, 3014, 3117, 3164, 3168, 3170, 3172, 3173, </a:t>
            </a:r>
            <a:r>
              <a:rPr lang="en-US" sz="2000" dirty="0" smtClean="0"/>
              <a:t>4988, 5012</a:t>
            </a:r>
            <a:r>
              <a:rPr lang="en-US" sz="2000" dirty="0"/>
              <a:t>, 5129, 5132, 5158, 5319, 5757, 5826, 5915, 5955, 5956, </a:t>
            </a:r>
            <a:r>
              <a:rPr lang="en-US" sz="2000" dirty="0" smtClean="0"/>
              <a:t>6081</a:t>
            </a:r>
            <a:r>
              <a:rPr lang="en-US" sz="2000" dirty="0"/>
              <a:t>, 6151, 6309, 6323, 6325, 6326, 6327, 7261, 7263, </a:t>
            </a:r>
            <a:r>
              <a:rPr lang="en-US" sz="2000" dirty="0" smtClean="0"/>
              <a:t>7485,7486</a:t>
            </a:r>
            <a:r>
              <a:rPr lang="en-US" sz="2000" dirty="0"/>
              <a:t>, 7488, 7748, 7749, 7750, 7913, 7956, 7958, </a:t>
            </a:r>
            <a:r>
              <a:rPr lang="en-US" sz="2000" dirty="0" smtClean="0"/>
              <a:t>8112</a:t>
            </a:r>
            <a:r>
              <a:rPr lang="en-US" sz="2000" dirty="0"/>
              <a:t>, 8189, 8253, 8254, 8650, 8653, 8654, </a:t>
            </a:r>
            <a:r>
              <a:rPr lang="en-US" sz="2000" dirty="0" smtClean="0"/>
              <a:t>86559102, 9264</a:t>
            </a:r>
            <a:r>
              <a:rPr lang="en-US" sz="2000" dirty="0"/>
              <a:t>, 9350, 9470, 9473, 9631, 9635, 9638, 9640, 9641, </a:t>
            </a:r>
            <a:r>
              <a:rPr lang="en-US" sz="2000" dirty="0" smtClean="0"/>
              <a:t>9644, 9822</a:t>
            </a:r>
            <a:r>
              <a:rPr lang="en-US" sz="2000" dirty="0"/>
              <a:t>, 9824, 9825, 9829, 9832, 9833, 9990, 9991, </a:t>
            </a:r>
            <a:r>
              <a:rPr lang="en-US" sz="2000" dirty="0" smtClean="0"/>
              <a:t>9992</a:t>
            </a:r>
            <a:r>
              <a:rPr lang="en-US" sz="2000" dirty="0"/>
              <a:t>, 9994, 10002, </a:t>
            </a:r>
            <a:r>
              <a:rPr lang="en-US" sz="2000" dirty="0" smtClean="0"/>
              <a:t>10238</a:t>
            </a:r>
          </a:p>
          <a:p>
            <a:pPr lvl="0"/>
            <a:r>
              <a:rPr lang="en-US" sz="2000" dirty="0" smtClean="0"/>
              <a:t>In doc 11-17/1264rx</a:t>
            </a:r>
            <a:endParaRPr lang="en-US" sz="2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405439356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11-17/1263 (Alfred)</a:t>
            </a:r>
            <a:endParaRPr lang="en-US" dirty="0"/>
          </a:p>
        </p:txBody>
      </p:sp>
      <p:sp>
        <p:nvSpPr>
          <p:cNvPr id="3" name="Content Placeholder 2"/>
          <p:cNvSpPr>
            <a:spLocks noGrp="1"/>
          </p:cNvSpPr>
          <p:nvPr>
            <p:ph idx="1"/>
          </p:nvPr>
        </p:nvSpPr>
        <p:spPr/>
        <p:txBody>
          <a:bodyPr/>
          <a:lstStyle/>
          <a:p>
            <a:pPr lvl="0" algn="just">
              <a:spcBef>
                <a:spcPts val="0"/>
              </a:spcBef>
              <a:spcAft>
                <a:spcPts val="0"/>
              </a:spcAft>
              <a:buFont typeface="Times New Roman" panose="02020603050405020304" pitchFamily="18" charset="0"/>
              <a:buChar char="-"/>
            </a:pPr>
            <a:r>
              <a:rPr lang="en-US" dirty="0" smtClean="0"/>
              <a:t>Do you agree to resolutions to CIDs </a:t>
            </a:r>
            <a:r>
              <a:rPr lang="en-GB" dirty="0">
                <a:latin typeface="Times New Roman" panose="02020603050405020304" pitchFamily="18" charset="0"/>
                <a:ea typeface="Malgun Gothic" panose="020B0503020000020004" pitchFamily="34" charset="-127"/>
              </a:rPr>
              <a:t>4773, 5552, 5553, 5554, 5555, 5556 7382, 7774, 7870, 8355, </a:t>
            </a:r>
            <a:r>
              <a:rPr lang="en-US" dirty="0" smtClean="0">
                <a:latin typeface="Times New Roman" panose="02020603050405020304" pitchFamily="18" charset="0"/>
                <a:ea typeface="Malgun Gothic" panose="020B0503020000020004" pitchFamily="34" charset="-127"/>
              </a:rPr>
              <a:t> </a:t>
            </a:r>
            <a:r>
              <a:rPr lang="en-GB" dirty="0" smtClean="0">
                <a:latin typeface="Times New Roman" panose="02020603050405020304" pitchFamily="18" charset="0"/>
                <a:ea typeface="Malgun Gothic" panose="020B0503020000020004" pitchFamily="34" charset="-127"/>
              </a:rPr>
              <a:t>9664</a:t>
            </a:r>
            <a:r>
              <a:rPr lang="en-GB" dirty="0">
                <a:latin typeface="Times New Roman" panose="02020603050405020304" pitchFamily="18" charset="0"/>
                <a:ea typeface="Malgun Gothic" panose="020B0503020000020004" pitchFamily="34" charset="-127"/>
              </a:rPr>
              <a:t>, </a:t>
            </a:r>
            <a:r>
              <a:rPr lang="en-GB" dirty="0" smtClean="0">
                <a:latin typeface="Times New Roman" panose="02020603050405020304" pitchFamily="18" charset="0"/>
                <a:ea typeface="Malgun Gothic" panose="020B0503020000020004" pitchFamily="34" charset="-127"/>
              </a:rPr>
              <a:t>9665 in doc 11-17/1263r2?</a:t>
            </a:r>
          </a:p>
          <a:p>
            <a:pPr lvl="0" algn="just">
              <a:spcBef>
                <a:spcPts val="0"/>
              </a:spcBef>
              <a:spcAft>
                <a:spcPts val="0"/>
              </a:spcAft>
              <a:buFont typeface="Times New Roman" panose="02020603050405020304" pitchFamily="18" charset="0"/>
              <a:buChar char="-"/>
            </a:pPr>
            <a:endParaRPr lang="en-GB" dirty="0">
              <a:latin typeface="Times New Roman" panose="02020603050405020304" pitchFamily="18" charset="0"/>
              <a:ea typeface="Malgun Gothic" panose="020B0503020000020004" pitchFamily="34" charset="-127"/>
            </a:endParaRPr>
          </a:p>
          <a:p>
            <a:pPr lvl="0" algn="just">
              <a:spcBef>
                <a:spcPts val="0"/>
              </a:spcBef>
              <a:spcAft>
                <a:spcPts val="0"/>
              </a:spcAft>
              <a:buFont typeface="Times New Roman" panose="02020603050405020304" pitchFamily="18" charset="0"/>
              <a:buChar char="-"/>
            </a:pPr>
            <a:r>
              <a:rPr lang="en-GB" strike="sngStrike" dirty="0" smtClean="0">
                <a:latin typeface="Times New Roman" panose="02020603050405020304" pitchFamily="18" charset="0"/>
                <a:ea typeface="Malgun Gothic" panose="020B0503020000020004" pitchFamily="34" charset="-127"/>
              </a:rPr>
              <a:t>3178 ad 4927 are not in the list</a:t>
            </a:r>
          </a:p>
          <a:p>
            <a:pPr lvl="0" algn="just">
              <a:spcBef>
                <a:spcPts val="0"/>
              </a:spcBef>
              <a:spcAft>
                <a:spcPts val="0"/>
              </a:spcAft>
              <a:buFont typeface="Times New Roman" panose="02020603050405020304" pitchFamily="18" charset="0"/>
              <a:buChar char="-"/>
            </a:pPr>
            <a:endParaRPr lang="en-GB" dirty="0">
              <a:latin typeface="Times New Roman" panose="02020603050405020304" pitchFamily="18" charset="0"/>
              <a:ea typeface="Malgun Gothic" panose="020B0503020000020004" pitchFamily="34" charset="-127"/>
            </a:endParaRPr>
          </a:p>
          <a:p>
            <a:pPr lvl="0" algn="just">
              <a:spcBef>
                <a:spcPts val="0"/>
              </a:spcBef>
              <a:spcAft>
                <a:spcPts val="0"/>
              </a:spcAft>
              <a:buFont typeface="Times New Roman" panose="02020603050405020304" pitchFamily="18" charset="0"/>
              <a:buChar char="-"/>
            </a:pPr>
            <a:r>
              <a:rPr lang="en-GB" dirty="0" smtClean="0">
                <a:latin typeface="Times New Roman" panose="02020603050405020304" pitchFamily="18" charset="0"/>
                <a:ea typeface="Malgun Gothic" panose="020B0503020000020004" pitchFamily="34" charset="-127"/>
              </a:rPr>
              <a:t>No objection </a:t>
            </a:r>
          </a:p>
          <a:p>
            <a:pPr lvl="0" algn="just">
              <a:spcBef>
                <a:spcPts val="0"/>
              </a:spcBef>
              <a:spcAft>
                <a:spcPts val="0"/>
              </a:spcAft>
              <a:buFont typeface="Times New Roman" panose="02020603050405020304" pitchFamily="18" charset="0"/>
              <a:buChar char="-"/>
            </a:pPr>
            <a:endParaRPr lang="en-GB" dirty="0">
              <a:latin typeface="Times New Roman" panose="02020603050405020304" pitchFamily="18" charset="0"/>
              <a:ea typeface="Malgun Gothic" panose="020B0503020000020004" pitchFamily="34" charset="-127"/>
            </a:endParaRPr>
          </a:p>
          <a:p>
            <a:pPr lvl="0" algn="just">
              <a:spcBef>
                <a:spcPts val="0"/>
              </a:spcBef>
              <a:spcAft>
                <a:spcPts val="0"/>
              </a:spcAft>
              <a:buFont typeface="Times New Roman" panose="02020603050405020304" pitchFamily="18" charset="0"/>
              <a:buChar char="-"/>
            </a:pPr>
            <a:endParaRPr lang="en-US" dirty="0">
              <a:latin typeface="Times New Roman" panose="02020603050405020304" pitchFamily="18" charset="0"/>
              <a:ea typeface="Malgun Gothic" panose="020B0503020000020004" pitchFamily="34" charset="-127"/>
            </a:endParaRPr>
          </a:p>
          <a:p>
            <a:pPr marL="0" marR="0" algn="just">
              <a:spcBef>
                <a:spcPts val="0"/>
              </a:spcBef>
              <a:spcAft>
                <a:spcPts val="0"/>
              </a:spcAft>
            </a:pPr>
            <a:r>
              <a:rPr lang="en-GB" dirty="0">
                <a:latin typeface="Times New Roman" panose="02020603050405020304" pitchFamily="18" charset="0"/>
                <a:ea typeface="Malgun Gothic" panose="020B0503020000020004" pitchFamily="34" charset="-127"/>
              </a:rPr>
              <a:t> </a:t>
            </a:r>
            <a:endParaRPr lang="en-US" dirty="0">
              <a:latin typeface="Times New Roman" panose="02020603050405020304" pitchFamily="18" charset="0"/>
              <a:ea typeface="Malgun Gothic" panose="020B0503020000020004" pitchFamily="34" charset="-127"/>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92042588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11-17/1262 (Alfred)</a:t>
            </a:r>
            <a:endParaRPr lang="en-US" dirty="0"/>
          </a:p>
        </p:txBody>
      </p:sp>
      <p:sp>
        <p:nvSpPr>
          <p:cNvPr id="3" name="Content Placeholder 2"/>
          <p:cNvSpPr>
            <a:spLocks noGrp="1"/>
          </p:cNvSpPr>
          <p:nvPr>
            <p:ph idx="1"/>
          </p:nvPr>
        </p:nvSpPr>
        <p:spPr>
          <a:xfrm>
            <a:off x="685800" y="1600200"/>
            <a:ext cx="7770813" cy="4113213"/>
          </a:xfrm>
        </p:spPr>
        <p:txBody>
          <a:bodyPr/>
          <a:lstStyle/>
          <a:p>
            <a:pPr lvl="0"/>
            <a:r>
              <a:rPr lang="en-US" sz="2000" dirty="0" smtClean="0"/>
              <a:t>Do you agree to resolutions to CIDs </a:t>
            </a:r>
            <a:r>
              <a:rPr lang="en-GB" sz="2000" dirty="0"/>
              <a:t>3303, 3304, 3305, 3306, 5193, 5194, 5195, 5367, 5368, 5812, </a:t>
            </a:r>
            <a:r>
              <a:rPr lang="en-GB" sz="2000" dirty="0" smtClean="0"/>
              <a:t>6010</a:t>
            </a:r>
            <a:r>
              <a:rPr lang="en-GB" sz="2000" dirty="0"/>
              <a:t>, 6011, 6012, 6104, 6732, 6733, 7111, 7637, 7638, </a:t>
            </a:r>
            <a:r>
              <a:rPr lang="en-GB" sz="2000" dirty="0" smtClean="0"/>
              <a:t>7639</a:t>
            </a:r>
            <a:r>
              <a:rPr lang="en-US" sz="2000" dirty="0" smtClean="0"/>
              <a:t>, </a:t>
            </a:r>
            <a:r>
              <a:rPr lang="en-GB" sz="2000" dirty="0" smtClean="0"/>
              <a:t>7640</a:t>
            </a:r>
            <a:r>
              <a:rPr lang="en-GB" sz="2000" dirty="0"/>
              <a:t>, 7641, 7818, 7819, 8222, 8503, 8504, 8588, 8709, </a:t>
            </a:r>
            <a:r>
              <a:rPr lang="en-GB" sz="2000" dirty="0" smtClean="0"/>
              <a:t>8710,</a:t>
            </a:r>
            <a:r>
              <a:rPr lang="en-US" sz="2000" dirty="0"/>
              <a:t> </a:t>
            </a:r>
            <a:r>
              <a:rPr lang="en-GB" sz="2000" dirty="0" smtClean="0"/>
              <a:t>8711</a:t>
            </a:r>
            <a:r>
              <a:rPr lang="en-GB" sz="2000" dirty="0"/>
              <a:t>, 8712, 8713, 8716, 9224, 9225, 9300, 9301, </a:t>
            </a:r>
            <a:r>
              <a:rPr lang="en-GB" sz="2000" dirty="0" smtClean="0"/>
              <a:t>9302, 9304,</a:t>
            </a:r>
            <a:r>
              <a:rPr lang="en-US" sz="2000" dirty="0"/>
              <a:t> </a:t>
            </a:r>
            <a:r>
              <a:rPr lang="en-GB" sz="2000" dirty="0" smtClean="0"/>
              <a:t>9305</a:t>
            </a:r>
            <a:r>
              <a:rPr lang="en-GB" sz="2000" dirty="0"/>
              <a:t>, 9536, 9720, 9923, 9924, </a:t>
            </a:r>
            <a:r>
              <a:rPr lang="en-GB" sz="2000" dirty="0">
                <a:solidFill>
                  <a:srgbClr val="FF0000"/>
                </a:solidFill>
              </a:rPr>
              <a:t>9925,</a:t>
            </a:r>
            <a:r>
              <a:rPr lang="en-GB" sz="2000" dirty="0"/>
              <a:t> 9926, 9927, 9928, </a:t>
            </a:r>
            <a:r>
              <a:rPr lang="en-GB" sz="2000" dirty="0" smtClean="0"/>
              <a:t>9929,</a:t>
            </a:r>
            <a:r>
              <a:rPr lang="en-US" sz="2000" dirty="0"/>
              <a:t> </a:t>
            </a:r>
            <a:r>
              <a:rPr lang="en-GB" sz="2000" dirty="0" smtClean="0"/>
              <a:t>10151</a:t>
            </a:r>
            <a:r>
              <a:rPr lang="en-GB" sz="2000" dirty="0"/>
              <a:t>, 10152, 10153, 10156, 10160, 8066</a:t>
            </a:r>
            <a:endParaRPr lang="en-US" sz="2000" dirty="0"/>
          </a:p>
          <a:p>
            <a:r>
              <a:rPr lang="en-US" sz="2000" dirty="0" smtClean="0"/>
              <a:t>In doc 11-16/1262r1?</a:t>
            </a:r>
          </a:p>
          <a:p>
            <a:r>
              <a:rPr lang="en-US" sz="2000" dirty="0" smtClean="0"/>
              <a:t>7641, 8503, 8504, 9720 – add a condition according to </a:t>
            </a:r>
            <a:r>
              <a:rPr lang="en-US" sz="2000" dirty="0" err="1" smtClean="0"/>
              <a:t>Liwen’s</a:t>
            </a:r>
            <a:r>
              <a:rPr lang="en-US" sz="2000" dirty="0" smtClean="0"/>
              <a:t> comment.</a:t>
            </a:r>
            <a:endParaRPr lang="en-US" sz="2000" dirty="0"/>
          </a:p>
          <a:p>
            <a:r>
              <a:rPr lang="en-US" sz="2000" dirty="0" smtClean="0"/>
              <a:t>No objection to resolutions to CIDs in black.</a:t>
            </a:r>
          </a:p>
          <a:p>
            <a:r>
              <a:rPr lang="en-US" sz="2000" dirty="0" smtClean="0"/>
              <a:t>Robert’s comments on 20 MHz only STA handling 80 MHz NDP</a:t>
            </a:r>
          </a:p>
          <a:p>
            <a:r>
              <a:rPr lang="en-US" sz="2000" dirty="0" smtClean="0"/>
              <a:t>Will come back to this document later.</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40929375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11-17/1060 (</a:t>
            </a:r>
            <a:r>
              <a:rPr lang="en-US" dirty="0" err="1" smtClean="0"/>
              <a:t>Jeonkgi</a:t>
            </a:r>
            <a:r>
              <a:rPr lang="en-US" dirty="0" smtClean="0"/>
              <a:t>)</a:t>
            </a:r>
            <a:endParaRPr lang="en-US" dirty="0"/>
          </a:p>
        </p:txBody>
      </p:sp>
      <p:sp>
        <p:nvSpPr>
          <p:cNvPr id="3" name="Content Placeholder 2"/>
          <p:cNvSpPr>
            <a:spLocks noGrp="1"/>
          </p:cNvSpPr>
          <p:nvPr>
            <p:ph idx="1"/>
          </p:nvPr>
        </p:nvSpPr>
        <p:spPr/>
        <p:txBody>
          <a:bodyPr/>
          <a:lstStyle/>
          <a:p>
            <a:r>
              <a:rPr lang="en-US" dirty="0" smtClean="0"/>
              <a:t>Do you agree to resolutions to CIDs 6053 ad 6042 in doc 11-17/1060r3?</a:t>
            </a:r>
          </a:p>
          <a:p>
            <a:endParaRPr lang="en-US" dirty="0"/>
          </a:p>
          <a:p>
            <a:r>
              <a:rPr lang="en-US" dirty="0" smtClean="0"/>
              <a:t>Wait for </a:t>
            </a:r>
            <a:r>
              <a:rPr lang="en-US" dirty="0" err="1" smtClean="0"/>
              <a:t>Chhitto</a:t>
            </a:r>
            <a:endParaRPr lang="en-US" dirty="0" smtClean="0"/>
          </a:p>
          <a:p>
            <a:r>
              <a:rPr lang="en-US" dirty="0" smtClean="0"/>
              <a:t>Raja concern about the value of the No RA RU using the reserved bit.</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14902627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11-17/1351 (Jeongki)</a:t>
            </a:r>
            <a:endParaRPr lang="en-US" dirty="0"/>
          </a:p>
        </p:txBody>
      </p:sp>
      <p:sp>
        <p:nvSpPr>
          <p:cNvPr id="3" name="Content Placeholder 2"/>
          <p:cNvSpPr>
            <a:spLocks noGrp="1"/>
          </p:cNvSpPr>
          <p:nvPr>
            <p:ph idx="1"/>
          </p:nvPr>
        </p:nvSpPr>
        <p:spPr/>
        <p:txBody>
          <a:bodyPr/>
          <a:lstStyle/>
          <a:p>
            <a:r>
              <a:rPr lang="en-US" dirty="0" smtClean="0"/>
              <a:t>Do you agree to resolutions to CIDs; </a:t>
            </a:r>
            <a:r>
              <a:rPr lang="en-US" dirty="0"/>
              <a:t>6040, 7420, 7421,  </a:t>
            </a:r>
            <a:r>
              <a:rPr lang="en-US" dirty="0" smtClean="0"/>
              <a:t>7601 in doc 11-17/1351r2?</a:t>
            </a:r>
          </a:p>
          <a:p>
            <a:endParaRPr lang="en-US" dirty="0"/>
          </a:p>
          <a:p>
            <a:r>
              <a:rPr lang="en-US" dirty="0" smtClean="0"/>
              <a:t>No objection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186150169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85800"/>
            <a:ext cx="8077200" cy="1065213"/>
          </a:xfrm>
        </p:spPr>
        <p:txBody>
          <a:bodyPr/>
          <a:lstStyle/>
          <a:p>
            <a:r>
              <a:rPr lang="en-US" altLang="en-US" dirty="0"/>
              <a:t>Agenda for </a:t>
            </a:r>
            <a:r>
              <a:rPr lang="en-US" altLang="en-US" dirty="0" smtClean="0"/>
              <a:t>Thursday September 07, 2017</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Call the meeting to order</a:t>
            </a:r>
          </a:p>
          <a:p>
            <a:pPr>
              <a:buFont typeface="Arial" panose="020B0604020202020204" pitchFamily="34" charset="0"/>
              <a:buChar char="•"/>
            </a:pPr>
            <a:r>
              <a:rPr lang="en-US" dirty="0" smtClean="0"/>
              <a:t>IPR Policy and procedure reminder</a:t>
            </a:r>
          </a:p>
          <a:p>
            <a:pPr>
              <a:buFont typeface="Arial" panose="020B0604020202020204" pitchFamily="34" charset="0"/>
              <a:buChar char="•"/>
            </a:pPr>
            <a:r>
              <a:rPr lang="en-US" dirty="0" smtClean="0"/>
              <a:t>Comment Resolution</a:t>
            </a:r>
          </a:p>
          <a:p>
            <a:pPr>
              <a:buFont typeface="Arial" panose="020B0604020202020204" pitchFamily="34" charset="0"/>
              <a:buChar char="•"/>
            </a:pPr>
            <a:r>
              <a:rPr lang="en-US" dirty="0" smtClean="0"/>
              <a:t>Recess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37958329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008938" cy="1065213"/>
          </a:xfrm>
        </p:spPr>
        <p:txBody>
          <a:bodyPr/>
          <a:lstStyle/>
          <a:p>
            <a:r>
              <a:rPr lang="en-US" altLang="en-US" dirty="0"/>
              <a:t>Agenda for </a:t>
            </a:r>
            <a:r>
              <a:rPr lang="en-US" altLang="en-US" dirty="0" smtClean="0"/>
              <a:t>Friday September 08, 2017</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Call the meeting to order</a:t>
            </a:r>
          </a:p>
          <a:p>
            <a:pPr>
              <a:buFont typeface="Arial" panose="020B0604020202020204" pitchFamily="34" charset="0"/>
              <a:buChar char="•"/>
            </a:pPr>
            <a:r>
              <a:rPr lang="en-US" dirty="0" smtClean="0"/>
              <a:t>IPR Policy and procedure reminder</a:t>
            </a:r>
          </a:p>
          <a:p>
            <a:pPr>
              <a:buFont typeface="Arial" panose="020B0604020202020204" pitchFamily="34" charset="0"/>
              <a:buChar char="•"/>
            </a:pPr>
            <a:r>
              <a:rPr lang="en-US" dirty="0" smtClean="0"/>
              <a:t>Comment Resolution</a:t>
            </a:r>
          </a:p>
          <a:p>
            <a:pPr>
              <a:buFont typeface="Arial" panose="020B0604020202020204" pitchFamily="34" charset="0"/>
              <a:buChar char="•"/>
            </a:pPr>
            <a:r>
              <a:rPr lang="en-US" dirty="0" smtClean="0"/>
              <a:t>Adjourn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48630750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Host Information</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Thanks to Hongyuan and Marvell for hosting this meeting.</a:t>
            </a:r>
          </a:p>
          <a:p>
            <a:pPr>
              <a:buFont typeface="Arial" panose="020B0604020202020204" pitchFamily="34" charset="0"/>
              <a:buChar char="•"/>
            </a:pPr>
            <a:r>
              <a:rPr lang="en-US" dirty="0" smtClean="0"/>
              <a:t>Host announcements, if any.</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398190029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Meeting Protocol</a:t>
            </a:r>
            <a:endParaRPr lang="en-US" dirty="0"/>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325418267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Patent Policy</a:t>
            </a:r>
            <a:endParaRPr lang="en-US" dirty="0"/>
          </a:p>
        </p:txBody>
      </p:sp>
      <p:sp>
        <p:nvSpPr>
          <p:cNvPr id="3" name="Content Placeholder 2"/>
          <p:cNvSpPr>
            <a:spLocks noGrp="1"/>
          </p:cNvSpPr>
          <p:nvPr>
            <p:ph idx="1"/>
          </p:nvPr>
        </p:nvSpPr>
        <p:spPr/>
        <p:txBody>
          <a:bodyPr/>
          <a:lstStyle/>
          <a:p>
            <a:r>
              <a:rPr lang="en-US" dirty="0" smtClean="0"/>
              <a:t>Following 5 slides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167619655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accent2"/>
                </a:solidFill>
              </a:rPr>
              <a:t>Instructions for the WG Chair</a:t>
            </a:r>
            <a:endParaRPr lang="en-US" dirty="0"/>
          </a:p>
        </p:txBody>
      </p:sp>
      <p:sp>
        <p:nvSpPr>
          <p:cNvPr id="3" name="Content Placeholder 2"/>
          <p:cNvSpPr>
            <a:spLocks noGrp="1"/>
          </p:cNvSpPr>
          <p:nvPr>
            <p:ph idx="1"/>
          </p:nvPr>
        </p:nvSpPr>
        <p:spPr>
          <a:xfrm>
            <a:off x="685800" y="1449387"/>
            <a:ext cx="7770813" cy="4113213"/>
          </a:xfrm>
        </p:spPr>
        <p:txBody>
          <a:bodyPr/>
          <a:lstStyle/>
          <a:p>
            <a:pPr>
              <a:lnSpc>
                <a:spcPct val="80000"/>
              </a:lnSpc>
              <a:spcAft>
                <a:spcPct val="30000"/>
              </a:spcAft>
              <a:buFont typeface="Monotype Sorts"/>
              <a:buNone/>
            </a:pPr>
            <a:r>
              <a:rPr lang="en-US" altLang="en-US" sz="1600" dirty="0">
                <a:solidFill>
                  <a:schemeClr val="accent2"/>
                </a:solidFill>
              </a:rPr>
              <a:t>The IEEE-SA strongly recommends that at each WG meeting the chair or a designee:</a:t>
            </a:r>
          </a:p>
          <a:p>
            <a:pPr lvl="1">
              <a:lnSpc>
                <a:spcPct val="80000"/>
              </a:lnSpc>
              <a:buFont typeface="Arial" panose="020B0604020202020204" pitchFamily="34" charset="0"/>
              <a:buChar char="•"/>
            </a:pPr>
            <a:r>
              <a:rPr lang="en-US" altLang="en-US" sz="1200" b="1" dirty="0">
                <a:solidFill>
                  <a:schemeClr val="accent2"/>
                </a:solidFill>
              </a:rPr>
              <a:t>Show slides #1 through #4 of this presentation</a:t>
            </a:r>
          </a:p>
          <a:p>
            <a:pPr lvl="1">
              <a:lnSpc>
                <a:spcPct val="80000"/>
              </a:lnSpc>
              <a:buFont typeface="Arial" panose="020B0604020202020204" pitchFamily="34" charset="0"/>
              <a:buChar char="•"/>
            </a:pPr>
            <a:r>
              <a:rPr lang="en-US" altLang="en-US" sz="1200" b="1" dirty="0">
                <a:solidFill>
                  <a:schemeClr val="accent2"/>
                </a:solidFill>
              </a:rPr>
              <a:t>Advise the WG attendees that:</a:t>
            </a:r>
            <a:r>
              <a:rPr lang="en-US" altLang="en-US" sz="1200" dirty="0">
                <a:solidFill>
                  <a:schemeClr val="accent2"/>
                </a:solidFill>
              </a:rPr>
              <a:t> </a:t>
            </a:r>
          </a:p>
          <a:p>
            <a:pPr lvl="2">
              <a:lnSpc>
                <a:spcPct val="80000"/>
              </a:lnSpc>
            </a:pPr>
            <a:r>
              <a:rPr lang="en-US" altLang="en-US" sz="1200" dirty="0">
                <a:solidFill>
                  <a:schemeClr val="accent2"/>
                </a:solidFill>
              </a:rPr>
              <a:t>The IEEE’s patent policy is described in Clause 6 of the </a:t>
            </a:r>
            <a:r>
              <a:rPr lang="en-US" altLang="en-US" sz="1200" i="1" dirty="0">
                <a:solidFill>
                  <a:schemeClr val="accent2"/>
                </a:solidFill>
              </a:rPr>
              <a:t>IEEE-SA Standards Board Bylaws</a:t>
            </a:r>
            <a:r>
              <a:rPr lang="en-US" altLang="en-US" sz="1200" dirty="0">
                <a:solidFill>
                  <a:schemeClr val="accent2"/>
                </a:solidFill>
              </a:rPr>
              <a:t>;</a:t>
            </a:r>
          </a:p>
          <a:p>
            <a:pPr lvl="2">
              <a:lnSpc>
                <a:spcPct val="80000"/>
              </a:lnSpc>
            </a:pPr>
            <a:r>
              <a:rPr lang="en-US" altLang="en-US" sz="1200" dirty="0">
                <a:solidFill>
                  <a:schemeClr val="accent2"/>
                </a:solidFill>
              </a:rPr>
              <a:t>Early identification of patent claims which January be essential for the use of standards under development is strongly encouraged; </a:t>
            </a:r>
          </a:p>
          <a:p>
            <a:pPr lvl="2">
              <a:lnSpc>
                <a:spcPct val="80000"/>
              </a:lnSpc>
            </a:pPr>
            <a:r>
              <a:rPr lang="en-US" altLang="en-US" sz="1200" dirty="0">
                <a:solidFill>
                  <a:schemeClr val="accent2"/>
                </a:solidFill>
              </a:rPr>
              <a:t>There January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en-US" sz="1200" dirty="0">
                <a:solidFill>
                  <a:schemeClr val="accent2"/>
                </a:solidFill>
              </a:rPr>
            </a:br>
            <a:endParaRPr lang="en-US" altLang="en-US" sz="1200" dirty="0">
              <a:solidFill>
                <a:schemeClr val="accent2"/>
              </a:solidFill>
            </a:endParaRPr>
          </a:p>
          <a:p>
            <a:pPr lvl="1">
              <a:lnSpc>
                <a:spcPct val="20000"/>
              </a:lnSpc>
              <a:buFont typeface="Arial" panose="020B0604020202020204" pitchFamily="34" charset="0"/>
              <a:buChar char="•"/>
            </a:pPr>
            <a:r>
              <a:rPr lang="en-US" altLang="en-US" sz="1200" b="1" dirty="0">
                <a:solidFill>
                  <a:schemeClr val="accent2"/>
                </a:solidFill>
              </a:rPr>
              <a:t>Instruct the WG Secretary to record in the minutes of the relevant WG meeting:</a:t>
            </a:r>
            <a:r>
              <a:rPr lang="en-US" altLang="en-US" sz="800" dirty="0">
                <a:solidFill>
                  <a:schemeClr val="accent2"/>
                </a:solidFill>
              </a:rPr>
              <a:t> </a:t>
            </a:r>
          </a:p>
          <a:p>
            <a:pPr lvl="2">
              <a:lnSpc>
                <a:spcPct val="80000"/>
              </a:lnSpc>
            </a:pPr>
            <a:r>
              <a:rPr lang="en-US" altLang="en-US" sz="1200" dirty="0">
                <a:solidFill>
                  <a:schemeClr val="accent2"/>
                </a:solidFill>
              </a:rPr>
              <a:t>That the foregoing information was provided and that slides 1 through 4 (and this slide 0, if applicable) were shown; </a:t>
            </a:r>
          </a:p>
          <a:p>
            <a:pPr lvl="2">
              <a:lnSpc>
                <a:spcPct val="80000"/>
              </a:lnSpc>
            </a:pPr>
            <a:r>
              <a:rPr lang="en-US" altLang="en-US" sz="1200" dirty="0">
                <a:solidFill>
                  <a:schemeClr val="accent2"/>
                </a:solidFill>
              </a:rPr>
              <a:t>That the chair or designee provided an opportunity for participants to identify patent claim(s)/patent application claim(s) and/or the holder of patent claim(s)/patent application claim(s) of which the participant is personally aware and that January be essential for the use of that standard </a:t>
            </a:r>
          </a:p>
          <a:p>
            <a:pPr lvl="2">
              <a:lnSpc>
                <a:spcPct val="80000"/>
              </a:lnSpc>
            </a:pPr>
            <a:r>
              <a:rPr lang="en-US" altLang="en-US" sz="1200" dirty="0">
                <a:solidFill>
                  <a:schemeClr val="accent2"/>
                </a:solidFill>
              </a:rPr>
              <a:t>Any responses that were given, specifically the patent claim(s)/patent application claim(s) and/or the holder of the patent claim(s)/patent application claim(s) that were identified (if any) and by whom.</a:t>
            </a:r>
          </a:p>
          <a:p>
            <a:pPr lvl="2">
              <a:lnSpc>
                <a:spcPct val="80000"/>
              </a:lnSpc>
            </a:pPr>
            <a:endParaRPr lang="en-US" altLang="en-US" sz="700" dirty="0">
              <a:solidFill>
                <a:schemeClr val="accent2"/>
              </a:solidFill>
            </a:endParaRPr>
          </a:p>
          <a:p>
            <a:pPr lvl="1">
              <a:lnSpc>
                <a:spcPct val="80000"/>
              </a:lnSpc>
              <a:spcBef>
                <a:spcPct val="5000"/>
              </a:spcBef>
              <a:buFont typeface="Arial" panose="020B0604020202020204" pitchFamily="34" charset="0"/>
              <a:buChar char="•"/>
            </a:pPr>
            <a:r>
              <a:rPr lang="en-US" altLang="en-US" sz="1200" dirty="0">
                <a:solidFill>
                  <a:schemeClr val="accent2"/>
                </a:solidFill>
              </a:rPr>
              <a:t>The WG Chair shall ensure that a request is made to any identified holders of potential essential patent claim(s) to complete and submit a Letter of Assurance.</a:t>
            </a:r>
          </a:p>
          <a:p>
            <a:pPr lvl="1">
              <a:lnSpc>
                <a:spcPct val="80000"/>
              </a:lnSpc>
              <a:spcBef>
                <a:spcPct val="5000"/>
              </a:spcBef>
              <a:buFont typeface="Arial" panose="020B0604020202020204" pitchFamily="34" charset="0"/>
              <a:buChar char="•"/>
            </a:pPr>
            <a:r>
              <a:rPr lang="en-US" altLang="en-US" sz="1200" dirty="0">
                <a:solidFill>
                  <a:schemeClr val="accent2"/>
                </a:solidFill>
              </a:rPr>
              <a:t>It is recommended that the WG chair review the guidance in </a:t>
            </a:r>
            <a:r>
              <a:rPr lang="en-US" altLang="en-US" sz="1200" i="1" dirty="0">
                <a:solidFill>
                  <a:schemeClr val="accent2"/>
                </a:solidFill>
              </a:rPr>
              <a:t>IEEE-SA Standards Board Operations Manual</a:t>
            </a:r>
            <a:r>
              <a:rPr lang="en-US" altLang="en-US" sz="1200" dirty="0">
                <a:solidFill>
                  <a:schemeClr val="accent2"/>
                </a:solidFill>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100" dirty="0">
              <a:solidFill>
                <a:schemeClr val="accent2"/>
              </a:solidFill>
            </a:endParaRPr>
          </a:p>
          <a:p>
            <a:pPr lvl="1">
              <a:lnSpc>
                <a:spcPct val="80000"/>
              </a:lnSpc>
              <a:spcBef>
                <a:spcPct val="5000"/>
              </a:spcBef>
              <a:buFont typeface="Monotype Sorts"/>
              <a:buNone/>
            </a:pPr>
            <a:r>
              <a:rPr lang="en-US" altLang="en-US" sz="1100" dirty="0">
                <a:solidFill>
                  <a:schemeClr val="accent2"/>
                </a:solidFill>
              </a:rPr>
              <a:t>	Note: </a:t>
            </a:r>
            <a:r>
              <a:rPr lang="en-US" altLang="en-US" sz="1100" b="1" dirty="0">
                <a:solidFill>
                  <a:schemeClr val="accent2"/>
                </a:solidFill>
              </a:rPr>
              <a:t>WG</a:t>
            </a:r>
            <a:r>
              <a:rPr lang="en-US" altLang="en-US" sz="1100" dirty="0">
                <a:solidFill>
                  <a:schemeClr val="accent2"/>
                </a:solidFill>
              </a:rPr>
              <a:t> includes Working Groups, Task Groups, and other standards-developing committees with a PAR approved by the IEEE-SA Standards Board.</a:t>
            </a:r>
          </a:p>
          <a:p>
            <a:pPr>
              <a:lnSpc>
                <a:spcPct val="80000"/>
              </a:lnSpc>
              <a:spcAft>
                <a:spcPct val="30000"/>
              </a:spcAft>
              <a:buFontTx/>
              <a:buNone/>
            </a:pPr>
            <a:endParaRPr lang="en-US" altLang="en-US" sz="1100" dirty="0"/>
          </a:p>
          <a:p>
            <a:endParaRPr lang="en-US" sz="2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166109334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accent2"/>
                </a:solidFill>
              </a:rPr>
              <a:t>Participants, Patents, and Duty to Inform</a:t>
            </a:r>
            <a:endParaRPr lang="en-US" dirty="0"/>
          </a:p>
        </p:txBody>
      </p:sp>
      <p:sp>
        <p:nvSpPr>
          <p:cNvPr id="3" name="Content Placeholder 2"/>
          <p:cNvSpPr>
            <a:spLocks noGrp="1"/>
          </p:cNvSpPr>
          <p:nvPr>
            <p:ph idx="1"/>
          </p:nvPr>
        </p:nvSpPr>
        <p:spPr>
          <a:xfrm>
            <a:off x="381000" y="1373187"/>
            <a:ext cx="8458200" cy="4113213"/>
          </a:xfrm>
        </p:spPr>
        <p:txBody>
          <a:bodyPr/>
          <a:lstStyle/>
          <a:p>
            <a:pPr algn="ctr">
              <a:spcBef>
                <a:spcPct val="20000"/>
              </a:spcBef>
              <a:defRPr/>
            </a:pPr>
            <a:r>
              <a:rPr lang="en-US" altLang="en-US" sz="1600" dirty="0">
                <a:solidFill>
                  <a:schemeClr val="accent2"/>
                </a:solidFill>
                <a:cs typeface="ＭＳ Ｐゴシック" charset="0"/>
              </a:rPr>
              <a:t>All participants in this meeting have certain obligations under the IEEE-SA Patent Policy. </a:t>
            </a:r>
          </a:p>
          <a:p>
            <a:pPr lvl="1">
              <a:spcBef>
                <a:spcPct val="20000"/>
              </a:spcBef>
              <a:buFont typeface="Arial" pitchFamily="34" charset="0"/>
              <a:buChar char="•"/>
              <a:defRPr/>
            </a:pPr>
            <a:r>
              <a:rPr lang="en-US" altLang="en-US" sz="1600" b="1" dirty="0">
                <a:solidFill>
                  <a:srgbClr val="003399"/>
                </a:solidFill>
              </a:rPr>
              <a:t>Participants [Note: </a:t>
            </a:r>
            <a:r>
              <a:rPr lang="en-GB" altLang="en-US" sz="1600" b="1" dirty="0">
                <a:solidFill>
                  <a:srgbClr val="003399"/>
                </a:solidFill>
              </a:rPr>
              <a:t>Quoted text excerpted from IEEE-SA Standards Board Bylaws </a:t>
            </a:r>
            <a:r>
              <a:rPr lang="en-GB" altLang="en-US" sz="1600" b="1" dirty="0" err="1">
                <a:solidFill>
                  <a:srgbClr val="003399"/>
                </a:solidFill>
              </a:rPr>
              <a:t>subclause</a:t>
            </a:r>
            <a:r>
              <a:rPr lang="en-GB" altLang="en-US" sz="1600" b="1" dirty="0">
                <a:solidFill>
                  <a:srgbClr val="003399"/>
                </a:solidFill>
              </a:rPr>
              <a:t> 6.2</a:t>
            </a:r>
            <a:r>
              <a:rPr lang="en-US" altLang="en-US" sz="1600" b="1" dirty="0">
                <a:solidFill>
                  <a:srgbClr val="003399"/>
                </a:solidFill>
              </a:rPr>
              <a:t>]:</a:t>
            </a:r>
          </a:p>
          <a:p>
            <a:pPr marL="1085850" lvl="2">
              <a:spcBef>
                <a:spcPct val="20000"/>
              </a:spcBef>
              <a:buFont typeface="Arial" pitchFamily="34" charset="0"/>
              <a:buChar char="•"/>
              <a:defRPr/>
            </a:pPr>
            <a:r>
              <a:rPr lang="en-US" altLang="en-US" sz="1600" b="1" dirty="0">
                <a:solidFill>
                  <a:srgbClr val="003399"/>
                </a:solidFill>
              </a:rPr>
              <a:t>“Shall inform the IEEE (</a:t>
            </a:r>
            <a:r>
              <a:rPr lang="en-US" altLang="en-US" sz="2000" b="1" dirty="0">
                <a:solidFill>
                  <a:srgbClr val="003399"/>
                </a:solidFill>
              </a:rPr>
              <a:t>or</a:t>
            </a:r>
            <a:r>
              <a:rPr lang="en-US" altLang="en-US" sz="1600" b="1" dirty="0">
                <a:solidFill>
                  <a:srgbClr val="003399"/>
                </a:solidFill>
              </a:rPr>
              <a:t>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dirty="0"/>
          </a:p>
          <a:p>
            <a:pPr marL="1085850" lvl="2">
              <a:spcBef>
                <a:spcPct val="20000"/>
              </a:spcBef>
              <a:buFont typeface="Arial" pitchFamily="34" charset="0"/>
              <a:buChar char="•"/>
              <a:defRPr/>
            </a:pPr>
            <a:r>
              <a:rPr lang="en-US" altLang="en-US" sz="1600" b="1" dirty="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spcBef>
                <a:spcPct val="20000"/>
              </a:spcBef>
              <a:buFont typeface="Arial" pitchFamily="34" charset="0"/>
              <a:buChar char="•"/>
              <a:defRPr/>
            </a:pPr>
            <a:r>
              <a:rPr lang="en-US" altLang="en-US" sz="1600" b="1" dirty="0">
                <a:solidFill>
                  <a:srgbClr val="003399"/>
                </a:solidFill>
              </a:rPr>
              <a:t>The above does not apply if the patent claim is already the subject of an Accepted Letter of Assurance that applies to the proposed standard(s) under consideration by this group</a:t>
            </a:r>
          </a:p>
          <a:p>
            <a:pPr lvl="1">
              <a:spcBef>
                <a:spcPct val="20000"/>
              </a:spcBef>
              <a:buFont typeface="Arial" pitchFamily="34" charset="0"/>
              <a:buChar char="•"/>
              <a:defRPr/>
            </a:pPr>
            <a:r>
              <a:rPr lang="en-US" altLang="en-US" sz="1600" b="1" dirty="0">
                <a:solidFill>
                  <a:srgbClr val="003399"/>
                </a:solidFill>
              </a:rPr>
              <a:t>Early identification of holders of potential Essential Patent Claims is strongly encouraged</a:t>
            </a:r>
          </a:p>
          <a:p>
            <a:pPr lvl="1">
              <a:spcBef>
                <a:spcPct val="20000"/>
              </a:spcBef>
              <a:buFont typeface="Arial" pitchFamily="34" charset="0"/>
              <a:buChar char="•"/>
              <a:defRPr/>
            </a:pPr>
            <a:r>
              <a:rPr lang="en-US" altLang="en-US" sz="1600" b="1" dirty="0">
                <a:solidFill>
                  <a:srgbClr val="003399"/>
                </a:solidFill>
              </a:rPr>
              <a:t>No duty to perform a patent search</a:t>
            </a:r>
            <a:endParaRPr lang="en-US" altLang="en-US" sz="160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292717789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GB" altLang="en-US" u="sng" dirty="0">
                <a:solidFill>
                  <a:schemeClr val="accent2"/>
                </a:solidFill>
              </a:rPr>
              <a:t>Patent Related Links</a:t>
            </a:r>
            <a:endParaRPr lang="en-US" dirty="0"/>
          </a:p>
        </p:txBody>
      </p:sp>
      <p:sp>
        <p:nvSpPr>
          <p:cNvPr id="3" name="Content Placeholder 2"/>
          <p:cNvSpPr>
            <a:spLocks noGrp="1"/>
          </p:cNvSpPr>
          <p:nvPr>
            <p:ph idx="1"/>
          </p:nvPr>
        </p:nvSpPr>
        <p:spPr>
          <a:xfrm>
            <a:off x="381000" y="1295400"/>
            <a:ext cx="8382000" cy="4113213"/>
          </a:xfrm>
        </p:spPr>
        <p:txBody>
          <a:bodyPr/>
          <a:lstStyle/>
          <a:p>
            <a:pPr lvl="1">
              <a:lnSpc>
                <a:spcPct val="90000"/>
              </a:lnSpc>
              <a:spcBef>
                <a:spcPct val="20000"/>
              </a:spcBef>
              <a:defRPr/>
            </a:pPr>
            <a:r>
              <a:rPr lang="en-US" altLang="en-US" sz="2400" dirty="0">
                <a:solidFill>
                  <a:schemeClr val="accent2">
                    <a:lumMod val="75000"/>
                  </a:schemeClr>
                </a:solidFill>
                <a:cs typeface="Times New Roman" pitchFamily="18" charset="0"/>
              </a:rPr>
              <a:t>All participants should be familiar with their obligations under the IEEE-SA Policies &amp; Procedures for standards development.</a:t>
            </a:r>
          </a:p>
          <a:p>
            <a:pPr lvl="1">
              <a:lnSpc>
                <a:spcPct val="90000"/>
              </a:lnSpc>
              <a:spcBef>
                <a:spcPct val="20000"/>
              </a:spcBef>
              <a:defRPr/>
            </a:pPr>
            <a:r>
              <a:rPr lang="en-US" altLang="en-US" sz="2400" dirty="0">
                <a:solidFill>
                  <a:schemeClr val="accent2">
                    <a:lumMod val="75000"/>
                  </a:schemeClr>
                </a:solidFill>
                <a:cs typeface="Times New Roman" pitchFamily="18" charset="0"/>
              </a:rPr>
              <a:t>	Patent Policy is stated in these sources:</a:t>
            </a:r>
          </a:p>
          <a:p>
            <a:pPr lvl="1">
              <a:lnSpc>
                <a:spcPct val="90000"/>
              </a:lnSpc>
              <a:spcBef>
                <a:spcPct val="20000"/>
              </a:spcBef>
              <a:defRPr/>
            </a:pPr>
            <a:r>
              <a:rPr lang="en-GB" altLang="en-US" sz="2400" dirty="0">
                <a:solidFill>
                  <a:schemeClr val="accent2">
                    <a:lumMod val="75000"/>
                  </a:schemeClr>
                </a:solidFill>
              </a:rPr>
              <a:t>		IEEE-SA Standards Boards Bylaws</a:t>
            </a:r>
          </a:p>
          <a:p>
            <a:pPr lvl="1">
              <a:lnSpc>
                <a:spcPct val="90000"/>
              </a:lnSpc>
              <a:spcBef>
                <a:spcPct val="20000"/>
              </a:spcBef>
              <a:defRPr/>
            </a:pPr>
            <a:r>
              <a:rPr lang="en-US" altLang="en-US" sz="2100" dirty="0">
                <a:solidFill>
                  <a:schemeClr val="accent2">
                    <a:lumMod val="75000"/>
                  </a:schemeClr>
                </a:solidFill>
              </a:rPr>
              <a:t>		</a:t>
            </a:r>
            <a:r>
              <a:rPr lang="en-US" altLang="en-US" sz="2100" i="1" dirty="0">
                <a:solidFill>
                  <a:schemeClr val="accent2">
                    <a:lumMod val="75000"/>
                  </a:schemeClr>
                </a:solidFill>
              </a:rPr>
              <a:t>http://standards.ieee.org/develop/policies/bylaws/sect6-7.html#6</a:t>
            </a:r>
          </a:p>
          <a:p>
            <a:pPr lvl="1">
              <a:lnSpc>
                <a:spcPct val="90000"/>
              </a:lnSpc>
              <a:spcBef>
                <a:spcPct val="20000"/>
              </a:spcBef>
              <a:defRPr/>
            </a:pPr>
            <a:r>
              <a:rPr lang="en-GB" altLang="en-US" sz="2400" dirty="0">
                <a:solidFill>
                  <a:schemeClr val="accent2">
                    <a:lumMod val="75000"/>
                  </a:schemeClr>
                </a:solidFill>
              </a:rPr>
              <a:t>		IEEE-SA Standards Board Operations Manual</a:t>
            </a:r>
          </a:p>
          <a:p>
            <a:pPr lvl="1">
              <a:lnSpc>
                <a:spcPct val="90000"/>
              </a:lnSpc>
              <a:spcBef>
                <a:spcPct val="20000"/>
              </a:spcBef>
              <a:defRPr/>
            </a:pPr>
            <a:r>
              <a:rPr lang="en-US" altLang="en-US" sz="2400" dirty="0">
                <a:solidFill>
                  <a:schemeClr val="accent2">
                    <a:lumMod val="75000"/>
                  </a:schemeClr>
                </a:solidFill>
              </a:rPr>
              <a:t>		</a:t>
            </a:r>
            <a:r>
              <a:rPr lang="en-US" altLang="en-US" sz="2100" i="1" dirty="0">
                <a:solidFill>
                  <a:schemeClr val="accent2">
                    <a:lumMod val="75000"/>
                  </a:schemeClr>
                </a:solidFill>
              </a:rPr>
              <a:t>http://standards.ieee.org/develop/policies/opman/sect6.html#6.3</a:t>
            </a:r>
            <a:endParaRPr lang="en-US" altLang="en-US" sz="2400" dirty="0">
              <a:solidFill>
                <a:schemeClr val="accent2">
                  <a:lumMod val="75000"/>
                </a:schemeClr>
              </a:solidFill>
            </a:endParaRPr>
          </a:p>
          <a:p>
            <a:pPr lvl="1">
              <a:lnSpc>
                <a:spcPct val="90000"/>
              </a:lnSpc>
              <a:spcBef>
                <a:spcPct val="20000"/>
              </a:spcBef>
              <a:defRPr/>
            </a:pPr>
            <a:r>
              <a:rPr lang="en-US" altLang="en-US" sz="2400" dirty="0">
                <a:solidFill>
                  <a:schemeClr val="accent2">
                    <a:lumMod val="75000"/>
                  </a:schemeClr>
                </a:solidFill>
                <a:cs typeface="Times New Roman" pitchFamily="18" charset="0"/>
              </a:rPr>
              <a:t>	Material about the patent policy is available at</a:t>
            </a:r>
            <a:r>
              <a:rPr lang="en-US" altLang="en-US" sz="2400" dirty="0">
                <a:solidFill>
                  <a:schemeClr val="accent2">
                    <a:lumMod val="75000"/>
                  </a:schemeClr>
                </a:solidFill>
              </a:rPr>
              <a:t> </a:t>
            </a:r>
          </a:p>
          <a:p>
            <a:pPr lvl="1">
              <a:lnSpc>
                <a:spcPct val="90000"/>
              </a:lnSpc>
              <a:spcBef>
                <a:spcPct val="20000"/>
              </a:spcBef>
              <a:defRPr/>
            </a:pPr>
            <a:r>
              <a:rPr lang="en-US" altLang="en-US" sz="2400" dirty="0">
                <a:solidFill>
                  <a:schemeClr val="accent2">
                    <a:lumMod val="75000"/>
                  </a:schemeClr>
                </a:solidFill>
              </a:rPr>
              <a:t>		</a:t>
            </a:r>
            <a:r>
              <a:rPr lang="en-US" altLang="en-US" sz="2100" i="1" dirty="0">
                <a:solidFill>
                  <a:schemeClr val="accent2">
                    <a:lumMod val="75000"/>
                  </a:schemeClr>
                </a:solidFill>
              </a:rPr>
              <a:t>http://standards.ieee.org/about/sasb/patcom/materials.html</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
        <p:nvSpPr>
          <p:cNvPr id="7" name="Rectangle 9"/>
          <p:cNvSpPr>
            <a:spLocks noChangeArrowheads="1"/>
          </p:cNvSpPr>
          <p:nvPr/>
        </p:nvSpPr>
        <p:spPr bwMode="auto">
          <a:xfrm>
            <a:off x="990600" y="5192713"/>
            <a:ext cx="7239000" cy="979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dirty="0">
                <a:solidFill>
                  <a:srgbClr val="000099"/>
                </a:solidFill>
                <a:latin typeface="Arial" panose="020B0604020202020204" pitchFamily="34" charset="0"/>
              </a:rPr>
              <a:t>If you have questions, contact the IEEE-SA Standards Board Patent Committee Administrator at patcom@ieee.org or visit http://standards.ieee.org/about/sasb/patcom/index.html</a:t>
            </a:r>
          </a:p>
          <a:p>
            <a:pPr algn="ctr">
              <a:lnSpc>
                <a:spcPct val="80000"/>
              </a:lnSpc>
              <a:buClr>
                <a:srgbClr val="CC3300"/>
              </a:buClr>
              <a:buSzPct val="50000"/>
              <a:buFontTx/>
              <a:buNone/>
            </a:pPr>
            <a:endParaRPr lang="en-US" altLang="en-US" sz="1200" dirty="0">
              <a:solidFill>
                <a:srgbClr val="000099"/>
              </a:solidFill>
              <a:latin typeface="Arial" panose="020B0604020202020204" pitchFamily="34" charset="0"/>
            </a:endParaRPr>
          </a:p>
          <a:p>
            <a:pPr algn="ctr">
              <a:lnSpc>
                <a:spcPct val="80000"/>
              </a:lnSpc>
              <a:buClr>
                <a:srgbClr val="CC3300"/>
              </a:buClr>
              <a:buSzPct val="50000"/>
              <a:buFontTx/>
              <a:buNone/>
            </a:pPr>
            <a:r>
              <a:rPr lang="en-US" altLang="en-US" sz="1200" dirty="0">
                <a:solidFill>
                  <a:srgbClr val="000099"/>
                </a:solidFill>
                <a:latin typeface="Arial" panose="020B0604020202020204" pitchFamily="34" charset="0"/>
              </a:rPr>
              <a:t>This slide set is available at https://development.standards.ieee.org/myproject/Public/mytools/mob/slideset.ppt</a:t>
            </a:r>
          </a:p>
        </p:txBody>
      </p:sp>
    </p:spTree>
    <p:extLst>
      <p:ext uri="{BB962C8B-B14F-4D97-AF65-F5344CB8AC3E}">
        <p14:creationId xmlns:p14="http://schemas.microsoft.com/office/powerpoint/2010/main" val="427760090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2">
                    <a:lumMod val="75000"/>
                  </a:schemeClr>
                </a:solidFill>
              </a:rPr>
              <a:t>Call for Potentially Essential Patents</a:t>
            </a:r>
            <a:endParaRPr lang="en-US" dirty="0"/>
          </a:p>
        </p:txBody>
      </p:sp>
      <p:sp>
        <p:nvSpPr>
          <p:cNvPr id="3" name="Content Placeholder 2"/>
          <p:cNvSpPr>
            <a:spLocks noGrp="1"/>
          </p:cNvSpPr>
          <p:nvPr>
            <p:ph idx="1"/>
          </p:nvPr>
        </p:nvSpPr>
        <p:spPr/>
        <p:txBody>
          <a:bodyPr/>
          <a:lstStyle/>
          <a:p>
            <a:pPr>
              <a:spcBef>
                <a:spcPct val="20000"/>
              </a:spcBef>
              <a:buFont typeface="Arial" pitchFamily="34" charset="0"/>
              <a:buChar char="•"/>
              <a:defRPr/>
            </a:pPr>
            <a:r>
              <a:rPr lang="en-US" altLang="en-US" sz="2800">
                <a:solidFill>
                  <a:schemeClr val="accent2">
                    <a:lumMod val="75000"/>
                  </a:schemeClr>
                </a:solidFill>
                <a:cs typeface="ＭＳ Ｐゴシック" charset="0"/>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spcBef>
                <a:spcPct val="20000"/>
              </a:spcBef>
              <a:buFont typeface="Arial" pitchFamily="34" charset="0"/>
              <a:buChar char="•"/>
              <a:defRPr/>
            </a:pPr>
            <a:r>
              <a:rPr lang="en-US" altLang="en-US">
                <a:solidFill>
                  <a:schemeClr val="accent2">
                    <a:lumMod val="75000"/>
                  </a:schemeClr>
                </a:solidFill>
              </a:rPr>
              <a:t>Either speak up now or</a:t>
            </a:r>
          </a:p>
          <a:p>
            <a:pPr lvl="1">
              <a:spcBef>
                <a:spcPct val="20000"/>
              </a:spcBef>
              <a:buFont typeface="Arial" pitchFamily="34" charset="0"/>
              <a:buChar char="•"/>
              <a:defRPr/>
            </a:pPr>
            <a:r>
              <a:rPr lang="en-US" altLang="en-US">
                <a:solidFill>
                  <a:schemeClr val="accent2">
                    <a:lumMod val="75000"/>
                  </a:schemeClr>
                </a:solidFill>
              </a:rPr>
              <a:t>Provide the chair of this group with the identity of the holder(s) of any and all such claims as soon as possible or</a:t>
            </a:r>
          </a:p>
          <a:p>
            <a:pPr lvl="1">
              <a:spcBef>
                <a:spcPct val="20000"/>
              </a:spcBef>
              <a:buFont typeface="Arial" pitchFamily="34" charset="0"/>
              <a:buChar char="•"/>
              <a:defRPr/>
            </a:pPr>
            <a:r>
              <a:rPr lang="en-US" altLang="en-US">
                <a:solidFill>
                  <a:schemeClr val="accent2">
                    <a:lumMod val="75000"/>
                  </a:schemeClr>
                </a:solidFill>
              </a:rPr>
              <a:t>Cause an LOA to be submitted</a:t>
            </a:r>
            <a:endParaRPr lang="en-US" altLang="en-US" dirty="0">
              <a:solidFill>
                <a:schemeClr val="accent2">
                  <a:lumMod val="75000"/>
                </a:schemeClr>
              </a:solidFill>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243681563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829</TotalTime>
  <Words>1999</Words>
  <Application>Microsoft Office PowerPoint</Application>
  <PresentationFormat>On-screen Show (4:3)</PresentationFormat>
  <Paragraphs>271</Paragraphs>
  <Slides>27</Slides>
  <Notes>4</Notes>
  <HiddenSlides>0</HiddenSlides>
  <MMClips>0</MMClips>
  <ScaleCrop>false</ScaleCrop>
  <HeadingPairs>
    <vt:vector size="8" baseType="variant">
      <vt:variant>
        <vt:lpstr>Fonts Used</vt:lpstr>
      </vt:variant>
      <vt:variant>
        <vt:i4>10</vt:i4>
      </vt:variant>
      <vt:variant>
        <vt:lpstr>Theme</vt:lpstr>
      </vt:variant>
      <vt:variant>
        <vt:i4>1</vt:i4>
      </vt:variant>
      <vt:variant>
        <vt:lpstr>Embedded OLE Servers</vt:lpstr>
      </vt:variant>
      <vt:variant>
        <vt:i4>2</vt:i4>
      </vt:variant>
      <vt:variant>
        <vt:lpstr>Slide Titles</vt:lpstr>
      </vt:variant>
      <vt:variant>
        <vt:i4>27</vt:i4>
      </vt:variant>
    </vt:vector>
  </HeadingPairs>
  <TitlesOfParts>
    <vt:vector size="40" baseType="lpstr">
      <vt:lpstr>Arial Unicode MS</vt:lpstr>
      <vt:lpstr>Malgun Gothic</vt:lpstr>
      <vt:lpstr>MS Gothic</vt:lpstr>
      <vt:lpstr>ＭＳ Ｐゴシック</vt:lpstr>
      <vt:lpstr>ＭＳ Ｐゴシック</vt:lpstr>
      <vt:lpstr>Arial</vt:lpstr>
      <vt:lpstr>Arial Black</vt:lpstr>
      <vt:lpstr>Monotype Sorts</vt:lpstr>
      <vt:lpstr>Times New Roman</vt:lpstr>
      <vt:lpstr>Wingdings</vt:lpstr>
      <vt:lpstr>Office Theme</vt:lpstr>
      <vt:lpstr>Document</vt:lpstr>
      <vt:lpstr>Microsoft Excel Worksheet</vt:lpstr>
      <vt:lpstr>TGax September 2017 Ad Hoc Meeting Agenda (Non-PHY ad hoc)</vt:lpstr>
      <vt:lpstr>  IEEE 802.11 TGax: High Efficiency WLAN Task Group</vt:lpstr>
      <vt:lpstr>Host Information</vt:lpstr>
      <vt:lpstr>Meeting Protocol</vt:lpstr>
      <vt:lpstr>Patent Policy</vt:lpstr>
      <vt:lpstr>Instructions for the WG Chair</vt:lpstr>
      <vt:lpstr>Participants, Patents, and Duty to Inform</vt:lpstr>
      <vt:lpstr>Patent Related Links</vt:lpstr>
      <vt:lpstr>Call for Potentially Essential Patents</vt:lpstr>
      <vt:lpstr>Other Guidelines for IEEE WG Meetings</vt:lpstr>
      <vt:lpstr>Participation in IEEE 802 Meetings</vt:lpstr>
      <vt:lpstr>General Flow of the Meeting</vt:lpstr>
      <vt:lpstr>Agenda for Wednesday September 06, 2017</vt:lpstr>
      <vt:lpstr>Detailed Agenda</vt:lpstr>
      <vt:lpstr>Submissions</vt:lpstr>
      <vt:lpstr>11-17/1275 (Abhishek)</vt:lpstr>
      <vt:lpstr>11-17/1278 (Abhishek)</vt:lpstr>
      <vt:lpstr>11-17/1276 (Abhishek)</vt:lpstr>
      <vt:lpstr>11-17/1010</vt:lpstr>
      <vt:lpstr>11-17/1009</vt:lpstr>
      <vt:lpstr>11-17/1264 (Alfred)</vt:lpstr>
      <vt:lpstr>11-17/1263 (Alfred)</vt:lpstr>
      <vt:lpstr>11-17/1262 (Alfred)</vt:lpstr>
      <vt:lpstr>11-17/1060 (Jeonkgi)</vt:lpstr>
      <vt:lpstr>11-17/1351 (Jeongki)</vt:lpstr>
      <vt:lpstr>Agenda for Thursday September 07, 2017 </vt:lpstr>
      <vt:lpstr>Agenda for Friday September 08, 2017 </vt:lpstr>
    </vt:vector>
  </TitlesOfParts>
  <Company>Huawei Technologies Co.,Ltd.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March 2017 Meeting Agenda</dc:title>
  <dc:creator>Osama AboulMagd</dc:creator>
  <cp:lastModifiedBy>Osama AboulMagd</cp:lastModifiedBy>
  <cp:revision>63</cp:revision>
  <cp:lastPrinted>1601-01-01T00:00:00Z</cp:lastPrinted>
  <dcterms:created xsi:type="dcterms:W3CDTF">2017-01-26T15:28:16Z</dcterms:created>
  <dcterms:modified xsi:type="dcterms:W3CDTF">2017-09-07T14:45:59Z</dcterms:modified>
</cp:coreProperties>
</file>