
<file path=[Content_Types].xml><?xml version="1.0" encoding="utf-8"?>
<Types xmlns="http://schemas.openxmlformats.org/package/2006/content-types">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9"/>
  </p:notesMasterIdLst>
  <p:handoutMasterIdLst>
    <p:handoutMasterId r:id="rId20"/>
  </p:handoutMasterIdLst>
  <p:sldIdLst>
    <p:sldId id="256" r:id="rId2"/>
    <p:sldId id="257" r:id="rId3"/>
    <p:sldId id="280" r:id="rId4"/>
    <p:sldId id="258" r:id="rId5"/>
    <p:sldId id="261" r:id="rId6"/>
    <p:sldId id="262" r:id="rId7"/>
    <p:sldId id="263" r:id="rId8"/>
    <p:sldId id="264" r:id="rId9"/>
    <p:sldId id="265" r:id="rId10"/>
    <p:sldId id="266" r:id="rId11"/>
    <p:sldId id="270" r:id="rId12"/>
    <p:sldId id="279" r:id="rId13"/>
    <p:sldId id="271" r:id="rId14"/>
    <p:sldId id="281" r:id="rId15"/>
    <p:sldId id="272" r:id="rId16"/>
    <p:sldId id="277" r:id="rId17"/>
    <p:sldId id="278" r:id="rId18"/>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5" autoAdjust="0"/>
    <p:restoredTop sz="94660"/>
  </p:normalViewPr>
  <p:slideViewPr>
    <p:cSldViewPr>
      <p:cViewPr varScale="1">
        <p:scale>
          <a:sx n="71" d="100"/>
          <a:sy n="71" d="100"/>
        </p:scale>
        <p:origin x="1218" y="60"/>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9/6/2017</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4</a:t>
            </a:fld>
            <a:endParaRPr lang="en-US"/>
          </a:p>
        </p:txBody>
      </p:sp>
    </p:spTree>
    <p:extLst>
      <p:ext uri="{BB962C8B-B14F-4D97-AF65-F5344CB8AC3E}">
        <p14:creationId xmlns:p14="http://schemas.microsoft.com/office/powerpoint/2010/main" val="2701571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12</a:t>
            </a:fld>
            <a:endParaRPr lang="en-US"/>
          </a:p>
        </p:txBody>
      </p:sp>
    </p:spTree>
    <p:extLst>
      <p:ext uri="{BB962C8B-B14F-4D97-AF65-F5344CB8AC3E}">
        <p14:creationId xmlns:p14="http://schemas.microsoft.com/office/powerpoint/2010/main" val="25287821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August 2017</a:t>
            </a:r>
            <a:endParaRPr lang="en-GB"/>
          </a:p>
        </p:txBody>
      </p:sp>
      <p:sp>
        <p:nvSpPr>
          <p:cNvPr id="5" name="Footer Placeholder 4"/>
          <p:cNvSpPr>
            <a:spLocks noGrp="1"/>
          </p:cNvSpPr>
          <p:nvPr>
            <p:ph type="ftr" idx="11"/>
          </p:nvPr>
        </p:nvSpPr>
        <p:spPr/>
        <p:txBody>
          <a:bodyPr/>
          <a:lstStyle>
            <a:lvl1pPr>
              <a:defRPr/>
            </a:lvl1pPr>
          </a:lstStyle>
          <a:p>
            <a:r>
              <a:rPr lang="en-GB" smtClean="0"/>
              <a:t>Osama Aboul-Magd, Huawei Technologies</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Osama Aboul-Magd, Huawei Technologies</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August 2017</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August 2017</a:t>
            </a:r>
            <a:endParaRPr lang="en-GB"/>
          </a:p>
        </p:txBody>
      </p:sp>
      <p:sp>
        <p:nvSpPr>
          <p:cNvPr id="5" name="Footer Placeholder 4"/>
          <p:cNvSpPr>
            <a:spLocks noGrp="1"/>
          </p:cNvSpPr>
          <p:nvPr>
            <p:ph type="ftr" idx="11"/>
          </p:nvPr>
        </p:nvSpPr>
        <p:spPr/>
        <p:txBody>
          <a:bodyPr/>
          <a:lstStyle>
            <a:lvl1pPr>
              <a:defRPr/>
            </a:lvl1pPr>
          </a:lstStyle>
          <a:p>
            <a:r>
              <a:rPr lang="en-GB" smtClean="0"/>
              <a:t>Osama Aboul-Magd, Huawei Technologies</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August 2017</a:t>
            </a:r>
            <a:endParaRPr lang="en-GB"/>
          </a:p>
        </p:txBody>
      </p:sp>
      <p:sp>
        <p:nvSpPr>
          <p:cNvPr id="6" name="Footer Placeholder 5"/>
          <p:cNvSpPr>
            <a:spLocks noGrp="1"/>
          </p:cNvSpPr>
          <p:nvPr>
            <p:ph type="ftr" idx="11"/>
          </p:nvPr>
        </p:nvSpPr>
        <p:spPr/>
        <p:txBody>
          <a:bodyPr/>
          <a:lstStyle>
            <a:lvl1pPr>
              <a:defRPr/>
            </a:lvl1pPr>
          </a:lstStyle>
          <a:p>
            <a:r>
              <a:rPr lang="en-GB" smtClean="0"/>
              <a:t>Osama Aboul-Magd, Huawei Technologies</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August 2017</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smtClean="0"/>
              <a:t>Osama Aboul-Magd, Huawei Technologies</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August 2017</a:t>
            </a:r>
            <a:endParaRPr lang="en-GB"/>
          </a:p>
        </p:txBody>
      </p:sp>
      <p:sp>
        <p:nvSpPr>
          <p:cNvPr id="4" name="Footer Placeholder 3"/>
          <p:cNvSpPr>
            <a:spLocks noGrp="1"/>
          </p:cNvSpPr>
          <p:nvPr>
            <p:ph type="ftr" idx="11"/>
          </p:nvPr>
        </p:nvSpPr>
        <p:spPr/>
        <p:txBody>
          <a:bodyPr/>
          <a:lstStyle>
            <a:lvl1pPr>
              <a:defRPr/>
            </a:lvl1pPr>
          </a:lstStyle>
          <a:p>
            <a:r>
              <a:rPr lang="en-GB" smtClean="0"/>
              <a:t>Osama Aboul-Magd, Huawei Technologies</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August 2017</a:t>
            </a:r>
            <a:endParaRPr lang="en-GB"/>
          </a:p>
        </p:txBody>
      </p:sp>
      <p:sp>
        <p:nvSpPr>
          <p:cNvPr id="3" name="Footer Placeholder 2"/>
          <p:cNvSpPr>
            <a:spLocks noGrp="1"/>
          </p:cNvSpPr>
          <p:nvPr>
            <p:ph type="ftr" idx="11"/>
          </p:nvPr>
        </p:nvSpPr>
        <p:spPr/>
        <p:txBody>
          <a:bodyPr/>
          <a:lstStyle>
            <a:lvl1pPr>
              <a:defRPr/>
            </a:lvl1pPr>
          </a:lstStyle>
          <a:p>
            <a:r>
              <a:rPr lang="en-GB" smtClean="0"/>
              <a:t>Osama Aboul-Magd, Huawei Technologies</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August 2017</a:t>
            </a:r>
            <a:endParaRPr lang="en-GB"/>
          </a:p>
        </p:txBody>
      </p:sp>
      <p:sp>
        <p:nvSpPr>
          <p:cNvPr id="5" name="Footer Placeholder 4"/>
          <p:cNvSpPr>
            <a:spLocks noGrp="1"/>
          </p:cNvSpPr>
          <p:nvPr>
            <p:ph type="ftr" idx="11"/>
          </p:nvPr>
        </p:nvSpPr>
        <p:spPr/>
        <p:txBody>
          <a:bodyPr/>
          <a:lstStyle>
            <a:lvl1pPr>
              <a:defRPr/>
            </a:lvl1pPr>
          </a:lstStyle>
          <a:p>
            <a:r>
              <a:rPr lang="en-GB" smtClean="0"/>
              <a:t>Osama Aboul-Magd, Huawei Technologies</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August 2017</a:t>
            </a:r>
            <a:endParaRPr lang="en-GB"/>
          </a:p>
        </p:txBody>
      </p:sp>
      <p:sp>
        <p:nvSpPr>
          <p:cNvPr id="5" name="Footer Placeholder 4"/>
          <p:cNvSpPr>
            <a:spLocks noGrp="1"/>
          </p:cNvSpPr>
          <p:nvPr>
            <p:ph type="ftr" idx="11"/>
          </p:nvPr>
        </p:nvSpPr>
        <p:spPr/>
        <p:txBody>
          <a:bodyPr/>
          <a:lstStyle>
            <a:lvl1pPr>
              <a:defRPr/>
            </a:lvl1pPr>
          </a:lstStyle>
          <a:p>
            <a:r>
              <a:rPr lang="en-GB" smtClean="0"/>
              <a:t>Osama Aboul-Magd, Huawei Technologies</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August 2017</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Osama Aboul-Magd, Huawei Technologies</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802.11-17/1251r1</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emf"/><Relationship Id="rId5" Type="http://schemas.openxmlformats.org/officeDocument/2006/relationships/oleObject" Target="../embeddings/Microsoft_Word_97_-_2003_Document1.doc"/><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5" Type="http://schemas.openxmlformats.org/officeDocument/2006/relationships/hyperlink" Target="https://mentor.ieee.org/802-ec/dcn/16/ec-16-0180-03-00EC-ieee-802-participation-slide.ppt" TargetMode="External"/><Relationship Id="rId4" Type="http://schemas.openxmlformats.org/officeDocument/2006/relationships/hyperlink" Target="http://www.ieee802.org/devdocs.shtml"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smtClean="0"/>
              <a:t>August 2017</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smtClean="0"/>
              <a:t>Osama Aboul-Magd, Huawei Technologies</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9144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TGax </a:t>
            </a:r>
            <a:r>
              <a:rPr lang="en-US" altLang="en-US" dirty="0" smtClean="0"/>
              <a:t>September 2017 Ad Hoc </a:t>
            </a:r>
            <a:r>
              <a:rPr lang="en-US" altLang="en-US" dirty="0"/>
              <a:t>Meeting </a:t>
            </a:r>
            <a:r>
              <a:rPr lang="en-US" altLang="en-US" dirty="0" smtClean="0"/>
              <a:t>Agenda</a:t>
            </a:r>
            <a:br>
              <a:rPr lang="en-US" altLang="en-US" dirty="0" smtClean="0"/>
            </a:br>
            <a:r>
              <a:rPr lang="en-US" altLang="en-US" dirty="0" smtClean="0"/>
              <a:t>(Non-PHY ad hoc)</a:t>
            </a:r>
            <a:endParaRPr lang="en-GB" dirty="0"/>
          </a:p>
        </p:txBody>
      </p:sp>
      <p:sp>
        <p:nvSpPr>
          <p:cNvPr id="3074" name="Rectangle 2"/>
          <p:cNvSpPr>
            <a:spLocks noGrp="1" noChangeArrowheads="1"/>
          </p:cNvSpPr>
          <p:nvPr>
            <p:ph type="body" idx="1"/>
          </p:nvPr>
        </p:nvSpPr>
        <p:spPr>
          <a:xfrm>
            <a:off x="685800" y="2270125"/>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2017-08-15</a:t>
            </a:r>
            <a:endParaRPr lang="en-GB" sz="2000" b="0" dirty="0"/>
          </a:p>
        </p:txBody>
      </p:sp>
      <p:graphicFrame>
        <p:nvGraphicFramePr>
          <p:cNvPr id="3075" name="Object 3"/>
          <p:cNvGraphicFramePr>
            <a:graphicFrameLocks noChangeAspect="1"/>
          </p:cNvGraphicFramePr>
          <p:nvPr>
            <p:extLst>
              <p:ext uri="{D42A27DB-BD31-4B8C-83A1-F6EECF244321}">
                <p14:modId xmlns:p14="http://schemas.microsoft.com/office/powerpoint/2010/main" val="2339837056"/>
              </p:ext>
            </p:extLst>
          </p:nvPr>
        </p:nvGraphicFramePr>
        <p:xfrm>
          <a:off x="515938" y="3113455"/>
          <a:ext cx="7942262" cy="2449145"/>
        </p:xfrm>
        <a:graphic>
          <a:graphicData uri="http://schemas.openxmlformats.org/presentationml/2006/ole">
            <mc:AlternateContent xmlns:mc="http://schemas.openxmlformats.org/markup-compatibility/2006">
              <mc:Choice xmlns:v="urn:schemas-microsoft-com:vml" Requires="v">
                <p:oleObj spid="_x0000_s3108" name="Document" r:id="rId5" imgW="8258040" imgH="2558381" progId="Word.Document.8">
                  <p:embed/>
                </p:oleObj>
              </mc:Choice>
              <mc:Fallback>
                <p:oleObj name="Document" r:id="rId5" imgW="8258040" imgH="2558381" progId="Word.Document.8">
                  <p:embed/>
                  <p:pic>
                    <p:nvPicPr>
                      <p:cNvPr id="0" name="Picture 3"/>
                      <p:cNvPicPr>
                        <a:picLocks noChangeAspect="1" noChangeArrowheads="1"/>
                      </p:cNvPicPr>
                      <p:nvPr/>
                    </p:nvPicPr>
                    <p:blipFill>
                      <a:blip r:embed="rId6"/>
                      <a:srcRect/>
                      <a:stretch>
                        <a:fillRect/>
                      </a:stretch>
                    </p:blipFill>
                    <p:spPr bwMode="auto">
                      <a:xfrm>
                        <a:off x="515938" y="3113455"/>
                        <a:ext cx="7942262" cy="2449145"/>
                      </a:xfrm>
                      <a:prstGeom prst="rect">
                        <a:avLst/>
                      </a:prstGeom>
                      <a:noFill/>
                      <a:extLst/>
                    </p:spPr>
                  </p:pic>
                </p:oleObj>
              </mc:Fallback>
            </mc:AlternateContent>
          </a:graphicData>
        </a:graphic>
      </p:graphicFrame>
      <p:sp>
        <p:nvSpPr>
          <p:cNvPr id="3076" name="Rectangle 4"/>
          <p:cNvSpPr>
            <a:spLocks noChangeArrowheads="1"/>
          </p:cNvSpPr>
          <p:nvPr/>
        </p:nvSpPr>
        <p:spPr bwMode="auto">
          <a:xfrm>
            <a:off x="533400" y="2438400"/>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r>
              <a:rPr lang="en-GB" sz="2000" dirty="0" smtClean="0">
                <a:solidFill>
                  <a:srgbClr val="000000"/>
                </a:solidFill>
              </a:rPr>
              <a:t>:</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1000"/>
          </a:xfrm>
        </p:spPr>
        <p:txBody>
          <a:bodyPr/>
          <a:lstStyle/>
          <a:p>
            <a:r>
              <a:rPr lang="en-US" u="sng" dirty="0">
                <a:solidFill>
                  <a:schemeClr val="accent2">
                    <a:lumMod val="75000"/>
                  </a:schemeClr>
                </a:solidFill>
              </a:rPr>
              <a:t>Other Guidelines for IEEE WG Meetings</a:t>
            </a:r>
            <a:endParaRPr lang="en-US" dirty="0"/>
          </a:p>
        </p:txBody>
      </p:sp>
      <p:sp>
        <p:nvSpPr>
          <p:cNvPr id="3" name="Content Placeholder 2"/>
          <p:cNvSpPr>
            <a:spLocks noGrp="1"/>
          </p:cNvSpPr>
          <p:nvPr>
            <p:ph idx="1"/>
          </p:nvPr>
        </p:nvSpPr>
        <p:spPr>
          <a:xfrm>
            <a:off x="685800" y="1447800"/>
            <a:ext cx="7770813" cy="4113213"/>
          </a:xfrm>
        </p:spPr>
        <p:txBody>
          <a:bodyPr/>
          <a:lstStyle/>
          <a:p>
            <a:pPr>
              <a:lnSpc>
                <a:spcPct val="80000"/>
              </a:lnSpc>
              <a:spcAft>
                <a:spcPct val="40000"/>
              </a:spcAft>
              <a:buClr>
                <a:srgbClr val="CC3300"/>
              </a:buClr>
              <a:buSzPct val="50000"/>
            </a:pPr>
            <a:r>
              <a:rPr lang="en-US" altLang="en-US" sz="1800" dirty="0">
                <a:solidFill>
                  <a:srgbClr val="000099"/>
                </a:solidFill>
                <a:latin typeface="Arial" panose="020B0604020202020204" pitchFamily="34" charset="0"/>
              </a:rPr>
              <a:t>All IEEE-SA standards meetings shall be conducted in compliance with all applicable laws, including antitrust and competition laws. </a:t>
            </a:r>
          </a:p>
          <a:p>
            <a:pPr lvl="1">
              <a:lnSpc>
                <a:spcPct val="80000"/>
              </a:lnSpc>
              <a:spcAft>
                <a:spcPct val="40000"/>
              </a:spcAft>
              <a:buClr>
                <a:srgbClr val="CC3300"/>
              </a:buClr>
              <a:buSzPct val="50000"/>
              <a:buFont typeface="Arial" panose="020B0604020202020204" pitchFamily="34" charset="0"/>
              <a:buChar char="•"/>
            </a:pPr>
            <a:r>
              <a:rPr lang="en-US" altLang="en-US" sz="1600" b="1" dirty="0">
                <a:solidFill>
                  <a:srgbClr val="000099"/>
                </a:solidFill>
                <a:latin typeface="Arial" panose="020B0604020202020204" pitchFamily="34" charset="0"/>
              </a:rPr>
              <a:t>Don’t discuss the interpretation, validity, or essentiality of patents/patent claims. </a:t>
            </a:r>
          </a:p>
          <a:p>
            <a:pPr lvl="1">
              <a:lnSpc>
                <a:spcPct val="80000"/>
              </a:lnSpc>
              <a:spcAft>
                <a:spcPct val="40000"/>
              </a:spcAft>
              <a:buClr>
                <a:srgbClr val="CC3300"/>
              </a:buClr>
              <a:buSzPct val="50000"/>
              <a:buFont typeface="Arial" panose="020B0604020202020204" pitchFamily="34" charset="0"/>
              <a:buChar char="•"/>
            </a:pPr>
            <a:r>
              <a:rPr lang="en-US" altLang="en-US" sz="1600" b="1" dirty="0">
                <a:solidFill>
                  <a:srgbClr val="000099"/>
                </a:solidFill>
                <a:latin typeface="Arial" panose="020B0604020202020204" pitchFamily="34" charset="0"/>
              </a:rPr>
              <a:t>Don’t discuss specific license rates, terms, or conditions.</a:t>
            </a:r>
          </a:p>
          <a:p>
            <a:pPr lvl="2">
              <a:lnSpc>
                <a:spcPct val="80000"/>
              </a:lnSpc>
              <a:spcAft>
                <a:spcPct val="40000"/>
              </a:spcAft>
              <a:buClr>
                <a:srgbClr val="CC3300"/>
              </a:buClr>
              <a:buSzPct val="50000"/>
            </a:pPr>
            <a:r>
              <a:rPr lang="en-US" altLang="en-US" sz="1400" dirty="0">
                <a:solidFill>
                  <a:srgbClr val="000099"/>
                </a:solidFill>
                <a:latin typeface="Arial" panose="020B0604020202020204" pitchFamily="34" charset="0"/>
              </a:rPr>
              <a:t>Relative costs, including licensing costs of essential patent claims, of different technical approaches January be discussed in standards development meetings. </a:t>
            </a:r>
          </a:p>
          <a:p>
            <a:pPr lvl="3">
              <a:lnSpc>
                <a:spcPct val="80000"/>
              </a:lnSpc>
              <a:spcAft>
                <a:spcPct val="40000"/>
              </a:spcAft>
              <a:buClr>
                <a:srgbClr val="CC3300"/>
              </a:buClr>
              <a:buSzPct val="50000"/>
              <a:buFont typeface="Arial" panose="020B0604020202020204" pitchFamily="34" charset="0"/>
              <a:buChar char="•"/>
            </a:pPr>
            <a:r>
              <a:rPr lang="en-GB" altLang="en-US" sz="1400" dirty="0">
                <a:solidFill>
                  <a:srgbClr val="000099"/>
                </a:solidFill>
                <a:latin typeface="Arial" panose="020B0604020202020204" pitchFamily="34" charset="0"/>
              </a:rPr>
              <a:t>Technical considerations remain primary focus</a:t>
            </a:r>
            <a:endParaRPr lang="en-US" altLang="en-US" sz="1400" dirty="0">
              <a:solidFill>
                <a:srgbClr val="000099"/>
              </a:solidFill>
              <a:latin typeface="Arial" panose="020B0604020202020204" pitchFamily="34" charset="0"/>
            </a:endParaRPr>
          </a:p>
          <a:p>
            <a:pPr lvl="1">
              <a:lnSpc>
                <a:spcPct val="80000"/>
              </a:lnSpc>
              <a:spcAft>
                <a:spcPct val="40000"/>
              </a:spcAft>
              <a:buClr>
                <a:srgbClr val="CC3300"/>
              </a:buClr>
              <a:buSzPct val="50000"/>
              <a:buFont typeface="Arial" panose="020B0604020202020204" pitchFamily="34" charset="0"/>
              <a:buChar char="•"/>
            </a:pPr>
            <a:r>
              <a:rPr lang="en-US" altLang="en-US" sz="1600" b="1" dirty="0">
                <a:solidFill>
                  <a:srgbClr val="000099"/>
                </a:solidFill>
                <a:latin typeface="Arial" panose="020B0604020202020204" pitchFamily="34" charset="0"/>
              </a:rPr>
              <a:t>Don’t discuss or engage in the fixing of product prices, allocation of customers, or division of sales markets.</a:t>
            </a:r>
          </a:p>
          <a:p>
            <a:pPr lvl="1">
              <a:lnSpc>
                <a:spcPct val="80000"/>
              </a:lnSpc>
              <a:spcAft>
                <a:spcPct val="40000"/>
              </a:spcAft>
              <a:buClr>
                <a:srgbClr val="CC3300"/>
              </a:buClr>
              <a:buSzPct val="50000"/>
              <a:buFont typeface="Arial" panose="020B0604020202020204" pitchFamily="34" charset="0"/>
              <a:buChar char="•"/>
            </a:pPr>
            <a:r>
              <a:rPr lang="en-US" altLang="en-US" sz="1600" b="1" dirty="0">
                <a:solidFill>
                  <a:srgbClr val="000099"/>
                </a:solidFill>
                <a:latin typeface="Arial" panose="020B0604020202020204" pitchFamily="34" charset="0"/>
              </a:rPr>
              <a:t>Don’t discuss the status or substance of ongoing or threatened litigation.</a:t>
            </a:r>
          </a:p>
          <a:p>
            <a:pPr lvl="1">
              <a:lnSpc>
                <a:spcPct val="80000"/>
              </a:lnSpc>
              <a:spcAft>
                <a:spcPct val="40000"/>
              </a:spcAft>
              <a:buClr>
                <a:srgbClr val="CC3300"/>
              </a:buClr>
              <a:buSzPct val="50000"/>
              <a:buFont typeface="Arial" panose="020B0604020202020204" pitchFamily="34" charset="0"/>
              <a:buChar char="•"/>
            </a:pPr>
            <a:r>
              <a:rPr lang="en-US" altLang="en-US" sz="1600" b="1" dirty="0">
                <a:solidFill>
                  <a:srgbClr val="000099"/>
                </a:solidFill>
                <a:latin typeface="Arial" panose="020B0604020202020204" pitchFamily="34" charset="0"/>
              </a:rPr>
              <a:t>Don’t be silent if inappropriate topics are discussed … do formally object.</a:t>
            </a:r>
          </a:p>
          <a:p>
            <a:pPr algn="ctr">
              <a:lnSpc>
                <a:spcPct val="80000"/>
              </a:lnSpc>
              <a:buClr>
                <a:srgbClr val="CC3300"/>
              </a:buClr>
              <a:buSzPct val="50000"/>
              <a:buFont typeface="Monotype Sorts"/>
              <a:buNone/>
            </a:pPr>
            <a:r>
              <a:rPr lang="en-US" altLang="en-US" sz="1000" dirty="0">
                <a:solidFill>
                  <a:srgbClr val="000099"/>
                </a:solidFill>
                <a:latin typeface="Arial" panose="020B0604020202020204" pitchFamily="34" charset="0"/>
              </a:rPr>
              <a:t>---------------------------------------------------------------   </a:t>
            </a:r>
            <a:endParaRPr lang="en-US" altLang="en-US" sz="1200" dirty="0">
              <a:solidFill>
                <a:srgbClr val="000099"/>
              </a:solidFill>
              <a:latin typeface="Arial" panose="020B0604020202020204" pitchFamily="34" charset="0"/>
            </a:endParaRPr>
          </a:p>
          <a:p>
            <a:pPr algn="ctr">
              <a:lnSpc>
                <a:spcPct val="80000"/>
              </a:lnSpc>
              <a:buClr>
                <a:srgbClr val="CC3300"/>
              </a:buClr>
              <a:buSzPct val="50000"/>
              <a:buFont typeface="Monotype Sorts"/>
              <a:buNone/>
            </a:pPr>
            <a:r>
              <a:rPr lang="en-US" altLang="en-US" sz="1200" dirty="0">
                <a:solidFill>
                  <a:srgbClr val="000099"/>
                </a:solidFill>
                <a:latin typeface="Arial" panose="020B0604020202020204" pitchFamily="34" charset="0"/>
              </a:rPr>
              <a:t>See </a:t>
            </a:r>
            <a:r>
              <a:rPr lang="en-US" altLang="en-US" sz="1200" i="1" dirty="0">
                <a:solidFill>
                  <a:srgbClr val="000099"/>
                </a:solidFill>
                <a:latin typeface="Arial" panose="020B0604020202020204" pitchFamily="34" charset="0"/>
              </a:rPr>
              <a:t>IEEE-SA Standards Board Operations Manual</a:t>
            </a:r>
            <a:r>
              <a:rPr lang="en-US" altLang="en-US" sz="1200" dirty="0">
                <a:solidFill>
                  <a:srgbClr val="000099"/>
                </a:solidFill>
                <a:latin typeface="Arial" panose="020B0604020202020204" pitchFamily="34" charset="0"/>
              </a:rPr>
              <a:t>, clause 5.3.10 and </a:t>
            </a:r>
            <a:r>
              <a:rPr lang="en-GB" altLang="en-US" sz="1200" dirty="0">
                <a:solidFill>
                  <a:srgbClr val="000099"/>
                </a:solidFill>
                <a:latin typeface="Arial" panose="020B0604020202020204" pitchFamily="34" charset="0"/>
              </a:rPr>
              <a:t>“Promoting Competition and Innovation: What You Need to Know about the IEEE Standards Association's Antitrust and Competition Policy”</a:t>
            </a:r>
            <a:r>
              <a:rPr lang="en-US" altLang="en-US" sz="1200" dirty="0">
                <a:solidFill>
                  <a:srgbClr val="000099"/>
                </a:solidFill>
                <a:latin typeface="Arial" panose="020B0604020202020204" pitchFamily="34" charset="0"/>
              </a:rPr>
              <a:t> for more details.</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24001778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r>
              <a:rPr lang="en-US" altLang="en-US" dirty="0"/>
              <a:t>Participation in IEEE 802 Meetings</a:t>
            </a:r>
            <a:endParaRPr lang="en-US" dirty="0"/>
          </a:p>
        </p:txBody>
      </p:sp>
      <p:sp>
        <p:nvSpPr>
          <p:cNvPr id="3" name="Content Placeholder 2"/>
          <p:cNvSpPr>
            <a:spLocks noGrp="1"/>
          </p:cNvSpPr>
          <p:nvPr>
            <p:ph idx="1"/>
          </p:nvPr>
        </p:nvSpPr>
        <p:spPr>
          <a:xfrm>
            <a:off x="381000" y="1295399"/>
            <a:ext cx="8458200" cy="5543551"/>
          </a:xfrm>
        </p:spPr>
        <p:txBody>
          <a:bodyPr/>
          <a:lstStyle/>
          <a:p>
            <a:pPr>
              <a:buClrTx/>
            </a:pPr>
            <a:r>
              <a:rPr lang="en-GB" altLang="en-US" sz="1600" dirty="0">
                <a:ea typeface="MS Gothic" panose="020B0609070205080204" pitchFamily="49" charset="-128"/>
              </a:rPr>
              <a:t>All participation in IEEE 802 Working Group meetings is on an individual basis</a:t>
            </a:r>
          </a:p>
          <a:p>
            <a:pPr>
              <a:buClrTx/>
            </a:pPr>
            <a:r>
              <a:rPr lang="en-GB" altLang="en-US" sz="1400" i="1" dirty="0">
                <a:ea typeface="MS Gothic" panose="020B0609070205080204" pitchFamily="49" charset="-128"/>
              </a:rPr>
              <a:t>•     </a:t>
            </a:r>
            <a:r>
              <a:rPr lang="en-GB" altLang="en-US" sz="1400" dirty="0">
                <a:ea typeface="MS Gothic" panose="020B0609070205080204" pitchFamily="49" charset="-128"/>
              </a:rPr>
              <a:t>Participants in the IEEE standards development individual process shall act based on their qualifications and experience. (</a:t>
            </a:r>
            <a:r>
              <a:rPr lang="en-GB" altLang="en-US" sz="1400" u="sng" dirty="0">
                <a:solidFill>
                  <a:srgbClr val="CCCCFF"/>
                </a:solidFill>
                <a:ea typeface="MS Gothic" panose="020B0609070205080204" pitchFamily="49" charset="-128"/>
                <a:hlinkClick r:id="rId2"/>
              </a:rPr>
              <a:t>https://standards.ieee.org/develop/policies/bylaws/sb_bylaws.pdf</a:t>
            </a:r>
            <a:r>
              <a:rPr lang="en-GB" altLang="en-US" sz="1400" dirty="0">
                <a:ea typeface="MS Gothic" panose="020B0609070205080204" pitchFamily="49" charset="-128"/>
              </a:rPr>
              <a:t>section 5.2.1)</a:t>
            </a:r>
          </a:p>
          <a:p>
            <a:pPr>
              <a:buClrTx/>
            </a:pPr>
            <a:r>
              <a:rPr lang="en-GB" altLang="en-US" sz="1400" dirty="0">
                <a:ea typeface="MS Gothic" panose="020B0609070205080204" pitchFamily="49" charset="-128"/>
              </a:rPr>
              <a:t>•    IEEE 802 Working Group membership is by individual; “Working Group members shall participate in the consensus process in a manner consistent with their professional expert opinion as individuals, and not as organizational representatives”. (</a:t>
            </a:r>
            <a:r>
              <a:rPr lang="en-GB" altLang="en-US" sz="1400" dirty="0" err="1">
                <a:ea typeface="MS Gothic" panose="020B0609070205080204" pitchFamily="49" charset="-128"/>
              </a:rPr>
              <a:t>subclause</a:t>
            </a:r>
            <a:r>
              <a:rPr lang="en-GB" altLang="en-US" sz="1400" dirty="0">
                <a:ea typeface="MS Gothic" panose="020B0609070205080204" pitchFamily="49" charset="-128"/>
              </a:rPr>
              <a:t> 4.2.1 “Establishment”, of the IEEE 802 LMSC Working Group Policies and Procedures)</a:t>
            </a:r>
          </a:p>
          <a:p>
            <a:pPr marL="341313">
              <a:buFont typeface="Arial" panose="020B0604020202020204" pitchFamily="34" charset="0"/>
              <a:buChar char="•"/>
            </a:pPr>
            <a:r>
              <a:rPr lang="en-GB" altLang="en-US" sz="1400"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a:buFont typeface="Arial" panose="020B0604020202020204" pitchFamily="34" charset="0"/>
              <a:buChar char="•"/>
            </a:pPr>
            <a:r>
              <a:rPr lang="en-GB" altLang="en-US" sz="1400"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u="sng" dirty="0">
                <a:solidFill>
                  <a:srgbClr val="CCCCFF"/>
                </a:solidFill>
                <a:ea typeface="MS Gothic" panose="020B0609070205080204" pitchFamily="49" charset="-128"/>
                <a:hlinkClick r:id="rId3"/>
              </a:rPr>
              <a:t>https://standards.ieee.org/develop/policies/bylaws/sb_bylaws.pdf </a:t>
            </a:r>
            <a:r>
              <a:rPr lang="en-GB" altLang="en-US" sz="1400" dirty="0">
                <a:ea typeface="MS Gothic" panose="020B0609070205080204" pitchFamily="49" charset="-128"/>
              </a:rPr>
              <a:t> section 5.2.1.3 and the IEEE 802 LMSC Working Group Policies and Procedures, </a:t>
            </a:r>
            <a:r>
              <a:rPr lang="en-GB" altLang="en-US" sz="1400" dirty="0" err="1">
                <a:ea typeface="MS Gothic" panose="020B0609070205080204" pitchFamily="49" charset="-128"/>
              </a:rPr>
              <a:t>subclause</a:t>
            </a:r>
            <a:r>
              <a:rPr lang="en-GB" altLang="en-US" sz="1400" dirty="0">
                <a:ea typeface="MS Gothic" panose="020B0609070205080204" pitchFamily="49" charset="-128"/>
              </a:rPr>
              <a:t> 3.4.1 “Chair”, list item x.</a:t>
            </a:r>
          </a:p>
          <a:p>
            <a:pPr>
              <a:buClrTx/>
            </a:pPr>
            <a:r>
              <a:rPr lang="en-GB" altLang="en-US" sz="1600" dirty="0">
                <a:ea typeface="MS Gothic" panose="020B0609070205080204" pitchFamily="49" charset="-128"/>
              </a:rPr>
              <a:t>By participating in IEEE 802 meetings, you accept these requirements.  If you do not agree to these policies then you shall not participate.</a:t>
            </a:r>
          </a:p>
          <a:p>
            <a:pPr algn="ctr">
              <a:buClrTx/>
            </a:pPr>
            <a:r>
              <a:rPr lang="en-GB" altLang="en-US" sz="1400" dirty="0">
                <a:ea typeface="MS Gothic" panose="020B0609070205080204" pitchFamily="49" charset="-128"/>
              </a:rPr>
              <a:t>(Latest revision of IEEE 802 LMSC Working Group Policies and Procedures: </a:t>
            </a:r>
            <a:r>
              <a:rPr lang="en-GB" altLang="en-US" sz="1400" dirty="0">
                <a:ea typeface="MS Gothic" panose="020B0609070205080204" pitchFamily="49" charset="-128"/>
                <a:hlinkClick r:id="rId4"/>
              </a:rPr>
              <a:t>http://www.ieee802.org/devdocs.shtml</a:t>
            </a:r>
            <a:r>
              <a:rPr lang="en-GB" altLang="en-US" sz="1400" dirty="0">
                <a:ea typeface="MS Gothic" panose="020B0609070205080204" pitchFamily="49" charset="-128"/>
              </a:rPr>
              <a:t> and Participation slide: </a:t>
            </a:r>
            <a:r>
              <a:rPr lang="en-GB" altLang="en-US" sz="1400" dirty="0">
                <a:ea typeface="MS Gothic" panose="020B0609070205080204" pitchFamily="49" charset="-128"/>
                <a:hlinkClick r:id="rId5"/>
              </a:rPr>
              <a:t>https://mentor.ieee.org/802-ec/dcn/16/ec-16-0180-03-00EC-ieee-802-participation-slide.ppt</a:t>
            </a:r>
            <a:endParaRPr lang="en-US" sz="12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33878637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Flow of the Meeting</a:t>
            </a: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altLang="en-US" sz="2000" dirty="0"/>
              <a:t>Wednesday </a:t>
            </a:r>
            <a:r>
              <a:rPr lang="en-US" altLang="en-US" sz="2000" dirty="0" smtClean="0"/>
              <a:t>(10:00 </a:t>
            </a:r>
            <a:r>
              <a:rPr lang="en-US" altLang="en-US" sz="2000" dirty="0"/>
              <a:t>am – 7</a:t>
            </a:r>
            <a:r>
              <a:rPr lang="en-US" altLang="en-US" sz="2000" dirty="0" smtClean="0"/>
              <a:t>:00 </a:t>
            </a:r>
            <a:r>
              <a:rPr lang="en-US" altLang="en-US" sz="2000" dirty="0"/>
              <a:t>pm</a:t>
            </a:r>
            <a:r>
              <a:rPr lang="en-US" altLang="en-US" sz="2000" dirty="0" smtClean="0"/>
              <a:t>)</a:t>
            </a:r>
            <a:endParaRPr lang="en-US" altLang="en-US" sz="1800" dirty="0"/>
          </a:p>
          <a:p>
            <a:pPr lvl="1">
              <a:buFont typeface="Arial" panose="020B0604020202020204" pitchFamily="34" charset="0"/>
              <a:buChar char="•"/>
            </a:pPr>
            <a:r>
              <a:rPr lang="en-US" altLang="en-US" sz="1800" dirty="0"/>
              <a:t>Comment Resolution</a:t>
            </a:r>
          </a:p>
          <a:p>
            <a:pPr lvl="1">
              <a:buFont typeface="Arial" panose="020B0604020202020204" pitchFamily="34" charset="0"/>
              <a:buChar char="•"/>
            </a:pPr>
            <a:r>
              <a:rPr lang="en-US" altLang="en-US" sz="1800" dirty="0"/>
              <a:t>Recess</a:t>
            </a:r>
          </a:p>
          <a:p>
            <a:pPr>
              <a:buFont typeface="Arial" panose="020B0604020202020204" pitchFamily="34" charset="0"/>
              <a:buChar char="•"/>
            </a:pPr>
            <a:r>
              <a:rPr lang="en-US" altLang="en-US" sz="2000" dirty="0"/>
              <a:t>Thursday (9:00 am – </a:t>
            </a:r>
            <a:r>
              <a:rPr lang="en-US" altLang="en-US" sz="2000" dirty="0" smtClean="0"/>
              <a:t>6:00 </a:t>
            </a:r>
            <a:r>
              <a:rPr lang="en-US" altLang="en-US" sz="2000" dirty="0"/>
              <a:t>pm)</a:t>
            </a:r>
          </a:p>
          <a:p>
            <a:pPr lvl="1">
              <a:buFont typeface="Arial" panose="020B0604020202020204" pitchFamily="34" charset="0"/>
              <a:buChar char="•"/>
            </a:pPr>
            <a:r>
              <a:rPr lang="en-US" altLang="en-US" sz="1800" dirty="0"/>
              <a:t>Comment Resolution</a:t>
            </a:r>
          </a:p>
          <a:p>
            <a:pPr lvl="1">
              <a:buFont typeface="Arial" panose="020B0604020202020204" pitchFamily="34" charset="0"/>
              <a:buChar char="•"/>
            </a:pPr>
            <a:r>
              <a:rPr lang="en-US" altLang="en-US" sz="1800" dirty="0"/>
              <a:t>Recess</a:t>
            </a:r>
          </a:p>
          <a:p>
            <a:pPr>
              <a:buFont typeface="Arial" panose="020B0604020202020204" pitchFamily="34" charset="0"/>
              <a:buChar char="•"/>
            </a:pPr>
            <a:r>
              <a:rPr lang="en-US" altLang="en-US" sz="2000" dirty="0"/>
              <a:t>Friday (9:00 am – 5</a:t>
            </a:r>
            <a:r>
              <a:rPr lang="en-US" altLang="en-US" sz="2000" dirty="0" smtClean="0"/>
              <a:t>:00 </a:t>
            </a:r>
            <a:r>
              <a:rPr lang="en-US" altLang="en-US" sz="2000" dirty="0"/>
              <a:t>pm)</a:t>
            </a:r>
          </a:p>
          <a:p>
            <a:pPr lvl="1">
              <a:buFont typeface="Arial" panose="020B0604020202020204" pitchFamily="34" charset="0"/>
              <a:buChar char="•"/>
            </a:pPr>
            <a:r>
              <a:rPr lang="en-US" altLang="en-US" sz="1800" dirty="0"/>
              <a:t>Comment </a:t>
            </a:r>
            <a:r>
              <a:rPr lang="en-US" altLang="en-US" sz="1800" dirty="0" smtClean="0"/>
              <a:t>Resolution</a:t>
            </a:r>
            <a:endParaRPr lang="en-US" altLang="en-US" sz="1800" dirty="0"/>
          </a:p>
          <a:p>
            <a:pPr lvl="1">
              <a:buFont typeface="Arial" panose="020B0604020202020204" pitchFamily="34" charset="0"/>
              <a:buChar char="•"/>
            </a:pPr>
            <a:r>
              <a:rPr lang="en-US" altLang="en-US" sz="1800" dirty="0"/>
              <a:t>Adjourn</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25661227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685800"/>
            <a:ext cx="8382000" cy="1065213"/>
          </a:xfrm>
        </p:spPr>
        <p:txBody>
          <a:bodyPr/>
          <a:lstStyle/>
          <a:p>
            <a:r>
              <a:rPr lang="en-US" altLang="en-US" dirty="0"/>
              <a:t>Agenda for </a:t>
            </a:r>
            <a:r>
              <a:rPr lang="en-US" altLang="en-US" dirty="0" smtClean="0"/>
              <a:t>Wednesday September 06, 2017</a:t>
            </a:r>
            <a:endParaRPr lang="en-US" dirty="0"/>
          </a:p>
        </p:txBody>
      </p:sp>
      <p:sp>
        <p:nvSpPr>
          <p:cNvPr id="7" name="Content Placeholder 6"/>
          <p:cNvSpPr>
            <a:spLocks noGrp="1"/>
          </p:cNvSpPr>
          <p:nvPr>
            <p:ph idx="1"/>
          </p:nvPr>
        </p:nvSpPr>
        <p:spPr/>
        <p:txBody>
          <a:bodyPr/>
          <a:lstStyle/>
          <a:p>
            <a:pPr>
              <a:lnSpc>
                <a:spcPct val="80000"/>
              </a:lnSpc>
              <a:buFont typeface="Arial" panose="020B0604020202020204" pitchFamily="34" charset="0"/>
              <a:buChar char="•"/>
            </a:pPr>
            <a:r>
              <a:rPr lang="en-US" altLang="en-US" sz="2000" dirty="0"/>
              <a:t>Call meeting to order </a:t>
            </a:r>
          </a:p>
          <a:p>
            <a:pPr>
              <a:lnSpc>
                <a:spcPct val="80000"/>
              </a:lnSpc>
              <a:buFont typeface="Arial" panose="020B0604020202020204" pitchFamily="34" charset="0"/>
              <a:buChar char="•"/>
            </a:pPr>
            <a:r>
              <a:rPr lang="en-US" altLang="en-US" sz="2000" dirty="0"/>
              <a:t>Patent policy, etc</a:t>
            </a:r>
            <a:r>
              <a:rPr lang="en-US" altLang="en-US" sz="2000" dirty="0" smtClean="0"/>
              <a:t>.</a:t>
            </a:r>
          </a:p>
          <a:p>
            <a:pPr>
              <a:lnSpc>
                <a:spcPct val="80000"/>
              </a:lnSpc>
              <a:buFont typeface="Arial" panose="020B0604020202020204" pitchFamily="34" charset="0"/>
              <a:buChar char="•"/>
            </a:pPr>
            <a:r>
              <a:rPr lang="en-US" altLang="en-US" sz="2000" dirty="0" smtClean="0"/>
              <a:t>Announcements</a:t>
            </a:r>
            <a:endParaRPr lang="en-US" altLang="en-US" sz="2000" dirty="0"/>
          </a:p>
          <a:p>
            <a:pPr>
              <a:lnSpc>
                <a:spcPct val="80000"/>
              </a:lnSpc>
              <a:buFont typeface="Arial" panose="020B0604020202020204" pitchFamily="34" charset="0"/>
              <a:buChar char="•"/>
            </a:pPr>
            <a:r>
              <a:rPr lang="en-US" altLang="en-US" sz="2000" dirty="0"/>
              <a:t>Call for submissions</a:t>
            </a:r>
          </a:p>
          <a:p>
            <a:pPr>
              <a:lnSpc>
                <a:spcPct val="80000"/>
              </a:lnSpc>
              <a:buFont typeface="Arial" panose="020B0604020202020204" pitchFamily="34" charset="0"/>
              <a:buChar char="•"/>
            </a:pPr>
            <a:r>
              <a:rPr lang="en-US" altLang="en-US" sz="2000" dirty="0" smtClean="0"/>
              <a:t>Set agenda</a:t>
            </a:r>
            <a:endParaRPr lang="en-US" altLang="en-US" sz="2000" dirty="0"/>
          </a:p>
          <a:p>
            <a:pPr>
              <a:lnSpc>
                <a:spcPct val="80000"/>
              </a:lnSpc>
              <a:buFont typeface="Arial" panose="020B0604020202020204" pitchFamily="34" charset="0"/>
              <a:buChar char="•"/>
            </a:pPr>
            <a:r>
              <a:rPr lang="en-US" altLang="en-US" sz="2000" dirty="0"/>
              <a:t>Presentations and Comment </a:t>
            </a:r>
            <a:r>
              <a:rPr lang="en-US" altLang="en-US" sz="2000" dirty="0" smtClean="0"/>
              <a:t>Resolution</a:t>
            </a:r>
            <a:endParaRPr lang="en-US" altLang="en-US" sz="1600" dirty="0"/>
          </a:p>
          <a:p>
            <a:pPr>
              <a:lnSpc>
                <a:spcPct val="80000"/>
              </a:lnSpc>
              <a:buFont typeface="Arial" panose="020B0604020202020204" pitchFamily="34" charset="0"/>
              <a:buChar char="•"/>
            </a:pPr>
            <a:r>
              <a:rPr lang="en-US" altLang="en-US" sz="2000" dirty="0"/>
              <a:t>Recess</a:t>
            </a:r>
          </a:p>
          <a:p>
            <a:endParaRPr lang="en-US" dirty="0"/>
          </a:p>
        </p:txBody>
      </p:sp>
      <p:sp>
        <p:nvSpPr>
          <p:cNvPr id="5" name="Slide Number Placeholder 4"/>
          <p:cNvSpPr>
            <a:spLocks noGrp="1"/>
          </p:cNvSpPr>
          <p:nvPr>
            <p:ph type="sldNum" idx="12"/>
          </p:nvPr>
        </p:nvSpPr>
        <p:spPr/>
        <p:txBody>
          <a:bodyPr/>
          <a:lstStyle/>
          <a:p>
            <a:r>
              <a:rPr lang="en-GB" smtClean="0"/>
              <a:t>Slide </a:t>
            </a:r>
            <a:fld id="{06B781AF-4CCF-49B0-A572-DE54FBE5D942}" type="slidenum">
              <a:rPr lang="en-GB" smtClean="0"/>
              <a:pPr/>
              <a:t>13</a:t>
            </a:fld>
            <a:endParaRPr lang="en-GB"/>
          </a:p>
        </p:txBody>
      </p:sp>
      <p:sp>
        <p:nvSpPr>
          <p:cNvPr id="4" name="Footer Placeholder 3"/>
          <p:cNvSpPr>
            <a:spLocks noGrp="1"/>
          </p:cNvSpPr>
          <p:nvPr>
            <p:ph type="ftr" idx="14"/>
          </p:nvPr>
        </p:nvSpPr>
        <p:spPr/>
        <p:txBody>
          <a:bodyPr/>
          <a:lstStyle/>
          <a:p>
            <a:r>
              <a:rPr lang="en-GB" smtClean="0"/>
              <a:t>Osama Aboul-Magd, Huawei Technologies</a:t>
            </a:r>
            <a:endParaRPr lang="en-GB"/>
          </a:p>
        </p:txBody>
      </p:sp>
      <p:sp>
        <p:nvSpPr>
          <p:cNvPr id="3" name="Date Placeholder 2"/>
          <p:cNvSpPr>
            <a:spLocks noGrp="1"/>
          </p:cNvSpPr>
          <p:nvPr>
            <p:ph type="dt" idx="15"/>
          </p:nvPr>
        </p:nvSpPr>
        <p:spPr/>
        <p:txBody>
          <a:bodyPr/>
          <a:lstStyle/>
          <a:p>
            <a:r>
              <a:rPr lang="en-US" smtClean="0"/>
              <a:t>August 2017</a:t>
            </a:r>
            <a:endParaRPr lang="en-GB"/>
          </a:p>
        </p:txBody>
      </p:sp>
    </p:spTree>
    <p:extLst>
      <p:ext uri="{BB962C8B-B14F-4D97-AF65-F5344CB8AC3E}">
        <p14:creationId xmlns:p14="http://schemas.microsoft.com/office/powerpoint/2010/main" val="8100221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Detailed Agenda</a:t>
            </a:r>
            <a:endParaRPr lang="en-US" dirty="0"/>
          </a:p>
        </p:txBody>
      </p:sp>
      <p:sp>
        <p:nvSpPr>
          <p:cNvPr id="3" name="Content Placeholder 2"/>
          <p:cNvSpPr>
            <a:spLocks noGrp="1"/>
          </p:cNvSpPr>
          <p:nvPr>
            <p:ph idx="1"/>
          </p:nvPr>
        </p:nvSpPr>
        <p:spPr>
          <a:xfrm>
            <a:off x="685800" y="1752600"/>
            <a:ext cx="7770813" cy="4113213"/>
          </a:xfrm>
        </p:spPr>
        <p:txBody>
          <a:bodyPr/>
          <a:lstStyle/>
          <a:p>
            <a:pPr>
              <a:buFont typeface="Arial" panose="020B0604020202020204" pitchFamily="34" charset="0"/>
              <a:buChar char="•"/>
            </a:pPr>
            <a:r>
              <a:rPr lang="en-US" dirty="0" smtClean="0"/>
              <a:t>10:00 – 12:00 </a:t>
            </a:r>
          </a:p>
          <a:p>
            <a:pPr lvl="1">
              <a:buFont typeface="Arial" panose="020B0604020202020204" pitchFamily="34" charset="0"/>
              <a:buChar char="•"/>
            </a:pPr>
            <a:r>
              <a:rPr lang="en-US" dirty="0" smtClean="0"/>
              <a:t>Call Meeting to order</a:t>
            </a:r>
          </a:p>
          <a:p>
            <a:pPr lvl="1">
              <a:buFont typeface="Arial" panose="020B0604020202020204" pitchFamily="34" charset="0"/>
              <a:buChar char="•"/>
            </a:pPr>
            <a:r>
              <a:rPr lang="en-US" dirty="0" smtClean="0"/>
              <a:t>IEEE IPR Policy and procedure</a:t>
            </a:r>
          </a:p>
          <a:p>
            <a:pPr lvl="1">
              <a:buFont typeface="Arial" panose="020B0604020202020204" pitchFamily="34" charset="0"/>
              <a:buChar char="•"/>
            </a:pPr>
            <a:r>
              <a:rPr lang="en-US" dirty="0" smtClean="0"/>
              <a:t>Announcements</a:t>
            </a:r>
          </a:p>
          <a:p>
            <a:pPr lvl="1">
              <a:buFont typeface="Arial" panose="020B0604020202020204" pitchFamily="34" charset="0"/>
              <a:buChar char="•"/>
            </a:pPr>
            <a:r>
              <a:rPr lang="en-US" dirty="0" smtClean="0"/>
              <a:t>Submissions</a:t>
            </a:r>
            <a:endParaRPr lang="en-US" dirty="0" smtClean="0"/>
          </a:p>
          <a:p>
            <a:pPr lvl="1">
              <a:buFont typeface="Arial" panose="020B0604020202020204" pitchFamily="34" charset="0"/>
              <a:buChar char="•"/>
            </a:pPr>
            <a:r>
              <a:rPr lang="en-US" dirty="0" smtClean="0"/>
              <a:t>Comment Resolution</a:t>
            </a:r>
          </a:p>
          <a:p>
            <a:pPr>
              <a:buFont typeface="Arial" panose="020B0604020202020204" pitchFamily="34" charset="0"/>
              <a:buChar char="•"/>
            </a:pPr>
            <a:r>
              <a:rPr lang="en-US" dirty="0" smtClean="0"/>
              <a:t>12:00 – 1:00 	Lunch</a:t>
            </a:r>
          </a:p>
          <a:p>
            <a:pPr>
              <a:buFont typeface="Arial" panose="020B0604020202020204" pitchFamily="34" charset="0"/>
              <a:buChar char="•"/>
            </a:pPr>
            <a:r>
              <a:rPr lang="en-US" dirty="0" smtClean="0"/>
              <a:t>1:00 – 3:30 	Comment Resolution</a:t>
            </a:r>
          </a:p>
          <a:p>
            <a:pPr>
              <a:buFont typeface="Arial" panose="020B0604020202020204" pitchFamily="34" charset="0"/>
              <a:buChar char="•"/>
            </a:pPr>
            <a:r>
              <a:rPr lang="en-US" dirty="0" smtClean="0"/>
              <a:t>3:30 – 4:45		Break</a:t>
            </a:r>
          </a:p>
          <a:p>
            <a:pPr>
              <a:buFont typeface="Arial" panose="020B0604020202020204" pitchFamily="34" charset="0"/>
              <a:buChar char="•"/>
            </a:pPr>
            <a:r>
              <a:rPr lang="en-US" dirty="0" smtClean="0"/>
              <a:t>4:45 – 7:00 	Comment Resolution</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3432969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Submissions</a:t>
            </a:r>
            <a:endParaRPr lang="en-US" dirty="0"/>
          </a:p>
        </p:txBody>
      </p:sp>
      <p:sp>
        <p:nvSpPr>
          <p:cNvPr id="3" name="Content Placeholder 2"/>
          <p:cNvSpPr>
            <a:spLocks noGrp="1"/>
          </p:cNvSpPr>
          <p:nvPr>
            <p:ph idx="1"/>
          </p:nvPr>
        </p:nvSpPr>
        <p:spPr/>
        <p:txBody>
          <a:bodyPr/>
          <a:lstStyle/>
          <a:p>
            <a:r>
              <a:rPr lang="en-US" dirty="0" smtClean="0"/>
              <a:t>See embedded spreadsheet</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graphicFrame>
        <p:nvGraphicFramePr>
          <p:cNvPr id="7" name="Object 6"/>
          <p:cNvGraphicFramePr>
            <a:graphicFrameLocks noChangeAspect="1"/>
          </p:cNvGraphicFramePr>
          <p:nvPr>
            <p:extLst>
              <p:ext uri="{D42A27DB-BD31-4B8C-83A1-F6EECF244321}">
                <p14:modId xmlns:p14="http://schemas.microsoft.com/office/powerpoint/2010/main" val="174335128"/>
              </p:ext>
            </p:extLst>
          </p:nvPr>
        </p:nvGraphicFramePr>
        <p:xfrm>
          <a:off x="4114800" y="3043238"/>
          <a:ext cx="2263422" cy="1909762"/>
        </p:xfrm>
        <a:graphic>
          <a:graphicData uri="http://schemas.openxmlformats.org/presentationml/2006/ole">
            <mc:AlternateContent xmlns:mc="http://schemas.openxmlformats.org/markup-compatibility/2006">
              <mc:Choice xmlns:v="urn:schemas-microsoft-com:vml" Requires="v">
                <p:oleObj spid="_x0000_s4098" name="Worksheet" showAsIcon="1" r:id="rId3" imgW="914400" imgH="771480" progId="Excel.Sheet.12">
                  <p:embed/>
                </p:oleObj>
              </mc:Choice>
              <mc:Fallback>
                <p:oleObj name="Worksheet" showAsIcon="1" r:id="rId3" imgW="914400" imgH="771480" progId="Excel.Sheet.12">
                  <p:embed/>
                  <p:pic>
                    <p:nvPicPr>
                      <p:cNvPr id="0" name=""/>
                      <p:cNvPicPr/>
                      <p:nvPr/>
                    </p:nvPicPr>
                    <p:blipFill>
                      <a:blip r:embed="rId4"/>
                      <a:stretch>
                        <a:fillRect/>
                      </a:stretch>
                    </p:blipFill>
                    <p:spPr>
                      <a:xfrm>
                        <a:off x="4114800" y="3043238"/>
                        <a:ext cx="2263422" cy="1909762"/>
                      </a:xfrm>
                      <a:prstGeom prst="rect">
                        <a:avLst/>
                      </a:prstGeom>
                    </p:spPr>
                  </p:pic>
                </p:oleObj>
              </mc:Fallback>
            </mc:AlternateContent>
          </a:graphicData>
        </a:graphic>
      </p:graphicFrame>
    </p:spTree>
    <p:extLst>
      <p:ext uri="{BB962C8B-B14F-4D97-AF65-F5344CB8AC3E}">
        <p14:creationId xmlns:p14="http://schemas.microsoft.com/office/powerpoint/2010/main" val="21804232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077200" cy="1065213"/>
          </a:xfrm>
        </p:spPr>
        <p:txBody>
          <a:bodyPr/>
          <a:lstStyle/>
          <a:p>
            <a:r>
              <a:rPr lang="en-US" altLang="en-US" dirty="0"/>
              <a:t>Agenda for </a:t>
            </a:r>
            <a:r>
              <a:rPr lang="en-US" altLang="en-US" dirty="0" smtClean="0"/>
              <a:t>Thursday September 07, 2017</a:t>
            </a:r>
            <a:r>
              <a:rPr lang="en-US" altLang="en-US" dirty="0" smtClean="0">
                <a:sym typeface="Wingdings" panose="05000000000000000000" pitchFamily="2" charset="2"/>
              </a:rPr>
              <a:t> </a:t>
            </a: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smtClean="0"/>
              <a:t>Call the meeting to order</a:t>
            </a:r>
          </a:p>
          <a:p>
            <a:pPr>
              <a:buFont typeface="Arial" panose="020B0604020202020204" pitchFamily="34" charset="0"/>
              <a:buChar char="•"/>
            </a:pPr>
            <a:r>
              <a:rPr lang="en-US" dirty="0" smtClean="0"/>
              <a:t>IPR Policy and procedure reminder</a:t>
            </a:r>
          </a:p>
          <a:p>
            <a:pPr>
              <a:buFont typeface="Arial" panose="020B0604020202020204" pitchFamily="34" charset="0"/>
              <a:buChar char="•"/>
            </a:pPr>
            <a:r>
              <a:rPr lang="en-US" dirty="0" smtClean="0"/>
              <a:t>Comment Resolution</a:t>
            </a:r>
          </a:p>
          <a:p>
            <a:pPr>
              <a:buFont typeface="Arial" panose="020B0604020202020204" pitchFamily="34" charset="0"/>
              <a:buChar char="•"/>
            </a:pPr>
            <a:r>
              <a:rPr lang="en-US" dirty="0" smtClean="0"/>
              <a:t>Recess</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16</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3795832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08938" cy="1065213"/>
          </a:xfrm>
        </p:spPr>
        <p:txBody>
          <a:bodyPr/>
          <a:lstStyle/>
          <a:p>
            <a:r>
              <a:rPr lang="en-US" altLang="en-US" dirty="0"/>
              <a:t>Agenda for </a:t>
            </a:r>
            <a:r>
              <a:rPr lang="en-US" altLang="en-US" dirty="0" smtClean="0"/>
              <a:t>Friday September 08, 2017</a:t>
            </a:r>
            <a:r>
              <a:rPr lang="en-US" altLang="en-US" dirty="0" smtClean="0">
                <a:sym typeface="Wingdings" panose="05000000000000000000" pitchFamily="2" charset="2"/>
              </a:rPr>
              <a:t> </a:t>
            </a: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smtClean="0"/>
              <a:t>Call the meeting to order</a:t>
            </a:r>
          </a:p>
          <a:p>
            <a:pPr>
              <a:buFont typeface="Arial" panose="020B0604020202020204" pitchFamily="34" charset="0"/>
              <a:buChar char="•"/>
            </a:pPr>
            <a:r>
              <a:rPr lang="en-US" dirty="0" smtClean="0"/>
              <a:t>IPR Policy and procedure reminder</a:t>
            </a:r>
          </a:p>
          <a:p>
            <a:pPr>
              <a:buFont typeface="Arial" panose="020B0604020202020204" pitchFamily="34" charset="0"/>
              <a:buChar char="•"/>
            </a:pPr>
            <a:r>
              <a:rPr lang="en-US" dirty="0" smtClean="0"/>
              <a:t>Comment Resolution</a:t>
            </a:r>
          </a:p>
          <a:p>
            <a:pPr>
              <a:buFont typeface="Arial" panose="020B0604020202020204" pitchFamily="34" charset="0"/>
              <a:buChar char="•"/>
            </a:pPr>
            <a:r>
              <a:rPr lang="en-US" dirty="0" smtClean="0"/>
              <a:t>Adjourn</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4863075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smtClean="0">
                <a:solidFill>
                  <a:srgbClr val="0000FF"/>
                </a:solidFill>
                <a:latin typeface="Arial Black" panose="020B0A04020102020204" pitchFamily="34" charset="0"/>
              </a:rPr>
              <a:t/>
            </a:r>
            <a:br>
              <a:rPr lang="en-US" altLang="en-US" dirty="0" smtClean="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
            </a:r>
            <a:br>
              <a:rPr lang="en-US" altLang="en-US" dirty="0">
                <a:solidFill>
                  <a:srgbClr val="0000FF"/>
                </a:solidFill>
                <a:latin typeface="Arial Black" panose="020B0A04020102020204" pitchFamily="34" charset="0"/>
              </a:rPr>
            </a:br>
            <a:r>
              <a:rPr lang="en-US" altLang="en-US" dirty="0" smtClean="0">
                <a:solidFill>
                  <a:srgbClr val="0000FF"/>
                </a:solidFill>
                <a:latin typeface="Arial Black" panose="020B0A04020102020204" pitchFamily="34" charset="0"/>
              </a:rPr>
              <a:t>IEEE </a:t>
            </a:r>
            <a:r>
              <a:rPr lang="en-US" altLang="en-US" dirty="0">
                <a:solidFill>
                  <a:srgbClr val="0000FF"/>
                </a:solidFill>
                <a:latin typeface="Arial Black" panose="020B0A04020102020204" pitchFamily="34" charset="0"/>
              </a:rPr>
              <a:t>802.11 </a:t>
            </a:r>
            <a:r>
              <a:rPr lang="en-US" altLang="en-US" dirty="0" err="1">
                <a:solidFill>
                  <a:srgbClr val="0000FF"/>
                </a:solidFill>
                <a:latin typeface="Arial Black" panose="020B0A04020102020204" pitchFamily="34" charset="0"/>
              </a:rPr>
              <a:t>TGax</a:t>
            </a:r>
            <a:r>
              <a:rPr lang="en-US" altLang="en-US" dirty="0">
                <a:solidFill>
                  <a:srgbClr val="0000FF"/>
                </a:solidFill>
                <a:latin typeface="Arial Black" panose="020B0A04020102020204" pitchFamily="34" charset="0"/>
              </a:rPr>
              <a:t>:</a:t>
            </a:r>
            <a:br>
              <a:rPr lang="en-US" altLang="en-US" dirty="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High Efficiency WLAN</a:t>
            </a:r>
            <a:br>
              <a:rPr lang="en-US" altLang="en-US" dirty="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Task Group</a:t>
            </a:r>
            <a:endParaRPr lang="en-GB" dirty="0"/>
          </a:p>
        </p:txBody>
      </p:sp>
      <p:sp>
        <p:nvSpPr>
          <p:cNvPr id="4098" name="Rectangle 2"/>
          <p:cNvSpPr>
            <a:spLocks noGrp="1" noChangeArrowheads="1"/>
          </p:cNvSpPr>
          <p:nvPr>
            <p:ph idx="1"/>
          </p:nvPr>
        </p:nvSpPr>
        <p:spPr>
          <a:xfrm>
            <a:off x="685800" y="2743201"/>
            <a:ext cx="7770813" cy="2971800"/>
          </a:xfrm>
          <a:ln/>
        </p:spPr>
        <p:txBody>
          <a:bodyPr/>
          <a:lstStyle/>
          <a:p>
            <a:pPr algn="ctr">
              <a:lnSpc>
                <a:spcPct val="90000"/>
              </a:lnSpc>
              <a:buFontTx/>
              <a:buNone/>
            </a:pPr>
            <a:r>
              <a:rPr lang="en-GB" dirty="0" smtClean="0"/>
              <a:t> </a:t>
            </a:r>
            <a:r>
              <a:rPr lang="en-US" sz="4000" dirty="0" smtClean="0">
                <a:latin typeface="Arial" panose="020B0604020202020204" pitchFamily="34" charset="0"/>
              </a:rPr>
              <a:t>Santa Clara</a:t>
            </a:r>
            <a:r>
              <a:rPr lang="en-US" altLang="en-US" sz="4000" dirty="0" smtClean="0">
                <a:latin typeface="Arial" panose="020B0604020202020204" pitchFamily="34" charset="0"/>
              </a:rPr>
              <a:t>, California</a:t>
            </a:r>
            <a:endParaRPr lang="en-US" altLang="en-US" sz="4000" dirty="0">
              <a:latin typeface="Arial" panose="020B0604020202020204" pitchFamily="34" charset="0"/>
            </a:endParaRPr>
          </a:p>
          <a:p>
            <a:pPr algn="ctr">
              <a:lnSpc>
                <a:spcPct val="90000"/>
              </a:lnSpc>
              <a:buFontTx/>
              <a:buNone/>
            </a:pPr>
            <a:r>
              <a:rPr lang="en-US" altLang="en-US" sz="4000" dirty="0" smtClean="0">
                <a:latin typeface="Arial" panose="020B0604020202020204" pitchFamily="34" charset="0"/>
              </a:rPr>
              <a:t>September 06-08, </a:t>
            </a:r>
            <a:r>
              <a:rPr lang="en-US" altLang="en-US" sz="4000" dirty="0">
                <a:latin typeface="Arial" panose="020B0604020202020204" pitchFamily="34" charset="0"/>
              </a:rPr>
              <a:t>2017</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dirty="0">
                <a:latin typeface="Arial" panose="020B0604020202020204" pitchFamily="34" charset="0"/>
              </a:rPr>
              <a:t>Chair: Osama Aboul-Magd (Huawei Technologies)</a:t>
            </a:r>
          </a:p>
          <a:p>
            <a:pPr algn="ctr">
              <a:lnSpc>
                <a:spcPct val="90000"/>
              </a:lnSpc>
              <a:buFontTx/>
              <a:buNone/>
            </a:pPr>
            <a:r>
              <a:rPr lang="en-US" altLang="en-US" dirty="0">
                <a:latin typeface="Arial" panose="020B0604020202020204" pitchFamily="34" charset="0"/>
              </a:rPr>
              <a:t>Vice Chair: Simone Merlin (Qualcomm)</a:t>
            </a:r>
          </a:p>
          <a:p>
            <a:pPr algn="ctr">
              <a:lnSpc>
                <a:spcPct val="90000"/>
              </a:lnSpc>
              <a:buFontTx/>
              <a:buNone/>
            </a:pPr>
            <a:r>
              <a:rPr lang="en-US" altLang="en-US" dirty="0">
                <a:latin typeface="Arial" panose="020B0604020202020204" pitchFamily="34" charset="0"/>
              </a:rPr>
              <a:t>Vice Chair: Ron </a:t>
            </a:r>
            <a:r>
              <a:rPr lang="en-US" altLang="en-US" dirty="0" err="1">
                <a:latin typeface="Arial" panose="020B0604020202020204" pitchFamily="34" charset="0"/>
              </a:rPr>
              <a:t>Porat</a:t>
            </a:r>
            <a:r>
              <a:rPr lang="en-US" altLang="en-US" dirty="0">
                <a:latin typeface="Arial" panose="020B0604020202020204" pitchFamily="34" charset="0"/>
              </a:rPr>
              <a:t> (Broadcom)</a:t>
            </a:r>
            <a:endParaRPr lang="en-US" altLang="en-US" sz="2000" dirty="0">
              <a:latin typeface="Arial" panose="020B0604020202020204" pitchFamily="34" charset="0"/>
            </a:endParaRPr>
          </a:p>
          <a:p>
            <a:pPr algn="ctr">
              <a:lnSpc>
                <a:spcPct val="90000"/>
              </a:lnSpc>
              <a:buFontTx/>
              <a:buNone/>
            </a:pPr>
            <a:r>
              <a:rPr lang="en-US" altLang="en-US" dirty="0">
                <a:latin typeface="Arial" panose="020B0604020202020204" pitchFamily="34" charset="0"/>
              </a:rPr>
              <a:t>Secretary: Yasuhiko Inoue (NTT)</a:t>
            </a:r>
          </a:p>
          <a:p>
            <a:pPr algn="ctr">
              <a:lnSpc>
                <a:spcPct val="90000"/>
              </a:lnSpc>
              <a:buFontTx/>
              <a:buNone/>
            </a:pPr>
            <a:r>
              <a:rPr lang="en-US" altLang="en-US" dirty="0">
                <a:latin typeface="Arial" panose="020B0604020202020204" pitchFamily="34" charset="0"/>
              </a:rPr>
              <a:t>Technical Editor: Robert Stacey (Intel)</a:t>
            </a:r>
            <a:endParaRPr lang="en-CA" altLang="en-US" dirty="0"/>
          </a:p>
          <a:p>
            <a:pP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4" name="Date Placeholder 3"/>
          <p:cNvSpPr>
            <a:spLocks noGrp="1"/>
          </p:cNvSpPr>
          <p:nvPr>
            <p:ph type="dt" idx="15"/>
          </p:nvPr>
        </p:nvSpPr>
        <p:spPr/>
        <p:txBody>
          <a:bodyPr/>
          <a:lstStyle/>
          <a:p>
            <a:r>
              <a:rPr lang="en-US" smtClean="0"/>
              <a:t>August 2017</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Host Information</a:t>
            </a: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smtClean="0"/>
              <a:t>Thanks to Hongyuan and Marvell for hosting this meeting.</a:t>
            </a:r>
          </a:p>
          <a:p>
            <a:pPr>
              <a:buFont typeface="Arial" panose="020B0604020202020204" pitchFamily="34" charset="0"/>
              <a:buChar char="•"/>
            </a:pPr>
            <a:r>
              <a:rPr lang="en-US" dirty="0" smtClean="0"/>
              <a:t>Host announcements, if any.</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39819002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Meeting Protocol</a:t>
            </a:r>
            <a:endParaRPr lang="en-US" dirty="0"/>
          </a:p>
        </p:txBody>
      </p:sp>
      <p:sp>
        <p:nvSpPr>
          <p:cNvPr id="3" name="Content Placeholder 2"/>
          <p:cNvSpPr>
            <a:spLocks noGrp="1"/>
          </p:cNvSpPr>
          <p:nvPr>
            <p:ph idx="1"/>
          </p:nvPr>
        </p:nvSpPr>
        <p:spPr>
          <a:xfrm>
            <a:off x="685800" y="2286000"/>
            <a:ext cx="7770813" cy="838200"/>
          </a:xfrm>
        </p:spPr>
        <p:txBody>
          <a:bodyPr/>
          <a:lstStyle/>
          <a:p>
            <a:r>
              <a:rPr lang="en-US" altLang="en-US" sz="2800" dirty="0"/>
              <a:t>Please announce your affiliation when you first address the group during a meeting slot</a:t>
            </a:r>
          </a:p>
          <a:p>
            <a:endParaRPr lang="en-US" sz="28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32541826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Patent Policy</a:t>
            </a:r>
            <a:endParaRPr lang="en-US" dirty="0"/>
          </a:p>
        </p:txBody>
      </p:sp>
      <p:sp>
        <p:nvSpPr>
          <p:cNvPr id="3" name="Content Placeholder 2"/>
          <p:cNvSpPr>
            <a:spLocks noGrp="1"/>
          </p:cNvSpPr>
          <p:nvPr>
            <p:ph idx="1"/>
          </p:nvPr>
        </p:nvSpPr>
        <p:spPr/>
        <p:txBody>
          <a:bodyPr/>
          <a:lstStyle/>
          <a:p>
            <a:r>
              <a:rPr lang="en-US" dirty="0" smtClean="0"/>
              <a:t>Following 5 slides</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16761965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accent2"/>
                </a:solidFill>
              </a:rPr>
              <a:t>Instructions for the WG Chair</a:t>
            </a:r>
            <a:endParaRPr lang="en-US" dirty="0"/>
          </a:p>
        </p:txBody>
      </p:sp>
      <p:sp>
        <p:nvSpPr>
          <p:cNvPr id="3" name="Content Placeholder 2"/>
          <p:cNvSpPr>
            <a:spLocks noGrp="1"/>
          </p:cNvSpPr>
          <p:nvPr>
            <p:ph idx="1"/>
          </p:nvPr>
        </p:nvSpPr>
        <p:spPr>
          <a:xfrm>
            <a:off x="685800" y="1449387"/>
            <a:ext cx="7770813" cy="4113213"/>
          </a:xfrm>
        </p:spPr>
        <p:txBody>
          <a:bodyPr/>
          <a:lstStyle/>
          <a:p>
            <a:pPr>
              <a:lnSpc>
                <a:spcPct val="80000"/>
              </a:lnSpc>
              <a:spcAft>
                <a:spcPct val="30000"/>
              </a:spcAft>
              <a:buFont typeface="Monotype Sorts"/>
              <a:buNone/>
            </a:pPr>
            <a:r>
              <a:rPr lang="en-US" altLang="en-US" sz="1600" dirty="0">
                <a:solidFill>
                  <a:schemeClr val="accent2"/>
                </a:solidFill>
              </a:rPr>
              <a:t>The IEEE-SA strongly recommends that at each WG meeting the chair or a designee:</a:t>
            </a:r>
          </a:p>
          <a:p>
            <a:pPr lvl="1">
              <a:lnSpc>
                <a:spcPct val="80000"/>
              </a:lnSpc>
              <a:buFont typeface="Arial" panose="020B0604020202020204" pitchFamily="34" charset="0"/>
              <a:buChar char="•"/>
            </a:pPr>
            <a:r>
              <a:rPr lang="en-US" altLang="en-US" sz="1200" b="1" dirty="0">
                <a:solidFill>
                  <a:schemeClr val="accent2"/>
                </a:solidFill>
              </a:rPr>
              <a:t>Show slides #1 through #4 of this presentation</a:t>
            </a:r>
          </a:p>
          <a:p>
            <a:pPr lvl="1">
              <a:lnSpc>
                <a:spcPct val="80000"/>
              </a:lnSpc>
              <a:buFont typeface="Arial" panose="020B0604020202020204" pitchFamily="34" charset="0"/>
              <a:buChar char="•"/>
            </a:pPr>
            <a:r>
              <a:rPr lang="en-US" altLang="en-US" sz="1200" b="1" dirty="0">
                <a:solidFill>
                  <a:schemeClr val="accent2"/>
                </a:solidFill>
              </a:rPr>
              <a:t>Advise the WG attendees that:</a:t>
            </a:r>
            <a:r>
              <a:rPr lang="en-US" altLang="en-US" sz="1200" dirty="0">
                <a:solidFill>
                  <a:schemeClr val="accent2"/>
                </a:solidFill>
              </a:rPr>
              <a:t> </a:t>
            </a:r>
          </a:p>
          <a:p>
            <a:pPr lvl="2">
              <a:lnSpc>
                <a:spcPct val="80000"/>
              </a:lnSpc>
            </a:pPr>
            <a:r>
              <a:rPr lang="en-US" altLang="en-US" sz="1200" dirty="0">
                <a:solidFill>
                  <a:schemeClr val="accent2"/>
                </a:solidFill>
              </a:rPr>
              <a:t>The IEEE’s patent policy is described in Clause 6 of the </a:t>
            </a:r>
            <a:r>
              <a:rPr lang="en-US" altLang="en-US" sz="1200" i="1" dirty="0">
                <a:solidFill>
                  <a:schemeClr val="accent2"/>
                </a:solidFill>
              </a:rPr>
              <a:t>IEEE-SA Standards Board Bylaws</a:t>
            </a:r>
            <a:r>
              <a:rPr lang="en-US" altLang="en-US" sz="1200" dirty="0">
                <a:solidFill>
                  <a:schemeClr val="accent2"/>
                </a:solidFill>
              </a:rPr>
              <a:t>;</a:t>
            </a:r>
          </a:p>
          <a:p>
            <a:pPr lvl="2">
              <a:lnSpc>
                <a:spcPct val="80000"/>
              </a:lnSpc>
            </a:pPr>
            <a:r>
              <a:rPr lang="en-US" altLang="en-US" sz="1200" dirty="0">
                <a:solidFill>
                  <a:schemeClr val="accent2"/>
                </a:solidFill>
              </a:rPr>
              <a:t>Early identification of patent claims which January be essential for the use of standards under development is strongly encouraged; </a:t>
            </a:r>
          </a:p>
          <a:p>
            <a:pPr lvl="2">
              <a:lnSpc>
                <a:spcPct val="80000"/>
              </a:lnSpc>
            </a:pPr>
            <a:r>
              <a:rPr lang="en-US" altLang="en-US" sz="1200" dirty="0">
                <a:solidFill>
                  <a:schemeClr val="accent2"/>
                </a:solidFill>
              </a:rPr>
              <a:t>There January be Essential Patent Claims of which the IEEE is not aware. Additionally, neither the IEEE, the WG, nor the WG chair can ensure the accuracy or completeness of any assurance or whether any such assurance is, in fact, of a Patent Claim that is essential for the use of the standard under development.</a:t>
            </a:r>
            <a:br>
              <a:rPr lang="en-US" altLang="en-US" sz="1200" dirty="0">
                <a:solidFill>
                  <a:schemeClr val="accent2"/>
                </a:solidFill>
              </a:rPr>
            </a:br>
            <a:endParaRPr lang="en-US" altLang="en-US" sz="1200" dirty="0">
              <a:solidFill>
                <a:schemeClr val="accent2"/>
              </a:solidFill>
            </a:endParaRPr>
          </a:p>
          <a:p>
            <a:pPr lvl="1">
              <a:lnSpc>
                <a:spcPct val="20000"/>
              </a:lnSpc>
              <a:buFont typeface="Arial" panose="020B0604020202020204" pitchFamily="34" charset="0"/>
              <a:buChar char="•"/>
            </a:pPr>
            <a:r>
              <a:rPr lang="en-US" altLang="en-US" sz="1200" b="1" dirty="0">
                <a:solidFill>
                  <a:schemeClr val="accent2"/>
                </a:solidFill>
              </a:rPr>
              <a:t>Instruct the WG Secretary to record in the minutes of the relevant WG meeting:</a:t>
            </a:r>
            <a:r>
              <a:rPr lang="en-US" altLang="en-US" sz="800" dirty="0">
                <a:solidFill>
                  <a:schemeClr val="accent2"/>
                </a:solidFill>
              </a:rPr>
              <a:t> </a:t>
            </a:r>
          </a:p>
          <a:p>
            <a:pPr lvl="2">
              <a:lnSpc>
                <a:spcPct val="80000"/>
              </a:lnSpc>
            </a:pPr>
            <a:r>
              <a:rPr lang="en-US" altLang="en-US" sz="1200" dirty="0">
                <a:solidFill>
                  <a:schemeClr val="accent2"/>
                </a:solidFill>
              </a:rPr>
              <a:t>That the foregoing information was provided and that slides 1 through 4 (and this slide 0, if applicable) were shown; </a:t>
            </a:r>
          </a:p>
          <a:p>
            <a:pPr lvl="2">
              <a:lnSpc>
                <a:spcPct val="80000"/>
              </a:lnSpc>
            </a:pPr>
            <a:r>
              <a:rPr lang="en-US" altLang="en-US" sz="1200" dirty="0">
                <a:solidFill>
                  <a:schemeClr val="accent2"/>
                </a:solidFill>
              </a:rPr>
              <a:t>That the chair or designee provided an opportunity for participants to identify patent claim(s)/patent application claim(s) and/or the holder of patent claim(s)/patent application claim(s) of which the participant is personally aware and that January be essential for the use of that standard </a:t>
            </a:r>
          </a:p>
          <a:p>
            <a:pPr lvl="2">
              <a:lnSpc>
                <a:spcPct val="80000"/>
              </a:lnSpc>
            </a:pPr>
            <a:r>
              <a:rPr lang="en-US" altLang="en-US" sz="1200" dirty="0">
                <a:solidFill>
                  <a:schemeClr val="accent2"/>
                </a:solidFill>
              </a:rPr>
              <a:t>Any responses that were given, specifically the patent claim(s)/patent application claim(s) and/or the holder of the patent claim(s)/patent application claim(s) that were identified (if any) and by whom.</a:t>
            </a:r>
          </a:p>
          <a:p>
            <a:pPr lvl="2">
              <a:lnSpc>
                <a:spcPct val="80000"/>
              </a:lnSpc>
            </a:pPr>
            <a:endParaRPr lang="en-US" altLang="en-US" sz="700" dirty="0">
              <a:solidFill>
                <a:schemeClr val="accent2"/>
              </a:solidFill>
            </a:endParaRPr>
          </a:p>
          <a:p>
            <a:pPr lvl="1">
              <a:lnSpc>
                <a:spcPct val="80000"/>
              </a:lnSpc>
              <a:spcBef>
                <a:spcPct val="5000"/>
              </a:spcBef>
              <a:buFont typeface="Arial" panose="020B0604020202020204" pitchFamily="34" charset="0"/>
              <a:buChar char="•"/>
            </a:pPr>
            <a:r>
              <a:rPr lang="en-US" altLang="en-US" sz="1200" dirty="0">
                <a:solidFill>
                  <a:schemeClr val="accent2"/>
                </a:solidFill>
              </a:rPr>
              <a:t>The WG Chair shall ensure that a request is made to any identified holders of potential essential patent claim(s) to complete and submit a Letter of Assurance.</a:t>
            </a:r>
          </a:p>
          <a:p>
            <a:pPr lvl="1">
              <a:lnSpc>
                <a:spcPct val="80000"/>
              </a:lnSpc>
              <a:spcBef>
                <a:spcPct val="5000"/>
              </a:spcBef>
              <a:buFont typeface="Arial" panose="020B0604020202020204" pitchFamily="34" charset="0"/>
              <a:buChar char="•"/>
            </a:pPr>
            <a:r>
              <a:rPr lang="en-US" altLang="en-US" sz="1200" dirty="0">
                <a:solidFill>
                  <a:schemeClr val="accent2"/>
                </a:solidFill>
              </a:rPr>
              <a:t>It is recommended that the WG chair review the guidance in </a:t>
            </a:r>
            <a:r>
              <a:rPr lang="en-US" altLang="en-US" sz="1200" i="1" dirty="0">
                <a:solidFill>
                  <a:schemeClr val="accent2"/>
                </a:solidFill>
              </a:rPr>
              <a:t>IEEE-SA Standards Board Operations Manual</a:t>
            </a:r>
            <a:r>
              <a:rPr lang="en-US" altLang="en-US" sz="1200" dirty="0">
                <a:solidFill>
                  <a:schemeClr val="accent2"/>
                </a:solidFill>
              </a:rPr>
              <a:t> 6.3.5 and in FAQs 14 and 15 on inclusion of potential Essential Patent Claims by incorporation or by reference. </a:t>
            </a:r>
          </a:p>
          <a:p>
            <a:pPr lvl="1">
              <a:lnSpc>
                <a:spcPct val="80000"/>
              </a:lnSpc>
              <a:spcBef>
                <a:spcPct val="5000"/>
              </a:spcBef>
              <a:buFont typeface="Monotype Sorts"/>
              <a:buNone/>
            </a:pPr>
            <a:endParaRPr lang="en-US" altLang="en-US" sz="1100" dirty="0">
              <a:solidFill>
                <a:schemeClr val="accent2"/>
              </a:solidFill>
            </a:endParaRPr>
          </a:p>
          <a:p>
            <a:pPr lvl="1">
              <a:lnSpc>
                <a:spcPct val="80000"/>
              </a:lnSpc>
              <a:spcBef>
                <a:spcPct val="5000"/>
              </a:spcBef>
              <a:buFont typeface="Monotype Sorts"/>
              <a:buNone/>
            </a:pPr>
            <a:r>
              <a:rPr lang="en-US" altLang="en-US" sz="1100" dirty="0">
                <a:solidFill>
                  <a:schemeClr val="accent2"/>
                </a:solidFill>
              </a:rPr>
              <a:t>	Note: </a:t>
            </a:r>
            <a:r>
              <a:rPr lang="en-US" altLang="en-US" sz="1100" b="1" dirty="0">
                <a:solidFill>
                  <a:schemeClr val="accent2"/>
                </a:solidFill>
              </a:rPr>
              <a:t>WG</a:t>
            </a:r>
            <a:r>
              <a:rPr lang="en-US" altLang="en-US" sz="1100" dirty="0">
                <a:solidFill>
                  <a:schemeClr val="accent2"/>
                </a:solidFill>
              </a:rPr>
              <a:t> includes Working Groups, Task Groups, and other standards-developing committees with a PAR approved by the IEEE-SA Standards Board.</a:t>
            </a:r>
          </a:p>
          <a:p>
            <a:pPr>
              <a:lnSpc>
                <a:spcPct val="80000"/>
              </a:lnSpc>
              <a:spcAft>
                <a:spcPct val="30000"/>
              </a:spcAft>
              <a:buFontTx/>
              <a:buNone/>
            </a:pPr>
            <a:endParaRPr lang="en-US" altLang="en-US" sz="1100" dirty="0"/>
          </a:p>
          <a:p>
            <a:endParaRPr lang="en-US" sz="20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16610933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accent2"/>
                </a:solidFill>
              </a:rPr>
              <a:t>Participants, Patents, and Duty to Inform</a:t>
            </a:r>
            <a:endParaRPr lang="en-US" dirty="0"/>
          </a:p>
        </p:txBody>
      </p:sp>
      <p:sp>
        <p:nvSpPr>
          <p:cNvPr id="3" name="Content Placeholder 2"/>
          <p:cNvSpPr>
            <a:spLocks noGrp="1"/>
          </p:cNvSpPr>
          <p:nvPr>
            <p:ph idx="1"/>
          </p:nvPr>
        </p:nvSpPr>
        <p:spPr>
          <a:xfrm>
            <a:off x="381000" y="1373187"/>
            <a:ext cx="8458200" cy="4113213"/>
          </a:xfrm>
        </p:spPr>
        <p:txBody>
          <a:bodyPr/>
          <a:lstStyle/>
          <a:p>
            <a:pPr algn="ctr">
              <a:spcBef>
                <a:spcPct val="20000"/>
              </a:spcBef>
              <a:defRPr/>
            </a:pPr>
            <a:r>
              <a:rPr lang="en-US" altLang="en-US" sz="1600" dirty="0">
                <a:solidFill>
                  <a:schemeClr val="accent2"/>
                </a:solidFill>
                <a:cs typeface="ＭＳ Ｐゴシック" charset="0"/>
              </a:rPr>
              <a:t>All participants in this meeting have certain obligations under the IEEE-SA Patent Policy. </a:t>
            </a:r>
          </a:p>
          <a:p>
            <a:pPr lvl="1">
              <a:spcBef>
                <a:spcPct val="20000"/>
              </a:spcBef>
              <a:buFont typeface="Arial" pitchFamily="34" charset="0"/>
              <a:buChar char="•"/>
              <a:defRPr/>
            </a:pPr>
            <a:r>
              <a:rPr lang="en-US" altLang="en-US" sz="1600" b="1" dirty="0">
                <a:solidFill>
                  <a:srgbClr val="003399"/>
                </a:solidFill>
              </a:rPr>
              <a:t>Participants [Note: </a:t>
            </a:r>
            <a:r>
              <a:rPr lang="en-GB" altLang="en-US" sz="1600" b="1" dirty="0">
                <a:solidFill>
                  <a:srgbClr val="003399"/>
                </a:solidFill>
              </a:rPr>
              <a:t>Quoted text excerpted from IEEE-SA Standards Board Bylaws </a:t>
            </a:r>
            <a:r>
              <a:rPr lang="en-GB" altLang="en-US" sz="1600" b="1" dirty="0" err="1">
                <a:solidFill>
                  <a:srgbClr val="003399"/>
                </a:solidFill>
              </a:rPr>
              <a:t>subclause</a:t>
            </a:r>
            <a:r>
              <a:rPr lang="en-GB" altLang="en-US" sz="1600" b="1" dirty="0">
                <a:solidFill>
                  <a:srgbClr val="003399"/>
                </a:solidFill>
              </a:rPr>
              <a:t> 6.2</a:t>
            </a:r>
            <a:r>
              <a:rPr lang="en-US" altLang="en-US" sz="1600" b="1" dirty="0">
                <a:solidFill>
                  <a:srgbClr val="003399"/>
                </a:solidFill>
              </a:rPr>
              <a:t>]:</a:t>
            </a:r>
          </a:p>
          <a:p>
            <a:pPr marL="1085850" lvl="2">
              <a:spcBef>
                <a:spcPct val="20000"/>
              </a:spcBef>
              <a:buFont typeface="Arial" pitchFamily="34" charset="0"/>
              <a:buChar char="•"/>
              <a:defRPr/>
            </a:pPr>
            <a:r>
              <a:rPr lang="en-US" altLang="en-US" sz="1600" b="1" dirty="0">
                <a:solidFill>
                  <a:srgbClr val="003399"/>
                </a:solidFill>
              </a:rPr>
              <a:t>“Shall inform the IEEE (</a:t>
            </a:r>
            <a:r>
              <a:rPr lang="en-US" altLang="en-US" sz="2000" b="1" dirty="0">
                <a:solidFill>
                  <a:srgbClr val="003399"/>
                </a:solidFill>
              </a:rPr>
              <a:t>or</a:t>
            </a:r>
            <a:r>
              <a:rPr lang="en-US" altLang="en-US" sz="1600" b="1" dirty="0">
                <a:solidFill>
                  <a:srgbClr val="003399"/>
                </a:solidFill>
              </a:rPr>
              <a:t> cause the IEEE to be informed)” of the identity of each “holder of any potential Essential Patent Claims of which they are personally aware” if the claims are owned or controlled by the participant or the entity the participant is from, employed by, or otherwise represents</a:t>
            </a:r>
            <a:endParaRPr lang="en-US" altLang="en-US" sz="1600" dirty="0"/>
          </a:p>
          <a:p>
            <a:pPr marL="1085850" lvl="2">
              <a:spcBef>
                <a:spcPct val="20000"/>
              </a:spcBef>
              <a:buFont typeface="Arial" pitchFamily="34" charset="0"/>
              <a:buChar char="•"/>
              <a:defRPr/>
            </a:pPr>
            <a:r>
              <a:rPr lang="en-US" altLang="en-US" sz="1600" b="1" dirty="0">
                <a:solidFill>
                  <a:srgbClr val="003399"/>
                </a:solidFill>
              </a:rPr>
              <a:t>“Should inform the IEEE (or cause the IEEE to be informed)” of the identity of “any other holders of potential Essential Patent Claims” (that is, third parties that are not affiliated with the participant, with the participant’s employer, or with anyone else that the participant is from or otherwise represents)</a:t>
            </a:r>
          </a:p>
          <a:p>
            <a:pPr lvl="1">
              <a:spcBef>
                <a:spcPct val="20000"/>
              </a:spcBef>
              <a:buFont typeface="Arial" pitchFamily="34" charset="0"/>
              <a:buChar char="•"/>
              <a:defRPr/>
            </a:pPr>
            <a:r>
              <a:rPr lang="en-US" altLang="en-US" sz="1600" b="1" dirty="0">
                <a:solidFill>
                  <a:srgbClr val="003399"/>
                </a:solidFill>
              </a:rPr>
              <a:t>The above does not apply if the patent claim is already the subject of an Accepted Letter of Assurance that applies to the proposed standard(s) under consideration by this group</a:t>
            </a:r>
          </a:p>
          <a:p>
            <a:pPr lvl="1">
              <a:spcBef>
                <a:spcPct val="20000"/>
              </a:spcBef>
              <a:buFont typeface="Arial" pitchFamily="34" charset="0"/>
              <a:buChar char="•"/>
              <a:defRPr/>
            </a:pPr>
            <a:r>
              <a:rPr lang="en-US" altLang="en-US" sz="1600" b="1" dirty="0">
                <a:solidFill>
                  <a:srgbClr val="003399"/>
                </a:solidFill>
              </a:rPr>
              <a:t>Early identification of holders of potential Essential Patent Claims is strongly encouraged</a:t>
            </a:r>
          </a:p>
          <a:p>
            <a:pPr lvl="1">
              <a:spcBef>
                <a:spcPct val="20000"/>
              </a:spcBef>
              <a:buFont typeface="Arial" pitchFamily="34" charset="0"/>
              <a:buChar char="•"/>
              <a:defRPr/>
            </a:pPr>
            <a:r>
              <a:rPr lang="en-US" altLang="en-US" sz="1600" b="1" dirty="0">
                <a:solidFill>
                  <a:srgbClr val="003399"/>
                </a:solidFill>
              </a:rPr>
              <a:t>No duty to perform a patent search</a:t>
            </a:r>
            <a:endParaRPr lang="en-US" altLang="en-US" sz="160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29271778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0813" cy="1065213"/>
          </a:xfrm>
        </p:spPr>
        <p:txBody>
          <a:bodyPr/>
          <a:lstStyle/>
          <a:p>
            <a:r>
              <a:rPr lang="en-GB" altLang="en-US" u="sng" dirty="0">
                <a:solidFill>
                  <a:schemeClr val="accent2"/>
                </a:solidFill>
              </a:rPr>
              <a:t>Patent Related Links</a:t>
            </a:r>
            <a:endParaRPr lang="en-US" dirty="0"/>
          </a:p>
        </p:txBody>
      </p:sp>
      <p:sp>
        <p:nvSpPr>
          <p:cNvPr id="3" name="Content Placeholder 2"/>
          <p:cNvSpPr>
            <a:spLocks noGrp="1"/>
          </p:cNvSpPr>
          <p:nvPr>
            <p:ph idx="1"/>
          </p:nvPr>
        </p:nvSpPr>
        <p:spPr>
          <a:xfrm>
            <a:off x="381000" y="1295400"/>
            <a:ext cx="8382000" cy="4113213"/>
          </a:xfrm>
        </p:spPr>
        <p:txBody>
          <a:bodyPr/>
          <a:lstStyle/>
          <a:p>
            <a:pPr lvl="1">
              <a:lnSpc>
                <a:spcPct val="90000"/>
              </a:lnSpc>
              <a:spcBef>
                <a:spcPct val="20000"/>
              </a:spcBef>
              <a:defRPr/>
            </a:pPr>
            <a:r>
              <a:rPr lang="en-US" altLang="en-US" sz="2400" dirty="0">
                <a:solidFill>
                  <a:schemeClr val="accent2">
                    <a:lumMod val="75000"/>
                  </a:schemeClr>
                </a:solidFill>
                <a:cs typeface="Times New Roman" pitchFamily="18" charset="0"/>
              </a:rPr>
              <a:t>All participants should be familiar with their obligations under the IEEE-SA Policies &amp; Procedures for standards development.</a:t>
            </a:r>
          </a:p>
          <a:p>
            <a:pPr lvl="1">
              <a:lnSpc>
                <a:spcPct val="90000"/>
              </a:lnSpc>
              <a:spcBef>
                <a:spcPct val="20000"/>
              </a:spcBef>
              <a:defRPr/>
            </a:pPr>
            <a:r>
              <a:rPr lang="en-US" altLang="en-US" sz="2400" dirty="0">
                <a:solidFill>
                  <a:schemeClr val="accent2">
                    <a:lumMod val="75000"/>
                  </a:schemeClr>
                </a:solidFill>
                <a:cs typeface="Times New Roman" pitchFamily="18" charset="0"/>
              </a:rPr>
              <a:t>	Patent Policy is stated in these sources:</a:t>
            </a:r>
          </a:p>
          <a:p>
            <a:pPr lvl="1">
              <a:lnSpc>
                <a:spcPct val="90000"/>
              </a:lnSpc>
              <a:spcBef>
                <a:spcPct val="20000"/>
              </a:spcBef>
              <a:defRPr/>
            </a:pPr>
            <a:r>
              <a:rPr lang="en-GB" altLang="en-US" sz="2400" dirty="0">
                <a:solidFill>
                  <a:schemeClr val="accent2">
                    <a:lumMod val="75000"/>
                  </a:schemeClr>
                </a:solidFill>
              </a:rPr>
              <a:t>		IEEE-SA Standards Boards Bylaws</a:t>
            </a:r>
          </a:p>
          <a:p>
            <a:pPr lvl="1">
              <a:lnSpc>
                <a:spcPct val="90000"/>
              </a:lnSpc>
              <a:spcBef>
                <a:spcPct val="20000"/>
              </a:spcBef>
              <a:defRPr/>
            </a:pPr>
            <a:r>
              <a:rPr lang="en-US" altLang="en-US" sz="2100" dirty="0">
                <a:solidFill>
                  <a:schemeClr val="accent2">
                    <a:lumMod val="75000"/>
                  </a:schemeClr>
                </a:solidFill>
              </a:rPr>
              <a:t>		</a:t>
            </a:r>
            <a:r>
              <a:rPr lang="en-US" altLang="en-US" sz="2100" i="1" dirty="0">
                <a:solidFill>
                  <a:schemeClr val="accent2">
                    <a:lumMod val="75000"/>
                  </a:schemeClr>
                </a:solidFill>
              </a:rPr>
              <a:t>http://standards.ieee.org/develop/policies/bylaws/sect6-7.html#6</a:t>
            </a:r>
          </a:p>
          <a:p>
            <a:pPr lvl="1">
              <a:lnSpc>
                <a:spcPct val="90000"/>
              </a:lnSpc>
              <a:spcBef>
                <a:spcPct val="20000"/>
              </a:spcBef>
              <a:defRPr/>
            </a:pPr>
            <a:r>
              <a:rPr lang="en-GB" altLang="en-US" sz="2400" dirty="0">
                <a:solidFill>
                  <a:schemeClr val="accent2">
                    <a:lumMod val="75000"/>
                  </a:schemeClr>
                </a:solidFill>
              </a:rPr>
              <a:t>		IEEE-SA Standards Board Operations Manual</a:t>
            </a:r>
          </a:p>
          <a:p>
            <a:pPr lvl="1">
              <a:lnSpc>
                <a:spcPct val="90000"/>
              </a:lnSpc>
              <a:spcBef>
                <a:spcPct val="20000"/>
              </a:spcBef>
              <a:defRPr/>
            </a:pPr>
            <a:r>
              <a:rPr lang="en-US" altLang="en-US" sz="2400" dirty="0">
                <a:solidFill>
                  <a:schemeClr val="accent2">
                    <a:lumMod val="75000"/>
                  </a:schemeClr>
                </a:solidFill>
              </a:rPr>
              <a:t>		</a:t>
            </a:r>
            <a:r>
              <a:rPr lang="en-US" altLang="en-US" sz="2100" i="1" dirty="0">
                <a:solidFill>
                  <a:schemeClr val="accent2">
                    <a:lumMod val="75000"/>
                  </a:schemeClr>
                </a:solidFill>
              </a:rPr>
              <a:t>http://standards.ieee.org/develop/policies/opman/sect6.html#6.3</a:t>
            </a:r>
            <a:endParaRPr lang="en-US" altLang="en-US" sz="2400" dirty="0">
              <a:solidFill>
                <a:schemeClr val="accent2">
                  <a:lumMod val="75000"/>
                </a:schemeClr>
              </a:solidFill>
            </a:endParaRPr>
          </a:p>
          <a:p>
            <a:pPr lvl="1">
              <a:lnSpc>
                <a:spcPct val="90000"/>
              </a:lnSpc>
              <a:spcBef>
                <a:spcPct val="20000"/>
              </a:spcBef>
              <a:defRPr/>
            </a:pPr>
            <a:r>
              <a:rPr lang="en-US" altLang="en-US" sz="2400" dirty="0">
                <a:solidFill>
                  <a:schemeClr val="accent2">
                    <a:lumMod val="75000"/>
                  </a:schemeClr>
                </a:solidFill>
                <a:cs typeface="Times New Roman" pitchFamily="18" charset="0"/>
              </a:rPr>
              <a:t>	Material about the patent policy is available at</a:t>
            </a:r>
            <a:r>
              <a:rPr lang="en-US" altLang="en-US" sz="2400" dirty="0">
                <a:solidFill>
                  <a:schemeClr val="accent2">
                    <a:lumMod val="75000"/>
                  </a:schemeClr>
                </a:solidFill>
              </a:rPr>
              <a:t> </a:t>
            </a:r>
          </a:p>
          <a:p>
            <a:pPr lvl="1">
              <a:lnSpc>
                <a:spcPct val="90000"/>
              </a:lnSpc>
              <a:spcBef>
                <a:spcPct val="20000"/>
              </a:spcBef>
              <a:defRPr/>
            </a:pPr>
            <a:r>
              <a:rPr lang="en-US" altLang="en-US" sz="2400" dirty="0">
                <a:solidFill>
                  <a:schemeClr val="accent2">
                    <a:lumMod val="75000"/>
                  </a:schemeClr>
                </a:solidFill>
              </a:rPr>
              <a:t>		</a:t>
            </a:r>
            <a:r>
              <a:rPr lang="en-US" altLang="en-US" sz="2100" i="1" dirty="0">
                <a:solidFill>
                  <a:schemeClr val="accent2">
                    <a:lumMod val="75000"/>
                  </a:schemeClr>
                </a:solidFill>
              </a:rPr>
              <a:t>http://standards.ieee.org/about/sasb/patcom/materials.html</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
        <p:nvSpPr>
          <p:cNvPr id="7" name="Rectangle 9"/>
          <p:cNvSpPr>
            <a:spLocks noChangeArrowheads="1"/>
          </p:cNvSpPr>
          <p:nvPr/>
        </p:nvSpPr>
        <p:spPr bwMode="auto">
          <a:xfrm>
            <a:off x="990600" y="5192713"/>
            <a:ext cx="7239000" cy="979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dirty="0">
                <a:solidFill>
                  <a:srgbClr val="000099"/>
                </a:solidFill>
                <a:latin typeface="Arial" panose="020B0604020202020204" pitchFamily="34" charset="0"/>
              </a:rPr>
              <a:t>If you have questions, contact the IEEE-SA Standards Board Patent Committee Administrator at patcom@ieee.org or visit http://standards.ieee.org/about/sasb/patcom/index.html</a:t>
            </a:r>
          </a:p>
          <a:p>
            <a:pPr algn="ctr">
              <a:lnSpc>
                <a:spcPct val="80000"/>
              </a:lnSpc>
              <a:buClr>
                <a:srgbClr val="CC3300"/>
              </a:buClr>
              <a:buSzPct val="50000"/>
              <a:buFontTx/>
              <a:buNone/>
            </a:pPr>
            <a:endParaRPr lang="en-US" altLang="en-US" sz="1200" dirty="0">
              <a:solidFill>
                <a:srgbClr val="000099"/>
              </a:solidFill>
              <a:latin typeface="Arial" panose="020B0604020202020204" pitchFamily="34" charset="0"/>
            </a:endParaRPr>
          </a:p>
          <a:p>
            <a:pPr algn="ctr">
              <a:lnSpc>
                <a:spcPct val="80000"/>
              </a:lnSpc>
              <a:buClr>
                <a:srgbClr val="CC3300"/>
              </a:buClr>
              <a:buSzPct val="50000"/>
              <a:buFontTx/>
              <a:buNone/>
            </a:pPr>
            <a:r>
              <a:rPr lang="en-US" altLang="en-US" sz="1200" dirty="0">
                <a:solidFill>
                  <a:srgbClr val="000099"/>
                </a:solidFill>
                <a:latin typeface="Arial" panose="020B0604020202020204" pitchFamily="34" charset="0"/>
              </a:rPr>
              <a:t>This slide set is available at https://development.standards.ieee.org/myproject/Public/mytools/mob/slideset.ppt</a:t>
            </a:r>
          </a:p>
        </p:txBody>
      </p:sp>
    </p:spTree>
    <p:extLst>
      <p:ext uri="{BB962C8B-B14F-4D97-AF65-F5344CB8AC3E}">
        <p14:creationId xmlns:p14="http://schemas.microsoft.com/office/powerpoint/2010/main" val="42776009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2">
                    <a:lumMod val="75000"/>
                  </a:schemeClr>
                </a:solidFill>
              </a:rPr>
              <a:t>Call for Potentially Essential Patents</a:t>
            </a:r>
            <a:endParaRPr lang="en-US" dirty="0"/>
          </a:p>
        </p:txBody>
      </p:sp>
      <p:sp>
        <p:nvSpPr>
          <p:cNvPr id="3" name="Content Placeholder 2"/>
          <p:cNvSpPr>
            <a:spLocks noGrp="1"/>
          </p:cNvSpPr>
          <p:nvPr>
            <p:ph idx="1"/>
          </p:nvPr>
        </p:nvSpPr>
        <p:spPr/>
        <p:txBody>
          <a:bodyPr/>
          <a:lstStyle/>
          <a:p>
            <a:pPr>
              <a:spcBef>
                <a:spcPct val="20000"/>
              </a:spcBef>
              <a:buFont typeface="Arial" pitchFamily="34" charset="0"/>
              <a:buChar char="•"/>
              <a:defRPr/>
            </a:pPr>
            <a:r>
              <a:rPr lang="en-US" altLang="en-US" sz="2800">
                <a:solidFill>
                  <a:schemeClr val="accent2">
                    <a:lumMod val="75000"/>
                  </a:schemeClr>
                </a:solidFill>
                <a:cs typeface="ＭＳ Ｐゴシック" charset="0"/>
              </a:rPr>
              <a:t>If anyone in this meeting is personally aware of the holder of any patent claims that are potentially essential to implementation of the proposed standard(s) under consideration by this group and that are not already the subject of an Accepted Letter of Assurance: </a:t>
            </a:r>
          </a:p>
          <a:p>
            <a:pPr lvl="1">
              <a:spcBef>
                <a:spcPct val="20000"/>
              </a:spcBef>
              <a:buFont typeface="Arial" pitchFamily="34" charset="0"/>
              <a:buChar char="•"/>
              <a:defRPr/>
            </a:pPr>
            <a:r>
              <a:rPr lang="en-US" altLang="en-US">
                <a:solidFill>
                  <a:schemeClr val="accent2">
                    <a:lumMod val="75000"/>
                  </a:schemeClr>
                </a:solidFill>
              </a:rPr>
              <a:t>Either speak up now or</a:t>
            </a:r>
          </a:p>
          <a:p>
            <a:pPr lvl="1">
              <a:spcBef>
                <a:spcPct val="20000"/>
              </a:spcBef>
              <a:buFont typeface="Arial" pitchFamily="34" charset="0"/>
              <a:buChar char="•"/>
              <a:defRPr/>
            </a:pPr>
            <a:r>
              <a:rPr lang="en-US" altLang="en-US">
                <a:solidFill>
                  <a:schemeClr val="accent2">
                    <a:lumMod val="75000"/>
                  </a:schemeClr>
                </a:solidFill>
              </a:rPr>
              <a:t>Provide the chair of this group with the identity of the holder(s) of any and all such claims as soon as possible or</a:t>
            </a:r>
          </a:p>
          <a:p>
            <a:pPr lvl="1">
              <a:spcBef>
                <a:spcPct val="20000"/>
              </a:spcBef>
              <a:buFont typeface="Arial" pitchFamily="34" charset="0"/>
              <a:buChar char="•"/>
              <a:defRPr/>
            </a:pPr>
            <a:r>
              <a:rPr lang="en-US" altLang="en-US">
                <a:solidFill>
                  <a:schemeClr val="accent2">
                    <a:lumMod val="75000"/>
                  </a:schemeClr>
                </a:solidFill>
              </a:rPr>
              <a:t>Cause an LOA to be submitted</a:t>
            </a:r>
            <a:endParaRPr lang="en-US" altLang="en-US" dirty="0">
              <a:solidFill>
                <a:schemeClr val="accent2">
                  <a:lumMod val="75000"/>
                </a:schemeClr>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243681563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392</TotalTime>
  <Words>1087</Words>
  <Application>Microsoft Office PowerPoint</Application>
  <PresentationFormat>On-screen Show (4:3)</PresentationFormat>
  <Paragraphs>187</Paragraphs>
  <Slides>17</Slides>
  <Notes>4</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2</vt:i4>
      </vt:variant>
      <vt:variant>
        <vt:lpstr>Slide Titles</vt:lpstr>
      </vt:variant>
      <vt:variant>
        <vt:i4>17</vt:i4>
      </vt:variant>
    </vt:vector>
  </HeadingPairs>
  <TitlesOfParts>
    <vt:vector size="29" baseType="lpstr">
      <vt:lpstr>Arial Unicode MS</vt:lpstr>
      <vt:lpstr>MS Gothic</vt:lpstr>
      <vt:lpstr>MS PGothic</vt:lpstr>
      <vt:lpstr>MS PGothic</vt:lpstr>
      <vt:lpstr>Arial</vt:lpstr>
      <vt:lpstr>Arial Black</vt:lpstr>
      <vt:lpstr>Monotype Sorts</vt:lpstr>
      <vt:lpstr>Times New Roman</vt:lpstr>
      <vt:lpstr>Wingdings</vt:lpstr>
      <vt:lpstr>Office Theme</vt:lpstr>
      <vt:lpstr>Document</vt:lpstr>
      <vt:lpstr>Microsoft Excel Worksheet</vt:lpstr>
      <vt:lpstr>TGax September 2017 Ad Hoc Meeting Agenda (Non-PHY ad hoc)</vt:lpstr>
      <vt:lpstr>  IEEE 802.11 TGax: High Efficiency WLAN Task Group</vt:lpstr>
      <vt:lpstr>Host Information</vt:lpstr>
      <vt:lpstr>Meeting Protocol</vt:lpstr>
      <vt:lpstr>Patent Policy</vt:lpstr>
      <vt:lpstr>Instructions for the WG Chair</vt:lpstr>
      <vt:lpstr>Participants, Patents, and Duty to Inform</vt:lpstr>
      <vt:lpstr>Patent Related Links</vt:lpstr>
      <vt:lpstr>Call for Potentially Essential Patents</vt:lpstr>
      <vt:lpstr>Other Guidelines for IEEE WG Meetings</vt:lpstr>
      <vt:lpstr>Participation in IEEE 802 Meetings</vt:lpstr>
      <vt:lpstr>General Flow of the Meeting</vt:lpstr>
      <vt:lpstr>Agenda for Wednesday September 06, 2017</vt:lpstr>
      <vt:lpstr>Detailed Agenda</vt:lpstr>
      <vt:lpstr>Submissions</vt:lpstr>
      <vt:lpstr>Agenda for Thursday September 07, 2017 </vt:lpstr>
      <vt:lpstr>Agenda for Friday September 08, 2017 </vt:lpstr>
    </vt:vector>
  </TitlesOfParts>
  <Company>Huawei Technologies Co.,Ltd.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TGax March 2017 Meeting Agenda</dc:title>
  <dc:creator>Osama AboulMagd</dc:creator>
  <cp:lastModifiedBy>Osama AboulMagd</cp:lastModifiedBy>
  <cp:revision>31</cp:revision>
  <cp:lastPrinted>1601-01-01T00:00:00Z</cp:lastPrinted>
  <dcterms:created xsi:type="dcterms:W3CDTF">2017-01-26T15:28:16Z</dcterms:created>
  <dcterms:modified xsi:type="dcterms:W3CDTF">2017-09-06T12:32:54Z</dcterms:modified>
</cp:coreProperties>
</file>