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9"/>
  </p:notesMasterIdLst>
  <p:handoutMasterIdLst>
    <p:handoutMasterId r:id="rId130"/>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6" r:id="rId23"/>
    <p:sldId id="294" r:id="rId24"/>
    <p:sldId id="295" r:id="rId25"/>
    <p:sldId id="273" r:id="rId26"/>
    <p:sldId id="274" r:id="rId27"/>
    <p:sldId id="289" r:id="rId28"/>
    <p:sldId id="275" r:id="rId29"/>
    <p:sldId id="276" r:id="rId30"/>
    <p:sldId id="277" r:id="rId31"/>
    <p:sldId id="288" r:id="rId32"/>
    <p:sldId id="278" r:id="rId33"/>
    <p:sldId id="279" r:id="rId34"/>
    <p:sldId id="280" r:id="rId35"/>
    <p:sldId id="281" r:id="rId36"/>
    <p:sldId id="298" r:id="rId37"/>
    <p:sldId id="299" r:id="rId38"/>
    <p:sldId id="300" r:id="rId39"/>
    <p:sldId id="282" r:id="rId40"/>
    <p:sldId id="283" r:id="rId41"/>
    <p:sldId id="285" r:id="rId42"/>
    <p:sldId id="301" r:id="rId43"/>
    <p:sldId id="302" r:id="rId44"/>
    <p:sldId id="303" r:id="rId45"/>
    <p:sldId id="351" r:id="rId46"/>
    <p:sldId id="352" r:id="rId47"/>
    <p:sldId id="353" r:id="rId48"/>
    <p:sldId id="304" r:id="rId49"/>
    <p:sldId id="305" r:id="rId50"/>
    <p:sldId id="306" r:id="rId51"/>
    <p:sldId id="307" r:id="rId52"/>
    <p:sldId id="308" r:id="rId53"/>
    <p:sldId id="349" r:id="rId54"/>
    <p:sldId id="350"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54" r:id="rId96"/>
    <p:sldId id="355" r:id="rId97"/>
    <p:sldId id="356" r:id="rId98"/>
    <p:sldId id="357" r:id="rId99"/>
    <p:sldId id="358" r:id="rId100"/>
    <p:sldId id="359" r:id="rId101"/>
    <p:sldId id="360" r:id="rId102"/>
    <p:sldId id="361" r:id="rId103"/>
    <p:sldId id="362" r:id="rId104"/>
    <p:sldId id="363" r:id="rId105"/>
    <p:sldId id="364"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297" r:id="rId126"/>
    <p:sldId id="287" r:id="rId127"/>
    <p:sldId id="286" r:id="rId1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7" Type="http://schemas.openxmlformats.org/officeDocument/2006/relationships/hyperlink" Target="https://mentor.ieee.org/802.11/dcn/17/11-17-1094-00-00ax-tgax-july-2017-berlin-phy-ad-hoc-meeting-minutes.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148-00-00ax-tgax-mu-and-sr-ad-hoc-group-meeting-minutes-july-2017.docx" TargetMode="External"/><Relationship Id="rId5" Type="http://schemas.openxmlformats.org/officeDocument/2006/relationships/hyperlink" Target="https://mentor.ieee.org/802.11/dcn/17/11-17-1154-00-00ax-11ax-mac-ad-hoc-meeting-minutes.docx" TargetMode="External"/><Relationship Id="rId4" Type="http://schemas.openxmlformats.org/officeDocument/2006/relationships/hyperlink" Target="https://mentor.ieee.org/802.11/dcn/17/11-17-1367-00-00ax-minutes-from-tgax-non-phy-ad-hoc-meeting-sep-2017.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11-17/1438r1 (02 </a:t>
            </a:r>
            <a:r>
              <a:rPr lang="en-GB" sz="2800" dirty="0"/>
              <a:t>CIDs)</a:t>
            </a:r>
          </a:p>
          <a:p>
            <a:pPr lvl="1"/>
            <a:r>
              <a:rPr lang="en-GB" dirty="0"/>
              <a:t>5863, 7251 </a:t>
            </a:r>
            <a:endParaRPr lang="en-US" dirty="0"/>
          </a:p>
          <a:p>
            <a:endParaRPr lang="en-US" dirty="0" smtClean="0"/>
          </a:p>
          <a:p>
            <a:r>
              <a:rPr lang="en-US" dirty="0" smtClean="0"/>
              <a:t>Move:	Suhwook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099862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11-17/1456r1 (01 </a:t>
            </a:r>
            <a:r>
              <a:rPr lang="en-GB" sz="2800" dirty="0"/>
              <a:t>CIDs)</a:t>
            </a:r>
          </a:p>
          <a:p>
            <a:pPr lvl="1"/>
            <a:r>
              <a:rPr lang="en-US" dirty="0"/>
              <a:t>8555</a:t>
            </a:r>
          </a:p>
          <a:p>
            <a:endParaRPr lang="en-US" dirty="0" smtClean="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9736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11-17/1264r2 </a:t>
            </a:r>
            <a:r>
              <a:rPr lang="en-GB" sz="2800" dirty="0"/>
              <a:t>(67 CIDs)</a:t>
            </a:r>
          </a:p>
          <a:p>
            <a:pPr lvl="1"/>
            <a:r>
              <a:rPr lang="en-GB" dirty="0"/>
              <a:t>3012, 3013, 3014, 3117, 3164, 3168, 3170, 3172, 3173, 4988,</a:t>
            </a:r>
            <a:r>
              <a:rPr lang="en-US" dirty="0"/>
              <a:t> </a:t>
            </a:r>
            <a:r>
              <a:rPr lang="en-GB" dirty="0"/>
              <a:t>5012, 5129, 5132, 5158, 5319, 5757, 5826, 5955, 5956, 6081, 6151, 6323, 6325, 6326, 6327, 7261, 7263, 7485,</a:t>
            </a:r>
            <a:r>
              <a:rPr lang="en-US" dirty="0"/>
              <a:t> </a:t>
            </a:r>
            <a:r>
              <a:rPr lang="en-GB" dirty="0"/>
              <a:t>7486, 7488, 7748, 7749, 7750, 7913, 7956, 7958, 8112, 8189, 8253, 8254, 8650, 8653, 8654, 8655, 9102,</a:t>
            </a:r>
            <a:r>
              <a:rPr lang="en-US" dirty="0"/>
              <a:t> </a:t>
            </a:r>
            <a:r>
              <a:rPr lang="en-GB" dirty="0"/>
              <a:t>9264, 9350, 9470, 9473, 9631, 9635, 9638, 9640, 9641, 9644,</a:t>
            </a:r>
            <a:r>
              <a:rPr lang="en-US" dirty="0"/>
              <a:t> </a:t>
            </a:r>
            <a:r>
              <a:rPr lang="en-GB" dirty="0"/>
              <a:t>9822, 9824, 9825, 9829, 9832, 9833, 9990, 9991, 9992, 9994, 10002, 10238</a:t>
            </a:r>
            <a:endParaRPr lang="en-US" sz="2800" dirty="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1830645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11-17/1262r1 (56 </a:t>
            </a:r>
            <a:r>
              <a:rPr lang="en-GB" sz="2800" dirty="0"/>
              <a:t>CIDs)</a:t>
            </a:r>
          </a:p>
          <a:p>
            <a:pPr lvl="1"/>
            <a:r>
              <a:rPr lang="en-GB" sz="1800" dirty="0"/>
              <a:t>3303, 3304, 3305, 3306, 5193, 5194, 5195, 5367, 5368, 5812, </a:t>
            </a:r>
            <a:endParaRPr lang="en-US" sz="1800" dirty="0"/>
          </a:p>
          <a:p>
            <a:pPr lvl="1"/>
            <a:r>
              <a:rPr lang="en-GB" sz="1800" dirty="0"/>
              <a:t>6010, 6011, 6012, 6104, 6732, 6733, 7111, 7637, 7638, 7639</a:t>
            </a:r>
            <a:endParaRPr lang="en-US" sz="1800" dirty="0"/>
          </a:p>
          <a:p>
            <a:pPr lvl="1"/>
            <a:r>
              <a:rPr lang="en-GB" sz="1800" dirty="0"/>
              <a:t>7640, 7641, 7818, 7819, 8222, 8503, 8504, 8588, 8709, 8710,</a:t>
            </a:r>
            <a:endParaRPr lang="en-US" sz="1800" dirty="0"/>
          </a:p>
          <a:p>
            <a:pPr lvl="1"/>
            <a:r>
              <a:rPr lang="en-GB" sz="1800" dirty="0"/>
              <a:t>8711, 8712, 8713, 8716, 9224, 9225, 9300, 9301, 9302, 9304,</a:t>
            </a:r>
            <a:endParaRPr lang="en-US" sz="1800" dirty="0"/>
          </a:p>
          <a:p>
            <a:pPr lvl="1"/>
            <a:r>
              <a:rPr lang="en-GB" sz="1800" dirty="0"/>
              <a:t>9305, 9536, 9720, 9923, 9924, 9925, 9926, 9927, 9928, 9929,</a:t>
            </a:r>
            <a:endParaRPr lang="en-US" sz="1800" dirty="0"/>
          </a:p>
          <a:p>
            <a:pPr lvl="1"/>
            <a:r>
              <a:rPr lang="en-GB" sz="1800" dirty="0"/>
              <a:t>10151, 10152, 10153, 10156, 10160, 8066</a:t>
            </a:r>
            <a:endParaRPr lang="en-US" sz="1800"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5740999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11-17/1475r0 (01 </a:t>
            </a:r>
            <a:r>
              <a:rPr lang="en-GB" sz="2800" dirty="0"/>
              <a:t>CIDs)</a:t>
            </a:r>
          </a:p>
          <a:p>
            <a:pPr lvl="1"/>
            <a:r>
              <a:rPr lang="en-US" dirty="0"/>
              <a:t> 5915</a:t>
            </a:r>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6745883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11-17/1301r1 (02 </a:t>
            </a:r>
            <a:r>
              <a:rPr lang="en-GB" sz="2800" dirty="0"/>
              <a:t>CIDs)</a:t>
            </a:r>
          </a:p>
          <a:p>
            <a:pPr lvl="1"/>
            <a:r>
              <a:rPr lang="en-US" dirty="0"/>
              <a:t>9636, 9699</a:t>
            </a:r>
          </a:p>
          <a:p>
            <a:endParaRPr lang="en-US" dirty="0" smtClean="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8091488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11-17/1290r4 (21 </a:t>
            </a:r>
            <a:r>
              <a:rPr lang="en-GB" sz="2800" dirty="0"/>
              <a:t>CIDs)</a:t>
            </a:r>
          </a:p>
          <a:p>
            <a:pPr lvl="1"/>
            <a:r>
              <a:rPr lang="en-GB" dirty="0"/>
              <a:t>3388, 3497, 3828, 3916, 4383, 4453, 5538, 5540, 5541, 5543, 5544, 5545, 5546, 5547, 5549, 5550, 7994, 8106, 8107, 8681, 8688.</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406669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11-17/1294r0 </a:t>
            </a:r>
            <a:r>
              <a:rPr lang="en-GB" sz="2800" dirty="0"/>
              <a:t>(04 CIDs)</a:t>
            </a:r>
          </a:p>
          <a:p>
            <a:pPr lvl="1"/>
            <a:r>
              <a:rPr lang="en-GB" dirty="0"/>
              <a:t>4756, 9605, 9606, 9855</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5923120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11-17/1304r2 </a:t>
            </a:r>
            <a:r>
              <a:rPr lang="en-GB" sz="2800" dirty="0"/>
              <a:t>(14 CIDs)</a:t>
            </a:r>
          </a:p>
          <a:p>
            <a:pPr lvl="1"/>
            <a:r>
              <a:rPr lang="en-GB" dirty="0"/>
              <a:t>3186, 5334, 6174, 6175, 6518, 7021, 7886, 8147, 9327, 9341, 9430, 9687, 9688, 9856.</a:t>
            </a:r>
            <a:endParaRPr lang="en-US" dirty="0"/>
          </a:p>
          <a:p>
            <a:endParaRPr lang="en-US" dirty="0" smtClean="0"/>
          </a:p>
          <a:p>
            <a:r>
              <a:rPr lang="en-US" dirty="0" smtClean="0"/>
              <a:t>Move:	James Yee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6929870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11-17/1429r0 (04 </a:t>
            </a:r>
            <a:r>
              <a:rPr lang="en-GB" sz="2800" dirty="0"/>
              <a:t>CIDs)</a:t>
            </a:r>
          </a:p>
          <a:p>
            <a:pPr lvl="1"/>
            <a:r>
              <a:rPr lang="en-US" dirty="0"/>
              <a:t>3098, 9594, 9595, 9596</a:t>
            </a:r>
            <a:endParaRPr lang="en-US" sz="2800" dirty="0"/>
          </a:p>
          <a:p>
            <a:endParaRPr lang="en-US" dirty="0" smtClean="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8236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11-17/1330r1 </a:t>
            </a:r>
            <a:r>
              <a:rPr lang="en-GB" sz="2800" dirty="0"/>
              <a:t>(21 CIDs)</a:t>
            </a:r>
          </a:p>
          <a:p>
            <a:pPr lvl="1"/>
            <a:r>
              <a:rPr lang="en-GB" dirty="0"/>
              <a:t>3059, 4852, 7084, 7529, 7538, 8432, 8460, 8467, 8469, 9429</a:t>
            </a:r>
            <a:r>
              <a:rPr lang="en-US" dirty="0"/>
              <a:t> </a:t>
            </a:r>
            <a:r>
              <a:rPr lang="en-GB" dirty="0"/>
              <a:t>8479, 8481, 8483, 8484, 8487, 8488, 8489, 8492, 8493, </a:t>
            </a:r>
            <a:r>
              <a:rPr lang="en-GB" strike="sngStrike" dirty="0"/>
              <a:t>9351 </a:t>
            </a:r>
            <a:r>
              <a:rPr lang="en-GB" dirty="0"/>
              <a:t>(Transfer to </a:t>
            </a:r>
            <a:r>
              <a:rPr lang="en-GB" dirty="0" err="1"/>
              <a:t>LiWen</a:t>
            </a:r>
            <a:r>
              <a:rPr lang="en-GB" dirty="0"/>
              <a:t>)</a:t>
            </a:r>
            <a:r>
              <a:rPr lang="en-US" dirty="0"/>
              <a:t>, </a:t>
            </a:r>
            <a:r>
              <a:rPr lang="en-GB" dirty="0"/>
              <a:t>9394, 9395</a:t>
            </a:r>
            <a:endParaRPr lang="en-US" dirty="0"/>
          </a:p>
          <a:p>
            <a:endParaRPr lang="en-US" dirty="0" smtClean="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8141233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11-17/1358r1 (01 </a:t>
            </a:r>
            <a:r>
              <a:rPr lang="en-GB" sz="2800" dirty="0"/>
              <a:t>CIDs)</a:t>
            </a:r>
          </a:p>
          <a:p>
            <a:pPr lvl="1"/>
            <a:r>
              <a:rPr lang="en-US" dirty="0"/>
              <a:t>6942</a:t>
            </a:r>
          </a:p>
          <a:p>
            <a:endParaRPr lang="en-US" dirty="0" smtClean="0"/>
          </a:p>
          <a:p>
            <a:r>
              <a:rPr lang="en-US" dirty="0" smtClean="0"/>
              <a:t>Move:		Peter Loc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5670634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11-17/1399r1 (01 </a:t>
            </a:r>
            <a:r>
              <a:rPr lang="en-GB" sz="2800" dirty="0"/>
              <a:t>CIDs)</a:t>
            </a:r>
          </a:p>
          <a:p>
            <a:pPr lvl="1"/>
            <a:r>
              <a:rPr lang="en-GB" dirty="0" smtClean="0"/>
              <a:t>3099</a:t>
            </a:r>
          </a:p>
          <a:p>
            <a:pPr lvl="1"/>
            <a:endParaRPr lang="en-GB" dirty="0"/>
          </a:p>
          <a:p>
            <a:pPr lvl="1"/>
            <a:r>
              <a:rPr lang="en-GB" dirty="0" smtClean="0"/>
              <a:t>Move: Edward Au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062330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11-17/1401r2 (03 </a:t>
            </a:r>
            <a:r>
              <a:rPr lang="en-GB" sz="2800" dirty="0"/>
              <a:t>CIDs)</a:t>
            </a:r>
          </a:p>
          <a:p>
            <a:pPr lvl="1"/>
            <a:r>
              <a:rPr lang="en-GB" dirty="0"/>
              <a:t>5285, 6198, 7603.</a:t>
            </a:r>
            <a:endParaRPr lang="en-US" dirty="0"/>
          </a:p>
          <a:p>
            <a:endParaRPr lang="en-US" dirty="0" smtClean="0"/>
          </a:p>
          <a:p>
            <a:r>
              <a:rPr lang="en-US" dirty="0" smtClean="0"/>
              <a:t>Move:		Edward Au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1921500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11-17/1402r1 </a:t>
            </a:r>
            <a:r>
              <a:rPr lang="en-GB" sz="2800" dirty="0"/>
              <a:t>(11 CIDs)</a:t>
            </a:r>
          </a:p>
          <a:p>
            <a:pPr lvl="1"/>
            <a:r>
              <a:rPr lang="en-GB" dirty="0"/>
              <a:t>7001, 9597, 7004, 7005, 9335, 9324, 7880, 8313, 7012, 7006, 7000.</a:t>
            </a:r>
            <a:endParaRPr lang="en-US" b="1" i="1" dirty="0"/>
          </a:p>
          <a:p>
            <a:endParaRPr lang="en-US" dirty="0" smtClean="0"/>
          </a:p>
          <a:p>
            <a:r>
              <a:rPr lang="en-US" dirty="0" smtClean="0"/>
              <a:t>Move:		Edward Au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6496602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11-17/1476r1 (04 </a:t>
            </a:r>
            <a:r>
              <a:rPr lang="en-GB" sz="2800" dirty="0"/>
              <a:t>CIDs)</a:t>
            </a:r>
          </a:p>
          <a:p>
            <a:pPr lvl="1"/>
            <a:r>
              <a:rPr lang="en-GB" dirty="0"/>
              <a:t>4794, 6030, 6772, 8163.</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4305323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11-17/1494r0 (01 </a:t>
            </a:r>
            <a:r>
              <a:rPr lang="en-GB" sz="2800" dirty="0"/>
              <a:t>CIDs)</a:t>
            </a:r>
          </a:p>
          <a:p>
            <a:pPr lvl="1"/>
            <a:r>
              <a:rPr lang="en-GB" dirty="0"/>
              <a:t>8470</a:t>
            </a:r>
            <a:endParaRPr lang="en-US" dirty="0"/>
          </a:p>
          <a:p>
            <a:endParaRPr lang="en-US" dirty="0" smtClean="0"/>
          </a:p>
          <a:p>
            <a:r>
              <a:rPr lang="en-US" dirty="0" smtClean="0"/>
              <a:t>Move:		George Cherian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260526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11-17/1138r12 (30 </a:t>
            </a:r>
            <a:r>
              <a:rPr lang="en-GB" sz="2800" dirty="0"/>
              <a:t>CIDs)</a:t>
            </a:r>
          </a:p>
          <a:p>
            <a:pPr lvl="1"/>
            <a:r>
              <a:rPr lang="en-GB" sz="2400" dirty="0"/>
              <a:t>4846 4767</a:t>
            </a:r>
            <a:r>
              <a:rPr lang="en-US" sz="1800" dirty="0"/>
              <a:t> </a:t>
            </a:r>
            <a:r>
              <a:rPr lang="en-GB" sz="2400" dirty="0"/>
              <a:t>4777 4778 4779 5061 5062 5064 5777 5778 5970</a:t>
            </a:r>
            <a:r>
              <a:rPr lang="en-US" sz="2400" dirty="0"/>
              <a:t> </a:t>
            </a:r>
            <a:r>
              <a:rPr lang="en-GB" sz="2400" dirty="0"/>
              <a:t>6105 6547 6548 6549 6902</a:t>
            </a:r>
            <a:r>
              <a:rPr lang="en-US" sz="2400" dirty="0"/>
              <a:t> </a:t>
            </a:r>
            <a:r>
              <a:rPr lang="en-GB" sz="2400" dirty="0"/>
              <a:t>7209 7210 7211 7212 7213 7214 7215</a:t>
            </a:r>
            <a:r>
              <a:rPr lang="en-US" sz="2400" dirty="0"/>
              <a:t> </a:t>
            </a:r>
            <a:r>
              <a:rPr lang="en-GB" sz="2400" dirty="0"/>
              <a:t>8084 8129 8423 8425</a:t>
            </a:r>
            <a:r>
              <a:rPr lang="en-US" sz="2400" dirty="0"/>
              <a:t> </a:t>
            </a:r>
            <a:r>
              <a:rPr lang="en-GB" sz="2400" dirty="0"/>
              <a:t>9435 9867 9972</a:t>
            </a:r>
            <a:endParaRPr lang="en-US" sz="2800" dirty="0"/>
          </a:p>
          <a:p>
            <a:endParaRPr lang="en-US" dirty="0" smtClean="0"/>
          </a:p>
          <a:p>
            <a:r>
              <a:rPr lang="en-US" dirty="0" smtClean="0"/>
              <a:t>Move:		Matt Fischer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4781533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11-17/1270r1 (</a:t>
            </a:r>
            <a:r>
              <a:rPr lang="en-GB" sz="2800" dirty="0"/>
              <a:t>01 CIDs)</a:t>
            </a:r>
          </a:p>
          <a:p>
            <a:pPr lvl="1"/>
            <a:r>
              <a:rPr lang="en-US" dirty="0"/>
              <a:t>5374</a:t>
            </a:r>
          </a:p>
          <a:p>
            <a:endParaRPr lang="en-US" dirty="0" smtClean="0"/>
          </a:p>
          <a:p>
            <a:r>
              <a:rPr lang="en-US" dirty="0" smtClean="0"/>
              <a:t>Move:		Yongho Seok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768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11-17/1069r4 (33 </a:t>
            </a:r>
            <a:r>
              <a:rPr lang="en-GB" sz="2800" dirty="0"/>
              <a:t>CIDs)</a:t>
            </a:r>
          </a:p>
          <a:p>
            <a:pPr lvl="1"/>
            <a:r>
              <a:rPr lang="en-GB" dirty="0"/>
              <a:t>4757, 3133, 3134, 4758, 8407, 8302, 5849, 6486, 6487, 4759,</a:t>
            </a:r>
            <a:r>
              <a:rPr lang="en-US" dirty="0"/>
              <a:t> </a:t>
            </a:r>
            <a:r>
              <a:rPr lang="en-GB" dirty="0"/>
              <a:t>9387, 9388, 3191, 6185, 7038, 5793, 4763, 3180, 4762, 8408, 9678, 9679, 4764, 4796, 7566,</a:t>
            </a:r>
            <a:r>
              <a:rPr lang="en-US" dirty="0"/>
              <a:t> </a:t>
            </a:r>
            <a:r>
              <a:rPr lang="en-GB" dirty="0"/>
              <a:t>6186, 7039, 9389, 9390, 3181, 4761, 4760, 8409</a:t>
            </a:r>
            <a:endParaRPr lang="en-US" sz="2800"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592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11-17/1087r2 (2 </a:t>
            </a:r>
            <a:r>
              <a:rPr lang="en-GB" sz="2800" dirty="0"/>
              <a:t>CIDs)</a:t>
            </a:r>
          </a:p>
          <a:p>
            <a:pPr lvl="1"/>
            <a:r>
              <a:rPr lang="en-GB" dirty="0"/>
              <a:t>4813, 4814</a:t>
            </a:r>
            <a:endParaRPr lang="en-US" dirty="0"/>
          </a:p>
          <a:p>
            <a:endParaRPr lang="en-US" dirty="0" smtClean="0"/>
          </a:p>
          <a:p>
            <a:r>
              <a:rPr lang="en-US" dirty="0" smtClean="0"/>
              <a:t>Move:	Alfred Asterjadhi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325088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REVISED as the resolution to CIDs 5597 and include </a:t>
            </a:r>
            <a:r>
              <a:rPr lang="en-US" dirty="0" smtClean="0"/>
              <a:t>in the draft the </a:t>
            </a:r>
            <a:r>
              <a:rPr lang="en-US" dirty="0"/>
              <a:t>changes in doc </a:t>
            </a:r>
            <a:r>
              <a:rPr lang="en-US" dirty="0" smtClean="0"/>
              <a:t>11-17/1443r0</a:t>
            </a:r>
          </a:p>
          <a:p>
            <a:endParaRPr lang="en-US" dirty="0"/>
          </a:p>
          <a:p>
            <a:r>
              <a:rPr lang="en-US" dirty="0" smtClean="0"/>
              <a:t>Move:	Guido Hiertz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8857566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a:t>
            </a:r>
            <a:r>
              <a:rPr lang="en-US" dirty="0"/>
              <a:t>to CIDs </a:t>
            </a:r>
          </a:p>
          <a:p>
            <a:r>
              <a:rPr lang="en-GB" dirty="0"/>
              <a:t>4786, 5916, 6032, 6107, 7891, 8529, 9738, 9955, 10145 (27.13)</a:t>
            </a:r>
            <a:endParaRPr lang="en-US" dirty="0"/>
          </a:p>
          <a:p>
            <a:r>
              <a:rPr lang="en-GB" dirty="0"/>
              <a:t>4598, 6090, 7366, 7882, 10074 (9.4.2.218.2</a:t>
            </a:r>
            <a:r>
              <a:rPr lang="en-GB" dirty="0" smtClean="0"/>
              <a:t>)</a:t>
            </a:r>
            <a:endParaRPr lang="en-US" dirty="0"/>
          </a:p>
          <a:p>
            <a:r>
              <a:rPr lang="en-US" dirty="0"/>
              <a:t>In doc </a:t>
            </a:r>
            <a:r>
              <a:rPr lang="en-US" dirty="0" smtClean="0"/>
              <a:t>11-17/1377r4</a:t>
            </a:r>
          </a:p>
          <a:p>
            <a:endParaRPr lang="en-US" dirty="0"/>
          </a:p>
          <a:p>
            <a:r>
              <a:rPr lang="en-US" dirty="0" smtClean="0"/>
              <a:t>Move:	Frank Hsu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TextBox 6"/>
          <p:cNvSpPr txBox="1"/>
          <p:nvPr/>
        </p:nvSpPr>
        <p:spPr>
          <a:xfrm>
            <a:off x="5715000" y="5943600"/>
            <a:ext cx="2454518" cy="461665"/>
          </a:xfrm>
          <a:prstGeom prst="rect">
            <a:avLst/>
          </a:prstGeom>
          <a:noFill/>
        </p:spPr>
        <p:txBody>
          <a:bodyPr wrap="none" rtlCol="0">
            <a:spAutoFit/>
          </a:bodyPr>
          <a:lstStyle/>
          <a:p>
            <a:r>
              <a:rPr lang="en-US" dirty="0" smtClean="0">
                <a:solidFill>
                  <a:schemeClr val="tx1"/>
                </a:solidFill>
              </a:rPr>
              <a:t>SP Result 9/2/25	</a:t>
            </a:r>
            <a:endParaRPr lang="en-US" dirty="0">
              <a:solidFill>
                <a:schemeClr val="tx1"/>
              </a:solidFill>
            </a:endParaRPr>
          </a:p>
        </p:txBody>
      </p:sp>
    </p:spTree>
    <p:extLst>
      <p:ext uri="{BB962C8B-B14F-4D97-AF65-F5344CB8AC3E}">
        <p14:creationId xmlns:p14="http://schemas.microsoft.com/office/powerpoint/2010/main" val="260915559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accept resolutions to following CIDs in doc 11-17-0759-04-00ax-comment-resolution-on-cid-9333-and-9969.</a:t>
            </a:r>
          </a:p>
          <a:p>
            <a:r>
              <a:rPr lang="en-US" dirty="0"/>
              <a:t> </a:t>
            </a:r>
          </a:p>
          <a:p>
            <a:r>
              <a:rPr lang="en-US" dirty="0"/>
              <a:t>3215, 9333,9969</a:t>
            </a:r>
          </a:p>
          <a:p>
            <a:r>
              <a:rPr lang="en-US" dirty="0"/>
              <a:t> </a:t>
            </a:r>
          </a:p>
          <a:p>
            <a:r>
              <a:rPr lang="en-US" dirty="0"/>
              <a:t>Move: Jason Yuchen Guo    Second: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261471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approve </a:t>
            </a:r>
            <a:r>
              <a:rPr lang="en-US" u="sng" dirty="0" smtClean="0"/>
              <a:t>REJECTED</a:t>
            </a:r>
            <a:r>
              <a:rPr lang="en-US" dirty="0" smtClean="0"/>
              <a:t> as the resolution to the following CIDs</a:t>
            </a:r>
            <a:endParaRPr lang="en-US" dirty="0"/>
          </a:p>
          <a:p>
            <a:r>
              <a:rPr lang="en-US" dirty="0" smtClean="0"/>
              <a:t>8426 (11-17/1131r2)</a:t>
            </a:r>
          </a:p>
          <a:p>
            <a:r>
              <a:rPr lang="en-US" dirty="0" smtClean="0"/>
              <a:t>5917, 8165 (11-17/0308r5)</a:t>
            </a:r>
          </a:p>
          <a:p>
            <a:r>
              <a:rPr lang="en-US" dirty="0" smtClean="0"/>
              <a:t>6053, 6042 (11-17/1060r6)</a:t>
            </a:r>
          </a:p>
          <a:p>
            <a:r>
              <a:rPr lang="en-US" dirty="0" smtClean="0"/>
              <a:t>For lack of consensus on proposed resolutions.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063819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Having </a:t>
            </a:r>
            <a:r>
              <a:rPr lang="en-US" dirty="0">
                <a:latin typeface="Times New Roman" panose="02020603050405020304" pitchFamily="18" charset="0"/>
                <a:ea typeface="Times New Roman" panose="02020603050405020304" pitchFamily="18" charset="0"/>
              </a:rPr>
              <a:t>approved changes to </a:t>
            </a:r>
            <a:r>
              <a:rPr lang="en-US" dirty="0" smtClean="0">
                <a:latin typeface="Times New Roman" panose="02020603050405020304" pitchFamily="18" charset="0"/>
                <a:ea typeface="Times New Roman" panose="02020603050405020304" pitchFamily="18" charset="0"/>
              </a:rPr>
              <a:t>TGax</a:t>
            </a:r>
            <a:r>
              <a:rPr lang="en-US" dirty="0" smtClean="0">
                <a:latin typeface="Times New Roman" panose="02020603050405020304" pitchFamily="18" charset="0"/>
                <a:ea typeface="Times New Roman" panose="02020603050405020304" pitchFamily="18" charset="0"/>
              </a:rPr>
              <a:t> draft D1.0, </a:t>
            </a:r>
            <a:r>
              <a:rPr lang="en-US" dirty="0">
                <a:latin typeface="Times New Roman" panose="02020603050405020304" pitchFamily="18" charset="0"/>
                <a:ea typeface="Times New Roman" panose="02020603050405020304" pitchFamily="18" charset="0"/>
              </a:rPr>
              <a:t>as defined in </a:t>
            </a:r>
            <a:r>
              <a:rPr lang="en-US" dirty="0" smtClean="0">
                <a:latin typeface="Times New Roman" panose="02020603050405020304" pitchFamily="18" charset="0"/>
                <a:ea typeface="Times New Roman" panose="02020603050405020304" pitchFamily="18" charset="0"/>
              </a:rPr>
              <a:t>11-17/0010r</a:t>
            </a:r>
            <a:r>
              <a:rPr lang="en-U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smtClean="0">
                <a:latin typeface="Times New Roman" panose="02020603050405020304" pitchFamily="18" charset="0"/>
                <a:ea typeface="Times New Roman" panose="02020603050405020304" pitchFamily="18" charset="0"/>
              </a:rPr>
              <a:t>Instruct </a:t>
            </a:r>
            <a:r>
              <a:rPr lang="en-US" dirty="0">
                <a:latin typeface="Times New Roman" panose="02020603050405020304" pitchFamily="18" charset="0"/>
                <a:ea typeface="Times New Roman" panose="02020603050405020304" pitchFamily="18" charset="0"/>
              </a:rPr>
              <a:t>the editor to prepare </a:t>
            </a:r>
            <a:r>
              <a:rPr lang="en-US" dirty="0" smtClean="0">
                <a:latin typeface="Times New Roman" panose="02020603050405020304" pitchFamily="18" charset="0"/>
                <a:ea typeface="Times New Roman" panose="02020603050405020304" pitchFamily="18" charset="0"/>
              </a:rPr>
              <a:t>TGax draft D2.0</a:t>
            </a:r>
            <a:r>
              <a:rPr lang="en-US" dirty="0" smtClean="0">
                <a:latin typeface="Times New Roman" panose="02020603050405020304" pitchFamily="18" charset="0"/>
                <a:ea typeface="Times New Roman" panose="02020603050405020304" pitchFamily="18" charset="0"/>
              </a:rPr>
              <a:t>,  and</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smtClean="0">
                <a:latin typeface="Times New Roman" panose="02020603050405020304" pitchFamily="18" charset="0"/>
                <a:ea typeface="Times New Roman" panose="02020603050405020304" pitchFamily="18" charset="0"/>
              </a:rPr>
              <a:t>TGax</a:t>
            </a:r>
            <a:r>
              <a:rPr lang="en-US" dirty="0" smtClean="0">
                <a:latin typeface="Times New Roman" panose="02020603050405020304" pitchFamily="18" charset="0"/>
                <a:ea typeface="Times New Roman" panose="02020603050405020304" pitchFamily="18" charset="0"/>
              </a:rPr>
              <a:t> draft D2.0 </a:t>
            </a:r>
            <a:r>
              <a:rPr lang="en-US" dirty="0">
                <a:latin typeface="Times New Roman" panose="02020603050405020304" pitchFamily="18" charset="0"/>
                <a:ea typeface="Times New Roman" panose="02020603050405020304" pitchFamily="18" charset="0"/>
              </a:rPr>
              <a:t>be forwarded to Sponsor Ballot?”</a:t>
            </a:r>
          </a:p>
          <a:p>
            <a:pPr marL="22860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6594715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11,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11,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11,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12,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12,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12,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13,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13,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13,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14,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14,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8533518"/>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410200"/>
            <a:ext cx="3657600" cy="923330"/>
          </a:xfrm>
          <a:prstGeom prst="rect">
            <a:avLst/>
          </a:prstGeom>
          <a:noFill/>
        </p:spPr>
        <p:txBody>
          <a:bodyPr wrap="square" rtlCol="0">
            <a:spAutoFit/>
          </a:bodyPr>
          <a:lstStyle/>
          <a:p>
            <a:r>
              <a:rPr lang="en-US" sz="1800" dirty="0" smtClean="0">
                <a:solidFill>
                  <a:schemeClr val="tx1"/>
                </a:solidFill>
              </a:rPr>
              <a:t>ad hoc group assignment is TBD</a:t>
            </a:r>
          </a:p>
          <a:p>
            <a:endParaRPr lang="en-US" sz="1800" dirty="0" smtClean="0">
              <a:solidFill>
                <a:schemeClr val="tx1"/>
              </a:solidFill>
            </a:endParaRPr>
          </a:p>
          <a:p>
            <a:r>
              <a:rPr lang="en-US" sz="1800" b="1" u="sng" dirty="0" smtClean="0">
                <a:solidFill>
                  <a:schemeClr val="tx1"/>
                </a:solidFill>
              </a:rPr>
              <a:t>MAC ad hoc is always is </a:t>
            </a:r>
            <a:r>
              <a:rPr lang="en-US" sz="1800" b="1" u="sng" dirty="0" err="1">
                <a:solidFill>
                  <a:schemeClr val="tx1"/>
                </a:solidFill>
              </a:rPr>
              <a:t>K</a:t>
            </a:r>
            <a:r>
              <a:rPr lang="en-US" sz="1800" b="1" u="sng" dirty="0" err="1" smtClean="0">
                <a:solidFill>
                  <a:schemeClr val="tx1"/>
                </a:solidFill>
              </a:rPr>
              <a:t>ohala</a:t>
            </a:r>
            <a:r>
              <a:rPr lang="en-US" sz="1800" b="1" u="sng" dirty="0" smtClean="0">
                <a:solidFill>
                  <a:schemeClr val="tx1"/>
                </a:solidFill>
              </a:rPr>
              <a:t> 3</a:t>
            </a:r>
            <a:endParaRPr lang="en-US" sz="1800" b="1" u="sng"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11,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530276083"/>
              </p:ext>
            </p:extLst>
          </p:nvPr>
        </p:nvGraphicFramePr>
        <p:xfrm>
          <a:off x="4114799" y="3043238"/>
          <a:ext cx="3527777" cy="2976562"/>
        </p:xfrm>
        <a:graphic>
          <a:graphicData uri="http://schemas.openxmlformats.org/presentationml/2006/ole">
            <mc:AlternateContent xmlns:mc="http://schemas.openxmlformats.org/markup-compatibility/2006">
              <mc:Choice xmlns:v="urn:schemas-microsoft-com:vml" Requires="v">
                <p:oleObj spid="_x0000_s518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3527777" cy="2976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422044998"/>
              </p:ext>
            </p:extLst>
          </p:nvPr>
        </p:nvGraphicFramePr>
        <p:xfrm>
          <a:off x="838200" y="1864179"/>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dirty="0">
                          <a:effectLst/>
                          <a:latin typeface="Calibri" panose="020F0502020204030204" pitchFamily="34" charset="0"/>
                          <a:cs typeface="Calibri" panose="020F0502020204030204" pitchFamily="34" charset="0"/>
                        </a:rPr>
                        <a:t>11-17/1183</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solidFill>
                            <a:srgbClr val="FF0000"/>
                          </a:solidFill>
                          <a:effectLst/>
                          <a:latin typeface="Calibri" panose="020F0502020204030204" pitchFamily="34" charset="0"/>
                          <a:cs typeface="Calibri" panose="020F0502020204030204" pitchFamily="34" charset="0"/>
                        </a:rPr>
                        <a:t>11-17/1270</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lb225-cr-10_22_2_11-CID_5374</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solidFill>
                            <a:srgbClr val="FF0000"/>
                          </a:solidFill>
                          <a:effectLst/>
                          <a:latin typeface="Calibri" panose="020F0502020204030204" pitchFamily="34" charset="0"/>
                          <a:cs typeface="Calibri" panose="020F0502020204030204" pitchFamily="34" charset="0"/>
                        </a:rPr>
                        <a:t>Yongho Seok (MediaTek)</a:t>
                      </a:r>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FF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b="0" i="0" u="none" strike="noStrike" dirty="0" smtClean="0">
                          <a:solidFill>
                            <a:srgbClr val="FF0000"/>
                          </a:solidFill>
                          <a:effectLst/>
                          <a:latin typeface="Calibri" panose="020F0502020204030204" pitchFamily="34" charset="0"/>
                          <a:cs typeface="Calibri" panose="020F0502020204030204" pitchFamily="34" charset="0"/>
                        </a:rPr>
                        <a:t>Needs</a:t>
                      </a:r>
                      <a:r>
                        <a:rPr lang="en-US" sz="800" b="0" i="0" u="none" strike="noStrike" baseline="0" dirty="0" smtClean="0">
                          <a:solidFill>
                            <a:srgbClr val="FF0000"/>
                          </a:solidFill>
                          <a:effectLst/>
                          <a:latin typeface="Calibri" panose="020F0502020204030204" pitchFamily="34" charset="0"/>
                          <a:cs typeface="Calibri" panose="020F0502020204030204" pitchFamily="34" charset="0"/>
                        </a:rPr>
                        <a:t> discussion</a:t>
                      </a:r>
                      <a:endParaRPr lang="en-US" sz="800" b="0" i="0" u="none" strike="noStrike" dirty="0">
                        <a:solidFill>
                          <a:srgbClr val="FF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smtClean="0">
                          <a:effectLst/>
                          <a:latin typeface="Calibri" panose="020F0502020204030204" pitchFamily="34" charset="0"/>
                          <a:cs typeface="Calibri" panose="020F0502020204030204" pitchFamily="34" charset="0"/>
                        </a:rPr>
                        <a:t>for </a:t>
                      </a:r>
                      <a:r>
                        <a:rPr lang="en-US" sz="800" u="none" strike="noStrike" dirty="0">
                          <a:effectLst/>
                          <a:latin typeface="Calibri" panose="020F0502020204030204" pitchFamily="34" charset="0"/>
                          <a:cs typeface="Calibri" panose="020F0502020204030204" pitchFamily="34" charset="0"/>
                        </a:rPr>
                        <a:t>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10-15,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81182148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dirty="0">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dirty="0">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a:t>
                      </a:r>
                      <a:endParaRPr lang="en-US" sz="1000" b="0" i="0" u="none" strike="noStrike" dirty="0" smtClean="0">
                        <a:solidFill>
                          <a:srgbClr val="000000"/>
                        </a:solidFill>
                        <a:effectLst/>
                        <a:latin typeface="Calibri" panose="020F0502020204030204" pitchFamily="34" charset="0"/>
                      </a:endParaRPr>
                    </a:p>
                    <a:p>
                      <a:pPr algn="l" fontAlgn="t"/>
                      <a:r>
                        <a:rPr lang="en-US" sz="1000" b="0" i="0" u="none" strike="noStrike" dirty="0" smtClean="0">
                          <a:solidFill>
                            <a:srgbClr val="000000"/>
                          </a:solidFill>
                          <a:effectLst/>
                          <a:latin typeface="Calibri" panose="020F0502020204030204" pitchFamily="34" charset="0"/>
                        </a:rPr>
                        <a:t>4802</a:t>
                      </a:r>
                      <a:r>
                        <a:rPr lang="en-US" sz="1000" b="0" i="0" u="none" strike="noStrike" dirty="0">
                          <a:solidFill>
                            <a:srgbClr val="000000"/>
                          </a:solidFill>
                          <a:effectLst/>
                          <a:latin typeface="Calibri" panose="020F0502020204030204" pitchFamily="34" charset="0"/>
                        </a:rPr>
                        <a:t>,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
        <p:nvSpPr>
          <p:cNvPr id="6" name="TextBox 5"/>
          <p:cNvSpPr txBox="1"/>
          <p:nvPr/>
        </p:nvSpPr>
        <p:spPr>
          <a:xfrm>
            <a:off x="1524000" y="4038600"/>
            <a:ext cx="2199448" cy="461665"/>
          </a:xfrm>
          <a:prstGeom prst="rect">
            <a:avLst/>
          </a:prstGeom>
          <a:noFill/>
        </p:spPr>
        <p:txBody>
          <a:bodyPr wrap="none" rtlCol="0">
            <a:spAutoFit/>
          </a:bodyPr>
          <a:lstStyle/>
          <a:p>
            <a:r>
              <a:rPr lang="en-US" dirty="0" smtClean="0">
                <a:solidFill>
                  <a:schemeClr val="tx1"/>
                </a:solidFill>
              </a:rPr>
              <a:t>Add 11-17/1440</a:t>
            </a:r>
            <a:endParaRPr lang="en-US" dirty="0">
              <a:solidFill>
                <a:schemeClr val="tx1"/>
              </a:solidFill>
            </a:endParaRPr>
          </a:p>
        </p:txBody>
      </p:sp>
      <p:sp>
        <p:nvSpPr>
          <p:cNvPr id="8" name="TextBox 7"/>
          <p:cNvSpPr txBox="1"/>
          <p:nvPr/>
        </p:nvSpPr>
        <p:spPr>
          <a:xfrm>
            <a:off x="1524000" y="4572000"/>
            <a:ext cx="5638800" cy="830997"/>
          </a:xfrm>
          <a:prstGeom prst="rect">
            <a:avLst/>
          </a:prstGeom>
          <a:noFill/>
        </p:spPr>
        <p:txBody>
          <a:bodyPr wrap="square" rtlCol="0">
            <a:spAutoFit/>
          </a:bodyPr>
          <a:lstStyle/>
          <a:p>
            <a:pPr eaLnBrk="1" fontAlgn="t" hangingPunct="1"/>
            <a:r>
              <a:rPr lang="en-US" dirty="0" smtClean="0">
                <a:solidFill>
                  <a:schemeClr val="tx1"/>
                </a:solidFill>
              </a:rPr>
              <a:t>Move 11-17/1091</a:t>
            </a:r>
            <a:r>
              <a:rPr lang="en-US" dirty="0">
                <a:solidFill>
                  <a:schemeClr val="tx1"/>
                </a:solidFill>
              </a:rPr>
              <a:t> </a:t>
            </a:r>
            <a:r>
              <a:rPr lang="en-US" dirty="0" smtClean="0">
                <a:solidFill>
                  <a:schemeClr val="tx1"/>
                </a:solidFill>
              </a:rPr>
              <a:t>to MU</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9657996"/>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dirty="0">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780490" y="1143000"/>
            <a:ext cx="7770813" cy="4113213"/>
          </a:xfrm>
        </p:spPr>
        <p:txBody>
          <a:bodyPr/>
          <a:lstStyle/>
          <a:p>
            <a:r>
              <a:rPr lang="en-US" dirty="0" smtClean="0"/>
              <a:t>Move  11-17/1379 from PHY to MAC (</a:t>
            </a:r>
            <a:r>
              <a:rPr lang="en-US" u="sng" dirty="0" smtClean="0"/>
              <a:t>withdrawn)</a:t>
            </a:r>
          </a:p>
          <a:p>
            <a:r>
              <a:rPr lang="en-US" dirty="0" smtClean="0"/>
              <a:t>Add 11-17/1441</a:t>
            </a:r>
          </a:p>
          <a:p>
            <a:r>
              <a:rPr lang="en-US" dirty="0" smtClean="0"/>
              <a:t>Add 1-17/1456</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34244874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652176354"/>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dirty="0" smtClean="0">
                          <a:solidFill>
                            <a:srgbClr val="000000"/>
                          </a:solidFill>
                          <a:effectLst/>
                          <a:latin typeface="Calibri" panose="020F0502020204030204" pitchFamily="34" charset="0"/>
                        </a:rPr>
                        <a:t>MAC</a:t>
                      </a:r>
                      <a:endParaRPr lang="en-US" sz="105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Group Chairs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161544767"/>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1899264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July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mentor.ieee.org/802.11/dcn/17/11-17-1367-00-00ax-minutes-from-tgax-non-phy-ad-hoc-meeting-sep-2017.docx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smtClean="0"/>
              <a:t>Move:</a:t>
            </a:r>
            <a:r>
              <a:rPr lang="en-US" altLang="en-US" sz="2000" dirty="0"/>
              <a:t> </a:t>
            </a:r>
            <a:r>
              <a:rPr lang="en-US" altLang="en-US" sz="2000" dirty="0" smtClean="0"/>
              <a:t>Suhwook Kim	</a:t>
            </a:r>
            <a:r>
              <a:rPr lang="en-US" altLang="en-US" sz="2000" dirty="0"/>
              <a:t>	Second</a:t>
            </a:r>
            <a:r>
              <a:rPr lang="en-US" altLang="en-US" sz="2000" dirty="0" smtClean="0"/>
              <a:t>: Abhishek Patil</a:t>
            </a:r>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still applies to the modified PAR in document 11-17/0913r2.</a:t>
            </a:r>
          </a:p>
          <a:p>
            <a:endParaRPr lang="en-US" dirty="0"/>
          </a:p>
          <a:p>
            <a:r>
              <a:rPr lang="en-US" dirty="0" smtClean="0"/>
              <a:t>Move:		</a:t>
            </a:r>
            <a:r>
              <a:rPr lang="en-US" dirty="0" err="1" smtClean="0"/>
              <a:t>Yasi</a:t>
            </a:r>
            <a:r>
              <a:rPr lang="en-US" dirty="0" smtClean="0"/>
              <a:t> Inoue	Second: Rich Kennedy</a:t>
            </a:r>
          </a:p>
          <a:p>
            <a:r>
              <a:rPr lang="en-US" dirty="0" smtClean="0"/>
              <a:t>Y/N/A : 95/0/0 </a:t>
            </a:r>
          </a:p>
          <a:p>
            <a:r>
              <a:rPr lang="en-US" dirty="0" smtClean="0"/>
              <a:t>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50385421"/>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172"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11,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smtClean="0"/>
              <a:t>Ad Hoc #1: PHY (Kona 4/5)</a:t>
            </a:r>
          </a:p>
          <a:p>
            <a:pPr lvl="1">
              <a:buFont typeface="Arial" panose="020B0604020202020204" pitchFamily="34" charset="0"/>
              <a:buChar char="•"/>
            </a:pPr>
            <a:r>
              <a:rPr lang="en-US" dirty="0" smtClean="0"/>
              <a:t>Ad Hoc #2: MAC (</a:t>
            </a:r>
            <a:r>
              <a:rPr lang="en-US" dirty="0" err="1" smtClean="0"/>
              <a:t>Kohala</a:t>
            </a:r>
            <a:r>
              <a:rPr lang="en-US" dirty="0" smtClean="0"/>
              <a:t> 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12,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a:t>
            </a:r>
            <a:r>
              <a:rPr lang="en-US" dirty="0" smtClean="0"/>
              <a:t>MU </a:t>
            </a:r>
            <a:r>
              <a:rPr lang="en-US" dirty="0"/>
              <a:t>(Kona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13,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r>
              <a:rPr lang="en-US" altLang="en-US" dirty="0" smtClean="0"/>
              <a:t>.</a:t>
            </a:r>
          </a:p>
          <a:p>
            <a:pPr>
              <a:buFont typeface="Arial" panose="020B0604020202020204" pitchFamily="34" charset="0"/>
              <a:buChar char="•"/>
            </a:pPr>
            <a:r>
              <a:rPr lang="en-US" altLang="en-US" dirty="0" smtClean="0"/>
              <a:t>Progress review from the ad </a:t>
            </a:r>
            <a:r>
              <a:rPr lang="en-US" altLang="en-US" dirty="0" err="1" smtClean="0"/>
              <a:t>hocs</a:t>
            </a:r>
            <a:endParaRPr lang="en-US" altLang="en-US" dirty="0" smtClean="0"/>
          </a:p>
          <a:p>
            <a:pPr>
              <a:buFont typeface="Arial" panose="020B0604020202020204" pitchFamily="34" charset="0"/>
              <a:buChar char="•"/>
            </a:pPr>
            <a:r>
              <a:rPr lang="en-US" altLang="en-US" dirty="0" smtClean="0"/>
              <a:t>Update on the discussion with ARC</a:t>
            </a:r>
            <a:endParaRPr lang="en-US" altLang="en-US" dirty="0"/>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a:t>11-17/1403, </a:t>
            </a:r>
            <a:r>
              <a:rPr lang="en-US" dirty="0"/>
              <a:t>HE-SIGB coding examples for HE-MU PPDU - Fei Tong</a:t>
            </a:r>
          </a:p>
          <a:p>
            <a:pPr lvl="1">
              <a:buFont typeface="Arial" panose="020B0604020202020204" pitchFamily="34" charset="0"/>
              <a:buChar char="•"/>
            </a:pPr>
            <a:r>
              <a:rPr lang="en-US" altLang="en-US" dirty="0" smtClean="0"/>
              <a:t>Action on link adaptation and BSS Load element CIDs</a:t>
            </a:r>
            <a:endParaRPr lang="en-US" altLang="en-US" dirty="0"/>
          </a:p>
          <a:p>
            <a:pPr lvl="2">
              <a:buFont typeface="Arial" panose="020B0604020202020204" pitchFamily="34" charset="0"/>
              <a:buChar char="•"/>
            </a:pPr>
            <a:r>
              <a:rPr lang="en-US" altLang="en-US" dirty="0" smtClean="0"/>
              <a:t>11-17/1377, 11-17/0308, 11-17/1397</a:t>
            </a:r>
          </a:p>
          <a:p>
            <a:pPr lvl="1">
              <a:buFont typeface="Arial" panose="020B0604020202020204" pitchFamily="34" charset="0"/>
              <a:buChar char="•"/>
            </a:pPr>
            <a:r>
              <a:rPr lang="en-US" altLang="en-US" dirty="0" smtClean="0"/>
              <a:t>Comment resolution submissions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 to CIDs </a:t>
            </a:r>
            <a:r>
              <a:rPr lang="en-GB" dirty="0"/>
              <a:t>4746, 5373, and </a:t>
            </a:r>
            <a:r>
              <a:rPr lang="en-GB" dirty="0" smtClean="0"/>
              <a:t>8207 in doc 11-17/1396r1?</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2058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p>
          <a:p>
            <a:r>
              <a:rPr lang="en-GB" dirty="0"/>
              <a:t>4786, 5916, 6032, 6107, 7891, 8529, 9738, 9955, 10145 (27.13)</a:t>
            </a:r>
            <a:endParaRPr lang="en-US" dirty="0"/>
          </a:p>
          <a:p>
            <a:r>
              <a:rPr lang="en-GB" dirty="0"/>
              <a:t>4598, 6090, 7366, 7882, 10074 (9.4.2.218.2)</a:t>
            </a:r>
            <a:endParaRPr lang="en-US" dirty="0"/>
          </a:p>
          <a:p>
            <a:endParaRPr lang="en-US" dirty="0" smtClean="0"/>
          </a:p>
          <a:p>
            <a:r>
              <a:rPr lang="en-US" dirty="0" smtClean="0"/>
              <a:t>In doc 11-17/1377r4?</a:t>
            </a:r>
          </a:p>
          <a:p>
            <a:endParaRPr lang="en-US" dirty="0"/>
          </a:p>
          <a:p>
            <a:r>
              <a:rPr lang="en-US" dirty="0" smtClean="0"/>
              <a:t>Y/N/A: 9/2/25 </a:t>
            </a:r>
            <a:r>
              <a:rPr lang="en-US" dirty="0" smtClean="0">
                <a:sym typeface="Wingdings" panose="05000000000000000000" pitchFamily="2" charset="2"/>
              </a:rPr>
              <a:t> converted to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3392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accept REVISED as the resolution to CIDs 5597 and include the changes in doc 11-17/1443r0?</a:t>
            </a:r>
          </a:p>
          <a:p>
            <a:endParaRPr lang="en-US" dirty="0"/>
          </a:p>
          <a:p>
            <a:r>
              <a:rPr lang="en-US" dirty="0" smtClean="0"/>
              <a:t>Will run as a motion on Thursday.</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87479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a:t>Ad Hoc #1: PHY (Kona 4/5)</a:t>
            </a:r>
          </a:p>
          <a:p>
            <a:pPr lvl="1">
              <a:buFont typeface="Arial" panose="020B0604020202020204" pitchFamily="34" charset="0"/>
              <a:buChar char="•"/>
            </a:pPr>
            <a:r>
              <a:rPr lang="en-US" dirty="0"/>
              <a:t>Ad Hoc #2: MAC (</a:t>
            </a:r>
            <a:r>
              <a:rPr lang="en-US" dirty="0" err="1"/>
              <a:t>Kohala</a:t>
            </a:r>
            <a:r>
              <a:rPr lang="en-US" dirty="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a:t>
            </a:r>
            <a:r>
              <a:rPr lang="en-US" altLang="en-US" dirty="0" smtClean="0"/>
              <a:t>14, </a:t>
            </a:r>
            <a:r>
              <a:rPr lang="en-US" altLang="en-US" dirty="0" smtClean="0"/>
              <a:t>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smtClean="0"/>
              <a:t>TG Motions</a:t>
            </a:r>
            <a:endParaRPr lang="en-US" altLang="en-US" dirty="0" smtClean="0"/>
          </a:p>
          <a:p>
            <a:pPr lvl="1">
              <a:lnSpc>
                <a:spcPct val="80000"/>
              </a:lnSpc>
              <a:buFont typeface="Arial" panose="020B0604020202020204" pitchFamily="34" charset="0"/>
              <a:buChar char="•"/>
            </a:pPr>
            <a:r>
              <a:rPr lang="en-US" altLang="en-US" dirty="0" smtClean="0"/>
              <a:t>Motions to </a:t>
            </a:r>
            <a:r>
              <a:rPr lang="en-US" altLang="en-US" dirty="0" smtClean="0"/>
              <a:t>approve </a:t>
            </a:r>
            <a:r>
              <a:rPr lang="en-US" altLang="en-US" dirty="0" smtClean="0"/>
              <a:t>comment resolution</a:t>
            </a:r>
          </a:p>
          <a:p>
            <a:pPr lvl="1">
              <a:lnSpc>
                <a:spcPct val="80000"/>
              </a:lnSpc>
              <a:buFont typeface="Arial" panose="020B0604020202020204" pitchFamily="34" charset="0"/>
              <a:buChar char="•"/>
            </a:pPr>
            <a:r>
              <a:rPr lang="en-US" altLang="en-US" dirty="0" smtClean="0"/>
              <a:t>Motion to approve WG letter ballot</a:t>
            </a:r>
            <a:endParaRPr lang="en-US" altLang="en-US" dirty="0"/>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smtClean="0"/>
              <a:t>Presentations</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as in </a:t>
            </a:r>
            <a:r>
              <a:rPr lang="en-US" altLang="zh-CN" dirty="0" smtClean="0"/>
              <a:t>11-17/1296r0</a:t>
            </a:r>
          </a:p>
          <a:p>
            <a:endParaRPr lang="en-US" altLang="zh-CN" dirty="0"/>
          </a:p>
          <a:p>
            <a:r>
              <a:rPr lang="en-US" altLang="zh-CN" dirty="0" smtClean="0"/>
              <a:t>Move:	Lochan Verma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08015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proposed as in </a:t>
            </a:r>
            <a:r>
              <a:rPr lang="en-US" altLang="zh-CN" dirty="0" smtClean="0"/>
              <a:t>11-17/1375r1</a:t>
            </a:r>
          </a:p>
          <a:p>
            <a:endParaRPr lang="en-US" altLang="zh-CN" dirty="0"/>
          </a:p>
          <a:p>
            <a:r>
              <a:rPr lang="en-US" altLang="zh-CN" dirty="0" smtClean="0"/>
              <a:t>Move:	Jianhan Liu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296681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Do you accept </a:t>
            </a:r>
            <a:r>
              <a:rPr lang="en-US" altLang="zh-CN" dirty="0"/>
              <a:t>the proposed spec text modification proposed as in </a:t>
            </a:r>
            <a:r>
              <a:rPr lang="en-US" altLang="zh-CN" dirty="0" smtClean="0"/>
              <a:t>11-17/1307r1</a:t>
            </a:r>
          </a:p>
          <a:p>
            <a:endParaRPr lang="en-US" altLang="zh-CN" dirty="0"/>
          </a:p>
          <a:p>
            <a:r>
              <a:rPr lang="en-US" altLang="zh-CN" dirty="0" smtClean="0"/>
              <a:t>Move:		</a:t>
            </a:r>
            <a:r>
              <a:rPr lang="en-US" b="0" dirty="0"/>
              <a:t>Xiaogang Chen</a:t>
            </a:r>
            <a:r>
              <a:rPr lang="en-US" altLang="zh-CN" dirty="0" smtClean="0"/>
              <a:t>		second:</a:t>
            </a:r>
          </a:p>
          <a:p>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134717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11-17/1327r0</a:t>
            </a:r>
          </a:p>
          <a:p>
            <a:endParaRPr lang="en-US" altLang="zh-CN" dirty="0"/>
          </a:p>
          <a:p>
            <a:r>
              <a:rPr lang="en-US" altLang="zh-CN" dirty="0" smtClean="0"/>
              <a:t>Move: </a:t>
            </a:r>
            <a:r>
              <a:rPr lang="en-US" b="0" dirty="0" err="1"/>
              <a:t>Dongguk</a:t>
            </a:r>
            <a:r>
              <a:rPr lang="en-US" b="0" dirty="0"/>
              <a:t> </a:t>
            </a:r>
            <a:r>
              <a:rPr lang="en-US" b="0" dirty="0" smtClean="0"/>
              <a:t>Lim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924971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11-17/1380r0</a:t>
            </a:r>
            <a:endParaRPr lang="en-US" altLang="zh-CN" dirty="0" smtClean="0"/>
          </a:p>
          <a:p>
            <a:endParaRPr lang="en-US" altLang="zh-CN" dirty="0"/>
          </a:p>
          <a:p>
            <a:r>
              <a:rPr lang="en-US" altLang="zh-CN" dirty="0" smtClean="0"/>
              <a:t>Move:		</a:t>
            </a:r>
            <a:r>
              <a:rPr lang="en-US" b="0" dirty="0"/>
              <a:t>Hongyuan Zhang</a:t>
            </a:r>
            <a:r>
              <a:rPr lang="en-US" altLang="zh-CN" dirty="0" smtClean="0"/>
              <a:t>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8372973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as in </a:t>
            </a:r>
            <a:r>
              <a:rPr lang="en-US" altLang="zh-CN" dirty="0" smtClean="0"/>
              <a:t>11-17/1449r0</a:t>
            </a:r>
          </a:p>
          <a:p>
            <a:endParaRPr lang="en-US" altLang="zh-CN" dirty="0"/>
          </a:p>
          <a:p>
            <a:r>
              <a:rPr lang="en-US" altLang="zh-CN" dirty="0" smtClean="0"/>
              <a:t>Move:		Yan Zhang		Second:</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016896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8093 as below:</a:t>
            </a:r>
          </a:p>
          <a:p>
            <a:pPr lvl="1"/>
            <a:r>
              <a:rPr lang="en-US" altLang="zh-CN" dirty="0"/>
              <a:t>Resolution: Rejected</a:t>
            </a:r>
          </a:p>
          <a:p>
            <a:pPr lvl="1"/>
            <a:r>
              <a:rPr lang="en-US" altLang="zh-CN" dirty="0"/>
              <a:t>Reason: Commenter does not provide enough information for the group to determine exactly what changes to make to satisfy the commenter.</a:t>
            </a:r>
          </a:p>
          <a:p>
            <a:r>
              <a:rPr lang="en-US" dirty="0" smtClean="0"/>
              <a:t>Move:	Bo Sun		Second:</a:t>
            </a:r>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259291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8055 as below:</a:t>
            </a:r>
          </a:p>
          <a:p>
            <a:pPr lvl="1"/>
            <a:r>
              <a:rPr lang="en-US" altLang="zh-CN" dirty="0"/>
              <a:t>Resolution: Rejected</a:t>
            </a:r>
          </a:p>
          <a:p>
            <a:pPr lvl="1"/>
            <a:r>
              <a:rPr lang="en-US" altLang="zh-CN" dirty="0"/>
              <a:t>Reason: the commenter failed to provide enough information to indicate how to apply the changes</a:t>
            </a:r>
            <a:r>
              <a:rPr lang="en-US" altLang="zh-CN" dirty="0" smtClean="0"/>
              <a:t>.</a:t>
            </a:r>
          </a:p>
          <a:p>
            <a:pPr lvl="1"/>
            <a:endParaRPr lang="en-US" altLang="zh-CN" dirty="0"/>
          </a:p>
          <a:p>
            <a:pPr lvl="1"/>
            <a:r>
              <a:rPr lang="en-US" altLang="zh-CN" dirty="0" smtClean="0"/>
              <a:t>Move: Bo Sun		Second:</a:t>
            </a:r>
          </a:p>
          <a:p>
            <a:pPr lvl="1"/>
            <a:r>
              <a:rPr lang="en-US" altLang="zh-CN" dirty="0" smtClean="0"/>
              <a:t>Y/N/A</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56603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1703, 5817, 5818, 7219, 7858 and 9080as below:</a:t>
            </a:r>
          </a:p>
          <a:p>
            <a:pPr lvl="1"/>
            <a:r>
              <a:rPr lang="en-US" altLang="zh-CN" dirty="0"/>
              <a:t>Resolution: Revised</a:t>
            </a:r>
          </a:p>
          <a:p>
            <a:pPr lvl="1"/>
            <a:r>
              <a:rPr lang="en-US" altLang="zh-CN" dirty="0"/>
              <a:t>Instruction to Editor: the issue addressed by the comment has been resolved in D1.4. No more modification </a:t>
            </a:r>
            <a:r>
              <a:rPr lang="en-US" altLang="zh-CN" dirty="0" smtClean="0"/>
              <a:t>needed</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652356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8081 as below:</a:t>
            </a:r>
          </a:p>
          <a:p>
            <a:pPr lvl="1"/>
            <a:r>
              <a:rPr lang="en-US" altLang="zh-CN" dirty="0"/>
              <a:t>Resolution: Rejected.</a:t>
            </a:r>
          </a:p>
          <a:p>
            <a:pPr lvl="1"/>
            <a:r>
              <a:rPr lang="en-US" altLang="zh-CN" dirty="0"/>
              <a:t>Reason: The group agree that electronic version figure is readable. The figure can certainly be improved for print in future revision</a:t>
            </a:r>
            <a:r>
              <a:rPr lang="en-US" altLang="zh-CN" dirty="0" smtClean="0"/>
              <a:t>.</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76040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9213 as below:</a:t>
            </a:r>
          </a:p>
          <a:p>
            <a:pPr lvl="1"/>
            <a:r>
              <a:rPr lang="en-US" altLang="zh-CN" dirty="0"/>
              <a:t>Resolution: Rejected</a:t>
            </a:r>
          </a:p>
          <a:p>
            <a:pPr lvl="1"/>
            <a:r>
              <a:rPr lang="en-US" altLang="zh-CN" dirty="0"/>
              <a:t>Reason: The proposed modification could imply an implementation possibility but not necessarily specified in spec</a:t>
            </a:r>
            <a:r>
              <a:rPr lang="en-US" altLang="zh-CN" dirty="0" smtClean="0"/>
              <a:t>.</a:t>
            </a:r>
          </a:p>
          <a:p>
            <a:pPr lvl="1"/>
            <a:endParaRPr lang="en-US" altLang="zh-CN" dirty="0"/>
          </a:p>
          <a:p>
            <a:pPr lvl="1"/>
            <a:r>
              <a:rPr lang="en-US"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39310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5292 as </a:t>
            </a:r>
            <a:r>
              <a:rPr lang="en-US" altLang="zh-CN" dirty="0" smtClean="0"/>
              <a:t>below</a:t>
            </a:r>
            <a:endParaRPr lang="en-US" altLang="zh-CN" dirty="0"/>
          </a:p>
          <a:p>
            <a:pPr lvl="1"/>
            <a:r>
              <a:rPr lang="en-GB" altLang="zh-CN" dirty="0"/>
              <a:t>Resolution: Revised</a:t>
            </a:r>
          </a:p>
          <a:p>
            <a:pPr lvl="1"/>
            <a:r>
              <a:rPr lang="en-GB" altLang="zh-CN" dirty="0"/>
              <a:t>Instruction to Editor: the issue addressed by CID 5292 has been implemented in D1.4. So no more modification is needed</a:t>
            </a:r>
            <a:r>
              <a:rPr lang="en-GB" altLang="zh-CN" dirty="0" smtClean="0"/>
              <a:t>.</a:t>
            </a:r>
          </a:p>
          <a:p>
            <a:pPr lvl="1"/>
            <a:endParaRPr lang="en-GB" altLang="zh-CN" dirty="0"/>
          </a:p>
          <a:p>
            <a:pPr lvl="1"/>
            <a:r>
              <a:rPr lang="en-GB" altLang="zh-CN" dirty="0" smtClean="0"/>
              <a:t>Move: Bo Sun		Second: </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196480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resolution </a:t>
            </a:r>
            <a:r>
              <a:rPr lang="en-US" altLang="zh-CN" dirty="0"/>
              <a:t>to CID 4917 as below?</a:t>
            </a:r>
          </a:p>
          <a:p>
            <a:pPr lvl="1"/>
            <a:r>
              <a:rPr lang="en-GB" altLang="zh-CN" dirty="0"/>
              <a:t>Resolution: Rejected</a:t>
            </a:r>
          </a:p>
          <a:p>
            <a:pPr lvl="1"/>
            <a:r>
              <a:rPr lang="en-GB" altLang="zh-CN" dirty="0"/>
              <a:t>Reason:  </a:t>
            </a:r>
            <a:r>
              <a:rPr lang="en-US" altLang="zh-CN" dirty="0"/>
              <a:t>Benefits are not clear. HE-SIG-B structure is very different from other fields and does not necessarily have to follow the same organization.</a:t>
            </a:r>
            <a:r>
              <a:rPr lang="en-GB" altLang="zh-CN" i="1" dirty="0"/>
              <a:t>[provided by Sigurd</a:t>
            </a:r>
            <a:r>
              <a:rPr lang="en-GB" altLang="zh-CN" i="1" dirty="0" smtClean="0"/>
              <a:t>]</a:t>
            </a:r>
          </a:p>
          <a:p>
            <a:pPr lvl="1"/>
            <a:endParaRPr lang="en-GB" altLang="zh-CN" dirty="0"/>
          </a:p>
          <a:p>
            <a:pPr lvl="1"/>
            <a:r>
              <a:rPr lang="en-GB" altLang="zh-CN" dirty="0" smtClean="0"/>
              <a:t>Move: Bo Sun			Second:</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761678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a:xfrm>
            <a:off x="685800" y="1676400"/>
            <a:ext cx="7770813" cy="609600"/>
          </a:xfrm>
        </p:spPr>
        <p:txBody>
          <a:bodyPr/>
          <a:lstStyle/>
          <a:p>
            <a:r>
              <a:rPr lang="en-US" dirty="0" smtClean="0"/>
              <a:t>Move to accept resolutions to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023563"/>
              </p:ext>
            </p:extLst>
          </p:nvPr>
        </p:nvGraphicFramePr>
        <p:xfrm>
          <a:off x="457200" y="2575560"/>
          <a:ext cx="8151813" cy="2910840"/>
        </p:xfrm>
        <a:graphic>
          <a:graphicData uri="http://schemas.openxmlformats.org/drawingml/2006/table">
            <a:tbl>
              <a:tblPr firstRow="1" bandRow="1">
                <a:tableStyleId>{ED083AE6-46FA-4A59-8FB0-9F97EB10719F}</a:tableStyleId>
              </a:tblPr>
              <a:tblGrid>
                <a:gridCol w="2151229"/>
                <a:gridCol w="6000584"/>
              </a:tblGrid>
              <a:tr h="370840">
                <a:tc>
                  <a:txBody>
                    <a:bodyPr/>
                    <a:lstStyle/>
                    <a:p>
                      <a:pPr algn="ctr"/>
                      <a:r>
                        <a:rPr lang="en-US" sz="1600" dirty="0" smtClean="0"/>
                        <a:t>DCN</a:t>
                      </a:r>
                      <a:endParaRPr lang="en-US" sz="1600" dirty="0"/>
                    </a:p>
                  </a:txBody>
                  <a:tcPr/>
                </a:tc>
                <a:tc>
                  <a:txBody>
                    <a:bodyPr/>
                    <a:lstStyle/>
                    <a:p>
                      <a:pPr algn="ctr"/>
                      <a:r>
                        <a:rPr lang="en-US" sz="1600" dirty="0" smtClean="0"/>
                        <a:t>CIDs</a:t>
                      </a:r>
                      <a:endParaRPr lang="en-US" sz="1600" dirty="0"/>
                    </a:p>
                  </a:txBody>
                  <a:tcPr/>
                </a:tc>
              </a:tr>
              <a:tr h="370840">
                <a:tc>
                  <a:txBody>
                    <a:bodyPr/>
                    <a:lstStyle/>
                    <a:p>
                      <a:r>
                        <a:rPr lang="en-US" sz="1600" dirty="0" smtClean="0"/>
                        <a:t>11-17/1361r0</a:t>
                      </a:r>
                      <a:endParaRPr lang="en-US" sz="1600" dirty="0"/>
                    </a:p>
                  </a:txBody>
                  <a:tcPr/>
                </a:tc>
                <a:tc>
                  <a:txBody>
                    <a:bodyPr/>
                    <a:lstStyle/>
                    <a:p>
                      <a:r>
                        <a:rPr lang="en-GB" altLang="zh-CN" sz="1600" dirty="0" smtClean="0"/>
                        <a:t>9765, 7237, 8806, 8808, 7827, 10382, 8810, 8811, 9153</a:t>
                      </a:r>
                      <a:endParaRPr lang="en-US" sz="1600" dirty="0"/>
                    </a:p>
                  </a:txBody>
                  <a:tcPr/>
                </a:tc>
              </a:tr>
              <a:tr h="370840">
                <a:tc>
                  <a:txBody>
                    <a:bodyPr/>
                    <a:lstStyle/>
                    <a:p>
                      <a:r>
                        <a:rPr lang="en-US" sz="1600" dirty="0" smtClean="0"/>
                        <a:t>11-17/1296r0</a:t>
                      </a:r>
                      <a:endParaRPr lang="en-US" sz="1600" dirty="0"/>
                    </a:p>
                  </a:txBody>
                  <a:tcPr/>
                </a:tc>
                <a:tc>
                  <a:txBody>
                    <a:bodyPr/>
                    <a:lstStyle/>
                    <a:p>
                      <a:r>
                        <a:rPr lang="en-US" sz="1600" dirty="0" smtClean="0"/>
                        <a:t>CID 3430(MU), 10346(MU), 10347(MU), 10348(MU), 8869, 7849</a:t>
                      </a:r>
                    </a:p>
                  </a:txBody>
                  <a:tcPr/>
                </a:tc>
              </a:tr>
              <a:tr h="370840">
                <a:tc>
                  <a:txBody>
                    <a:bodyPr/>
                    <a:lstStyle/>
                    <a:p>
                      <a:r>
                        <a:rPr lang="en-US" sz="1600" dirty="0" smtClean="0"/>
                        <a:t>11-17/1001r4</a:t>
                      </a:r>
                      <a:endParaRPr lang="en-US" sz="1600" dirty="0"/>
                    </a:p>
                  </a:txBody>
                  <a:tcPr/>
                </a:tc>
                <a:tc>
                  <a:txBody>
                    <a:bodyPr/>
                    <a:lstStyle/>
                    <a:p>
                      <a:r>
                        <a:rPr lang="en-US" sz="1600" dirty="0" smtClean="0"/>
                        <a:t>4094, 8744, 9545, 4857, 4940, 5244, 9546, 4858, 5245, 8746, 4941, 8748, 4943, 8749, 8750, 4944, 9721, 8751, 4861, 4945, 8752, 4946, 8753, 4947, 4949, 8754, 8755, 10199, 8756, 8757, 8758, 8759, 4862, 8760, 4860, 8763, 4859, 4950, 8764, 6111, 7680, 8765, 8766, 8767, 9139, 10083, 8768, 10363, 4951, 8769, 9140, 8531, 9141, 8770, 8771, 8772, 8773, 4954, 8776, 8777, 8778, 4955, 5247, 8779, 4957, 4958, 8780, 8781, 8782, 5248, 4959, 9144, 9145, 5389, 4960, 8783</a:t>
                      </a:r>
                    </a:p>
                  </a:txBody>
                  <a:tcPr/>
                </a:tc>
              </a:tr>
            </a:tbl>
          </a:graphicData>
        </a:graphic>
      </p:graphicFrame>
    </p:spTree>
    <p:extLst>
      <p:ext uri="{BB962C8B-B14F-4D97-AF65-F5344CB8AC3E}">
        <p14:creationId xmlns:p14="http://schemas.microsoft.com/office/powerpoint/2010/main" val="6702549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 (</a:t>
            </a:r>
            <a:r>
              <a:rPr lang="en-US" dirty="0" err="1" smtClean="0"/>
              <a:t>Cntd</a:t>
            </a:r>
            <a:r>
              <a:rPr lang="en-US" dirty="0" smtClean="0"/>
              <a:t>)</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828325092"/>
              </p:ext>
            </p:extLst>
          </p:nvPr>
        </p:nvGraphicFramePr>
        <p:xfrm>
          <a:off x="838200" y="1981200"/>
          <a:ext cx="7467600" cy="423164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11-17/1381r3</a:t>
                      </a:r>
                      <a:endParaRPr lang="en-US" sz="1600" dirty="0"/>
                    </a:p>
                  </a:txBody>
                  <a:tcPr/>
                </a:tc>
                <a:tc>
                  <a:txBody>
                    <a:bodyPr/>
                    <a:lstStyle/>
                    <a:p>
                      <a:r>
                        <a:rPr lang="en-US" sz="1600" dirty="0" smtClean="0"/>
                        <a:t>CID 6309 (MAC), 8761, 8762, 9138</a:t>
                      </a:r>
                      <a:endParaRPr lang="en-US" sz="1600" dirty="0"/>
                    </a:p>
                  </a:txBody>
                  <a:tcPr/>
                </a:tc>
              </a:tr>
              <a:tr h="370840">
                <a:tc>
                  <a:txBody>
                    <a:bodyPr/>
                    <a:lstStyle/>
                    <a:p>
                      <a:r>
                        <a:rPr lang="en-US" sz="1600" dirty="0" smtClean="0"/>
                        <a:t>11-17/1306r2</a:t>
                      </a:r>
                      <a:endParaRPr lang="en-US" sz="1600" dirty="0"/>
                    </a:p>
                  </a:txBody>
                  <a:tcPr/>
                </a:tc>
                <a:tc>
                  <a:txBody>
                    <a:bodyPr/>
                    <a:lstStyle/>
                    <a:p>
                      <a:r>
                        <a:rPr lang="en-US" sz="1600" dirty="0" smtClean="0"/>
                        <a:t>4970, 7238, 7239, 7240, 8604, 9148, 9149, 9150, 9793, 9091, 7855, 9084</a:t>
                      </a:r>
                      <a:endParaRPr lang="en-US" sz="1600" dirty="0"/>
                    </a:p>
                  </a:txBody>
                  <a:tcPr/>
                </a:tc>
              </a:tr>
              <a:tr h="370840">
                <a:tc>
                  <a:txBody>
                    <a:bodyPr/>
                    <a:lstStyle/>
                    <a:p>
                      <a:r>
                        <a:rPr lang="en-US" sz="1600" dirty="0" smtClean="0"/>
                        <a:t>11-17/1332r0</a:t>
                      </a:r>
                      <a:endParaRPr lang="en-US" sz="1600" dirty="0"/>
                    </a:p>
                  </a:txBody>
                  <a:tcPr/>
                </a:tc>
                <a:tc>
                  <a:txBody>
                    <a:bodyPr/>
                    <a:lstStyle/>
                    <a:p>
                      <a:r>
                        <a:rPr lang="en-US" sz="1600" dirty="0" smtClean="0"/>
                        <a:t>10374</a:t>
                      </a:r>
                      <a:endParaRPr lang="en-US" sz="1600" dirty="0"/>
                    </a:p>
                  </a:txBody>
                  <a:tcPr/>
                </a:tc>
              </a:tr>
              <a:tr h="370840">
                <a:tc>
                  <a:txBody>
                    <a:bodyPr/>
                    <a:lstStyle/>
                    <a:p>
                      <a:r>
                        <a:rPr lang="en-US" sz="1600" dirty="0" smtClean="0"/>
                        <a:t>11-17/0995r4</a:t>
                      </a:r>
                      <a:endParaRPr lang="en-US" sz="1600" dirty="0"/>
                    </a:p>
                  </a:txBody>
                  <a:tcPr/>
                </a:tc>
                <a:tc>
                  <a:txBody>
                    <a:bodyPr/>
                    <a:lstStyle/>
                    <a:p>
                      <a:r>
                        <a:rPr lang="en-US" sz="1600" dirty="0" smtClean="0"/>
                        <a:t>PHY CID 3320, 3403, 5141, 5418, 5419, 7986, 8416, 8674, 9509, 10350, 4953, 8417, 8775, 10351, 10364, 5246, 5753, 5301, 5303, 5413, 5414, 5415, 5416, 5787, 5792, 6123, 7236, 8079, 8418, 8419, 8567, 8912, 9552, 9553, 10210, 10408, 10410;</a:t>
                      </a:r>
                    </a:p>
                    <a:p>
                      <a:r>
                        <a:rPr lang="en-US" sz="1600" dirty="0" smtClean="0"/>
                        <a:t>MAC CID 3319, 3321, 3401, 3405, 3672, 5089, 5131, 5417, 6084, 8022, 8420, 8657, 9995, 10341, 5090</a:t>
                      </a:r>
                      <a:endParaRPr lang="en-US" sz="1600" dirty="0"/>
                    </a:p>
                  </a:txBody>
                  <a:tcPr/>
                </a:tc>
              </a:tr>
              <a:tr h="370840">
                <a:tc>
                  <a:txBody>
                    <a:bodyPr/>
                    <a:lstStyle/>
                    <a:p>
                      <a:r>
                        <a:rPr lang="en-US" sz="1600" dirty="0" smtClean="0"/>
                        <a:t>11-17/1315r3</a:t>
                      </a:r>
                      <a:endParaRPr lang="en-US" sz="1600" dirty="0"/>
                    </a:p>
                  </a:txBody>
                  <a:tcPr/>
                </a:tc>
                <a:tc>
                  <a:txBody>
                    <a:bodyPr/>
                    <a:lstStyle/>
                    <a:p>
                      <a:r>
                        <a:rPr lang="en-US" sz="1600" dirty="0" smtClean="0"/>
                        <a:t>8576</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7548</a:t>
                      </a:r>
                      <a:endParaRPr lang="en-US" sz="1600" dirty="0"/>
                    </a:p>
                  </a:txBody>
                  <a:tcPr/>
                </a:tc>
              </a:tr>
            </a:tbl>
          </a:graphicData>
        </a:graphic>
      </p:graphicFrame>
    </p:spTree>
    <p:extLst>
      <p:ext uri="{BB962C8B-B14F-4D97-AF65-F5344CB8AC3E}">
        <p14:creationId xmlns:p14="http://schemas.microsoft.com/office/powerpoint/2010/main" val="11295006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r>
              <a:rPr lang="en-US" dirty="0" err="1" smtClean="0"/>
              <a:t>Cntd</a:t>
            </a:r>
            <a:r>
              <a:rPr lang="en-US" dirty="0" smtClean="0"/>
              <a:t>)</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5587602"/>
              </p:ext>
            </p:extLst>
          </p:nvPr>
        </p:nvGraphicFramePr>
        <p:xfrm>
          <a:off x="838200" y="1676400"/>
          <a:ext cx="7467600" cy="370840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smtClean="0"/>
                        <a:t>11-17/1472r1</a:t>
                      </a:r>
                      <a:endParaRPr lang="en-US" sz="1600" dirty="0"/>
                    </a:p>
                  </a:txBody>
                  <a:tcPr/>
                </a:tc>
                <a:tc>
                  <a:txBody>
                    <a:bodyPr/>
                    <a:lstStyle/>
                    <a:p>
                      <a:r>
                        <a:rPr lang="en-US" sz="1600" dirty="0" smtClean="0"/>
                        <a:t>7859</a:t>
                      </a:r>
                      <a:endParaRPr lang="en-US" sz="1600" dirty="0"/>
                    </a:p>
                  </a:txBody>
                  <a:tcPr/>
                </a:tc>
              </a:tr>
              <a:tr h="370840">
                <a:tc>
                  <a:txBody>
                    <a:bodyPr/>
                    <a:lstStyle/>
                    <a:p>
                      <a:r>
                        <a:rPr lang="en-US" sz="1600" dirty="0" smtClean="0"/>
                        <a:t>11-17/0720r1</a:t>
                      </a:r>
                      <a:endParaRPr lang="en-US" sz="1600" dirty="0"/>
                    </a:p>
                  </a:txBody>
                  <a:tcPr/>
                </a:tc>
                <a:tc>
                  <a:txBody>
                    <a:bodyPr/>
                    <a:lstStyle/>
                    <a:p>
                      <a:r>
                        <a:rPr lang="en-US" sz="1600" smtClean="0"/>
                        <a:t>4906</a:t>
                      </a:r>
                      <a:endParaRPr lang="en-US" sz="1600" dirty="0"/>
                    </a:p>
                  </a:txBody>
                  <a:tcPr/>
                </a:tc>
              </a:tr>
              <a:tr h="370840">
                <a:tc>
                  <a:txBody>
                    <a:bodyPr/>
                    <a:lstStyle/>
                    <a:p>
                      <a:r>
                        <a:rPr lang="en-US" sz="1600" dirty="0" smtClean="0"/>
                        <a:t>11-17/0532r2</a:t>
                      </a:r>
                      <a:endParaRPr lang="en-US" sz="1600" dirty="0"/>
                    </a:p>
                  </a:txBody>
                  <a:tcPr/>
                </a:tc>
                <a:tc>
                  <a:txBody>
                    <a:bodyPr/>
                    <a:lstStyle/>
                    <a:p>
                      <a:r>
                        <a:rPr lang="en-US" sz="1600" dirty="0" smtClean="0"/>
                        <a:t>9734, 10146, 9052, 9205</a:t>
                      </a:r>
                    </a:p>
                  </a:txBody>
                  <a:tcPr/>
                </a:tc>
              </a:tr>
              <a:tr h="370840">
                <a:tc>
                  <a:txBody>
                    <a:bodyPr/>
                    <a:lstStyle/>
                    <a:p>
                      <a:r>
                        <a:rPr lang="en-US" sz="1600" dirty="0" smtClean="0"/>
                        <a:t>11-17/1485r0</a:t>
                      </a:r>
                      <a:endParaRPr lang="en-US" sz="1600" dirty="0"/>
                    </a:p>
                  </a:txBody>
                  <a:tcPr/>
                </a:tc>
                <a:tc>
                  <a:txBody>
                    <a:bodyPr/>
                    <a:lstStyle/>
                    <a:p>
                      <a:r>
                        <a:rPr lang="en-US" sz="1600" dirty="0" smtClean="0"/>
                        <a:t>9735</a:t>
                      </a:r>
                    </a:p>
                  </a:txBody>
                  <a:tcPr/>
                </a:tc>
              </a:tr>
              <a:tr h="370840">
                <a:tc>
                  <a:txBody>
                    <a:bodyPr/>
                    <a:lstStyle/>
                    <a:p>
                      <a:r>
                        <a:rPr lang="en-US" sz="1600" dirty="0" smtClean="0"/>
                        <a:t>11-17/1383r4</a:t>
                      </a:r>
                      <a:endParaRPr lang="en-US" sz="1600" dirty="0"/>
                    </a:p>
                  </a:txBody>
                  <a:tcPr/>
                </a:tc>
                <a:tc>
                  <a:txBody>
                    <a:bodyPr/>
                    <a:lstStyle/>
                    <a:p>
                      <a:r>
                        <a:rPr lang="en-US" sz="1600" dirty="0" smtClean="0"/>
                        <a:t>9551</a:t>
                      </a:r>
                      <a:endParaRPr lang="en-US" sz="1600" dirty="0"/>
                    </a:p>
                  </a:txBody>
                  <a:tcPr/>
                </a:tc>
              </a:tr>
              <a:tr h="370840">
                <a:tc>
                  <a:txBody>
                    <a:bodyPr/>
                    <a:lstStyle/>
                    <a:p>
                      <a:r>
                        <a:rPr lang="en-US" sz="1600" dirty="0" smtClean="0"/>
                        <a:t>11-17/1462r0</a:t>
                      </a:r>
                      <a:endParaRPr lang="en-US" sz="1600" dirty="0"/>
                    </a:p>
                  </a:txBody>
                  <a:tcPr/>
                </a:tc>
                <a:tc>
                  <a:txBody>
                    <a:bodyPr/>
                    <a:lstStyle/>
                    <a:p>
                      <a:r>
                        <a:rPr lang="en-US" sz="1600" dirty="0" smtClean="0"/>
                        <a:t>9551</a:t>
                      </a:r>
                      <a:endParaRPr lang="en-US" sz="1600" dirty="0"/>
                    </a:p>
                  </a:txBody>
                  <a:tcPr/>
                </a:tc>
              </a:tr>
              <a:tr h="370840">
                <a:tc>
                  <a:txBody>
                    <a:bodyPr/>
                    <a:lstStyle/>
                    <a:p>
                      <a:r>
                        <a:rPr lang="en-US" sz="1600" dirty="0" smtClean="0"/>
                        <a:t>11-17/1001r4</a:t>
                      </a:r>
                      <a:endParaRPr lang="en-US" sz="1600" dirty="0"/>
                    </a:p>
                  </a:txBody>
                  <a:tcPr/>
                </a:tc>
                <a:tc>
                  <a:txBody>
                    <a:bodyPr/>
                    <a:lstStyle/>
                    <a:p>
                      <a:r>
                        <a:rPr lang="en-US" sz="1600" dirty="0" smtClean="0"/>
                        <a:t>9968, 8747</a:t>
                      </a:r>
                    </a:p>
                  </a:txBody>
                  <a:tcPr/>
                </a:tc>
              </a:tr>
              <a:tr h="370840">
                <a:tc>
                  <a:txBody>
                    <a:bodyPr/>
                    <a:lstStyle/>
                    <a:p>
                      <a:r>
                        <a:rPr lang="en-US" sz="1600" dirty="0" smtClean="0"/>
                        <a:t>11-17/1454r1</a:t>
                      </a:r>
                      <a:endParaRPr lang="en-US" sz="1600" dirty="0"/>
                    </a:p>
                  </a:txBody>
                  <a:tcPr/>
                </a:tc>
                <a:tc>
                  <a:txBody>
                    <a:bodyPr/>
                    <a:lstStyle/>
                    <a:p>
                      <a:r>
                        <a:rPr lang="en-US" sz="1600" dirty="0" smtClean="0"/>
                        <a:t>0084</a:t>
                      </a:r>
                    </a:p>
                  </a:txBody>
                  <a:tcPr/>
                </a:tc>
              </a:tr>
              <a:tr h="370840">
                <a:tc>
                  <a:txBody>
                    <a:bodyPr/>
                    <a:lstStyle/>
                    <a:p>
                      <a:r>
                        <a:rPr lang="en-US" sz="1600" dirty="0" smtClean="0"/>
                        <a:t>11-17/1468r0</a:t>
                      </a:r>
                      <a:endParaRPr lang="en-US" sz="1600" dirty="0"/>
                    </a:p>
                  </a:txBody>
                  <a:tcPr/>
                </a:tc>
                <a:tc>
                  <a:txBody>
                    <a:bodyPr/>
                    <a:lstStyle/>
                    <a:p>
                      <a:r>
                        <a:rPr lang="en-US" sz="1600" dirty="0" smtClean="0"/>
                        <a:t>9463</a:t>
                      </a:r>
                    </a:p>
                  </a:txBody>
                  <a:tcPr/>
                </a:tc>
              </a:tr>
            </a:tbl>
          </a:graphicData>
        </a:graphic>
      </p:graphicFrame>
      <p:sp>
        <p:nvSpPr>
          <p:cNvPr id="7" name="TextBox 6"/>
          <p:cNvSpPr txBox="1"/>
          <p:nvPr/>
        </p:nvSpPr>
        <p:spPr>
          <a:xfrm>
            <a:off x="1219200" y="5638800"/>
            <a:ext cx="7086600" cy="461665"/>
          </a:xfrm>
          <a:prstGeom prst="rect">
            <a:avLst/>
          </a:prstGeom>
          <a:noFill/>
        </p:spPr>
        <p:txBody>
          <a:bodyPr wrap="square" rtlCol="0">
            <a:spAutoFit/>
          </a:bodyPr>
          <a:lstStyle/>
          <a:p>
            <a:r>
              <a:rPr lang="en-US" dirty="0" smtClean="0">
                <a:solidFill>
                  <a:schemeClr val="tx1"/>
                </a:solidFill>
              </a:rPr>
              <a:t>Move:  Bo Sun			Second:</a:t>
            </a:r>
            <a:endParaRPr lang="en-US" dirty="0">
              <a:solidFill>
                <a:schemeClr val="tx1"/>
              </a:solidFill>
            </a:endParaRPr>
          </a:p>
        </p:txBody>
      </p:sp>
    </p:spTree>
    <p:extLst>
      <p:ext uri="{BB962C8B-B14F-4D97-AF65-F5344CB8AC3E}">
        <p14:creationId xmlns:p14="http://schemas.microsoft.com/office/powerpoint/2010/main" val="28327112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(MU)</a:t>
            </a:r>
            <a:endParaRPr lang="en-US" dirty="0"/>
          </a:p>
        </p:txBody>
      </p:sp>
      <p:sp>
        <p:nvSpPr>
          <p:cNvPr id="6" name="Content Placeholder 5"/>
          <p:cNvSpPr>
            <a:spLocks noGrp="1"/>
          </p:cNvSpPr>
          <p:nvPr>
            <p:ph idx="1"/>
          </p:nvPr>
        </p:nvSpPr>
        <p:spPr>
          <a:xfrm>
            <a:off x="685800" y="1600200"/>
            <a:ext cx="7770813" cy="685800"/>
          </a:xfrm>
        </p:spPr>
        <p:txBody>
          <a:bodyPr/>
          <a:lstStyle/>
          <a:p>
            <a:r>
              <a:rPr lang="en-US" dirty="0" smtClean="0"/>
              <a:t>Move to accept resolutions to CIDs: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graphicFrame>
        <p:nvGraphicFramePr>
          <p:cNvPr id="7" name="Table 6"/>
          <p:cNvGraphicFramePr>
            <a:graphicFrameLocks noGrp="1"/>
          </p:cNvGraphicFramePr>
          <p:nvPr>
            <p:extLst>
              <p:ext uri="{D42A27DB-BD31-4B8C-83A1-F6EECF244321}">
                <p14:modId xmlns:p14="http://schemas.microsoft.com/office/powerpoint/2010/main" val="637293761"/>
              </p:ext>
            </p:extLst>
          </p:nvPr>
        </p:nvGraphicFramePr>
        <p:xfrm>
          <a:off x="875506" y="2133600"/>
          <a:ext cx="7467600" cy="3525520"/>
        </p:xfrm>
        <a:graphic>
          <a:graphicData uri="http://schemas.openxmlformats.org/drawingml/2006/table">
            <a:tbl>
              <a:tblPr firstRow="1" bandRow="1">
                <a:tableStyleId>{ED083AE6-46FA-4A59-8FB0-9F97EB10719F}</a:tableStyleId>
              </a:tblPr>
              <a:tblGrid>
                <a:gridCol w="1970668"/>
                <a:gridCol w="5496932"/>
              </a:tblGrid>
              <a:tr h="370840">
                <a:tc>
                  <a:txBody>
                    <a:bodyPr/>
                    <a:lstStyle/>
                    <a:p>
                      <a:pPr algn="ctr"/>
                      <a:r>
                        <a:rPr lang="en-US" dirty="0" smtClean="0"/>
                        <a:t>DCN</a:t>
                      </a:r>
                      <a:endParaRPr lang="en-US" dirty="0"/>
                    </a:p>
                  </a:txBody>
                  <a:tcPr/>
                </a:tc>
                <a:tc>
                  <a:txBody>
                    <a:bodyPr/>
                    <a:lstStyle/>
                    <a:p>
                      <a:pPr algn="ctr"/>
                      <a:r>
                        <a:rPr lang="en-US" dirty="0" smtClean="0"/>
                        <a:t>CIDs</a:t>
                      </a:r>
                      <a:endParaRPr lang="en-US" dirty="0"/>
                    </a:p>
                  </a:txBody>
                  <a:tcPr/>
                </a:tc>
              </a:tr>
              <a:tr h="370840">
                <a:tc>
                  <a:txBody>
                    <a:bodyPr/>
                    <a:lstStyle/>
                    <a:p>
                      <a:r>
                        <a:rPr lang="en-US" sz="1600" dirty="0" smtClean="0"/>
                        <a:t>11-17/1286r1</a:t>
                      </a:r>
                      <a:endParaRPr lang="en-US" sz="1600" dirty="0"/>
                    </a:p>
                  </a:txBody>
                  <a:tcPr/>
                </a:tc>
                <a:tc>
                  <a:txBody>
                    <a:bodyPr/>
                    <a:lstStyle/>
                    <a:p>
                      <a:r>
                        <a:rPr lang="en-US" sz="1600" dirty="0" smtClean="0"/>
                        <a:t>3223, 3224, 4797, 4798, 4799, 4801, 4802, 4803, 4804, 5179, 5180, 5181, 5182, 5698, 5699, 5700, 5701, 5780, 5808, 5943, 5944, 5945, 5980, 5981, 5982, 6099, 6163, 6164, 6165, 7089, 7226, 7385, 7571, 7572, 7642, 7643, 7688, 7689, 7807, 7808, 8053, 8167, 8168, 8217, 8255, 8270, 8294, 8495, 8496, 8497, 8593, 8696, 8697, 8698, 8699, 9290, 9398, 9454, 9457, 9466, 9467, 9468, 9526, 9587, 9704, 9705, 9706, 9889, 9890, 9891, 9892, 9893, 10316</a:t>
                      </a:r>
                    </a:p>
                  </a:txBody>
                  <a:tcPr/>
                </a:tc>
              </a:tr>
              <a:tr h="370840">
                <a:tc>
                  <a:txBody>
                    <a:bodyPr/>
                    <a:lstStyle/>
                    <a:p>
                      <a:r>
                        <a:rPr lang="en-US" sz="1600" dirty="0" smtClean="0"/>
                        <a:t>11-17/1139r2</a:t>
                      </a:r>
                      <a:endParaRPr lang="en-US" sz="1600" dirty="0"/>
                    </a:p>
                  </a:txBody>
                  <a:tcPr/>
                </a:tc>
                <a:tc>
                  <a:txBody>
                    <a:bodyPr/>
                    <a:lstStyle/>
                    <a:p>
                      <a:r>
                        <a:rPr lang="en-US" sz="1600" dirty="0" smtClean="0"/>
                        <a:t>7394, 8058, 8275, 8303</a:t>
                      </a:r>
                    </a:p>
                  </a:txBody>
                  <a:tcPr/>
                </a:tc>
              </a:tr>
              <a:tr h="370840">
                <a:tc>
                  <a:txBody>
                    <a:bodyPr/>
                    <a:lstStyle/>
                    <a:p>
                      <a:r>
                        <a:rPr lang="en-US" sz="1600" dirty="0" smtClean="0"/>
                        <a:t>11-17/1091r1</a:t>
                      </a:r>
                      <a:endParaRPr lang="en-US" sz="1600" dirty="0"/>
                    </a:p>
                  </a:txBody>
                  <a:tcPr/>
                </a:tc>
                <a:tc>
                  <a:txBody>
                    <a:bodyPr/>
                    <a:lstStyle/>
                    <a:p>
                      <a:r>
                        <a:rPr lang="en-US" sz="1600" dirty="0" smtClean="0"/>
                        <a:t>9734, 10146, 9052, 9205</a:t>
                      </a:r>
                    </a:p>
                  </a:txBody>
                  <a:tcPr/>
                </a:tc>
              </a:tr>
              <a:tr h="370840">
                <a:tc>
                  <a:txBody>
                    <a:bodyPr/>
                    <a:lstStyle/>
                    <a:p>
                      <a:r>
                        <a:rPr lang="en-US" sz="1600" dirty="0" smtClean="0"/>
                        <a:t>11-17/1060r6</a:t>
                      </a:r>
                      <a:endParaRPr lang="en-US" sz="1600" dirty="0"/>
                    </a:p>
                  </a:txBody>
                  <a:tcPr/>
                </a:tc>
                <a:tc>
                  <a:txBody>
                    <a:bodyPr/>
                    <a:lstStyle/>
                    <a:p>
                      <a:r>
                        <a:rPr lang="en-GB" sz="1600" dirty="0" smtClean="0"/>
                        <a:t>6053, 6042</a:t>
                      </a:r>
                      <a:endParaRPr lang="en-US" sz="1600" dirty="0" smtClean="0"/>
                    </a:p>
                  </a:txBody>
                  <a:tcPr/>
                </a:tc>
              </a:tr>
            </a:tbl>
          </a:graphicData>
        </a:graphic>
      </p:graphicFrame>
      <p:sp>
        <p:nvSpPr>
          <p:cNvPr id="8" name="TextBox 7"/>
          <p:cNvSpPr txBox="1"/>
          <p:nvPr/>
        </p:nvSpPr>
        <p:spPr>
          <a:xfrm>
            <a:off x="875506" y="5943600"/>
            <a:ext cx="7581107" cy="461665"/>
          </a:xfrm>
          <a:prstGeom prst="rect">
            <a:avLst/>
          </a:prstGeom>
          <a:noFill/>
        </p:spPr>
        <p:txBody>
          <a:bodyPr wrap="square" rtlCol="0">
            <a:spAutoFit/>
          </a:bodyPr>
          <a:lstStyle/>
          <a:p>
            <a:r>
              <a:rPr lang="en-US" dirty="0" smtClean="0">
                <a:solidFill>
                  <a:schemeClr val="tx1"/>
                </a:solidFill>
              </a:rPr>
              <a:t>Move: Sigurd			Second:</a:t>
            </a:r>
            <a:endParaRPr lang="en-US" dirty="0">
              <a:solidFill>
                <a:schemeClr val="tx1"/>
              </a:solidFill>
            </a:endParaRPr>
          </a:p>
        </p:txBody>
      </p:sp>
    </p:spTree>
    <p:extLst>
      <p:ext uri="{BB962C8B-B14F-4D97-AF65-F5344CB8AC3E}">
        <p14:creationId xmlns:p14="http://schemas.microsoft.com/office/powerpoint/2010/main" val="17839637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endParaRPr lang="en-US" dirty="0"/>
          </a:p>
        </p:txBody>
      </p:sp>
      <p:sp>
        <p:nvSpPr>
          <p:cNvPr id="10" name="Content Placeholder 9"/>
          <p:cNvSpPr>
            <a:spLocks noGrp="1"/>
          </p:cNvSpPr>
          <p:nvPr>
            <p:ph idx="1"/>
          </p:nvPr>
        </p:nvSpPr>
        <p:spPr>
          <a:xfrm>
            <a:off x="696912" y="2056606"/>
            <a:ext cx="7770813" cy="4113213"/>
          </a:xfrm>
        </p:spPr>
        <p:txBody>
          <a:bodyPr/>
          <a:lstStyle/>
          <a:p>
            <a:r>
              <a:rPr lang="en-US" dirty="0" smtClean="0"/>
              <a:t>Move to accept resolutions to CIDs; </a:t>
            </a:r>
            <a:r>
              <a:rPr lang="en-US" dirty="0"/>
              <a:t>3056, 3189, 3190, 5167, 5168, 5394, 5454, 5456, 5686, 5779, 5799, 6058, 6059, </a:t>
            </a:r>
            <a:r>
              <a:rPr lang="en-US" dirty="0" smtClean="0"/>
              <a:t>6152</a:t>
            </a:r>
            <a:r>
              <a:rPr lang="en-US" dirty="0"/>
              <a:t>, 6176, 6574</a:t>
            </a:r>
            <a:r>
              <a:rPr lang="en-US" dirty="0" smtClean="0"/>
              <a:t>, 6575, 6576, 6577, 6578, 6579, 6580,6581, 6582, 6583, 7022, 7071, 7232, 7659, 8358, 8693, 9380, 9519, 9520, 9585, 9727, 9739, 9747, 9872, 9873, 10007, 10171, 10241, 10242, 10243, 10244, 5453, 7162, 9438  in doc 11-17/0389r10</a:t>
            </a:r>
          </a:p>
          <a:p>
            <a:endParaRPr lang="en-US" dirty="0"/>
          </a:p>
          <a:p>
            <a:r>
              <a:rPr lang="en-US" dirty="0" smtClean="0"/>
              <a:t>Move: 	</a:t>
            </a:r>
            <a:r>
              <a:rPr lang="en-US" dirty="0" err="1" smtClean="0"/>
              <a:t>Kaiying</a:t>
            </a:r>
            <a:r>
              <a:rPr lang="en-US" dirty="0" smtClean="0"/>
              <a:t> </a:t>
            </a:r>
            <a:r>
              <a:rPr lang="en-US" dirty="0" err="1" smtClean="0"/>
              <a:t>Lv</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0245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CR Motion #</a:t>
            </a:r>
            <a:endParaRPr lang="en-US" dirty="0"/>
          </a:p>
        </p:txBody>
      </p:sp>
      <p:sp>
        <p:nvSpPr>
          <p:cNvPr id="8" name="Content Placeholder 7"/>
          <p:cNvSpPr>
            <a:spLocks noGrp="1"/>
          </p:cNvSpPr>
          <p:nvPr>
            <p:ph idx="1"/>
          </p:nvPr>
        </p:nvSpPr>
        <p:spPr/>
        <p:txBody>
          <a:bodyPr/>
          <a:lstStyle/>
          <a:p>
            <a:r>
              <a:rPr lang="en-US" dirty="0" smtClean="0"/>
              <a:t>Move to accept resolutions to CIDs; </a:t>
            </a:r>
            <a:r>
              <a:rPr lang="en-GB" dirty="0"/>
              <a:t>6187, 6183, 7605, 4793, 5402, 9392, 9393, 10332, 8136, 8135, 7947, 7944, 7943, 7942, 7941, 7940, 7949, 7950, 7948, 7962, 7863, 7864, 8401, 8393, 9672, 9671 in doc </a:t>
            </a:r>
            <a:r>
              <a:rPr lang="en-GB" dirty="0" smtClean="0"/>
              <a:t>11-17/0553r8</a:t>
            </a:r>
          </a:p>
          <a:p>
            <a:endParaRPr lang="en-GB" dirty="0"/>
          </a:p>
          <a:p>
            <a:r>
              <a:rPr lang="en-GB" dirty="0" smtClean="0"/>
              <a:t>Move:	Liwen Chu		Second:</a:t>
            </a:r>
          </a:p>
          <a:p>
            <a:r>
              <a:rPr lang="en-GB" dirty="0" smtClean="0"/>
              <a:t>Y/N/A</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60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16908488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3031 3123 4765 4766 5034 5673 5759 5765 5766 5767 5768 </a:t>
            </a:r>
            <a:r>
              <a:rPr lang="en-GB" dirty="0" smtClean="0"/>
              <a:t>5769</a:t>
            </a:r>
            <a:r>
              <a:rPr lang="en-US" dirty="0" smtClean="0"/>
              <a:t> </a:t>
            </a:r>
            <a:r>
              <a:rPr lang="en-GB" dirty="0" smtClean="0"/>
              <a:t>5832 </a:t>
            </a:r>
            <a:r>
              <a:rPr lang="en-GB" dirty="0"/>
              <a:t>5833 5834 5835 5836 5892 </a:t>
            </a:r>
            <a:r>
              <a:rPr lang="en-GB" dirty="0" smtClean="0"/>
              <a:t>5959</a:t>
            </a:r>
            <a:r>
              <a:rPr lang="en-US" dirty="0" smtClean="0"/>
              <a:t> </a:t>
            </a:r>
            <a:r>
              <a:rPr lang="en-GB" dirty="0" smtClean="0"/>
              <a:t>6049 </a:t>
            </a:r>
            <a:r>
              <a:rPr lang="en-GB" dirty="0"/>
              <a:t>6051 6089 6350 6351 6352 6353 6354 6355 </a:t>
            </a:r>
            <a:r>
              <a:rPr lang="en-GB" dirty="0" smtClean="0"/>
              <a:t>6363</a:t>
            </a:r>
            <a:r>
              <a:rPr lang="en-US" dirty="0" smtClean="0"/>
              <a:t> </a:t>
            </a:r>
            <a:r>
              <a:rPr lang="en-GB" dirty="0" smtClean="0"/>
              <a:t>7170 </a:t>
            </a:r>
            <a:r>
              <a:rPr lang="en-GB" dirty="0"/>
              <a:t>7184 7208 7358 7359 7360 7361 7362 7551 7598 7599 </a:t>
            </a:r>
            <a:r>
              <a:rPr lang="en-GB" dirty="0" smtClean="0">
                <a:solidFill>
                  <a:schemeClr val="tx1"/>
                </a:solidFill>
              </a:rPr>
              <a:t>7600</a:t>
            </a:r>
            <a:r>
              <a:rPr lang="en-US" dirty="0" smtClean="0">
                <a:solidFill>
                  <a:schemeClr val="tx1"/>
                </a:solidFill>
              </a:rPr>
              <a:t> </a:t>
            </a:r>
            <a:r>
              <a:rPr lang="en-GB" dirty="0" smtClean="0"/>
              <a:t>7922 </a:t>
            </a:r>
            <a:r>
              <a:rPr lang="en-GB" dirty="0"/>
              <a:t>7923 7924 7925 7926 7927 7928 7929 7930 </a:t>
            </a:r>
            <a:r>
              <a:rPr lang="en-US" dirty="0" smtClean="0"/>
              <a:t> </a:t>
            </a:r>
            <a:r>
              <a:rPr lang="en-GB" dirty="0" smtClean="0"/>
              <a:t>8123 </a:t>
            </a:r>
            <a:r>
              <a:rPr lang="en-GB" dirty="0"/>
              <a:t>8124 8127 8131 8144 8196 8197 </a:t>
            </a:r>
            <a:r>
              <a:rPr lang="en-GB" dirty="0" smtClean="0"/>
              <a:t>8200 </a:t>
            </a:r>
            <a:r>
              <a:rPr lang="en-GB" dirty="0"/>
              <a:t>8591 9843 9971 </a:t>
            </a:r>
            <a:r>
              <a:rPr lang="en-GB" dirty="0" smtClean="0"/>
              <a:t>in </a:t>
            </a:r>
            <a:r>
              <a:rPr lang="en-GB" dirty="0"/>
              <a:t>doc </a:t>
            </a:r>
            <a:r>
              <a:rPr lang="en-GB" dirty="0" smtClean="0"/>
              <a:t>11-17/0777r8</a:t>
            </a:r>
          </a:p>
          <a:p>
            <a:endParaRPr lang="en-GB" dirty="0"/>
          </a:p>
          <a:p>
            <a:r>
              <a:rPr lang="en-GB" dirty="0" smtClean="0"/>
              <a:t>Move:	Matt Fischer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982746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5973 and 9870  in doc </a:t>
            </a:r>
            <a:r>
              <a:rPr lang="en-US" dirty="0" smtClean="0"/>
              <a:t>11-17/0811r3</a:t>
            </a:r>
          </a:p>
          <a:p>
            <a:endParaRPr lang="en-US" dirty="0"/>
          </a:p>
          <a:p>
            <a:r>
              <a:rPr lang="en-US" dirty="0" smtClean="0"/>
              <a:t>Move: </a:t>
            </a:r>
            <a:r>
              <a:rPr lang="en-US" dirty="0" err="1" smtClean="0"/>
              <a:t>Jarkko</a:t>
            </a:r>
            <a:r>
              <a:rPr lang="en-US" dirty="0" smtClean="0"/>
              <a:t> </a:t>
            </a:r>
            <a:r>
              <a:rPr lang="en-US" dirty="0" err="1" smtClean="0"/>
              <a:t>Necket</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984531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3136, 4834, 5159, 5161, </a:t>
            </a:r>
            <a:r>
              <a:rPr lang="en-US" dirty="0" smtClean="0"/>
              <a:t>5162, </a:t>
            </a:r>
            <a:r>
              <a:rPr lang="en-US" dirty="0"/>
              <a:t>5557, 5560, 5568, 6514, 6515, 7530, 7779, 7781, 7872, 7873, 8208, 8209, 8349, 8350, 8451, 9422, 9686 in </a:t>
            </a:r>
            <a:r>
              <a:rPr lang="en-US" dirty="0" smtClean="0"/>
              <a:t>11-17/0925r12</a:t>
            </a:r>
          </a:p>
          <a:p>
            <a:endParaRPr lang="en-US" dirty="0"/>
          </a:p>
          <a:p>
            <a:r>
              <a:rPr lang="en-US" dirty="0" smtClean="0"/>
              <a:t>Move:	</a:t>
            </a:r>
            <a:r>
              <a:rPr lang="en-US" b="0" dirty="0"/>
              <a:t>Huizhao Wang</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46787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5068, 6048 ,6804 ,6805 ,6807, 6814 ,6815 ,5230 ,6816 ,8243 ,8421 ,8422 ,8244 ,8245 ,8289 ,8622 ,9593, </a:t>
            </a:r>
            <a:r>
              <a:rPr lang="en-GB" dirty="0" smtClean="0"/>
              <a:t>5952</a:t>
            </a:r>
            <a:r>
              <a:rPr lang="en-US" dirty="0" smtClean="0"/>
              <a:t> </a:t>
            </a:r>
            <a:r>
              <a:rPr lang="en-GB" dirty="0"/>
              <a:t> </a:t>
            </a:r>
            <a:r>
              <a:rPr lang="en-US" dirty="0" smtClean="0"/>
              <a:t>in </a:t>
            </a:r>
            <a:r>
              <a:rPr lang="en-US" dirty="0"/>
              <a:t>Doc </a:t>
            </a:r>
            <a:r>
              <a:rPr lang="en-US" dirty="0" smtClean="0"/>
              <a:t>11-17/1009r1</a:t>
            </a:r>
          </a:p>
          <a:p>
            <a:endParaRPr lang="en-US" dirty="0"/>
          </a:p>
          <a:p>
            <a:r>
              <a:rPr lang="en-US" dirty="0" smtClean="0"/>
              <a:t>Move:	Chao-Chun Wang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40422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3041, 3129, 6469, 6470, 8204, 3043, 3045, 5341, 4644, 5069, 5340, 5770, 5771, 5952, 5950, 3044, 5951, 7563, 5845, 8205, 5846, 6471, 6473, 7777, 8203, 8206, </a:t>
            </a:r>
            <a:r>
              <a:rPr lang="en-GB" dirty="0" smtClean="0"/>
              <a:t>9112 in </a:t>
            </a:r>
            <a:r>
              <a:rPr lang="en-GB" dirty="0"/>
              <a:t>doc </a:t>
            </a:r>
            <a:r>
              <a:rPr lang="en-GB" dirty="0" smtClean="0"/>
              <a:t>11-17/1010r</a:t>
            </a:r>
            <a:r>
              <a:rPr lang="en-GB" dirty="0" smtClean="0">
                <a:solidFill>
                  <a:schemeClr val="tx1"/>
                </a:solidFill>
              </a:rPr>
              <a:t>2.</a:t>
            </a:r>
          </a:p>
          <a:p>
            <a:endParaRPr lang="en-GB" dirty="0">
              <a:solidFill>
                <a:schemeClr val="tx1"/>
              </a:solidFill>
            </a:endParaRPr>
          </a:p>
          <a:p>
            <a:r>
              <a:rPr lang="en-GB" dirty="0" smtClean="0">
                <a:solidFill>
                  <a:schemeClr val="tx1"/>
                </a:solidFill>
              </a:rPr>
              <a:t>Move:	Chao-Chun Wang	Second:</a:t>
            </a:r>
            <a:endParaRPr lang="en-GB"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45769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3050, 5847, 7384, 8315 in doc </a:t>
            </a:r>
            <a:r>
              <a:rPr lang="en-GB" dirty="0" smtClean="0"/>
              <a:t>11-17/1011r1</a:t>
            </a:r>
          </a:p>
          <a:p>
            <a:endParaRPr lang="en-GB" dirty="0"/>
          </a:p>
          <a:p>
            <a:r>
              <a:rPr lang="en-GB"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011995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4781, 6982, and 8210 in doc </a:t>
            </a:r>
            <a:r>
              <a:rPr lang="en-US" dirty="0" smtClean="0"/>
              <a:t>11-17/1034r1</a:t>
            </a:r>
          </a:p>
          <a:p>
            <a:endParaRPr lang="en-US" dirty="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01024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CID 7617 in doc </a:t>
            </a:r>
            <a:r>
              <a:rPr lang="en-US" dirty="0" smtClean="0"/>
              <a:t>11-17/1067r4.</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179166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t>
            </a:r>
            <a:r>
              <a:rPr lang="en-US" dirty="0"/>
              <a:t>accept </a:t>
            </a:r>
            <a:r>
              <a:rPr lang="en-US" dirty="0" smtClean="0"/>
              <a:t>resolution </a:t>
            </a:r>
            <a:r>
              <a:rPr lang="en-US" dirty="0"/>
              <a:t>to CIDs 8427 in doc </a:t>
            </a:r>
            <a:r>
              <a:rPr lang="en-US" dirty="0" smtClean="0"/>
              <a:t>11-17/1135r1</a:t>
            </a:r>
          </a:p>
          <a:p>
            <a:endParaRPr lang="en-US" dirty="0"/>
          </a:p>
          <a:p>
            <a:r>
              <a:rPr lang="en-US" dirty="0" smtClean="0"/>
              <a:t>Move: Matt Fischer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8068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3185</a:t>
            </a:r>
            <a:r>
              <a:rPr lang="en-US" dirty="0"/>
              <a:t>, 4755, 7783, 7784, 7785, 9559 </a:t>
            </a:r>
            <a:r>
              <a:rPr lang="en-US" dirty="0" smtClean="0"/>
              <a:t>in doc 11-17/1068r1</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098344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5011, 6900, 6998, 9056 </a:t>
            </a:r>
            <a:r>
              <a:rPr lang="en-US" dirty="0" smtClean="0"/>
              <a:t>in doc 11-17/1173r2</a:t>
            </a:r>
          </a:p>
          <a:p>
            <a:endParaRPr lang="en-US" dirty="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916568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5308, 6070, 6914, 6915, 6916, 6922, 8171, 6920, 7222 </a:t>
            </a:r>
            <a:r>
              <a:rPr lang="en-US" dirty="0" smtClean="0"/>
              <a:t>in doc 11-17/1174r1</a:t>
            </a:r>
          </a:p>
          <a:p>
            <a:endParaRPr lang="en-US" dirty="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442265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5772, 9476, 9480 </a:t>
            </a:r>
            <a:r>
              <a:rPr lang="en-US" dirty="0" smtClean="0"/>
              <a:t> in doc 11-17/1183r5</a:t>
            </a:r>
          </a:p>
          <a:p>
            <a:endParaRPr lang="en-US" dirty="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926151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4746, 5373, 8207 </a:t>
            </a:r>
            <a:r>
              <a:rPr lang="en-GB" dirty="0" smtClean="0"/>
              <a:t>in doc 1396r1</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69113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3141, 5166, 7070, 7792, 7793, 8317, 8333, 8692, 9436, 9437, 9517 </a:t>
            </a:r>
            <a:r>
              <a:rPr lang="en-GB" dirty="0" smtClean="0"/>
              <a:t>in doc 1248r2</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1504270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latin typeface="Times New Roman" panose="02020603050405020304" pitchFamily="18" charset="0"/>
                <a:ea typeface="Malgun Gothic" panose="020B0503020000020004" pitchFamily="34" charset="-127"/>
              </a:rPr>
              <a:t>4773</a:t>
            </a:r>
            <a:r>
              <a:rPr lang="en-GB" dirty="0">
                <a:latin typeface="Times New Roman" panose="02020603050405020304" pitchFamily="18" charset="0"/>
                <a:ea typeface="Malgun Gothic" panose="020B0503020000020004" pitchFamily="34" charset="-127"/>
              </a:rPr>
              <a:t>, 5552, 5553, 5554, 5555, 5556 7382, 7774, 7870, 8355, </a:t>
            </a:r>
            <a:r>
              <a:rPr lang="en-US" dirty="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9664, 9665 in doc </a:t>
            </a:r>
            <a:r>
              <a:rPr lang="en-GB" dirty="0" smtClean="0">
                <a:latin typeface="Times New Roman" panose="02020603050405020304" pitchFamily="18" charset="0"/>
                <a:ea typeface="Malgun Gothic" panose="020B0503020000020004" pitchFamily="34" charset="-127"/>
              </a:rPr>
              <a:t>11-17/1263r2</a:t>
            </a:r>
          </a:p>
          <a:p>
            <a:pPr lvl="0"/>
            <a:endParaRPr lang="en-GB" dirty="0">
              <a:latin typeface="Times New Roman" panose="02020603050405020304" pitchFamily="18" charset="0"/>
              <a:ea typeface="Malgun Gothic" panose="020B0503020000020004" pitchFamily="34" charset="-127"/>
            </a:endParaRPr>
          </a:p>
          <a:p>
            <a:pPr lvl="0"/>
            <a:r>
              <a:rPr lang="en-GB" dirty="0" smtClean="0">
                <a:latin typeface="Times New Roman" panose="02020603050405020304" pitchFamily="18" charset="0"/>
                <a:ea typeface="Malgun Gothic" panose="020B0503020000020004" pitchFamily="34" charset="-127"/>
              </a:rPr>
              <a:t>Move:		Alfred Asterjadhi	Second:</a:t>
            </a:r>
            <a:endParaRPr lang="en-GB"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66959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a:t>
            </a:r>
            <a:r>
              <a:rPr lang="en-GB" dirty="0"/>
              <a:t>3185, 4755, 7783, 7784, 7785, 9559 in doc </a:t>
            </a:r>
            <a:r>
              <a:rPr lang="en-GB" dirty="0" smtClean="0"/>
              <a:t>11-17/1267r3</a:t>
            </a:r>
          </a:p>
          <a:p>
            <a:endParaRPr lang="en-GB" dirty="0"/>
          </a:p>
          <a:p>
            <a:r>
              <a:rPr lang="en-GB" dirty="0" smtClean="0"/>
              <a:t>Move:		Liwen Chu	Second:</a:t>
            </a:r>
            <a:endParaRPr lang="en-GB" dirty="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910354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6925, 6926, 6931, 6932, 6933, 6934, 7896, 8170, 7896 </a:t>
            </a:r>
            <a:r>
              <a:rPr lang="en-GB" dirty="0" smtClean="0"/>
              <a:t> in doc 11-17/1268r1</a:t>
            </a:r>
          </a:p>
          <a:p>
            <a:endParaRPr lang="en-GB" dirty="0"/>
          </a:p>
          <a:p>
            <a:r>
              <a:rPr lang="en-GB"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1198780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9389 in doc </a:t>
            </a:r>
            <a:r>
              <a:rPr lang="en-US" dirty="0" smtClean="0"/>
              <a:t>11-17/1271r0</a:t>
            </a:r>
          </a:p>
          <a:p>
            <a:endParaRPr lang="en-US" dirty="0"/>
          </a:p>
          <a:p>
            <a:r>
              <a:rPr lang="en-US" dirty="0" smtClean="0"/>
              <a:t>Move:	</a:t>
            </a:r>
            <a:r>
              <a:rPr lang="en-US" b="0" dirty="0"/>
              <a:t>Yongho Seok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0317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3011, 6079, 7482, 8534, 5914, 6290, 7742, 8344, 8652, 7743, 7744, 9629, 9823, 7483, 9776, 7671, 8656, 7524, 6083, 5825, 6061, 9259, 8339, 9632, 7747, 8023, 9634, 9758, 7746, 9347, 9830, 9474, 5380, 3017 7954, 9639, 7265, 8379, 9506, 7751, </a:t>
            </a:r>
            <a:r>
              <a:rPr lang="en-GB" dirty="0" smtClean="0"/>
              <a:t>5707</a:t>
            </a:r>
            <a:r>
              <a:rPr lang="en-US" dirty="0" smtClean="0"/>
              <a:t> in </a:t>
            </a:r>
            <a:r>
              <a:rPr lang="en-US" dirty="0"/>
              <a:t>doc 11-17/1275r4</a:t>
            </a:r>
            <a:r>
              <a:rPr lang="en-US" dirty="0" smtClean="0"/>
              <a:t>.</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105061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9429 in doc </a:t>
            </a:r>
            <a:r>
              <a:rPr lang="en-US" dirty="0" smtClean="0"/>
              <a:t>11-17/1272r0</a:t>
            </a:r>
          </a:p>
          <a:p>
            <a:endParaRPr lang="en-US" dirty="0"/>
          </a:p>
          <a:p>
            <a:r>
              <a:rPr lang="en-US" dirty="0" smtClean="0"/>
              <a:t>Move:		</a:t>
            </a:r>
            <a:r>
              <a:rPr lang="en-US" b="0" dirty="0"/>
              <a:t>Yongho Seok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867854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8172, 5023, </a:t>
            </a:r>
            <a:r>
              <a:rPr lang="en-GB" dirty="0">
                <a:solidFill>
                  <a:schemeClr val="tx1"/>
                </a:solidFill>
              </a:rPr>
              <a:t>3073</a:t>
            </a:r>
            <a:r>
              <a:rPr lang="en-GB" dirty="0"/>
              <a:t>, 10016, </a:t>
            </a:r>
            <a:r>
              <a:rPr lang="en-GB" dirty="0">
                <a:solidFill>
                  <a:schemeClr val="tx1"/>
                </a:solidFill>
              </a:rPr>
              <a:t>7651, 6154, 7181, 3236, 6000</a:t>
            </a:r>
            <a:r>
              <a:rPr lang="en-GB" dirty="0"/>
              <a:t>, 8389, </a:t>
            </a:r>
            <a:r>
              <a:rPr lang="en-GB" dirty="0" smtClean="0"/>
              <a:t>7409, </a:t>
            </a:r>
            <a:r>
              <a:rPr lang="en-GB" dirty="0"/>
              <a:t>5860, </a:t>
            </a:r>
            <a:r>
              <a:rPr lang="en-GB" dirty="0">
                <a:solidFill>
                  <a:schemeClr val="tx1"/>
                </a:solidFill>
              </a:rPr>
              <a:t>6711, 6712</a:t>
            </a:r>
            <a:r>
              <a:rPr lang="en-GB" dirty="0"/>
              <a:t>, 6008, 5676, 7419, 9956, </a:t>
            </a:r>
            <a:r>
              <a:rPr lang="en-GB" dirty="0">
                <a:solidFill>
                  <a:schemeClr val="tx1"/>
                </a:solidFill>
              </a:rPr>
              <a:t>6038, 6108, 7204, </a:t>
            </a:r>
            <a:r>
              <a:rPr lang="en-GB" dirty="0"/>
              <a:t>9578, 5740, 5738, </a:t>
            </a:r>
            <a:r>
              <a:rPr lang="en-GB" dirty="0">
                <a:solidFill>
                  <a:schemeClr val="tx1"/>
                </a:solidFill>
              </a:rPr>
              <a:t>5507, </a:t>
            </a:r>
            <a:r>
              <a:rPr lang="en-GB" dirty="0"/>
              <a:t>5508, 9740, 4787, 6039, 8288, 9741, 9957, 6043, 9742, 10295, 4788, 7422, </a:t>
            </a:r>
            <a:r>
              <a:rPr lang="en-GB" dirty="0">
                <a:solidFill>
                  <a:schemeClr val="tx1"/>
                </a:solidFill>
              </a:rPr>
              <a:t>6182, 7043, 5401,</a:t>
            </a:r>
            <a:r>
              <a:rPr lang="en-GB" dirty="0">
                <a:solidFill>
                  <a:srgbClr val="FFC000"/>
                </a:solidFill>
              </a:rPr>
              <a:t> </a:t>
            </a:r>
            <a:r>
              <a:rPr lang="en-GB" dirty="0"/>
              <a:t>4710, 5333, 6093, 8685, </a:t>
            </a:r>
            <a:r>
              <a:rPr lang="en-GB" dirty="0" smtClean="0"/>
              <a:t>8686 i</a:t>
            </a:r>
            <a:r>
              <a:rPr lang="en-US" dirty="0" smtClean="0"/>
              <a:t>n </a:t>
            </a:r>
            <a:r>
              <a:rPr lang="en-US" dirty="0"/>
              <a:t>doc </a:t>
            </a:r>
            <a:r>
              <a:rPr lang="en-US" dirty="0" smtClean="0"/>
              <a:t>11-17/1276r6</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5028232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US" dirty="0"/>
              <a:t>9579, 9722 </a:t>
            </a:r>
            <a:r>
              <a:rPr lang="en-US" dirty="0" smtClean="0"/>
              <a:t>in doc 1-17/1277r2</a:t>
            </a:r>
          </a:p>
          <a:p>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219682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 to CID 9846 in doc </a:t>
            </a:r>
            <a:r>
              <a:rPr lang="en-US" dirty="0" smtClean="0"/>
              <a:t>11-17/1278r1</a:t>
            </a:r>
          </a:p>
          <a:p>
            <a:endParaRPr lang="en-US" dirty="0"/>
          </a:p>
          <a:p>
            <a:r>
              <a:rPr lang="en-US" dirty="0" smtClean="0"/>
              <a:t>Move:	Abhishek Patil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366566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to CIDs </a:t>
            </a:r>
            <a:r>
              <a:rPr lang="en-GB" dirty="0"/>
              <a:t>4927, 6092, 3178, 7775, 4776, 5921, 3260, 3263, 7757, 7010, 6004, 7367 </a:t>
            </a:r>
            <a:r>
              <a:rPr lang="en-GB" dirty="0" smtClean="0"/>
              <a:t> in doc 11-17/1279r1</a:t>
            </a:r>
          </a:p>
          <a:p>
            <a:endParaRPr lang="en-GB" dirty="0"/>
          </a:p>
          <a:p>
            <a:r>
              <a:rPr lang="en-GB"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2085754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resolutions to CIDs </a:t>
            </a:r>
            <a:r>
              <a:rPr lang="en-GB" dirty="0"/>
              <a:t>6561, 6961, 6962, 6963, 6964, 7782, </a:t>
            </a:r>
            <a:r>
              <a:rPr lang="en-GB" dirty="0" smtClean="0"/>
              <a:t>8433</a:t>
            </a:r>
            <a:r>
              <a:rPr lang="en-US" dirty="0" smtClean="0"/>
              <a:t> in doc 11-17/1283r2</a:t>
            </a:r>
          </a:p>
          <a:p>
            <a:pPr lvl="0"/>
            <a:endParaRPr lang="en-US" dirty="0"/>
          </a:p>
          <a:p>
            <a:pPr lvl="0"/>
            <a:r>
              <a:rPr lang="en-US" dirty="0" smtClean="0"/>
              <a:t>Move: Woojin Ahn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4023809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8358 and 9377 in doc </a:t>
            </a:r>
            <a:r>
              <a:rPr lang="en-US" dirty="0" smtClean="0"/>
              <a:t>11-17/1313r0</a:t>
            </a:r>
          </a:p>
          <a:p>
            <a:endParaRPr lang="en-US" dirty="0"/>
          </a:p>
          <a:p>
            <a:r>
              <a:rPr lang="en-US" dirty="0" smtClean="0"/>
              <a:t>Move:		Yongho Seok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3247025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a:t>
            </a:r>
            <a:r>
              <a:rPr lang="en-GB" dirty="0"/>
              <a:t> 3183, 3184, 4836, 4837, 4838, 5762, 6171, 6172, 6503, 7498, 7664, 8386, 8412, 9471, 9853 in doc </a:t>
            </a:r>
            <a:r>
              <a:rPr lang="en-GB" dirty="0" smtClean="0"/>
              <a:t>11-17/1317r1</a:t>
            </a:r>
          </a:p>
          <a:p>
            <a:endParaRPr lang="en-GB" dirty="0"/>
          </a:p>
          <a:p>
            <a:r>
              <a:rPr lang="en-GB" dirty="0" smtClean="0"/>
              <a:t>Move:		Kiseon Ryu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3185465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6994, 6598, 6983, 6984, 6986, 6600, 7797, 6599, 8434, 7796, 6987, 9413, 5410, 9399, 6989, 8435, 6988, 6990 in doc </a:t>
            </a:r>
            <a:r>
              <a:rPr lang="en-US" dirty="0" smtClean="0"/>
              <a:t>11-17/1335r1</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42376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5336, 337, 5338, 6940 in doc </a:t>
            </a:r>
            <a:r>
              <a:rPr lang="en-US" dirty="0" smtClean="0"/>
              <a:t>11-17/1336r0</a:t>
            </a:r>
          </a:p>
          <a:p>
            <a:endParaRPr lang="en-US" dirty="0"/>
          </a:p>
          <a:p>
            <a:r>
              <a:rPr lang="en-US" dirty="0" smtClean="0"/>
              <a:t>Move:		Laurent Cariou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148911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8348 and 6433 in doc </a:t>
            </a:r>
            <a:r>
              <a:rPr lang="en-US" dirty="0" smtClean="0"/>
              <a:t>11-17/1342r0</a:t>
            </a:r>
          </a:p>
          <a:p>
            <a:endParaRPr lang="en-US" dirty="0"/>
          </a:p>
          <a:p>
            <a:r>
              <a:rPr lang="en-US" dirty="0" smtClean="0"/>
              <a:t>Move:		Alfred Asterjadhi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9740523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resolutions </a:t>
            </a:r>
            <a:r>
              <a:rPr lang="en-US" dirty="0"/>
              <a:t>to CIDs; 6040, 7420, 7421,  7601 in doc </a:t>
            </a:r>
            <a:r>
              <a:rPr lang="en-US" dirty="0" smtClean="0"/>
              <a:t>11-17/1351r2</a:t>
            </a:r>
          </a:p>
          <a:p>
            <a:endParaRPr lang="en-US" dirty="0"/>
          </a:p>
          <a:p>
            <a:r>
              <a:rPr lang="en-US" dirty="0" smtClean="0"/>
              <a:t>Move: </a:t>
            </a:r>
            <a:r>
              <a:rPr lang="en-US" b="0" dirty="0"/>
              <a:t>Jeongki </a:t>
            </a:r>
            <a:r>
              <a:rPr lang="en-US" b="0" dirty="0" smtClean="0"/>
              <a:t>Kim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27065641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a:t>
            </a:r>
            <a:r>
              <a:rPr lang="en-US" dirty="0"/>
              <a:t>resolutions to CIDs;</a:t>
            </a:r>
            <a:r>
              <a:rPr lang="en-GB" dirty="0"/>
              <a:t> 7658, 8445, 8447, 8446, 5473, 5474, 8448, 7540, 7541, 5801, 8458 (11 CIDs) in doc </a:t>
            </a:r>
            <a:r>
              <a:rPr lang="en-GB" dirty="0" smtClean="0"/>
              <a:t>11-17/1362r2</a:t>
            </a:r>
          </a:p>
          <a:p>
            <a:pPr lvl="0"/>
            <a:endParaRPr lang="en-GB" dirty="0"/>
          </a:p>
          <a:p>
            <a:pPr lvl="0"/>
            <a:r>
              <a:rPr lang="en-GB" dirty="0" smtClean="0"/>
              <a:t>Move:		Ming </a:t>
            </a:r>
            <a:r>
              <a:rPr lang="en-GB" dirty="0" err="1" smtClean="0"/>
              <a:t>Gan</a:t>
            </a:r>
            <a:r>
              <a:rPr lang="en-GB" dirty="0" smtClean="0"/>
              <a:t>		Second: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773829234"/>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8449 8453 8547 8452 8450 8451 6603 5929 7139 8439 8440 8441 8436 5469 6991 6992 7798 6993 8149 8437 8438 9401 i</a:t>
            </a:r>
            <a:r>
              <a:rPr lang="en-US" dirty="0" smtClean="0"/>
              <a:t>n </a:t>
            </a:r>
            <a:r>
              <a:rPr lang="en-US" dirty="0"/>
              <a:t>doc </a:t>
            </a:r>
            <a:r>
              <a:rPr lang="en-US" dirty="0" smtClean="0"/>
              <a:t>11-17/1363r1</a:t>
            </a:r>
          </a:p>
          <a:p>
            <a:pPr lvl="0"/>
            <a:endParaRPr lang="en-US" dirty="0"/>
          </a:p>
          <a:p>
            <a:pPr lvl="0"/>
            <a:r>
              <a:rPr lang="en-US" dirty="0" smtClean="0"/>
              <a:t>Move:	Ming </a:t>
            </a:r>
            <a:r>
              <a:rPr lang="en-US" dirty="0" err="1" smtClean="0"/>
              <a:t>Gan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116442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11-17/1258r0 </a:t>
            </a:r>
            <a:r>
              <a:rPr lang="en-GB" sz="2800" dirty="0"/>
              <a:t>(01 CIDs)</a:t>
            </a:r>
          </a:p>
          <a:p>
            <a:pPr lvl="1"/>
            <a:r>
              <a:rPr lang="en-GB" dirty="0"/>
              <a:t>9863</a:t>
            </a:r>
            <a:endParaRPr lang="en-US" sz="2800" dirty="0"/>
          </a:p>
          <a:p>
            <a:r>
              <a:rPr lang="en-US" dirty="0" smtClean="0"/>
              <a:t>Move: Yujin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5127858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11-17/0619r8 (01 </a:t>
            </a:r>
            <a:r>
              <a:rPr lang="en-GB" sz="2800" dirty="0"/>
              <a:t>CIDs)</a:t>
            </a:r>
          </a:p>
          <a:p>
            <a:pPr lvl="1"/>
            <a:r>
              <a:rPr lang="en-GB" dirty="0"/>
              <a:t>5163</a:t>
            </a:r>
            <a:endParaRPr lang="en-US" dirty="0"/>
          </a:p>
          <a:p>
            <a:r>
              <a:rPr lang="en-US" dirty="0" smtClean="0"/>
              <a:t>Move:	Abhishek Patil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979423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11-17/1282r4 (02 </a:t>
            </a:r>
            <a:r>
              <a:rPr lang="en-GB" sz="2800" dirty="0"/>
              <a:t>CIDs)</a:t>
            </a:r>
          </a:p>
          <a:p>
            <a:pPr lvl="1"/>
            <a:r>
              <a:rPr lang="en-GB" dirty="0"/>
              <a:t>8724, 5735</a:t>
            </a:r>
            <a:endParaRPr lang="en-US" dirty="0"/>
          </a:p>
          <a:p>
            <a:endParaRPr lang="en-US" dirty="0" smtClean="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7932619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11-17/1081r2 (31 </a:t>
            </a:r>
            <a:r>
              <a:rPr lang="en-GB" sz="2800" dirty="0"/>
              <a:t>CIDs)</a:t>
            </a:r>
          </a:p>
          <a:p>
            <a:pPr lvl="1"/>
            <a:r>
              <a:rPr lang="en-GB" dirty="0"/>
              <a:t>3116, 3385, 3493, 3823, 3910, 4375, 4444, 5314, 6077, 6078, 7478, 7479, 7480, 7481, 7738, 7739, 7740, 7741, 7900, 7901, 7902, 7903, 7904, 8188, 8648, 8649, 9106, 9254, 9627, 9628, 9819</a:t>
            </a:r>
            <a:endParaRPr lang="en-US" dirty="0"/>
          </a:p>
          <a:p>
            <a:endParaRPr lang="en-US" dirty="0" smtClean="0"/>
          </a:p>
          <a:p>
            <a:r>
              <a:rPr lang="en-US" dirty="0" smtClean="0"/>
              <a:t>Move:		Menzo Wentink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81137390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sz="2800" dirty="0"/>
              <a:t>Move to accept resolutions to following </a:t>
            </a:r>
            <a:r>
              <a:rPr lang="pt-BR" sz="2800" dirty="0"/>
              <a:t>CIDs </a:t>
            </a:r>
            <a:r>
              <a:rPr lang="en-GB" sz="2800" dirty="0"/>
              <a:t>in doc </a:t>
            </a:r>
            <a:r>
              <a:rPr lang="en-GB" sz="2800" dirty="0" smtClean="0"/>
              <a:t>11-17/1295r2 (01 </a:t>
            </a:r>
            <a:r>
              <a:rPr lang="en-GB" sz="2800" dirty="0"/>
              <a:t>CIDs)</a:t>
            </a:r>
          </a:p>
          <a:p>
            <a:pPr lvl="1"/>
            <a:r>
              <a:rPr lang="en-US" dirty="0"/>
              <a:t>9501</a:t>
            </a:r>
          </a:p>
          <a:p>
            <a:endParaRPr lang="en-US" dirty="0" smtClean="0"/>
          </a:p>
          <a:p>
            <a:r>
              <a:rPr lang="en-US" dirty="0" smtClean="0"/>
              <a:t>Move:		Guoqing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58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1633</TotalTime>
  <Words>8130</Words>
  <Application>Microsoft Office PowerPoint</Application>
  <PresentationFormat>On-screen Show (4:3)</PresentationFormat>
  <Paragraphs>1620</Paragraphs>
  <Slides>127</Slides>
  <Notes>3</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3</vt:i4>
      </vt:variant>
      <vt:variant>
        <vt:lpstr>Slide Titles</vt:lpstr>
      </vt:variant>
      <vt:variant>
        <vt:i4>127</vt:i4>
      </vt:variant>
    </vt:vector>
  </HeadingPairs>
  <TitlesOfParts>
    <vt:vector size="143" baseType="lpstr">
      <vt:lpstr>Arial Unicode MS</vt:lpstr>
      <vt:lpstr>Malgun Gothic</vt:lpstr>
      <vt:lpstr>MS Gothic</vt:lpstr>
      <vt:lpstr>ＭＳ Ｐゴシック</vt:lpstr>
      <vt:lpstr>ＭＳ Ｐゴシック</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11, 10:30 – 13:30 </vt:lpstr>
      <vt:lpstr>Submissions</vt:lpstr>
      <vt:lpstr>Presented during Telecon or ad hoc and Ready for Motion (I)</vt:lpstr>
      <vt:lpstr>Presented during Telecon or ad hoc and Ready for Motion (II)</vt:lpstr>
      <vt:lpstr>MU Submissions</vt:lpstr>
      <vt:lpstr>MAC Submissions</vt:lpstr>
      <vt:lpstr>PowerPoint Presentation</vt:lpstr>
      <vt:lpstr>PHY Submissions</vt:lpstr>
      <vt:lpstr>Ad Hoc Group Chairs</vt:lpstr>
      <vt:lpstr>Summary from July 2017</vt:lpstr>
      <vt:lpstr>Approval of  TG Minutes (July 2017 Meeting and Telecon Minutes) </vt:lpstr>
      <vt:lpstr>CSD Motion</vt:lpstr>
      <vt:lpstr>Editor Report</vt:lpstr>
      <vt:lpstr>Timeline</vt:lpstr>
      <vt:lpstr>Agenda for Monday September 11, 16:00 – 18:00 </vt:lpstr>
      <vt:lpstr>Agenda for Monday September 11, 19:30 – 21:30 </vt:lpstr>
      <vt:lpstr>Agenda for Tuesday September 12, 10:30 – 12:30 </vt:lpstr>
      <vt:lpstr>Agenda for Tuesday September 12, 16:00 – 18:00 </vt:lpstr>
      <vt:lpstr>Agenda for Tuesday September 12, 19:30 – 21:30 </vt:lpstr>
      <vt:lpstr>Agenda for Wednesday September 13, 08:00 – 10:00 </vt:lpstr>
      <vt:lpstr>Straw Poll</vt:lpstr>
      <vt:lpstr>Straw Poll</vt:lpstr>
      <vt:lpstr>Straw Poll</vt:lpstr>
      <vt:lpstr>Agenda for Wednesday September 13, 13:30 – 15:30 </vt:lpstr>
      <vt:lpstr>Agenda for Wednesday September 13, 16:00 – 18:00 </vt:lpstr>
      <vt:lpstr>Agenda for Thursday September 14, PM1 and PM2</vt:lpstr>
      <vt:lpstr>PHY Motion #</vt:lpstr>
      <vt:lpstr>PHY Motion #</vt:lpstr>
      <vt:lpstr>PHY Motion #</vt:lpstr>
      <vt:lpstr>PHY Motion #</vt:lpstr>
      <vt:lpstr>PHY Motion #</vt:lpstr>
      <vt:lpstr>PHY Motion #</vt:lpstr>
      <vt:lpstr>CR Motion #</vt:lpstr>
      <vt:lpstr>CR Motion #</vt:lpstr>
      <vt:lpstr>CR Motion #</vt:lpstr>
      <vt:lpstr>CR Motion #</vt:lpstr>
      <vt:lpstr>CR Motion #</vt:lpstr>
      <vt:lpstr>CR Motion #</vt:lpstr>
      <vt:lpstr>CR Motion #</vt:lpstr>
      <vt:lpstr>CR Motion #</vt:lpstr>
      <vt:lpstr>CR Motion # (Cntd)</vt:lpstr>
      <vt:lpstr>CR Motion # (Cntd)</vt:lpstr>
      <vt:lpstr>CR Motion # (MU)</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115</cp:revision>
  <cp:lastPrinted>1601-01-01T00:00:00Z</cp:lastPrinted>
  <dcterms:created xsi:type="dcterms:W3CDTF">2017-01-26T15:28:16Z</dcterms:created>
  <dcterms:modified xsi:type="dcterms:W3CDTF">2017-09-14T14:49:15Z</dcterms:modified>
</cp:coreProperties>
</file>