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6"/>
  </p:notesMasterIdLst>
  <p:handoutMasterIdLst>
    <p:handoutMasterId r:id="rId87"/>
  </p:handoutMasterIdLst>
  <p:sldIdLst>
    <p:sldId id="256" r:id="rId2"/>
    <p:sldId id="265" r:id="rId3"/>
    <p:sldId id="257" r:id="rId4"/>
    <p:sldId id="267" r:id="rId5"/>
    <p:sldId id="268" r:id="rId6"/>
    <p:sldId id="269" r:id="rId7"/>
    <p:sldId id="270" r:id="rId8"/>
    <p:sldId id="271" r:id="rId9"/>
    <p:sldId id="272" r:id="rId10"/>
    <p:sldId id="273" r:id="rId11"/>
    <p:sldId id="274" r:id="rId12"/>
    <p:sldId id="275" r:id="rId13"/>
    <p:sldId id="276" r:id="rId14"/>
    <p:sldId id="277" r:id="rId15"/>
    <p:sldId id="278" r:id="rId16"/>
    <p:sldId id="279" r:id="rId17"/>
    <p:sldId id="358" r:id="rId18"/>
    <p:sldId id="315" r:id="rId19"/>
    <p:sldId id="316" r:id="rId20"/>
    <p:sldId id="356" r:id="rId21"/>
    <p:sldId id="357" r:id="rId22"/>
    <p:sldId id="281" r:id="rId23"/>
    <p:sldId id="282" r:id="rId24"/>
    <p:sldId id="283" r:id="rId25"/>
    <p:sldId id="284" r:id="rId26"/>
    <p:sldId id="346" r:id="rId27"/>
    <p:sldId id="318" r:id="rId28"/>
    <p:sldId id="345" r:id="rId29"/>
    <p:sldId id="359" r:id="rId30"/>
    <p:sldId id="360" r:id="rId31"/>
    <p:sldId id="285" r:id="rId32"/>
    <p:sldId id="286" r:id="rId33"/>
    <p:sldId id="287" r:id="rId34"/>
    <p:sldId id="290" r:id="rId35"/>
    <p:sldId id="289" r:id="rId36"/>
    <p:sldId id="322" r:id="rId37"/>
    <p:sldId id="327" r:id="rId38"/>
    <p:sldId id="304" r:id="rId39"/>
    <p:sldId id="308" r:id="rId40"/>
    <p:sldId id="306" r:id="rId41"/>
    <p:sldId id="330" r:id="rId42"/>
    <p:sldId id="307" r:id="rId43"/>
    <p:sldId id="305" r:id="rId44"/>
    <p:sldId id="328" r:id="rId45"/>
    <p:sldId id="325" r:id="rId46"/>
    <p:sldId id="326" r:id="rId47"/>
    <p:sldId id="349" r:id="rId48"/>
    <p:sldId id="350" r:id="rId49"/>
    <p:sldId id="351" r:id="rId50"/>
    <p:sldId id="352" r:id="rId51"/>
    <p:sldId id="353" r:id="rId52"/>
    <p:sldId id="354" r:id="rId53"/>
    <p:sldId id="355" r:id="rId54"/>
    <p:sldId id="323" r:id="rId55"/>
    <p:sldId id="324" r:id="rId56"/>
    <p:sldId id="321" r:id="rId57"/>
    <p:sldId id="329" r:id="rId58"/>
    <p:sldId id="293" r:id="rId59"/>
    <p:sldId id="313" r:id="rId60"/>
    <p:sldId id="340" r:id="rId61"/>
    <p:sldId id="344" r:id="rId62"/>
    <p:sldId id="335" r:id="rId63"/>
    <p:sldId id="339" r:id="rId64"/>
    <p:sldId id="291" r:id="rId65"/>
    <p:sldId id="333" r:id="rId66"/>
    <p:sldId id="314" r:id="rId67"/>
    <p:sldId id="309" r:id="rId68"/>
    <p:sldId id="294" r:id="rId69"/>
    <p:sldId id="295" r:id="rId70"/>
    <p:sldId id="296" r:id="rId71"/>
    <p:sldId id="297" r:id="rId72"/>
    <p:sldId id="298" r:id="rId73"/>
    <p:sldId id="299" r:id="rId74"/>
    <p:sldId id="300" r:id="rId75"/>
    <p:sldId id="301" r:id="rId76"/>
    <p:sldId id="347" r:id="rId77"/>
    <p:sldId id="348" r:id="rId78"/>
    <p:sldId id="258" r:id="rId79"/>
    <p:sldId id="259" r:id="rId80"/>
    <p:sldId id="260" r:id="rId81"/>
    <p:sldId id="261" r:id="rId82"/>
    <p:sldId id="262" r:id="rId83"/>
    <p:sldId id="263" r:id="rId84"/>
    <p:sldId id="264" r:id="rId85"/>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370AA9B8-6CC8-4D73-8118-DE2A5F0D465C}">
          <p14:sldIdLst>
            <p14:sldId id="256"/>
            <p14:sldId id="265"/>
            <p14:sldId id="257"/>
            <p14:sldId id="267"/>
            <p14:sldId id="268"/>
            <p14:sldId id="269"/>
            <p14:sldId id="270"/>
            <p14:sldId id="271"/>
            <p14:sldId id="272"/>
            <p14:sldId id="273"/>
            <p14:sldId id="274"/>
            <p14:sldId id="275"/>
            <p14:sldId id="276"/>
            <p14:sldId id="277"/>
            <p14:sldId id="278"/>
            <p14:sldId id="279"/>
            <p14:sldId id="358"/>
            <p14:sldId id="315"/>
            <p14:sldId id="316"/>
            <p14:sldId id="356"/>
            <p14:sldId id="357"/>
          </p14:sldIdLst>
        </p14:section>
        <p14:section name="Slot # 1" id="{A8BC1F47-3153-4394-9D00-B4D234301B74}">
          <p14:sldIdLst>
            <p14:sldId id="281"/>
            <p14:sldId id="282"/>
            <p14:sldId id="283"/>
            <p14:sldId id="284"/>
            <p14:sldId id="346"/>
            <p14:sldId id="318"/>
            <p14:sldId id="345"/>
            <p14:sldId id="359"/>
            <p14:sldId id="360"/>
            <p14:sldId id="285"/>
            <p14:sldId id="286"/>
            <p14:sldId id="287"/>
          </p14:sldIdLst>
        </p14:section>
        <p14:section name="Slot # 2" id="{5DEA695E-ACCD-4583-8C8C-713FC3EAA3F2}">
          <p14:sldIdLst>
            <p14:sldId id="290"/>
            <p14:sldId id="289"/>
            <p14:sldId id="322"/>
            <p14:sldId id="327"/>
            <p14:sldId id="304"/>
            <p14:sldId id="308"/>
          </p14:sldIdLst>
        </p14:section>
        <p14:section name="Slot #3" id="{630C644C-9DFD-4620-9650-24BD26CEB6E3}">
          <p14:sldIdLst>
            <p14:sldId id="306"/>
            <p14:sldId id="330"/>
            <p14:sldId id="307"/>
            <p14:sldId id="305"/>
            <p14:sldId id="328"/>
            <p14:sldId id="325"/>
            <p14:sldId id="326"/>
          </p14:sldIdLst>
        </p14:section>
        <p14:section name="Slot #4" id="{BC53A078-CFD0-4CD3-BEED-747D5107E17F}">
          <p14:sldIdLst>
            <p14:sldId id="349"/>
            <p14:sldId id="350"/>
            <p14:sldId id="351"/>
            <p14:sldId id="352"/>
            <p14:sldId id="353"/>
            <p14:sldId id="354"/>
            <p14:sldId id="355"/>
          </p14:sldIdLst>
        </p14:section>
        <p14:section name="Slot #5" id="{7DB30D2A-214A-4E64-B615-C64A98D45205}">
          <p14:sldIdLst>
            <p14:sldId id="323"/>
            <p14:sldId id="324"/>
            <p14:sldId id="321"/>
            <p14:sldId id="329"/>
            <p14:sldId id="293"/>
            <p14:sldId id="313"/>
            <p14:sldId id="340"/>
            <p14:sldId id="344"/>
            <p14:sldId id="335"/>
            <p14:sldId id="339"/>
            <p14:sldId id="291"/>
            <p14:sldId id="333"/>
            <p14:sldId id="314"/>
            <p14:sldId id="309"/>
            <p14:sldId id="294"/>
            <p14:sldId id="295"/>
            <p14:sldId id="296"/>
            <p14:sldId id="297"/>
          </p14:sldIdLst>
        </p14:section>
        <p14:section name="Backup" id="{47BEF69D-F599-4CC7-B784-3CC168788F46}">
          <p14:sldIdLst>
            <p14:sldId id="298"/>
          </p14:sldIdLst>
        </p14:section>
        <p14:section name="Motion Template" id="{F1C8A9DA-86F4-489A-BD5B-5D1CBCA519D3}">
          <p14:sldIdLst>
            <p14:sldId id="299"/>
            <p14:sldId id="300"/>
            <p14:sldId id="301"/>
            <p14:sldId id="347"/>
            <p14:sldId id="348"/>
          </p14:sldIdLst>
        </p14:section>
        <p14:section name="Deck template" id="{E19D0784-EA66-4EC3-8773-105A5960616B}">
          <p14:sldIdLst>
            <p14:sldId id="258"/>
            <p14:sldId id="259"/>
            <p14:sldId id="260"/>
            <p14:sldId id="261"/>
            <p14:sldId id="262"/>
            <p14:sldId id="263"/>
            <p14:sldId id="26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04" autoAdjust="0"/>
    <p:restoredTop sz="94660"/>
  </p:normalViewPr>
  <p:slideViewPr>
    <p:cSldViewPr>
      <p:cViewPr varScale="1">
        <p:scale>
          <a:sx n="82" d="100"/>
          <a:sy n="82" d="100"/>
        </p:scale>
        <p:origin x="894"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3" d="100"/>
          <a:sy n="53" d="100"/>
        </p:scale>
        <p:origin x="2832"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802.11-17/0534r0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May 2017</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Jonathan Segev, Intel Corporation</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802.11-17/0534r0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May 2017</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Jonathan Segev, Intel Corporation</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82</a:t>
            </a:fld>
            <a:endParaRPr lang="en-US"/>
          </a:p>
        </p:txBody>
      </p:sp>
      <p:sp>
        <p:nvSpPr>
          <p:cNvPr id="18433"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83</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84</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10</a:t>
            </a:fld>
            <a:endParaRPr lang="en-US"/>
          </a:p>
        </p:txBody>
      </p:sp>
    </p:spTree>
    <p:extLst>
      <p:ext uri="{BB962C8B-B14F-4D97-AF65-F5344CB8AC3E}">
        <p14:creationId xmlns:p14="http://schemas.microsoft.com/office/powerpoint/2010/main" val="3752257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14</a:t>
            </a:fld>
            <a:endParaRPr lang="en-US"/>
          </a:p>
        </p:txBody>
      </p:sp>
    </p:spTree>
    <p:extLst>
      <p:ext uri="{BB962C8B-B14F-4D97-AF65-F5344CB8AC3E}">
        <p14:creationId xmlns:p14="http://schemas.microsoft.com/office/powerpoint/2010/main" val="3668017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68</a:t>
            </a:fld>
            <a:endParaRPr lang="en-US"/>
          </a:p>
        </p:txBody>
      </p:sp>
    </p:spTree>
    <p:extLst>
      <p:ext uri="{BB962C8B-B14F-4D97-AF65-F5344CB8AC3E}">
        <p14:creationId xmlns:p14="http://schemas.microsoft.com/office/powerpoint/2010/main" val="2573519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78</a:t>
            </a:fld>
            <a:endParaRPr lang="en-US"/>
          </a:p>
        </p:txBody>
      </p:sp>
      <p:sp>
        <p:nvSpPr>
          <p:cNvPr id="1433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96060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79</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80</a:t>
            </a:fld>
            <a:endParaRPr lang="en-US"/>
          </a:p>
        </p:txBody>
      </p:sp>
      <p:sp>
        <p:nvSpPr>
          <p:cNvPr id="16385"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81</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Sep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Sep 2017</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Sep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Sep 2017</a:t>
            </a:r>
            <a:endParaRPr lang="en-GB"/>
          </a:p>
        </p:txBody>
      </p:sp>
      <p:sp>
        <p:nvSpPr>
          <p:cNvPr id="6" name="Footer Placeholder 5"/>
          <p:cNvSpPr>
            <a:spLocks noGrp="1"/>
          </p:cNvSpPr>
          <p:nvPr>
            <p:ph type="ftr" idx="11"/>
          </p:nvPr>
        </p:nvSpPr>
        <p:spPr/>
        <p:txBody>
          <a:bodyPr/>
          <a:lstStyle>
            <a:lvl1pPr>
              <a:defRPr/>
            </a:lvl1pPr>
          </a:lstStyle>
          <a:p>
            <a:r>
              <a:rPr lang="en-GB" smtClean="0"/>
              <a:t>Jonathan Segev, Intel Corporation</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Sep 2017</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Sep 2017</a:t>
            </a:r>
            <a:endParaRPr lang="en-GB"/>
          </a:p>
        </p:txBody>
      </p:sp>
      <p:sp>
        <p:nvSpPr>
          <p:cNvPr id="4" name="Footer Placeholder 3"/>
          <p:cNvSpPr>
            <a:spLocks noGrp="1"/>
          </p:cNvSpPr>
          <p:nvPr>
            <p:ph type="ftr" idx="11"/>
          </p:nvPr>
        </p:nvSpPr>
        <p:spPr/>
        <p:txBody>
          <a:bodyPr/>
          <a:lstStyle>
            <a:lvl1pPr>
              <a:defRPr/>
            </a:lvl1pPr>
          </a:lstStyle>
          <a:p>
            <a:r>
              <a:rPr lang="en-GB" smtClean="0"/>
              <a:t>Jonathan Segev, Intel Corporation</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Sep 2017</a:t>
            </a:r>
            <a:endParaRPr lang="en-GB"/>
          </a:p>
        </p:txBody>
      </p:sp>
      <p:sp>
        <p:nvSpPr>
          <p:cNvPr id="3" name="Footer Placeholder 2"/>
          <p:cNvSpPr>
            <a:spLocks noGrp="1"/>
          </p:cNvSpPr>
          <p:nvPr>
            <p:ph type="ftr" idx="11"/>
          </p:nvPr>
        </p:nvSpPr>
        <p:spPr/>
        <p:txBody>
          <a:bodyPr/>
          <a:lstStyle>
            <a:lvl1pPr>
              <a:defRPr/>
            </a:lvl1pPr>
          </a:lstStyle>
          <a:p>
            <a:r>
              <a:rPr lang="en-GB" smtClean="0"/>
              <a:t>Jonathan Segev, Intel Corporation</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Sep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Sep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Sep 2017</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802.11-17/1209r03</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standards.ieee.org/develop/policies/bylaws/sb_bylaws.pdf%20section%205.2.1.3" TargetMode="External"/><Relationship Id="rId4" Type="http://schemas.openxmlformats.org/officeDocument/2006/relationships/hyperlink" Target="http://ieee802.org/PNP/approved/IEEE_802_WG_PandP_v19.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tandards.ieee.org/develop/policies/policy_rev.pdf" TargetMode="External"/><Relationship Id="rId7" Type="http://schemas.openxmlformats.org/officeDocument/2006/relationships/hyperlink" Target="http://standards.ieee.org/about/sasb/0316sasbmin.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about/sasb/0616sasbmin.pdf" TargetMode="External"/><Relationship Id="rId5" Type="http://schemas.openxmlformats.org/officeDocument/2006/relationships/hyperlink" Target="http://standards.ieee.org/about/sasb/0916sasbmin.pdf" TargetMode="External"/><Relationship Id="rId4" Type="http://schemas.openxmlformats.org/officeDocument/2006/relationships/hyperlink" Target="http://standards.ieee.org/about/sasb/1216sasbmin.pdf"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4" Type="http://schemas.openxmlformats.org/officeDocument/2006/relationships/hyperlink" Target="https://mentor.ieee.org/802.11/documents?is_dcn=DCN,%20Title,%20Author%20or%20Affiliation&amp;is_group=00az"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l" TargetMode="Externa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Sep 2017</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smtClean="0"/>
              <a:t>Sep. Meeting </a:t>
            </a:r>
            <a:r>
              <a:rPr lang="en-US" altLang="en-US" dirty="0" smtClean="0"/>
              <a:t>Agenda</a:t>
            </a:r>
            <a:endParaRPr lang="en-GB" dirty="0"/>
          </a:p>
        </p:txBody>
      </p:sp>
      <p:sp>
        <p:nvSpPr>
          <p:cNvPr id="3074" name="Rectangle 2"/>
          <p:cNvSpPr>
            <a:spLocks noGrp="1" noChangeArrowheads="1"/>
          </p:cNvSpPr>
          <p:nvPr>
            <p:ph type="body" idx="1"/>
          </p:nvPr>
        </p:nvSpPr>
        <p:spPr>
          <a:xfrm>
            <a:off x="685800" y="1684532"/>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2017-09-11</a:t>
            </a:r>
            <a:endParaRPr lang="en-GB" sz="2000" b="0" dirty="0"/>
          </a:p>
        </p:txBody>
      </p:sp>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graphicFrame>
        <p:nvGraphicFramePr>
          <p:cNvPr id="9" name="Object 3"/>
          <p:cNvGraphicFramePr>
            <a:graphicFrameLocks noChangeAspect="1"/>
          </p:cNvGraphicFramePr>
          <p:nvPr>
            <p:extLst>
              <p:ext uri="{D42A27DB-BD31-4B8C-83A1-F6EECF244321}">
                <p14:modId xmlns:p14="http://schemas.microsoft.com/office/powerpoint/2010/main" val="3233728019"/>
              </p:ext>
            </p:extLst>
          </p:nvPr>
        </p:nvGraphicFramePr>
        <p:xfrm>
          <a:off x="519113" y="2281238"/>
          <a:ext cx="7999412" cy="2454275"/>
        </p:xfrm>
        <a:graphic>
          <a:graphicData uri="http://schemas.openxmlformats.org/presentationml/2006/ole">
            <mc:AlternateContent xmlns:mc="http://schemas.openxmlformats.org/markup-compatibility/2006">
              <mc:Choice xmlns:v="urn:schemas-microsoft-com:vml" Requires="v">
                <p:oleObj spid="_x0000_s3204" name="Document" r:id="rId4" imgW="8235535" imgH="2529304" progId="Word.Document.8">
                  <p:embed/>
                </p:oleObj>
              </mc:Choice>
              <mc:Fallback>
                <p:oleObj name="Document" r:id="rId4" imgW="8235535" imgH="2529304" progId="Word.Document.8">
                  <p:embed/>
                  <p:pic>
                    <p:nvPicPr>
                      <p:cNvPr id="0" name=""/>
                      <p:cNvPicPr>
                        <a:picLocks noChangeAspect="1" noChangeArrowheads="1"/>
                      </p:cNvPicPr>
                      <p:nvPr/>
                    </p:nvPicPr>
                    <p:blipFill>
                      <a:blip r:embed="rId5"/>
                      <a:srcRect/>
                      <a:stretch>
                        <a:fillRect/>
                      </a:stretch>
                    </p:blipFill>
                    <p:spPr bwMode="auto">
                      <a:xfrm>
                        <a:off x="519113" y="2281238"/>
                        <a:ext cx="7999412" cy="24542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Rectangle 2"/>
          <p:cNvSpPr txBox="1">
            <a:spLocks noChangeArrowheads="1"/>
          </p:cNvSpPr>
          <p:nvPr/>
        </p:nvSpPr>
        <p:spPr bwMode="auto">
          <a:xfrm>
            <a:off x="685800" y="1676400"/>
            <a:ext cx="7848600" cy="4495800"/>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r>
              <a:rPr lang="en-US" sz="1600" kern="0" dirty="0" smtClean="0"/>
              <a:t>All participation in IEEE 802 Working Group meetings is on an individual basis</a:t>
            </a:r>
          </a:p>
          <a:p>
            <a:r>
              <a:rPr lang="en-GB" sz="1400" i="1" kern="0" dirty="0" smtClean="0"/>
              <a:t>•     Participants in the IEEE standards development individual process shall act based on their qualifications and experience. (</a:t>
            </a:r>
            <a:r>
              <a:rPr lang="en-GB" sz="1400" i="1" kern="0" dirty="0" smtClean="0">
                <a:hlinkClick r:id="rId3"/>
              </a:rPr>
              <a:t>https://standards.ieee.org/develop/policies/bylaws/sb_bylaws.pdf</a:t>
            </a:r>
            <a:r>
              <a:rPr lang="en-GB" sz="1400" i="1" kern="0" dirty="0" smtClean="0"/>
              <a:t>  section 5.2.1)</a:t>
            </a:r>
            <a:endParaRPr lang="en-US" sz="1400" kern="0" dirty="0" smtClean="0"/>
          </a:p>
          <a:p>
            <a:r>
              <a:rPr lang="en-US" sz="1400" kern="0" dirty="0" smtClean="0"/>
              <a:t>•    </a:t>
            </a:r>
            <a:r>
              <a:rPr lang="en-US" sz="1400" i="1" kern="0" dirty="0" smtClean="0"/>
              <a:t>IEEE 802 </a:t>
            </a:r>
            <a:r>
              <a:rPr lang="en-GB" sz="1400" i="1" kern="0" dirty="0" smtClean="0"/>
              <a:t>Working Group membership is by individual; “Working Group members shall participate in the consensus process in a manner consistent with their professional expert opinion as individuals, and not as organizational representatives”. (</a:t>
            </a:r>
            <a:r>
              <a:rPr lang="en-GB" sz="1400" i="1" u="sng" kern="0" dirty="0" smtClean="0">
                <a:hlinkClick r:id="rId4"/>
              </a:rPr>
              <a:t>http://ieee802.org/PNP/approved/IEEE_802_WG_PandP_v19.pdf</a:t>
            </a:r>
            <a:r>
              <a:rPr lang="en-GB" sz="1400" i="1" kern="0" dirty="0" smtClean="0"/>
              <a:t> section 4.2.1)</a:t>
            </a:r>
            <a:endParaRPr lang="en-US" sz="1400" kern="0" dirty="0" smtClean="0"/>
          </a:p>
          <a:p>
            <a:pPr>
              <a:buFont typeface="Arial" panose="020B0604020202020204" pitchFamily="34" charset="0"/>
              <a:buChar char="•"/>
            </a:pPr>
            <a:r>
              <a:rPr lang="en-US" sz="1400" kern="0" dirty="0" smtClean="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pPr>
            <a:r>
              <a:rPr lang="en-US" sz="1400" kern="0" dirty="0" smtClean="0"/>
              <a:t>You shall not direct the actions or votes of any other member of an IEEE 802 Working Group or retaliate against any other member for their actions or votes within IEEE 802 Working Group meetings, see </a:t>
            </a:r>
            <a:r>
              <a:rPr lang="en-US" sz="1400" u="sng" kern="0" dirty="0" smtClean="0">
                <a:hlinkClick r:id="rId5"/>
              </a:rPr>
              <a:t>https://standards.ieee.org/develop/policies/bylaws/sb_bylaws.pdf </a:t>
            </a:r>
            <a:r>
              <a:rPr lang="en-US" sz="1400" kern="0" dirty="0" smtClean="0"/>
              <a:t> section 5.2.1.3 and </a:t>
            </a:r>
            <a:r>
              <a:rPr lang="en-GB" sz="1400" u="sng" kern="0" dirty="0" smtClean="0">
                <a:hlinkClick r:id="rId4"/>
              </a:rPr>
              <a:t>http://ieee802.org/PNP/approved/IEEE_802_WG_PandP_v19.pdf</a:t>
            </a:r>
            <a:r>
              <a:rPr lang="en-GB" sz="1400" kern="0" dirty="0" smtClean="0"/>
              <a:t>  section 3.4.1, list item x</a:t>
            </a:r>
            <a:endParaRPr lang="en-US" sz="1400" kern="0" dirty="0" smtClean="0"/>
          </a:p>
          <a:p>
            <a:r>
              <a:rPr lang="en-US" sz="1600" kern="0" dirty="0" smtClean="0"/>
              <a:t>By participating in IEEE 802 meetings, you accept these requirements.  If you do not agree to these policies then you shall not participate.</a:t>
            </a:r>
          </a:p>
          <a:p>
            <a:endParaRPr lang="en-US" kern="0" dirty="0"/>
          </a:p>
        </p:txBody>
      </p:sp>
      <p:sp>
        <p:nvSpPr>
          <p:cNvPr id="8" name="Rectangle 1"/>
          <p:cNvSpPr>
            <a:spLocks noGrp="1" noChangeArrowheads="1"/>
          </p:cNvSpPr>
          <p:nvPr>
            <p:ph type="title"/>
          </p:nvPr>
        </p:nvSpPr>
        <p:spPr>
          <a:xfrm>
            <a:off x="685800" y="609600"/>
            <a:ext cx="7772400" cy="1160462"/>
          </a:xfrm>
          <a:ln/>
        </p:spPr>
        <p:txBody>
          <a:bodyPr lIns="90000" tIns="46800" rIns="90000" bIns="46800"/>
          <a:lstStyle/>
          <a:p>
            <a:r>
              <a:rPr lang="en-US" dirty="0" smtClean="0"/>
              <a:t>Participation in IEEE 802 Meetings</a:t>
            </a:r>
            <a:endParaRPr lang="en-US" dirty="0"/>
          </a:p>
        </p:txBody>
      </p:sp>
    </p:spTree>
    <p:extLst>
      <p:ext uri="{BB962C8B-B14F-4D97-AF65-F5344CB8AC3E}">
        <p14:creationId xmlns:p14="http://schemas.microsoft.com/office/powerpoint/2010/main" val="40218237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714400"/>
            <a:ext cx="7770813" cy="1065213"/>
          </a:xfrm>
        </p:spPr>
        <p:txBody>
          <a:bodyPr/>
          <a:lstStyle/>
          <a:p>
            <a:r>
              <a:rPr lang="en-US" dirty="0">
                <a:cs typeface="DejaVu Sans" pitchFamily="34" charset="0"/>
              </a:rPr>
              <a:t>802 Ground rules</a:t>
            </a:r>
            <a:r>
              <a:rPr lang="en-US" sz="1000" dirty="0">
                <a:cs typeface="DejaVu Sans" pitchFamily="34" charset="0"/>
              </a:rPr>
              <a:t/>
            </a:r>
            <a:br>
              <a:rPr lang="en-US" sz="1000" dirty="0">
                <a:cs typeface="DejaVu Sans" pitchFamily="34" charset="0"/>
              </a:rPr>
            </a:br>
            <a:endParaRPr lang="en-US" dirty="0"/>
          </a:p>
        </p:txBody>
      </p:sp>
      <p:sp>
        <p:nvSpPr>
          <p:cNvPr id="8" name="CustomShape 2"/>
          <p:cNvSpPr>
            <a:spLocks noChangeArrowheads="1"/>
          </p:cNvSpPr>
          <p:nvPr/>
        </p:nvSpPr>
        <p:spPr bwMode="auto">
          <a:xfrm>
            <a:off x="609600" y="1628800"/>
            <a:ext cx="8229600" cy="4525963"/>
          </a:xfrm>
          <a:prstGeom prst="rect">
            <a:avLst/>
          </a:prstGeom>
          <a:noFill/>
          <a:ln w="9525">
            <a:noFill/>
            <a:miter lim="800000"/>
            <a:headEnd/>
            <a:tailEnd/>
          </a:ln>
        </p:spPr>
        <p:txBody>
          <a:bodyPr lIns="90004" tIns="44997" rIns="90004" bIns="44997"/>
          <a:lstStyle/>
          <a:p>
            <a:pPr indent="-457200">
              <a:buSzPct val="100000"/>
              <a:buFont typeface="Arial" panose="020B0604020202020204" pitchFamily="34" charset="0"/>
              <a:buChar char="•"/>
            </a:pPr>
            <a:r>
              <a:rPr lang="en-US" sz="2400" b="1" dirty="0">
                <a:solidFill>
                  <a:schemeClr val="tx1"/>
                </a:solidFill>
                <a:latin typeface="+mj-lt"/>
                <a:cs typeface="DejaVu Sans" pitchFamily="34" charset="0"/>
              </a:rPr>
              <a:t>Respect … give it, get it</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product pitches</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corporate pitches</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prices</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restrictive notices – </a:t>
            </a:r>
            <a:endParaRPr lang="en-US" sz="2400" b="1" dirty="0" smtClean="0">
              <a:solidFill>
                <a:schemeClr val="tx1"/>
              </a:solidFill>
              <a:latin typeface="+mj-lt"/>
              <a:cs typeface="DejaVu Sans" pitchFamily="34" charset="0"/>
            </a:endParaRPr>
          </a:p>
          <a:p>
            <a:pPr indent="-457200">
              <a:buSzPct val="100000"/>
              <a:buFont typeface="Arial" panose="020B0604020202020204" pitchFamily="34" charset="0"/>
              <a:buChar char="•"/>
            </a:pPr>
            <a:r>
              <a:rPr lang="en-US" sz="2400" b="1" dirty="0" smtClean="0">
                <a:solidFill>
                  <a:schemeClr val="tx1"/>
                </a:solidFill>
                <a:latin typeface="+mj-lt"/>
                <a:cs typeface="DejaVu Sans" pitchFamily="34" charset="0"/>
              </a:rPr>
              <a:t>Presentations </a:t>
            </a:r>
            <a:r>
              <a:rPr lang="en-US" sz="2400" b="1" dirty="0">
                <a:solidFill>
                  <a:schemeClr val="tx1"/>
                </a:solidFill>
                <a:latin typeface="+mj-lt"/>
                <a:cs typeface="DejaVu Sans" pitchFamily="34" charset="0"/>
              </a:rPr>
              <a:t>must be openly available</a:t>
            </a:r>
          </a:p>
          <a:p>
            <a:pPr indent="-457200">
              <a:buClr>
                <a:srgbClr val="FF0000"/>
              </a:buClr>
              <a:buSzPct val="100000"/>
            </a:pPr>
            <a:endParaRPr lang="en-US" dirty="0">
              <a:solidFill>
                <a:schemeClr val="tx1"/>
              </a:solidFill>
              <a:latin typeface="Arial" pitchFamily="34" charset="0"/>
              <a:cs typeface="DejaVu Sans" pitchFamily="34" charset="0"/>
            </a:endParaRPr>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9020515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85800" y="990600"/>
            <a:ext cx="8229600" cy="5562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2400" b="1" i="0" u="none" strike="noStrike" kern="0" cap="none" spc="0" normalizeH="0" baseline="0" noProof="0" dirty="0" smtClean="0">
              <a:ln>
                <a:noFill/>
              </a:ln>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 Code of Ethics</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2"/>
              </a:rPr>
              <a:t>http://www.ieee.org/about/corporate/governance/p7-8.html</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 Standards Association (IEEE-SA) Affiliation FAQ</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3"/>
              </a:rPr>
              <a:t>http://standards.ieee.org/faqs/affiliation.html</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Antitrust and Competition Policy</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4"/>
              </a:rPr>
              <a:t>http://standards.ieee.org/resources/antitrust-guidelines.pdf</a:t>
            </a:r>
            <a:r>
              <a:rPr kumimoji="0" lang="en-US" sz="2000" b="0" i="0" u="none" strike="noStrike" kern="0" cap="none" spc="0" normalizeH="0" baseline="0" noProof="0" dirty="0" smtClean="0">
                <a:ln>
                  <a:noFill/>
                </a:ln>
                <a:effectLst/>
                <a:uLnTx/>
                <a:uFillTx/>
                <a:latin typeface="Times New Roman"/>
              </a:rPr>
              <a:t>  </a:t>
            </a:r>
            <a:endParaRPr kumimoji="0" lang="en-US" sz="2000" b="0" i="0" u="none" strike="noStrike" kern="0" cap="none" spc="0" normalizeH="0" baseline="0" noProof="0" dirty="0" smtClean="0">
              <a:ln>
                <a:noFill/>
              </a:ln>
              <a:effectLst/>
              <a:uLnTx/>
              <a:uFillTx/>
              <a:latin typeface="Times New Roman"/>
              <a:hlinkClick r:id="rId5"/>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Letter of Assurance Form</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6"/>
              </a:rPr>
              <a:t>http://standards.ieee.org/develop/policies/bylaws/sect6-7.html#loa</a:t>
            </a:r>
            <a:r>
              <a:rPr kumimoji="0" lang="en-US" sz="2000" b="0" i="0" u="none" strike="noStrike" kern="0" cap="none" spc="0" normalizeH="0" baseline="0" noProof="0" dirty="0" smtClean="0">
                <a:ln>
                  <a:noFill/>
                </a:ln>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5"/>
              </a:rPr>
              <a:t>https://development.standards.ieee.org/myproject/Public//mytools/mob/loa.pdf</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IEEE-SA Patent Committee FAQ &amp; Patent slides</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7"/>
              </a:rPr>
              <a:t>http://standards.ieee.org/board/pat/faq.pdf</a:t>
            </a:r>
            <a:r>
              <a:rPr kumimoji="0" lang="en-US" sz="2000" b="0" i="0" u="none" strike="noStrike" kern="0" cap="none" spc="0" normalizeH="0" baseline="0" noProof="0" dirty="0" smtClean="0">
                <a:ln>
                  <a:noFill/>
                </a:ln>
                <a:effectLst/>
                <a:uLnTx/>
                <a:uFillTx/>
                <a:latin typeface="Times New Roman"/>
              </a:rPr>
              <a:t> and </a:t>
            </a:r>
            <a:r>
              <a:rPr kumimoji="0" lang="en-US" sz="2000" b="0" i="0" u="none" strike="noStrike" kern="0" cap="none" spc="0" normalizeH="0" baseline="0" noProof="0" dirty="0" smtClean="0">
                <a:ln>
                  <a:noFill/>
                </a:ln>
                <a:effectLst/>
                <a:uLnTx/>
                <a:uFillTx/>
                <a:latin typeface="Times New Roman"/>
                <a:hlinkClick r:id="rId5"/>
              </a:rPr>
              <a:t>http://standards.ieee.org/board/pat/pat-slideset.ppt</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effectLst/>
              <a:uLnTx/>
              <a:uFillTx/>
              <a:latin typeface="Times New Roman"/>
              <a:ea typeface="+mn-ea"/>
              <a:cs typeface="+mn-cs"/>
            </a:endParaRPr>
          </a:p>
        </p:txBody>
      </p:sp>
      <p:sp>
        <p:nvSpPr>
          <p:cNvPr id="8" name="Title 1"/>
          <p:cNvSpPr>
            <a:spLocks noGrp="1"/>
          </p:cNvSpPr>
          <p:nvPr>
            <p:ph type="title"/>
          </p:nvPr>
        </p:nvSpPr>
        <p:spPr>
          <a:xfrm>
            <a:off x="685800" y="685800"/>
            <a:ext cx="7772400" cy="1066800"/>
          </a:xfrm>
        </p:spPr>
        <p:txBody>
          <a:bodyPr/>
          <a:lstStyle/>
          <a:p>
            <a:r>
              <a:rPr lang="en-US" dirty="0" smtClean="0"/>
              <a:t>IEEE-SA </a:t>
            </a:r>
            <a:r>
              <a:rPr lang="en-US" dirty="0"/>
              <a:t>p</a:t>
            </a:r>
            <a:r>
              <a:rPr lang="en-US" dirty="0" smtClean="0"/>
              <a:t>olicy documents</a:t>
            </a:r>
            <a:endParaRPr lang="en-US" dirty="0"/>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6857496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000000"/>
                </a:solidFill>
                <a:effectLst/>
                <a:uLnTx/>
                <a:uFillTx/>
                <a:latin typeface="Times New Roman"/>
                <a:ea typeface="+mj-ea"/>
                <a:cs typeface="+mj-cs"/>
              </a:rPr>
              <a:t>Current IEEE-SA Rule documents</a:t>
            </a:r>
            <a:endParaRPr kumimoji="0" lang="en-US" sz="3200" b="1" i="0" u="none" strike="noStrike" kern="0" cap="none" spc="0" normalizeH="0" baseline="0" noProof="0" dirty="0">
              <a:ln>
                <a:noFill/>
              </a:ln>
              <a:solidFill>
                <a:srgbClr val="000000"/>
              </a:solidFill>
              <a:effectLst/>
              <a:uLnTx/>
              <a:uFillTx/>
              <a:latin typeface="Times New Roman"/>
              <a:ea typeface="+mj-ea"/>
              <a:cs typeface="+mj-cs"/>
            </a:endParaRPr>
          </a:p>
        </p:txBody>
      </p:sp>
      <p:sp>
        <p:nvSpPr>
          <p:cNvPr id="10" name="Content Placeholder 2"/>
          <p:cNvSpPr txBox="1">
            <a:spLocks/>
          </p:cNvSpPr>
          <p:nvPr/>
        </p:nvSpPr>
        <p:spPr bwMode="auto">
          <a:xfrm>
            <a:off x="685800" y="1600200"/>
            <a:ext cx="7772400" cy="4800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24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current version of the IEEE-SA Standards Board Bylaws is available at: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2"/>
              </a:rPr>
              <a:t>http://standards.ieee.org/develop/policies/bylaws/index.html</a:t>
            </a:r>
            <a:r>
              <a:rPr kumimoji="0" lang="en-US" sz="1600" b="0" i="0" u="none" strike="noStrike" kern="0" cap="none" spc="0" normalizeH="0" baseline="0" noProof="0" dirty="0" smtClean="0">
                <a:ln>
                  <a:noFill/>
                </a:ln>
                <a:solidFill>
                  <a:srgbClr val="000000"/>
                </a:solidFill>
                <a:effectLst/>
                <a:uLnTx/>
                <a:uFillTx/>
                <a:latin typeface="Times New Roman"/>
              </a:rPr>
              <a:t> (HTML version)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3"/>
              </a:rPr>
              <a:t>http://standards.ieee.org/develop/policies/bylaws/sb_bylaws.pdf</a:t>
            </a:r>
            <a:r>
              <a:rPr kumimoji="0" lang="en-US" sz="1600" b="0" i="0" u="none" strike="noStrike" kern="0" cap="none" spc="0" normalizeH="0" baseline="0" noProof="0" dirty="0" smtClean="0">
                <a:ln>
                  <a:noFill/>
                </a:ln>
                <a:solidFill>
                  <a:srgbClr val="000000"/>
                </a:solidFill>
                <a:effectLst/>
                <a:uLnTx/>
                <a:uFillTx/>
                <a:latin typeface="Times New Roman"/>
              </a:rPr>
              <a:t> (PDF version)</a:t>
            </a:r>
            <a:r>
              <a:rPr kumimoji="0" lang="en-US" sz="1200" b="0" i="0" u="none" strike="noStrike" kern="0" cap="none" spc="0" normalizeH="0" baseline="0" noProof="0" dirty="0" smtClean="0">
                <a:ln>
                  <a:noFill/>
                </a:ln>
                <a:solidFill>
                  <a:srgbClr val="000000"/>
                </a:solidFill>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Times New Roman"/>
                <a:ea typeface="+mn-ea"/>
                <a:cs typeface="+mn-cs"/>
              </a:rPr>
              <a:t/>
            </a:r>
            <a:br>
              <a:rPr kumimoji="0" lang="en-US" sz="1600" b="1" i="0" u="none" strike="noStrike" kern="0" cap="none" spc="0" normalizeH="0" baseline="0" noProof="0" dirty="0" smtClean="0">
                <a:ln>
                  <a:noFill/>
                </a:ln>
                <a:solidFill>
                  <a:srgbClr val="000000"/>
                </a:solidFill>
                <a:effectLst/>
                <a:uLnTx/>
                <a:uFillTx/>
                <a:latin typeface="Times New Roman"/>
                <a:ea typeface="+mn-ea"/>
                <a:cs typeface="+mn-cs"/>
              </a:rPr>
            </a:br>
            <a:endParaRPr kumimoji="0" lang="en-US" sz="16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current version of the IEEE-SA Standards Board Operations Manual is available at: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4"/>
              </a:rPr>
              <a:t>http://standards.ieee.org/develop/policies/opman/index.html</a:t>
            </a:r>
            <a:r>
              <a:rPr kumimoji="0" lang="en-US" sz="1600" b="0" i="0" u="none" strike="noStrike" kern="0" cap="none" spc="0" normalizeH="0" baseline="0" noProof="0" dirty="0" smtClean="0">
                <a:ln>
                  <a:noFill/>
                </a:ln>
                <a:solidFill>
                  <a:srgbClr val="000000"/>
                </a:solidFill>
                <a:effectLst/>
                <a:uLnTx/>
                <a:uFillTx/>
                <a:latin typeface="Times New Roman"/>
              </a:rPr>
              <a:t> (HTML version)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5"/>
              </a:rPr>
              <a:t>http://standards.ieee.org/develop/policies/opman/sb_om.pdf</a:t>
            </a:r>
            <a:r>
              <a:rPr kumimoji="0" lang="en-US" sz="1600" b="0" i="0" u="none" strike="noStrike" kern="0" cap="none" spc="0" normalizeH="0" baseline="0" noProof="0" dirty="0" smtClean="0">
                <a:ln>
                  <a:noFill/>
                </a:ln>
                <a:solidFill>
                  <a:srgbClr val="000000"/>
                </a:solidFill>
                <a:effectLst/>
                <a:uLnTx/>
                <a:uFillTx/>
                <a:latin typeface="Times New Roman"/>
              </a:rPr>
              <a:t> (PDF version) </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solidFill>
                <a:srgbClr val="000000"/>
              </a:solidFill>
              <a:effectLst/>
              <a:uLnTx/>
              <a:uFillTx/>
              <a:latin typeface="Times New Roman"/>
              <a:ea typeface="+mn-ea"/>
              <a:cs typeface="+mn-cs"/>
            </a:endParaRPr>
          </a:p>
        </p:txBody>
      </p:sp>
      <p:sp>
        <p:nvSpPr>
          <p:cNvPr id="14"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7759528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7" name="Slide Number Placeholder 3"/>
          <p:cNvSpPr txBox="1">
            <a:spLocks/>
          </p:cNvSpPr>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smtClean="0"/>
              <a:t>Slide </a:t>
            </a:r>
            <a:fld id="{440F5867-744E-4AA6-B0ED-4C44D2DFBB7B}" type="slidenum">
              <a:rPr lang="en-GB" smtClean="0"/>
              <a:pPr/>
              <a:t>14</a:t>
            </a:fld>
            <a:endParaRPr lang="en-GB" dirty="0"/>
          </a:p>
        </p:txBody>
      </p:sp>
      <p:sp>
        <p:nvSpPr>
          <p:cNvPr id="8" name="Footer Placeholder 4"/>
          <p:cNvSpPr txBox="1">
            <a:spLocks/>
          </p:cNvSpP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smtClean="0"/>
              <a:t>Jonathan Segev, Intel Corporation</a:t>
            </a:r>
            <a:endParaRPr lang="en-GB" dirty="0"/>
          </a:p>
        </p:txBody>
      </p:sp>
      <p:sp>
        <p:nvSpPr>
          <p:cNvPr id="10" name="Title 1"/>
          <p:cNvSpPr txBox="1">
            <a:spLocks/>
          </p:cNvSpPr>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smtClean="0">
                <a:ln>
                  <a:noFill/>
                </a:ln>
                <a:solidFill>
                  <a:srgbClr val="000000"/>
                </a:solidFill>
                <a:effectLst/>
                <a:uLnTx/>
                <a:uFillTx/>
                <a:latin typeface="Times New Roman"/>
                <a:ea typeface="+mj-ea"/>
                <a:cs typeface="+mj-cs"/>
              </a:rPr>
              <a:t>IEEE-SA Rule documents updates 2016</a:t>
            </a:r>
            <a:endParaRPr kumimoji="0" lang="en-US" sz="3200" b="1" i="0" u="none" strike="noStrike" kern="0" cap="none" spc="0" normalizeH="0" baseline="0" noProof="0" dirty="0">
              <a:ln>
                <a:noFill/>
              </a:ln>
              <a:solidFill>
                <a:srgbClr val="000000"/>
              </a:solidFill>
              <a:effectLst/>
              <a:uLnTx/>
              <a:uFillTx/>
              <a:latin typeface="Times New Roman"/>
              <a:ea typeface="+mj-ea"/>
              <a:cs typeface="+mj-cs"/>
            </a:endParaRPr>
          </a:p>
        </p:txBody>
      </p:sp>
      <p:sp>
        <p:nvSpPr>
          <p:cNvPr id="11" name="Content Placeholder 2"/>
          <p:cNvSpPr txBox="1">
            <a:spLocks/>
          </p:cNvSpPr>
          <p:nvPr/>
        </p:nvSpPr>
        <p:spPr bwMode="auto">
          <a:xfrm>
            <a:off x="685800" y="1600200"/>
            <a:ext cx="7772400" cy="4800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changes are listed here: </a:t>
            </a:r>
            <a:r>
              <a:rPr kumimoji="0" lang="en-US" sz="2000" b="1" i="0" u="sng" strike="noStrike" kern="0" cap="none" spc="0" normalizeH="0" baseline="0" noProof="0" dirty="0" smtClean="0">
                <a:ln>
                  <a:noFill/>
                </a:ln>
                <a:solidFill>
                  <a:srgbClr val="000000"/>
                </a:solidFill>
                <a:effectLst/>
                <a:uLnTx/>
                <a:uFillTx/>
                <a:latin typeface="Times New Roman"/>
                <a:ea typeface="+mn-ea"/>
                <a:cs typeface="+mn-cs"/>
                <a:hlinkClick r:id="rId3"/>
              </a:rPr>
              <a:t>http://standards.ieee.org/develop/policies/policy_rev.pdf</a:t>
            </a:r>
            <a:endParaRPr kumimoji="0" lang="en-US" sz="20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 The Standards Board minutes are here:</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4"/>
              </a:rPr>
              <a:t>http://standards.ieee.org/about/sasb/1216sasbmin.pdf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5"/>
              </a:rPr>
              <a:t>http://standards.ieee.org/about/sasb/0916sasbmin.pdf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6"/>
              </a:rPr>
              <a:t>http://standards.ieee.org/about/sasb/0616sasbmin.pdf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7"/>
              </a:rPr>
              <a:t>http://standards.ieee.org/about/sasb/0316sasbmin.pdf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kumimoji="0" lang="en-US" sz="2000" b="0" i="0" u="none" strike="noStrike" kern="0" cap="none" spc="0" normalizeH="0" baseline="0" noProof="0" dirty="0" smtClean="0">
              <a:ln>
                <a:noFill/>
              </a:ln>
              <a:solidFill>
                <a:srgbClr val="000000"/>
              </a:solidFill>
              <a:effectLst/>
              <a:uLnTx/>
              <a:uFillTx/>
              <a:latin typeface="Times New Roman"/>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
            </a:r>
            <a:b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br>
            <a:endParaRPr kumimoji="0" lang="en-US" sz="24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solidFill>
                <a:srgbClr val="000000"/>
              </a:solidFill>
              <a:effectLst/>
              <a:uLnTx/>
              <a:uFillTx/>
              <a:latin typeface="Times New Roman"/>
              <a:ea typeface="+mn-ea"/>
              <a:cs typeface="+mn-cs"/>
            </a:endParaRPr>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695643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dirty="0" err="1" smtClean="0"/>
              <a:t>TGaz</a:t>
            </a:r>
            <a:r>
              <a:rPr lang="en-US" dirty="0" smtClean="0"/>
              <a:t> Schedule at a glance</a:t>
            </a:r>
            <a:endParaRPr lang="en-US" dirty="0"/>
          </a:p>
        </p:txBody>
      </p:sp>
      <p:sp>
        <p:nvSpPr>
          <p:cNvPr id="8" name="Content Placeholder 2"/>
          <p:cNvSpPr>
            <a:spLocks noGrp="1"/>
          </p:cNvSpPr>
          <p:nvPr>
            <p:ph idx="1"/>
          </p:nvPr>
        </p:nvSpPr>
        <p:spPr>
          <a:xfrm>
            <a:off x="685800" y="1981200"/>
            <a:ext cx="7770813" cy="4113213"/>
          </a:xfrm>
        </p:spPr>
        <p:txBody>
          <a:bodyPr/>
          <a:lstStyle/>
          <a:p>
            <a:endParaRPr lang="en-US"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15</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2" name="Table 11"/>
          <p:cNvGraphicFramePr>
            <a:graphicFrameLocks noGrp="1"/>
          </p:cNvGraphicFramePr>
          <p:nvPr>
            <p:extLst>
              <p:ext uri="{D42A27DB-BD31-4B8C-83A1-F6EECF244321}">
                <p14:modId xmlns:p14="http://schemas.microsoft.com/office/powerpoint/2010/main" val="571529703"/>
              </p:ext>
            </p:extLst>
          </p:nvPr>
        </p:nvGraphicFramePr>
        <p:xfrm>
          <a:off x="1978918" y="2891668"/>
          <a:ext cx="5184576" cy="2276052"/>
        </p:xfrm>
        <a:graphic>
          <a:graphicData uri="http://schemas.openxmlformats.org/drawingml/2006/table">
            <a:tbl>
              <a:tblPr firstRow="1" bandRow="1">
                <a:tableStyleId>{21E4AEA4-8DFA-4A89-87EB-49C32662AFE0}</a:tableStyleId>
              </a:tblPr>
              <a:tblGrid>
                <a:gridCol w="792090"/>
                <a:gridCol w="936102"/>
                <a:gridCol w="864096"/>
                <a:gridCol w="864096"/>
                <a:gridCol w="864096"/>
                <a:gridCol w="864096"/>
              </a:tblGrid>
              <a:tr h="371052">
                <a:tc>
                  <a:txBody>
                    <a:bodyPr/>
                    <a:lstStyle/>
                    <a:p>
                      <a:endParaRPr lang="en-US" sz="1800" dirty="0"/>
                    </a:p>
                  </a:txBody>
                  <a:tcPr marT="45746" marB="45746"/>
                </a:tc>
                <a:tc>
                  <a:txBody>
                    <a:bodyPr/>
                    <a:lstStyle/>
                    <a:p>
                      <a:pPr algn="ctr"/>
                      <a:r>
                        <a:rPr lang="en-US" sz="1800" dirty="0" smtClean="0"/>
                        <a:t>MON</a:t>
                      </a:r>
                      <a:endParaRPr lang="en-US" sz="1800" dirty="0"/>
                    </a:p>
                  </a:txBody>
                  <a:tcPr marT="45746" marB="45746"/>
                </a:tc>
                <a:tc>
                  <a:txBody>
                    <a:bodyPr/>
                    <a:lstStyle/>
                    <a:p>
                      <a:pPr algn="ctr"/>
                      <a:r>
                        <a:rPr lang="en-US" sz="1800" dirty="0" smtClean="0"/>
                        <a:t>TUE</a:t>
                      </a:r>
                      <a:endParaRPr lang="en-US" sz="1800" dirty="0"/>
                    </a:p>
                  </a:txBody>
                  <a:tcPr marT="45746" marB="45746"/>
                </a:tc>
                <a:tc>
                  <a:txBody>
                    <a:bodyPr/>
                    <a:lstStyle/>
                    <a:p>
                      <a:pPr algn="ctr"/>
                      <a:r>
                        <a:rPr lang="en-US" sz="1800" dirty="0" smtClean="0"/>
                        <a:t>WED</a:t>
                      </a:r>
                      <a:endParaRPr lang="en-US" sz="1800" dirty="0"/>
                    </a:p>
                  </a:txBody>
                  <a:tcPr marT="45746" marB="45746"/>
                </a:tc>
                <a:tc>
                  <a:txBody>
                    <a:bodyPr/>
                    <a:lstStyle/>
                    <a:p>
                      <a:pPr algn="ctr"/>
                      <a:r>
                        <a:rPr lang="en-US" sz="1800" dirty="0" smtClean="0"/>
                        <a:t>THU</a:t>
                      </a:r>
                      <a:endParaRPr lang="en-US" sz="1800" dirty="0"/>
                    </a:p>
                  </a:txBody>
                  <a:tcPr marT="45746" marB="45746"/>
                </a:tc>
                <a:tc>
                  <a:txBody>
                    <a:bodyPr/>
                    <a:lstStyle/>
                    <a:p>
                      <a:pPr algn="ctr"/>
                      <a:r>
                        <a:rPr lang="en-US" sz="1800" dirty="0" smtClean="0"/>
                        <a:t>FRI</a:t>
                      </a:r>
                      <a:endParaRPr lang="en-US" sz="1800" dirty="0"/>
                    </a:p>
                  </a:txBody>
                  <a:tcPr marT="45746" marB="45746"/>
                </a:tc>
              </a:tr>
              <a:tr h="371052">
                <a:tc>
                  <a:txBody>
                    <a:bodyPr/>
                    <a:lstStyle/>
                    <a:p>
                      <a:r>
                        <a:rPr lang="en-US" sz="1800" dirty="0" smtClean="0"/>
                        <a:t>AM1</a:t>
                      </a:r>
                      <a:endParaRPr lang="en-US" sz="1800" dirty="0"/>
                    </a:p>
                  </a:txBody>
                  <a:tcPr marT="45746" marB="45746"/>
                </a:tc>
                <a:tc>
                  <a:txBody>
                    <a:bodyPr/>
                    <a:lstStyle/>
                    <a:p>
                      <a:pPr algn="ctr"/>
                      <a:endParaRPr lang="en-US" sz="1800" dirty="0"/>
                    </a:p>
                  </a:txBody>
                  <a:tcPr marT="45746" marB="45746"/>
                </a:tc>
                <a:tc>
                  <a:txBody>
                    <a:bodyPr/>
                    <a:lstStyle/>
                    <a:p>
                      <a:pPr algn="ctr"/>
                      <a:r>
                        <a:rPr lang="en-US" sz="1800" dirty="0" smtClean="0"/>
                        <a:t>AZ</a:t>
                      </a:r>
                      <a:endParaRPr lang="en-US" sz="1800" dirty="0"/>
                    </a:p>
                  </a:txBody>
                  <a:tcPr marT="45746" marB="45746">
                    <a:solidFill>
                      <a:srgbClr val="92D050"/>
                    </a:solidFill>
                  </a:tcPr>
                </a:tc>
                <a:tc>
                  <a:txBody>
                    <a:bodyPr/>
                    <a:lstStyle/>
                    <a:p>
                      <a:pPr marL="0" algn="ctr" defTabSz="914400" rtl="0" eaLnBrk="1" latinLnBrk="0" hangingPunct="1"/>
                      <a:endParaRPr lang="en-US" sz="1800" kern="1200" dirty="0">
                        <a:solidFill>
                          <a:schemeClr val="dk1"/>
                        </a:solidFill>
                        <a:latin typeface="+mn-lt"/>
                        <a:ea typeface="+mn-ea"/>
                        <a:cs typeface="+mn-cs"/>
                      </a:endParaRPr>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t>AZ</a:t>
                      </a:r>
                      <a:endParaRPr lang="en-US" sz="1800" kern="1200" dirty="0" smtClean="0">
                        <a:solidFill>
                          <a:schemeClr val="dk1"/>
                        </a:solidFill>
                        <a:latin typeface="+mn-lt"/>
                        <a:ea typeface="+mn-ea"/>
                        <a:cs typeface="+mn-cs"/>
                      </a:endParaRPr>
                    </a:p>
                  </a:txBody>
                  <a:tcPr marT="45746" marB="45746">
                    <a:solidFill>
                      <a:srgbClr val="92D050"/>
                    </a:solidFill>
                  </a:tcPr>
                </a:tc>
                <a:tc>
                  <a:txBody>
                    <a:bodyPr/>
                    <a:lstStyle/>
                    <a:p>
                      <a:pPr algn="ctr"/>
                      <a:endParaRPr lang="en-US" sz="1800" dirty="0"/>
                    </a:p>
                  </a:txBody>
                  <a:tcPr marT="45746" marB="45746"/>
                </a:tc>
              </a:tr>
              <a:tr h="371052">
                <a:tc>
                  <a:txBody>
                    <a:bodyPr/>
                    <a:lstStyle/>
                    <a:p>
                      <a:r>
                        <a:rPr lang="en-US" sz="1800" dirty="0" smtClean="0"/>
                        <a:t>AM2</a:t>
                      </a: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r>
              <a:tr h="420792">
                <a:tc>
                  <a:txBody>
                    <a:bodyPr/>
                    <a:lstStyle/>
                    <a:p>
                      <a:r>
                        <a:rPr lang="en-US" sz="1800" dirty="0" smtClean="0"/>
                        <a:t>PM1</a:t>
                      </a:r>
                      <a:endParaRPr lang="en-US" sz="1800" dirty="0"/>
                    </a:p>
                  </a:txBody>
                  <a:tcPr marT="45746" marB="45746"/>
                </a:tc>
                <a:tc>
                  <a:txBody>
                    <a:bodyPr/>
                    <a:lstStyle/>
                    <a:p>
                      <a:pPr algn="ctr"/>
                      <a:endParaRPr lang="en-US" sz="1800" dirty="0"/>
                    </a:p>
                  </a:txBody>
                  <a:tcPr marT="45746" marB="45746"/>
                </a:tc>
                <a:tc>
                  <a:txBody>
                    <a:bodyPr/>
                    <a:lstStyle/>
                    <a:p>
                      <a:pPr algn="ctr"/>
                      <a:r>
                        <a:rPr lang="en-US" sz="1800" dirty="0" smtClean="0"/>
                        <a:t>AZ</a:t>
                      </a:r>
                      <a:endParaRPr lang="en-US" sz="1800" dirty="0"/>
                    </a:p>
                  </a:txBody>
                  <a:tcPr marT="45746" marB="45746">
                    <a:solidFill>
                      <a:srgbClr val="92D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t>AZ</a:t>
                      </a:r>
                      <a:endParaRPr lang="en-US" sz="1800" kern="1200" dirty="0" smtClean="0">
                        <a:solidFill>
                          <a:schemeClr val="dk1"/>
                        </a:solidFill>
                        <a:latin typeface="+mn-lt"/>
                        <a:ea typeface="+mn-ea"/>
                        <a:cs typeface="+mn-cs"/>
                      </a:endParaRPr>
                    </a:p>
                  </a:txBody>
                  <a:tcPr marT="45746" marB="45746">
                    <a:solidFill>
                      <a:srgbClr val="92D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kern="1200" dirty="0">
                        <a:solidFill>
                          <a:schemeClr val="dk1"/>
                        </a:solidFill>
                        <a:latin typeface="+mn-lt"/>
                        <a:ea typeface="+mn-ea"/>
                        <a:cs typeface="+mn-cs"/>
                      </a:endParaRPr>
                    </a:p>
                  </a:txBody>
                  <a:tcPr marT="45746" marB="45746"/>
                </a:tc>
                <a:tc>
                  <a:txBody>
                    <a:bodyPr/>
                    <a:lstStyle/>
                    <a:p>
                      <a:pPr algn="ctr"/>
                      <a:endParaRPr lang="en-US" sz="1800" dirty="0"/>
                    </a:p>
                  </a:txBody>
                  <a:tcPr marT="45746" marB="45746"/>
                </a:tc>
              </a:tr>
              <a:tr h="371052">
                <a:tc>
                  <a:txBody>
                    <a:bodyPr/>
                    <a:lstStyle/>
                    <a:p>
                      <a:r>
                        <a:rPr lang="en-US" sz="1800" dirty="0" smtClean="0"/>
                        <a:t>PM2</a:t>
                      </a:r>
                      <a:endParaRPr lang="en-US" sz="1800" dirty="0"/>
                    </a:p>
                  </a:txBody>
                  <a:tcPr marT="45746" marB="45746"/>
                </a:tc>
                <a:tc>
                  <a:txBody>
                    <a:bodyPr/>
                    <a:lstStyle/>
                    <a:p>
                      <a:pPr algn="ctr"/>
                      <a:endParaRPr lang="en-US" sz="1800" dirty="0"/>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46" marB="45746"/>
                </a:tc>
                <a:tc>
                  <a:txBody>
                    <a:bodyPr/>
                    <a:lstStyle/>
                    <a:p>
                      <a:pPr algn="ctr"/>
                      <a:r>
                        <a:rPr lang="en-US" sz="1800" kern="1200" dirty="0" smtClean="0"/>
                        <a:t>AZ</a:t>
                      </a:r>
                      <a:endParaRPr lang="en-US" sz="1800" dirty="0"/>
                    </a:p>
                  </a:txBody>
                  <a:tcPr marT="45746" marB="45746">
                    <a:solidFill>
                      <a:srgbClr val="92D050"/>
                    </a:solidFill>
                  </a:tcPr>
                </a:tc>
                <a:tc>
                  <a:txBody>
                    <a:bodyPr/>
                    <a:lstStyle/>
                    <a:p>
                      <a:pPr algn="ctr"/>
                      <a:endParaRPr lang="en-US" dirty="0"/>
                    </a:p>
                  </a:txBody>
                  <a:tcPr marT="45746" marB="45746"/>
                </a:tc>
                <a:tc>
                  <a:txBody>
                    <a:bodyPr/>
                    <a:lstStyle/>
                    <a:p>
                      <a:endParaRPr lang="en-US" dirty="0"/>
                    </a:p>
                  </a:txBody>
                  <a:tcPr marT="45746" marB="45746"/>
                </a:tc>
              </a:tr>
              <a:tr h="371052">
                <a:tc>
                  <a:txBody>
                    <a:bodyPr/>
                    <a:lstStyle/>
                    <a:p>
                      <a:r>
                        <a:rPr lang="en-US" sz="1800" dirty="0" smtClean="0"/>
                        <a:t>Eve</a:t>
                      </a:r>
                      <a:endParaRPr lang="en-US" sz="1800" dirty="0"/>
                    </a:p>
                  </a:txBody>
                  <a:tcPr marT="45746" marB="45746"/>
                </a:tc>
                <a:tc>
                  <a:txBody>
                    <a:bodyPr/>
                    <a:lstStyle/>
                    <a:p>
                      <a:pPr algn="ctr"/>
                      <a:endParaRPr lang="en-US" sz="1800" dirty="0"/>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r>
            </a:tbl>
          </a:graphicData>
        </a:graphic>
      </p:graphicFrame>
      <p:sp>
        <p:nvSpPr>
          <p:cNvPr id="13"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26601923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Agenda for the Week</a:t>
            </a:r>
            <a:endParaRPr lang="en-US" dirty="0"/>
          </a:p>
        </p:txBody>
      </p:sp>
      <p:sp>
        <p:nvSpPr>
          <p:cNvPr id="8" name="Content Placeholder 2"/>
          <p:cNvSpPr>
            <a:spLocks noGrp="1"/>
          </p:cNvSpPr>
          <p:nvPr>
            <p:ph idx="1"/>
          </p:nvPr>
        </p:nvSpPr>
        <p:spPr>
          <a:xfrm>
            <a:off x="685800" y="1628800"/>
            <a:ext cx="7770813" cy="4465613"/>
          </a:xfrm>
        </p:spPr>
        <p:txBody>
          <a:bodyPr/>
          <a:lstStyle/>
          <a:p>
            <a:pPr algn="just">
              <a:spcBef>
                <a:spcPct val="20000"/>
              </a:spcBef>
              <a:buFontTx/>
              <a:buChar char="•"/>
            </a:pPr>
            <a:r>
              <a:rPr lang="en-US" altLang="en-US" sz="2000" b="0" dirty="0"/>
              <a:t>Patent policy</a:t>
            </a:r>
          </a:p>
          <a:p>
            <a:pPr algn="just">
              <a:spcBef>
                <a:spcPct val="20000"/>
              </a:spcBef>
              <a:buFontTx/>
              <a:buChar char="•"/>
            </a:pPr>
            <a:r>
              <a:rPr lang="en-US" altLang="en-US" sz="2000" b="0" dirty="0" smtClean="0"/>
              <a:t>Agenda setting for the week.</a:t>
            </a:r>
          </a:p>
          <a:p>
            <a:pPr algn="just">
              <a:spcBef>
                <a:spcPct val="20000"/>
              </a:spcBef>
              <a:buFontTx/>
              <a:buChar char="•"/>
            </a:pPr>
            <a:r>
              <a:rPr lang="en-US" altLang="en-US" sz="2000" b="0" dirty="0" smtClean="0"/>
              <a:t>Approve </a:t>
            </a:r>
            <a:r>
              <a:rPr lang="en-US" altLang="en-US" sz="2000" b="0" dirty="0"/>
              <a:t>previous meeting minutes </a:t>
            </a:r>
            <a:r>
              <a:rPr lang="en-US" altLang="en-US" sz="2000" b="0" dirty="0" smtClean="0"/>
              <a:t>(11-17-1171).  </a:t>
            </a:r>
            <a:endParaRPr lang="en-US" altLang="en-US" sz="2000" b="0" dirty="0" smtClean="0"/>
          </a:p>
          <a:p>
            <a:pPr algn="just">
              <a:spcBef>
                <a:spcPct val="20000"/>
              </a:spcBef>
              <a:buFontTx/>
              <a:buChar char="•"/>
            </a:pPr>
            <a:r>
              <a:rPr lang="en-US" altLang="en-US" sz="2000" b="0" dirty="0" smtClean="0"/>
              <a:t>Approve Aug. 30</a:t>
            </a:r>
            <a:r>
              <a:rPr lang="en-US" altLang="en-US" sz="2000" b="0" baseline="30000" dirty="0" smtClean="0"/>
              <a:t>th</a:t>
            </a:r>
            <a:r>
              <a:rPr lang="en-US" altLang="en-US" sz="2000" b="0" dirty="0" smtClean="0"/>
              <a:t>  </a:t>
            </a:r>
            <a:r>
              <a:rPr lang="en-US" altLang="en-US" sz="2000" b="0" dirty="0" err="1" smtClean="0"/>
              <a:t>telecon</a:t>
            </a:r>
            <a:r>
              <a:rPr lang="en-US" altLang="en-US" sz="2000" b="0" dirty="0" smtClean="0"/>
              <a:t> minutes (11-17-1385).</a:t>
            </a:r>
            <a:endParaRPr lang="en-US" altLang="en-US" sz="2000" b="0" dirty="0" smtClean="0"/>
          </a:p>
          <a:p>
            <a:pPr algn="just">
              <a:spcBef>
                <a:spcPct val="20000"/>
              </a:spcBef>
              <a:buFontTx/>
              <a:buChar char="•"/>
            </a:pPr>
            <a:r>
              <a:rPr lang="en-US" altLang="en-US" sz="2000" b="0" dirty="0"/>
              <a:t>Review and consider adopting of </a:t>
            </a:r>
            <a:r>
              <a:rPr lang="en-US" altLang="en-US" sz="2000" b="0" dirty="0" smtClean="0"/>
              <a:t>FRD </a:t>
            </a:r>
            <a:r>
              <a:rPr lang="en-US" altLang="en-US" sz="2000" b="0" dirty="0"/>
              <a:t>working draft.</a:t>
            </a:r>
          </a:p>
          <a:p>
            <a:pPr algn="just">
              <a:spcBef>
                <a:spcPct val="20000"/>
              </a:spcBef>
              <a:buFontTx/>
              <a:buChar char="•"/>
            </a:pPr>
            <a:r>
              <a:rPr lang="en-US" altLang="en-US" sz="2000" b="0" dirty="0" smtClean="0"/>
              <a:t>Review </a:t>
            </a:r>
            <a:r>
              <a:rPr lang="en-US" altLang="en-US" sz="2000" b="0" dirty="0"/>
              <a:t>and consider adopting of SFD working draft.</a:t>
            </a:r>
          </a:p>
          <a:p>
            <a:pPr marL="342900" lvl="1" indent="-342900" algn="just">
              <a:spcBef>
                <a:spcPct val="20000"/>
              </a:spcBef>
              <a:buFontTx/>
              <a:buChar char="•"/>
            </a:pPr>
            <a:r>
              <a:rPr lang="en-US" altLang="en-US" dirty="0"/>
              <a:t>Review PAR </a:t>
            </a:r>
            <a:r>
              <a:rPr lang="en-US" altLang="en-US" dirty="0" smtClean="0"/>
              <a:t>and CSD change </a:t>
            </a:r>
            <a:r>
              <a:rPr lang="en-US" altLang="en-US" dirty="0"/>
              <a:t>proposals to cover secured location activity.</a:t>
            </a:r>
          </a:p>
          <a:p>
            <a:pPr algn="just">
              <a:spcBef>
                <a:spcPct val="20000"/>
              </a:spcBef>
              <a:buFontTx/>
              <a:buChar char="•"/>
            </a:pPr>
            <a:r>
              <a:rPr lang="en-US" altLang="en-US" sz="2000" b="0" dirty="0" smtClean="0"/>
              <a:t>Review </a:t>
            </a:r>
            <a:r>
              <a:rPr lang="en-US" altLang="en-US" sz="2000" b="0" dirty="0" smtClean="0"/>
              <a:t>remaining open FRD comment resolution.</a:t>
            </a:r>
          </a:p>
          <a:p>
            <a:endParaRPr lang="en-US" sz="2800"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16</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30183679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Agenda for the </a:t>
            </a:r>
            <a:r>
              <a:rPr lang="en-US" altLang="en-US" dirty="0" smtClean="0">
                <a:solidFill>
                  <a:schemeClr val="tx2"/>
                </a:solidFill>
              </a:rPr>
              <a:t>Week (con.)</a:t>
            </a:r>
            <a:endParaRPr lang="en-US" dirty="0"/>
          </a:p>
        </p:txBody>
      </p:sp>
      <p:sp>
        <p:nvSpPr>
          <p:cNvPr id="8" name="Content Placeholder 2"/>
          <p:cNvSpPr>
            <a:spLocks noGrp="1"/>
          </p:cNvSpPr>
          <p:nvPr>
            <p:ph idx="1"/>
          </p:nvPr>
        </p:nvSpPr>
        <p:spPr>
          <a:xfrm>
            <a:off x="685800" y="1628800"/>
            <a:ext cx="7770813" cy="4465613"/>
          </a:xfrm>
        </p:spPr>
        <p:txBody>
          <a:bodyPr/>
          <a:lstStyle/>
          <a:p>
            <a:pPr algn="just">
              <a:spcBef>
                <a:spcPct val="20000"/>
              </a:spcBef>
              <a:buFontTx/>
              <a:buChar char="•"/>
            </a:pPr>
            <a:r>
              <a:rPr lang="en-US" altLang="en-US" sz="2000" b="0" dirty="0" smtClean="0"/>
              <a:t>Presentations </a:t>
            </a:r>
            <a:r>
              <a:rPr lang="en-US" altLang="en-US" sz="2000" b="0" dirty="0"/>
              <a:t>to inform </a:t>
            </a:r>
            <a:r>
              <a:rPr lang="en-US" altLang="en-US" sz="2000" b="0" dirty="0" smtClean="0"/>
              <a:t>the TG</a:t>
            </a:r>
            <a:r>
              <a:rPr lang="en-US" altLang="en-US" sz="2000" b="0" dirty="0" smtClean="0">
                <a:solidFill>
                  <a:srgbClr val="FF33CC"/>
                </a:solidFill>
              </a:rPr>
              <a:t>:</a:t>
            </a:r>
            <a:endParaRPr lang="en-US" altLang="en-US" sz="2000" b="0" dirty="0"/>
          </a:p>
          <a:p>
            <a:pPr lvl="1" algn="just">
              <a:spcBef>
                <a:spcPct val="20000"/>
              </a:spcBef>
              <a:buFontTx/>
              <a:buChar char="•"/>
            </a:pPr>
            <a:r>
              <a:rPr lang="en-US" altLang="en-US" sz="1800" dirty="0" smtClean="0"/>
              <a:t>Submissions </a:t>
            </a:r>
            <a:r>
              <a:rPr lang="en-US" altLang="en-US" sz="1800" dirty="0"/>
              <a:t>towards </a:t>
            </a:r>
            <a:r>
              <a:rPr lang="en-US" altLang="en-US" sz="1800" dirty="0" smtClean="0"/>
              <a:t>SFD </a:t>
            </a:r>
            <a:r>
              <a:rPr lang="en-US" altLang="en-US" sz="1800" dirty="0"/>
              <a:t>text.</a:t>
            </a:r>
          </a:p>
          <a:p>
            <a:pPr lvl="1" algn="just">
              <a:spcBef>
                <a:spcPct val="20000"/>
              </a:spcBef>
              <a:buFontTx/>
              <a:buChar char="•"/>
            </a:pPr>
            <a:r>
              <a:rPr lang="en-US" altLang="en-US" sz="1800" dirty="0"/>
              <a:t>Supportive technical submissions to inform the TG.</a:t>
            </a:r>
          </a:p>
          <a:p>
            <a:pPr algn="just">
              <a:spcBef>
                <a:spcPct val="20000"/>
              </a:spcBef>
              <a:buFontTx/>
              <a:buChar char="•"/>
            </a:pPr>
            <a:r>
              <a:rPr lang="en-US" altLang="en-US" sz="2000" b="0" dirty="0" smtClean="0"/>
              <a:t>Review program timelines and consider updated timelines.</a:t>
            </a:r>
          </a:p>
          <a:p>
            <a:pPr algn="just">
              <a:spcBef>
                <a:spcPct val="20000"/>
              </a:spcBef>
              <a:buFontTx/>
              <a:buChar char="•"/>
            </a:pPr>
            <a:r>
              <a:rPr lang="en-US" altLang="en-US" sz="2000" b="0" dirty="0" smtClean="0"/>
              <a:t>Schedule </a:t>
            </a:r>
            <a:r>
              <a:rPr lang="en-US" altLang="en-US" sz="2000" b="0" dirty="0"/>
              <a:t>teleconference times as needed.</a:t>
            </a:r>
          </a:p>
          <a:p>
            <a:endParaRPr lang="en-US" sz="2800"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17</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16434019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List for the </a:t>
            </a:r>
            <a:r>
              <a:rPr lang="en-US" altLang="en-US" dirty="0" smtClean="0">
                <a:solidFill>
                  <a:schemeClr val="tx2"/>
                </a:solidFill>
              </a:rPr>
              <a:t>week (1)</a:t>
            </a:r>
            <a:endParaRPr lang="en-US" dirty="0"/>
          </a:p>
        </p:txBody>
      </p:sp>
      <p:sp>
        <p:nvSpPr>
          <p:cNvPr id="8"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18</a:t>
            </a:fld>
            <a:endParaRPr lang="en-GB" dirty="0"/>
          </a:p>
        </p:txBody>
      </p:sp>
      <p:sp>
        <p:nvSpPr>
          <p:cNvPr id="9"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1" name="Content Placeholder 6"/>
          <p:cNvGraphicFramePr>
            <a:graphicFrameLocks noGrp="1"/>
          </p:cNvGraphicFramePr>
          <p:nvPr>
            <p:ph idx="1"/>
            <p:extLst>
              <p:ext uri="{D42A27DB-BD31-4B8C-83A1-F6EECF244321}">
                <p14:modId xmlns:p14="http://schemas.microsoft.com/office/powerpoint/2010/main" val="4268577409"/>
              </p:ext>
            </p:extLst>
          </p:nvPr>
        </p:nvGraphicFramePr>
        <p:xfrm>
          <a:off x="380206" y="1484784"/>
          <a:ext cx="8458200" cy="4175584"/>
        </p:xfrm>
        <a:graphic>
          <a:graphicData uri="http://schemas.openxmlformats.org/drawingml/2006/table">
            <a:tbl>
              <a:tblPr firstRow="1" bandRow="1">
                <a:tableStyleId>{21E4AEA4-8DFA-4A89-87EB-49C32662AFE0}</a:tableStyleId>
              </a:tblPr>
              <a:tblGrid>
                <a:gridCol w="1205558"/>
                <a:gridCol w="1690092"/>
                <a:gridCol w="3422476"/>
                <a:gridCol w="2140074"/>
              </a:tblGrid>
              <a:tr h="332739">
                <a:tc>
                  <a:txBody>
                    <a:bodyPr/>
                    <a:lstStyle/>
                    <a:p>
                      <a:pPr algn="ctr"/>
                      <a:r>
                        <a:rPr lang="en-US" sz="1600" dirty="0" smtClean="0"/>
                        <a:t>DCN</a:t>
                      </a:r>
                      <a:endParaRPr lang="en-US" sz="1600" dirty="0"/>
                    </a:p>
                  </a:txBody>
                  <a:tcPr marR="36000" marT="45712" marB="45712"/>
                </a:tc>
                <a:tc>
                  <a:txBody>
                    <a:bodyPr/>
                    <a:lstStyle/>
                    <a:p>
                      <a:pPr algn="ctr"/>
                      <a:r>
                        <a:rPr lang="en-US" sz="1600" dirty="0" smtClean="0"/>
                        <a:t>Presenter</a:t>
                      </a:r>
                      <a:endParaRPr lang="en-US" sz="1600" dirty="0"/>
                    </a:p>
                  </a:txBody>
                  <a:tcPr marR="36000" marT="45712" marB="45712"/>
                </a:tc>
                <a:tc>
                  <a:txBody>
                    <a:bodyPr/>
                    <a:lstStyle/>
                    <a:p>
                      <a:pPr algn="ctr"/>
                      <a:r>
                        <a:rPr lang="en-US" sz="1600" dirty="0" smtClean="0"/>
                        <a:t>Title</a:t>
                      </a:r>
                      <a:endParaRPr lang="en-US" sz="1600" dirty="0"/>
                    </a:p>
                  </a:txBody>
                  <a:tcPr marR="36000" marT="45712" marB="45712"/>
                </a:tc>
                <a:tc>
                  <a:txBody>
                    <a:bodyPr/>
                    <a:lstStyle/>
                    <a:p>
                      <a:pPr algn="ctr"/>
                      <a:r>
                        <a:rPr lang="en-US" sz="1600" dirty="0" smtClean="0"/>
                        <a:t>Topic</a:t>
                      </a:r>
                      <a:endParaRPr lang="en-US" sz="1600" dirty="0"/>
                    </a:p>
                  </a:txBody>
                  <a:tcPr marR="36000" marT="45712" marB="45712"/>
                </a:tc>
              </a:tr>
              <a:tr h="332739">
                <a:tc>
                  <a:txBody>
                    <a:bodyPr/>
                    <a:lstStyle/>
                    <a:p>
                      <a:pPr marL="0" algn="l" defTabSz="914400" rtl="0" eaLnBrk="1" latinLnBrk="0" hangingPunct="1"/>
                      <a:r>
                        <a:rPr lang="en-US" sz="1600" strike="noStrike" kern="1200" dirty="0" smtClean="0">
                          <a:solidFill>
                            <a:schemeClr val="dk1"/>
                          </a:solidFill>
                          <a:latin typeface="+mn-lt"/>
                          <a:ea typeface="+mn-ea"/>
                          <a:cs typeface="+mn-cs"/>
                        </a:rPr>
                        <a:t>11-17-1209</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Jonathan Segev</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err="1" smtClean="0">
                          <a:solidFill>
                            <a:schemeClr val="dk1"/>
                          </a:solidFill>
                          <a:latin typeface="+mn-lt"/>
                          <a:ea typeface="+mn-ea"/>
                          <a:cs typeface="+mn-cs"/>
                        </a:rPr>
                        <a:t>TGaz</a:t>
                      </a:r>
                      <a:r>
                        <a:rPr lang="en-US" sz="1600" strike="noStrike" kern="1200" dirty="0" smtClean="0">
                          <a:solidFill>
                            <a:schemeClr val="dk1"/>
                          </a:solidFill>
                          <a:latin typeface="+mn-lt"/>
                          <a:ea typeface="+mn-ea"/>
                          <a:cs typeface="+mn-cs"/>
                        </a:rPr>
                        <a:t> Sep 2017 Agenda</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Agenda Deck</a:t>
                      </a:r>
                      <a:endParaRPr lang="en-US" sz="1600" strike="noStrike" kern="1200" dirty="0">
                        <a:solidFill>
                          <a:schemeClr val="dk1"/>
                        </a:solidFill>
                        <a:latin typeface="+mn-lt"/>
                        <a:ea typeface="+mn-ea"/>
                        <a:cs typeface="+mn-cs"/>
                      </a:endParaRPr>
                    </a:p>
                  </a:txBody>
                  <a:tcPr marT="45712" marB="45712"/>
                </a:tc>
              </a:tr>
              <a:tr h="2464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11-17-1171</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Roy Want</a:t>
                      </a: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July meeting minutes</a:t>
                      </a:r>
                      <a:endParaRPr lang="en-US" sz="1600" strike="noStrike"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Meeting minutes</a:t>
                      </a:r>
                    </a:p>
                  </a:txBody>
                  <a:tcPr marT="45712" marB="45712"/>
                </a:tc>
              </a:tr>
              <a:tr h="157564">
                <a:tc>
                  <a:txBody>
                    <a:bodyPr/>
                    <a:lstStyle/>
                    <a:p>
                      <a:r>
                        <a:rPr lang="en-US" sz="1600" strike="noStrike" dirty="0" smtClean="0"/>
                        <a:t>11-17-1385</a:t>
                      </a:r>
                      <a:endParaRPr lang="en-US" sz="1600" strike="noStrike" dirty="0"/>
                    </a:p>
                  </a:txBody>
                  <a:tcPr marT="45712" marB="45712"/>
                </a:tc>
                <a:tc>
                  <a:txBody>
                    <a:bodyPr/>
                    <a:lstStyle/>
                    <a:p>
                      <a:r>
                        <a:rPr lang="en-US" sz="1600" strike="noStrike" dirty="0" smtClean="0"/>
                        <a:t>Roy Want</a:t>
                      </a:r>
                      <a:r>
                        <a:rPr lang="en-US" sz="1600" strike="noStrike" baseline="0" dirty="0" smtClean="0"/>
                        <a:t> </a:t>
                      </a:r>
                      <a:endParaRPr lang="en-US" sz="1600" strike="noStrike" dirty="0"/>
                    </a:p>
                  </a:txBody>
                  <a:tcPr marT="45712" marB="45712"/>
                </a:tc>
                <a:tc>
                  <a:txBody>
                    <a:bodyPr/>
                    <a:lstStyle/>
                    <a:p>
                      <a:r>
                        <a:rPr lang="en-US" sz="1600" strike="noStrike" dirty="0" smtClean="0"/>
                        <a:t>Aug. 30</a:t>
                      </a:r>
                      <a:r>
                        <a:rPr lang="en-US" sz="1600" strike="noStrike" baseline="30000" dirty="0" smtClean="0"/>
                        <a:t>th</a:t>
                      </a:r>
                      <a:r>
                        <a:rPr lang="en-US" sz="1600" strike="noStrike" dirty="0" smtClean="0"/>
                        <a:t> </a:t>
                      </a:r>
                      <a:r>
                        <a:rPr lang="en-US" sz="1600" strike="noStrike" dirty="0" err="1" smtClean="0"/>
                        <a:t>telecon</a:t>
                      </a:r>
                      <a:r>
                        <a:rPr lang="en-US" sz="1600" strike="noStrike" dirty="0" smtClean="0"/>
                        <a:t> minutes</a:t>
                      </a:r>
                      <a:endParaRPr lang="en-US" sz="1600" strike="noStrike" dirty="0"/>
                    </a:p>
                  </a:txBody>
                  <a:tcPr marT="45712" marB="45712"/>
                </a:tc>
                <a:tc>
                  <a:txBody>
                    <a:bodyPr/>
                    <a:lstStyle/>
                    <a:p>
                      <a:r>
                        <a:rPr lang="en-US" sz="1600" strike="noStrike" dirty="0" err="1" smtClean="0"/>
                        <a:t>Telecon</a:t>
                      </a:r>
                      <a:r>
                        <a:rPr lang="en-US" sz="1600" strike="noStrike" dirty="0" smtClean="0"/>
                        <a:t> minutes</a:t>
                      </a:r>
                      <a:endParaRPr lang="en-US" sz="1600" strike="noStrike" dirty="0"/>
                    </a:p>
                  </a:txBody>
                  <a:tcPr marT="45712" marB="45712"/>
                </a:tc>
              </a:tr>
              <a:tr h="157564">
                <a:tc>
                  <a:txBody>
                    <a:bodyPr/>
                    <a:lstStyle/>
                    <a:p>
                      <a:pPr marL="0" algn="l" defTabSz="914400" rtl="0" eaLnBrk="1" latinLnBrk="0" hangingPunct="1"/>
                      <a:r>
                        <a:rPr lang="en-US" sz="1600" strike="noStrike" kern="1200" dirty="0" smtClean="0">
                          <a:solidFill>
                            <a:schemeClr val="dk1"/>
                          </a:solidFill>
                          <a:latin typeface="+mn-lt"/>
                          <a:ea typeface="+mn-ea"/>
                          <a:cs typeface="+mn-cs"/>
                        </a:rPr>
                        <a:t>11-16-424</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Allan Zhu</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FRD Working Draft Approval</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FRD </a:t>
                      </a:r>
                      <a:endParaRPr lang="en-US" sz="1600" strike="noStrike" kern="1200" dirty="0">
                        <a:solidFill>
                          <a:schemeClr val="dk1"/>
                        </a:solidFill>
                        <a:latin typeface="+mn-lt"/>
                        <a:ea typeface="+mn-ea"/>
                        <a:cs typeface="+mn-cs"/>
                      </a:endParaRPr>
                    </a:p>
                  </a:txBody>
                  <a:tcPr marT="45712" marB="45712"/>
                </a:tc>
              </a:tr>
              <a:tr h="148656">
                <a:tc>
                  <a:txBody>
                    <a:bodyPr/>
                    <a:lstStyle/>
                    <a:p>
                      <a:pPr marL="0" algn="l" defTabSz="914400" rtl="0" eaLnBrk="1" latinLnBrk="0" hangingPunct="1"/>
                      <a:r>
                        <a:rPr lang="en-US" sz="1600" strike="noStrike" kern="1200" dirty="0" smtClean="0">
                          <a:solidFill>
                            <a:schemeClr val="dk1"/>
                          </a:solidFill>
                          <a:latin typeface="+mn-lt"/>
                          <a:ea typeface="+mn-ea"/>
                          <a:cs typeface="+mn-cs"/>
                        </a:rPr>
                        <a:t>11-17-462</a:t>
                      </a: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Chao Chu Wang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SFD</a:t>
                      </a:r>
                      <a:r>
                        <a:rPr lang="en-US" sz="1600" strike="noStrike" kern="1200" baseline="0" dirty="0" smtClean="0">
                          <a:solidFill>
                            <a:schemeClr val="dk1"/>
                          </a:solidFill>
                          <a:latin typeface="+mn-lt"/>
                          <a:ea typeface="+mn-ea"/>
                          <a:cs typeface="+mn-cs"/>
                        </a:rPr>
                        <a:t> Working Draft approval</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SFD</a:t>
                      </a:r>
                      <a:r>
                        <a:rPr lang="en-US" sz="1600" strike="noStrike" kern="1200" baseline="0" dirty="0" smtClean="0">
                          <a:solidFill>
                            <a:schemeClr val="dk1"/>
                          </a:solidFill>
                          <a:latin typeface="+mn-lt"/>
                          <a:ea typeface="+mn-ea"/>
                          <a:cs typeface="+mn-cs"/>
                        </a:rPr>
                        <a:t> </a:t>
                      </a:r>
                      <a:endParaRPr lang="en-US" sz="1600" strike="noStrike" kern="1200" dirty="0">
                        <a:solidFill>
                          <a:schemeClr val="dk1"/>
                        </a:solidFill>
                        <a:latin typeface="+mn-lt"/>
                        <a:ea typeface="+mn-ea"/>
                        <a:cs typeface="+mn-cs"/>
                      </a:endParaRPr>
                    </a:p>
                  </a:txBody>
                  <a:tcPr marT="45712" marB="45712"/>
                </a:tc>
              </a:tr>
              <a:tr h="152392">
                <a:tc>
                  <a:txBody>
                    <a:bodyPr/>
                    <a:lstStyle/>
                    <a:p>
                      <a:r>
                        <a:rPr lang="en-US" sz="1600" strike="noStrike" dirty="0" smtClean="0"/>
                        <a:t>11-17-1305</a:t>
                      </a:r>
                      <a:endParaRPr lang="en-US" sz="1600" strike="noStrike" dirty="0"/>
                    </a:p>
                  </a:txBody>
                  <a:tcPr marT="45712" marB="45712"/>
                </a:tc>
                <a:tc>
                  <a:txBody>
                    <a:bodyPr/>
                    <a:lstStyle/>
                    <a:p>
                      <a:r>
                        <a:rPr lang="en-US" sz="1600" strike="noStrike" dirty="0" smtClean="0"/>
                        <a:t>Christian Berger</a:t>
                      </a:r>
                      <a:endParaRPr lang="en-US" sz="1600" strike="noStrike" dirty="0"/>
                    </a:p>
                  </a:txBody>
                  <a:tcPr marT="45712" marB="45712"/>
                </a:tc>
                <a:tc>
                  <a:txBody>
                    <a:bodyPr/>
                    <a:lstStyle/>
                    <a:p>
                      <a:r>
                        <a:rPr lang="en-US" sz="1600" strike="noStrike" kern="1200" dirty="0" smtClean="0">
                          <a:solidFill>
                            <a:schemeClr val="dk1"/>
                          </a:solidFill>
                          <a:effectLst/>
                          <a:latin typeface="+mn-lt"/>
                          <a:ea typeface="+mn-ea"/>
                          <a:cs typeface="+mn-cs"/>
                        </a:rPr>
                        <a:t>SU Sounding Measurement Exchange and Feedback</a:t>
                      </a:r>
                      <a:endParaRPr lang="en-US" sz="1600" strike="noStrike" dirty="0"/>
                    </a:p>
                  </a:txBody>
                  <a:tcPr marT="45712" marB="45712"/>
                </a:tc>
                <a:tc>
                  <a:txBody>
                    <a:bodyPr/>
                    <a:lstStyle/>
                    <a:p>
                      <a:r>
                        <a:rPr lang="en-US" sz="1600" strike="noStrike" dirty="0" smtClean="0"/>
                        <a:t>SFD</a:t>
                      </a:r>
                      <a:endParaRPr lang="en-US" sz="1600" strike="noStrike" dirty="0"/>
                    </a:p>
                  </a:txBody>
                  <a:tcPr marT="45712" marB="45712"/>
                </a:tc>
              </a:tr>
              <a:tr h="152392">
                <a:tc>
                  <a:txBody>
                    <a:bodyPr/>
                    <a:lstStyle/>
                    <a:p>
                      <a:r>
                        <a:rPr lang="en-US" sz="1600" b="0" strike="noStrike" dirty="0" smtClean="0"/>
                        <a:t>11-17-1308</a:t>
                      </a:r>
                      <a:endParaRPr lang="en-US" sz="1600" b="0" strike="noStrike" dirty="0"/>
                    </a:p>
                  </a:txBody>
                  <a:tcPr marT="45712" marB="45712"/>
                </a:tc>
                <a:tc>
                  <a:txBody>
                    <a:bodyPr/>
                    <a:lstStyle/>
                    <a:p>
                      <a:r>
                        <a:rPr lang="en-US" sz="1600" b="0" strike="noStrike" dirty="0" smtClean="0"/>
                        <a:t>Ofer Bar Shalom</a:t>
                      </a:r>
                      <a:endParaRPr lang="en-US" sz="1600" b="0" strike="noStrike" dirty="0"/>
                    </a:p>
                  </a:txBody>
                  <a:tcPr marT="45712" marB="45712"/>
                </a:tc>
                <a:tc>
                  <a:txBody>
                    <a:bodyPr/>
                    <a:lstStyle/>
                    <a:p>
                      <a:r>
                        <a:rPr lang="en-US" sz="1600" b="0" strike="noStrike" kern="1200" dirty="0" smtClean="0">
                          <a:solidFill>
                            <a:schemeClr val="dk1"/>
                          </a:solidFill>
                          <a:effectLst/>
                          <a:latin typeface="+mn-lt"/>
                          <a:ea typeface="+mn-ea"/>
                          <a:cs typeface="+mn-cs"/>
                        </a:rPr>
                        <a:t>Collaborative Time of Arrival (</a:t>
                      </a:r>
                      <a:r>
                        <a:rPr lang="en-US" sz="1600" b="0" strike="noStrike" kern="1200" dirty="0" err="1" smtClean="0">
                          <a:solidFill>
                            <a:schemeClr val="dk1"/>
                          </a:solidFill>
                          <a:effectLst/>
                          <a:latin typeface="+mn-lt"/>
                          <a:ea typeface="+mn-ea"/>
                          <a:cs typeface="+mn-cs"/>
                        </a:rPr>
                        <a:t>CToA</a:t>
                      </a:r>
                      <a:r>
                        <a:rPr lang="en-US" sz="1600" b="0" strike="noStrike" kern="1200" dirty="0" smtClean="0">
                          <a:solidFill>
                            <a:schemeClr val="dk1"/>
                          </a:solidFill>
                          <a:effectLst/>
                          <a:latin typeface="+mn-lt"/>
                          <a:ea typeface="+mn-ea"/>
                          <a:cs typeface="+mn-cs"/>
                        </a:rPr>
                        <a:t>)</a:t>
                      </a:r>
                      <a:endParaRPr lang="en-US" sz="1600" b="0" strike="noStrike" dirty="0"/>
                    </a:p>
                  </a:txBody>
                  <a:tcPr marT="45712" marB="45712"/>
                </a:tc>
                <a:tc>
                  <a:txBody>
                    <a:bodyPr/>
                    <a:lstStyle/>
                    <a:p>
                      <a:r>
                        <a:rPr lang="en-US" sz="1600" b="0" strike="noStrike" dirty="0" smtClean="0"/>
                        <a:t>Technical</a:t>
                      </a:r>
                      <a:endParaRPr lang="en-US" sz="1600" b="0" strike="noStrike" dirty="0"/>
                    </a:p>
                  </a:txBody>
                  <a:tcPr marT="45712" marB="45712"/>
                </a:tc>
              </a:tr>
              <a:tr h="0">
                <a:tc>
                  <a:txBody>
                    <a:bodyPr/>
                    <a:lstStyle/>
                    <a:p>
                      <a:r>
                        <a:rPr lang="en-US" sz="1600" b="0" strike="noStrike" dirty="0" smtClean="0"/>
                        <a:t>11-17-1309</a:t>
                      </a:r>
                      <a:endParaRPr lang="en-US" sz="1600" b="0" strike="noStrike"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strike="noStrike" dirty="0" smtClean="0"/>
                        <a:t>Ofer Bar Shalom</a:t>
                      </a:r>
                      <a:endParaRPr lang="en-US" sz="1600" b="0" strike="noStrike" dirty="0" smtClean="0"/>
                    </a:p>
                  </a:txBody>
                  <a:tcPr marT="45712" marB="45712"/>
                </a:tc>
                <a:tc>
                  <a:txBody>
                    <a:bodyPr/>
                    <a:lstStyle/>
                    <a:p>
                      <a:r>
                        <a:rPr lang="en-US" sz="1600" b="0" strike="noStrike" kern="1200" dirty="0" err="1" smtClean="0">
                          <a:solidFill>
                            <a:schemeClr val="dk1"/>
                          </a:solidFill>
                          <a:effectLst/>
                          <a:latin typeface="+mn-lt"/>
                          <a:ea typeface="+mn-ea"/>
                          <a:cs typeface="+mn-cs"/>
                        </a:rPr>
                        <a:t>CToA</a:t>
                      </a:r>
                      <a:r>
                        <a:rPr lang="en-US" sz="1600" b="0" strike="noStrike" kern="1200" dirty="0" smtClean="0">
                          <a:solidFill>
                            <a:schemeClr val="dk1"/>
                          </a:solidFill>
                          <a:effectLst/>
                          <a:latin typeface="+mn-lt"/>
                          <a:ea typeface="+mn-ea"/>
                          <a:cs typeface="+mn-cs"/>
                        </a:rPr>
                        <a:t> Protocol Analysis</a:t>
                      </a:r>
                      <a:endParaRPr lang="en-US" sz="1600" b="0" strike="noStrike" dirty="0"/>
                    </a:p>
                  </a:txBody>
                  <a:tcPr marT="45712" marB="45712"/>
                </a:tc>
                <a:tc>
                  <a:txBody>
                    <a:bodyPr/>
                    <a:lstStyle/>
                    <a:p>
                      <a:r>
                        <a:rPr lang="en-US" sz="1600" b="0" strike="noStrike" dirty="0" smtClean="0"/>
                        <a:t>Technical</a:t>
                      </a:r>
                      <a:endParaRPr lang="en-US" sz="1600" b="0" strike="noStrike" dirty="0"/>
                    </a:p>
                  </a:txBody>
                  <a:tcPr marT="45712" marB="45712"/>
                </a:tc>
              </a:tr>
              <a:tr h="213355">
                <a:tc>
                  <a:txBody>
                    <a:bodyPr/>
                    <a:lstStyle/>
                    <a:p>
                      <a:r>
                        <a:rPr lang="en-US" sz="1600" strike="noStrike" dirty="0" smtClean="0"/>
                        <a:t>11-17-1370</a:t>
                      </a:r>
                      <a:endParaRPr lang="en-US" sz="1600" strike="noStrike" dirty="0"/>
                    </a:p>
                  </a:txBody>
                  <a:tcPr marT="45712" marB="45712"/>
                </a:tc>
                <a:tc>
                  <a:txBody>
                    <a:bodyPr/>
                    <a:lstStyle/>
                    <a:p>
                      <a:r>
                        <a:rPr lang="en-US" sz="1600" strike="noStrike" dirty="0" smtClean="0"/>
                        <a:t>Erik Lindskog</a:t>
                      </a:r>
                      <a:endParaRPr lang="en-US" sz="1600" strike="noStrike" dirty="0"/>
                    </a:p>
                  </a:txBody>
                  <a:tcPr marT="45712" marB="45712"/>
                </a:tc>
                <a:tc>
                  <a:txBody>
                    <a:bodyPr/>
                    <a:lstStyle/>
                    <a:p>
                      <a:r>
                        <a:rPr lang="en-US" sz="1600" strike="noStrike" dirty="0" smtClean="0"/>
                        <a:t>Scalable Location </a:t>
                      </a:r>
                      <a:r>
                        <a:rPr lang="en-US" sz="1600" strike="noStrike" dirty="0" smtClean="0"/>
                        <a:t>Protocol Comparison</a:t>
                      </a:r>
                      <a:endParaRPr lang="en-US" sz="1600" strike="noStrike" dirty="0"/>
                    </a:p>
                  </a:txBody>
                  <a:tcPr marT="45712" marB="45712"/>
                </a:tc>
                <a:tc>
                  <a:txBody>
                    <a:bodyPr/>
                    <a:lstStyle/>
                    <a:p>
                      <a:r>
                        <a:rPr lang="en-US" sz="1600" strike="noStrike" dirty="0" smtClean="0"/>
                        <a:t>Technical</a:t>
                      </a:r>
                      <a:endParaRPr lang="en-US" sz="1600" strike="noStrike" dirty="0"/>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11-17-1371</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Erik Lindskog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effectLst/>
                          <a:latin typeface="+mn-lt"/>
                          <a:ea typeface="+mn-ea"/>
                          <a:cs typeface="+mn-cs"/>
                        </a:rPr>
                        <a:t>Scalable Location </a:t>
                      </a:r>
                      <a:r>
                        <a:rPr lang="en-US" sz="1600" strike="noStrike" kern="1200" dirty="0" smtClean="0">
                          <a:solidFill>
                            <a:schemeClr val="dk1"/>
                          </a:solidFill>
                          <a:effectLst/>
                          <a:latin typeface="+mn-lt"/>
                          <a:ea typeface="+mn-ea"/>
                          <a:cs typeface="+mn-cs"/>
                        </a:rPr>
                        <a:t>Performance</a:t>
                      </a:r>
                      <a:r>
                        <a:rPr lang="en-US" sz="1600" b="1" strike="noStrike" kern="1200" dirty="0" smtClean="0">
                          <a:solidFill>
                            <a:schemeClr val="dk1"/>
                          </a:solidFill>
                          <a:effectLst/>
                          <a:latin typeface="+mn-lt"/>
                          <a:ea typeface="+mn-ea"/>
                          <a:cs typeface="+mn-cs"/>
                        </a:rPr>
                        <a:t> </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Technical</a:t>
                      </a:r>
                    </a:p>
                  </a:txBody>
                  <a:tcPr marT="45712" marB="45712"/>
                </a:tc>
              </a:tr>
            </a:tbl>
          </a:graphicData>
        </a:graphic>
      </p:graphicFrame>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2076556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List for the </a:t>
            </a:r>
            <a:r>
              <a:rPr lang="en-US" altLang="en-US" dirty="0" smtClean="0">
                <a:solidFill>
                  <a:schemeClr val="tx2"/>
                </a:solidFill>
              </a:rPr>
              <a:t>week (2)</a:t>
            </a:r>
            <a:endParaRPr lang="en-US" dirty="0"/>
          </a:p>
        </p:txBody>
      </p:sp>
      <p:sp>
        <p:nvSpPr>
          <p:cNvPr id="8"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19</a:t>
            </a:fld>
            <a:endParaRPr lang="en-GB" dirty="0"/>
          </a:p>
        </p:txBody>
      </p:sp>
      <p:sp>
        <p:nvSpPr>
          <p:cNvPr id="9"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1" name="Content Placeholder 6"/>
          <p:cNvGraphicFramePr>
            <a:graphicFrameLocks noGrp="1"/>
          </p:cNvGraphicFramePr>
          <p:nvPr>
            <p:ph idx="1"/>
            <p:extLst>
              <p:ext uri="{D42A27DB-BD31-4B8C-83A1-F6EECF244321}">
                <p14:modId xmlns:p14="http://schemas.microsoft.com/office/powerpoint/2010/main" val="303933836"/>
              </p:ext>
            </p:extLst>
          </p:nvPr>
        </p:nvGraphicFramePr>
        <p:xfrm>
          <a:off x="342106" y="1751013"/>
          <a:ext cx="8458200" cy="4373712"/>
        </p:xfrm>
        <a:graphic>
          <a:graphicData uri="http://schemas.openxmlformats.org/drawingml/2006/table">
            <a:tbl>
              <a:tblPr firstRow="1" bandRow="1">
                <a:tableStyleId>{21E4AEA4-8DFA-4A89-87EB-49C32662AFE0}</a:tableStyleId>
              </a:tblPr>
              <a:tblGrid>
                <a:gridCol w="1205558"/>
                <a:gridCol w="1512168"/>
                <a:gridCol w="3600400"/>
                <a:gridCol w="2140074"/>
              </a:tblGrid>
              <a:tr h="332739">
                <a:tc>
                  <a:txBody>
                    <a:bodyPr/>
                    <a:lstStyle/>
                    <a:p>
                      <a:pPr algn="ctr"/>
                      <a:r>
                        <a:rPr lang="en-US" sz="1600" dirty="0" smtClean="0"/>
                        <a:t>DCN</a:t>
                      </a:r>
                      <a:endParaRPr lang="en-US" sz="1600" dirty="0"/>
                    </a:p>
                  </a:txBody>
                  <a:tcPr marR="36000" marT="45712" marB="45712"/>
                </a:tc>
                <a:tc>
                  <a:txBody>
                    <a:bodyPr/>
                    <a:lstStyle/>
                    <a:p>
                      <a:pPr algn="ctr"/>
                      <a:r>
                        <a:rPr lang="en-US" sz="1600" dirty="0" smtClean="0"/>
                        <a:t>Presenter</a:t>
                      </a:r>
                      <a:endParaRPr lang="en-US" sz="1600" dirty="0"/>
                    </a:p>
                  </a:txBody>
                  <a:tcPr marR="36000" marT="45712" marB="45712"/>
                </a:tc>
                <a:tc>
                  <a:txBody>
                    <a:bodyPr/>
                    <a:lstStyle/>
                    <a:p>
                      <a:pPr algn="ctr"/>
                      <a:r>
                        <a:rPr lang="en-US" sz="1600" dirty="0" smtClean="0"/>
                        <a:t>Title</a:t>
                      </a:r>
                      <a:endParaRPr lang="en-US" sz="1600" dirty="0"/>
                    </a:p>
                  </a:txBody>
                  <a:tcPr marR="36000" marT="45712" marB="45712"/>
                </a:tc>
                <a:tc>
                  <a:txBody>
                    <a:bodyPr/>
                    <a:lstStyle/>
                    <a:p>
                      <a:pPr algn="ctr"/>
                      <a:r>
                        <a:rPr lang="en-US" sz="1600" dirty="0" smtClean="0"/>
                        <a:t>Topic</a:t>
                      </a:r>
                      <a:endParaRPr lang="en-US" sz="1600" dirty="0"/>
                    </a:p>
                  </a:txBody>
                  <a:tcPr marR="36000" marT="45712" marB="45712"/>
                </a:tc>
              </a:tr>
              <a:tr h="259072">
                <a:tc>
                  <a:txBody>
                    <a:bodyPr/>
                    <a:lstStyle/>
                    <a:p>
                      <a:pPr marL="0" algn="l" defTabSz="914400" rtl="0" eaLnBrk="1" latinLnBrk="0" hangingPunct="1"/>
                      <a:r>
                        <a:rPr lang="en-US" sz="1600" kern="1200" dirty="0" smtClean="0">
                          <a:solidFill>
                            <a:schemeClr val="dk1"/>
                          </a:solidFill>
                          <a:effectLst/>
                          <a:latin typeface="+mn-lt"/>
                          <a:ea typeface="+mn-ea"/>
                          <a:cs typeface="+mn-cs"/>
                        </a:rPr>
                        <a:t>11-17-1372</a:t>
                      </a:r>
                      <a:endParaRPr lang="en-US" sz="1600" kern="1200" dirty="0">
                        <a:solidFill>
                          <a:schemeClr val="dk1"/>
                        </a:solidFill>
                        <a:effectLst/>
                        <a:latin typeface="+mn-lt"/>
                        <a:ea typeface="+mn-ea"/>
                        <a:cs typeface="+mn-cs"/>
                      </a:endParaRPr>
                    </a:p>
                  </a:txBody>
                  <a:tcPr marT="45712"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Erik Lindskog</a:t>
                      </a:r>
                    </a:p>
                  </a:txBody>
                  <a:tcPr marT="45712" marB="0"/>
                </a:tc>
                <a:tc>
                  <a:txBody>
                    <a:bodyPr/>
                    <a:lstStyle/>
                    <a:p>
                      <a:pPr marL="0" algn="l" defTabSz="914400" rtl="0" eaLnBrk="1" latinLnBrk="0" hangingPunct="1"/>
                      <a:r>
                        <a:rPr lang="en-US" sz="1600" kern="1200" dirty="0" smtClean="0">
                          <a:solidFill>
                            <a:schemeClr val="dk1"/>
                          </a:solidFill>
                          <a:effectLst/>
                          <a:latin typeface="+mn-lt"/>
                          <a:ea typeface="+mn-ea"/>
                          <a:cs typeface="+mn-cs"/>
                        </a:rPr>
                        <a:t>CP Replay Attack Protection </a:t>
                      </a:r>
                      <a:endParaRPr lang="en-US" sz="1600" kern="1200" dirty="0">
                        <a:solidFill>
                          <a:schemeClr val="dk1"/>
                        </a:solidFill>
                        <a:effectLst/>
                        <a:latin typeface="+mn-lt"/>
                        <a:ea typeface="+mn-ea"/>
                        <a:cs typeface="+mn-cs"/>
                      </a:endParaRPr>
                    </a:p>
                  </a:txBody>
                  <a:tcPr marT="45712" marB="0"/>
                </a:tc>
                <a:tc>
                  <a:txBody>
                    <a:bodyPr/>
                    <a:lstStyle/>
                    <a:p>
                      <a:pPr marL="0" algn="l" defTabSz="914400" rtl="0" eaLnBrk="1" latinLnBrk="0" hangingPunct="1"/>
                      <a:r>
                        <a:rPr lang="en-US" sz="1600" kern="1200" dirty="0" smtClean="0">
                          <a:solidFill>
                            <a:schemeClr val="dk1"/>
                          </a:solidFill>
                          <a:effectLst/>
                          <a:latin typeface="+mn-lt"/>
                          <a:ea typeface="+mn-ea"/>
                          <a:cs typeface="+mn-cs"/>
                        </a:rPr>
                        <a:t>Technical</a:t>
                      </a:r>
                      <a:endParaRPr lang="en-US" sz="1600" kern="1200" dirty="0">
                        <a:solidFill>
                          <a:schemeClr val="dk1"/>
                        </a:solidFill>
                        <a:effectLst/>
                        <a:latin typeface="+mn-lt"/>
                        <a:ea typeface="+mn-ea"/>
                        <a:cs typeface="+mn-cs"/>
                      </a:endParaRPr>
                    </a:p>
                  </a:txBody>
                  <a:tcPr marT="45712" marB="0"/>
                </a:tc>
              </a:tr>
              <a:tr h="261083">
                <a:tc>
                  <a:txBody>
                    <a:bodyPr/>
                    <a:lstStyle/>
                    <a:p>
                      <a:pPr marL="0" algn="l" defTabSz="914400" rtl="0" eaLnBrk="1" latinLnBrk="0" hangingPunct="1"/>
                      <a:r>
                        <a:rPr lang="en-US" sz="1600" strike="noStrike" kern="1200" dirty="0" smtClean="0">
                          <a:solidFill>
                            <a:schemeClr val="dk1"/>
                          </a:solidFill>
                          <a:latin typeface="+mn-lt"/>
                          <a:ea typeface="+mn-ea"/>
                          <a:cs typeface="+mn-cs"/>
                        </a:rPr>
                        <a:t>11-17-1373</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SK </a:t>
                      </a:r>
                      <a:r>
                        <a:rPr lang="en-US" sz="1600" strike="noStrike" kern="1200" dirty="0" smtClean="0">
                          <a:solidFill>
                            <a:schemeClr val="dk1"/>
                          </a:solidFill>
                          <a:latin typeface="+mn-lt"/>
                          <a:ea typeface="+mn-ea"/>
                          <a:cs typeface="+mn-cs"/>
                        </a:rPr>
                        <a:t>Yong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FRD and SRD Text for PHY Security </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FRD/SFD</a:t>
                      </a:r>
                      <a:endParaRPr lang="en-US" sz="1600" strike="noStrike" kern="1200" dirty="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11-17-1318</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Jon Rosdahl</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802.11az NGP CSD update</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CSD</a:t>
                      </a:r>
                      <a:endParaRPr lang="en-US" sz="1600" strike="noStrike" kern="1200" dirty="0">
                        <a:solidFill>
                          <a:schemeClr val="dk1"/>
                        </a:solidFill>
                        <a:latin typeface="+mn-lt"/>
                        <a:ea typeface="+mn-ea"/>
                        <a:cs typeface="+mn-cs"/>
                      </a:endParaRPr>
                    </a:p>
                  </a:txBody>
                  <a:tcPr marT="45712" marB="45712"/>
                </a:tc>
              </a:tr>
              <a:tr h="166662">
                <a:tc>
                  <a:txBody>
                    <a:bodyPr/>
                    <a:lstStyle/>
                    <a:p>
                      <a:pPr marL="0" algn="l" defTabSz="914400" rtl="0" eaLnBrk="1" latinLnBrk="0" hangingPunct="1"/>
                      <a:r>
                        <a:rPr lang="en-US" sz="1600" strike="noStrike" kern="1200" dirty="0" smtClean="0">
                          <a:solidFill>
                            <a:schemeClr val="dk1"/>
                          </a:solidFill>
                          <a:latin typeface="+mn-lt"/>
                          <a:ea typeface="+mn-ea"/>
                          <a:cs typeface="+mn-cs"/>
                        </a:rPr>
                        <a:t>11-17-1319</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Jon Rosdahl</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effectLst/>
                          <a:latin typeface="+mn-lt"/>
                          <a:ea typeface="+mn-ea"/>
                          <a:cs typeface="+mn-cs"/>
                        </a:rPr>
                        <a:t>P802_11az_PAR_Modification</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PAR</a:t>
                      </a:r>
                      <a:endParaRPr lang="en-US" sz="1600" strike="noStrike" kern="1200" dirty="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11-17-1378</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Mingguang Xu</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Zero padded</a:t>
                      </a:r>
                      <a:r>
                        <a:rPr lang="en-US" sz="1600" strike="noStrike" kern="1200" baseline="0" noProof="0" dirty="0" smtClean="0">
                          <a:solidFill>
                            <a:schemeClr val="dk1"/>
                          </a:solidFill>
                          <a:latin typeface="+mn-lt"/>
                          <a:ea typeface="+mn-ea"/>
                          <a:cs typeface="+mn-cs"/>
                        </a:rPr>
                        <a:t> waveform</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Technical</a:t>
                      </a:r>
                      <a:endParaRPr lang="en-US" sz="1600" strike="noStrike" kern="1200" dirty="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11-17-1455</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err="1" smtClean="0">
                          <a:solidFill>
                            <a:schemeClr val="dk1"/>
                          </a:solidFill>
                          <a:latin typeface="+mn-lt"/>
                          <a:ea typeface="+mn-ea"/>
                          <a:cs typeface="+mn-cs"/>
                        </a:rPr>
                        <a:t>Chitto</a:t>
                      </a:r>
                      <a:r>
                        <a:rPr lang="en-US" sz="1600" strike="noStrike" kern="1200" dirty="0" smtClean="0">
                          <a:solidFill>
                            <a:schemeClr val="dk1"/>
                          </a:solidFill>
                          <a:latin typeface="+mn-lt"/>
                          <a:ea typeface="+mn-ea"/>
                          <a:cs typeface="+mn-cs"/>
                        </a:rPr>
                        <a:t> Ghosh</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effectLst/>
                          <a:latin typeface="+mn-lt"/>
                          <a:ea typeface="+mn-ea"/>
                          <a:cs typeface="+mn-cs"/>
                        </a:rPr>
                        <a:t>LMR Feedback Signaling for MU Measurements</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SFD</a:t>
                      </a:r>
                      <a:endParaRPr lang="en-US" sz="1600" strike="noStrike"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11-17-1461</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Ganesh </a:t>
                      </a:r>
                      <a:r>
                        <a:rPr lang="en-US" sz="1600" strike="noStrike" kern="1200" dirty="0" err="1" smtClean="0">
                          <a:solidFill>
                            <a:schemeClr val="dk1"/>
                          </a:solidFill>
                          <a:latin typeface="+mn-lt"/>
                          <a:ea typeface="+mn-ea"/>
                          <a:cs typeface="+mn-cs"/>
                        </a:rPr>
                        <a:t>Venkatesan</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FRD Comment</a:t>
                      </a:r>
                      <a:r>
                        <a:rPr lang="en-US" sz="1600" strike="noStrike" kern="1200" baseline="0" dirty="0" smtClean="0">
                          <a:solidFill>
                            <a:schemeClr val="dk1"/>
                          </a:solidFill>
                          <a:latin typeface="+mn-lt"/>
                          <a:ea typeface="+mn-ea"/>
                          <a:cs typeface="+mn-cs"/>
                        </a:rPr>
                        <a:t> </a:t>
                      </a:r>
                      <a:r>
                        <a:rPr lang="en-US" sz="1600" strike="noStrike" kern="1200" dirty="0" smtClean="0">
                          <a:solidFill>
                            <a:schemeClr val="dk1"/>
                          </a:solidFill>
                          <a:latin typeface="+mn-lt"/>
                          <a:ea typeface="+mn-ea"/>
                          <a:cs typeface="+mn-cs"/>
                        </a:rPr>
                        <a:t>Resolution </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FRD</a:t>
                      </a:r>
                      <a:endParaRPr lang="en-US" sz="1600" strike="noStrike"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kern="1200" dirty="0" smtClean="0">
                          <a:solidFill>
                            <a:schemeClr val="dk1"/>
                          </a:solidFill>
                          <a:latin typeface="+mn-lt"/>
                          <a:ea typeface="+mn-ea"/>
                          <a:cs typeface="+mn-cs"/>
                        </a:rPr>
                        <a:t>11-17-1473</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Ganesh </a:t>
                      </a:r>
                      <a:r>
                        <a:rPr lang="en-US" sz="1600" kern="1200" dirty="0" err="1" smtClean="0">
                          <a:solidFill>
                            <a:schemeClr val="dk1"/>
                          </a:solidFill>
                          <a:latin typeface="+mn-lt"/>
                          <a:ea typeface="+mn-ea"/>
                          <a:cs typeface="+mn-cs"/>
                        </a:rPr>
                        <a:t>Venkatesan</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Update on FTM Negotiation Protocol</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SFD</a:t>
                      </a:r>
                      <a:endParaRPr lang="en-US" sz="1600"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smtClean="0">
                        <a:solidFill>
                          <a:schemeClr val="dk1"/>
                        </a:solidFill>
                        <a:latin typeface="+mn-lt"/>
                        <a:ea typeface="+mn-ea"/>
                        <a:cs typeface="+mn-cs"/>
                      </a:endParaRPr>
                    </a:p>
                  </a:txBody>
                  <a:tcPr marT="45712" marB="45712"/>
                </a:tc>
              </a:tr>
            </a:tbl>
          </a:graphicData>
        </a:graphic>
      </p:graphicFrame>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16077498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1951112"/>
          </a:xfrm>
        </p:spPr>
        <p:txBody>
          <a:bodyPr/>
          <a:lstStyle/>
          <a:p>
            <a:r>
              <a:rPr lang="en-US" altLang="en-US" dirty="0">
                <a:solidFill>
                  <a:srgbClr val="0000FF"/>
                </a:solidFill>
                <a:cs typeface="Times New Roman" panose="02020603050405020304" pitchFamily="18" charset="0"/>
              </a:rPr>
              <a:t>IEEE 802.11</a:t>
            </a:r>
            <a:br>
              <a:rPr lang="en-US" altLang="en-US" dirty="0">
                <a:solidFill>
                  <a:srgbClr val="0000FF"/>
                </a:solidFill>
                <a:cs typeface="Times New Roman" panose="02020603050405020304" pitchFamily="18" charset="0"/>
              </a:rPr>
            </a:br>
            <a:r>
              <a:rPr lang="en-US" altLang="en-US" dirty="0">
                <a:solidFill>
                  <a:srgbClr val="0000FF"/>
                </a:solidFill>
                <a:cs typeface="Times New Roman" panose="02020603050405020304" pitchFamily="18" charset="0"/>
              </a:rPr>
              <a:t>Task Group AZ</a:t>
            </a:r>
            <a:br>
              <a:rPr lang="en-US" altLang="en-US" dirty="0">
                <a:solidFill>
                  <a:srgbClr val="0000FF"/>
                </a:solidFill>
                <a:cs typeface="Times New Roman" panose="02020603050405020304" pitchFamily="18" charset="0"/>
              </a:rPr>
            </a:br>
            <a:r>
              <a:rPr lang="en-US" altLang="en-US" dirty="0">
                <a:solidFill>
                  <a:srgbClr val="0000FF"/>
                </a:solidFill>
                <a:cs typeface="Times New Roman" panose="02020603050405020304" pitchFamily="18" charset="0"/>
              </a:rPr>
              <a:t>Next Generation Positioning </a:t>
            </a:r>
            <a:endParaRPr lang="en-US" dirty="0"/>
          </a:p>
        </p:txBody>
      </p:sp>
      <p:sp>
        <p:nvSpPr>
          <p:cNvPr id="3" name="Content Placeholder 2"/>
          <p:cNvSpPr>
            <a:spLocks noGrp="1"/>
          </p:cNvSpPr>
          <p:nvPr>
            <p:ph idx="1"/>
          </p:nvPr>
        </p:nvSpPr>
        <p:spPr>
          <a:xfrm>
            <a:off x="685800" y="2636912"/>
            <a:ext cx="7770813" cy="3457501"/>
          </a:xfrm>
        </p:spPr>
        <p:txBody>
          <a:bodyPr/>
          <a:lstStyle/>
          <a:p>
            <a:pPr algn="ctr">
              <a:lnSpc>
                <a:spcPct val="90000"/>
              </a:lnSpc>
              <a:buFontTx/>
              <a:buNone/>
            </a:pPr>
            <a:r>
              <a:rPr lang="en-US" altLang="en-US" sz="4000" dirty="0" smtClean="0">
                <a:cs typeface="Times New Roman" panose="02020603050405020304" pitchFamily="18" charset="0"/>
              </a:rPr>
              <a:t>Waikoloa, Hawaii</a:t>
            </a:r>
            <a:endParaRPr lang="en-US" altLang="en-US" sz="4000" dirty="0">
              <a:cs typeface="Times New Roman" panose="02020603050405020304" pitchFamily="18" charset="0"/>
            </a:endParaRPr>
          </a:p>
          <a:p>
            <a:pPr algn="ctr">
              <a:lnSpc>
                <a:spcPct val="90000"/>
              </a:lnSpc>
              <a:buFontTx/>
              <a:buNone/>
            </a:pPr>
            <a:r>
              <a:rPr lang="en-US" altLang="en-US" sz="4000" dirty="0" smtClean="0">
                <a:cs typeface="Times New Roman" panose="02020603050405020304" pitchFamily="18" charset="0"/>
              </a:rPr>
              <a:t>Sep. 10</a:t>
            </a:r>
            <a:r>
              <a:rPr lang="en-US" altLang="en-US" sz="4000" baseline="30000" dirty="0" smtClean="0">
                <a:cs typeface="Times New Roman" panose="02020603050405020304" pitchFamily="18" charset="0"/>
              </a:rPr>
              <a:t>th</a:t>
            </a:r>
            <a:r>
              <a:rPr lang="en-US" altLang="en-US" sz="4000" dirty="0" smtClean="0">
                <a:cs typeface="Times New Roman" panose="02020603050405020304" pitchFamily="18" charset="0"/>
              </a:rPr>
              <a:t>-15</a:t>
            </a:r>
            <a:r>
              <a:rPr lang="en-US" altLang="en-US" sz="4000" baseline="30000" dirty="0" smtClean="0">
                <a:cs typeface="Times New Roman" panose="02020603050405020304" pitchFamily="18" charset="0"/>
              </a:rPr>
              <a:t>th</a:t>
            </a:r>
            <a:r>
              <a:rPr lang="en-US" altLang="en-US" sz="4000" dirty="0">
                <a:cs typeface="Times New Roman" panose="02020603050405020304" pitchFamily="18" charset="0"/>
              </a:rPr>
              <a:t>, </a:t>
            </a:r>
            <a:r>
              <a:rPr lang="en-US" altLang="en-US" sz="4000" dirty="0" smtClean="0">
                <a:cs typeface="Times New Roman" panose="02020603050405020304" pitchFamily="18" charset="0"/>
              </a:rPr>
              <a:t>2017</a:t>
            </a:r>
            <a:endParaRPr lang="en-US" altLang="en-US" sz="4000" dirty="0">
              <a:cs typeface="Times New Roman" panose="02020603050405020304" pitchFamily="18" charset="0"/>
            </a:endParaRP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sz="2000" dirty="0">
                <a:cs typeface="Times New Roman" panose="02020603050405020304" pitchFamily="18" charset="0"/>
              </a:rPr>
              <a:t>Chair: </a:t>
            </a:r>
            <a:r>
              <a:rPr lang="en-US" altLang="en-US" sz="2000" b="0" dirty="0">
                <a:cs typeface="Times New Roman" panose="02020603050405020304" pitchFamily="18" charset="0"/>
              </a:rPr>
              <a:t>Jonathan Segev </a:t>
            </a:r>
            <a:r>
              <a:rPr lang="en-US" altLang="en-US" sz="1600" b="0" dirty="0">
                <a:cs typeface="Times New Roman" panose="02020603050405020304" pitchFamily="18" charset="0"/>
              </a:rPr>
              <a:t>(Intel Corporation)</a:t>
            </a:r>
          </a:p>
          <a:p>
            <a:pPr marL="1524000">
              <a:lnSpc>
                <a:spcPct val="90000"/>
              </a:lnSpc>
              <a:buFontTx/>
              <a:buNone/>
            </a:pPr>
            <a:r>
              <a:rPr lang="en-US" altLang="en-US" sz="2000" dirty="0">
                <a:cs typeface="Times New Roman" panose="02020603050405020304" pitchFamily="18" charset="0"/>
              </a:rPr>
              <a:t>Vice-chair:</a:t>
            </a:r>
            <a:r>
              <a:rPr lang="en-US" altLang="en-US" sz="2000" b="0" dirty="0">
                <a:cs typeface="Times New Roman" panose="02020603050405020304" pitchFamily="18" charset="0"/>
              </a:rPr>
              <a:t> Carlos Aldana </a:t>
            </a:r>
            <a:r>
              <a:rPr lang="en-US" altLang="en-US" sz="1600" b="0" dirty="0">
                <a:cs typeface="Times New Roman" panose="02020603050405020304" pitchFamily="18" charset="0"/>
              </a:rPr>
              <a:t>(Intel Corporation)</a:t>
            </a:r>
          </a:p>
          <a:p>
            <a:pPr marL="1524000">
              <a:lnSpc>
                <a:spcPct val="90000"/>
              </a:lnSpc>
              <a:buFontTx/>
              <a:buNone/>
            </a:pPr>
            <a:r>
              <a:rPr lang="en-US" altLang="en-US" sz="2000" dirty="0">
                <a:cs typeface="Times New Roman" panose="02020603050405020304" pitchFamily="18" charset="0"/>
              </a:rPr>
              <a:t>Technical Editor: </a:t>
            </a:r>
            <a:r>
              <a:rPr lang="en-US" altLang="en-US" sz="2000" b="0" dirty="0">
                <a:cs typeface="Times New Roman" panose="02020603050405020304" pitchFamily="18" charset="0"/>
              </a:rPr>
              <a:t>Chao Chun Wang </a:t>
            </a:r>
            <a:r>
              <a:rPr lang="en-US" altLang="en-US" sz="1600" b="0" dirty="0">
                <a:cs typeface="Times New Roman" panose="02020603050405020304" pitchFamily="18" charset="0"/>
              </a:rPr>
              <a:t>(</a:t>
            </a:r>
            <a:r>
              <a:rPr lang="en-US" altLang="en-US" sz="1600" b="0" dirty="0" err="1" smtClean="0">
                <a:cs typeface="Times New Roman" panose="02020603050405020304" pitchFamily="18" charset="0"/>
              </a:rPr>
              <a:t>MediaTek</a:t>
            </a:r>
            <a:r>
              <a:rPr lang="en-US" altLang="en-US" sz="1600" b="0" dirty="0" smtClean="0">
                <a:cs typeface="Times New Roman" panose="02020603050405020304" pitchFamily="18" charset="0"/>
              </a:rPr>
              <a:t>)</a:t>
            </a:r>
          </a:p>
          <a:p>
            <a:pPr marL="1524000">
              <a:lnSpc>
                <a:spcPct val="90000"/>
              </a:lnSpc>
              <a:buFontTx/>
              <a:buNone/>
            </a:pPr>
            <a:r>
              <a:rPr lang="en-US" altLang="en-US" sz="2000" dirty="0" smtClean="0">
                <a:cs typeface="Times New Roman" panose="02020603050405020304" pitchFamily="18" charset="0"/>
              </a:rPr>
              <a:t>Secretary</a:t>
            </a:r>
            <a:r>
              <a:rPr lang="en-US" altLang="en-US" sz="2000" b="0" dirty="0" smtClean="0">
                <a:cs typeface="Times New Roman" panose="02020603050405020304" pitchFamily="18" charset="0"/>
              </a:rPr>
              <a:t>: Roy Want (Google)</a:t>
            </a:r>
            <a:endParaRPr lang="en-US" altLang="en-US" sz="2000" b="0" dirty="0">
              <a:cs typeface="Times New Roman" panose="02020603050405020304" pitchFamily="18" charset="0"/>
            </a:endParaRP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6193624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TG Process</a:t>
            </a:r>
            <a:endParaRPr lang="en-US" dirty="0"/>
          </a:p>
        </p:txBody>
      </p:sp>
      <p:sp>
        <p:nvSpPr>
          <p:cNvPr id="3" name="Content Placeholder 2"/>
          <p:cNvSpPr>
            <a:spLocks noGrp="1"/>
          </p:cNvSpPr>
          <p:nvPr>
            <p:ph idx="1"/>
          </p:nvPr>
        </p:nvSpPr>
        <p:spPr>
          <a:xfrm>
            <a:off x="685800" y="1751014"/>
            <a:ext cx="7770813" cy="4343400"/>
          </a:xfrm>
        </p:spPr>
        <p:txBody>
          <a:bodyPr/>
          <a:lstStyle/>
          <a:p>
            <a:pPr>
              <a:buFont typeface="Arial" panose="020B0604020202020204" pitchFamily="34" charset="0"/>
              <a:buChar char="•"/>
            </a:pPr>
            <a:r>
              <a:rPr lang="en-US" dirty="0" smtClean="0"/>
              <a:t>Submissions ordering:</a:t>
            </a:r>
          </a:p>
          <a:p>
            <a:pPr lvl="1">
              <a:buFont typeface="Arial" panose="020B0604020202020204" pitchFamily="34" charset="0"/>
              <a:buChar char="•"/>
            </a:pPr>
            <a:r>
              <a:rPr lang="en-US" dirty="0" smtClean="0"/>
              <a:t>Approval of working drafts.</a:t>
            </a:r>
          </a:p>
          <a:p>
            <a:pPr lvl="1">
              <a:buFont typeface="Arial" panose="020B0604020202020204" pitchFamily="34" charset="0"/>
              <a:buChar char="•"/>
            </a:pPr>
            <a:r>
              <a:rPr lang="en-US" dirty="0" smtClean="0"/>
              <a:t>PAR and CSD change proposal discussion.</a:t>
            </a:r>
          </a:p>
          <a:p>
            <a:pPr lvl="1">
              <a:buFont typeface="Arial" panose="020B0604020202020204" pitchFamily="34" charset="0"/>
              <a:buChar char="•"/>
            </a:pPr>
            <a:r>
              <a:rPr lang="en-US" dirty="0"/>
              <a:t>FRD comment resolution</a:t>
            </a:r>
          </a:p>
          <a:p>
            <a:pPr lvl="1">
              <a:buFont typeface="Arial" panose="020B0604020202020204" pitchFamily="34" charset="0"/>
              <a:buChar char="•"/>
            </a:pPr>
            <a:r>
              <a:rPr lang="en-US" dirty="0" smtClean="0"/>
              <a:t>SFD text proposals</a:t>
            </a:r>
          </a:p>
          <a:p>
            <a:pPr lvl="1">
              <a:buFont typeface="Arial" panose="020B0604020202020204" pitchFamily="34" charset="0"/>
              <a:buChar char="•"/>
            </a:pPr>
            <a:r>
              <a:rPr lang="en-US" dirty="0" smtClean="0"/>
              <a:t>Technical submissions</a:t>
            </a:r>
          </a:p>
          <a:p>
            <a:pPr lvl="1">
              <a:buFont typeface="Arial" panose="020B0604020202020204" pitchFamily="34" charset="0"/>
              <a:buChar char="•"/>
            </a:pPr>
            <a:endParaRPr lang="en-US" dirty="0" smtClean="0"/>
          </a:p>
          <a:p>
            <a:pPr>
              <a:buFont typeface="Arial" panose="020B0604020202020204" pitchFamily="34" charset="0"/>
              <a:buChar char="•"/>
            </a:pPr>
            <a:r>
              <a:rPr lang="en-US" dirty="0" smtClean="0"/>
              <a:t>Process:</a:t>
            </a:r>
          </a:p>
          <a:p>
            <a:pPr lvl="1">
              <a:buFont typeface="Arial" panose="020B0604020202020204" pitchFamily="34" charset="0"/>
              <a:buChar char="•"/>
            </a:pPr>
            <a:r>
              <a:rPr lang="en-US" dirty="0" smtClean="0"/>
              <a:t>Security related FRD and SFD submissions will be considered after the TG approval for PAR/CSD changes.</a:t>
            </a:r>
          </a:p>
          <a:p>
            <a:pPr lvl="1">
              <a:buFont typeface="Arial" panose="020B0604020202020204" pitchFamily="34" charset="0"/>
              <a:buChar char="•"/>
            </a:pPr>
            <a:r>
              <a:rPr lang="en-US" dirty="0" smtClean="0"/>
              <a:t>Motions to include conditional adoption of security related text</a:t>
            </a:r>
            <a:r>
              <a:rPr lang="en-US" dirty="0"/>
              <a:t> </a:t>
            </a:r>
            <a:r>
              <a:rPr lang="en-US" dirty="0" smtClean="0"/>
              <a:t>to SFD and FRD.</a:t>
            </a:r>
          </a:p>
          <a:p>
            <a:pPr lvl="1">
              <a:buFont typeface="Arial" panose="020B0604020202020204" pitchFamily="34" charset="0"/>
              <a:buChar char="•"/>
            </a:pPr>
            <a:endParaRPr lang="en-US" dirty="0" smtClean="0"/>
          </a:p>
          <a:p>
            <a:pPr marL="0" indent="0"/>
            <a:endParaRPr lang="en-US" dirty="0" smtClean="0"/>
          </a:p>
          <a:p>
            <a:pPr>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grpSp>
        <p:nvGrpSpPr>
          <p:cNvPr id="15" name="Group 14"/>
          <p:cNvGrpSpPr/>
          <p:nvPr/>
        </p:nvGrpSpPr>
        <p:grpSpPr>
          <a:xfrm>
            <a:off x="6660232" y="2058706"/>
            <a:ext cx="1008112" cy="1726756"/>
            <a:chOff x="7164288" y="2386457"/>
            <a:chExt cx="1008112" cy="1726756"/>
          </a:xfrm>
        </p:grpSpPr>
        <p:cxnSp>
          <p:nvCxnSpPr>
            <p:cNvPr id="8" name="Straight Arrow Connector 7"/>
            <p:cNvCxnSpPr>
              <a:stCxn id="10" idx="2"/>
              <a:endCxn id="11" idx="0"/>
            </p:cNvCxnSpPr>
            <p:nvPr/>
          </p:nvCxnSpPr>
          <p:spPr bwMode="auto">
            <a:xfrm>
              <a:off x="7668344" y="2848122"/>
              <a:ext cx="0" cy="803426"/>
            </a:xfrm>
            <a:prstGeom prst="straightConnector1">
              <a:avLst/>
            </a:prstGeom>
            <a:solidFill>
              <a:srgbClr val="00B8FF"/>
            </a:solidFill>
            <a:ln w="28575" cap="flat" cmpd="sng" algn="ctr">
              <a:solidFill>
                <a:schemeClr val="tx1"/>
              </a:solidFill>
              <a:prstDash val="solid"/>
              <a:round/>
              <a:headEnd type="none" w="med" len="med"/>
              <a:tailEnd type="stealth" w="lg" len="lg"/>
            </a:ln>
            <a:effectLst/>
          </p:spPr>
        </p:cxnSp>
        <p:sp>
          <p:nvSpPr>
            <p:cNvPr id="10" name="TextBox 9"/>
            <p:cNvSpPr txBox="1"/>
            <p:nvPr/>
          </p:nvSpPr>
          <p:spPr>
            <a:xfrm>
              <a:off x="7164288" y="2386457"/>
              <a:ext cx="1008112"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r>
                <a:rPr lang="en-US" dirty="0" smtClean="0">
                  <a:solidFill>
                    <a:schemeClr val="tx1"/>
                  </a:solidFill>
                </a:rPr>
                <a:t>High</a:t>
              </a:r>
              <a:endParaRPr lang="en-US" dirty="0">
                <a:solidFill>
                  <a:schemeClr val="tx1"/>
                </a:solidFill>
              </a:endParaRPr>
            </a:p>
          </p:txBody>
        </p:sp>
        <p:sp>
          <p:nvSpPr>
            <p:cNvPr id="11" name="TextBox 10"/>
            <p:cNvSpPr txBox="1"/>
            <p:nvPr/>
          </p:nvSpPr>
          <p:spPr>
            <a:xfrm>
              <a:off x="7164288" y="3651548"/>
              <a:ext cx="1008112"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r>
                <a:rPr lang="en-US" dirty="0" smtClean="0">
                  <a:solidFill>
                    <a:schemeClr val="tx1"/>
                  </a:solidFill>
                </a:rPr>
                <a:t>Low</a:t>
              </a:r>
              <a:endParaRPr lang="en-US" dirty="0">
                <a:solidFill>
                  <a:schemeClr val="tx1"/>
                </a:solidFill>
              </a:endParaRPr>
            </a:p>
          </p:txBody>
        </p:sp>
      </p:grpSp>
    </p:spTree>
    <p:extLst>
      <p:ext uri="{BB962C8B-B14F-4D97-AF65-F5344CB8AC3E}">
        <p14:creationId xmlns:p14="http://schemas.microsoft.com/office/powerpoint/2010/main" val="14975098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685800" y="685801"/>
            <a:ext cx="7770813" cy="726976"/>
          </a:xfrm>
        </p:spPr>
        <p:txBody>
          <a:bodyPr/>
          <a:lstStyle/>
          <a:p>
            <a:r>
              <a:rPr lang="en-US" altLang="en-US" dirty="0" smtClean="0">
                <a:solidFill>
                  <a:schemeClr val="tx2"/>
                </a:solidFill>
              </a:rPr>
              <a:t>Agenda For The Week</a:t>
            </a:r>
            <a:endParaRPr lang="en-US" dirty="0"/>
          </a:p>
        </p:txBody>
      </p:sp>
      <p:sp>
        <p:nvSpPr>
          <p:cNvPr id="13" name="Content Placeholder 2"/>
          <p:cNvSpPr>
            <a:spLocks noGrp="1"/>
          </p:cNvSpPr>
          <p:nvPr>
            <p:ph idx="1"/>
          </p:nvPr>
        </p:nvSpPr>
        <p:spPr>
          <a:xfrm>
            <a:off x="685800" y="1556792"/>
            <a:ext cx="7770813" cy="4537622"/>
          </a:xfrm>
        </p:spPr>
        <p:txBody>
          <a:bodyPr/>
          <a:lstStyle/>
          <a:p>
            <a:pPr algn="just">
              <a:spcBef>
                <a:spcPct val="20000"/>
              </a:spcBef>
              <a:buFontTx/>
              <a:buChar char="•"/>
            </a:pPr>
            <a:r>
              <a:rPr lang="en-US" altLang="en-US" sz="2000" b="0" dirty="0"/>
              <a:t>Call Meeting to </a:t>
            </a:r>
            <a:r>
              <a:rPr lang="en-US" altLang="en-US" sz="2000" b="0" dirty="0" smtClean="0"/>
              <a:t>Order</a:t>
            </a:r>
            <a:endParaRPr lang="en-US" altLang="en-US" sz="2000" b="0" dirty="0"/>
          </a:p>
          <a:p>
            <a:pPr algn="just">
              <a:spcBef>
                <a:spcPct val="20000"/>
              </a:spcBef>
              <a:buFontTx/>
              <a:buChar char="•"/>
            </a:pPr>
            <a:r>
              <a:rPr lang="en-US" altLang="en-US" sz="2000" b="0" dirty="0"/>
              <a:t>Patent Policy and </a:t>
            </a:r>
            <a:r>
              <a:rPr lang="en-US" altLang="en-US" sz="2000" b="0" dirty="0" smtClean="0"/>
              <a:t>Logistics</a:t>
            </a:r>
            <a:endParaRPr lang="en-US" altLang="en-US" sz="2000" b="0" dirty="0"/>
          </a:p>
          <a:p>
            <a:pPr algn="just">
              <a:spcBef>
                <a:spcPct val="20000"/>
              </a:spcBef>
              <a:buFontTx/>
              <a:buChar char="•"/>
            </a:pPr>
            <a:r>
              <a:rPr lang="en-US" altLang="en-US" sz="2000" b="0" dirty="0"/>
              <a:t>Last call for </a:t>
            </a:r>
            <a:r>
              <a:rPr lang="en-US" altLang="en-US" sz="2000" b="0" dirty="0" smtClean="0"/>
              <a:t>Submission</a:t>
            </a:r>
            <a:endParaRPr lang="en-US" altLang="en-US" sz="2000" b="0" dirty="0"/>
          </a:p>
          <a:p>
            <a:pPr algn="just">
              <a:spcBef>
                <a:spcPct val="20000"/>
              </a:spcBef>
              <a:buFontTx/>
              <a:buChar char="•"/>
            </a:pPr>
            <a:r>
              <a:rPr lang="en-US" altLang="en-US" sz="2000" b="0" dirty="0"/>
              <a:t>Agenda </a:t>
            </a:r>
            <a:r>
              <a:rPr lang="en-US" altLang="en-US" sz="2000" b="0" dirty="0" smtClean="0"/>
              <a:t>Setting.</a:t>
            </a:r>
            <a:endParaRPr lang="en-US" altLang="en-US" sz="2000" b="0" dirty="0"/>
          </a:p>
          <a:p>
            <a:pPr algn="just">
              <a:spcBef>
                <a:spcPct val="20000"/>
              </a:spcBef>
              <a:buFontTx/>
              <a:buChar char="•"/>
            </a:pPr>
            <a:r>
              <a:rPr lang="en-US" altLang="en-US" sz="2000" b="0" dirty="0"/>
              <a:t>Approval </a:t>
            </a:r>
            <a:r>
              <a:rPr lang="en-US" altLang="en-US" sz="2000" b="0" dirty="0" smtClean="0"/>
              <a:t>of </a:t>
            </a:r>
            <a:r>
              <a:rPr lang="en-US" altLang="en-US" sz="2000" b="0" dirty="0"/>
              <a:t>minutes </a:t>
            </a:r>
            <a:r>
              <a:rPr lang="en-US" altLang="en-US" sz="2000" b="0" dirty="0" smtClean="0"/>
              <a:t>from previous </a:t>
            </a:r>
            <a:r>
              <a:rPr lang="en-US" altLang="en-US" sz="2000" b="0" dirty="0"/>
              <a:t>meeting </a:t>
            </a:r>
            <a:r>
              <a:rPr lang="en-US" altLang="en-US" sz="2000" b="0" dirty="0" smtClean="0"/>
              <a:t>and </a:t>
            </a:r>
            <a:r>
              <a:rPr lang="en-US" altLang="en-US" sz="2000" b="0" dirty="0" err="1" smtClean="0"/>
              <a:t>telecon</a:t>
            </a:r>
            <a:r>
              <a:rPr lang="en-US" altLang="en-US" sz="2000" b="0" dirty="0" smtClean="0"/>
              <a:t>.</a:t>
            </a:r>
            <a:endParaRPr lang="en-US" altLang="en-US" sz="2000" b="0" dirty="0" smtClean="0"/>
          </a:p>
          <a:p>
            <a:pPr algn="just">
              <a:spcBef>
                <a:spcPct val="20000"/>
              </a:spcBef>
              <a:buFontTx/>
              <a:buChar char="•"/>
            </a:pPr>
            <a:r>
              <a:rPr lang="en-US" altLang="en-US" sz="2000" b="0" dirty="0" smtClean="0"/>
              <a:t>Approval </a:t>
            </a:r>
            <a:r>
              <a:rPr lang="en-US" altLang="en-US" sz="2000" b="0" dirty="0" smtClean="0"/>
              <a:t>of FRD working </a:t>
            </a:r>
            <a:r>
              <a:rPr lang="en-US" altLang="en-US" sz="2000" b="0" dirty="0" smtClean="0"/>
              <a:t>draft.</a:t>
            </a:r>
            <a:endParaRPr lang="en-US" altLang="en-US" sz="2000" b="0" dirty="0" smtClean="0"/>
          </a:p>
          <a:p>
            <a:pPr algn="just">
              <a:spcBef>
                <a:spcPct val="20000"/>
              </a:spcBef>
              <a:buFontTx/>
              <a:buChar char="•"/>
            </a:pPr>
            <a:r>
              <a:rPr lang="en-US" altLang="en-US" sz="2000" b="0" dirty="0" smtClean="0"/>
              <a:t>Approval of </a:t>
            </a:r>
            <a:r>
              <a:rPr lang="en-US" altLang="en-US" sz="2000" b="0" dirty="0" smtClean="0"/>
              <a:t>SFD </a:t>
            </a:r>
            <a:r>
              <a:rPr lang="en-US" altLang="en-US" sz="2000" b="0" dirty="0" smtClean="0"/>
              <a:t>working </a:t>
            </a:r>
            <a:r>
              <a:rPr lang="en-US" altLang="en-US" sz="2000" b="0" dirty="0" smtClean="0"/>
              <a:t>draft.</a:t>
            </a:r>
          </a:p>
          <a:p>
            <a:pPr algn="just">
              <a:spcBef>
                <a:spcPct val="20000"/>
              </a:spcBef>
              <a:buFontTx/>
              <a:buChar char="•"/>
            </a:pPr>
            <a:r>
              <a:rPr lang="en-US" altLang="en-US" sz="2000" b="0" dirty="0" smtClean="0"/>
              <a:t>Review PAR and CSD change proposals.</a:t>
            </a:r>
          </a:p>
          <a:p>
            <a:pPr algn="just">
              <a:spcBef>
                <a:spcPct val="20000"/>
              </a:spcBef>
              <a:buFontTx/>
              <a:buChar char="•"/>
            </a:pPr>
            <a:r>
              <a:rPr lang="en-US" altLang="en-US" sz="2000" b="0" dirty="0" smtClean="0"/>
              <a:t>Review FRD and SFD related text submissions.</a:t>
            </a:r>
          </a:p>
          <a:p>
            <a:pPr algn="just">
              <a:spcBef>
                <a:spcPct val="20000"/>
              </a:spcBef>
              <a:buFontTx/>
              <a:buChar char="•"/>
            </a:pPr>
            <a:r>
              <a:rPr lang="en-US" altLang="en-US" sz="2000" b="0" dirty="0" smtClean="0"/>
              <a:t>Review technical submissions.</a:t>
            </a:r>
          </a:p>
          <a:p>
            <a:pPr algn="just">
              <a:spcBef>
                <a:spcPct val="20000"/>
              </a:spcBef>
              <a:buFontTx/>
              <a:buChar char="•"/>
            </a:pPr>
            <a:r>
              <a:rPr lang="en-US" altLang="en-US" sz="2000" b="0" dirty="0" smtClean="0"/>
              <a:t>Review readiness to start amendment text.</a:t>
            </a:r>
          </a:p>
          <a:p>
            <a:pPr algn="just">
              <a:spcBef>
                <a:spcPct val="20000"/>
              </a:spcBef>
              <a:buFontTx/>
              <a:buChar char="•"/>
            </a:pPr>
            <a:r>
              <a:rPr lang="en-US" altLang="en-US" sz="2000" b="0" dirty="0" smtClean="0"/>
              <a:t>Review revised timelines.</a:t>
            </a:r>
          </a:p>
          <a:p>
            <a:pPr algn="just">
              <a:spcBef>
                <a:spcPct val="20000"/>
              </a:spcBef>
              <a:buFontTx/>
              <a:buChar char="•"/>
            </a:pPr>
            <a:r>
              <a:rPr lang="en-US" altLang="en-US" sz="2000" b="0" dirty="0" smtClean="0"/>
              <a:t>Adjourn.</a:t>
            </a:r>
            <a:endParaRPr lang="en-US" altLang="en-US" sz="2000" b="0" dirty="0" smtClean="0"/>
          </a:p>
          <a:p>
            <a:pPr marL="0" indent="0" algn="just">
              <a:spcBef>
                <a:spcPct val="20000"/>
              </a:spcBef>
            </a:pPr>
            <a:endParaRPr lang="en-US" altLang="en-US" sz="1600" dirty="0"/>
          </a:p>
          <a:p>
            <a:pPr algn="just">
              <a:spcBef>
                <a:spcPct val="20000"/>
              </a:spcBef>
              <a:buFontTx/>
              <a:buChar char="•"/>
            </a:pPr>
            <a:endParaRPr lang="en-US" altLang="en-US" sz="1600" dirty="0"/>
          </a:p>
          <a:p>
            <a:pPr marL="457200" lvl="1" indent="0">
              <a:spcBef>
                <a:spcPct val="20000"/>
              </a:spcBef>
            </a:pPr>
            <a:r>
              <a:rPr lang="en-US" altLang="en-US" dirty="0"/>
              <a:t/>
            </a:r>
            <a:br>
              <a:rPr lang="en-US" altLang="en-US" dirty="0"/>
            </a:br>
            <a:endParaRPr lang="en-US" altLang="en-US" dirty="0"/>
          </a:p>
          <a:p>
            <a:pPr lvl="1" algn="just">
              <a:spcBef>
                <a:spcPct val="20000"/>
              </a:spcBef>
              <a:buFontTx/>
              <a:buChar char="•"/>
            </a:pPr>
            <a:endParaRPr lang="en-US" altLang="en-US" sz="1600" dirty="0"/>
          </a:p>
          <a:p>
            <a:pPr lvl="1" algn="just">
              <a:spcBef>
                <a:spcPct val="20000"/>
              </a:spcBef>
              <a:buFontTx/>
              <a:buChar char="•"/>
            </a:pPr>
            <a:endParaRPr lang="en-US" altLang="en-US" sz="1600" dirty="0">
              <a:solidFill>
                <a:srgbClr val="FF33CC"/>
              </a:solidFill>
            </a:endParaRPr>
          </a:p>
          <a:p>
            <a:pPr lvl="1">
              <a:spcBef>
                <a:spcPct val="20000"/>
              </a:spcBef>
              <a:buFontTx/>
              <a:buChar char="–"/>
            </a:pPr>
            <a:endParaRPr lang="en-US" altLang="en-US" sz="1800" dirty="0"/>
          </a:p>
          <a:p>
            <a:endParaRPr lang="en-US" sz="2000" b="0" dirty="0"/>
          </a:p>
          <a:p>
            <a:endParaRPr lang="en-US" dirty="0"/>
          </a:p>
        </p:txBody>
      </p:sp>
      <p:sp>
        <p:nvSpPr>
          <p:cNvPr id="14"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21</a:t>
            </a:fld>
            <a:endParaRPr lang="en-GB" dirty="0"/>
          </a:p>
        </p:txBody>
      </p:sp>
      <p:sp>
        <p:nvSpPr>
          <p:cNvPr id="15"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8"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42026660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endParaRPr lang="en-US"/>
          </a:p>
        </p:txBody>
      </p:sp>
      <p:sp>
        <p:nvSpPr>
          <p:cNvPr id="8" name="Content Placeholder 2"/>
          <p:cNvSpPr>
            <a:spLocks noGrp="1"/>
          </p:cNvSpPr>
          <p:nvPr>
            <p:ph idx="1"/>
          </p:nvPr>
        </p:nvSpPr>
        <p:spPr>
          <a:xfrm>
            <a:off x="685800" y="1981200"/>
            <a:ext cx="7770813" cy="4113213"/>
          </a:xfrm>
        </p:spPr>
        <p:txBody>
          <a:bodyPr/>
          <a:lstStyle/>
          <a:p>
            <a:endParaRPr lang="en-US" altLang="en-US" sz="3600" dirty="0"/>
          </a:p>
          <a:p>
            <a:r>
              <a:rPr lang="en-US" altLang="en-US" sz="3600" dirty="0" smtClean="0"/>
              <a:t>Meeting </a:t>
            </a:r>
            <a:r>
              <a:rPr lang="en-US" altLang="en-US" sz="3600" dirty="0"/>
              <a:t>Slot #1</a:t>
            </a:r>
            <a:endParaRPr lang="en-US" altLang="en-US" sz="2000" dirty="0"/>
          </a:p>
          <a:p>
            <a:endParaRPr lang="en-US" sz="3600"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22</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24148381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685800" y="685800"/>
            <a:ext cx="7770813" cy="1065213"/>
          </a:xfrm>
        </p:spPr>
        <p:txBody>
          <a:bodyPr/>
          <a:lstStyle/>
          <a:p>
            <a:r>
              <a:rPr lang="en-US" altLang="en-US" dirty="0">
                <a:solidFill>
                  <a:schemeClr val="tx2"/>
                </a:solidFill>
              </a:rPr>
              <a:t>Meeting Slot # 1 discussion items</a:t>
            </a:r>
            <a:endParaRPr lang="en-US" dirty="0"/>
          </a:p>
        </p:txBody>
      </p:sp>
      <p:sp>
        <p:nvSpPr>
          <p:cNvPr id="13"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 min)</a:t>
            </a:r>
          </a:p>
          <a:p>
            <a:pPr algn="just">
              <a:spcBef>
                <a:spcPct val="20000"/>
              </a:spcBef>
              <a:buFontTx/>
              <a:buChar char="•"/>
            </a:pPr>
            <a:r>
              <a:rPr lang="en-US" altLang="en-US" sz="2000" b="0" dirty="0"/>
              <a:t>Patent Policy and Logistics (7 min)</a:t>
            </a:r>
          </a:p>
          <a:p>
            <a:pPr algn="just">
              <a:spcBef>
                <a:spcPct val="20000"/>
              </a:spcBef>
              <a:buFontTx/>
              <a:buChar char="•"/>
            </a:pPr>
            <a:r>
              <a:rPr lang="en-US" altLang="en-US" sz="2000" b="0" dirty="0"/>
              <a:t>Last call for Submission (2 min)</a:t>
            </a:r>
          </a:p>
          <a:p>
            <a:pPr algn="just">
              <a:spcBef>
                <a:spcPct val="20000"/>
              </a:spcBef>
              <a:buFontTx/>
              <a:buChar char="•"/>
            </a:pPr>
            <a:r>
              <a:rPr lang="en-US" altLang="en-US" sz="2000" b="0" dirty="0"/>
              <a:t>Agenda Setting (</a:t>
            </a:r>
            <a:r>
              <a:rPr lang="en-US" altLang="en-US" sz="2000" b="0" dirty="0" smtClean="0"/>
              <a:t>10 </a:t>
            </a:r>
            <a:r>
              <a:rPr lang="en-US" altLang="en-US" sz="2000" b="0" dirty="0"/>
              <a:t>min)</a:t>
            </a:r>
          </a:p>
          <a:p>
            <a:pPr algn="just">
              <a:spcBef>
                <a:spcPct val="20000"/>
              </a:spcBef>
              <a:buFontTx/>
              <a:buChar char="•"/>
            </a:pPr>
            <a:r>
              <a:rPr lang="en-US" altLang="en-US" sz="2000" b="0" dirty="0"/>
              <a:t>Approval </a:t>
            </a:r>
            <a:r>
              <a:rPr lang="en-US" altLang="en-US" sz="2000" b="0" dirty="0" smtClean="0"/>
              <a:t>of </a:t>
            </a:r>
            <a:r>
              <a:rPr lang="en-US" altLang="en-US" sz="2000" b="0" dirty="0"/>
              <a:t>previous meeting minutes (5min</a:t>
            </a:r>
            <a:r>
              <a:rPr lang="en-US" altLang="en-US" sz="2000" b="0" dirty="0" smtClean="0"/>
              <a:t>)</a:t>
            </a:r>
          </a:p>
          <a:p>
            <a:pPr algn="just">
              <a:spcBef>
                <a:spcPct val="20000"/>
              </a:spcBef>
              <a:buFontTx/>
              <a:buChar char="•"/>
            </a:pPr>
            <a:r>
              <a:rPr lang="en-US" altLang="en-US" sz="2000" b="0" dirty="0"/>
              <a:t>Approval of </a:t>
            </a:r>
            <a:r>
              <a:rPr lang="en-US" altLang="en-US" sz="2000" b="0" dirty="0" smtClean="0"/>
              <a:t>Aug. 30</a:t>
            </a:r>
            <a:r>
              <a:rPr lang="en-US" altLang="en-US" sz="2000" b="0" baseline="30000" dirty="0" smtClean="0"/>
              <a:t>th</a:t>
            </a:r>
            <a:r>
              <a:rPr lang="en-US" altLang="en-US" sz="2000" b="0" dirty="0" smtClean="0"/>
              <a:t> teleconference minutes </a:t>
            </a:r>
            <a:r>
              <a:rPr lang="en-US" altLang="en-US" sz="2000" b="0" dirty="0"/>
              <a:t>(5min)</a:t>
            </a:r>
          </a:p>
          <a:p>
            <a:pPr algn="just">
              <a:spcBef>
                <a:spcPct val="20000"/>
              </a:spcBef>
              <a:buFontTx/>
              <a:buChar char="•"/>
            </a:pPr>
            <a:r>
              <a:rPr lang="en-US" altLang="en-US" sz="2000" b="0" dirty="0" smtClean="0"/>
              <a:t>Approval of FRD working draft (10min)</a:t>
            </a:r>
          </a:p>
          <a:p>
            <a:pPr algn="just">
              <a:spcBef>
                <a:spcPct val="20000"/>
              </a:spcBef>
              <a:buFontTx/>
              <a:buChar char="•"/>
            </a:pPr>
            <a:r>
              <a:rPr lang="en-US" altLang="en-US" sz="2000" b="0" dirty="0" smtClean="0"/>
              <a:t>Approval of </a:t>
            </a:r>
            <a:r>
              <a:rPr lang="en-US" altLang="en-US" sz="2000" b="0" dirty="0" smtClean="0"/>
              <a:t>SFD </a:t>
            </a:r>
            <a:r>
              <a:rPr lang="en-US" altLang="en-US" sz="2000" b="0" dirty="0" smtClean="0"/>
              <a:t>working draft (10min)</a:t>
            </a:r>
          </a:p>
          <a:p>
            <a:pPr algn="just">
              <a:spcBef>
                <a:spcPct val="20000"/>
              </a:spcBef>
              <a:buFontTx/>
              <a:buChar char="•"/>
            </a:pPr>
            <a:r>
              <a:rPr lang="en-US" altLang="en-US" sz="2000" b="0" dirty="0"/>
              <a:t>Review PAR and CSD proposal (as time permits).</a:t>
            </a:r>
          </a:p>
          <a:p>
            <a:pPr algn="just">
              <a:spcBef>
                <a:spcPct val="20000"/>
              </a:spcBef>
              <a:buFontTx/>
              <a:buChar char="•"/>
            </a:pPr>
            <a:r>
              <a:rPr lang="en-US" altLang="en-US" sz="2000" b="0" dirty="0" smtClean="0"/>
              <a:t>Review FRD and SFD related text</a:t>
            </a:r>
          </a:p>
          <a:p>
            <a:pPr algn="just">
              <a:spcBef>
                <a:spcPct val="20000"/>
              </a:spcBef>
              <a:buFontTx/>
              <a:buChar char="•"/>
            </a:pPr>
            <a:r>
              <a:rPr lang="en-US" altLang="en-US" sz="2000" b="0" dirty="0" smtClean="0"/>
              <a:t>Review technical submissions </a:t>
            </a:r>
            <a:endParaRPr lang="en-US" altLang="en-US" sz="2000" b="0" dirty="0" smtClean="0"/>
          </a:p>
          <a:p>
            <a:pPr marL="0" indent="0" algn="just">
              <a:spcBef>
                <a:spcPct val="20000"/>
              </a:spcBef>
            </a:pPr>
            <a:endParaRPr lang="en-US" altLang="en-US" sz="1600" dirty="0"/>
          </a:p>
          <a:p>
            <a:pPr algn="just">
              <a:spcBef>
                <a:spcPct val="20000"/>
              </a:spcBef>
              <a:buFontTx/>
              <a:buChar char="•"/>
            </a:pPr>
            <a:endParaRPr lang="en-US" altLang="en-US" sz="1600" dirty="0"/>
          </a:p>
          <a:p>
            <a:pPr marL="457200" lvl="1" indent="0">
              <a:spcBef>
                <a:spcPct val="20000"/>
              </a:spcBef>
            </a:pPr>
            <a:r>
              <a:rPr lang="en-US" altLang="en-US" dirty="0"/>
              <a:t/>
            </a:r>
            <a:br>
              <a:rPr lang="en-US" altLang="en-US" dirty="0"/>
            </a:br>
            <a:endParaRPr lang="en-US" altLang="en-US" dirty="0"/>
          </a:p>
          <a:p>
            <a:pPr lvl="1" algn="just">
              <a:spcBef>
                <a:spcPct val="20000"/>
              </a:spcBef>
              <a:buFontTx/>
              <a:buChar char="•"/>
            </a:pPr>
            <a:endParaRPr lang="en-US" altLang="en-US" sz="1600" dirty="0"/>
          </a:p>
          <a:p>
            <a:pPr lvl="1" algn="just">
              <a:spcBef>
                <a:spcPct val="20000"/>
              </a:spcBef>
              <a:buFontTx/>
              <a:buChar char="•"/>
            </a:pPr>
            <a:endParaRPr lang="en-US" altLang="en-US" sz="1600" dirty="0">
              <a:solidFill>
                <a:srgbClr val="FF33CC"/>
              </a:solidFill>
            </a:endParaRPr>
          </a:p>
          <a:p>
            <a:pPr lvl="1">
              <a:spcBef>
                <a:spcPct val="20000"/>
              </a:spcBef>
              <a:buFontTx/>
              <a:buChar char="–"/>
            </a:pPr>
            <a:endParaRPr lang="en-US" altLang="en-US" sz="1800" dirty="0"/>
          </a:p>
          <a:p>
            <a:endParaRPr lang="en-US" sz="2000" b="0" dirty="0"/>
          </a:p>
          <a:p>
            <a:endParaRPr lang="en-US" dirty="0"/>
          </a:p>
        </p:txBody>
      </p:sp>
      <p:sp>
        <p:nvSpPr>
          <p:cNvPr id="14"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23</a:t>
            </a:fld>
            <a:endParaRPr lang="en-GB" dirty="0"/>
          </a:p>
        </p:txBody>
      </p:sp>
      <p:sp>
        <p:nvSpPr>
          <p:cNvPr id="15"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8"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40586591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order – </a:t>
            </a:r>
            <a:r>
              <a:rPr lang="en-US" altLang="en-US" dirty="0" smtClean="0">
                <a:solidFill>
                  <a:schemeClr val="tx2"/>
                </a:solidFill>
              </a:rPr>
              <a:t>Slot #1</a:t>
            </a:r>
            <a:endParaRPr lang="en-US" dirty="0"/>
          </a:p>
        </p:txBody>
      </p:sp>
      <p:sp>
        <p:nvSpPr>
          <p:cNvPr id="8" name="Content Placeholder 2"/>
          <p:cNvSpPr>
            <a:spLocks noGrp="1"/>
          </p:cNvSpPr>
          <p:nvPr>
            <p:ph idx="1"/>
          </p:nvPr>
        </p:nvSpPr>
        <p:spPr>
          <a:xfrm>
            <a:off x="685800" y="1981200"/>
            <a:ext cx="7770813" cy="4113213"/>
          </a:xfrm>
        </p:spPr>
        <p:txBody>
          <a:bodyPr/>
          <a:lstStyle/>
          <a:p>
            <a:endParaRPr lang="en-US"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24</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2" name="Table 11"/>
          <p:cNvGraphicFramePr>
            <a:graphicFrameLocks noGrp="1"/>
          </p:cNvGraphicFramePr>
          <p:nvPr>
            <p:extLst>
              <p:ext uri="{D42A27DB-BD31-4B8C-83A1-F6EECF244321}">
                <p14:modId xmlns:p14="http://schemas.microsoft.com/office/powerpoint/2010/main" val="4031453333"/>
              </p:ext>
            </p:extLst>
          </p:nvPr>
        </p:nvGraphicFramePr>
        <p:xfrm>
          <a:off x="288826" y="1507333"/>
          <a:ext cx="8640960" cy="4023224"/>
        </p:xfrm>
        <a:graphic>
          <a:graphicData uri="http://schemas.openxmlformats.org/drawingml/2006/table">
            <a:tbl>
              <a:tblPr firstRow="1" bandRow="1">
                <a:tableStyleId>{21E4AEA4-8DFA-4A89-87EB-49C32662AFE0}</a:tableStyleId>
              </a:tblPr>
              <a:tblGrid>
                <a:gridCol w="1186830"/>
                <a:gridCol w="1471927"/>
                <a:gridCol w="3175738"/>
                <a:gridCol w="1772505"/>
                <a:gridCol w="1033960"/>
              </a:tblGrid>
              <a:tr h="305408">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r>
                        <a:rPr lang="en-US" sz="1600" baseline="0" dirty="0" smtClean="0"/>
                        <a:t> allocation</a:t>
                      </a:r>
                      <a:endParaRPr lang="en-US" sz="1600" dirty="0"/>
                    </a:p>
                  </a:txBody>
                  <a:tcPr marT="45712" marB="45712"/>
                </a:tc>
              </a:tr>
              <a:tr h="305408">
                <a:tc>
                  <a:txBody>
                    <a:bodyPr/>
                    <a:lstStyle/>
                    <a:p>
                      <a:r>
                        <a:rPr lang="en-US" sz="1600" dirty="0" smtClean="0"/>
                        <a:t>11-17-1209</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dirty="0" err="1" smtClean="0"/>
                        <a:t>TGaz</a:t>
                      </a:r>
                      <a:r>
                        <a:rPr lang="en-US" sz="1600" dirty="0" smtClean="0"/>
                        <a:t> September</a:t>
                      </a:r>
                      <a:r>
                        <a:rPr lang="en-US" sz="1600" baseline="0" dirty="0" smtClean="0"/>
                        <a:t> </a:t>
                      </a:r>
                      <a:r>
                        <a:rPr lang="en-US" sz="1600" dirty="0" smtClean="0"/>
                        <a:t>2017 Agenda</a:t>
                      </a:r>
                      <a:endParaRPr lang="en-US" sz="1600" dirty="0"/>
                    </a:p>
                  </a:txBody>
                  <a:tcPr marT="45712" marB="45712"/>
                </a:tc>
                <a:tc>
                  <a:txBody>
                    <a:bodyPr/>
                    <a:lstStyle/>
                    <a:p>
                      <a:r>
                        <a:rPr lang="en-US" sz="1600" dirty="0" smtClean="0"/>
                        <a:t>Agenda</a:t>
                      </a:r>
                      <a:r>
                        <a:rPr lang="en-US" sz="1600" baseline="0" dirty="0" smtClean="0"/>
                        <a:t> Deck</a:t>
                      </a:r>
                      <a:endParaRPr lang="en-US" sz="1600" dirty="0"/>
                    </a:p>
                  </a:txBody>
                  <a:tcPr marT="45712" marB="45712"/>
                </a:tc>
                <a:tc>
                  <a:txBody>
                    <a:bodyPr/>
                    <a:lstStyle/>
                    <a:p>
                      <a:r>
                        <a:rPr lang="en-US" sz="1600" dirty="0" smtClean="0"/>
                        <a:t>10min</a:t>
                      </a:r>
                      <a:endParaRPr lang="en-US" sz="1600" dirty="0"/>
                    </a:p>
                  </a:txBody>
                  <a:tcPr marT="45712" marB="45712"/>
                </a:tc>
              </a:tr>
              <a:tr h="3054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11-17-1171</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Roy Want</a:t>
                      </a: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July meeting minutes</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Meeting minutes</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5 </a:t>
                      </a:r>
                      <a:r>
                        <a:rPr lang="en-US" sz="1600" kern="1200" dirty="0" smtClean="0">
                          <a:solidFill>
                            <a:schemeClr val="dk1"/>
                          </a:solidFill>
                          <a:latin typeface="+mn-lt"/>
                          <a:ea typeface="+mn-ea"/>
                          <a:cs typeface="+mn-cs"/>
                        </a:rPr>
                        <a:t>min</a:t>
                      </a:r>
                    </a:p>
                  </a:txBody>
                  <a:tcPr marT="45712" marB="45712"/>
                </a:tc>
              </a:tr>
              <a:tr h="152392">
                <a:tc>
                  <a:txBody>
                    <a:bodyPr/>
                    <a:lstStyle/>
                    <a:p>
                      <a:r>
                        <a:rPr lang="en-US" sz="1600" dirty="0" smtClean="0"/>
                        <a:t>11-17-1385</a:t>
                      </a:r>
                      <a:endParaRPr lang="en-US" sz="1600" dirty="0"/>
                    </a:p>
                  </a:txBody>
                  <a:tcPr marT="45712" marB="45712"/>
                </a:tc>
                <a:tc>
                  <a:txBody>
                    <a:bodyPr/>
                    <a:lstStyle/>
                    <a:p>
                      <a:r>
                        <a:rPr lang="en-US" sz="1600" dirty="0" smtClean="0"/>
                        <a:t>Roy Want</a:t>
                      </a:r>
                      <a:endParaRPr lang="en-US" sz="1600" dirty="0"/>
                    </a:p>
                  </a:txBody>
                  <a:tcPr marT="45712" marB="45712"/>
                </a:tc>
                <a:tc>
                  <a:txBody>
                    <a:bodyPr/>
                    <a:lstStyle/>
                    <a:p>
                      <a:r>
                        <a:rPr lang="en-US" sz="1600" dirty="0" smtClean="0"/>
                        <a:t>Aug. 30</a:t>
                      </a:r>
                      <a:r>
                        <a:rPr lang="en-US" sz="1600" baseline="30000" dirty="0" smtClean="0"/>
                        <a:t>th</a:t>
                      </a:r>
                      <a:r>
                        <a:rPr lang="en-US" sz="1600" dirty="0" smtClean="0"/>
                        <a:t> </a:t>
                      </a:r>
                      <a:r>
                        <a:rPr lang="en-US" sz="1600" dirty="0" err="1" smtClean="0"/>
                        <a:t>telecon</a:t>
                      </a:r>
                      <a:r>
                        <a:rPr lang="en-US" sz="1600" baseline="0" dirty="0" smtClean="0"/>
                        <a:t> minutes</a:t>
                      </a:r>
                      <a:endParaRPr lang="en-US" sz="1600" dirty="0"/>
                    </a:p>
                  </a:txBody>
                  <a:tcPr marT="45712" marB="45712"/>
                </a:tc>
                <a:tc>
                  <a:txBody>
                    <a:bodyPr/>
                    <a:lstStyle/>
                    <a:p>
                      <a:r>
                        <a:rPr lang="en-US" sz="1600" dirty="0" err="1" smtClean="0"/>
                        <a:t>Telecon</a:t>
                      </a:r>
                      <a:r>
                        <a:rPr lang="en-US" sz="1600" baseline="0" dirty="0" smtClean="0"/>
                        <a:t> minutes</a:t>
                      </a:r>
                      <a:endParaRPr lang="en-US" sz="1600" dirty="0"/>
                    </a:p>
                  </a:txBody>
                  <a:tcPr marT="45712" marB="45712"/>
                </a:tc>
                <a:tc>
                  <a:txBody>
                    <a:bodyPr/>
                    <a:lstStyle/>
                    <a:p>
                      <a:r>
                        <a:rPr lang="en-US" sz="1600" dirty="0" smtClean="0"/>
                        <a:t>5 </a:t>
                      </a:r>
                      <a:r>
                        <a:rPr lang="en-US" sz="1600" dirty="0" smtClean="0"/>
                        <a:t>min</a:t>
                      </a:r>
                      <a:endParaRPr lang="en-US" sz="1600" dirty="0"/>
                    </a:p>
                  </a:txBody>
                  <a:tcPr marT="45712" marB="45712"/>
                </a:tc>
              </a:tr>
              <a:tr h="152392">
                <a:tc>
                  <a:txBody>
                    <a:bodyPr/>
                    <a:lstStyle/>
                    <a:p>
                      <a:pPr marL="0" algn="l" defTabSz="914400" rtl="0" eaLnBrk="1" latinLnBrk="0" hangingPunct="1"/>
                      <a:r>
                        <a:rPr lang="en-US" sz="1600" kern="1200" dirty="0" smtClean="0">
                          <a:solidFill>
                            <a:schemeClr val="dk1"/>
                          </a:solidFill>
                          <a:latin typeface="+mn-lt"/>
                          <a:ea typeface="+mn-ea"/>
                          <a:cs typeface="+mn-cs"/>
                        </a:rPr>
                        <a:t>11-16-424</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Allan Zhu</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FRD Working Draft Approval</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FRD</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baseline="0" dirty="0" smtClean="0">
                          <a:solidFill>
                            <a:schemeClr val="dk1"/>
                          </a:solidFill>
                          <a:latin typeface="+mn-lt"/>
                          <a:ea typeface="+mn-ea"/>
                          <a:cs typeface="+mn-cs"/>
                        </a:rPr>
                        <a:t>10 min</a:t>
                      </a:r>
                      <a:endParaRPr lang="en-US" sz="1600" kern="1200" dirty="0">
                        <a:solidFill>
                          <a:schemeClr val="dk1"/>
                        </a:solidFill>
                        <a:latin typeface="+mn-lt"/>
                        <a:ea typeface="+mn-ea"/>
                        <a:cs typeface="+mn-cs"/>
                      </a:endParaRPr>
                    </a:p>
                  </a:txBody>
                  <a:tcPr marT="45712" marB="45712"/>
                </a:tc>
              </a:tr>
              <a:tr h="305408">
                <a:tc>
                  <a:txBody>
                    <a:bodyPr/>
                    <a:lstStyle/>
                    <a:p>
                      <a:pPr marL="0" algn="l" defTabSz="914400" rtl="0" eaLnBrk="1" latinLnBrk="0" hangingPunct="1"/>
                      <a:r>
                        <a:rPr lang="en-US" sz="1600" kern="1200" dirty="0" smtClean="0">
                          <a:solidFill>
                            <a:schemeClr val="dk1"/>
                          </a:solidFill>
                          <a:latin typeface="+mn-lt"/>
                          <a:ea typeface="+mn-ea"/>
                          <a:cs typeface="+mn-cs"/>
                        </a:rPr>
                        <a:t>11-17-462</a:t>
                      </a: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Chao Chu</a:t>
                      </a:r>
                      <a:r>
                        <a:rPr lang="en-US" sz="1600" kern="1200" baseline="0" dirty="0" smtClean="0">
                          <a:solidFill>
                            <a:schemeClr val="dk1"/>
                          </a:solidFill>
                          <a:latin typeface="+mn-lt"/>
                          <a:ea typeface="+mn-ea"/>
                          <a:cs typeface="+mn-cs"/>
                        </a:rPr>
                        <a:t>n Wang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SFD Working</a:t>
                      </a:r>
                      <a:r>
                        <a:rPr lang="en-US" sz="1600" kern="1200" baseline="0" dirty="0" smtClean="0">
                          <a:solidFill>
                            <a:schemeClr val="dk1"/>
                          </a:solidFill>
                          <a:latin typeface="+mn-lt"/>
                          <a:ea typeface="+mn-ea"/>
                          <a:cs typeface="+mn-cs"/>
                        </a:rPr>
                        <a:t> Draft Approval</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SFD</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10</a:t>
                      </a:r>
                      <a:endParaRPr lang="en-US" sz="1600" kern="1200" dirty="0" smtClean="0">
                        <a:solidFill>
                          <a:schemeClr val="dk1"/>
                        </a:solidFill>
                        <a:latin typeface="+mn-lt"/>
                        <a:ea typeface="+mn-ea"/>
                        <a:cs typeface="+mn-cs"/>
                      </a:endParaRPr>
                    </a:p>
                  </a:txBody>
                  <a:tcPr marT="45712" marB="45712"/>
                </a:tc>
              </a:tr>
              <a:tr h="305408">
                <a:tc>
                  <a:txBody>
                    <a:bodyPr/>
                    <a:lstStyle/>
                    <a:p>
                      <a:pPr marL="0" algn="l" defTabSz="914400" rtl="0" eaLnBrk="1" latinLnBrk="0" hangingPunct="1"/>
                      <a:r>
                        <a:rPr lang="en-US" sz="1600" kern="1200" dirty="0" smtClean="0">
                          <a:solidFill>
                            <a:schemeClr val="dk1"/>
                          </a:solidFill>
                          <a:latin typeface="+mn-lt"/>
                          <a:ea typeface="+mn-ea"/>
                          <a:cs typeface="+mn-cs"/>
                        </a:rPr>
                        <a:t>11-17-1319</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Jon</a:t>
                      </a:r>
                      <a:r>
                        <a:rPr lang="en-US" sz="1600" kern="1200" baseline="0" dirty="0" smtClean="0">
                          <a:solidFill>
                            <a:schemeClr val="dk1"/>
                          </a:solidFill>
                          <a:latin typeface="+mn-lt"/>
                          <a:ea typeface="+mn-ea"/>
                          <a:cs typeface="+mn-cs"/>
                        </a:rPr>
                        <a:t> Rosdahl</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effectLst/>
                          <a:latin typeface="+mn-lt"/>
                          <a:ea typeface="+mn-ea"/>
                          <a:cs typeface="+mn-cs"/>
                        </a:rPr>
                        <a:t>P802_11az_PAR_Modification</a:t>
                      </a:r>
                      <a:endParaRPr lang="en-US" sz="1600"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PAR</a:t>
                      </a:r>
                      <a:endParaRPr lang="en-US" sz="1600" kern="1200" dirty="0">
                        <a:solidFill>
                          <a:schemeClr val="dk1"/>
                        </a:solidFill>
                        <a:latin typeface="+mn-lt"/>
                        <a:ea typeface="+mn-ea"/>
                        <a:cs typeface="+mn-cs"/>
                      </a:endParaRPr>
                    </a:p>
                  </a:txBody>
                  <a:tcPr marT="45712" marB="45712"/>
                </a:tc>
                <a:tc>
                  <a:txBody>
                    <a:bodyPr/>
                    <a:lstStyle/>
                    <a:p>
                      <a:r>
                        <a:rPr lang="en-US" sz="1600" dirty="0" smtClean="0"/>
                        <a:t>45 min</a:t>
                      </a:r>
                      <a:endParaRPr lang="en-US" sz="1600" dirty="0"/>
                    </a:p>
                  </a:txBody>
                  <a:tcPr marT="45712" marB="45712"/>
                </a:tc>
              </a:tr>
              <a:tr h="365752">
                <a:tc>
                  <a:txBody>
                    <a:bodyPr/>
                    <a:lstStyle/>
                    <a:p>
                      <a:pPr marL="0" algn="l" defTabSz="914400" rtl="0" eaLnBrk="1" latinLnBrk="0" hangingPunct="1"/>
                      <a:r>
                        <a:rPr lang="en-US" sz="1600" kern="1200" dirty="0" smtClean="0">
                          <a:solidFill>
                            <a:schemeClr val="dk1"/>
                          </a:solidFill>
                          <a:latin typeface="+mn-lt"/>
                          <a:ea typeface="+mn-ea"/>
                          <a:cs typeface="+mn-cs"/>
                        </a:rPr>
                        <a:t>11-17-1318</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Jon</a:t>
                      </a:r>
                      <a:r>
                        <a:rPr lang="en-US" sz="1600" kern="1200" baseline="0" dirty="0" smtClean="0">
                          <a:solidFill>
                            <a:schemeClr val="dk1"/>
                          </a:solidFill>
                          <a:latin typeface="+mn-lt"/>
                          <a:ea typeface="+mn-ea"/>
                          <a:cs typeface="+mn-cs"/>
                        </a:rPr>
                        <a:t> Rosdahl</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noProof="0" dirty="0" smtClean="0">
                          <a:solidFill>
                            <a:schemeClr val="dk1"/>
                          </a:solidFill>
                          <a:latin typeface="+mn-lt"/>
                          <a:ea typeface="+mn-ea"/>
                          <a:cs typeface="+mn-cs"/>
                        </a:rPr>
                        <a:t>802.11az NGP CSD update</a:t>
                      </a:r>
                      <a:endParaRPr lang="en-US" sz="1600"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CSD</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30 min</a:t>
                      </a:r>
                      <a:endParaRPr lang="en-US" sz="1600" kern="1200" dirty="0">
                        <a:solidFill>
                          <a:schemeClr val="dk1"/>
                        </a:solidFill>
                        <a:latin typeface="+mn-lt"/>
                        <a:ea typeface="+mn-ea"/>
                        <a:cs typeface="+mn-cs"/>
                      </a:endParaRPr>
                    </a:p>
                  </a:txBody>
                  <a:tcPr marT="45712" marB="45712"/>
                </a:tc>
              </a:tr>
              <a:tr h="365752">
                <a:tc>
                  <a:txBody>
                    <a:bodyPr/>
                    <a:lstStyle/>
                    <a:p>
                      <a:r>
                        <a:rPr lang="en-US" sz="1600" dirty="0" smtClean="0"/>
                        <a:t>11-17-1305</a:t>
                      </a:r>
                      <a:endParaRPr lang="en-US" sz="1600" dirty="0"/>
                    </a:p>
                  </a:txBody>
                  <a:tcPr marT="45712" marB="45712"/>
                </a:tc>
                <a:tc>
                  <a:txBody>
                    <a:bodyPr/>
                    <a:lstStyle/>
                    <a:p>
                      <a:r>
                        <a:rPr lang="en-US" sz="1600" dirty="0" smtClean="0"/>
                        <a:t>Christian Berger</a:t>
                      </a:r>
                      <a:endParaRPr lang="en-US" sz="1600" dirty="0"/>
                    </a:p>
                  </a:txBody>
                  <a:tcPr marT="45712" marB="45712"/>
                </a:tc>
                <a:tc>
                  <a:txBody>
                    <a:bodyPr/>
                    <a:lstStyle/>
                    <a:p>
                      <a:r>
                        <a:rPr lang="en-US" sz="1600" kern="1200" dirty="0" smtClean="0">
                          <a:solidFill>
                            <a:schemeClr val="dk1"/>
                          </a:solidFill>
                          <a:effectLst/>
                          <a:latin typeface="+mn-lt"/>
                          <a:ea typeface="+mn-ea"/>
                          <a:cs typeface="+mn-cs"/>
                        </a:rPr>
                        <a:t>SU Sounding Measurement Exchange and Feedback</a:t>
                      </a:r>
                      <a:endParaRPr lang="en-US" sz="1600" dirty="0"/>
                    </a:p>
                  </a:txBody>
                  <a:tcPr marT="45712" marB="45712"/>
                </a:tc>
                <a:tc>
                  <a:txBody>
                    <a:bodyPr/>
                    <a:lstStyle/>
                    <a:p>
                      <a:r>
                        <a:rPr lang="en-US" sz="1600" dirty="0" smtClean="0"/>
                        <a:t>SFD</a:t>
                      </a:r>
                      <a:endParaRPr lang="en-US" sz="1600"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As time permits.</a:t>
                      </a:r>
                    </a:p>
                    <a:p>
                      <a:pPr marL="0" algn="l" defTabSz="914400" rtl="0" eaLnBrk="1" latinLnBrk="0" hangingPunct="1"/>
                      <a:endParaRPr lang="en-US" sz="1600" kern="1200" dirty="0">
                        <a:solidFill>
                          <a:schemeClr val="dk1"/>
                        </a:solidFill>
                        <a:latin typeface="+mn-lt"/>
                        <a:ea typeface="+mn-ea"/>
                        <a:cs typeface="+mn-cs"/>
                      </a:endParaRPr>
                    </a:p>
                  </a:txBody>
                  <a:tcPr marT="45712" marB="45712"/>
                </a:tc>
              </a:tr>
            </a:tbl>
          </a:graphicData>
        </a:graphic>
      </p:graphicFrame>
      <p:sp>
        <p:nvSpPr>
          <p:cNvPr id="14"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26943263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b="0" dirty="0"/>
              <a:t>Approval of previous meeting minutes</a:t>
            </a:r>
            <a:endParaRPr lang="en-US" dirty="0"/>
          </a:p>
        </p:txBody>
      </p:sp>
      <p:sp>
        <p:nvSpPr>
          <p:cNvPr id="8" name="Content Placeholder 2"/>
          <p:cNvSpPr>
            <a:spLocks noGrp="1"/>
          </p:cNvSpPr>
          <p:nvPr>
            <p:ph idx="1"/>
          </p:nvPr>
        </p:nvSpPr>
        <p:spPr>
          <a:xfrm>
            <a:off x="685800" y="1981200"/>
            <a:ext cx="7770813" cy="4113213"/>
          </a:xfrm>
        </p:spPr>
        <p:txBody>
          <a:bodyPr/>
          <a:lstStyle/>
          <a:p>
            <a:r>
              <a:rPr lang="en-US" b="0" dirty="0"/>
              <a:t>Document </a:t>
            </a:r>
            <a:r>
              <a:rPr lang="en-US" b="0" dirty="0" smtClean="0"/>
              <a:t>11-17/1171r1 </a:t>
            </a:r>
            <a:r>
              <a:rPr lang="en-US" b="0" dirty="0" smtClean="0"/>
              <a:t>“</a:t>
            </a:r>
            <a:r>
              <a:rPr lang="en-US" dirty="0"/>
              <a:t>Meeting Minutes </a:t>
            </a:r>
            <a:r>
              <a:rPr lang="en-US" dirty="0" smtClean="0"/>
              <a:t>July 2017 </a:t>
            </a:r>
            <a:r>
              <a:rPr lang="en-US" dirty="0"/>
              <a:t>Session</a:t>
            </a:r>
            <a:r>
              <a:rPr lang="en-US" b="0" dirty="0" smtClean="0"/>
              <a:t>” </a:t>
            </a:r>
            <a:r>
              <a:rPr lang="en-US" b="0" dirty="0"/>
              <a:t>posted to Mentor </a:t>
            </a:r>
            <a:r>
              <a:rPr lang="en-US" b="0" dirty="0" smtClean="0"/>
              <a:t>on July 30</a:t>
            </a:r>
            <a:r>
              <a:rPr lang="en-US" b="0" baseline="30000" dirty="0" smtClean="0"/>
              <a:t>th</a:t>
            </a:r>
            <a:r>
              <a:rPr lang="en-US" b="0" dirty="0" smtClean="0"/>
              <a:t>. </a:t>
            </a:r>
            <a:endParaRPr lang="en-US" b="0" dirty="0"/>
          </a:p>
          <a:p>
            <a:endParaRPr lang="en-US" dirty="0"/>
          </a:p>
          <a:p>
            <a:r>
              <a:rPr lang="en-US" dirty="0"/>
              <a:t>Motion:</a:t>
            </a:r>
          </a:p>
          <a:p>
            <a:pPr marL="0" indent="0"/>
            <a:r>
              <a:rPr lang="en-US" b="0" dirty="0" smtClean="0"/>
              <a:t>Move to </a:t>
            </a:r>
            <a:r>
              <a:rPr lang="en-US" b="0" dirty="0"/>
              <a:t>approve document </a:t>
            </a:r>
            <a:r>
              <a:rPr lang="en-US" b="0" dirty="0" smtClean="0"/>
              <a:t>11-17/1171r1 </a:t>
            </a:r>
            <a:r>
              <a:rPr lang="en-US" b="0" dirty="0" smtClean="0"/>
              <a:t>as </a:t>
            </a:r>
            <a:r>
              <a:rPr lang="en-US" b="0" dirty="0" err="1" smtClean="0"/>
              <a:t>TGaz</a:t>
            </a:r>
            <a:r>
              <a:rPr lang="en-US" b="0" dirty="0" smtClean="0"/>
              <a:t> </a:t>
            </a:r>
            <a:r>
              <a:rPr lang="en-US" b="0" dirty="0"/>
              <a:t>meeting minutes for the </a:t>
            </a:r>
            <a:r>
              <a:rPr lang="en-US" b="0" dirty="0" smtClean="0"/>
              <a:t>July meeting</a:t>
            </a:r>
            <a:r>
              <a:rPr lang="en-US" b="0" dirty="0"/>
              <a:t>. </a:t>
            </a:r>
          </a:p>
          <a:p>
            <a:endParaRPr lang="en-US" b="0" dirty="0" smtClean="0"/>
          </a:p>
          <a:p>
            <a:r>
              <a:rPr lang="en-US" b="0" dirty="0" smtClean="0"/>
              <a:t>Moved by</a:t>
            </a:r>
            <a:r>
              <a:rPr lang="en-US" b="0" dirty="0" smtClean="0"/>
              <a:t>: Chao Chun Wang</a:t>
            </a:r>
            <a:endParaRPr lang="en-US" b="0" dirty="0"/>
          </a:p>
          <a:p>
            <a:r>
              <a:rPr lang="en-US" b="0" dirty="0"/>
              <a:t>Seconded by</a:t>
            </a:r>
            <a:r>
              <a:rPr lang="en-US" b="0" dirty="0" smtClean="0"/>
              <a:t>: Stephen </a:t>
            </a:r>
            <a:r>
              <a:rPr lang="en-US" b="0" dirty="0" err="1" smtClean="0"/>
              <a:t>Mccan</a:t>
            </a:r>
            <a:r>
              <a:rPr lang="en-US" b="0" dirty="0" err="1" smtClean="0"/>
              <a:t>n</a:t>
            </a:r>
            <a:r>
              <a:rPr lang="en-US" b="0" dirty="0" smtClean="0"/>
              <a:t> </a:t>
            </a:r>
            <a:endParaRPr lang="en-US" b="0" dirty="0"/>
          </a:p>
          <a:p>
            <a:r>
              <a:rPr lang="en-US" b="0" dirty="0"/>
              <a:t>Results (Y/N/A</a:t>
            </a:r>
            <a:r>
              <a:rPr lang="en-US" b="0" dirty="0" smtClean="0"/>
              <a:t>): 13/0/0 motion passes.</a:t>
            </a:r>
            <a:endParaRPr lang="en-US" b="0" dirty="0" smtClean="0"/>
          </a:p>
          <a:p>
            <a:endParaRPr lang="en-US" b="0" dirty="0" smtClean="0"/>
          </a:p>
        </p:txBody>
      </p:sp>
      <p:sp>
        <p:nvSpPr>
          <p:cNvPr id="15"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15764160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b="0" dirty="0"/>
              <a:t>Approval of </a:t>
            </a:r>
            <a:r>
              <a:rPr lang="en-US" altLang="en-US" b="0" dirty="0" smtClean="0"/>
              <a:t>Aug. 30</a:t>
            </a:r>
            <a:r>
              <a:rPr lang="en-US" altLang="en-US" b="0" baseline="30000" dirty="0" smtClean="0"/>
              <a:t>th</a:t>
            </a:r>
            <a:r>
              <a:rPr lang="en-US" altLang="en-US" b="0" dirty="0" smtClean="0"/>
              <a:t> </a:t>
            </a:r>
            <a:r>
              <a:rPr lang="en-US" altLang="en-US" b="0" dirty="0" err="1" smtClean="0"/>
              <a:t>Telecon</a:t>
            </a:r>
            <a:r>
              <a:rPr lang="en-US" altLang="en-US" b="0" dirty="0" smtClean="0"/>
              <a:t> Minutes</a:t>
            </a:r>
            <a:endParaRPr lang="en-US" dirty="0"/>
          </a:p>
        </p:txBody>
      </p:sp>
      <p:sp>
        <p:nvSpPr>
          <p:cNvPr id="8" name="Content Placeholder 2"/>
          <p:cNvSpPr>
            <a:spLocks noGrp="1"/>
          </p:cNvSpPr>
          <p:nvPr>
            <p:ph idx="1"/>
          </p:nvPr>
        </p:nvSpPr>
        <p:spPr>
          <a:xfrm>
            <a:off x="685800" y="1981200"/>
            <a:ext cx="7770813" cy="4113213"/>
          </a:xfrm>
        </p:spPr>
        <p:txBody>
          <a:bodyPr/>
          <a:lstStyle/>
          <a:p>
            <a:r>
              <a:rPr lang="en-US" b="0" dirty="0"/>
              <a:t>Document </a:t>
            </a:r>
            <a:r>
              <a:rPr lang="en-US" b="0" dirty="0" smtClean="0"/>
              <a:t>11-17/1385r0 “</a:t>
            </a:r>
            <a:r>
              <a:rPr lang="en-US" b="0" dirty="0" err="1" smtClean="0"/>
              <a:t>TGaz</a:t>
            </a:r>
            <a:r>
              <a:rPr lang="en-US" b="0" dirty="0" smtClean="0"/>
              <a:t> Teleconference Minutes August 30</a:t>
            </a:r>
            <a:r>
              <a:rPr lang="en-US" b="0" baseline="30000" dirty="0" smtClean="0"/>
              <a:t>th</a:t>
            </a:r>
            <a:r>
              <a:rPr lang="en-US" b="0" dirty="0" smtClean="0"/>
              <a:t>  2017” </a:t>
            </a:r>
            <a:r>
              <a:rPr lang="en-US" b="0" dirty="0"/>
              <a:t>posted to Mentor </a:t>
            </a:r>
            <a:r>
              <a:rPr lang="en-US" b="0" dirty="0" smtClean="0"/>
              <a:t>on Sep. 8</a:t>
            </a:r>
            <a:r>
              <a:rPr lang="en-US" b="0" baseline="30000" dirty="0" smtClean="0"/>
              <a:t>th</a:t>
            </a:r>
            <a:r>
              <a:rPr lang="en-US" b="0" dirty="0" smtClean="0"/>
              <a:t>. </a:t>
            </a:r>
            <a:endParaRPr lang="en-US" b="0" dirty="0"/>
          </a:p>
          <a:p>
            <a:endParaRPr lang="en-US" dirty="0"/>
          </a:p>
          <a:p>
            <a:r>
              <a:rPr lang="en-US" dirty="0"/>
              <a:t>Motion:</a:t>
            </a:r>
          </a:p>
          <a:p>
            <a:pPr marL="0" indent="0"/>
            <a:r>
              <a:rPr lang="en-US" b="0" dirty="0" smtClean="0"/>
              <a:t>Move to </a:t>
            </a:r>
            <a:r>
              <a:rPr lang="en-US" b="0" dirty="0"/>
              <a:t>approve document </a:t>
            </a:r>
            <a:r>
              <a:rPr lang="en-US" b="0" dirty="0" smtClean="0"/>
              <a:t>11-17/1385r0 as </a:t>
            </a:r>
            <a:r>
              <a:rPr lang="en-US" b="0" dirty="0" err="1" smtClean="0"/>
              <a:t>TGaz</a:t>
            </a:r>
            <a:r>
              <a:rPr lang="en-US" b="0" dirty="0" smtClean="0"/>
              <a:t> </a:t>
            </a:r>
            <a:r>
              <a:rPr lang="en-US" b="0" dirty="0"/>
              <a:t>meeting minutes for the </a:t>
            </a:r>
            <a:r>
              <a:rPr lang="en-US" b="0" dirty="0" smtClean="0"/>
              <a:t>Aug. 30</a:t>
            </a:r>
            <a:r>
              <a:rPr lang="en-US" b="0" baseline="30000" dirty="0" smtClean="0"/>
              <a:t>th</a:t>
            </a:r>
            <a:r>
              <a:rPr lang="en-US" b="0" dirty="0" smtClean="0"/>
              <a:t> </a:t>
            </a:r>
            <a:r>
              <a:rPr lang="en-US" b="0" dirty="0" err="1" smtClean="0"/>
              <a:t>telecon</a:t>
            </a:r>
            <a:r>
              <a:rPr lang="en-US" b="0" dirty="0" smtClean="0"/>
              <a:t>. </a:t>
            </a:r>
            <a:endParaRPr lang="en-US" b="0" dirty="0"/>
          </a:p>
          <a:p>
            <a:endParaRPr lang="en-US" b="0" dirty="0" smtClean="0"/>
          </a:p>
          <a:p>
            <a:r>
              <a:rPr lang="en-US" b="0" dirty="0" smtClean="0"/>
              <a:t>Moved by</a:t>
            </a:r>
            <a:r>
              <a:rPr lang="en-US" b="0" dirty="0" smtClean="0"/>
              <a:t>: Roy Want</a:t>
            </a:r>
            <a:endParaRPr lang="en-US" b="0" dirty="0"/>
          </a:p>
          <a:p>
            <a:r>
              <a:rPr lang="en-US" b="0" dirty="0"/>
              <a:t>Seconded by</a:t>
            </a:r>
            <a:r>
              <a:rPr lang="en-US" b="0" dirty="0" smtClean="0"/>
              <a:t>: SK Yong</a:t>
            </a:r>
            <a:endParaRPr lang="en-US" b="0" dirty="0"/>
          </a:p>
          <a:p>
            <a:r>
              <a:rPr lang="en-US" b="0" dirty="0"/>
              <a:t>Results (Y/N/A</a:t>
            </a:r>
            <a:r>
              <a:rPr lang="en-US" b="0" dirty="0" smtClean="0"/>
              <a:t>): 14-0-0</a:t>
            </a:r>
          </a:p>
          <a:p>
            <a:r>
              <a:rPr lang="en-US" b="0" dirty="0" smtClean="0"/>
              <a:t>Motion Passes.</a:t>
            </a:r>
            <a:endParaRPr lang="en-US" b="0" dirty="0" smtClean="0"/>
          </a:p>
          <a:p>
            <a:endParaRPr lang="en-US" b="0" dirty="0" smtClean="0"/>
          </a:p>
        </p:txBody>
      </p:sp>
      <p:sp>
        <p:nvSpPr>
          <p:cNvPr id="15"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Tree>
    <p:extLst>
      <p:ext uri="{BB962C8B-B14F-4D97-AF65-F5344CB8AC3E}">
        <p14:creationId xmlns:p14="http://schemas.microsoft.com/office/powerpoint/2010/main" val="41374965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b="0" dirty="0"/>
              <a:t>Approval of </a:t>
            </a:r>
            <a:r>
              <a:rPr lang="en-US" altLang="en-US" b="0" dirty="0" smtClean="0"/>
              <a:t>FRD Working Draft</a:t>
            </a:r>
            <a:endParaRPr lang="en-US" dirty="0"/>
          </a:p>
        </p:txBody>
      </p:sp>
      <p:sp>
        <p:nvSpPr>
          <p:cNvPr id="8" name="Content Placeholder 2"/>
          <p:cNvSpPr>
            <a:spLocks noGrp="1"/>
          </p:cNvSpPr>
          <p:nvPr>
            <p:ph idx="1"/>
          </p:nvPr>
        </p:nvSpPr>
        <p:spPr>
          <a:xfrm>
            <a:off x="685800" y="1981200"/>
            <a:ext cx="7770813" cy="4113213"/>
          </a:xfrm>
        </p:spPr>
        <p:txBody>
          <a:bodyPr/>
          <a:lstStyle/>
          <a:p>
            <a:r>
              <a:rPr lang="en-US" b="0" dirty="0"/>
              <a:t>Document </a:t>
            </a:r>
            <a:r>
              <a:rPr lang="en-US" b="0" dirty="0" smtClean="0"/>
              <a:t>11-16/424r7 “Proposed 802.11az Functional Requirements” </a:t>
            </a:r>
            <a:r>
              <a:rPr lang="en-US" b="0" dirty="0"/>
              <a:t>posted to Mentor </a:t>
            </a:r>
            <a:r>
              <a:rPr lang="en-US" b="0" dirty="0" smtClean="0"/>
              <a:t>on </a:t>
            </a:r>
            <a:r>
              <a:rPr lang="en-US" b="0" dirty="0" smtClean="0"/>
              <a:t>Sep. 12</a:t>
            </a:r>
            <a:r>
              <a:rPr lang="en-US" b="0" baseline="30000" dirty="0" smtClean="0"/>
              <a:t>th</a:t>
            </a:r>
            <a:r>
              <a:rPr lang="en-US" b="0" dirty="0" smtClean="0"/>
              <a:t>. </a:t>
            </a:r>
            <a:endParaRPr lang="en-US" b="0" dirty="0"/>
          </a:p>
          <a:p>
            <a:endParaRPr lang="en-US" dirty="0"/>
          </a:p>
          <a:p>
            <a:r>
              <a:rPr lang="en-US" dirty="0"/>
              <a:t>Motion:</a:t>
            </a:r>
          </a:p>
          <a:p>
            <a:pPr marL="0" indent="0"/>
            <a:r>
              <a:rPr lang="en-US" b="0" dirty="0" smtClean="0"/>
              <a:t>Move to adopt document 11-16/424r7 as </a:t>
            </a:r>
            <a:r>
              <a:rPr lang="en-US" b="0" dirty="0" err="1" smtClean="0"/>
              <a:t>TGaz</a:t>
            </a:r>
            <a:r>
              <a:rPr lang="en-US" b="0" dirty="0" smtClean="0"/>
              <a:t> Working Draft Functional Requirement Document. </a:t>
            </a:r>
            <a:endParaRPr lang="en-US" b="0" dirty="0"/>
          </a:p>
          <a:p>
            <a:endParaRPr lang="en-US" b="0" dirty="0" smtClean="0"/>
          </a:p>
          <a:p>
            <a:r>
              <a:rPr lang="en-US" b="0" dirty="0" smtClean="0"/>
              <a:t>Moved by: </a:t>
            </a:r>
          </a:p>
          <a:p>
            <a:r>
              <a:rPr lang="en-US" b="0" dirty="0" smtClean="0"/>
              <a:t>Seconded </a:t>
            </a:r>
            <a:r>
              <a:rPr lang="en-US" b="0" dirty="0"/>
              <a:t>by</a:t>
            </a:r>
            <a:r>
              <a:rPr lang="en-US" b="0" dirty="0" smtClean="0"/>
              <a:t>:</a:t>
            </a:r>
          </a:p>
          <a:p>
            <a:r>
              <a:rPr lang="en-US" b="0" dirty="0" smtClean="0"/>
              <a:t>Results </a:t>
            </a:r>
            <a:r>
              <a:rPr lang="en-US" b="0" dirty="0"/>
              <a:t>(Y/N/A</a:t>
            </a:r>
            <a:r>
              <a:rPr lang="en-US" b="0" dirty="0" smtClean="0"/>
              <a:t>):</a:t>
            </a:r>
          </a:p>
        </p:txBody>
      </p:sp>
      <p:sp>
        <p:nvSpPr>
          <p:cNvPr id="15"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Tree>
    <p:extLst>
      <p:ext uri="{BB962C8B-B14F-4D97-AF65-F5344CB8AC3E}">
        <p14:creationId xmlns:p14="http://schemas.microsoft.com/office/powerpoint/2010/main" val="34524652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b="0" dirty="0"/>
              <a:t>Approval of </a:t>
            </a:r>
            <a:r>
              <a:rPr lang="en-US" altLang="en-US" b="0" dirty="0" smtClean="0"/>
              <a:t>SFD Working Draft</a:t>
            </a:r>
            <a:endParaRPr lang="en-US" dirty="0"/>
          </a:p>
        </p:txBody>
      </p:sp>
      <p:sp>
        <p:nvSpPr>
          <p:cNvPr id="8" name="Content Placeholder 2"/>
          <p:cNvSpPr>
            <a:spLocks noGrp="1"/>
          </p:cNvSpPr>
          <p:nvPr>
            <p:ph idx="1"/>
          </p:nvPr>
        </p:nvSpPr>
        <p:spPr>
          <a:xfrm>
            <a:off x="685800" y="1751014"/>
            <a:ext cx="7770813" cy="4343400"/>
          </a:xfrm>
        </p:spPr>
        <p:txBody>
          <a:bodyPr/>
          <a:lstStyle/>
          <a:p>
            <a:r>
              <a:rPr lang="en-US" b="0" dirty="0"/>
              <a:t>Document </a:t>
            </a:r>
            <a:r>
              <a:rPr lang="en-US" b="0" dirty="0" smtClean="0"/>
              <a:t>11-17/462r7 </a:t>
            </a:r>
            <a:r>
              <a:rPr lang="en-US" b="0" dirty="0" smtClean="0"/>
              <a:t>“Proposed 802.11az Functional Requirements” </a:t>
            </a:r>
            <a:r>
              <a:rPr lang="en-US" b="0" dirty="0"/>
              <a:t>posted to Mentor </a:t>
            </a:r>
            <a:r>
              <a:rPr lang="en-US" b="0" dirty="0" smtClean="0"/>
              <a:t>on </a:t>
            </a:r>
            <a:r>
              <a:rPr lang="en-US" b="0" dirty="0" smtClean="0"/>
              <a:t>Sep. 12</a:t>
            </a:r>
            <a:r>
              <a:rPr lang="en-US" b="0" baseline="30000" dirty="0" smtClean="0"/>
              <a:t>th</a:t>
            </a:r>
            <a:r>
              <a:rPr lang="en-US" b="0" dirty="0" smtClean="0"/>
              <a:t>.</a:t>
            </a:r>
            <a:endParaRPr lang="en-US" b="0" dirty="0"/>
          </a:p>
          <a:p>
            <a:endParaRPr lang="en-US" dirty="0"/>
          </a:p>
          <a:p>
            <a:r>
              <a:rPr lang="en-US" dirty="0"/>
              <a:t>Motion:</a:t>
            </a:r>
          </a:p>
          <a:p>
            <a:pPr marL="0" indent="0"/>
            <a:r>
              <a:rPr lang="en-US" b="0" dirty="0" smtClean="0"/>
              <a:t>Move to adopt document </a:t>
            </a:r>
            <a:r>
              <a:rPr lang="en-US" b="0" dirty="0" smtClean="0"/>
              <a:t>11-17/462r7 </a:t>
            </a:r>
            <a:r>
              <a:rPr lang="en-US" b="0" dirty="0" smtClean="0"/>
              <a:t>as </a:t>
            </a:r>
            <a:r>
              <a:rPr lang="en-US" b="0" dirty="0" err="1" smtClean="0"/>
              <a:t>TGaz</a:t>
            </a:r>
            <a:r>
              <a:rPr lang="en-US" b="0" dirty="0" smtClean="0"/>
              <a:t> Working Draft Spec Framework Document. </a:t>
            </a:r>
            <a:endParaRPr lang="en-US" b="0" dirty="0"/>
          </a:p>
          <a:p>
            <a:endParaRPr lang="en-US" b="0" dirty="0" smtClean="0"/>
          </a:p>
          <a:p>
            <a:r>
              <a:rPr lang="en-US" b="0" dirty="0" smtClean="0"/>
              <a:t>Moved by: </a:t>
            </a:r>
            <a:r>
              <a:rPr lang="en-US" b="0" dirty="0" smtClean="0"/>
              <a:t>Ganesh </a:t>
            </a:r>
            <a:r>
              <a:rPr lang="en-US" b="0" dirty="0" err="1" smtClean="0"/>
              <a:t>Venkatesan</a:t>
            </a:r>
            <a:endParaRPr lang="en-US" b="0" dirty="0" smtClean="0"/>
          </a:p>
          <a:p>
            <a:r>
              <a:rPr lang="en-US" b="0" dirty="0" smtClean="0"/>
              <a:t>Seconded </a:t>
            </a:r>
            <a:r>
              <a:rPr lang="en-US" b="0" dirty="0"/>
              <a:t>by</a:t>
            </a:r>
            <a:r>
              <a:rPr lang="en-US" b="0" dirty="0" smtClean="0"/>
              <a:t>: Chao Chun Wang</a:t>
            </a:r>
            <a:endParaRPr lang="en-US" b="0" dirty="0" smtClean="0"/>
          </a:p>
          <a:p>
            <a:r>
              <a:rPr lang="en-US" b="0" dirty="0" smtClean="0"/>
              <a:t>Results </a:t>
            </a:r>
            <a:r>
              <a:rPr lang="en-US" b="0" dirty="0"/>
              <a:t>(Y/N/A</a:t>
            </a:r>
            <a:r>
              <a:rPr lang="en-US" b="0" dirty="0" smtClean="0"/>
              <a:t>): 12/0/0 </a:t>
            </a:r>
          </a:p>
          <a:p>
            <a:r>
              <a:rPr lang="en-US" b="0" dirty="0" smtClean="0"/>
              <a:t>Motion passes.</a:t>
            </a:r>
            <a:endParaRPr lang="en-US" b="0" dirty="0" smtClean="0"/>
          </a:p>
        </p:txBody>
      </p:sp>
      <p:sp>
        <p:nvSpPr>
          <p:cNvPr id="15"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Tree>
    <p:extLst>
      <p:ext uri="{BB962C8B-B14F-4D97-AF65-F5344CB8AC3E}">
        <p14:creationId xmlns:p14="http://schemas.microsoft.com/office/powerpoint/2010/main" val="32099278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Approve </a:t>
            </a:r>
            <a:r>
              <a:rPr lang="en-US" dirty="0" smtClean="0"/>
              <a:t>PAR </a:t>
            </a:r>
            <a:r>
              <a:rPr lang="en-US" dirty="0" smtClean="0"/>
              <a:t>Modification</a:t>
            </a:r>
            <a:endParaRPr lang="en-US" dirty="0"/>
          </a:p>
        </p:txBody>
      </p:sp>
      <p:sp>
        <p:nvSpPr>
          <p:cNvPr id="3" name="Content Placeholder 2"/>
          <p:cNvSpPr>
            <a:spLocks noGrp="1"/>
          </p:cNvSpPr>
          <p:nvPr>
            <p:ph idx="1"/>
          </p:nvPr>
        </p:nvSpPr>
        <p:spPr/>
        <p:txBody>
          <a:bodyPr/>
          <a:lstStyle/>
          <a:p>
            <a:r>
              <a:rPr lang="en-GB" dirty="0" smtClean="0"/>
              <a:t>Motion</a:t>
            </a:r>
            <a:r>
              <a:rPr lang="en-GB" b="0" dirty="0"/>
              <a:t>: </a:t>
            </a:r>
            <a:endParaRPr lang="en-US" b="0" dirty="0"/>
          </a:p>
          <a:p>
            <a:pPr marL="0" lvl="0" indent="0"/>
            <a:r>
              <a:rPr lang="en-GB" b="0" dirty="0"/>
              <a:t>Believing that the PAR contained in the document referenced below meets IEEE-SA guidelines,</a:t>
            </a:r>
            <a:endParaRPr lang="en-US" b="0" dirty="0"/>
          </a:p>
          <a:p>
            <a:pPr marL="0" lvl="0" indent="0"/>
            <a:r>
              <a:rPr lang="en-GB" b="0" dirty="0"/>
              <a:t>Request that the PAR contained in </a:t>
            </a:r>
            <a:r>
              <a:rPr lang="en-GB" b="0" dirty="0" smtClean="0"/>
              <a:t>11-17-1319r1 be </a:t>
            </a:r>
            <a:r>
              <a:rPr lang="en-GB" b="0" dirty="0"/>
              <a:t>posted to the IEEE 802 Executive Committee (EC) agenda for WG 802 preview and EC approval to submit to </a:t>
            </a:r>
            <a:r>
              <a:rPr lang="en-GB" b="0" dirty="0" err="1"/>
              <a:t>NesCom</a:t>
            </a:r>
            <a:r>
              <a:rPr lang="en-GB" b="0" dirty="0"/>
              <a:t>.</a:t>
            </a:r>
            <a:endParaRPr lang="en-US" b="0" dirty="0"/>
          </a:p>
          <a:p>
            <a:pPr marL="0" indent="0"/>
            <a:r>
              <a:rPr lang="en-GB" b="0" dirty="0"/>
              <a:t> </a:t>
            </a:r>
            <a:endParaRPr lang="en-GB" b="0" dirty="0" smtClean="0"/>
          </a:p>
          <a:p>
            <a:pPr marL="0" indent="0"/>
            <a:r>
              <a:rPr lang="en-GB" b="0" dirty="0" smtClean="0"/>
              <a:t>Moved by: Jon Rosdahl</a:t>
            </a:r>
          </a:p>
          <a:p>
            <a:pPr marL="0" indent="0"/>
            <a:r>
              <a:rPr lang="en-GB" b="0" dirty="0" smtClean="0"/>
              <a:t>Seconded: SK Yong</a:t>
            </a:r>
          </a:p>
          <a:p>
            <a:pPr marL="0" indent="0"/>
            <a:r>
              <a:rPr lang="en-GB" b="0" dirty="0" smtClean="0"/>
              <a:t>Result</a:t>
            </a:r>
            <a:r>
              <a:rPr lang="en-GB" b="0" dirty="0"/>
              <a:t>: </a:t>
            </a:r>
            <a:r>
              <a:rPr lang="en-GB" b="0" dirty="0" smtClean="0"/>
              <a:t>17 – 0 – 0</a:t>
            </a:r>
          </a:p>
          <a:p>
            <a:pPr marL="0" indent="0"/>
            <a:r>
              <a:rPr lang="en-GB" b="0" dirty="0" smtClean="0"/>
              <a:t>Motion passes.</a:t>
            </a:r>
            <a:endParaRPr lang="en-US" b="0" dirty="0"/>
          </a:p>
          <a:p>
            <a:endParaRPr lang="en-US"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955799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Sep 2017</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type="body" idx="1"/>
          </p:nvPr>
        </p:nvSpPr>
        <p:spPr>
          <a:xfrm>
            <a:off x="685800" y="1981200"/>
            <a:ext cx="7772400" cy="4114800"/>
          </a:xfrm>
          <a:ln/>
        </p:spPr>
        <p:txBody>
          <a:bodyPr/>
          <a:lstStyle/>
          <a:p>
            <a:pPr indent="12700" algn="just">
              <a:spcBef>
                <a:spcPct val="20000"/>
              </a:spcBef>
            </a:pPr>
            <a:r>
              <a:rPr lang="en-US" altLang="en-US" dirty="0"/>
              <a:t>This presentation contains the IEEE 802.11 </a:t>
            </a:r>
            <a:r>
              <a:rPr lang="en-US" altLang="en-US" dirty="0" err="1"/>
              <a:t>TGaz</a:t>
            </a:r>
            <a:r>
              <a:rPr lang="en-US" altLang="en-US" dirty="0"/>
              <a:t> Next Generation Positioning agenda for the </a:t>
            </a:r>
            <a:r>
              <a:rPr lang="en-US" altLang="en-US" dirty="0" smtClean="0"/>
              <a:t>September Waikoloa, Hawaii meeting</a:t>
            </a:r>
            <a:r>
              <a:rPr lang="en-US" altLang="en-US" dirty="0"/>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Approve </a:t>
            </a:r>
            <a:r>
              <a:rPr lang="en-US" dirty="0" smtClean="0"/>
              <a:t>CSD </a:t>
            </a:r>
            <a:r>
              <a:rPr lang="en-US" dirty="0" smtClean="0"/>
              <a:t>Modification</a:t>
            </a:r>
            <a:endParaRPr lang="en-US" dirty="0"/>
          </a:p>
        </p:txBody>
      </p:sp>
      <p:sp>
        <p:nvSpPr>
          <p:cNvPr id="3" name="Content Placeholder 2"/>
          <p:cNvSpPr>
            <a:spLocks noGrp="1"/>
          </p:cNvSpPr>
          <p:nvPr>
            <p:ph idx="1"/>
          </p:nvPr>
        </p:nvSpPr>
        <p:spPr/>
        <p:txBody>
          <a:bodyPr/>
          <a:lstStyle/>
          <a:p>
            <a:pPr marL="0" lvl="0" indent="0"/>
            <a:r>
              <a:rPr lang="en-GB" b="0" dirty="0" smtClean="0"/>
              <a:t>Motion </a:t>
            </a:r>
          </a:p>
          <a:p>
            <a:pPr marL="0" lvl="0" indent="0"/>
            <a:r>
              <a:rPr lang="en-GB" b="0" dirty="0" smtClean="0"/>
              <a:t>Believing </a:t>
            </a:r>
            <a:r>
              <a:rPr lang="en-GB" b="0" dirty="0"/>
              <a:t>that the </a:t>
            </a:r>
            <a:r>
              <a:rPr lang="en-GB" b="0" dirty="0" smtClean="0"/>
              <a:t>CSD contained </a:t>
            </a:r>
            <a:r>
              <a:rPr lang="en-GB" b="0" dirty="0"/>
              <a:t>in the document referenced below meets IEEE 802 guidelines,</a:t>
            </a:r>
            <a:endParaRPr lang="en-US" b="0" dirty="0"/>
          </a:p>
          <a:p>
            <a:pPr marL="0" lvl="0" indent="0"/>
            <a:r>
              <a:rPr lang="en-GB" b="0" dirty="0"/>
              <a:t>Request that the </a:t>
            </a:r>
            <a:r>
              <a:rPr lang="en-GB" b="0" dirty="0" smtClean="0"/>
              <a:t>CSD contained </a:t>
            </a:r>
            <a:r>
              <a:rPr lang="en-GB" b="0" dirty="0"/>
              <a:t>in </a:t>
            </a:r>
            <a:r>
              <a:rPr lang="en-GB" b="0" dirty="0" smtClean="0"/>
              <a:t>11-17-1318r0 be </a:t>
            </a:r>
            <a:r>
              <a:rPr lang="en-GB" b="0" dirty="0"/>
              <a:t>posted to the IEEE 802 Executive Committee (EC) agenda for WG 802 preview and EC approval.</a:t>
            </a:r>
            <a:endParaRPr lang="en-US" b="0" dirty="0"/>
          </a:p>
          <a:p>
            <a:pPr marL="0" indent="0"/>
            <a:r>
              <a:rPr lang="en-GB" b="0" dirty="0"/>
              <a:t> </a:t>
            </a:r>
            <a:endParaRPr lang="en-US" b="0" dirty="0"/>
          </a:p>
          <a:p>
            <a:pPr marL="0" lvl="0" indent="0"/>
            <a:r>
              <a:rPr lang="en-GB" b="0" dirty="0" smtClean="0"/>
              <a:t>Move by: Jon Rosdahl</a:t>
            </a:r>
          </a:p>
          <a:p>
            <a:pPr marL="0" lvl="0" indent="0"/>
            <a:r>
              <a:rPr lang="en-US" b="0" dirty="0" smtClean="0"/>
              <a:t>Seconded: SK Yong</a:t>
            </a:r>
          </a:p>
          <a:p>
            <a:pPr marL="0" lvl="0" indent="0"/>
            <a:r>
              <a:rPr lang="en-US" b="0" dirty="0" smtClean="0"/>
              <a:t>Results (Y/N/A): 16 – 0 – 1</a:t>
            </a:r>
          </a:p>
          <a:p>
            <a:pPr marL="0" lvl="0" indent="0"/>
            <a:r>
              <a:rPr lang="en-US" b="0" dirty="0" smtClean="0"/>
              <a:t>Motion passes. </a:t>
            </a:r>
            <a:endParaRPr lang="en-US" b="0" dirty="0"/>
          </a:p>
          <a:p>
            <a:pPr marL="0" indent="0"/>
            <a:r>
              <a:rPr lang="en-GB" b="0" dirty="0"/>
              <a:t> </a:t>
            </a:r>
            <a:endParaRPr lang="en-US" b="0" dirty="0"/>
          </a:p>
          <a:p>
            <a:pPr marL="0" indent="0"/>
            <a:endParaRPr lang="en-US"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8363132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31</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17746605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dirty="0"/>
              <a:t>Attendance reminder</a:t>
            </a:r>
          </a:p>
        </p:txBody>
      </p:sp>
      <p:sp>
        <p:nvSpPr>
          <p:cNvPr id="8" name="Content Placeholder 2"/>
          <p:cNvSpPr>
            <a:spLocks noGrp="1"/>
          </p:cNvSpPr>
          <p:nvPr>
            <p:ph idx="1"/>
          </p:nvPr>
        </p:nvSpPr>
        <p:spPr>
          <a:xfrm>
            <a:off x="685800" y="1981200"/>
            <a:ext cx="7770813" cy="4113213"/>
          </a:xfrm>
        </p:spPr>
        <p:txBody>
          <a:bodyPr/>
          <a:lstStyle/>
          <a:p>
            <a:endParaRPr lang="en-US"/>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32</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18847592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dirty="0"/>
              <a:t>Recess</a:t>
            </a:r>
          </a:p>
        </p:txBody>
      </p:sp>
      <p:sp>
        <p:nvSpPr>
          <p:cNvPr id="8" name="Content Placeholder 2"/>
          <p:cNvSpPr>
            <a:spLocks noGrp="1"/>
          </p:cNvSpPr>
          <p:nvPr>
            <p:ph idx="1"/>
          </p:nvPr>
        </p:nvSpPr>
        <p:spPr>
          <a:xfrm>
            <a:off x="685800" y="1981200"/>
            <a:ext cx="7770813" cy="4113213"/>
          </a:xfrm>
        </p:spPr>
        <p:txBody>
          <a:bodyPr/>
          <a:lstStyle/>
          <a:p>
            <a:endParaRPr lang="en-US"/>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33</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35063468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12" name="Title 1"/>
          <p:cNvSpPr>
            <a:spLocks noGrp="1"/>
          </p:cNvSpPr>
          <p:nvPr>
            <p:ph type="title"/>
          </p:nvPr>
        </p:nvSpPr>
        <p:spPr>
          <a:xfrm>
            <a:off x="838200" y="838200"/>
            <a:ext cx="7770813" cy="1065213"/>
          </a:xfrm>
        </p:spPr>
        <p:txBody>
          <a:bodyPr/>
          <a:lstStyle/>
          <a:p>
            <a:endParaRPr lang="en-US"/>
          </a:p>
        </p:txBody>
      </p:sp>
      <p:sp>
        <p:nvSpPr>
          <p:cNvPr id="13" name="Content Placeholder 2"/>
          <p:cNvSpPr>
            <a:spLocks noGrp="1"/>
          </p:cNvSpPr>
          <p:nvPr>
            <p:ph idx="1"/>
          </p:nvPr>
        </p:nvSpPr>
        <p:spPr>
          <a:xfrm>
            <a:off x="838200" y="2133600"/>
            <a:ext cx="7770813" cy="4113213"/>
          </a:xfrm>
        </p:spPr>
        <p:txBody>
          <a:bodyPr/>
          <a:lstStyle/>
          <a:p>
            <a:r>
              <a:rPr lang="en-US" altLang="en-US" sz="3600" dirty="0"/>
              <a:t>Meeting Slot </a:t>
            </a:r>
            <a:r>
              <a:rPr lang="en-US" altLang="en-US" sz="3600" dirty="0" smtClean="0"/>
              <a:t>#2</a:t>
            </a:r>
            <a:endParaRPr lang="en-US" altLang="en-US" sz="2000" dirty="0"/>
          </a:p>
          <a:p>
            <a:endParaRPr lang="en-US" sz="3600" dirty="0"/>
          </a:p>
        </p:txBody>
      </p:sp>
    </p:spTree>
    <p:extLst>
      <p:ext uri="{BB962C8B-B14F-4D97-AF65-F5344CB8AC3E}">
        <p14:creationId xmlns:p14="http://schemas.microsoft.com/office/powerpoint/2010/main" val="20235151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a:t>
            </a:r>
            <a:r>
              <a:rPr lang="en-US" altLang="en-US" dirty="0" smtClean="0">
                <a:solidFill>
                  <a:schemeClr val="tx2"/>
                </a:solidFill>
              </a:rPr>
              <a:t>2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(as time permits</a:t>
            </a:r>
            <a:r>
              <a:rPr lang="en-US" altLang="en-US" sz="2000" b="0" dirty="0" smtClean="0"/>
              <a:t>):</a:t>
            </a:r>
          </a:p>
          <a:p>
            <a:pPr lvl="1" algn="just">
              <a:spcBef>
                <a:spcPct val="20000"/>
              </a:spcBef>
              <a:buFontTx/>
              <a:buChar char="•"/>
            </a:pPr>
            <a:r>
              <a:rPr lang="en-US" altLang="en-US" sz="1800" dirty="0" smtClean="0"/>
              <a:t>FRD related</a:t>
            </a:r>
            <a:r>
              <a:rPr lang="en-US" altLang="en-US" sz="1800" dirty="0"/>
              <a:t> </a:t>
            </a:r>
            <a:r>
              <a:rPr lang="en-US" sz="2000" b="0" dirty="0" smtClean="0"/>
              <a:t>submissions</a:t>
            </a:r>
          </a:p>
          <a:p>
            <a:pPr lvl="1" algn="just">
              <a:spcBef>
                <a:spcPct val="20000"/>
              </a:spcBef>
              <a:buFontTx/>
              <a:buChar char="•"/>
            </a:pPr>
            <a:r>
              <a:rPr lang="en-US" dirty="0" smtClean="0"/>
              <a:t>SFD</a:t>
            </a:r>
            <a:endParaRPr lang="en-US" sz="2000" b="0" dirty="0"/>
          </a:p>
          <a:p>
            <a:endParaRPr lang="en-US" dirty="0"/>
          </a:p>
        </p:txBody>
      </p:sp>
    </p:spTree>
    <p:extLst>
      <p:ext uri="{BB962C8B-B14F-4D97-AF65-F5344CB8AC3E}">
        <p14:creationId xmlns:p14="http://schemas.microsoft.com/office/powerpoint/2010/main" val="38824180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1"/>
            <a:ext cx="7770813" cy="798984"/>
          </a:xfrm>
        </p:spPr>
        <p:txBody>
          <a:bodyPr/>
          <a:lstStyle/>
          <a:p>
            <a:r>
              <a:rPr lang="en-US" altLang="en-US" dirty="0">
                <a:solidFill>
                  <a:schemeClr val="tx2"/>
                </a:solidFill>
              </a:rPr>
              <a:t>Submission order – Slot </a:t>
            </a:r>
            <a:r>
              <a:rPr lang="en-US" altLang="en-US" dirty="0" smtClean="0">
                <a:solidFill>
                  <a:schemeClr val="tx2"/>
                </a:solidFill>
              </a:rPr>
              <a:t># 2</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289270997"/>
              </p:ext>
            </p:extLst>
          </p:nvPr>
        </p:nvGraphicFramePr>
        <p:xfrm>
          <a:off x="400113" y="1484784"/>
          <a:ext cx="8342185" cy="3987560"/>
        </p:xfrm>
        <a:graphic>
          <a:graphicData uri="http://schemas.openxmlformats.org/drawingml/2006/table">
            <a:tbl>
              <a:tblPr firstRow="1" bandRow="1">
                <a:tableStyleId>{21E4AEA4-8DFA-4A89-87EB-49C32662AFE0}</a:tableStyleId>
              </a:tblPr>
              <a:tblGrid>
                <a:gridCol w="1225059"/>
                <a:gridCol w="1860543"/>
                <a:gridCol w="2952328"/>
                <a:gridCol w="1368152"/>
                <a:gridCol w="936103"/>
              </a:tblGrid>
              <a:tr h="370760">
                <a:tc>
                  <a:txBody>
                    <a:bodyPr/>
                    <a:lstStyle/>
                    <a:p>
                      <a:r>
                        <a:rPr lang="en-US" sz="1500" dirty="0" smtClean="0"/>
                        <a:t>DCN</a:t>
                      </a:r>
                      <a:endParaRPr lang="en-US" sz="1500" dirty="0"/>
                    </a:p>
                  </a:txBody>
                  <a:tcPr marT="45712" marB="45712"/>
                </a:tc>
                <a:tc>
                  <a:txBody>
                    <a:bodyPr/>
                    <a:lstStyle/>
                    <a:p>
                      <a:r>
                        <a:rPr lang="en-US" sz="1500" dirty="0" smtClean="0"/>
                        <a:t>Presenter</a:t>
                      </a:r>
                      <a:endParaRPr lang="en-US" sz="1500" dirty="0"/>
                    </a:p>
                  </a:txBody>
                  <a:tcPr marT="45712" marB="45712"/>
                </a:tc>
                <a:tc>
                  <a:txBody>
                    <a:bodyPr/>
                    <a:lstStyle/>
                    <a:p>
                      <a:r>
                        <a:rPr lang="en-US" sz="1500" dirty="0" smtClean="0"/>
                        <a:t>Title</a:t>
                      </a:r>
                      <a:endParaRPr lang="en-US" sz="1500" dirty="0"/>
                    </a:p>
                  </a:txBody>
                  <a:tcPr marT="45712" marB="45712"/>
                </a:tc>
                <a:tc>
                  <a:txBody>
                    <a:bodyPr/>
                    <a:lstStyle/>
                    <a:p>
                      <a:r>
                        <a:rPr lang="en-US" sz="1500" dirty="0" smtClean="0"/>
                        <a:t>Topic</a:t>
                      </a:r>
                      <a:endParaRPr lang="en-US" sz="1500" dirty="0"/>
                    </a:p>
                  </a:txBody>
                  <a:tcPr marT="45712" marB="45712"/>
                </a:tc>
                <a:tc>
                  <a:txBody>
                    <a:bodyPr/>
                    <a:lstStyle/>
                    <a:p>
                      <a:r>
                        <a:rPr lang="en-US" sz="1500" dirty="0" smtClean="0"/>
                        <a:t>Time</a:t>
                      </a:r>
                      <a:endParaRPr lang="en-US" sz="1500" dirty="0"/>
                    </a:p>
                  </a:txBody>
                  <a:tcPr marT="45712" marB="45712"/>
                </a:tc>
              </a:tr>
              <a:tr h="370760">
                <a:tc>
                  <a:txBody>
                    <a:bodyPr/>
                    <a:lstStyle/>
                    <a:p>
                      <a:r>
                        <a:rPr lang="en-US" sz="1600" dirty="0" smtClean="0"/>
                        <a:t>11-17-0836</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May 2017</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Agenda</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10 min</a:t>
                      </a:r>
                      <a:endParaRPr lang="en-US" sz="1600" kern="1200" dirty="0">
                        <a:solidFill>
                          <a:schemeClr val="dk1"/>
                        </a:solidFill>
                        <a:latin typeface="+mn-lt"/>
                        <a:ea typeface="+mn-ea"/>
                        <a:cs typeface="+mn-cs"/>
                      </a:endParaRPr>
                    </a:p>
                  </a:txBody>
                  <a:tcPr marT="45712" marB="45712"/>
                </a:tc>
              </a:tr>
              <a:tr h="411472">
                <a:tc>
                  <a:txBody>
                    <a:bodyPr/>
                    <a:lstStyle/>
                    <a:p>
                      <a:pPr marL="0" algn="l" defTabSz="914400" rtl="0" eaLnBrk="1" latinLnBrk="0" hangingPunct="1"/>
                      <a:r>
                        <a:rPr lang="en-US" sz="1600" kern="1200" dirty="0" smtClean="0">
                          <a:solidFill>
                            <a:schemeClr val="dk1"/>
                          </a:solidFill>
                          <a:latin typeface="+mn-lt"/>
                          <a:ea typeface="+mn-ea"/>
                          <a:cs typeface="+mn-cs"/>
                        </a:rPr>
                        <a:t>11-17-1318</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SK </a:t>
                      </a:r>
                      <a:r>
                        <a:rPr lang="en-US" sz="1600" kern="1200" dirty="0" smtClean="0">
                          <a:solidFill>
                            <a:schemeClr val="dk1"/>
                          </a:solidFill>
                          <a:latin typeface="+mn-lt"/>
                          <a:ea typeface="+mn-ea"/>
                          <a:cs typeface="+mn-cs"/>
                        </a:rPr>
                        <a:t>Yong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noProof="0" dirty="0" smtClean="0">
                          <a:solidFill>
                            <a:schemeClr val="dk1"/>
                          </a:solidFill>
                          <a:latin typeface="+mn-lt"/>
                          <a:ea typeface="+mn-ea"/>
                          <a:cs typeface="+mn-cs"/>
                        </a:rPr>
                        <a:t>802.11az NGP CSD update</a:t>
                      </a:r>
                      <a:endParaRPr lang="en-US" sz="1600"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CSD</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20</a:t>
                      </a:r>
                      <a:r>
                        <a:rPr lang="en-US" sz="1600" kern="1200" baseline="0" dirty="0" smtClean="0">
                          <a:solidFill>
                            <a:schemeClr val="dk1"/>
                          </a:solidFill>
                          <a:latin typeface="+mn-lt"/>
                          <a:ea typeface="+mn-ea"/>
                          <a:cs typeface="+mn-cs"/>
                        </a:rPr>
                        <a:t> min</a:t>
                      </a:r>
                      <a:endParaRPr lang="en-US" sz="1600" kern="1200" dirty="0">
                        <a:solidFill>
                          <a:schemeClr val="dk1"/>
                        </a:solidFill>
                        <a:latin typeface="+mn-lt"/>
                        <a:ea typeface="+mn-ea"/>
                        <a:cs typeface="+mn-cs"/>
                      </a:endParaRPr>
                    </a:p>
                  </a:txBody>
                  <a:tcPr marT="45712" marB="45712"/>
                </a:tc>
              </a:tr>
              <a:tr h="0">
                <a:tc>
                  <a:txBody>
                    <a:bodyPr/>
                    <a:lstStyle/>
                    <a:p>
                      <a:r>
                        <a:rPr lang="en-US" sz="1600" dirty="0" smtClean="0"/>
                        <a:t>11-17-1305</a:t>
                      </a:r>
                      <a:endParaRPr lang="en-US" sz="1600" dirty="0"/>
                    </a:p>
                  </a:txBody>
                  <a:tcPr marT="45712" marB="45712"/>
                </a:tc>
                <a:tc>
                  <a:txBody>
                    <a:bodyPr/>
                    <a:lstStyle/>
                    <a:p>
                      <a:r>
                        <a:rPr lang="en-US" sz="1600" dirty="0" smtClean="0"/>
                        <a:t>Christian Berger</a:t>
                      </a:r>
                      <a:endParaRPr lang="en-US" sz="1600" dirty="0"/>
                    </a:p>
                  </a:txBody>
                  <a:tcPr marT="45712" marB="45712"/>
                </a:tc>
                <a:tc>
                  <a:txBody>
                    <a:bodyPr/>
                    <a:lstStyle/>
                    <a:p>
                      <a:r>
                        <a:rPr lang="en-US" sz="1600" kern="1200" dirty="0" smtClean="0">
                          <a:solidFill>
                            <a:schemeClr val="dk1"/>
                          </a:solidFill>
                          <a:effectLst/>
                          <a:latin typeface="+mn-lt"/>
                          <a:ea typeface="+mn-ea"/>
                          <a:cs typeface="+mn-cs"/>
                        </a:rPr>
                        <a:t>SU Sounding Measurement Exchange and Feedback</a:t>
                      </a:r>
                      <a:endParaRPr lang="en-US" sz="1600" dirty="0"/>
                    </a:p>
                  </a:txBody>
                  <a:tcPr marT="45712" marB="45712"/>
                </a:tc>
                <a:tc>
                  <a:txBody>
                    <a:bodyPr/>
                    <a:lstStyle/>
                    <a:p>
                      <a:r>
                        <a:rPr lang="en-US" sz="1600" dirty="0" smtClean="0"/>
                        <a:t>SFD</a:t>
                      </a:r>
                      <a:endParaRPr lang="en-US" sz="1600"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30 min.</a:t>
                      </a:r>
                      <a:endParaRPr lang="en-US" sz="1600" kern="1200" dirty="0" smtClean="0">
                        <a:solidFill>
                          <a:schemeClr val="dk1"/>
                        </a:solidFill>
                        <a:latin typeface="+mn-lt"/>
                        <a:ea typeface="+mn-ea"/>
                        <a:cs typeface="+mn-cs"/>
                      </a:endParaRPr>
                    </a:p>
                  </a:txBody>
                  <a:tcPr marT="45712" marB="45712"/>
                </a:tc>
              </a:tr>
              <a:tr h="223509">
                <a:tc>
                  <a:txBody>
                    <a:bodyPr/>
                    <a:lstStyle/>
                    <a:p>
                      <a:pPr marL="0" algn="l" defTabSz="914400" rtl="0" eaLnBrk="1" latinLnBrk="0" hangingPunct="1"/>
                      <a:r>
                        <a:rPr lang="en-US" sz="1600" kern="1200" dirty="0" smtClean="0">
                          <a:solidFill>
                            <a:schemeClr val="dk1"/>
                          </a:solidFill>
                          <a:latin typeface="+mn-lt"/>
                          <a:ea typeface="+mn-ea"/>
                          <a:cs typeface="+mn-cs"/>
                        </a:rPr>
                        <a:t>11-17-1455</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err="1" smtClean="0">
                          <a:solidFill>
                            <a:schemeClr val="dk1"/>
                          </a:solidFill>
                          <a:latin typeface="+mn-lt"/>
                          <a:ea typeface="+mn-ea"/>
                          <a:cs typeface="+mn-cs"/>
                        </a:rPr>
                        <a:t>Chitto</a:t>
                      </a:r>
                      <a:r>
                        <a:rPr lang="en-US" sz="1600" kern="1200" dirty="0" smtClean="0">
                          <a:solidFill>
                            <a:schemeClr val="dk1"/>
                          </a:solidFill>
                          <a:latin typeface="+mn-lt"/>
                          <a:ea typeface="+mn-ea"/>
                          <a:cs typeface="+mn-cs"/>
                        </a:rPr>
                        <a:t> Ghosh</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effectLst/>
                          <a:latin typeface="+mn-lt"/>
                          <a:ea typeface="+mn-ea"/>
                          <a:cs typeface="+mn-cs"/>
                        </a:rPr>
                        <a:t>LMR Feedback Signaling for MU Measurements</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SFD</a:t>
                      </a:r>
                    </a:p>
                  </a:txBody>
                  <a:tcPr marT="45712" marB="45712"/>
                </a:tc>
                <a:tc>
                  <a:txBody>
                    <a:bodyPr/>
                    <a:lstStyle/>
                    <a:p>
                      <a:r>
                        <a:rPr lang="en-US" sz="1600" smtClean="0"/>
                        <a:t>30</a:t>
                      </a:r>
                      <a:r>
                        <a:rPr lang="en-US" sz="1600" baseline="0" smtClean="0"/>
                        <a:t> </a:t>
                      </a:r>
                      <a:r>
                        <a:rPr lang="en-US" sz="1600" smtClean="0"/>
                        <a:t>min</a:t>
                      </a:r>
                      <a:endParaRPr lang="en-US" sz="1600" dirty="0"/>
                    </a:p>
                  </a:txBody>
                  <a:tcPr marT="45712" marB="45712"/>
                </a:tc>
              </a:tr>
              <a:tr h="0">
                <a:tc>
                  <a:txBody>
                    <a:bodyPr/>
                    <a:lstStyle/>
                    <a:p>
                      <a:pPr marL="0" algn="l" defTabSz="914400" rtl="0" eaLnBrk="1" latinLnBrk="0" hangingPunct="1"/>
                      <a:r>
                        <a:rPr lang="en-US" sz="1600" kern="1200" dirty="0" smtClean="0">
                          <a:solidFill>
                            <a:schemeClr val="dk1"/>
                          </a:solidFill>
                          <a:latin typeface="+mn-lt"/>
                          <a:ea typeface="+mn-ea"/>
                          <a:cs typeface="+mn-cs"/>
                        </a:rPr>
                        <a:t>11-17-1373</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SK Yong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noProof="0" dirty="0" smtClean="0">
                          <a:solidFill>
                            <a:schemeClr val="dk1"/>
                          </a:solidFill>
                          <a:latin typeface="+mn-lt"/>
                          <a:ea typeface="+mn-ea"/>
                          <a:cs typeface="+mn-cs"/>
                        </a:rPr>
                        <a:t>FRD and SRD Text for PHY Security </a:t>
                      </a:r>
                      <a:endParaRPr lang="en-US" sz="1600"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FRD/SFD</a:t>
                      </a:r>
                      <a:endParaRPr lang="en-US" sz="1600" kern="1200" dirty="0">
                        <a:solidFill>
                          <a:schemeClr val="dk1"/>
                        </a:solidFill>
                        <a:latin typeface="+mn-lt"/>
                        <a:ea typeface="+mn-ea"/>
                        <a:cs typeface="+mn-cs"/>
                      </a:endParaRPr>
                    </a:p>
                  </a:txBody>
                  <a:tcPr marT="45712" marB="45712"/>
                </a:tc>
                <a:tc>
                  <a:txBody>
                    <a:bodyPr/>
                    <a:lstStyle/>
                    <a:p>
                      <a:r>
                        <a:rPr lang="en-US" sz="1600" dirty="0" smtClean="0"/>
                        <a:t>20min</a:t>
                      </a:r>
                      <a:endParaRPr lang="en-US" sz="1600" dirty="0"/>
                    </a:p>
                  </a:txBody>
                  <a:tcPr marT="45712" marB="45712"/>
                </a:tc>
              </a:tr>
              <a:tr h="411472">
                <a:tc>
                  <a:txBody>
                    <a:bodyPr/>
                    <a:lstStyle/>
                    <a:p>
                      <a:pPr marL="0" algn="l" defTabSz="914400" rtl="0" eaLnBrk="1" latinLnBrk="0" hangingPunct="1"/>
                      <a:r>
                        <a:rPr lang="en-US" sz="1600" strike="noStrike" kern="1200" dirty="0" smtClean="0">
                          <a:solidFill>
                            <a:schemeClr val="dk1"/>
                          </a:solidFill>
                          <a:latin typeface="+mn-lt"/>
                          <a:ea typeface="+mn-ea"/>
                          <a:cs typeface="+mn-cs"/>
                        </a:rPr>
                        <a:t>11-17-1461</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Ganesh </a:t>
                      </a:r>
                      <a:r>
                        <a:rPr lang="en-US" sz="1600" strike="noStrike" kern="1200" dirty="0" err="1" smtClean="0">
                          <a:solidFill>
                            <a:schemeClr val="dk1"/>
                          </a:solidFill>
                          <a:latin typeface="+mn-lt"/>
                          <a:ea typeface="+mn-ea"/>
                          <a:cs typeface="+mn-cs"/>
                        </a:rPr>
                        <a:t>Venkatesan</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FRD Comment</a:t>
                      </a:r>
                      <a:r>
                        <a:rPr lang="en-US" sz="1600" strike="noStrike" kern="1200" baseline="0" dirty="0" smtClean="0">
                          <a:solidFill>
                            <a:schemeClr val="dk1"/>
                          </a:solidFill>
                          <a:latin typeface="+mn-lt"/>
                          <a:ea typeface="+mn-ea"/>
                          <a:cs typeface="+mn-cs"/>
                        </a:rPr>
                        <a:t> </a:t>
                      </a:r>
                      <a:r>
                        <a:rPr lang="en-US" sz="1600" strike="noStrike" kern="1200" dirty="0" smtClean="0">
                          <a:solidFill>
                            <a:schemeClr val="dk1"/>
                          </a:solidFill>
                          <a:latin typeface="+mn-lt"/>
                          <a:ea typeface="+mn-ea"/>
                          <a:cs typeface="+mn-cs"/>
                        </a:rPr>
                        <a:t>Resolution </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FRD</a:t>
                      </a:r>
                    </a:p>
                  </a:txBody>
                  <a:tcPr marT="45712" marB="45712"/>
                </a:tc>
                <a:tc>
                  <a:txBody>
                    <a:bodyPr/>
                    <a:lstStyle/>
                    <a:p>
                      <a:r>
                        <a:rPr lang="en-US" sz="1400" dirty="0" smtClean="0"/>
                        <a:t>15 min as time permits</a:t>
                      </a:r>
                      <a:endParaRPr lang="en-US" sz="1400" dirty="0"/>
                    </a:p>
                  </a:txBody>
                  <a:tcPr marT="45712" marB="45712"/>
                </a:tc>
              </a:tr>
              <a:tr h="365752">
                <a:tc>
                  <a:txBody>
                    <a:bodyPr/>
                    <a:lstStyle/>
                    <a:p>
                      <a:endParaRPr lang="en-US" sz="1400" dirty="0"/>
                    </a:p>
                  </a:txBody>
                  <a:tcPr marT="45712" marB="45712"/>
                </a:tc>
                <a:tc>
                  <a:txBody>
                    <a:bodyPr/>
                    <a:lstStyle/>
                    <a:p>
                      <a:endParaRPr lang="en-US" sz="1400" dirty="0"/>
                    </a:p>
                  </a:txBody>
                  <a:tcPr marT="45712" marB="45712"/>
                </a:tc>
                <a:tc>
                  <a:txBody>
                    <a:bodyPr/>
                    <a:lstStyle/>
                    <a:p>
                      <a:endParaRPr lang="en-US" sz="1400" dirty="0"/>
                    </a:p>
                  </a:txBody>
                  <a:tcPr marT="45712" marB="45712"/>
                </a:tc>
                <a:tc>
                  <a:txBody>
                    <a:bodyPr/>
                    <a:lstStyle/>
                    <a:p>
                      <a:endParaRPr lang="en-US" dirty="0"/>
                    </a:p>
                  </a:txBody>
                  <a:tcPr marT="45712" marB="45712"/>
                </a:tc>
                <a:tc>
                  <a:txBody>
                    <a:bodyPr/>
                    <a:lstStyle/>
                    <a:p>
                      <a:endParaRPr lang="en-US" sz="1600" dirty="0"/>
                    </a:p>
                  </a:txBody>
                  <a:tcPr marT="45712" marB="45712"/>
                </a:tc>
              </a:tr>
            </a:tbl>
          </a:graphicData>
        </a:graphic>
      </p:graphicFrame>
    </p:spTree>
    <p:extLst>
      <p:ext uri="{BB962C8B-B14F-4D97-AF65-F5344CB8AC3E}">
        <p14:creationId xmlns:p14="http://schemas.microsoft.com/office/powerpoint/2010/main" val="390259539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37</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17105513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52044423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41250767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Logistics</a:t>
            </a:r>
            <a:endParaRPr lang="en-US" dirty="0"/>
          </a:p>
        </p:txBody>
      </p:sp>
      <p:sp>
        <p:nvSpPr>
          <p:cNvPr id="3" name="Content Placeholder 2"/>
          <p:cNvSpPr>
            <a:spLocks noGrp="1"/>
          </p:cNvSpPr>
          <p:nvPr>
            <p:ph idx="1"/>
          </p:nvPr>
        </p:nvSpPr>
        <p:spPr/>
        <p:txBody>
          <a:bodyPr/>
          <a:lstStyle/>
          <a:p>
            <a:pPr marL="457200" indent="-457200"/>
            <a:r>
              <a:rPr lang="en-US" altLang="en-US" dirty="0"/>
              <a:t>Attendance:</a:t>
            </a:r>
            <a:endParaRPr lang="en-US" altLang="en-US" dirty="0">
              <a:hlinkClick r:id="rId2"/>
            </a:endParaRPr>
          </a:p>
          <a:p>
            <a:pPr marL="857250" lvl="1" indent="-457200"/>
            <a:r>
              <a:rPr lang="en-US" altLang="en-US" dirty="0">
                <a:solidFill>
                  <a:schemeClr val="tx1"/>
                </a:solidFill>
                <a:ea typeface="MS PGothic" pitchFamily="34" charset="-128"/>
                <a:cs typeface="MS PGothic" charset="0"/>
                <a:hlinkClick r:id="rId3"/>
              </a:rPr>
              <a:t>https://imat.ieee.org/attendance</a:t>
            </a:r>
            <a:endParaRPr lang="en-US" altLang="en-US" dirty="0">
              <a:solidFill>
                <a:schemeClr val="tx1"/>
              </a:solidFill>
              <a:ea typeface="MS PGothic" pitchFamily="34" charset="-128"/>
              <a:cs typeface="MS PGothic" charset="0"/>
            </a:endParaRPr>
          </a:p>
          <a:p>
            <a:pPr lvl="1"/>
            <a:r>
              <a:rPr lang="en-US" altLang="en-US" dirty="0" smtClean="0"/>
              <a:t>You </a:t>
            </a:r>
            <a:r>
              <a:rPr lang="en-US" altLang="en-US" dirty="0"/>
              <a:t>must register before logging attendance.</a:t>
            </a:r>
          </a:p>
          <a:p>
            <a:pPr lvl="1"/>
            <a:r>
              <a:rPr lang="en-US" altLang="en-US" dirty="0"/>
              <a:t>You must log attendance during each 2 hour session.</a:t>
            </a:r>
          </a:p>
          <a:p>
            <a:r>
              <a:rPr lang="en-US" altLang="en-US" dirty="0"/>
              <a:t>Documentation</a:t>
            </a:r>
          </a:p>
          <a:p>
            <a:pPr lvl="1"/>
            <a:r>
              <a:rPr lang="en-US" altLang="en-US" dirty="0">
                <a:hlinkClick r:id="rId4"/>
              </a:rPr>
              <a:t>https://mentor.ieee.org/802.11/documents</a:t>
            </a:r>
            <a:endParaRPr lang="en-US" altLang="en-US" dirty="0"/>
          </a:p>
          <a:p>
            <a:pPr lvl="1"/>
            <a:r>
              <a:rPr lang="en-US" altLang="en-US" dirty="0"/>
              <a:t>Use “</a:t>
            </a:r>
            <a:r>
              <a:rPr lang="en-US" altLang="en-US" dirty="0" err="1"/>
              <a:t>TGaz</a:t>
            </a:r>
            <a:r>
              <a:rPr lang="en-US" altLang="en-US" dirty="0"/>
              <a:t>” folder for documents relating to the </a:t>
            </a:r>
            <a:r>
              <a:rPr lang="en-US" altLang="en-US" dirty="0" err="1"/>
              <a:t>TGaz</a:t>
            </a:r>
            <a:r>
              <a:rPr lang="en-US" altLang="en-US" dirty="0"/>
              <a:t> activity.</a:t>
            </a:r>
          </a:p>
          <a:p>
            <a:pPr lvl="1"/>
            <a:endParaRPr lang="en-US" alt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419731329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12" name="Title 1"/>
          <p:cNvSpPr>
            <a:spLocks noGrp="1"/>
          </p:cNvSpPr>
          <p:nvPr>
            <p:ph type="title"/>
          </p:nvPr>
        </p:nvSpPr>
        <p:spPr>
          <a:xfrm>
            <a:off x="838200" y="838200"/>
            <a:ext cx="7770813" cy="1065213"/>
          </a:xfrm>
        </p:spPr>
        <p:txBody>
          <a:bodyPr/>
          <a:lstStyle/>
          <a:p>
            <a:endParaRPr lang="en-US"/>
          </a:p>
        </p:txBody>
      </p:sp>
      <p:sp>
        <p:nvSpPr>
          <p:cNvPr id="13" name="Content Placeholder 2"/>
          <p:cNvSpPr>
            <a:spLocks noGrp="1"/>
          </p:cNvSpPr>
          <p:nvPr>
            <p:ph idx="1"/>
          </p:nvPr>
        </p:nvSpPr>
        <p:spPr>
          <a:xfrm>
            <a:off x="838200" y="2133600"/>
            <a:ext cx="7770813" cy="4113213"/>
          </a:xfrm>
        </p:spPr>
        <p:txBody>
          <a:bodyPr/>
          <a:lstStyle/>
          <a:p>
            <a:r>
              <a:rPr lang="en-US" altLang="en-US" sz="3600" dirty="0"/>
              <a:t>Meeting Slot </a:t>
            </a:r>
            <a:r>
              <a:rPr lang="en-US" altLang="en-US" sz="3600" dirty="0" smtClean="0"/>
              <a:t>#3</a:t>
            </a:r>
            <a:endParaRPr lang="en-US" altLang="en-US" sz="2000" dirty="0"/>
          </a:p>
          <a:p>
            <a:endParaRPr lang="en-US" sz="3600" dirty="0"/>
          </a:p>
        </p:txBody>
      </p:sp>
    </p:spTree>
    <p:extLst>
      <p:ext uri="{BB962C8B-B14F-4D97-AF65-F5344CB8AC3E}">
        <p14:creationId xmlns:p14="http://schemas.microsoft.com/office/powerpoint/2010/main" val="40555719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a:t>
            </a:r>
            <a:r>
              <a:rPr lang="en-US" altLang="en-US" dirty="0" smtClean="0">
                <a:solidFill>
                  <a:schemeClr val="tx2"/>
                </a:solidFill>
              </a:rPr>
              <a:t>3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(as time permits</a:t>
            </a:r>
            <a:r>
              <a:rPr lang="en-US" altLang="en-US" sz="2000" b="0" dirty="0" smtClean="0"/>
              <a:t>):</a:t>
            </a:r>
          </a:p>
          <a:p>
            <a:pPr lvl="1" algn="just">
              <a:spcBef>
                <a:spcPct val="20000"/>
              </a:spcBef>
              <a:buFontTx/>
              <a:buChar char="•"/>
            </a:pPr>
            <a:r>
              <a:rPr lang="en-US" altLang="en-US" sz="1800" dirty="0" smtClean="0"/>
              <a:t>FRD related</a:t>
            </a:r>
            <a:r>
              <a:rPr lang="en-US" altLang="en-US" sz="1800" dirty="0"/>
              <a:t> </a:t>
            </a:r>
            <a:r>
              <a:rPr lang="en-US" sz="2000" b="0" dirty="0" smtClean="0"/>
              <a:t>submissions</a:t>
            </a:r>
          </a:p>
          <a:p>
            <a:pPr lvl="1" algn="just">
              <a:spcBef>
                <a:spcPct val="20000"/>
              </a:spcBef>
              <a:buFontTx/>
              <a:buChar char="•"/>
            </a:pPr>
            <a:r>
              <a:rPr lang="en-US" dirty="0" smtClean="0"/>
              <a:t>SFD related </a:t>
            </a:r>
          </a:p>
          <a:p>
            <a:pPr lvl="1" algn="just">
              <a:spcBef>
                <a:spcPct val="20000"/>
              </a:spcBef>
              <a:buFontTx/>
              <a:buChar char="•"/>
            </a:pPr>
            <a:r>
              <a:rPr lang="en-US" dirty="0" smtClean="0"/>
              <a:t>Technical nature</a:t>
            </a:r>
            <a:endParaRPr lang="en-US" sz="2000" b="0" dirty="0"/>
          </a:p>
          <a:p>
            <a:endParaRPr lang="en-US" dirty="0"/>
          </a:p>
        </p:txBody>
      </p:sp>
    </p:spTree>
    <p:extLst>
      <p:ext uri="{BB962C8B-B14F-4D97-AF65-F5344CB8AC3E}">
        <p14:creationId xmlns:p14="http://schemas.microsoft.com/office/powerpoint/2010/main" val="231825632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3</a:t>
            </a:r>
            <a:r>
              <a:rPr lang="en-US" altLang="en-US" dirty="0" smtClean="0">
                <a:solidFill>
                  <a:schemeClr val="tx2"/>
                </a:solidFill>
              </a:rPr>
              <a:t>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t>
            </a:r>
            <a:r>
              <a:rPr lang="en-US" altLang="en-US" sz="2000" b="0" dirty="0" smtClean="0"/>
              <a:t>(as needed):</a:t>
            </a:r>
          </a:p>
          <a:p>
            <a:pPr lvl="1" algn="just">
              <a:spcBef>
                <a:spcPct val="20000"/>
              </a:spcBef>
              <a:buFontTx/>
              <a:buChar char="•"/>
            </a:pPr>
            <a:r>
              <a:rPr lang="en-US" altLang="en-US" sz="1800" dirty="0"/>
              <a:t>FRD related </a:t>
            </a:r>
            <a:r>
              <a:rPr lang="en-US" dirty="0"/>
              <a:t>submissions</a:t>
            </a:r>
          </a:p>
          <a:p>
            <a:pPr lvl="1" algn="just">
              <a:spcBef>
                <a:spcPct val="20000"/>
              </a:spcBef>
              <a:buFontTx/>
              <a:buChar char="•"/>
            </a:pPr>
            <a:r>
              <a:rPr lang="en-US" dirty="0"/>
              <a:t>SFD</a:t>
            </a:r>
          </a:p>
          <a:p>
            <a:pPr lvl="1" algn="just">
              <a:spcBef>
                <a:spcPct val="20000"/>
              </a:spcBef>
              <a:buFontTx/>
              <a:buChar char="•"/>
            </a:pPr>
            <a:endParaRPr lang="en-US" altLang="en-US" sz="16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a:p>
          <a:p>
            <a:endParaRPr lang="en-US" sz="2000" b="0" dirty="0"/>
          </a:p>
          <a:p>
            <a:endParaRPr lang="en-US" dirty="0"/>
          </a:p>
        </p:txBody>
      </p:sp>
    </p:spTree>
    <p:extLst>
      <p:ext uri="{BB962C8B-B14F-4D97-AF65-F5344CB8AC3E}">
        <p14:creationId xmlns:p14="http://schemas.microsoft.com/office/powerpoint/2010/main" val="345517425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order – Slot </a:t>
            </a:r>
            <a:r>
              <a:rPr lang="en-US" altLang="en-US" dirty="0" smtClean="0">
                <a:solidFill>
                  <a:schemeClr val="tx2"/>
                </a:solidFill>
              </a:rPr>
              <a:t>#3</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952802536"/>
              </p:ext>
            </p:extLst>
          </p:nvPr>
        </p:nvGraphicFramePr>
        <p:xfrm>
          <a:off x="773754" y="1556792"/>
          <a:ext cx="7772404" cy="4429509"/>
        </p:xfrm>
        <a:graphic>
          <a:graphicData uri="http://schemas.openxmlformats.org/drawingml/2006/table">
            <a:tbl>
              <a:tblPr firstRow="1" bandRow="1">
                <a:tableStyleId>{21E4AEA4-8DFA-4A89-87EB-49C32662AFE0}</a:tableStyleId>
              </a:tblPr>
              <a:tblGrid>
                <a:gridCol w="1380624"/>
                <a:gridCol w="1670495"/>
                <a:gridCol w="2304256"/>
                <a:gridCol w="1296144"/>
                <a:gridCol w="1120885"/>
              </a:tblGrid>
              <a:tr h="370760">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endParaRPr lang="en-US" sz="1600" dirty="0"/>
                    </a:p>
                  </a:txBody>
                  <a:tcPr marT="45712" marB="45712"/>
                </a:tc>
              </a:tr>
              <a:tr h="370760">
                <a:tc>
                  <a:txBody>
                    <a:bodyPr/>
                    <a:lstStyle/>
                    <a:p>
                      <a:r>
                        <a:rPr lang="en-US" sz="1600" dirty="0" smtClean="0"/>
                        <a:t>11-17-836</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May 2017</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Agenda</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endParaRPr lang="en-US" sz="1600" kern="1200" dirty="0">
                        <a:solidFill>
                          <a:schemeClr val="dk1"/>
                        </a:solidFill>
                        <a:latin typeface="+mn-lt"/>
                        <a:ea typeface="+mn-ea"/>
                        <a:cs typeface="+mn-cs"/>
                      </a:endParaRPr>
                    </a:p>
                  </a:txBody>
                  <a:tcPr marT="45712" marB="45712"/>
                </a:tc>
              </a:tr>
              <a:tr h="289552">
                <a:tc>
                  <a:txBody>
                    <a:bodyPr/>
                    <a:lstStyle/>
                    <a:p>
                      <a:pPr marL="0" algn="l" defTabSz="914400" rtl="0" eaLnBrk="1" latinLnBrk="0" hangingPunct="1"/>
                      <a:r>
                        <a:rPr lang="en-US" sz="1600" strike="noStrike" kern="1200" dirty="0" smtClean="0">
                          <a:solidFill>
                            <a:schemeClr val="dk1"/>
                          </a:solidFill>
                          <a:latin typeface="+mn-lt"/>
                          <a:ea typeface="+mn-ea"/>
                          <a:cs typeface="+mn-cs"/>
                        </a:rPr>
                        <a:t>11-17-1461</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Ganesh </a:t>
                      </a:r>
                      <a:r>
                        <a:rPr lang="en-US" sz="1600" strike="noStrike" kern="1200" dirty="0" err="1" smtClean="0">
                          <a:solidFill>
                            <a:schemeClr val="dk1"/>
                          </a:solidFill>
                          <a:latin typeface="+mn-lt"/>
                          <a:ea typeface="+mn-ea"/>
                          <a:cs typeface="+mn-cs"/>
                        </a:rPr>
                        <a:t>Venkatesan</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FRD Comment</a:t>
                      </a:r>
                      <a:r>
                        <a:rPr lang="en-US" sz="1600" strike="noStrike" kern="1200" baseline="0" dirty="0" smtClean="0">
                          <a:solidFill>
                            <a:schemeClr val="dk1"/>
                          </a:solidFill>
                          <a:latin typeface="+mn-lt"/>
                          <a:ea typeface="+mn-ea"/>
                          <a:cs typeface="+mn-cs"/>
                        </a:rPr>
                        <a:t> </a:t>
                      </a:r>
                      <a:r>
                        <a:rPr lang="en-US" sz="1600" strike="noStrike" kern="1200" dirty="0" smtClean="0">
                          <a:solidFill>
                            <a:schemeClr val="dk1"/>
                          </a:solidFill>
                          <a:latin typeface="+mn-lt"/>
                          <a:ea typeface="+mn-ea"/>
                          <a:cs typeface="+mn-cs"/>
                        </a:rPr>
                        <a:t>Resolution </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FRD</a:t>
                      </a:r>
                    </a:p>
                  </a:txBody>
                  <a:tcPr marT="45712" marB="45712"/>
                </a:tc>
                <a:tc>
                  <a:txBody>
                    <a:bodyPr/>
                    <a:lstStyle/>
                    <a:p>
                      <a:r>
                        <a:rPr lang="en-US" sz="1400" dirty="0" smtClean="0"/>
                        <a:t>15 </a:t>
                      </a:r>
                      <a:r>
                        <a:rPr lang="en-US" sz="1400" dirty="0" smtClean="0"/>
                        <a:t>min </a:t>
                      </a:r>
                      <a:r>
                        <a:rPr lang="en-US" sz="1400" dirty="0" smtClean="0"/>
                        <a:t>if needed</a:t>
                      </a:r>
                      <a:endParaRPr lang="en-US" sz="1400" dirty="0"/>
                    </a:p>
                  </a:txBody>
                  <a:tcPr marT="45712" marB="45712"/>
                </a:tc>
              </a:tr>
              <a:tr h="289552">
                <a:tc>
                  <a:txBody>
                    <a:bodyPr/>
                    <a:lstStyle/>
                    <a:p>
                      <a:r>
                        <a:rPr lang="en-US" sz="1600" b="0" dirty="0" smtClean="0"/>
                        <a:t>11-17-1308</a:t>
                      </a:r>
                      <a:endParaRPr lang="en-US" sz="1600" b="0" dirty="0"/>
                    </a:p>
                  </a:txBody>
                  <a:tcPr marT="45712" marB="45712"/>
                </a:tc>
                <a:tc>
                  <a:txBody>
                    <a:bodyPr/>
                    <a:lstStyle/>
                    <a:p>
                      <a:r>
                        <a:rPr lang="en-US" sz="1600" b="0" dirty="0" smtClean="0"/>
                        <a:t>Ofer Bar Shalom</a:t>
                      </a:r>
                      <a:endParaRPr lang="en-US" sz="1600" b="0" dirty="0"/>
                    </a:p>
                  </a:txBody>
                  <a:tcPr marT="45712" marB="45712"/>
                </a:tc>
                <a:tc>
                  <a:txBody>
                    <a:bodyPr/>
                    <a:lstStyle/>
                    <a:p>
                      <a:r>
                        <a:rPr lang="en-US" sz="1600" b="0" kern="1200" dirty="0" smtClean="0">
                          <a:solidFill>
                            <a:schemeClr val="dk1"/>
                          </a:solidFill>
                          <a:effectLst/>
                          <a:latin typeface="+mn-lt"/>
                          <a:ea typeface="+mn-ea"/>
                          <a:cs typeface="+mn-cs"/>
                        </a:rPr>
                        <a:t>Collaborative Time of Arrival (</a:t>
                      </a:r>
                      <a:r>
                        <a:rPr lang="en-US" sz="1600" b="0" kern="1200" dirty="0" err="1" smtClean="0">
                          <a:solidFill>
                            <a:schemeClr val="dk1"/>
                          </a:solidFill>
                          <a:effectLst/>
                          <a:latin typeface="+mn-lt"/>
                          <a:ea typeface="+mn-ea"/>
                          <a:cs typeface="+mn-cs"/>
                        </a:rPr>
                        <a:t>CToA</a:t>
                      </a:r>
                      <a:r>
                        <a:rPr lang="en-US" sz="1600" b="0" kern="1200" dirty="0" smtClean="0">
                          <a:solidFill>
                            <a:schemeClr val="dk1"/>
                          </a:solidFill>
                          <a:effectLst/>
                          <a:latin typeface="+mn-lt"/>
                          <a:ea typeface="+mn-ea"/>
                          <a:cs typeface="+mn-cs"/>
                        </a:rPr>
                        <a:t>)</a:t>
                      </a:r>
                      <a:endParaRPr lang="en-US" sz="1600" b="0" dirty="0"/>
                    </a:p>
                  </a:txBody>
                  <a:tcPr marT="45712" marB="45712"/>
                </a:tc>
                <a:tc>
                  <a:txBody>
                    <a:bodyPr/>
                    <a:lstStyle/>
                    <a:p>
                      <a:r>
                        <a:rPr lang="en-US" sz="1600" b="0" dirty="0" smtClean="0"/>
                        <a:t>Technical</a:t>
                      </a:r>
                      <a:endParaRPr lang="en-US" sz="1600" b="0" dirty="0"/>
                    </a:p>
                  </a:txBody>
                  <a:tcPr marT="45712" marB="45712"/>
                </a:tc>
                <a:tc>
                  <a:txBody>
                    <a:bodyPr/>
                    <a:lstStyle/>
                    <a:p>
                      <a:pPr marL="0" algn="l" defTabSz="914400" rtl="0" eaLnBrk="1" latinLnBrk="0" hangingPunct="1"/>
                      <a:r>
                        <a:rPr lang="en-US" sz="1400" kern="1200" dirty="0" smtClean="0">
                          <a:solidFill>
                            <a:schemeClr val="dk1"/>
                          </a:solidFill>
                          <a:latin typeface="+mn-lt"/>
                          <a:ea typeface="+mn-ea"/>
                          <a:cs typeface="+mn-cs"/>
                        </a:rPr>
                        <a:t>45 min </a:t>
                      </a:r>
                      <a:endParaRPr lang="en-US" sz="1400" kern="1200" dirty="0">
                        <a:solidFill>
                          <a:schemeClr val="dk1"/>
                        </a:solidFill>
                        <a:latin typeface="+mn-lt"/>
                        <a:ea typeface="+mn-ea"/>
                        <a:cs typeface="+mn-cs"/>
                      </a:endParaRPr>
                    </a:p>
                  </a:txBody>
                  <a:tcPr marT="45712" marB="45712"/>
                </a:tc>
              </a:tr>
              <a:tr h="411472">
                <a:tc>
                  <a:txBody>
                    <a:bodyPr/>
                    <a:lstStyle/>
                    <a:p>
                      <a:r>
                        <a:rPr lang="en-US" sz="1600" strike="noStrike" dirty="0" smtClean="0"/>
                        <a:t>11-17-1370</a:t>
                      </a:r>
                      <a:endParaRPr lang="en-US" sz="1600" strike="noStrike" dirty="0"/>
                    </a:p>
                  </a:txBody>
                  <a:tcPr marT="45712" marB="45712"/>
                </a:tc>
                <a:tc>
                  <a:txBody>
                    <a:bodyPr/>
                    <a:lstStyle/>
                    <a:p>
                      <a:r>
                        <a:rPr lang="en-US" sz="1600" strike="noStrike" dirty="0" smtClean="0"/>
                        <a:t>Erik Lindskog</a:t>
                      </a:r>
                      <a:endParaRPr lang="en-US" sz="1600" strike="noStrike" dirty="0"/>
                    </a:p>
                  </a:txBody>
                  <a:tcPr marT="45712" marB="45712"/>
                </a:tc>
                <a:tc>
                  <a:txBody>
                    <a:bodyPr/>
                    <a:lstStyle/>
                    <a:p>
                      <a:r>
                        <a:rPr lang="en-US" sz="1600" strike="noStrike" dirty="0" smtClean="0"/>
                        <a:t>Scalable Location Protocol Comparison</a:t>
                      </a:r>
                      <a:endParaRPr lang="en-US" sz="1600" strike="noStrike" dirty="0"/>
                    </a:p>
                  </a:txBody>
                  <a:tcPr marT="45712" marB="45712"/>
                </a:tc>
                <a:tc>
                  <a:txBody>
                    <a:bodyPr/>
                    <a:lstStyle/>
                    <a:p>
                      <a:r>
                        <a:rPr lang="en-US" sz="1600" strike="noStrike" dirty="0" smtClean="0"/>
                        <a:t>Technical</a:t>
                      </a:r>
                      <a:endParaRPr lang="en-US" sz="1600" strike="noStrike" dirty="0"/>
                    </a:p>
                  </a:txBody>
                  <a:tcPr marT="45712" marB="45712"/>
                </a:tc>
                <a:tc>
                  <a:txBody>
                    <a:bodyPr/>
                    <a:lstStyle/>
                    <a:p>
                      <a:r>
                        <a:rPr lang="en-US" sz="1600" baseline="0" dirty="0" smtClean="0"/>
                        <a:t>45 min</a:t>
                      </a:r>
                      <a:endParaRPr lang="en-US" sz="1600" dirty="0"/>
                    </a:p>
                  </a:txBody>
                  <a:tcPr marT="45712" marB="45712"/>
                </a:tc>
              </a:tr>
              <a:tr h="167632">
                <a:tc>
                  <a:txBody>
                    <a:bodyPr/>
                    <a:lstStyle/>
                    <a:p>
                      <a:r>
                        <a:rPr lang="en-US" sz="1600" b="0" dirty="0" smtClean="0"/>
                        <a:t>11-17-1309</a:t>
                      </a:r>
                      <a:endParaRPr lang="en-US" sz="1600" b="0"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t>Ofer Bar Shalom</a:t>
                      </a:r>
                    </a:p>
                  </a:txBody>
                  <a:tcPr marT="45712" marB="45712"/>
                </a:tc>
                <a:tc>
                  <a:txBody>
                    <a:bodyPr/>
                    <a:lstStyle/>
                    <a:p>
                      <a:r>
                        <a:rPr lang="en-US" sz="1600" b="0" kern="1200" dirty="0" err="1" smtClean="0">
                          <a:solidFill>
                            <a:schemeClr val="dk1"/>
                          </a:solidFill>
                          <a:effectLst/>
                          <a:latin typeface="+mn-lt"/>
                          <a:ea typeface="+mn-ea"/>
                          <a:cs typeface="+mn-cs"/>
                        </a:rPr>
                        <a:t>CToA</a:t>
                      </a:r>
                      <a:r>
                        <a:rPr lang="en-US" sz="1600" b="0" kern="1200" dirty="0" smtClean="0">
                          <a:solidFill>
                            <a:schemeClr val="dk1"/>
                          </a:solidFill>
                          <a:effectLst/>
                          <a:latin typeface="+mn-lt"/>
                          <a:ea typeface="+mn-ea"/>
                          <a:cs typeface="+mn-cs"/>
                        </a:rPr>
                        <a:t> Protocol Analysis</a:t>
                      </a:r>
                      <a:endParaRPr lang="en-US" sz="1600" b="0" dirty="0"/>
                    </a:p>
                  </a:txBody>
                  <a:tcPr marT="45712" marB="45712"/>
                </a:tc>
                <a:tc>
                  <a:txBody>
                    <a:bodyPr/>
                    <a:lstStyle/>
                    <a:p>
                      <a:r>
                        <a:rPr lang="en-US" sz="1600" b="0" dirty="0" smtClean="0"/>
                        <a:t>Technical</a:t>
                      </a:r>
                      <a:endParaRPr lang="en-US" sz="1600" b="0" dirty="0"/>
                    </a:p>
                  </a:txBody>
                  <a:tcPr marT="45712" marB="45712"/>
                </a:tc>
                <a:tc>
                  <a:txBody>
                    <a:bodyPr/>
                    <a:lstStyle/>
                    <a:p>
                      <a:r>
                        <a:rPr lang="en-US" sz="1600" strike="noStrike" dirty="0" smtClean="0"/>
                        <a:t>30 </a:t>
                      </a:r>
                      <a:r>
                        <a:rPr lang="en-US" sz="1600" strike="noStrike" dirty="0" smtClean="0"/>
                        <a:t>min as time permits</a:t>
                      </a:r>
                      <a:endParaRPr lang="en-US" sz="1600" strike="noStrike" dirty="0"/>
                    </a:p>
                  </a:txBody>
                  <a:tcPr marT="45712" marB="45712"/>
                </a:tc>
              </a:tr>
              <a:tr h="160012">
                <a:tc>
                  <a:txBody>
                    <a:bodyPr/>
                    <a:lstStyle/>
                    <a:p>
                      <a:pPr marL="0" algn="l" defTabSz="914400" rtl="0" eaLnBrk="1" latinLnBrk="0" hangingPunct="1"/>
                      <a:r>
                        <a:rPr lang="en-US" sz="1600" kern="1200" dirty="0" smtClean="0">
                          <a:solidFill>
                            <a:schemeClr val="dk1"/>
                          </a:solidFill>
                          <a:latin typeface="+mn-lt"/>
                          <a:ea typeface="+mn-ea"/>
                          <a:cs typeface="+mn-cs"/>
                        </a:rPr>
                        <a:t>11-17-1371</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Erik Lindskog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effectLst/>
                          <a:latin typeface="+mn-lt"/>
                          <a:ea typeface="+mn-ea"/>
                          <a:cs typeface="+mn-cs"/>
                        </a:rPr>
                        <a:t>Scalable Location Performance</a:t>
                      </a:r>
                      <a:r>
                        <a:rPr lang="en-US" sz="1600" b="1" kern="1200" dirty="0" smtClean="0">
                          <a:solidFill>
                            <a:schemeClr val="dk1"/>
                          </a:solidFill>
                          <a:effectLst/>
                          <a:latin typeface="+mn-lt"/>
                          <a:ea typeface="+mn-ea"/>
                          <a:cs typeface="+mn-cs"/>
                        </a:rPr>
                        <a:t> </a:t>
                      </a:r>
                      <a:endParaRPr lang="en-US" sz="1600"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Technical</a:t>
                      </a:r>
                    </a:p>
                  </a:txBody>
                  <a:tcPr marT="45712" marB="45712"/>
                </a:tc>
                <a:tc>
                  <a:txBody>
                    <a:bodyPr/>
                    <a:lstStyle/>
                    <a:p>
                      <a:r>
                        <a:rPr lang="en-US" sz="1600" dirty="0" smtClean="0"/>
                        <a:t>As time permits</a:t>
                      </a:r>
                      <a:endParaRPr lang="en-US" sz="1600" dirty="0"/>
                    </a:p>
                  </a:txBody>
                  <a:tcPr marT="45712" marB="45712"/>
                </a:tc>
              </a:tr>
              <a:tr h="548629">
                <a:tc>
                  <a:txBody>
                    <a:bodyPr/>
                    <a:lstStyle/>
                    <a:p>
                      <a:endParaRPr lang="en-US" sz="1400" dirty="0"/>
                    </a:p>
                  </a:txBody>
                  <a:tcPr marT="45712" marB="45712"/>
                </a:tc>
                <a:tc>
                  <a:txBody>
                    <a:bodyPr/>
                    <a:lstStyle/>
                    <a:p>
                      <a:endParaRPr lang="en-US" sz="1400" dirty="0"/>
                    </a:p>
                  </a:txBody>
                  <a:tcPr marT="45712" marB="45712"/>
                </a:tc>
                <a:tc>
                  <a:txBody>
                    <a:bodyPr/>
                    <a:lstStyle/>
                    <a:p>
                      <a:endParaRPr lang="en-US" sz="1400" dirty="0"/>
                    </a:p>
                  </a:txBody>
                  <a:tcPr marT="45712" marB="45712"/>
                </a:tc>
                <a:tc>
                  <a:txBody>
                    <a:bodyPr/>
                    <a:lstStyle/>
                    <a:p>
                      <a:endParaRPr lang="en-US" dirty="0"/>
                    </a:p>
                  </a:txBody>
                  <a:tcPr marT="45712" marB="45712"/>
                </a:tc>
                <a:tc>
                  <a:txBody>
                    <a:bodyPr/>
                    <a:lstStyle/>
                    <a:p>
                      <a:endParaRPr lang="en-US" sz="1600" strike="noStrike" dirty="0"/>
                    </a:p>
                  </a:txBody>
                  <a:tcPr marT="45712" marB="45712"/>
                </a:tc>
              </a:tr>
            </a:tbl>
          </a:graphicData>
        </a:graphic>
      </p:graphicFrame>
    </p:spTree>
    <p:extLst>
      <p:ext uri="{BB962C8B-B14F-4D97-AF65-F5344CB8AC3E}">
        <p14:creationId xmlns:p14="http://schemas.microsoft.com/office/powerpoint/2010/main" val="362465029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44</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419290996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45598666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40955694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12" name="Title 1"/>
          <p:cNvSpPr>
            <a:spLocks noGrp="1"/>
          </p:cNvSpPr>
          <p:nvPr>
            <p:ph type="title"/>
          </p:nvPr>
        </p:nvSpPr>
        <p:spPr>
          <a:xfrm>
            <a:off x="838200" y="838200"/>
            <a:ext cx="7770813" cy="1065213"/>
          </a:xfrm>
        </p:spPr>
        <p:txBody>
          <a:bodyPr/>
          <a:lstStyle/>
          <a:p>
            <a:endParaRPr lang="en-US"/>
          </a:p>
        </p:txBody>
      </p:sp>
      <p:sp>
        <p:nvSpPr>
          <p:cNvPr id="13" name="Content Placeholder 2"/>
          <p:cNvSpPr>
            <a:spLocks noGrp="1"/>
          </p:cNvSpPr>
          <p:nvPr>
            <p:ph idx="1"/>
          </p:nvPr>
        </p:nvSpPr>
        <p:spPr>
          <a:xfrm>
            <a:off x="838200" y="2133600"/>
            <a:ext cx="7770813" cy="4113213"/>
          </a:xfrm>
        </p:spPr>
        <p:txBody>
          <a:bodyPr/>
          <a:lstStyle/>
          <a:p>
            <a:r>
              <a:rPr lang="en-US" altLang="en-US" sz="3600" dirty="0"/>
              <a:t>Meeting Slot </a:t>
            </a:r>
            <a:r>
              <a:rPr lang="en-US" altLang="en-US" sz="3600" dirty="0" smtClean="0"/>
              <a:t>#4</a:t>
            </a:r>
            <a:endParaRPr lang="en-US" altLang="en-US" sz="2000" dirty="0"/>
          </a:p>
          <a:p>
            <a:endParaRPr lang="en-US" sz="3600" dirty="0"/>
          </a:p>
        </p:txBody>
      </p:sp>
    </p:spTree>
    <p:extLst>
      <p:ext uri="{BB962C8B-B14F-4D97-AF65-F5344CB8AC3E}">
        <p14:creationId xmlns:p14="http://schemas.microsoft.com/office/powerpoint/2010/main" val="126261172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a:t>
            </a:r>
            <a:r>
              <a:rPr lang="en-US" altLang="en-US" dirty="0">
                <a:solidFill>
                  <a:schemeClr val="tx2"/>
                </a:solidFill>
              </a:rPr>
              <a:t>4</a:t>
            </a:r>
            <a:r>
              <a:rPr lang="en-US" altLang="en-US" dirty="0" smtClean="0">
                <a:solidFill>
                  <a:schemeClr val="tx2"/>
                </a:solidFill>
              </a:rPr>
              <a:t>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(as time permits</a:t>
            </a:r>
            <a:r>
              <a:rPr lang="en-US" altLang="en-US" sz="2000" b="0" dirty="0" smtClean="0"/>
              <a:t>):</a:t>
            </a:r>
          </a:p>
          <a:p>
            <a:pPr lvl="1" algn="just">
              <a:spcBef>
                <a:spcPct val="20000"/>
              </a:spcBef>
              <a:buFontTx/>
              <a:buChar char="•"/>
            </a:pPr>
            <a:r>
              <a:rPr lang="en-US" altLang="en-US" sz="1800" dirty="0" smtClean="0"/>
              <a:t>FRD related</a:t>
            </a:r>
            <a:r>
              <a:rPr lang="en-US" altLang="en-US" sz="1800" dirty="0"/>
              <a:t> </a:t>
            </a:r>
            <a:r>
              <a:rPr lang="en-US" sz="2000" b="0" dirty="0" smtClean="0"/>
              <a:t>submissions</a:t>
            </a:r>
          </a:p>
          <a:p>
            <a:pPr lvl="1" algn="just">
              <a:spcBef>
                <a:spcPct val="20000"/>
              </a:spcBef>
              <a:buFontTx/>
              <a:buChar char="•"/>
            </a:pPr>
            <a:r>
              <a:rPr lang="en-US" dirty="0" smtClean="0"/>
              <a:t>SFD related </a:t>
            </a:r>
          </a:p>
          <a:p>
            <a:pPr lvl="1" algn="just">
              <a:spcBef>
                <a:spcPct val="20000"/>
              </a:spcBef>
              <a:buFontTx/>
              <a:buChar char="•"/>
            </a:pPr>
            <a:r>
              <a:rPr lang="en-US" dirty="0" smtClean="0"/>
              <a:t>Technical nature</a:t>
            </a:r>
            <a:endParaRPr lang="en-US" sz="2000" b="0" dirty="0"/>
          </a:p>
          <a:p>
            <a:endParaRPr lang="en-US" dirty="0"/>
          </a:p>
        </p:txBody>
      </p:sp>
    </p:spTree>
    <p:extLst>
      <p:ext uri="{BB962C8B-B14F-4D97-AF65-F5344CB8AC3E}">
        <p14:creationId xmlns:p14="http://schemas.microsoft.com/office/powerpoint/2010/main" val="249496948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a:t>
            </a:r>
            <a:r>
              <a:rPr lang="en-US" altLang="en-US" dirty="0" smtClean="0">
                <a:solidFill>
                  <a:schemeClr val="tx2"/>
                </a:solidFill>
              </a:rPr>
              <a:t>4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t>
            </a:r>
            <a:r>
              <a:rPr lang="en-US" altLang="en-US" sz="2000" b="0" dirty="0" smtClean="0"/>
              <a:t>(as needed):</a:t>
            </a:r>
          </a:p>
          <a:p>
            <a:pPr lvl="1" algn="just">
              <a:spcBef>
                <a:spcPct val="20000"/>
              </a:spcBef>
              <a:buFontTx/>
              <a:buChar char="•"/>
            </a:pPr>
            <a:r>
              <a:rPr lang="en-US" altLang="en-US" sz="1800" dirty="0"/>
              <a:t>FRD related </a:t>
            </a:r>
            <a:r>
              <a:rPr lang="en-US" dirty="0"/>
              <a:t>submissions</a:t>
            </a:r>
          </a:p>
          <a:p>
            <a:pPr lvl="1" algn="just">
              <a:spcBef>
                <a:spcPct val="20000"/>
              </a:spcBef>
              <a:buFontTx/>
              <a:buChar char="•"/>
            </a:pPr>
            <a:r>
              <a:rPr lang="en-US" dirty="0"/>
              <a:t>SFD</a:t>
            </a:r>
          </a:p>
          <a:p>
            <a:pPr lvl="1" algn="just">
              <a:spcBef>
                <a:spcPct val="20000"/>
              </a:spcBef>
              <a:buFontTx/>
              <a:buChar char="•"/>
            </a:pPr>
            <a:endParaRPr lang="en-US" altLang="en-US" sz="16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a:p>
          <a:p>
            <a:endParaRPr lang="en-US" sz="2000" b="0" dirty="0"/>
          </a:p>
          <a:p>
            <a:endParaRPr lang="en-US" dirty="0"/>
          </a:p>
        </p:txBody>
      </p:sp>
    </p:spTree>
    <p:extLst>
      <p:ext uri="{BB962C8B-B14F-4D97-AF65-F5344CB8AC3E}">
        <p14:creationId xmlns:p14="http://schemas.microsoft.com/office/powerpoint/2010/main" val="25876809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Patent Policy</a:t>
            </a:r>
            <a:endParaRPr lang="en-US" dirty="0"/>
          </a:p>
        </p:txBody>
      </p:sp>
      <p:sp>
        <p:nvSpPr>
          <p:cNvPr id="3" name="Content Placeholder 2"/>
          <p:cNvSpPr>
            <a:spLocks noGrp="1"/>
          </p:cNvSpPr>
          <p:nvPr>
            <p:ph idx="1"/>
          </p:nvPr>
        </p:nvSpPr>
        <p:spPr/>
        <p:txBody>
          <a:bodyPr/>
          <a:lstStyle/>
          <a:p>
            <a:r>
              <a:rPr lang="en-US" altLang="en-US" dirty="0"/>
              <a:t>Following 5 slides</a:t>
            </a:r>
          </a:p>
          <a:p>
            <a:endParaRPr 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56616262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order – Slot </a:t>
            </a:r>
            <a:r>
              <a:rPr lang="en-US" altLang="en-US" dirty="0" smtClean="0">
                <a:solidFill>
                  <a:schemeClr val="tx2"/>
                </a:solidFill>
              </a:rPr>
              <a:t>#4</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841031508"/>
              </p:ext>
            </p:extLst>
          </p:nvPr>
        </p:nvGraphicFramePr>
        <p:xfrm>
          <a:off x="773754" y="1556792"/>
          <a:ext cx="7772404" cy="4368559"/>
        </p:xfrm>
        <a:graphic>
          <a:graphicData uri="http://schemas.openxmlformats.org/drawingml/2006/table">
            <a:tbl>
              <a:tblPr firstRow="1" bandRow="1">
                <a:tableStyleId>{21E4AEA4-8DFA-4A89-87EB-49C32662AFE0}</a:tableStyleId>
              </a:tblPr>
              <a:tblGrid>
                <a:gridCol w="1380624"/>
                <a:gridCol w="1670495"/>
                <a:gridCol w="2304256"/>
                <a:gridCol w="1296144"/>
                <a:gridCol w="1120885"/>
              </a:tblGrid>
              <a:tr h="370760">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endParaRPr lang="en-US" sz="1600" dirty="0"/>
                    </a:p>
                  </a:txBody>
                  <a:tcPr marT="45712" marB="45712"/>
                </a:tc>
              </a:tr>
              <a:tr h="370760">
                <a:tc>
                  <a:txBody>
                    <a:bodyPr/>
                    <a:lstStyle/>
                    <a:p>
                      <a:r>
                        <a:rPr lang="en-US" sz="1600" dirty="0" smtClean="0"/>
                        <a:t>11-17-836</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May 2017</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Agenda</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endParaRPr lang="en-US" sz="1600" kern="1200" dirty="0">
                        <a:solidFill>
                          <a:schemeClr val="dk1"/>
                        </a:solidFill>
                        <a:latin typeface="+mn-lt"/>
                        <a:ea typeface="+mn-ea"/>
                        <a:cs typeface="+mn-cs"/>
                      </a:endParaRPr>
                    </a:p>
                  </a:txBody>
                  <a:tcPr marT="45712" marB="45712"/>
                </a:tc>
              </a:tr>
              <a:tr h="160012">
                <a:tc>
                  <a:txBody>
                    <a:bodyPr/>
                    <a:lstStyle/>
                    <a:p>
                      <a:r>
                        <a:rPr lang="en-US" sz="1600" b="0" dirty="0" smtClean="0"/>
                        <a:t>11-17-1309</a:t>
                      </a:r>
                      <a:endParaRPr lang="en-US" sz="1600" b="0"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t>Ofer Bar Shalom</a:t>
                      </a:r>
                    </a:p>
                  </a:txBody>
                  <a:tcPr marT="45712" marB="45712"/>
                </a:tc>
                <a:tc>
                  <a:txBody>
                    <a:bodyPr/>
                    <a:lstStyle/>
                    <a:p>
                      <a:r>
                        <a:rPr lang="en-US" sz="1600" b="0" kern="1200" dirty="0" err="1" smtClean="0">
                          <a:solidFill>
                            <a:schemeClr val="dk1"/>
                          </a:solidFill>
                          <a:effectLst/>
                          <a:latin typeface="+mn-lt"/>
                          <a:ea typeface="+mn-ea"/>
                          <a:cs typeface="+mn-cs"/>
                        </a:rPr>
                        <a:t>CToA</a:t>
                      </a:r>
                      <a:r>
                        <a:rPr lang="en-US" sz="1600" b="0" kern="1200" dirty="0" smtClean="0">
                          <a:solidFill>
                            <a:schemeClr val="dk1"/>
                          </a:solidFill>
                          <a:effectLst/>
                          <a:latin typeface="+mn-lt"/>
                          <a:ea typeface="+mn-ea"/>
                          <a:cs typeface="+mn-cs"/>
                        </a:rPr>
                        <a:t> Protocol Analysis</a:t>
                      </a:r>
                      <a:endParaRPr lang="en-US" sz="1600" b="0" dirty="0"/>
                    </a:p>
                  </a:txBody>
                  <a:tcPr marT="45712" marB="45712"/>
                </a:tc>
                <a:tc>
                  <a:txBody>
                    <a:bodyPr/>
                    <a:lstStyle/>
                    <a:p>
                      <a:r>
                        <a:rPr lang="en-US" sz="1600" b="0" dirty="0" smtClean="0"/>
                        <a:t>Technical</a:t>
                      </a:r>
                      <a:endParaRPr lang="en-US" sz="1600" b="0" dirty="0"/>
                    </a:p>
                  </a:txBody>
                  <a:tcPr marT="45712" marB="45712"/>
                </a:tc>
                <a:tc>
                  <a:txBody>
                    <a:bodyPr/>
                    <a:lstStyle/>
                    <a:p>
                      <a:r>
                        <a:rPr lang="en-US" sz="1600" strike="noStrike" dirty="0" smtClean="0"/>
                        <a:t>30 min if needed</a:t>
                      </a:r>
                      <a:endParaRPr lang="en-US" sz="1600" strike="noStrike" dirty="0"/>
                    </a:p>
                  </a:txBody>
                  <a:tcPr marT="45712" marB="45712"/>
                </a:tc>
              </a:tr>
              <a:tr h="548629">
                <a:tc>
                  <a:txBody>
                    <a:bodyPr/>
                    <a:lstStyle/>
                    <a:p>
                      <a:pPr marL="0" algn="l" defTabSz="914400" rtl="0" eaLnBrk="1" latinLnBrk="0" hangingPunct="1"/>
                      <a:r>
                        <a:rPr lang="en-US" sz="1600" kern="1200" dirty="0" smtClean="0">
                          <a:solidFill>
                            <a:schemeClr val="dk1"/>
                          </a:solidFill>
                          <a:latin typeface="+mn-lt"/>
                          <a:ea typeface="+mn-ea"/>
                          <a:cs typeface="+mn-cs"/>
                        </a:rPr>
                        <a:t>11-17-1371</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Erik Lindskog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effectLst/>
                          <a:latin typeface="+mn-lt"/>
                          <a:ea typeface="+mn-ea"/>
                          <a:cs typeface="+mn-cs"/>
                        </a:rPr>
                        <a:t>Scalable Location Performance</a:t>
                      </a:r>
                      <a:r>
                        <a:rPr lang="en-US" sz="1600" b="1" kern="1200" dirty="0" smtClean="0">
                          <a:solidFill>
                            <a:schemeClr val="dk1"/>
                          </a:solidFill>
                          <a:effectLst/>
                          <a:latin typeface="+mn-lt"/>
                          <a:ea typeface="+mn-ea"/>
                          <a:cs typeface="+mn-cs"/>
                        </a:rPr>
                        <a:t> </a:t>
                      </a:r>
                      <a:endParaRPr lang="en-US" sz="1600"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Technical</a:t>
                      </a:r>
                    </a:p>
                  </a:txBody>
                  <a:tcPr marT="45712" marB="45712"/>
                </a:tc>
                <a:tc>
                  <a:txBody>
                    <a:bodyPr/>
                    <a:lstStyle/>
                    <a:p>
                      <a:r>
                        <a:rPr lang="en-US" sz="1600" dirty="0" smtClean="0"/>
                        <a:t>30</a:t>
                      </a:r>
                      <a:r>
                        <a:rPr lang="en-US" sz="1600" baseline="0" dirty="0" smtClean="0"/>
                        <a:t> min</a:t>
                      </a:r>
                      <a:endParaRPr lang="en-US" sz="1600" dirty="0"/>
                    </a:p>
                  </a:txBody>
                  <a:tcPr marT="45712" marB="45712"/>
                </a:tc>
              </a:tr>
              <a:tr h="548629">
                <a:tc>
                  <a:txBody>
                    <a:bodyPr/>
                    <a:lstStyle/>
                    <a:p>
                      <a:pPr marL="0" algn="l" defTabSz="914400" rtl="0" eaLnBrk="1" latinLnBrk="0" hangingPunct="1"/>
                      <a:r>
                        <a:rPr lang="en-US" sz="1600" kern="1200" dirty="0" smtClean="0">
                          <a:solidFill>
                            <a:schemeClr val="dk1"/>
                          </a:solidFill>
                          <a:effectLst/>
                          <a:latin typeface="+mn-lt"/>
                          <a:ea typeface="+mn-ea"/>
                          <a:cs typeface="+mn-cs"/>
                        </a:rPr>
                        <a:t>11-17-1372</a:t>
                      </a:r>
                      <a:endParaRPr lang="en-US" sz="1600" kern="1200" dirty="0">
                        <a:solidFill>
                          <a:schemeClr val="dk1"/>
                        </a:solidFill>
                        <a:effectLst/>
                        <a:latin typeface="+mn-lt"/>
                        <a:ea typeface="+mn-ea"/>
                        <a:cs typeface="+mn-cs"/>
                      </a:endParaRPr>
                    </a:p>
                  </a:txBody>
                  <a:tcPr marT="45712"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Erik Lindskog</a:t>
                      </a:r>
                    </a:p>
                  </a:txBody>
                  <a:tcPr marT="45712" marB="0"/>
                </a:tc>
                <a:tc>
                  <a:txBody>
                    <a:bodyPr/>
                    <a:lstStyle/>
                    <a:p>
                      <a:pPr marL="0" algn="l" defTabSz="914400" rtl="0" eaLnBrk="1" latinLnBrk="0" hangingPunct="1"/>
                      <a:r>
                        <a:rPr lang="en-US" sz="1600" kern="1200" dirty="0" smtClean="0">
                          <a:solidFill>
                            <a:schemeClr val="dk1"/>
                          </a:solidFill>
                          <a:effectLst/>
                          <a:latin typeface="+mn-lt"/>
                          <a:ea typeface="+mn-ea"/>
                          <a:cs typeface="+mn-cs"/>
                        </a:rPr>
                        <a:t>CP Replay Attack Protection </a:t>
                      </a:r>
                      <a:endParaRPr lang="en-US" sz="1600" kern="1200" dirty="0">
                        <a:solidFill>
                          <a:schemeClr val="dk1"/>
                        </a:solidFill>
                        <a:effectLst/>
                        <a:latin typeface="+mn-lt"/>
                        <a:ea typeface="+mn-ea"/>
                        <a:cs typeface="+mn-cs"/>
                      </a:endParaRPr>
                    </a:p>
                  </a:txBody>
                  <a:tcPr marT="45712" marB="0"/>
                </a:tc>
                <a:tc>
                  <a:txBody>
                    <a:bodyPr/>
                    <a:lstStyle/>
                    <a:p>
                      <a:pPr marL="0" algn="l" defTabSz="914400" rtl="0" eaLnBrk="1" latinLnBrk="0" hangingPunct="1"/>
                      <a:r>
                        <a:rPr lang="en-US" sz="1600" kern="1200" dirty="0" smtClean="0">
                          <a:solidFill>
                            <a:schemeClr val="dk1"/>
                          </a:solidFill>
                          <a:effectLst/>
                          <a:latin typeface="+mn-lt"/>
                          <a:ea typeface="+mn-ea"/>
                          <a:cs typeface="+mn-cs"/>
                        </a:rPr>
                        <a:t>Technical</a:t>
                      </a:r>
                      <a:endParaRPr lang="en-US" sz="1600" kern="1200" dirty="0">
                        <a:solidFill>
                          <a:schemeClr val="dk1"/>
                        </a:solidFill>
                        <a:effectLst/>
                        <a:latin typeface="+mn-lt"/>
                        <a:ea typeface="+mn-ea"/>
                        <a:cs typeface="+mn-cs"/>
                      </a:endParaRPr>
                    </a:p>
                  </a:txBody>
                  <a:tcPr marT="45712" marB="0"/>
                </a:tc>
                <a:tc>
                  <a:txBody>
                    <a:bodyPr/>
                    <a:lstStyle/>
                    <a:p>
                      <a:r>
                        <a:rPr lang="en-US" sz="1600" strike="noStrike" dirty="0" smtClean="0"/>
                        <a:t>30 min</a:t>
                      </a:r>
                      <a:endParaRPr lang="en-US" sz="1600" strike="noStrike" dirty="0"/>
                    </a:p>
                  </a:txBody>
                  <a:tcPr marT="45712" marB="45712"/>
                </a:tc>
              </a:tr>
              <a:tr h="548629">
                <a:tc>
                  <a:txBody>
                    <a:bodyPr/>
                    <a:lstStyle/>
                    <a:p>
                      <a:pPr marL="0" algn="l" defTabSz="914400" rtl="0" eaLnBrk="1" latinLnBrk="0" hangingPunct="1"/>
                      <a:r>
                        <a:rPr lang="en-US" sz="1600" kern="1200" dirty="0" smtClean="0">
                          <a:solidFill>
                            <a:schemeClr val="dk1"/>
                          </a:solidFill>
                          <a:latin typeface="+mn-lt"/>
                          <a:ea typeface="+mn-ea"/>
                          <a:cs typeface="+mn-cs"/>
                        </a:rPr>
                        <a:t>11-17-1378</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Mingguang Xu</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noProof="0" dirty="0" smtClean="0">
                          <a:solidFill>
                            <a:schemeClr val="dk1"/>
                          </a:solidFill>
                          <a:latin typeface="+mn-lt"/>
                          <a:ea typeface="+mn-ea"/>
                          <a:cs typeface="+mn-cs"/>
                        </a:rPr>
                        <a:t>Zero padded</a:t>
                      </a:r>
                      <a:r>
                        <a:rPr lang="en-US" sz="1600" kern="1200" baseline="0" noProof="0" dirty="0" smtClean="0">
                          <a:solidFill>
                            <a:schemeClr val="dk1"/>
                          </a:solidFill>
                          <a:latin typeface="+mn-lt"/>
                          <a:ea typeface="+mn-ea"/>
                          <a:cs typeface="+mn-cs"/>
                        </a:rPr>
                        <a:t> waveform</a:t>
                      </a:r>
                      <a:endParaRPr lang="en-US" sz="1600"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Technical</a:t>
                      </a:r>
                      <a:endParaRPr lang="en-US" sz="1600" kern="1200" dirty="0">
                        <a:solidFill>
                          <a:schemeClr val="dk1"/>
                        </a:solidFill>
                        <a:latin typeface="+mn-lt"/>
                        <a:ea typeface="+mn-ea"/>
                        <a:cs typeface="+mn-cs"/>
                      </a:endParaRPr>
                    </a:p>
                  </a:txBody>
                  <a:tcPr marT="45712" marB="45712"/>
                </a:tc>
                <a:tc>
                  <a:txBody>
                    <a:bodyPr/>
                    <a:lstStyle/>
                    <a:p>
                      <a:r>
                        <a:rPr lang="en-US" sz="1600" strike="noStrike" dirty="0" smtClean="0"/>
                        <a:t>30 </a:t>
                      </a:r>
                      <a:r>
                        <a:rPr lang="en-US" sz="1600" strike="noStrike" dirty="0" smtClean="0"/>
                        <a:t>min as time</a:t>
                      </a:r>
                      <a:r>
                        <a:rPr lang="en-US" sz="1600" strike="noStrike" baseline="0" dirty="0" smtClean="0"/>
                        <a:t> permits</a:t>
                      </a:r>
                      <a:endParaRPr lang="en-US" sz="1600" strike="noStrike" dirty="0"/>
                    </a:p>
                  </a:txBody>
                  <a:tcPr marT="45712" marB="45712"/>
                </a:tc>
              </a:tr>
              <a:tr h="548629">
                <a:tc>
                  <a:txBody>
                    <a:bodyPr/>
                    <a:lstStyle/>
                    <a:p>
                      <a:endParaRPr lang="en-US" sz="1400" dirty="0"/>
                    </a:p>
                  </a:txBody>
                  <a:tcPr marT="45712" marB="45712"/>
                </a:tc>
                <a:tc>
                  <a:txBody>
                    <a:bodyPr/>
                    <a:lstStyle/>
                    <a:p>
                      <a:endParaRPr lang="en-US" sz="1400" dirty="0"/>
                    </a:p>
                  </a:txBody>
                  <a:tcPr marT="45712" marB="45712"/>
                </a:tc>
                <a:tc>
                  <a:txBody>
                    <a:bodyPr/>
                    <a:lstStyle/>
                    <a:p>
                      <a:endParaRPr lang="en-US" sz="1400" dirty="0"/>
                    </a:p>
                  </a:txBody>
                  <a:tcPr marT="45712" marB="45712"/>
                </a:tc>
                <a:tc>
                  <a:txBody>
                    <a:bodyPr/>
                    <a:lstStyle/>
                    <a:p>
                      <a:endParaRPr lang="en-US" dirty="0"/>
                    </a:p>
                  </a:txBody>
                  <a:tcPr marT="45712" marB="45712"/>
                </a:tc>
                <a:tc>
                  <a:txBody>
                    <a:bodyPr/>
                    <a:lstStyle/>
                    <a:p>
                      <a:endParaRPr lang="en-US" sz="1600" strike="noStrike" dirty="0"/>
                    </a:p>
                  </a:txBody>
                  <a:tcPr marT="45712" marB="45712"/>
                </a:tc>
              </a:tr>
              <a:tr h="548629">
                <a:tc>
                  <a:txBody>
                    <a:bodyPr/>
                    <a:lstStyle/>
                    <a:p>
                      <a:endParaRPr lang="en-US" sz="1400" dirty="0"/>
                    </a:p>
                  </a:txBody>
                  <a:tcPr marT="45712" marB="45712"/>
                </a:tc>
                <a:tc>
                  <a:txBody>
                    <a:bodyPr/>
                    <a:lstStyle/>
                    <a:p>
                      <a:endParaRPr lang="en-US" sz="1400" dirty="0"/>
                    </a:p>
                  </a:txBody>
                  <a:tcPr marT="45712" marB="45712"/>
                </a:tc>
                <a:tc>
                  <a:txBody>
                    <a:bodyPr/>
                    <a:lstStyle/>
                    <a:p>
                      <a:endParaRPr lang="en-US" sz="1400" dirty="0"/>
                    </a:p>
                  </a:txBody>
                  <a:tcPr marT="45712" marB="45712"/>
                </a:tc>
                <a:tc>
                  <a:txBody>
                    <a:bodyPr/>
                    <a:lstStyle/>
                    <a:p>
                      <a:endParaRPr lang="en-US" dirty="0"/>
                    </a:p>
                  </a:txBody>
                  <a:tcPr marT="45712" marB="45712"/>
                </a:tc>
                <a:tc>
                  <a:txBody>
                    <a:bodyPr/>
                    <a:lstStyle/>
                    <a:p>
                      <a:endParaRPr lang="en-US" sz="1600" strike="noStrike" dirty="0"/>
                    </a:p>
                  </a:txBody>
                  <a:tcPr marT="45712" marB="45712"/>
                </a:tc>
              </a:tr>
            </a:tbl>
          </a:graphicData>
        </a:graphic>
      </p:graphicFrame>
    </p:spTree>
    <p:extLst>
      <p:ext uri="{BB962C8B-B14F-4D97-AF65-F5344CB8AC3E}">
        <p14:creationId xmlns:p14="http://schemas.microsoft.com/office/powerpoint/2010/main" val="5414252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51</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218422585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46665460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60408431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12" name="Title 1"/>
          <p:cNvSpPr>
            <a:spLocks noGrp="1"/>
          </p:cNvSpPr>
          <p:nvPr>
            <p:ph type="title"/>
          </p:nvPr>
        </p:nvSpPr>
        <p:spPr>
          <a:xfrm>
            <a:off x="838200" y="838200"/>
            <a:ext cx="7770813" cy="1065213"/>
          </a:xfrm>
        </p:spPr>
        <p:txBody>
          <a:bodyPr/>
          <a:lstStyle/>
          <a:p>
            <a:endParaRPr lang="en-US"/>
          </a:p>
        </p:txBody>
      </p:sp>
      <p:sp>
        <p:nvSpPr>
          <p:cNvPr id="13" name="Content Placeholder 2"/>
          <p:cNvSpPr>
            <a:spLocks noGrp="1"/>
          </p:cNvSpPr>
          <p:nvPr>
            <p:ph idx="1"/>
          </p:nvPr>
        </p:nvSpPr>
        <p:spPr>
          <a:xfrm>
            <a:off x="838200" y="2133600"/>
            <a:ext cx="7770813" cy="4113213"/>
          </a:xfrm>
        </p:spPr>
        <p:txBody>
          <a:bodyPr/>
          <a:lstStyle/>
          <a:p>
            <a:r>
              <a:rPr lang="en-US" altLang="en-US" sz="3600" dirty="0"/>
              <a:t>Meeting Slot </a:t>
            </a:r>
            <a:r>
              <a:rPr lang="en-US" altLang="en-US" sz="3600" dirty="0" smtClean="0"/>
              <a:t># </a:t>
            </a:r>
            <a:r>
              <a:rPr lang="en-US" altLang="en-US" sz="3600" dirty="0" smtClean="0"/>
              <a:t>5</a:t>
            </a:r>
            <a:endParaRPr lang="en-US" altLang="en-US" sz="2000" dirty="0"/>
          </a:p>
          <a:p>
            <a:endParaRPr lang="en-US" sz="3600" dirty="0"/>
          </a:p>
        </p:txBody>
      </p:sp>
    </p:spTree>
    <p:extLst>
      <p:ext uri="{BB962C8B-B14F-4D97-AF65-F5344CB8AC3E}">
        <p14:creationId xmlns:p14="http://schemas.microsoft.com/office/powerpoint/2010/main" val="113823804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a:t>
            </a:r>
            <a:r>
              <a:rPr lang="en-US" altLang="en-US" dirty="0">
                <a:solidFill>
                  <a:schemeClr val="tx2"/>
                </a:solidFill>
              </a:rPr>
              <a:t>5</a:t>
            </a:r>
            <a:r>
              <a:rPr lang="en-US" altLang="en-US" dirty="0" smtClean="0">
                <a:solidFill>
                  <a:schemeClr val="tx2"/>
                </a:solidFill>
              </a:rPr>
              <a:t>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t>
            </a:r>
            <a:r>
              <a:rPr lang="en-US" altLang="en-US" sz="2000" b="0" dirty="0" smtClean="0"/>
              <a:t>(1h 10min)</a:t>
            </a:r>
          </a:p>
          <a:p>
            <a:pPr algn="just">
              <a:spcBef>
                <a:spcPct val="20000"/>
              </a:spcBef>
              <a:buFontTx/>
              <a:buChar char="•"/>
            </a:pPr>
            <a:r>
              <a:rPr lang="en-US" altLang="en-US" sz="2000" b="0" dirty="0"/>
              <a:t>Consider FRD status and readiness to freeze (15min – special order)</a:t>
            </a:r>
          </a:p>
          <a:p>
            <a:pPr algn="just">
              <a:spcBef>
                <a:spcPct val="20000"/>
              </a:spcBef>
              <a:buFontTx/>
              <a:buChar char="•"/>
            </a:pPr>
            <a:r>
              <a:rPr lang="en-US" altLang="en-US" sz="2000" b="0" dirty="0" smtClean="0"/>
              <a:t>Review TG timelines (10 min</a:t>
            </a:r>
            <a:r>
              <a:rPr lang="en-US" altLang="en-US" sz="2000" b="0" dirty="0"/>
              <a:t> </a:t>
            </a:r>
            <a:r>
              <a:rPr lang="en-US" altLang="en-US" sz="2000" b="0" dirty="0" smtClean="0"/>
              <a:t>– special order)</a:t>
            </a:r>
          </a:p>
          <a:p>
            <a:pPr algn="just">
              <a:spcBef>
                <a:spcPct val="20000"/>
              </a:spcBef>
              <a:buFontTx/>
              <a:buChar char="•"/>
            </a:pPr>
            <a:r>
              <a:rPr lang="en-US" altLang="en-US" sz="2000" b="0" dirty="0" smtClean="0"/>
              <a:t>Set goals for </a:t>
            </a:r>
            <a:r>
              <a:rPr lang="en-US" altLang="en-US" sz="2000" b="0" dirty="0" smtClean="0"/>
              <a:t>Nov. </a:t>
            </a:r>
            <a:r>
              <a:rPr lang="en-US" altLang="en-US" sz="2000" b="0" dirty="0" smtClean="0"/>
              <a:t>meeting (5min – special order)</a:t>
            </a:r>
          </a:p>
          <a:p>
            <a:pPr algn="just">
              <a:spcBef>
                <a:spcPct val="20000"/>
              </a:spcBef>
              <a:buFontTx/>
              <a:buChar char="•"/>
            </a:pPr>
            <a:r>
              <a:rPr lang="en-US" altLang="en-US" sz="2000" b="0" dirty="0" smtClean="0"/>
              <a:t>Set teleconference times (5min – special order)</a:t>
            </a:r>
          </a:p>
          <a:p>
            <a:pPr algn="just">
              <a:spcBef>
                <a:spcPct val="20000"/>
              </a:spcBef>
              <a:buFontTx/>
              <a:buChar char="•"/>
            </a:pPr>
            <a:endParaRPr lang="en-US" altLang="en-US" sz="20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a:p>
          <a:p>
            <a:endParaRPr lang="en-US" sz="2000" b="0" dirty="0"/>
          </a:p>
          <a:p>
            <a:endParaRPr lang="en-US" dirty="0"/>
          </a:p>
        </p:txBody>
      </p:sp>
    </p:spTree>
    <p:extLst>
      <p:ext uri="{BB962C8B-B14F-4D97-AF65-F5344CB8AC3E}">
        <p14:creationId xmlns:p14="http://schemas.microsoft.com/office/powerpoint/2010/main" val="82577047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1"/>
            <a:ext cx="7770813" cy="654968"/>
          </a:xfrm>
        </p:spPr>
        <p:txBody>
          <a:bodyPr/>
          <a:lstStyle/>
          <a:p>
            <a:r>
              <a:rPr lang="en-US" altLang="en-US" dirty="0">
                <a:solidFill>
                  <a:schemeClr val="tx2"/>
                </a:solidFill>
              </a:rPr>
              <a:t>Submission order – Slot </a:t>
            </a:r>
            <a:r>
              <a:rPr lang="en-US" altLang="en-US" dirty="0" smtClean="0">
                <a:solidFill>
                  <a:schemeClr val="tx2"/>
                </a:solidFill>
              </a:rPr>
              <a:t>#5</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912563867"/>
              </p:ext>
            </p:extLst>
          </p:nvPr>
        </p:nvGraphicFramePr>
        <p:xfrm>
          <a:off x="539552" y="1295529"/>
          <a:ext cx="7772404" cy="3896096"/>
        </p:xfrm>
        <a:graphic>
          <a:graphicData uri="http://schemas.openxmlformats.org/drawingml/2006/table">
            <a:tbl>
              <a:tblPr firstRow="1" bandRow="1">
                <a:tableStyleId>{21E4AEA4-8DFA-4A89-87EB-49C32662AFE0}</a:tableStyleId>
              </a:tblPr>
              <a:tblGrid>
                <a:gridCol w="1380624"/>
                <a:gridCol w="1670495"/>
                <a:gridCol w="2304256"/>
                <a:gridCol w="1296144"/>
                <a:gridCol w="1120885"/>
              </a:tblGrid>
              <a:tr h="370760">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endParaRPr lang="en-US" sz="1600" dirty="0"/>
                    </a:p>
                  </a:txBody>
                  <a:tcPr marT="45712" marB="45712"/>
                </a:tc>
              </a:tr>
              <a:tr h="370760">
                <a:tc>
                  <a:txBody>
                    <a:bodyPr/>
                    <a:lstStyle/>
                    <a:p>
                      <a:r>
                        <a:rPr lang="en-US" sz="1600" dirty="0" smtClean="0"/>
                        <a:t>11-17-1209</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a:t>
                      </a:r>
                      <a:r>
                        <a:rPr lang="en-US" sz="1600" kern="1200" dirty="0" smtClean="0">
                          <a:solidFill>
                            <a:schemeClr val="dk1"/>
                          </a:solidFill>
                          <a:latin typeface="+mn-lt"/>
                          <a:ea typeface="+mn-ea"/>
                          <a:cs typeface="+mn-cs"/>
                        </a:rPr>
                        <a:t>Sep. 2017</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Agenda</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As needed.</a:t>
                      </a:r>
                      <a:endParaRPr lang="en-US" sz="1600" kern="1200" dirty="0">
                        <a:solidFill>
                          <a:schemeClr val="dk1"/>
                        </a:solidFill>
                        <a:latin typeface="+mn-lt"/>
                        <a:ea typeface="+mn-ea"/>
                        <a:cs typeface="+mn-cs"/>
                      </a:endParaRPr>
                    </a:p>
                  </a:txBody>
                  <a:tcPr marT="45712" marB="45712"/>
                </a:tc>
              </a:tr>
              <a:tr h="411472">
                <a:tc>
                  <a:txBody>
                    <a:bodyPr/>
                    <a:lstStyle/>
                    <a:p>
                      <a:pPr marL="0" algn="l" defTabSz="914400" rtl="0" eaLnBrk="1" latinLnBrk="0" hangingPunct="1"/>
                      <a:r>
                        <a:rPr lang="en-US" sz="1600" kern="1200" dirty="0" smtClean="0">
                          <a:solidFill>
                            <a:schemeClr val="dk1"/>
                          </a:solidFill>
                          <a:latin typeface="+mn-lt"/>
                          <a:ea typeface="+mn-ea"/>
                          <a:cs typeface="+mn-cs"/>
                        </a:rPr>
                        <a:t>11-17-1473</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Ganesh </a:t>
                      </a:r>
                      <a:r>
                        <a:rPr lang="en-US" sz="1600" kern="1200" dirty="0" err="1" smtClean="0">
                          <a:solidFill>
                            <a:schemeClr val="dk1"/>
                          </a:solidFill>
                          <a:latin typeface="+mn-lt"/>
                          <a:ea typeface="+mn-ea"/>
                          <a:cs typeface="+mn-cs"/>
                        </a:rPr>
                        <a:t>Venkatesan</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Update on FTM Negotiation Protocol</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SFD</a:t>
                      </a:r>
                    </a:p>
                  </a:txBody>
                  <a:tcPr marT="45712" marB="45712"/>
                </a:tc>
                <a:tc>
                  <a:txBody>
                    <a:bodyPr/>
                    <a:lstStyle/>
                    <a:p>
                      <a:r>
                        <a:rPr lang="en-US" dirty="0" smtClean="0"/>
                        <a:t>45</a:t>
                      </a:r>
                      <a:r>
                        <a:rPr lang="en-US" baseline="0" dirty="0" smtClean="0"/>
                        <a:t> min</a:t>
                      </a:r>
                      <a:endParaRPr lang="en-US" dirty="0"/>
                    </a:p>
                  </a:txBody>
                  <a:tcPr marT="45712" marB="45712"/>
                </a:tc>
              </a:tr>
              <a:tr h="411472">
                <a:tc>
                  <a:txBody>
                    <a:bodyPr/>
                    <a:lstStyle/>
                    <a:p>
                      <a:pPr marL="0" algn="l" defTabSz="914400" rtl="0" eaLnBrk="1" latinLnBrk="0" hangingPunct="1"/>
                      <a:r>
                        <a:rPr lang="en-US" sz="1600" kern="1200" dirty="0" smtClean="0">
                          <a:solidFill>
                            <a:schemeClr val="dk1"/>
                          </a:solidFill>
                          <a:latin typeface="+mn-lt"/>
                          <a:ea typeface="+mn-ea"/>
                          <a:cs typeface="+mn-cs"/>
                        </a:rPr>
                        <a:t>11-17-1378</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Mingguang Xu</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noProof="0" dirty="0" smtClean="0">
                          <a:solidFill>
                            <a:schemeClr val="dk1"/>
                          </a:solidFill>
                          <a:latin typeface="+mn-lt"/>
                          <a:ea typeface="+mn-ea"/>
                          <a:cs typeface="+mn-cs"/>
                        </a:rPr>
                        <a:t>Zero padded</a:t>
                      </a:r>
                      <a:r>
                        <a:rPr lang="en-US" sz="1600" kern="1200" baseline="0" noProof="0" dirty="0" smtClean="0">
                          <a:solidFill>
                            <a:schemeClr val="dk1"/>
                          </a:solidFill>
                          <a:latin typeface="+mn-lt"/>
                          <a:ea typeface="+mn-ea"/>
                          <a:cs typeface="+mn-cs"/>
                        </a:rPr>
                        <a:t> waveform</a:t>
                      </a:r>
                      <a:endParaRPr lang="en-US" sz="1600"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Technical</a:t>
                      </a:r>
                      <a:endParaRPr lang="en-US" sz="1600" kern="1200" dirty="0">
                        <a:solidFill>
                          <a:schemeClr val="dk1"/>
                        </a:solidFill>
                        <a:latin typeface="+mn-lt"/>
                        <a:ea typeface="+mn-ea"/>
                        <a:cs typeface="+mn-cs"/>
                      </a:endParaRPr>
                    </a:p>
                  </a:txBody>
                  <a:tcPr marT="45712" marB="45712"/>
                </a:tc>
                <a:tc>
                  <a:txBody>
                    <a:bodyPr/>
                    <a:lstStyle/>
                    <a:p>
                      <a:r>
                        <a:rPr lang="en-US" sz="1600" strike="noStrike" dirty="0" smtClean="0"/>
                        <a:t>30 min as time</a:t>
                      </a:r>
                      <a:r>
                        <a:rPr lang="en-US" sz="1600" strike="noStrike" baseline="0" dirty="0" smtClean="0"/>
                        <a:t> permits</a:t>
                      </a:r>
                      <a:endParaRPr lang="en-US" sz="1600" strike="noStrike" dirty="0"/>
                    </a:p>
                  </a:txBody>
                  <a:tcPr marT="45712" marB="45712"/>
                </a:tc>
              </a:tr>
              <a:tr h="259072">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smtClean="0">
                        <a:solidFill>
                          <a:schemeClr val="dk1"/>
                        </a:solidFill>
                        <a:latin typeface="+mn-lt"/>
                        <a:ea typeface="+mn-ea"/>
                        <a:cs typeface="+mn-cs"/>
                      </a:endParaRPr>
                    </a:p>
                  </a:txBody>
                  <a:tcPr marT="45712" marB="45712"/>
                </a:tc>
                <a:tc>
                  <a:txBody>
                    <a:bodyPr/>
                    <a:lstStyle/>
                    <a:p>
                      <a:endParaRPr lang="en-US" sz="1600" dirty="0"/>
                    </a:p>
                  </a:txBody>
                  <a:tcPr marT="45712" marB="45712"/>
                </a:tc>
              </a:tr>
              <a:tr h="411472">
                <a:tc>
                  <a:txBody>
                    <a:bodyPr/>
                    <a:lstStyle/>
                    <a:p>
                      <a:endParaRPr lang="en-US" sz="1600" dirty="0"/>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endParaRPr lang="en-US" sz="1600" dirty="0"/>
                    </a:p>
                  </a:txBody>
                  <a:tcPr marT="45712" marB="45712"/>
                </a:tc>
              </a:tr>
              <a:tr h="160012">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smtClean="0">
                        <a:solidFill>
                          <a:schemeClr val="dk1"/>
                        </a:solidFill>
                        <a:latin typeface="+mn-lt"/>
                        <a:ea typeface="+mn-ea"/>
                        <a:cs typeface="+mn-cs"/>
                      </a:endParaRPr>
                    </a:p>
                  </a:txBody>
                  <a:tcPr marT="45712" marB="45712"/>
                </a:tc>
                <a:tc>
                  <a:txBody>
                    <a:bodyPr/>
                    <a:lstStyle/>
                    <a:p>
                      <a:endParaRPr lang="en-US" sz="1600" dirty="0"/>
                    </a:p>
                  </a:txBody>
                  <a:tcPr marT="45712" marB="45712"/>
                </a:tc>
              </a:tr>
              <a:tr h="160012">
                <a:tc>
                  <a:txBody>
                    <a:bodyPr/>
                    <a:lstStyle/>
                    <a:p>
                      <a:pPr marL="0" algn="l" defTabSz="914400" rtl="0" eaLnBrk="1" latinLnBrk="0" hangingPunct="1"/>
                      <a:endParaRPr lang="en-US" sz="14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noStrike" kern="1200" dirty="0" smtClean="0">
                        <a:solidFill>
                          <a:schemeClr val="dk1"/>
                        </a:solidFill>
                        <a:latin typeface="+mn-lt"/>
                        <a:ea typeface="+mn-ea"/>
                        <a:cs typeface="+mn-cs"/>
                      </a:endParaRPr>
                    </a:p>
                  </a:txBody>
                  <a:tcPr marT="45712" marB="45712"/>
                </a:tc>
                <a:tc>
                  <a:txBody>
                    <a:bodyPr/>
                    <a:lstStyle/>
                    <a:p>
                      <a:endParaRPr lang="en-US" sz="1600" strike="noStrike" dirty="0"/>
                    </a:p>
                  </a:txBody>
                  <a:tcPr marT="45712" marB="45712"/>
                </a:tc>
              </a:tr>
              <a:tr h="160012">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smtClean="0">
                        <a:solidFill>
                          <a:schemeClr val="dk1"/>
                        </a:solidFill>
                        <a:latin typeface="+mn-lt"/>
                        <a:ea typeface="+mn-ea"/>
                        <a:cs typeface="+mn-cs"/>
                      </a:endParaRPr>
                    </a:p>
                  </a:txBody>
                  <a:tcPr marT="45712" marB="45712"/>
                </a:tc>
                <a:tc>
                  <a:txBody>
                    <a:bodyPr/>
                    <a:lstStyle/>
                    <a:p>
                      <a:endParaRPr lang="en-US" sz="1600" dirty="0"/>
                    </a:p>
                  </a:txBody>
                  <a:tcPr marT="45712" marB="45712"/>
                </a:tc>
              </a:tr>
            </a:tbl>
          </a:graphicData>
        </a:graphic>
      </p:graphicFrame>
    </p:spTree>
    <p:extLst>
      <p:ext uri="{BB962C8B-B14F-4D97-AF65-F5344CB8AC3E}">
        <p14:creationId xmlns:p14="http://schemas.microsoft.com/office/powerpoint/2010/main" val="376708988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57</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352986113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FRD Maturity – Freeze (previously)</a:t>
            </a:r>
            <a:endParaRPr lang="en-US" dirty="0"/>
          </a:p>
        </p:txBody>
      </p:sp>
      <p:sp>
        <p:nvSpPr>
          <p:cNvPr id="3" name="Content Placeholder 2"/>
          <p:cNvSpPr>
            <a:spLocks noGrp="1"/>
          </p:cNvSpPr>
          <p:nvPr>
            <p:ph idx="1"/>
          </p:nvPr>
        </p:nvSpPr>
        <p:spPr>
          <a:xfrm>
            <a:off x="685800" y="1628800"/>
            <a:ext cx="7770813" cy="4465613"/>
          </a:xfrm>
        </p:spPr>
        <p:txBody>
          <a:bodyPr/>
          <a:lstStyle/>
          <a:p>
            <a:pPr algn="just">
              <a:spcBef>
                <a:spcPts val="1225"/>
              </a:spcBef>
              <a:buFontTx/>
              <a:buChar char="•"/>
            </a:pPr>
            <a:r>
              <a:rPr lang="en-US" altLang="en-US" sz="2000" dirty="0" smtClean="0"/>
              <a:t>During the March meeting group committed (motion) to bring the FRD to maturity.</a:t>
            </a:r>
          </a:p>
          <a:p>
            <a:pPr algn="just">
              <a:spcBef>
                <a:spcPts val="1225"/>
              </a:spcBef>
              <a:buFontTx/>
              <a:buChar char="•"/>
            </a:pPr>
            <a:r>
              <a:rPr lang="en-US" altLang="en-US" sz="2000" dirty="0" smtClean="0"/>
              <a:t>TG approved timelines reflect FRD freeze post May meeting.</a:t>
            </a:r>
          </a:p>
          <a:p>
            <a:pPr algn="just">
              <a:spcBef>
                <a:spcPts val="1225"/>
              </a:spcBef>
              <a:buFontTx/>
              <a:buChar char="•"/>
            </a:pPr>
            <a:r>
              <a:rPr lang="en-US" altLang="en-US" sz="2000" dirty="0" smtClean="0"/>
              <a:t>Options to consider:</a:t>
            </a:r>
          </a:p>
          <a:p>
            <a:pPr lvl="1" algn="just">
              <a:spcBef>
                <a:spcPts val="1225"/>
              </a:spcBef>
              <a:buFontTx/>
              <a:buChar char="•"/>
            </a:pPr>
            <a:r>
              <a:rPr lang="en-US" altLang="en-US" sz="1800" dirty="0" smtClean="0"/>
              <a:t>Consider the FRD sufficiently mature to go to freeze and focus on development of SFD (current timelines).</a:t>
            </a:r>
          </a:p>
          <a:p>
            <a:pPr lvl="1" algn="just">
              <a:spcBef>
                <a:spcPts val="1225"/>
              </a:spcBef>
              <a:buFontTx/>
              <a:buChar char="•"/>
            </a:pPr>
            <a:r>
              <a:rPr lang="en-US" altLang="en-US" sz="1800" dirty="0" smtClean="0"/>
              <a:t>Continue developing the FRD and reflect that by delaying the TG timelines.</a:t>
            </a:r>
          </a:p>
          <a:p>
            <a:pPr lvl="1" algn="just">
              <a:spcBef>
                <a:spcPts val="1225"/>
              </a:spcBef>
              <a:buFontTx/>
              <a:buChar char="•"/>
            </a:pPr>
            <a:r>
              <a:rPr lang="en-US" altLang="en-US" sz="1800" dirty="0" smtClean="0"/>
              <a:t>Consider the FRD complete and move to comment collection of FRD to be resolved in the July meeting, where these are considered and FRD goes to final version past that meeting – depending on level of comments delay possibly absorbed on other activities. </a:t>
            </a:r>
          </a:p>
          <a:p>
            <a:pPr algn="just">
              <a:spcBef>
                <a:spcPts val="1225"/>
              </a:spcBef>
              <a:buFontTx/>
              <a:buChar char="•"/>
            </a:pPr>
            <a:r>
              <a:rPr lang="en-US" altLang="en-US" sz="2000" dirty="0" smtClean="0"/>
              <a:t>Discussion….</a:t>
            </a:r>
            <a:endParaRPr lang="en-US" altLang="en-US" sz="2000" dirty="0"/>
          </a:p>
          <a:p>
            <a:pPr lvl="0">
              <a:buFont typeface="Arial" panose="020B0604020202020204" pitchFamily="34" charset="0"/>
              <a:buChar char="•"/>
            </a:pPr>
            <a:endParaRPr lang="en-US" altLang="en-US" sz="2000" dirty="0"/>
          </a:p>
          <a:p>
            <a:endParaRPr lang="en-US" sz="2000" dirty="0"/>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42248502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(May meeting) </a:t>
            </a:r>
            <a:endParaRPr lang="en-US" dirty="0"/>
          </a:p>
        </p:txBody>
      </p:sp>
      <p:sp>
        <p:nvSpPr>
          <p:cNvPr id="3" name="Content Placeholder 2"/>
          <p:cNvSpPr>
            <a:spLocks noGrp="1"/>
          </p:cNvSpPr>
          <p:nvPr>
            <p:ph idx="1"/>
          </p:nvPr>
        </p:nvSpPr>
        <p:spPr/>
        <p:txBody>
          <a:bodyPr/>
          <a:lstStyle/>
          <a:p>
            <a:pPr marL="0" indent="0"/>
            <a:r>
              <a:rPr lang="en-US" dirty="0"/>
              <a:t>Move to approve the </a:t>
            </a:r>
            <a:r>
              <a:rPr lang="en-US" dirty="0" smtClean="0"/>
              <a:t>Functional </a:t>
            </a:r>
            <a:r>
              <a:rPr lang="en-US" dirty="0"/>
              <a:t>Requirement </a:t>
            </a:r>
            <a:r>
              <a:rPr lang="en-US" dirty="0" smtClean="0"/>
              <a:t>Document 11-17-424-05 with additions made during the May meeting and </a:t>
            </a:r>
            <a:r>
              <a:rPr lang="en-US" dirty="0"/>
              <a:t>start a 45 day comment collection, limiting the duration of the subsequent comment resolution to the end of the next face to face IEEE 802.11 WG </a:t>
            </a:r>
            <a:r>
              <a:rPr lang="en-US" dirty="0" smtClean="0"/>
              <a:t>meeting.</a:t>
            </a:r>
          </a:p>
          <a:p>
            <a:r>
              <a:rPr lang="en-US" dirty="0" smtClean="0"/>
              <a:t>Results: 22/0/0</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3377410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66936"/>
          </a:xfrm>
        </p:spPr>
        <p:txBody>
          <a:bodyPr/>
          <a:lstStyle/>
          <a:p>
            <a:r>
              <a:rPr lang="en-US" altLang="en-US" u="sng" dirty="0">
                <a:solidFill>
                  <a:schemeClr val="accent2"/>
                </a:solidFill>
              </a:rPr>
              <a:t>Participants, Patents, and Duty to Inform</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Rectangle 1027"/>
          <p:cNvSpPr txBox="1">
            <a:spLocks noChangeArrowheads="1"/>
          </p:cNvSpPr>
          <p:nvPr/>
        </p:nvSpPr>
        <p:spPr bwMode="auto">
          <a:xfrm>
            <a:off x="0" y="1340768"/>
            <a:ext cx="9144000" cy="5334000"/>
          </a:xfrm>
          <a:prstGeom prst="rect">
            <a:avLst/>
          </a:prstGeom>
          <a:noFill/>
          <a:ln w="9525">
            <a:noFill/>
            <a:round/>
            <a:headEnd/>
            <a:tailEnd/>
          </a:ln>
          <a:effectLst/>
        </p:spPr>
        <p:txBody>
          <a:bodyPr vert="horz" wrap="square" lIns="91440" tIns="45720" rIns="91440" bIns="4572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gn="ctr">
              <a:buFont typeface="Monotype Sorts"/>
              <a:buNone/>
            </a:pPr>
            <a:r>
              <a:rPr lang="en-US" altLang="en-US" sz="1800" kern="0" dirty="0" smtClean="0"/>
              <a:t>All participants in this meeting have certain obligations under the IEEE-SA Patent Policy. </a:t>
            </a:r>
          </a:p>
          <a:p>
            <a:pPr lvl="1">
              <a:buFont typeface="Arial" pitchFamily="34" charset="0"/>
              <a:buChar char="•"/>
            </a:pPr>
            <a:r>
              <a:rPr lang="en-US" altLang="en-US" sz="1800" b="1" kern="0" dirty="0" smtClean="0">
                <a:solidFill>
                  <a:srgbClr val="003399"/>
                </a:solidFill>
              </a:rPr>
              <a:t>Participants [Note: </a:t>
            </a:r>
            <a:r>
              <a:rPr lang="en-GB" altLang="en-US" sz="1800" b="1" kern="0" dirty="0" smtClean="0">
                <a:solidFill>
                  <a:srgbClr val="003399"/>
                </a:solidFill>
              </a:rPr>
              <a:t>Quoted text excerpted from IEEE-SA Standards Board Bylaws </a:t>
            </a:r>
            <a:r>
              <a:rPr lang="en-GB" altLang="en-US" sz="1800" b="1" kern="0" dirty="0" err="1" smtClean="0">
                <a:solidFill>
                  <a:srgbClr val="003399"/>
                </a:solidFill>
              </a:rPr>
              <a:t>subclause</a:t>
            </a:r>
            <a:r>
              <a:rPr lang="en-GB" altLang="en-US" sz="1800" b="1" kern="0" dirty="0" smtClean="0">
                <a:solidFill>
                  <a:srgbClr val="003399"/>
                </a:solidFill>
              </a:rPr>
              <a:t> 6.2</a:t>
            </a:r>
            <a:r>
              <a:rPr lang="en-US" altLang="en-US" sz="1800" b="1" kern="0" dirty="0" smtClean="0">
                <a:solidFill>
                  <a:srgbClr val="003399"/>
                </a:solidFill>
              </a:rPr>
              <a:t>]:</a:t>
            </a:r>
          </a:p>
          <a:p>
            <a:pPr lvl="2">
              <a:buFont typeface="Arial" pitchFamily="34" charset="0"/>
              <a:buChar char="•"/>
            </a:pPr>
            <a:r>
              <a:rPr lang="en-US" altLang="en-US" sz="1800" b="1" kern="0" dirty="0" smtClean="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sz="1800" kern="0" dirty="0" smtClean="0"/>
          </a:p>
          <a:p>
            <a:pPr lvl="2">
              <a:buFont typeface="Arial" pitchFamily="34" charset="0"/>
              <a:buChar char="•"/>
            </a:pPr>
            <a:r>
              <a:rPr lang="en-US" altLang="en-US" sz="1800" b="1" kern="0" dirty="0" smtClean="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800" b="1" kern="0" dirty="0" smtClean="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800" b="1" kern="0" dirty="0" smtClean="0">
                <a:solidFill>
                  <a:srgbClr val="003399"/>
                </a:solidFill>
              </a:rPr>
              <a:t>Early identification of holders of potential Essential Patent Claims is strongly encouraged</a:t>
            </a:r>
          </a:p>
          <a:p>
            <a:pPr lvl="1">
              <a:buFont typeface="Arial" pitchFamily="34" charset="0"/>
              <a:buChar char="•"/>
            </a:pPr>
            <a:r>
              <a:rPr lang="en-US" altLang="en-US" sz="1800" b="1" kern="0" dirty="0" smtClean="0">
                <a:solidFill>
                  <a:srgbClr val="003399"/>
                </a:solidFill>
              </a:rPr>
              <a:t>No duty to perform a patent search</a:t>
            </a:r>
            <a:endParaRPr lang="en-US" altLang="en-US" sz="1800" kern="0" dirty="0"/>
          </a:p>
        </p:txBody>
      </p:sp>
    </p:spTree>
    <p:extLst>
      <p:ext uri="{BB962C8B-B14F-4D97-AF65-F5344CB8AC3E}">
        <p14:creationId xmlns:p14="http://schemas.microsoft.com/office/powerpoint/2010/main" val="313156423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 FRD Freeze</a:t>
            </a:r>
            <a:endParaRPr lang="en-US" dirty="0"/>
          </a:p>
        </p:txBody>
      </p:sp>
      <p:sp>
        <p:nvSpPr>
          <p:cNvPr id="3" name="Content Placeholder 2"/>
          <p:cNvSpPr>
            <a:spLocks noGrp="1"/>
          </p:cNvSpPr>
          <p:nvPr>
            <p:ph idx="1"/>
          </p:nvPr>
        </p:nvSpPr>
        <p:spPr/>
        <p:txBody>
          <a:bodyPr/>
          <a:lstStyle/>
          <a:p>
            <a:r>
              <a:rPr lang="en-US" dirty="0" smtClean="0"/>
              <a:t>Option to proceed and adjust TG targets:</a:t>
            </a:r>
          </a:p>
          <a:p>
            <a:r>
              <a:rPr lang="en-US" dirty="0" smtClean="0"/>
              <a:t>O1: Freeze FRD for further comments and resolve the existing comments till the end of next IEEE </a:t>
            </a:r>
            <a:r>
              <a:rPr lang="en-US" dirty="0" err="1" smtClean="0"/>
              <a:t>FtF</a:t>
            </a:r>
            <a:r>
              <a:rPr lang="en-US" dirty="0" smtClean="0"/>
              <a:t> meeting, the final FRD is the last version at that meeting. </a:t>
            </a:r>
          </a:p>
          <a:p>
            <a:r>
              <a:rPr lang="en-US" dirty="0" smtClean="0"/>
              <a:t>O2: Freeze FRD now.</a:t>
            </a:r>
          </a:p>
          <a:p>
            <a:r>
              <a:rPr lang="en-US" dirty="0" smtClean="0"/>
              <a:t>O1) 13</a:t>
            </a:r>
          </a:p>
          <a:p>
            <a:r>
              <a:rPr lang="en-US" dirty="0" smtClean="0"/>
              <a:t>O2) 3</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23975906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 FRD Freeze (July meeting)</a:t>
            </a:r>
            <a:endParaRPr lang="en-US" dirty="0"/>
          </a:p>
        </p:txBody>
      </p:sp>
      <p:sp>
        <p:nvSpPr>
          <p:cNvPr id="3" name="Content Placeholder 2"/>
          <p:cNvSpPr>
            <a:spLocks noGrp="1"/>
          </p:cNvSpPr>
          <p:nvPr>
            <p:ph idx="1"/>
          </p:nvPr>
        </p:nvSpPr>
        <p:spPr/>
        <p:txBody>
          <a:bodyPr/>
          <a:lstStyle/>
          <a:p>
            <a:r>
              <a:rPr lang="en-US" dirty="0" smtClean="0"/>
              <a:t>Motion</a:t>
            </a:r>
          </a:p>
          <a:p>
            <a:r>
              <a:rPr lang="en-US" dirty="0" smtClean="0"/>
              <a:t>We agree to Freeze FRD for further comments and resolve the existing comments till the end of next IEEE </a:t>
            </a:r>
            <a:r>
              <a:rPr lang="en-US" dirty="0" err="1" smtClean="0"/>
              <a:t>FtF</a:t>
            </a:r>
            <a:r>
              <a:rPr lang="en-US" dirty="0" smtClean="0"/>
              <a:t> meeting, the final FRD is the last version at that meeting. </a:t>
            </a:r>
          </a:p>
          <a:p>
            <a:r>
              <a:rPr lang="en-US" dirty="0" smtClean="0"/>
              <a:t>Moved: Harry </a:t>
            </a:r>
            <a:r>
              <a:rPr lang="en-US" dirty="0" err="1" smtClean="0"/>
              <a:t>Bims</a:t>
            </a:r>
            <a:endParaRPr lang="en-US" dirty="0" smtClean="0"/>
          </a:p>
          <a:p>
            <a:r>
              <a:rPr lang="en-US" dirty="0" smtClean="0"/>
              <a:t>2</a:t>
            </a:r>
            <a:r>
              <a:rPr lang="en-US" baseline="30000" dirty="0" smtClean="0"/>
              <a:t>nd</a:t>
            </a:r>
            <a:r>
              <a:rPr lang="en-US" dirty="0" smtClean="0"/>
              <a:t>: SK Yong</a:t>
            </a:r>
          </a:p>
          <a:p>
            <a:r>
              <a:rPr lang="en-US" dirty="0" smtClean="0"/>
              <a:t>Results(Y/N/A): 13/2/3</a:t>
            </a:r>
          </a:p>
          <a:p>
            <a:r>
              <a:rPr lang="en-US" dirty="0" smtClean="0"/>
              <a:t>Motion passes</a:t>
            </a:r>
          </a:p>
          <a:p>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52073567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Timelines – NO JULY FRD Freeze</a:t>
            </a:r>
            <a:endParaRPr lang="en-US" dirty="0"/>
          </a:p>
        </p:txBody>
      </p:sp>
      <p:sp>
        <p:nvSpPr>
          <p:cNvPr id="3" name="Content Placeholder 2"/>
          <p:cNvSpPr>
            <a:spLocks noGrp="1"/>
          </p:cNvSpPr>
          <p:nvPr>
            <p:ph idx="1"/>
          </p:nvPr>
        </p:nvSpPr>
        <p:spPr>
          <a:xfrm>
            <a:off x="685800" y="1628800"/>
            <a:ext cx="7770813" cy="4465613"/>
          </a:xfrm>
        </p:spPr>
        <p:txBody>
          <a:bodyPr/>
          <a:lstStyle/>
          <a:p>
            <a:r>
              <a:rPr lang="en-US" dirty="0" smtClean="0"/>
              <a:t>Scope and effort change:</a:t>
            </a:r>
          </a:p>
          <a:p>
            <a:pPr>
              <a:buFont typeface="Arial" panose="020B0604020202020204" pitchFamily="34" charset="0"/>
              <a:buChar char="•"/>
            </a:pPr>
            <a:r>
              <a:rPr lang="en-US" dirty="0" smtClean="0"/>
              <a:t>Original target was FRD freeze during May meeting.</a:t>
            </a:r>
          </a:p>
          <a:p>
            <a:pPr>
              <a:buFont typeface="Arial" panose="020B0604020202020204" pitchFamily="34" charset="0"/>
              <a:buChar char="•"/>
            </a:pPr>
            <a:r>
              <a:rPr lang="en-US" dirty="0" smtClean="0"/>
              <a:t>Group did not meet this and commit to go on a 45day Comment Collection and resolve during the July meeting.</a:t>
            </a:r>
          </a:p>
          <a:p>
            <a:pPr>
              <a:buFont typeface="Arial" panose="020B0604020202020204" pitchFamily="34" charset="0"/>
              <a:buChar char="•"/>
            </a:pPr>
            <a:r>
              <a:rPr lang="en-US" dirty="0" smtClean="0"/>
              <a:t>FRD is not yet frozen, slipping now by 4 months.</a:t>
            </a:r>
          </a:p>
          <a:p>
            <a:pPr>
              <a:buFont typeface="Arial" panose="020B0604020202020204" pitchFamily="34" charset="0"/>
              <a:buChar char="•"/>
            </a:pPr>
            <a:r>
              <a:rPr lang="en-US" dirty="0" smtClean="0"/>
              <a:t>Additional contents to project:</a:t>
            </a:r>
          </a:p>
          <a:p>
            <a:pPr lvl="1">
              <a:buFont typeface="Arial" panose="020B0604020202020204" pitchFamily="34" charset="0"/>
              <a:buChar char="•"/>
            </a:pPr>
            <a:r>
              <a:rPr lang="en-US" dirty="0" smtClean="0"/>
              <a:t>MAC level security.</a:t>
            </a:r>
          </a:p>
          <a:p>
            <a:pPr lvl="1">
              <a:buFont typeface="Arial" panose="020B0604020202020204" pitchFamily="34" charset="0"/>
              <a:buChar char="•"/>
            </a:pPr>
            <a:r>
              <a:rPr lang="en-US" dirty="0" smtClean="0"/>
              <a:t>PHY level security for legacy, </a:t>
            </a:r>
            <a:r>
              <a:rPr lang="en-US" dirty="0" err="1" smtClean="0"/>
              <a:t>VHTz</a:t>
            </a:r>
            <a:r>
              <a:rPr lang="en-US" dirty="0" smtClean="0"/>
              <a:t> and </a:t>
            </a:r>
            <a:r>
              <a:rPr lang="en-US" dirty="0" err="1" smtClean="0"/>
              <a:t>HEz</a:t>
            </a:r>
            <a:r>
              <a:rPr lang="en-US" dirty="0" smtClean="0"/>
              <a:t>– </a:t>
            </a:r>
            <a:r>
              <a:rPr lang="en-US" dirty="0"/>
              <a:t>Novel </a:t>
            </a:r>
            <a:r>
              <a:rPr lang="en-US" dirty="0" smtClean="0"/>
              <a:t>concept to 802.11.</a:t>
            </a:r>
          </a:p>
          <a:p>
            <a:pPr>
              <a:buFont typeface="Arial" panose="020B0604020202020204" pitchFamily="34" charset="0"/>
              <a:buChar char="•"/>
            </a:pPr>
            <a:r>
              <a:rPr lang="en-US" dirty="0" smtClean="0"/>
              <a:t>Project timelines required adjustment to meet the additional content.</a:t>
            </a:r>
          </a:p>
          <a:p>
            <a:pPr>
              <a:buFont typeface="Arial" panose="020B0604020202020204" pitchFamily="34" charset="0"/>
              <a:buChar char="•"/>
            </a:pPr>
            <a:endParaRPr lang="en-US" dirty="0" smtClean="0"/>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Rounded Rectangle 6"/>
          <p:cNvSpPr/>
          <p:nvPr/>
        </p:nvSpPr>
        <p:spPr bwMode="auto">
          <a:xfrm>
            <a:off x="288826" y="5733257"/>
            <a:ext cx="8640959" cy="850900"/>
          </a:xfrm>
          <a:prstGeom prst="round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dirty="0"/>
              <a:t>Project timelines </a:t>
            </a:r>
            <a:r>
              <a:rPr lang="en-US" dirty="0" smtClean="0"/>
              <a:t>require </a:t>
            </a:r>
            <a:r>
              <a:rPr lang="en-US" dirty="0"/>
              <a:t>adjustment to meet the </a:t>
            </a:r>
            <a:r>
              <a:rPr lang="en-US" dirty="0" smtClean="0"/>
              <a:t>additional content and group progress.</a:t>
            </a:r>
            <a:endParaRPr lang="en-US" dirty="0"/>
          </a:p>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b="0" i="0" u="none" strike="noStrike" cap="none" normalizeH="0" baseline="0" dirty="0" smtClean="0">
              <a:ln>
                <a:noFill/>
              </a:ln>
              <a:solidFill>
                <a:schemeClr val="bg1"/>
              </a:solidFill>
              <a:effectLst/>
            </a:endParaRPr>
          </a:p>
        </p:txBody>
      </p:sp>
    </p:spTree>
    <p:extLst>
      <p:ext uri="{BB962C8B-B14F-4D97-AF65-F5344CB8AC3E}">
        <p14:creationId xmlns:p14="http://schemas.microsoft.com/office/powerpoint/2010/main" val="1951643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Timelines (con.)</a:t>
            </a:r>
            <a:endParaRPr lang="en-US" dirty="0"/>
          </a:p>
        </p:txBody>
      </p:sp>
      <p:sp>
        <p:nvSpPr>
          <p:cNvPr id="3" name="Content Placeholder 2"/>
          <p:cNvSpPr>
            <a:spLocks noGrp="1"/>
          </p:cNvSpPr>
          <p:nvPr>
            <p:ph idx="1"/>
          </p:nvPr>
        </p:nvSpPr>
        <p:spPr>
          <a:xfrm>
            <a:off x="685800" y="1628800"/>
            <a:ext cx="7770813" cy="4465613"/>
          </a:xfrm>
        </p:spPr>
        <p:txBody>
          <a:bodyPr/>
          <a:lstStyle/>
          <a:p>
            <a:r>
              <a:rPr lang="en-US" dirty="0" smtClean="0"/>
              <a:t>Other possibilities:</a:t>
            </a:r>
            <a:r>
              <a:rPr lang="en-US" dirty="0"/>
              <a:t>	</a:t>
            </a:r>
            <a:endParaRPr lang="en-US" dirty="0" smtClean="0"/>
          </a:p>
          <a:p>
            <a:pPr>
              <a:buFont typeface="Arial" panose="020B0604020202020204" pitchFamily="34" charset="0"/>
              <a:buChar char="•"/>
            </a:pPr>
            <a:r>
              <a:rPr lang="en-US" dirty="0" smtClean="0"/>
              <a:t>Keep existing timelines (major milestones) and remove one or multiple topics from the current activity:</a:t>
            </a:r>
          </a:p>
          <a:p>
            <a:pPr lvl="1">
              <a:buFont typeface="Arial" panose="020B0604020202020204" pitchFamily="34" charset="0"/>
              <a:buChar char="•"/>
            </a:pPr>
            <a:r>
              <a:rPr lang="en-US" dirty="0" smtClean="0"/>
              <a:t>Angular in the sub 6Ghz band.</a:t>
            </a:r>
          </a:p>
          <a:p>
            <a:pPr lvl="1">
              <a:buFont typeface="Arial" panose="020B0604020202020204" pitchFamily="34" charset="0"/>
              <a:buChar char="•"/>
            </a:pPr>
            <a:r>
              <a:rPr lang="en-US" dirty="0" smtClean="0"/>
              <a:t>Scalable location.</a:t>
            </a:r>
          </a:p>
          <a:p>
            <a:pPr lvl="1">
              <a:buFont typeface="Arial" panose="020B0604020202020204" pitchFamily="34" charset="0"/>
              <a:buChar char="•"/>
            </a:pPr>
            <a:r>
              <a:rPr lang="en-US" dirty="0" smtClean="0"/>
              <a:t>60Ghz positioning.</a:t>
            </a:r>
          </a:p>
          <a:p>
            <a:pPr lvl="1">
              <a:buFont typeface="Arial" panose="020B0604020202020204" pitchFamily="34" charset="0"/>
              <a:buChar char="•"/>
            </a:pPr>
            <a:r>
              <a:rPr lang="en-US" dirty="0" smtClean="0"/>
              <a:t>MAC and PHY security</a:t>
            </a:r>
          </a:p>
          <a:p>
            <a:pPr lvl="1">
              <a:buFont typeface="Arial" panose="020B0604020202020204" pitchFamily="34" charset="0"/>
              <a:buChar char="•"/>
            </a:pPr>
            <a:r>
              <a:rPr lang="en-US" dirty="0" smtClean="0"/>
              <a:t>PHY level security.</a:t>
            </a:r>
          </a:p>
          <a:p>
            <a:pPr>
              <a:buFont typeface="Arial" panose="020B0604020202020204" pitchFamily="34" charset="0"/>
              <a:buChar char="•"/>
            </a:pPr>
            <a:r>
              <a:rPr lang="en-US" dirty="0" smtClean="0"/>
              <a:t>Discussion….</a:t>
            </a:r>
          </a:p>
          <a:p>
            <a:pPr lvl="1">
              <a:buFont typeface="Arial" panose="020B0604020202020204" pitchFamily="34" charset="0"/>
              <a:buChar char="•"/>
            </a:pPr>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83030096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grpSp>
        <p:nvGrpSpPr>
          <p:cNvPr id="7" name="Group 6"/>
          <p:cNvGrpSpPr/>
          <p:nvPr/>
        </p:nvGrpSpPr>
        <p:grpSpPr>
          <a:xfrm>
            <a:off x="74364" y="1844823"/>
            <a:ext cx="9034902" cy="4176465"/>
            <a:chOff x="74364" y="1844823"/>
            <a:chExt cx="9034902" cy="4176465"/>
          </a:xfrm>
        </p:grpSpPr>
        <p:sp>
          <p:nvSpPr>
            <p:cNvPr id="8" name="Text Box 24"/>
            <p:cNvSpPr txBox="1">
              <a:spLocks noChangeArrowheads="1"/>
            </p:cNvSpPr>
            <p:nvPr/>
          </p:nvSpPr>
          <p:spPr bwMode="auto">
            <a:xfrm>
              <a:off x="74364" y="2232113"/>
              <a:ext cx="855796" cy="452185"/>
            </a:xfrm>
            <a:prstGeom prst="rect">
              <a:avLst/>
            </a:prstGeom>
            <a:noFill/>
            <a:ln>
              <a:noFill/>
            </a:ln>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SG </a:t>
              </a:r>
            </a:p>
            <a:p>
              <a:pPr algn="ctr"/>
              <a:r>
                <a:rPr lang="en-US" altLang="en-US" sz="800" dirty="0">
                  <a:latin typeface="Arial" panose="020B0604020202020204" pitchFamily="34" charset="0"/>
                  <a:cs typeface="Arial" panose="020B0604020202020204" pitchFamily="34" charset="0"/>
                </a:rPr>
                <a:t>Formation</a:t>
              </a:r>
            </a:p>
            <a:p>
              <a:pPr algn="ctr"/>
              <a:r>
                <a:rPr lang="en-US" altLang="en-US" sz="800" dirty="0">
                  <a:latin typeface="Arial" panose="020B0604020202020204" pitchFamily="34" charset="0"/>
                  <a:cs typeface="Arial" panose="020B0604020202020204" pitchFamily="34" charset="0"/>
                </a:rPr>
                <a:t>1-15</a:t>
              </a:r>
            </a:p>
          </p:txBody>
        </p:sp>
        <p:sp>
          <p:nvSpPr>
            <p:cNvPr id="9" name="Rectangle 8"/>
            <p:cNvSpPr/>
            <p:nvPr/>
          </p:nvSpPr>
          <p:spPr>
            <a:xfrm>
              <a:off x="2507489" y="3406394"/>
              <a:ext cx="2489948" cy="25261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grpSp>
          <p:nvGrpSpPr>
            <p:cNvPr id="10" name="Group 9"/>
            <p:cNvGrpSpPr/>
            <p:nvPr/>
          </p:nvGrpSpPr>
          <p:grpSpPr>
            <a:xfrm>
              <a:off x="2515384" y="3403855"/>
              <a:ext cx="2482054" cy="257760"/>
              <a:chOff x="2515383" y="2827791"/>
              <a:chExt cx="2920713" cy="187855"/>
            </a:xfrm>
          </p:grpSpPr>
          <p:sp>
            <p:nvSpPr>
              <p:cNvPr id="76" name="Rectangle 75"/>
              <p:cNvSpPr/>
              <p:nvPr/>
            </p:nvSpPr>
            <p:spPr>
              <a:xfrm>
                <a:off x="2515383" y="2827791"/>
                <a:ext cx="810734" cy="187855"/>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 sequence</a:t>
                </a:r>
                <a:endParaRPr lang="en-US" sz="600" dirty="0">
                  <a:solidFill>
                    <a:schemeClr val="tx1"/>
                  </a:solidFill>
                </a:endParaRPr>
              </a:p>
            </p:txBody>
          </p:sp>
          <p:sp>
            <p:nvSpPr>
              <p:cNvPr id="77" name="Rectangle 76"/>
              <p:cNvSpPr/>
              <p:nvPr/>
            </p:nvSpPr>
            <p:spPr>
              <a:xfrm>
                <a:off x="3323979"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a:t>
                </a:r>
              </a:p>
              <a:p>
                <a:pPr algn="ctr">
                  <a:defRPr/>
                </a:pPr>
                <a:r>
                  <a:rPr lang="en-US" sz="600" dirty="0" smtClean="0">
                    <a:solidFill>
                      <a:schemeClr val="tx1"/>
                    </a:solidFill>
                  </a:rPr>
                  <a:t>Resource all.</a:t>
                </a:r>
                <a:endParaRPr lang="en-US" sz="600" dirty="0">
                  <a:solidFill>
                    <a:schemeClr val="tx1"/>
                  </a:solidFill>
                </a:endParaRPr>
              </a:p>
            </p:txBody>
          </p:sp>
          <p:sp>
            <p:nvSpPr>
              <p:cNvPr id="78" name="Rectangle 77"/>
              <p:cNvSpPr/>
              <p:nvPr/>
            </p:nvSpPr>
            <p:spPr>
              <a:xfrm>
                <a:off x="4027305"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SU sequence</a:t>
                </a:r>
                <a:endParaRPr lang="en-US" sz="600" dirty="0">
                  <a:solidFill>
                    <a:schemeClr val="tx1"/>
                  </a:solidFill>
                </a:endParaRPr>
              </a:p>
            </p:txBody>
          </p:sp>
          <p:sp>
            <p:nvSpPr>
              <p:cNvPr id="79" name="Rectangle 78"/>
              <p:cNvSpPr/>
              <p:nvPr/>
            </p:nvSpPr>
            <p:spPr>
              <a:xfrm>
                <a:off x="4730632"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Capability ex. and negotiation</a:t>
                </a:r>
                <a:endParaRPr lang="en-US" sz="600" dirty="0">
                  <a:solidFill>
                    <a:schemeClr val="tx1"/>
                  </a:solidFill>
                </a:endParaRPr>
              </a:p>
            </p:txBody>
          </p:sp>
        </p:grpSp>
        <p:sp>
          <p:nvSpPr>
            <p:cNvPr id="11" name="Rectangle 10"/>
            <p:cNvSpPr>
              <a:spLocks noChangeArrowheads="1"/>
            </p:cNvSpPr>
            <p:nvPr/>
          </p:nvSpPr>
          <p:spPr bwMode="auto">
            <a:xfrm>
              <a:off x="119990" y="1844824"/>
              <a:ext cx="8989276" cy="4176464"/>
            </a:xfrm>
            <a:prstGeom prst="rect">
              <a:avLst/>
            </a:prstGeom>
            <a:noFill/>
            <a:ln w="254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sz="1800">
                <a:latin typeface="Arial" panose="020B0604020202020204" pitchFamily="34" charset="0"/>
                <a:cs typeface="Arial" panose="020B0604020202020204" pitchFamily="34" charset="0"/>
              </a:endParaRPr>
            </a:p>
          </p:txBody>
        </p:sp>
        <p:sp>
          <p:nvSpPr>
            <p:cNvPr id="12" name="Rectangle 11"/>
            <p:cNvSpPr>
              <a:spLocks noChangeArrowheads="1"/>
            </p:cNvSpPr>
            <p:nvPr/>
          </p:nvSpPr>
          <p:spPr bwMode="auto">
            <a:xfrm>
              <a:off x="6511536"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2020</a:t>
              </a:r>
            </a:p>
          </p:txBody>
        </p:sp>
        <p:sp>
          <p:nvSpPr>
            <p:cNvPr id="13" name="Rectangle 12"/>
            <p:cNvSpPr>
              <a:spLocks noChangeArrowheads="1"/>
            </p:cNvSpPr>
            <p:nvPr/>
          </p:nvSpPr>
          <p:spPr bwMode="auto">
            <a:xfrm>
              <a:off x="5246042" y="1844824"/>
              <a:ext cx="1265494" cy="379767"/>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2019</a:t>
              </a:r>
            </a:p>
          </p:txBody>
        </p:sp>
        <p:sp>
          <p:nvSpPr>
            <p:cNvPr id="14" name="Rectangle 13"/>
            <p:cNvSpPr>
              <a:spLocks noChangeArrowheads="1"/>
            </p:cNvSpPr>
            <p:nvPr/>
          </p:nvSpPr>
          <p:spPr bwMode="auto">
            <a:xfrm>
              <a:off x="2707935" y="1844824"/>
              <a:ext cx="1272613" cy="37899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2017</a:t>
              </a:r>
            </a:p>
          </p:txBody>
        </p:sp>
        <p:sp>
          <p:nvSpPr>
            <p:cNvPr id="15" name="Rectangle 14"/>
            <p:cNvSpPr>
              <a:spLocks noChangeArrowheads="1"/>
            </p:cNvSpPr>
            <p:nvPr/>
          </p:nvSpPr>
          <p:spPr bwMode="auto">
            <a:xfrm>
              <a:off x="1392602" y="1844823"/>
              <a:ext cx="1315332"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2016</a:t>
              </a:r>
            </a:p>
          </p:txBody>
        </p:sp>
        <p:sp>
          <p:nvSpPr>
            <p:cNvPr id="16" name="Rectangle 15"/>
            <p:cNvSpPr>
              <a:spLocks noChangeArrowheads="1"/>
            </p:cNvSpPr>
            <p:nvPr/>
          </p:nvSpPr>
          <p:spPr bwMode="auto">
            <a:xfrm>
              <a:off x="119990" y="1844823"/>
              <a:ext cx="127261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2015</a:t>
              </a:r>
            </a:p>
          </p:txBody>
        </p:sp>
        <p:sp>
          <p:nvSpPr>
            <p:cNvPr id="17" name="Rectangle 16"/>
            <p:cNvSpPr>
              <a:spLocks noChangeArrowheads="1"/>
            </p:cNvSpPr>
            <p:nvPr/>
          </p:nvSpPr>
          <p:spPr bwMode="auto">
            <a:xfrm>
              <a:off x="3971649" y="1844823"/>
              <a:ext cx="128863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2018</a:t>
              </a:r>
            </a:p>
          </p:txBody>
        </p:sp>
        <p:sp>
          <p:nvSpPr>
            <p:cNvPr id="18" name="Text Box 29"/>
            <p:cNvSpPr txBox="1">
              <a:spLocks noChangeArrowheads="1"/>
            </p:cNvSpPr>
            <p:nvPr/>
          </p:nvSpPr>
          <p:spPr bwMode="auto">
            <a:xfrm flipH="1">
              <a:off x="8052350" y="2221522"/>
              <a:ext cx="782637"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defPPr>
                <a:defRPr lang="en-GB"/>
              </a:defPPr>
              <a:lvl1pPr algn="ctr">
                <a:defRPr sz="800" b="1">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a:defRPr sz="1200">
                  <a:solidFill>
                    <a:schemeClr val="tx1"/>
                  </a:solidFill>
                  <a:latin typeface="Times New Roman" panose="02020603050405020304" pitchFamily="18" charset="0"/>
                  <a:ea typeface="MS PGothic" panose="020B0600070205080204" pitchFamily="34" charset="-128"/>
                </a:defRPr>
              </a:lvl2pPr>
              <a:lvl3pPr>
                <a:defRPr sz="1200">
                  <a:solidFill>
                    <a:schemeClr val="tx1"/>
                  </a:solidFill>
                  <a:latin typeface="Times New Roman" panose="02020603050405020304" pitchFamily="18" charset="0"/>
                  <a:ea typeface="MS PGothic" panose="020B0600070205080204" pitchFamily="34" charset="-128"/>
                </a:defRPr>
              </a:lvl3pPr>
              <a:lvl4pPr>
                <a:defRPr sz="1200">
                  <a:solidFill>
                    <a:schemeClr val="tx1"/>
                  </a:solidFill>
                  <a:latin typeface="Times New Roman" panose="02020603050405020304" pitchFamily="18" charset="0"/>
                  <a:ea typeface="MS PGothic" panose="020B0600070205080204" pitchFamily="34" charset="-128"/>
                </a:defRPr>
              </a:lvl4pPr>
              <a:lvl5pPr>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b="0" dirty="0"/>
                <a:t>.11az</a:t>
              </a:r>
              <a:br>
                <a:rPr lang="en-US" altLang="en-US" b="0" dirty="0"/>
              </a:br>
              <a:r>
                <a:rPr lang="en-US" altLang="en-US" b="0" dirty="0"/>
                <a:t> Final</a:t>
              </a:r>
            </a:p>
            <a:p>
              <a:r>
                <a:rPr lang="en-US" altLang="en-US" b="0" dirty="0" smtClean="0"/>
                <a:t>3-2021</a:t>
              </a:r>
              <a:endParaRPr lang="en-US" altLang="en-US" b="0" dirty="0"/>
            </a:p>
          </p:txBody>
        </p:sp>
        <p:sp>
          <p:nvSpPr>
            <p:cNvPr id="19" name="Isosceles Triangle 18"/>
            <p:cNvSpPr>
              <a:spLocks noChangeArrowheads="1"/>
            </p:cNvSpPr>
            <p:nvPr/>
          </p:nvSpPr>
          <p:spPr bwMode="auto">
            <a:xfrm>
              <a:off x="167026" y="2247011"/>
              <a:ext cx="203200"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0" name="Isosceles Triangle 19"/>
            <p:cNvSpPr>
              <a:spLocks noChangeArrowheads="1"/>
            </p:cNvSpPr>
            <p:nvPr/>
          </p:nvSpPr>
          <p:spPr bwMode="auto">
            <a:xfrm>
              <a:off x="8029176" y="2261942"/>
              <a:ext cx="174796" cy="222250"/>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1" name="Isosceles Triangle 20"/>
            <p:cNvSpPr>
              <a:spLocks noChangeArrowheads="1"/>
            </p:cNvSpPr>
            <p:nvPr/>
          </p:nvSpPr>
          <p:spPr bwMode="auto">
            <a:xfrm>
              <a:off x="866400" y="2252737"/>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2" name="Rectangle 21"/>
            <p:cNvSpPr/>
            <p:nvPr/>
          </p:nvSpPr>
          <p:spPr>
            <a:xfrm>
              <a:off x="2513659" y="2871112"/>
              <a:ext cx="2483778" cy="156338"/>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11az SFD</a:t>
              </a:r>
            </a:p>
          </p:txBody>
        </p:sp>
        <p:sp>
          <p:nvSpPr>
            <p:cNvPr id="23" name="Rectangle 22"/>
            <p:cNvSpPr/>
            <p:nvPr/>
          </p:nvSpPr>
          <p:spPr>
            <a:xfrm>
              <a:off x="475194" y="2683662"/>
              <a:ext cx="710728"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UCD</a:t>
              </a:r>
            </a:p>
          </p:txBody>
        </p:sp>
        <p:sp>
          <p:nvSpPr>
            <p:cNvPr id="24" name="Rectangle 23"/>
            <p:cNvSpPr/>
            <p:nvPr/>
          </p:nvSpPr>
          <p:spPr>
            <a:xfrm>
              <a:off x="3187445" y="3030271"/>
              <a:ext cx="4892101" cy="18628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Amendment text</a:t>
              </a:r>
            </a:p>
          </p:txBody>
        </p:sp>
        <p:sp>
          <p:nvSpPr>
            <p:cNvPr id="25" name="Rectangle 24"/>
            <p:cNvSpPr/>
            <p:nvPr/>
          </p:nvSpPr>
          <p:spPr>
            <a:xfrm>
              <a:off x="1185921" y="2683663"/>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26" name="Text Box 24"/>
            <p:cNvSpPr txBox="1">
              <a:spLocks noChangeArrowheads="1"/>
            </p:cNvSpPr>
            <p:nvPr/>
          </p:nvSpPr>
          <p:spPr bwMode="auto">
            <a:xfrm>
              <a:off x="98149" y="2681837"/>
              <a:ext cx="659530"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5/15-11/15</a:t>
              </a:r>
            </a:p>
          </p:txBody>
        </p:sp>
        <p:sp>
          <p:nvSpPr>
            <p:cNvPr id="27" name="Rectangle 26"/>
            <p:cNvSpPr>
              <a:spLocks noChangeArrowheads="1"/>
            </p:cNvSpPr>
            <p:nvPr/>
          </p:nvSpPr>
          <p:spPr bwMode="auto">
            <a:xfrm>
              <a:off x="7804614"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2021</a:t>
              </a:r>
            </a:p>
          </p:txBody>
        </p:sp>
        <p:grpSp>
          <p:nvGrpSpPr>
            <p:cNvPr id="28" name="Group 27"/>
            <p:cNvGrpSpPr/>
            <p:nvPr/>
          </p:nvGrpSpPr>
          <p:grpSpPr>
            <a:xfrm>
              <a:off x="1339290" y="1844824"/>
              <a:ext cx="6503157" cy="4176464"/>
              <a:chOff x="1339290" y="1268760"/>
              <a:chExt cx="6503157" cy="3782041"/>
            </a:xfrm>
          </p:grpSpPr>
          <p:sp>
            <p:nvSpPr>
              <p:cNvPr id="70" name="Line 15"/>
              <p:cNvSpPr>
                <a:spLocks noChangeShapeType="1"/>
              </p:cNvSpPr>
              <p:nvPr/>
            </p:nvSpPr>
            <p:spPr bwMode="auto">
              <a:xfrm flipH="1">
                <a:off x="6603112" y="1299562"/>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1" name="Line 14"/>
              <p:cNvSpPr>
                <a:spLocks noChangeShapeType="1"/>
              </p:cNvSpPr>
              <p:nvPr/>
            </p:nvSpPr>
            <p:spPr bwMode="auto">
              <a:xfrm flipH="1">
                <a:off x="4012657" y="1299562"/>
                <a:ext cx="7937"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2" name="Line 10"/>
              <p:cNvSpPr>
                <a:spLocks noChangeShapeType="1"/>
              </p:cNvSpPr>
              <p:nvPr/>
            </p:nvSpPr>
            <p:spPr bwMode="auto">
              <a:xfrm>
                <a:off x="1339290"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3" name="Line 11"/>
              <p:cNvSpPr>
                <a:spLocks noChangeShapeType="1"/>
              </p:cNvSpPr>
              <p:nvPr/>
            </p:nvSpPr>
            <p:spPr bwMode="auto">
              <a:xfrm>
                <a:off x="2707604"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4" name="Line 15"/>
              <p:cNvSpPr>
                <a:spLocks noChangeShapeType="1"/>
              </p:cNvSpPr>
              <p:nvPr/>
            </p:nvSpPr>
            <p:spPr bwMode="auto">
              <a:xfrm>
                <a:off x="5271395"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5" name="Line 15"/>
              <p:cNvSpPr>
                <a:spLocks noChangeShapeType="1"/>
              </p:cNvSpPr>
              <p:nvPr/>
            </p:nvSpPr>
            <p:spPr bwMode="auto">
              <a:xfrm flipH="1">
                <a:off x="7839272" y="1268760"/>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grpSp>
        <p:sp>
          <p:nvSpPr>
            <p:cNvPr id="29" name="Text Box 26"/>
            <p:cNvSpPr txBox="1">
              <a:spLocks noChangeArrowheads="1"/>
            </p:cNvSpPr>
            <p:nvPr/>
          </p:nvSpPr>
          <p:spPr bwMode="auto">
            <a:xfrm flipH="1">
              <a:off x="6029548" y="2271910"/>
              <a:ext cx="7032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2.0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5-2019</a:t>
              </a:r>
              <a:endParaRPr lang="en-US" altLang="en-US" sz="800" dirty="0">
                <a:latin typeface="Arial" panose="020B0604020202020204" pitchFamily="34" charset="0"/>
                <a:cs typeface="Arial" panose="020B0604020202020204" pitchFamily="34" charset="0"/>
              </a:endParaRPr>
            </a:p>
          </p:txBody>
        </p:sp>
        <p:sp>
          <p:nvSpPr>
            <p:cNvPr id="30" name="Isosceles Triangle 29"/>
            <p:cNvSpPr>
              <a:spLocks noChangeArrowheads="1"/>
            </p:cNvSpPr>
            <p:nvPr/>
          </p:nvSpPr>
          <p:spPr bwMode="auto">
            <a:xfrm flipH="1">
              <a:off x="5887977" y="2264324"/>
              <a:ext cx="190500"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1" name="Text Box 24"/>
            <p:cNvSpPr txBox="1">
              <a:spLocks noChangeArrowheads="1"/>
            </p:cNvSpPr>
            <p:nvPr/>
          </p:nvSpPr>
          <p:spPr bwMode="auto">
            <a:xfrm>
              <a:off x="5199338" y="2272091"/>
              <a:ext cx="561649"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1.0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11-2018</a:t>
              </a:r>
              <a:endParaRPr lang="en-US" altLang="en-US" sz="800" dirty="0">
                <a:latin typeface="Arial" panose="020B0604020202020204" pitchFamily="34" charset="0"/>
                <a:cs typeface="Arial" panose="020B0604020202020204" pitchFamily="34" charset="0"/>
              </a:endParaRPr>
            </a:p>
          </p:txBody>
        </p:sp>
        <p:sp>
          <p:nvSpPr>
            <p:cNvPr id="32" name="Isosceles Triangle 31"/>
            <p:cNvSpPr>
              <a:spLocks noChangeArrowheads="1"/>
            </p:cNvSpPr>
            <p:nvPr/>
          </p:nvSpPr>
          <p:spPr bwMode="auto">
            <a:xfrm>
              <a:off x="5032526" y="225956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3" name="Isosceles Triangle 32"/>
            <p:cNvSpPr>
              <a:spLocks noChangeArrowheads="1"/>
            </p:cNvSpPr>
            <p:nvPr/>
          </p:nvSpPr>
          <p:spPr bwMode="auto">
            <a:xfrm>
              <a:off x="2441683" y="2275890"/>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34" name="Text Box 24"/>
            <p:cNvSpPr txBox="1">
              <a:spLocks noChangeArrowheads="1"/>
            </p:cNvSpPr>
            <p:nvPr/>
          </p:nvSpPr>
          <p:spPr bwMode="auto">
            <a:xfrm>
              <a:off x="1849178" y="2230830"/>
              <a:ext cx="731105"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 SFD </a:t>
              </a:r>
            </a:p>
            <a:p>
              <a:pPr algn="ctr"/>
              <a:r>
                <a:rPr lang="en-US" altLang="en-US" sz="800" dirty="0" smtClean="0">
                  <a:latin typeface="Arial" panose="020B0604020202020204" pitchFamily="34" charset="0"/>
                  <a:cs typeface="Arial" panose="020B0604020202020204" pitchFamily="34" charset="0"/>
                </a:rPr>
                <a:t>11-2016</a:t>
              </a:r>
              <a:endParaRPr lang="en-US" altLang="en-US" sz="800" dirty="0">
                <a:latin typeface="Arial" panose="020B0604020202020204" pitchFamily="34" charset="0"/>
                <a:cs typeface="Arial" panose="020B0604020202020204" pitchFamily="34" charset="0"/>
              </a:endParaRPr>
            </a:p>
          </p:txBody>
        </p:sp>
        <p:grpSp>
          <p:nvGrpSpPr>
            <p:cNvPr id="35" name="Group 34"/>
            <p:cNvGrpSpPr/>
            <p:nvPr/>
          </p:nvGrpSpPr>
          <p:grpSpPr>
            <a:xfrm>
              <a:off x="4139952" y="2244287"/>
              <a:ext cx="699794" cy="359852"/>
              <a:chOff x="3349527" y="1607958"/>
              <a:chExt cx="699794" cy="359852"/>
            </a:xfrm>
          </p:grpSpPr>
          <p:sp>
            <p:nvSpPr>
              <p:cNvPr id="68" name="Text Box 24"/>
              <p:cNvSpPr txBox="1">
                <a:spLocks noChangeArrowheads="1"/>
              </p:cNvSpPr>
              <p:nvPr/>
            </p:nvSpPr>
            <p:spPr bwMode="auto">
              <a:xfrm>
                <a:off x="3474848" y="1607958"/>
                <a:ext cx="574473" cy="35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0.1</a:t>
                </a:r>
                <a:br>
                  <a:rPr lang="en-US" altLang="en-US" sz="600" dirty="0">
                    <a:latin typeface="Arial" panose="020B0604020202020204" pitchFamily="34" charset="0"/>
                    <a:cs typeface="Arial" panose="020B0604020202020204" pitchFamily="34" charset="0"/>
                  </a:rPr>
                </a:br>
                <a:r>
                  <a:rPr lang="en-US" altLang="en-US" sz="600" dirty="0" smtClean="0">
                    <a:latin typeface="Arial" panose="020B0604020202020204" pitchFamily="34" charset="0"/>
                    <a:cs typeface="Arial" panose="020B0604020202020204" pitchFamily="34" charset="0"/>
                  </a:rPr>
                  <a:t>March 2018</a:t>
                </a:r>
                <a:endParaRPr lang="en-US" altLang="en-US" sz="600" dirty="0">
                  <a:latin typeface="Arial" panose="020B0604020202020204" pitchFamily="34" charset="0"/>
                  <a:cs typeface="Arial" panose="020B0604020202020204" pitchFamily="34" charset="0"/>
                </a:endParaRPr>
              </a:p>
            </p:txBody>
          </p:sp>
          <p:sp>
            <p:nvSpPr>
              <p:cNvPr id="69" name="Isosceles Triangle 68"/>
              <p:cNvSpPr>
                <a:spLocks noChangeArrowheads="1"/>
              </p:cNvSpPr>
              <p:nvPr/>
            </p:nvSpPr>
            <p:spPr bwMode="auto">
              <a:xfrm>
                <a:off x="3349527" y="162418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grpSp>
        <p:sp>
          <p:nvSpPr>
            <p:cNvPr id="36" name="Text Box 24"/>
            <p:cNvSpPr txBox="1">
              <a:spLocks noChangeArrowheads="1"/>
            </p:cNvSpPr>
            <p:nvPr/>
          </p:nvSpPr>
          <p:spPr bwMode="auto">
            <a:xfrm>
              <a:off x="4080240" y="3027450"/>
              <a:ext cx="1102664"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5/17-3/21</a:t>
              </a:r>
              <a:endParaRPr lang="en-US" altLang="en-US" sz="700" dirty="0">
                <a:latin typeface="Arial" panose="020B0604020202020204" pitchFamily="34" charset="0"/>
                <a:cs typeface="Arial" panose="020B0604020202020204" pitchFamily="34" charset="0"/>
              </a:endParaRPr>
            </a:p>
          </p:txBody>
        </p:sp>
        <p:sp>
          <p:nvSpPr>
            <p:cNvPr id="37" name="Text Box 24"/>
            <p:cNvSpPr txBox="1">
              <a:spLocks noChangeArrowheads="1"/>
            </p:cNvSpPr>
            <p:nvPr/>
          </p:nvSpPr>
          <p:spPr bwMode="auto">
            <a:xfrm>
              <a:off x="1096725" y="2675472"/>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11/15-5/17</a:t>
              </a:r>
              <a:endParaRPr lang="en-US" altLang="en-US" sz="700" dirty="0">
                <a:latin typeface="Arial" panose="020B0604020202020204" pitchFamily="34" charset="0"/>
                <a:cs typeface="Arial" panose="020B0604020202020204" pitchFamily="34" charset="0"/>
              </a:endParaRPr>
            </a:p>
          </p:txBody>
        </p:sp>
        <p:sp>
          <p:nvSpPr>
            <p:cNvPr id="38" name="Text Box 24"/>
            <p:cNvSpPr txBox="1">
              <a:spLocks noChangeArrowheads="1"/>
            </p:cNvSpPr>
            <p:nvPr/>
          </p:nvSpPr>
          <p:spPr bwMode="auto">
            <a:xfrm>
              <a:off x="2339752" y="2860718"/>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9/16-5/18</a:t>
              </a:r>
              <a:endParaRPr lang="en-US" altLang="en-US" sz="700" dirty="0">
                <a:latin typeface="Arial" panose="020B0604020202020204" pitchFamily="34" charset="0"/>
                <a:cs typeface="Arial" panose="020B0604020202020204" pitchFamily="34" charset="0"/>
              </a:endParaRPr>
            </a:p>
          </p:txBody>
        </p:sp>
        <p:sp>
          <p:nvSpPr>
            <p:cNvPr id="39" name="TextBox 38"/>
            <p:cNvSpPr txBox="1"/>
            <p:nvPr/>
          </p:nvSpPr>
          <p:spPr>
            <a:xfrm>
              <a:off x="209157" y="3140968"/>
              <a:ext cx="974511" cy="351026"/>
            </a:xfrm>
            <a:prstGeom prst="rect">
              <a:avLst/>
            </a:prstGeom>
            <a:noFill/>
          </p:spPr>
          <p:txBody>
            <a:bodyPr wrap="square" lIns="0" tIns="0" rIns="0" bIns="0" rtlCol="0">
              <a:noAutofit/>
            </a:bodyPr>
            <a:lstStyle/>
            <a:p>
              <a:r>
                <a:rPr lang="en-US" sz="1100" dirty="0" smtClean="0">
                  <a:solidFill>
                    <a:schemeClr val="tx1"/>
                  </a:solidFill>
                </a:rPr>
                <a:t>Range Accuracy</a:t>
              </a:r>
            </a:p>
            <a:p>
              <a:r>
                <a:rPr lang="en-US" sz="1100" dirty="0" smtClean="0">
                  <a:solidFill>
                    <a:schemeClr val="tx1"/>
                  </a:solidFill>
                </a:rPr>
                <a:t>Coverage in &lt;6Ghz</a:t>
              </a:r>
              <a:endParaRPr lang="en-US" sz="1100" dirty="0">
                <a:solidFill>
                  <a:schemeClr val="tx1"/>
                </a:solidFill>
              </a:endParaRPr>
            </a:p>
          </p:txBody>
        </p:sp>
        <p:sp>
          <p:nvSpPr>
            <p:cNvPr id="40" name="Rectangle 39"/>
            <p:cNvSpPr/>
            <p:nvPr/>
          </p:nvSpPr>
          <p:spPr>
            <a:xfrm>
              <a:off x="1185921" y="3216773"/>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1" name="TextBox 40"/>
            <p:cNvSpPr txBox="1"/>
            <p:nvPr/>
          </p:nvSpPr>
          <p:spPr>
            <a:xfrm>
              <a:off x="218568" y="3763924"/>
              <a:ext cx="926442" cy="169132"/>
            </a:xfrm>
            <a:prstGeom prst="rect">
              <a:avLst/>
            </a:prstGeom>
            <a:noFill/>
          </p:spPr>
          <p:txBody>
            <a:bodyPr wrap="square" lIns="0" tIns="0" rIns="0" bIns="0" rtlCol="0">
              <a:noAutofit/>
            </a:bodyPr>
            <a:lstStyle/>
            <a:p>
              <a:r>
                <a:rPr lang="en-US" sz="1100" dirty="0" smtClean="0">
                  <a:solidFill>
                    <a:schemeClr val="tx1"/>
                  </a:solidFill>
                </a:rPr>
                <a:t>Security</a:t>
              </a:r>
              <a:endParaRPr lang="en-US" sz="1100" dirty="0">
                <a:solidFill>
                  <a:schemeClr val="tx1"/>
                </a:solidFill>
              </a:endParaRPr>
            </a:p>
          </p:txBody>
        </p:sp>
        <p:sp>
          <p:nvSpPr>
            <p:cNvPr id="42" name="TextBox 41"/>
            <p:cNvSpPr txBox="1"/>
            <p:nvPr/>
          </p:nvSpPr>
          <p:spPr>
            <a:xfrm>
              <a:off x="208283" y="4238344"/>
              <a:ext cx="926442" cy="169132"/>
            </a:xfrm>
            <a:prstGeom prst="rect">
              <a:avLst/>
            </a:prstGeom>
            <a:noFill/>
          </p:spPr>
          <p:txBody>
            <a:bodyPr wrap="square" lIns="0" tIns="0" rIns="0" bIns="0" rtlCol="0">
              <a:noAutofit/>
            </a:bodyPr>
            <a:lstStyle/>
            <a:p>
              <a:r>
                <a:rPr lang="en-US" sz="1100" dirty="0" smtClean="0">
                  <a:solidFill>
                    <a:schemeClr val="tx1"/>
                  </a:solidFill>
                </a:rPr>
                <a:t>60Ghz</a:t>
              </a:r>
              <a:endParaRPr lang="en-US" sz="1100" dirty="0">
                <a:solidFill>
                  <a:schemeClr val="tx1"/>
                </a:solidFill>
              </a:endParaRPr>
            </a:p>
          </p:txBody>
        </p:sp>
        <p:sp>
          <p:nvSpPr>
            <p:cNvPr id="43" name="TextBox 42"/>
            <p:cNvSpPr txBox="1"/>
            <p:nvPr/>
          </p:nvSpPr>
          <p:spPr>
            <a:xfrm>
              <a:off x="204625" y="4794948"/>
              <a:ext cx="926442" cy="169132"/>
            </a:xfrm>
            <a:prstGeom prst="rect">
              <a:avLst/>
            </a:prstGeom>
            <a:noFill/>
          </p:spPr>
          <p:txBody>
            <a:bodyPr wrap="square" lIns="0" tIns="0" rIns="0" bIns="0" rtlCol="0">
              <a:noAutofit/>
            </a:bodyPr>
            <a:lstStyle/>
            <a:p>
              <a:r>
                <a:rPr lang="en-US" sz="1100" dirty="0" smtClean="0">
                  <a:solidFill>
                    <a:schemeClr val="tx1"/>
                  </a:solidFill>
                </a:rPr>
                <a:t>Scalability</a:t>
              </a:r>
              <a:endParaRPr lang="en-US" sz="1100" dirty="0">
                <a:solidFill>
                  <a:schemeClr val="tx1"/>
                </a:solidFill>
              </a:endParaRPr>
            </a:p>
          </p:txBody>
        </p:sp>
        <p:sp>
          <p:nvSpPr>
            <p:cNvPr id="44" name="Rectangle 43"/>
            <p:cNvSpPr/>
            <p:nvPr/>
          </p:nvSpPr>
          <p:spPr>
            <a:xfrm>
              <a:off x="2005377" y="3754382"/>
              <a:ext cx="1211685"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     FRD</a:t>
              </a:r>
              <a:endParaRPr lang="en-US" sz="1100" dirty="0">
                <a:solidFill>
                  <a:schemeClr val="tx1"/>
                </a:solidFill>
              </a:endParaRPr>
            </a:p>
          </p:txBody>
        </p:sp>
        <p:sp>
          <p:nvSpPr>
            <p:cNvPr id="45" name="Rectangle 44"/>
            <p:cNvSpPr/>
            <p:nvPr/>
          </p:nvSpPr>
          <p:spPr>
            <a:xfrm>
              <a:off x="2006377" y="3753749"/>
              <a:ext cx="644461" cy="187855"/>
            </a:xfrm>
            <a:prstGeom prst="rect">
              <a:avLst/>
            </a:prstGeom>
            <a:noFill/>
            <a:ln w="3175">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Threat model</a:t>
              </a:r>
              <a:endParaRPr lang="en-US" sz="600" dirty="0">
                <a:solidFill>
                  <a:schemeClr val="tx1"/>
                </a:solidFill>
              </a:endParaRPr>
            </a:p>
          </p:txBody>
        </p:sp>
        <p:sp>
          <p:nvSpPr>
            <p:cNvPr id="46" name="Rectangle 45"/>
            <p:cNvSpPr/>
            <p:nvPr/>
          </p:nvSpPr>
          <p:spPr>
            <a:xfrm>
              <a:off x="2513659" y="4407475"/>
              <a:ext cx="2483778" cy="1956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7" name="Rectangle 46"/>
            <p:cNvSpPr/>
            <p:nvPr/>
          </p:nvSpPr>
          <p:spPr>
            <a:xfrm>
              <a:off x="1185921" y="4220027"/>
              <a:ext cx="2033064"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8" name="Rectangle 47"/>
            <p:cNvSpPr/>
            <p:nvPr/>
          </p:nvSpPr>
          <p:spPr>
            <a:xfrm>
              <a:off x="2513659" y="4982396"/>
              <a:ext cx="2483778" cy="1913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9" name="Rectangle 48"/>
            <p:cNvSpPr/>
            <p:nvPr/>
          </p:nvSpPr>
          <p:spPr>
            <a:xfrm>
              <a:off x="1184525" y="4794948"/>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50" name="Rectangle 49"/>
            <p:cNvSpPr/>
            <p:nvPr/>
          </p:nvSpPr>
          <p:spPr>
            <a:xfrm>
              <a:off x="3187446" y="3943095"/>
              <a:ext cx="1809991" cy="166793"/>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cxnSp>
          <p:nvCxnSpPr>
            <p:cNvPr id="51" name="Straight Connector 50"/>
            <p:cNvCxnSpPr/>
            <p:nvPr/>
          </p:nvCxnSpPr>
          <p:spPr bwMode="auto">
            <a:xfrm>
              <a:off x="467447" y="2899544"/>
              <a:ext cx="72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51"/>
            <p:cNvCxnSpPr/>
            <p:nvPr/>
          </p:nvCxnSpPr>
          <p:spPr bwMode="auto">
            <a:xfrm>
              <a:off x="2506801" y="3685282"/>
              <a:ext cx="39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52"/>
            <p:cNvCxnSpPr/>
            <p:nvPr/>
          </p:nvCxnSpPr>
          <p:spPr bwMode="auto">
            <a:xfrm>
              <a:off x="1184525" y="4434263"/>
              <a:ext cx="1793157" cy="2849"/>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p:cNvCxnSpPr/>
            <p:nvPr/>
          </p:nvCxnSpPr>
          <p:spPr bwMode="auto">
            <a:xfrm>
              <a:off x="1184525" y="3429000"/>
              <a:ext cx="198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p:cNvCxnSpPr/>
            <p:nvPr/>
          </p:nvCxnSpPr>
          <p:spPr bwMode="auto">
            <a:xfrm>
              <a:off x="1200323" y="2899544"/>
              <a:ext cx="172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Straight Connector 55"/>
            <p:cNvCxnSpPr/>
            <p:nvPr/>
          </p:nvCxnSpPr>
          <p:spPr bwMode="auto">
            <a:xfrm>
              <a:off x="4402600" y="3680842"/>
              <a:ext cx="241408"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Straight Connector 56"/>
            <p:cNvCxnSpPr/>
            <p:nvPr/>
          </p:nvCxnSpPr>
          <p:spPr bwMode="auto">
            <a:xfrm>
              <a:off x="1186401" y="4996494"/>
              <a:ext cx="20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Rectangle 57"/>
            <p:cNvSpPr/>
            <p:nvPr/>
          </p:nvSpPr>
          <p:spPr>
            <a:xfrm>
              <a:off x="2513659" y="5485977"/>
              <a:ext cx="2483778" cy="20208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59" name="TextBox 58"/>
            <p:cNvSpPr txBox="1"/>
            <p:nvPr/>
          </p:nvSpPr>
          <p:spPr>
            <a:xfrm>
              <a:off x="269862" y="5266822"/>
              <a:ext cx="878097" cy="351026"/>
            </a:xfrm>
            <a:prstGeom prst="rect">
              <a:avLst/>
            </a:prstGeom>
            <a:noFill/>
          </p:spPr>
          <p:txBody>
            <a:bodyPr wrap="square" lIns="0" tIns="0" rIns="0" bIns="0" rtlCol="0">
              <a:noAutofit/>
            </a:bodyPr>
            <a:lstStyle/>
            <a:p>
              <a:r>
                <a:rPr lang="en-US" sz="1100" dirty="0" smtClean="0">
                  <a:solidFill>
                    <a:schemeClr val="tx1"/>
                  </a:solidFill>
                </a:rPr>
                <a:t>Angular in</a:t>
              </a:r>
            </a:p>
            <a:p>
              <a:r>
                <a:rPr lang="en-US" sz="1100" dirty="0" smtClean="0">
                  <a:solidFill>
                    <a:schemeClr val="tx1"/>
                  </a:solidFill>
                </a:rPr>
                <a:t> &lt;6Ghz</a:t>
              </a:r>
              <a:endParaRPr lang="en-US" sz="1100" dirty="0">
                <a:solidFill>
                  <a:schemeClr val="tx1"/>
                </a:solidFill>
              </a:endParaRPr>
            </a:p>
          </p:txBody>
        </p:sp>
        <p:sp>
          <p:nvSpPr>
            <p:cNvPr id="60" name="Rectangle 59"/>
            <p:cNvSpPr/>
            <p:nvPr/>
          </p:nvSpPr>
          <p:spPr>
            <a:xfrm>
              <a:off x="2003247" y="5296357"/>
              <a:ext cx="1275916"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61" name="Oval Callout 60"/>
            <p:cNvSpPr/>
            <p:nvPr/>
          </p:nvSpPr>
          <p:spPr bwMode="auto">
            <a:xfrm>
              <a:off x="5348681" y="3356364"/>
              <a:ext cx="729796" cy="324478"/>
            </a:xfrm>
            <a:prstGeom prst="wedgeEllipseCallout">
              <a:avLst>
                <a:gd name="adj1" fmla="val -340286"/>
                <a:gd name="adj2" fmla="val -232752"/>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900" b="1" i="0" u="none" strike="noStrike" cap="none" normalizeH="0" baseline="0" dirty="0" smtClean="0">
                  <a:ln>
                    <a:noFill/>
                  </a:ln>
                  <a:solidFill>
                    <a:schemeClr val="tx1"/>
                  </a:solidFill>
                  <a:effectLst/>
                  <a:latin typeface="Times New Roman" pitchFamily="16" charset="0"/>
                  <a:ea typeface="MS Gothic" charset="-128"/>
                </a:rPr>
                <a:t>FRD Freeze</a:t>
              </a:r>
            </a:p>
          </p:txBody>
        </p:sp>
        <p:sp>
          <p:nvSpPr>
            <p:cNvPr id="62" name="Oval Callout 61"/>
            <p:cNvSpPr/>
            <p:nvPr/>
          </p:nvSpPr>
          <p:spPr bwMode="auto">
            <a:xfrm>
              <a:off x="6418793" y="3403699"/>
              <a:ext cx="729796" cy="350050"/>
            </a:xfrm>
            <a:prstGeom prst="wedgeEllipseCallout">
              <a:avLst>
                <a:gd name="adj1" fmla="val -243182"/>
                <a:gd name="adj2" fmla="val -185326"/>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900" b="1" dirty="0" smtClean="0">
                  <a:solidFill>
                    <a:schemeClr val="tx1"/>
                  </a:solidFill>
                </a:rPr>
                <a:t>SF</a:t>
              </a:r>
              <a:r>
                <a:rPr kumimoji="0" lang="en-US" sz="900" b="1" i="0" u="none" strike="noStrike" cap="none" normalizeH="0" baseline="0" dirty="0" smtClean="0">
                  <a:ln>
                    <a:noFill/>
                  </a:ln>
                  <a:solidFill>
                    <a:schemeClr val="tx1"/>
                  </a:solidFill>
                  <a:effectLst/>
                  <a:latin typeface="Times New Roman" pitchFamily="16" charset="0"/>
                  <a:ea typeface="MS Gothic" charset="-128"/>
                </a:rPr>
                <a:t>D Freeze</a:t>
              </a:r>
            </a:p>
          </p:txBody>
        </p:sp>
        <p:sp>
          <p:nvSpPr>
            <p:cNvPr id="63" name="Isosceles Triangle 62"/>
            <p:cNvSpPr>
              <a:spLocks noChangeArrowheads="1"/>
            </p:cNvSpPr>
            <p:nvPr/>
          </p:nvSpPr>
          <p:spPr bwMode="auto">
            <a:xfrm>
              <a:off x="3107923" y="2267934"/>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64" name="Text Box 24"/>
            <p:cNvSpPr txBox="1">
              <a:spLocks noChangeArrowheads="1"/>
            </p:cNvSpPr>
            <p:nvPr/>
          </p:nvSpPr>
          <p:spPr bwMode="auto">
            <a:xfrm>
              <a:off x="3144537" y="2221522"/>
              <a:ext cx="731105"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 </a:t>
              </a:r>
              <a:r>
                <a:rPr lang="en-US" altLang="en-US" sz="600" dirty="0" smtClean="0">
                  <a:latin typeface="Arial" panose="020B0604020202020204" pitchFamily="34" charset="0"/>
                  <a:cs typeface="Arial" panose="020B0604020202020204" pitchFamily="34" charset="0"/>
                </a:rPr>
                <a:t>requirement freeze</a:t>
              </a:r>
            </a:p>
            <a:p>
              <a:pPr algn="ctr"/>
              <a:r>
                <a:rPr lang="en-US" altLang="en-US" sz="600" dirty="0" smtClean="0">
                  <a:latin typeface="Arial" panose="020B0604020202020204" pitchFamily="34" charset="0"/>
                  <a:cs typeface="Arial" panose="020B0604020202020204" pitchFamily="34" charset="0"/>
                </a:rPr>
                <a:t>5-2017</a:t>
              </a:r>
              <a:endParaRPr lang="en-US" altLang="en-US" sz="600" dirty="0">
                <a:latin typeface="Arial" panose="020B0604020202020204" pitchFamily="34" charset="0"/>
                <a:cs typeface="Arial" panose="020B0604020202020204" pitchFamily="34" charset="0"/>
              </a:endParaRPr>
            </a:p>
          </p:txBody>
        </p:sp>
        <p:sp>
          <p:nvSpPr>
            <p:cNvPr id="65" name="Text Box 24"/>
            <p:cNvSpPr txBox="1">
              <a:spLocks noChangeArrowheads="1"/>
            </p:cNvSpPr>
            <p:nvPr/>
          </p:nvSpPr>
          <p:spPr bwMode="auto">
            <a:xfrm>
              <a:off x="1013037" y="2234095"/>
              <a:ext cx="810114"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TG formation </a:t>
              </a:r>
            </a:p>
            <a:p>
              <a:pPr algn="ctr"/>
              <a:r>
                <a:rPr lang="en-US" altLang="en-US" sz="800" dirty="0">
                  <a:latin typeface="Arial" panose="020B0604020202020204" pitchFamily="34" charset="0"/>
                  <a:cs typeface="Arial" panose="020B0604020202020204" pitchFamily="34" charset="0"/>
                </a:rPr>
                <a:t>9-15</a:t>
              </a:r>
            </a:p>
          </p:txBody>
        </p:sp>
        <p:cxnSp>
          <p:nvCxnSpPr>
            <p:cNvPr id="66" name="Straight Connector 65"/>
            <p:cNvCxnSpPr/>
            <p:nvPr/>
          </p:nvCxnSpPr>
          <p:spPr bwMode="auto">
            <a:xfrm>
              <a:off x="2003247" y="3977809"/>
              <a:ext cx="114129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Straight Connector 66"/>
            <p:cNvCxnSpPr/>
            <p:nvPr/>
          </p:nvCxnSpPr>
          <p:spPr bwMode="auto">
            <a:xfrm>
              <a:off x="2521868" y="4618712"/>
              <a:ext cx="20402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81" name="Straight Connector 80"/>
          <p:cNvCxnSpPr/>
          <p:nvPr/>
        </p:nvCxnSpPr>
        <p:spPr bwMode="auto">
          <a:xfrm>
            <a:off x="3800232" y="368084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Straight Connector 81"/>
          <p:cNvCxnSpPr/>
          <p:nvPr/>
        </p:nvCxnSpPr>
        <p:spPr bwMode="auto">
          <a:xfrm>
            <a:off x="2002572" y="551723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Straight Connector 82"/>
          <p:cNvCxnSpPr/>
          <p:nvPr/>
        </p:nvCxnSpPr>
        <p:spPr bwMode="auto">
          <a:xfrm>
            <a:off x="2519150" y="3059295"/>
            <a:ext cx="46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4" name="Straight Connector 83"/>
          <p:cNvCxnSpPr/>
          <p:nvPr/>
        </p:nvCxnSpPr>
        <p:spPr bwMode="auto">
          <a:xfrm>
            <a:off x="3203848" y="3680842"/>
            <a:ext cx="10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Straight Connector 84"/>
          <p:cNvCxnSpPr/>
          <p:nvPr/>
        </p:nvCxnSpPr>
        <p:spPr bwMode="auto">
          <a:xfrm>
            <a:off x="3187445" y="4141460"/>
            <a:ext cx="144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itle 1"/>
          <p:cNvSpPr>
            <a:spLocks noGrp="1"/>
          </p:cNvSpPr>
          <p:nvPr>
            <p:ph type="title"/>
          </p:nvPr>
        </p:nvSpPr>
        <p:spPr/>
        <p:txBody>
          <a:bodyPr/>
          <a:lstStyle/>
          <a:p>
            <a:r>
              <a:rPr lang="en-US" dirty="0" smtClean="0"/>
              <a:t>Current Approved Timelines</a:t>
            </a:r>
            <a:endParaRPr lang="en-US" dirty="0"/>
          </a:p>
        </p:txBody>
      </p:sp>
    </p:spTree>
    <p:extLst>
      <p:ext uri="{BB962C8B-B14F-4D97-AF65-F5344CB8AC3E}">
        <p14:creationId xmlns:p14="http://schemas.microsoft.com/office/powerpoint/2010/main" val="58208963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Rectangle 93"/>
          <p:cNvSpPr/>
          <p:nvPr/>
        </p:nvSpPr>
        <p:spPr>
          <a:xfrm>
            <a:off x="4989332" y="3406393"/>
            <a:ext cx="693783" cy="252611"/>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88" name="Rectangle 87"/>
          <p:cNvSpPr/>
          <p:nvPr/>
        </p:nvSpPr>
        <p:spPr>
          <a:xfrm>
            <a:off x="4989333" y="2882628"/>
            <a:ext cx="693783" cy="153904"/>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86" name="Rectangle 85"/>
          <p:cNvSpPr/>
          <p:nvPr/>
        </p:nvSpPr>
        <p:spPr>
          <a:xfrm>
            <a:off x="3219088" y="2681708"/>
            <a:ext cx="576000" cy="188880"/>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4 M</a:t>
            </a:r>
            <a:endParaRPr lang="en-US" sz="1100" dirty="0">
              <a:solidFill>
                <a:schemeClr val="tx1"/>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grpSp>
        <p:nvGrpSpPr>
          <p:cNvPr id="7" name="Group 6"/>
          <p:cNvGrpSpPr/>
          <p:nvPr/>
        </p:nvGrpSpPr>
        <p:grpSpPr>
          <a:xfrm>
            <a:off x="74364" y="1844823"/>
            <a:ext cx="9404908" cy="4176465"/>
            <a:chOff x="74364" y="1844823"/>
            <a:chExt cx="9404908" cy="4176465"/>
          </a:xfrm>
        </p:grpSpPr>
        <p:sp>
          <p:nvSpPr>
            <p:cNvPr id="8" name="Text Box 24"/>
            <p:cNvSpPr txBox="1">
              <a:spLocks noChangeArrowheads="1"/>
            </p:cNvSpPr>
            <p:nvPr/>
          </p:nvSpPr>
          <p:spPr bwMode="auto">
            <a:xfrm>
              <a:off x="74364" y="2232113"/>
              <a:ext cx="855796" cy="452185"/>
            </a:xfrm>
            <a:prstGeom prst="rect">
              <a:avLst/>
            </a:prstGeom>
            <a:noFill/>
            <a:ln>
              <a:noFill/>
            </a:ln>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SG </a:t>
              </a:r>
            </a:p>
            <a:p>
              <a:pPr algn="ctr"/>
              <a:r>
                <a:rPr lang="en-US" altLang="en-US" sz="800" dirty="0">
                  <a:latin typeface="Arial" panose="020B0604020202020204" pitchFamily="34" charset="0"/>
                  <a:cs typeface="Arial" panose="020B0604020202020204" pitchFamily="34" charset="0"/>
                </a:rPr>
                <a:t>Formation</a:t>
              </a:r>
            </a:p>
            <a:p>
              <a:pPr algn="ctr"/>
              <a:r>
                <a:rPr lang="en-US" altLang="en-US" sz="800" dirty="0">
                  <a:latin typeface="Arial" panose="020B0604020202020204" pitchFamily="34" charset="0"/>
                  <a:cs typeface="Arial" panose="020B0604020202020204" pitchFamily="34" charset="0"/>
                </a:rPr>
                <a:t>1-15</a:t>
              </a:r>
            </a:p>
          </p:txBody>
        </p:sp>
        <p:sp>
          <p:nvSpPr>
            <p:cNvPr id="9" name="Rectangle 8"/>
            <p:cNvSpPr/>
            <p:nvPr/>
          </p:nvSpPr>
          <p:spPr>
            <a:xfrm>
              <a:off x="2507489" y="3406394"/>
              <a:ext cx="2489948" cy="25261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grpSp>
          <p:nvGrpSpPr>
            <p:cNvPr id="10" name="Group 9"/>
            <p:cNvGrpSpPr/>
            <p:nvPr/>
          </p:nvGrpSpPr>
          <p:grpSpPr>
            <a:xfrm>
              <a:off x="2515384" y="3403855"/>
              <a:ext cx="2482054" cy="257760"/>
              <a:chOff x="2515383" y="2827791"/>
              <a:chExt cx="2920713" cy="187855"/>
            </a:xfrm>
          </p:grpSpPr>
          <p:sp>
            <p:nvSpPr>
              <p:cNvPr id="76" name="Rectangle 75"/>
              <p:cNvSpPr/>
              <p:nvPr/>
            </p:nvSpPr>
            <p:spPr>
              <a:xfrm>
                <a:off x="2515383" y="2827791"/>
                <a:ext cx="810734" cy="187855"/>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 sequence</a:t>
                </a:r>
                <a:endParaRPr lang="en-US" sz="600" dirty="0">
                  <a:solidFill>
                    <a:schemeClr val="tx1"/>
                  </a:solidFill>
                </a:endParaRPr>
              </a:p>
            </p:txBody>
          </p:sp>
          <p:sp>
            <p:nvSpPr>
              <p:cNvPr id="77" name="Rectangle 76"/>
              <p:cNvSpPr/>
              <p:nvPr/>
            </p:nvSpPr>
            <p:spPr>
              <a:xfrm>
                <a:off x="3323979"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a:t>
                </a:r>
              </a:p>
              <a:p>
                <a:pPr algn="ctr">
                  <a:defRPr/>
                </a:pPr>
                <a:r>
                  <a:rPr lang="en-US" sz="600" dirty="0" smtClean="0">
                    <a:solidFill>
                      <a:schemeClr val="tx1"/>
                    </a:solidFill>
                  </a:rPr>
                  <a:t>Resource all.</a:t>
                </a:r>
                <a:endParaRPr lang="en-US" sz="600" dirty="0">
                  <a:solidFill>
                    <a:schemeClr val="tx1"/>
                  </a:solidFill>
                </a:endParaRPr>
              </a:p>
            </p:txBody>
          </p:sp>
          <p:sp>
            <p:nvSpPr>
              <p:cNvPr id="78" name="Rectangle 77"/>
              <p:cNvSpPr/>
              <p:nvPr/>
            </p:nvSpPr>
            <p:spPr>
              <a:xfrm>
                <a:off x="4027305"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SU sequence</a:t>
                </a:r>
                <a:endParaRPr lang="en-US" sz="600" dirty="0">
                  <a:solidFill>
                    <a:schemeClr val="tx1"/>
                  </a:solidFill>
                </a:endParaRPr>
              </a:p>
            </p:txBody>
          </p:sp>
          <p:sp>
            <p:nvSpPr>
              <p:cNvPr id="79" name="Rectangle 78"/>
              <p:cNvSpPr/>
              <p:nvPr/>
            </p:nvSpPr>
            <p:spPr>
              <a:xfrm>
                <a:off x="4730632" y="2827792"/>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Capability ex. and negotiation</a:t>
                </a:r>
                <a:endParaRPr lang="en-US" sz="600" dirty="0">
                  <a:solidFill>
                    <a:schemeClr val="tx1"/>
                  </a:solidFill>
                </a:endParaRPr>
              </a:p>
            </p:txBody>
          </p:sp>
        </p:grpSp>
        <p:sp>
          <p:nvSpPr>
            <p:cNvPr id="11" name="Rectangle 10"/>
            <p:cNvSpPr>
              <a:spLocks noChangeArrowheads="1"/>
            </p:cNvSpPr>
            <p:nvPr/>
          </p:nvSpPr>
          <p:spPr bwMode="auto">
            <a:xfrm>
              <a:off x="119990" y="1844824"/>
              <a:ext cx="8989276" cy="4176464"/>
            </a:xfrm>
            <a:prstGeom prst="rect">
              <a:avLst/>
            </a:prstGeom>
            <a:noFill/>
            <a:ln w="254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sz="1800">
                <a:latin typeface="Arial" panose="020B0604020202020204" pitchFamily="34" charset="0"/>
                <a:cs typeface="Arial" panose="020B0604020202020204" pitchFamily="34" charset="0"/>
              </a:endParaRPr>
            </a:p>
          </p:txBody>
        </p:sp>
        <p:sp>
          <p:nvSpPr>
            <p:cNvPr id="12" name="Rectangle 11"/>
            <p:cNvSpPr>
              <a:spLocks noChangeArrowheads="1"/>
            </p:cNvSpPr>
            <p:nvPr/>
          </p:nvSpPr>
          <p:spPr bwMode="auto">
            <a:xfrm>
              <a:off x="6511536"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2020</a:t>
              </a:r>
            </a:p>
          </p:txBody>
        </p:sp>
        <p:sp>
          <p:nvSpPr>
            <p:cNvPr id="13" name="Rectangle 12"/>
            <p:cNvSpPr>
              <a:spLocks noChangeArrowheads="1"/>
            </p:cNvSpPr>
            <p:nvPr/>
          </p:nvSpPr>
          <p:spPr bwMode="auto">
            <a:xfrm>
              <a:off x="5246042" y="1844824"/>
              <a:ext cx="1265494" cy="379767"/>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2019</a:t>
              </a:r>
            </a:p>
          </p:txBody>
        </p:sp>
        <p:sp>
          <p:nvSpPr>
            <p:cNvPr id="14" name="Rectangle 13"/>
            <p:cNvSpPr>
              <a:spLocks noChangeArrowheads="1"/>
            </p:cNvSpPr>
            <p:nvPr/>
          </p:nvSpPr>
          <p:spPr bwMode="auto">
            <a:xfrm>
              <a:off x="2707935" y="1844824"/>
              <a:ext cx="1272613" cy="37899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2017</a:t>
              </a:r>
            </a:p>
          </p:txBody>
        </p:sp>
        <p:sp>
          <p:nvSpPr>
            <p:cNvPr id="15" name="Rectangle 14"/>
            <p:cNvSpPr>
              <a:spLocks noChangeArrowheads="1"/>
            </p:cNvSpPr>
            <p:nvPr/>
          </p:nvSpPr>
          <p:spPr bwMode="auto">
            <a:xfrm>
              <a:off x="1392602" y="1844823"/>
              <a:ext cx="1315332"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2016</a:t>
              </a:r>
            </a:p>
          </p:txBody>
        </p:sp>
        <p:sp>
          <p:nvSpPr>
            <p:cNvPr id="16" name="Rectangle 15"/>
            <p:cNvSpPr>
              <a:spLocks noChangeArrowheads="1"/>
            </p:cNvSpPr>
            <p:nvPr/>
          </p:nvSpPr>
          <p:spPr bwMode="auto">
            <a:xfrm>
              <a:off x="119990" y="1844823"/>
              <a:ext cx="127261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2015</a:t>
              </a:r>
            </a:p>
          </p:txBody>
        </p:sp>
        <p:sp>
          <p:nvSpPr>
            <p:cNvPr id="17" name="Rectangle 16"/>
            <p:cNvSpPr>
              <a:spLocks noChangeArrowheads="1"/>
            </p:cNvSpPr>
            <p:nvPr/>
          </p:nvSpPr>
          <p:spPr bwMode="auto">
            <a:xfrm>
              <a:off x="3971649" y="1844823"/>
              <a:ext cx="128863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2018</a:t>
              </a:r>
            </a:p>
          </p:txBody>
        </p:sp>
        <p:sp>
          <p:nvSpPr>
            <p:cNvPr id="18" name="Text Box 29"/>
            <p:cNvSpPr txBox="1">
              <a:spLocks noChangeArrowheads="1"/>
            </p:cNvSpPr>
            <p:nvPr/>
          </p:nvSpPr>
          <p:spPr bwMode="auto">
            <a:xfrm flipH="1">
              <a:off x="8696635" y="2209947"/>
              <a:ext cx="782637"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defPPr>
                <a:defRPr lang="en-GB"/>
              </a:defPPr>
              <a:lvl1pPr algn="ctr">
                <a:defRPr sz="800" b="1">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a:defRPr sz="1200">
                  <a:solidFill>
                    <a:schemeClr val="tx1"/>
                  </a:solidFill>
                  <a:latin typeface="Times New Roman" panose="02020603050405020304" pitchFamily="18" charset="0"/>
                  <a:ea typeface="MS PGothic" panose="020B0600070205080204" pitchFamily="34" charset="-128"/>
                </a:defRPr>
              </a:lvl2pPr>
              <a:lvl3pPr>
                <a:defRPr sz="1200">
                  <a:solidFill>
                    <a:schemeClr val="tx1"/>
                  </a:solidFill>
                  <a:latin typeface="Times New Roman" panose="02020603050405020304" pitchFamily="18" charset="0"/>
                  <a:ea typeface="MS PGothic" panose="020B0600070205080204" pitchFamily="34" charset="-128"/>
                </a:defRPr>
              </a:lvl3pPr>
              <a:lvl4pPr>
                <a:defRPr sz="1200">
                  <a:solidFill>
                    <a:schemeClr val="tx1"/>
                  </a:solidFill>
                  <a:latin typeface="Times New Roman" panose="02020603050405020304" pitchFamily="18" charset="0"/>
                  <a:ea typeface="MS PGothic" panose="020B0600070205080204" pitchFamily="34" charset="-128"/>
                </a:defRPr>
              </a:lvl4pPr>
              <a:lvl5pPr>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b="0" dirty="0"/>
                <a:t>.11az</a:t>
              </a:r>
              <a:br>
                <a:rPr lang="en-US" altLang="en-US" b="0" dirty="0"/>
              </a:br>
              <a:r>
                <a:rPr lang="en-US" altLang="en-US" b="0" dirty="0"/>
                <a:t> Final</a:t>
              </a:r>
            </a:p>
            <a:p>
              <a:r>
                <a:rPr lang="en-US" altLang="en-US" b="0" dirty="0" smtClean="0"/>
                <a:t>1-2022</a:t>
              </a:r>
              <a:endParaRPr lang="en-US" altLang="en-US" b="0" dirty="0"/>
            </a:p>
          </p:txBody>
        </p:sp>
        <p:sp>
          <p:nvSpPr>
            <p:cNvPr id="19" name="Isosceles Triangle 18"/>
            <p:cNvSpPr>
              <a:spLocks noChangeArrowheads="1"/>
            </p:cNvSpPr>
            <p:nvPr/>
          </p:nvSpPr>
          <p:spPr bwMode="auto">
            <a:xfrm>
              <a:off x="167026" y="2247011"/>
              <a:ext cx="203200"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0" name="Isosceles Triangle 19"/>
            <p:cNvSpPr>
              <a:spLocks noChangeArrowheads="1"/>
            </p:cNvSpPr>
            <p:nvPr/>
          </p:nvSpPr>
          <p:spPr bwMode="auto">
            <a:xfrm>
              <a:off x="9277926" y="2252737"/>
              <a:ext cx="174796" cy="222250"/>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1" name="Isosceles Triangle 20"/>
            <p:cNvSpPr>
              <a:spLocks noChangeArrowheads="1"/>
            </p:cNvSpPr>
            <p:nvPr/>
          </p:nvSpPr>
          <p:spPr bwMode="auto">
            <a:xfrm>
              <a:off x="866400" y="2252737"/>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2" name="Rectangle 21"/>
            <p:cNvSpPr/>
            <p:nvPr/>
          </p:nvSpPr>
          <p:spPr>
            <a:xfrm>
              <a:off x="2513659" y="2883876"/>
              <a:ext cx="2468649" cy="143573"/>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11az SFD</a:t>
              </a:r>
            </a:p>
          </p:txBody>
        </p:sp>
        <p:sp>
          <p:nvSpPr>
            <p:cNvPr id="23" name="Rectangle 22"/>
            <p:cNvSpPr/>
            <p:nvPr/>
          </p:nvSpPr>
          <p:spPr>
            <a:xfrm>
              <a:off x="475194" y="2683662"/>
              <a:ext cx="710728"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UCD</a:t>
              </a:r>
            </a:p>
          </p:txBody>
        </p:sp>
        <p:sp>
          <p:nvSpPr>
            <p:cNvPr id="24" name="Rectangle 23"/>
            <p:cNvSpPr/>
            <p:nvPr/>
          </p:nvSpPr>
          <p:spPr>
            <a:xfrm>
              <a:off x="3811662" y="3030271"/>
              <a:ext cx="4892101" cy="18628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Amendment text</a:t>
              </a:r>
            </a:p>
          </p:txBody>
        </p:sp>
        <p:sp>
          <p:nvSpPr>
            <p:cNvPr id="25" name="Rectangle 24"/>
            <p:cNvSpPr/>
            <p:nvPr/>
          </p:nvSpPr>
          <p:spPr>
            <a:xfrm>
              <a:off x="1185921" y="2681709"/>
              <a:ext cx="2033064" cy="18888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26" name="Text Box 24"/>
            <p:cNvSpPr txBox="1">
              <a:spLocks noChangeArrowheads="1"/>
            </p:cNvSpPr>
            <p:nvPr/>
          </p:nvSpPr>
          <p:spPr bwMode="auto">
            <a:xfrm>
              <a:off x="98149" y="2681837"/>
              <a:ext cx="659530"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5/15-11/15</a:t>
              </a:r>
            </a:p>
          </p:txBody>
        </p:sp>
        <p:sp>
          <p:nvSpPr>
            <p:cNvPr id="27" name="Rectangle 26"/>
            <p:cNvSpPr>
              <a:spLocks noChangeArrowheads="1"/>
            </p:cNvSpPr>
            <p:nvPr/>
          </p:nvSpPr>
          <p:spPr bwMode="auto">
            <a:xfrm>
              <a:off x="7804614"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2021</a:t>
              </a:r>
            </a:p>
          </p:txBody>
        </p:sp>
        <p:grpSp>
          <p:nvGrpSpPr>
            <p:cNvPr id="28" name="Group 27"/>
            <p:cNvGrpSpPr/>
            <p:nvPr/>
          </p:nvGrpSpPr>
          <p:grpSpPr>
            <a:xfrm>
              <a:off x="1339290" y="1844824"/>
              <a:ext cx="6503157" cy="4176464"/>
              <a:chOff x="1339290" y="1268760"/>
              <a:chExt cx="6503157" cy="3782041"/>
            </a:xfrm>
          </p:grpSpPr>
          <p:sp>
            <p:nvSpPr>
              <p:cNvPr id="70" name="Line 15"/>
              <p:cNvSpPr>
                <a:spLocks noChangeShapeType="1"/>
              </p:cNvSpPr>
              <p:nvPr/>
            </p:nvSpPr>
            <p:spPr bwMode="auto">
              <a:xfrm flipH="1">
                <a:off x="6603112" y="1299562"/>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1" name="Line 14"/>
              <p:cNvSpPr>
                <a:spLocks noChangeShapeType="1"/>
              </p:cNvSpPr>
              <p:nvPr/>
            </p:nvSpPr>
            <p:spPr bwMode="auto">
              <a:xfrm flipH="1">
                <a:off x="4012657" y="1299562"/>
                <a:ext cx="7937"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2" name="Line 10"/>
              <p:cNvSpPr>
                <a:spLocks noChangeShapeType="1"/>
              </p:cNvSpPr>
              <p:nvPr/>
            </p:nvSpPr>
            <p:spPr bwMode="auto">
              <a:xfrm>
                <a:off x="1339290"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3" name="Line 11"/>
              <p:cNvSpPr>
                <a:spLocks noChangeShapeType="1"/>
              </p:cNvSpPr>
              <p:nvPr/>
            </p:nvSpPr>
            <p:spPr bwMode="auto">
              <a:xfrm>
                <a:off x="2707604"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4" name="Line 15"/>
              <p:cNvSpPr>
                <a:spLocks noChangeShapeType="1"/>
              </p:cNvSpPr>
              <p:nvPr/>
            </p:nvSpPr>
            <p:spPr bwMode="auto">
              <a:xfrm>
                <a:off x="5271395"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5" name="Line 15"/>
              <p:cNvSpPr>
                <a:spLocks noChangeShapeType="1"/>
              </p:cNvSpPr>
              <p:nvPr/>
            </p:nvSpPr>
            <p:spPr bwMode="auto">
              <a:xfrm flipH="1">
                <a:off x="7839272" y="1268760"/>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grpSp>
        <p:sp>
          <p:nvSpPr>
            <p:cNvPr id="29" name="Text Box 26"/>
            <p:cNvSpPr txBox="1">
              <a:spLocks noChangeArrowheads="1"/>
            </p:cNvSpPr>
            <p:nvPr/>
          </p:nvSpPr>
          <p:spPr bwMode="auto">
            <a:xfrm flipH="1">
              <a:off x="6893073" y="2271910"/>
              <a:ext cx="7032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2.0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3-2020</a:t>
              </a:r>
              <a:endParaRPr lang="en-US" altLang="en-US" sz="800" dirty="0">
                <a:latin typeface="Arial" panose="020B0604020202020204" pitchFamily="34" charset="0"/>
                <a:cs typeface="Arial" panose="020B0604020202020204" pitchFamily="34" charset="0"/>
              </a:endParaRPr>
            </a:p>
          </p:txBody>
        </p:sp>
        <p:sp>
          <p:nvSpPr>
            <p:cNvPr id="30" name="Isosceles Triangle 29"/>
            <p:cNvSpPr>
              <a:spLocks noChangeArrowheads="1"/>
            </p:cNvSpPr>
            <p:nvPr/>
          </p:nvSpPr>
          <p:spPr bwMode="auto">
            <a:xfrm flipH="1">
              <a:off x="6751502" y="2264324"/>
              <a:ext cx="190500"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1" name="Text Box 24"/>
            <p:cNvSpPr txBox="1">
              <a:spLocks noChangeArrowheads="1"/>
            </p:cNvSpPr>
            <p:nvPr/>
          </p:nvSpPr>
          <p:spPr bwMode="auto">
            <a:xfrm>
              <a:off x="6026575" y="2272091"/>
              <a:ext cx="561649"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1.0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7-2019</a:t>
              </a:r>
              <a:endParaRPr lang="en-US" altLang="en-US" sz="800" dirty="0">
                <a:latin typeface="Arial" panose="020B0604020202020204" pitchFamily="34" charset="0"/>
                <a:cs typeface="Arial" panose="020B0604020202020204" pitchFamily="34" charset="0"/>
              </a:endParaRPr>
            </a:p>
          </p:txBody>
        </p:sp>
        <p:sp>
          <p:nvSpPr>
            <p:cNvPr id="32" name="Isosceles Triangle 31"/>
            <p:cNvSpPr>
              <a:spLocks noChangeArrowheads="1"/>
            </p:cNvSpPr>
            <p:nvPr/>
          </p:nvSpPr>
          <p:spPr bwMode="auto">
            <a:xfrm>
              <a:off x="5859763" y="225956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3" name="Isosceles Triangle 32"/>
            <p:cNvSpPr>
              <a:spLocks noChangeArrowheads="1"/>
            </p:cNvSpPr>
            <p:nvPr/>
          </p:nvSpPr>
          <p:spPr bwMode="auto">
            <a:xfrm>
              <a:off x="2441683" y="2275890"/>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34" name="Text Box 24"/>
            <p:cNvSpPr txBox="1">
              <a:spLocks noChangeArrowheads="1"/>
            </p:cNvSpPr>
            <p:nvPr/>
          </p:nvSpPr>
          <p:spPr bwMode="auto">
            <a:xfrm>
              <a:off x="1849178" y="2230830"/>
              <a:ext cx="731105"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 SFD </a:t>
              </a:r>
            </a:p>
            <a:p>
              <a:pPr algn="ctr"/>
              <a:r>
                <a:rPr lang="en-US" altLang="en-US" sz="800" dirty="0" smtClean="0">
                  <a:latin typeface="Arial" panose="020B0604020202020204" pitchFamily="34" charset="0"/>
                  <a:cs typeface="Arial" panose="020B0604020202020204" pitchFamily="34" charset="0"/>
                </a:rPr>
                <a:t>11-2016</a:t>
              </a:r>
              <a:endParaRPr lang="en-US" altLang="en-US" sz="800" dirty="0">
                <a:latin typeface="Arial" panose="020B0604020202020204" pitchFamily="34" charset="0"/>
                <a:cs typeface="Arial" panose="020B0604020202020204" pitchFamily="34" charset="0"/>
              </a:endParaRPr>
            </a:p>
          </p:txBody>
        </p:sp>
        <p:grpSp>
          <p:nvGrpSpPr>
            <p:cNvPr id="35" name="Group 34"/>
            <p:cNvGrpSpPr/>
            <p:nvPr/>
          </p:nvGrpSpPr>
          <p:grpSpPr>
            <a:xfrm>
              <a:off x="4715445" y="2244287"/>
              <a:ext cx="671742" cy="359852"/>
              <a:chOff x="3925020" y="1607958"/>
              <a:chExt cx="671742" cy="359852"/>
            </a:xfrm>
          </p:grpSpPr>
          <p:sp>
            <p:nvSpPr>
              <p:cNvPr id="68" name="Text Box 24"/>
              <p:cNvSpPr txBox="1">
                <a:spLocks noChangeArrowheads="1"/>
              </p:cNvSpPr>
              <p:nvPr/>
            </p:nvSpPr>
            <p:spPr bwMode="auto">
              <a:xfrm>
                <a:off x="4078394" y="1607958"/>
                <a:ext cx="518368" cy="35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0.1</a:t>
                </a:r>
                <a:br>
                  <a:rPr lang="en-US" altLang="en-US" sz="600" dirty="0">
                    <a:latin typeface="Arial" panose="020B0604020202020204" pitchFamily="34" charset="0"/>
                    <a:cs typeface="Arial" panose="020B0604020202020204" pitchFamily="34" charset="0"/>
                  </a:rPr>
                </a:br>
                <a:r>
                  <a:rPr lang="en-US" altLang="en-US" sz="600" dirty="0" smtClean="0">
                    <a:latin typeface="Arial" panose="020B0604020202020204" pitchFamily="34" charset="0"/>
                    <a:cs typeface="Arial" panose="020B0604020202020204" pitchFamily="34" charset="0"/>
                  </a:rPr>
                  <a:t>Sep. 2018</a:t>
                </a:r>
                <a:endParaRPr lang="en-US" altLang="en-US" sz="600" dirty="0">
                  <a:latin typeface="Arial" panose="020B0604020202020204" pitchFamily="34" charset="0"/>
                  <a:cs typeface="Arial" panose="020B0604020202020204" pitchFamily="34" charset="0"/>
                </a:endParaRPr>
              </a:p>
            </p:txBody>
          </p:sp>
          <p:sp>
            <p:nvSpPr>
              <p:cNvPr id="69" name="Isosceles Triangle 68"/>
              <p:cNvSpPr>
                <a:spLocks noChangeArrowheads="1"/>
              </p:cNvSpPr>
              <p:nvPr/>
            </p:nvSpPr>
            <p:spPr bwMode="auto">
              <a:xfrm>
                <a:off x="3925020" y="162418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grpSp>
        <p:sp>
          <p:nvSpPr>
            <p:cNvPr id="36" name="Text Box 24"/>
            <p:cNvSpPr txBox="1">
              <a:spLocks noChangeArrowheads="1"/>
            </p:cNvSpPr>
            <p:nvPr/>
          </p:nvSpPr>
          <p:spPr bwMode="auto">
            <a:xfrm>
              <a:off x="4080240" y="3027450"/>
              <a:ext cx="1102664"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5/17-3/21</a:t>
              </a:r>
              <a:endParaRPr lang="en-US" altLang="en-US" sz="700" dirty="0">
                <a:latin typeface="Arial" panose="020B0604020202020204" pitchFamily="34" charset="0"/>
                <a:cs typeface="Arial" panose="020B0604020202020204" pitchFamily="34" charset="0"/>
              </a:endParaRPr>
            </a:p>
          </p:txBody>
        </p:sp>
        <p:sp>
          <p:nvSpPr>
            <p:cNvPr id="37" name="Text Box 24"/>
            <p:cNvSpPr txBox="1">
              <a:spLocks noChangeArrowheads="1"/>
            </p:cNvSpPr>
            <p:nvPr/>
          </p:nvSpPr>
          <p:spPr bwMode="auto">
            <a:xfrm>
              <a:off x="1096725" y="2675472"/>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11/15-5/17</a:t>
              </a:r>
              <a:endParaRPr lang="en-US" altLang="en-US" sz="700" dirty="0">
                <a:latin typeface="Arial" panose="020B0604020202020204" pitchFamily="34" charset="0"/>
                <a:cs typeface="Arial" panose="020B0604020202020204" pitchFamily="34" charset="0"/>
              </a:endParaRPr>
            </a:p>
          </p:txBody>
        </p:sp>
        <p:sp>
          <p:nvSpPr>
            <p:cNvPr id="38" name="Text Box 24"/>
            <p:cNvSpPr txBox="1">
              <a:spLocks noChangeArrowheads="1"/>
            </p:cNvSpPr>
            <p:nvPr/>
          </p:nvSpPr>
          <p:spPr bwMode="auto">
            <a:xfrm>
              <a:off x="2339752" y="2860718"/>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9/16-5/18</a:t>
              </a:r>
              <a:endParaRPr lang="en-US" altLang="en-US" sz="700" dirty="0">
                <a:latin typeface="Arial" panose="020B0604020202020204" pitchFamily="34" charset="0"/>
                <a:cs typeface="Arial" panose="020B0604020202020204" pitchFamily="34" charset="0"/>
              </a:endParaRPr>
            </a:p>
          </p:txBody>
        </p:sp>
        <p:sp>
          <p:nvSpPr>
            <p:cNvPr id="39" name="TextBox 38"/>
            <p:cNvSpPr txBox="1"/>
            <p:nvPr/>
          </p:nvSpPr>
          <p:spPr>
            <a:xfrm>
              <a:off x="209157" y="3140968"/>
              <a:ext cx="974511" cy="351026"/>
            </a:xfrm>
            <a:prstGeom prst="rect">
              <a:avLst/>
            </a:prstGeom>
            <a:noFill/>
          </p:spPr>
          <p:txBody>
            <a:bodyPr wrap="square" lIns="0" tIns="0" rIns="0" bIns="0" rtlCol="0">
              <a:noAutofit/>
            </a:bodyPr>
            <a:lstStyle/>
            <a:p>
              <a:r>
                <a:rPr lang="en-US" sz="1100" dirty="0" smtClean="0">
                  <a:solidFill>
                    <a:schemeClr val="tx1"/>
                  </a:solidFill>
                </a:rPr>
                <a:t>Range Accuracy</a:t>
              </a:r>
            </a:p>
            <a:p>
              <a:r>
                <a:rPr lang="en-US" sz="1100" dirty="0" smtClean="0">
                  <a:solidFill>
                    <a:schemeClr val="tx1"/>
                  </a:solidFill>
                </a:rPr>
                <a:t>Coverage in &lt;6Ghz</a:t>
              </a:r>
              <a:endParaRPr lang="en-US" sz="1100" dirty="0">
                <a:solidFill>
                  <a:schemeClr val="tx1"/>
                </a:solidFill>
              </a:endParaRPr>
            </a:p>
          </p:txBody>
        </p:sp>
        <p:sp>
          <p:nvSpPr>
            <p:cNvPr id="40" name="Rectangle 39"/>
            <p:cNvSpPr/>
            <p:nvPr/>
          </p:nvSpPr>
          <p:spPr>
            <a:xfrm>
              <a:off x="1185921" y="3216773"/>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1" name="TextBox 40"/>
            <p:cNvSpPr txBox="1"/>
            <p:nvPr/>
          </p:nvSpPr>
          <p:spPr>
            <a:xfrm>
              <a:off x="218568" y="3763924"/>
              <a:ext cx="926442" cy="169132"/>
            </a:xfrm>
            <a:prstGeom prst="rect">
              <a:avLst/>
            </a:prstGeom>
            <a:noFill/>
          </p:spPr>
          <p:txBody>
            <a:bodyPr wrap="square" lIns="0" tIns="0" rIns="0" bIns="0" rtlCol="0">
              <a:noAutofit/>
            </a:bodyPr>
            <a:lstStyle/>
            <a:p>
              <a:r>
                <a:rPr lang="en-US" sz="1100" dirty="0" smtClean="0">
                  <a:solidFill>
                    <a:schemeClr val="tx1"/>
                  </a:solidFill>
                </a:rPr>
                <a:t>Security</a:t>
              </a:r>
              <a:endParaRPr lang="en-US" sz="1100" dirty="0">
                <a:solidFill>
                  <a:schemeClr val="tx1"/>
                </a:solidFill>
              </a:endParaRPr>
            </a:p>
          </p:txBody>
        </p:sp>
        <p:sp>
          <p:nvSpPr>
            <p:cNvPr id="42" name="TextBox 41"/>
            <p:cNvSpPr txBox="1"/>
            <p:nvPr/>
          </p:nvSpPr>
          <p:spPr>
            <a:xfrm>
              <a:off x="208283" y="4238344"/>
              <a:ext cx="926442" cy="169132"/>
            </a:xfrm>
            <a:prstGeom prst="rect">
              <a:avLst/>
            </a:prstGeom>
            <a:noFill/>
          </p:spPr>
          <p:txBody>
            <a:bodyPr wrap="square" lIns="0" tIns="0" rIns="0" bIns="0" rtlCol="0">
              <a:noAutofit/>
            </a:bodyPr>
            <a:lstStyle/>
            <a:p>
              <a:r>
                <a:rPr lang="en-US" sz="1100" dirty="0" smtClean="0">
                  <a:solidFill>
                    <a:schemeClr val="tx1"/>
                  </a:solidFill>
                </a:rPr>
                <a:t>60Ghz</a:t>
              </a:r>
              <a:endParaRPr lang="en-US" sz="1100" dirty="0">
                <a:solidFill>
                  <a:schemeClr val="tx1"/>
                </a:solidFill>
              </a:endParaRPr>
            </a:p>
          </p:txBody>
        </p:sp>
        <p:sp>
          <p:nvSpPr>
            <p:cNvPr id="43" name="TextBox 42"/>
            <p:cNvSpPr txBox="1"/>
            <p:nvPr/>
          </p:nvSpPr>
          <p:spPr>
            <a:xfrm>
              <a:off x="204625" y="4794948"/>
              <a:ext cx="926442" cy="169132"/>
            </a:xfrm>
            <a:prstGeom prst="rect">
              <a:avLst/>
            </a:prstGeom>
            <a:noFill/>
          </p:spPr>
          <p:txBody>
            <a:bodyPr wrap="square" lIns="0" tIns="0" rIns="0" bIns="0" rtlCol="0">
              <a:noAutofit/>
            </a:bodyPr>
            <a:lstStyle/>
            <a:p>
              <a:r>
                <a:rPr lang="en-US" sz="1100" dirty="0" smtClean="0">
                  <a:solidFill>
                    <a:schemeClr val="tx1"/>
                  </a:solidFill>
                </a:rPr>
                <a:t>Scalability</a:t>
              </a:r>
              <a:endParaRPr lang="en-US" sz="1100" dirty="0">
                <a:solidFill>
                  <a:schemeClr val="tx1"/>
                </a:solidFill>
              </a:endParaRPr>
            </a:p>
          </p:txBody>
        </p:sp>
        <p:sp>
          <p:nvSpPr>
            <p:cNvPr id="44" name="Rectangle 43"/>
            <p:cNvSpPr/>
            <p:nvPr/>
          </p:nvSpPr>
          <p:spPr>
            <a:xfrm>
              <a:off x="2005377" y="3754382"/>
              <a:ext cx="1211685"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     FRD</a:t>
              </a:r>
              <a:endParaRPr lang="en-US" sz="1100" dirty="0">
                <a:solidFill>
                  <a:schemeClr val="tx1"/>
                </a:solidFill>
              </a:endParaRPr>
            </a:p>
          </p:txBody>
        </p:sp>
        <p:sp>
          <p:nvSpPr>
            <p:cNvPr id="45" name="Rectangle 44"/>
            <p:cNvSpPr/>
            <p:nvPr/>
          </p:nvSpPr>
          <p:spPr>
            <a:xfrm>
              <a:off x="2006377" y="3753749"/>
              <a:ext cx="644461" cy="187855"/>
            </a:xfrm>
            <a:prstGeom prst="rect">
              <a:avLst/>
            </a:prstGeom>
            <a:noFill/>
            <a:ln w="3175">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Threat model</a:t>
              </a:r>
              <a:endParaRPr lang="en-US" sz="600" dirty="0">
                <a:solidFill>
                  <a:schemeClr val="tx1"/>
                </a:solidFill>
              </a:endParaRPr>
            </a:p>
          </p:txBody>
        </p:sp>
        <p:sp>
          <p:nvSpPr>
            <p:cNvPr id="46" name="Rectangle 45"/>
            <p:cNvSpPr/>
            <p:nvPr/>
          </p:nvSpPr>
          <p:spPr>
            <a:xfrm>
              <a:off x="2513659" y="4407475"/>
              <a:ext cx="2483778" cy="1956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7" name="Rectangle 46"/>
            <p:cNvSpPr/>
            <p:nvPr/>
          </p:nvSpPr>
          <p:spPr>
            <a:xfrm>
              <a:off x="1185921" y="4220027"/>
              <a:ext cx="2033064"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8" name="Rectangle 47"/>
            <p:cNvSpPr/>
            <p:nvPr/>
          </p:nvSpPr>
          <p:spPr>
            <a:xfrm>
              <a:off x="2513659" y="4982396"/>
              <a:ext cx="2483778" cy="1913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9" name="Rectangle 48"/>
            <p:cNvSpPr/>
            <p:nvPr/>
          </p:nvSpPr>
          <p:spPr>
            <a:xfrm>
              <a:off x="1184525" y="4794948"/>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50" name="Rectangle 49"/>
            <p:cNvSpPr/>
            <p:nvPr/>
          </p:nvSpPr>
          <p:spPr>
            <a:xfrm>
              <a:off x="3187446" y="3943095"/>
              <a:ext cx="1809991" cy="166793"/>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cxnSp>
          <p:nvCxnSpPr>
            <p:cNvPr id="51" name="Straight Connector 50"/>
            <p:cNvCxnSpPr/>
            <p:nvPr/>
          </p:nvCxnSpPr>
          <p:spPr bwMode="auto">
            <a:xfrm>
              <a:off x="467447" y="2899544"/>
              <a:ext cx="72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51"/>
            <p:cNvCxnSpPr/>
            <p:nvPr/>
          </p:nvCxnSpPr>
          <p:spPr bwMode="auto">
            <a:xfrm>
              <a:off x="2506801" y="3685282"/>
              <a:ext cx="39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52"/>
            <p:cNvCxnSpPr/>
            <p:nvPr/>
          </p:nvCxnSpPr>
          <p:spPr bwMode="auto">
            <a:xfrm>
              <a:off x="1184525" y="4434263"/>
              <a:ext cx="1793157" cy="2849"/>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p:cNvCxnSpPr/>
            <p:nvPr/>
          </p:nvCxnSpPr>
          <p:spPr bwMode="auto">
            <a:xfrm>
              <a:off x="1184525" y="3429000"/>
              <a:ext cx="198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p:cNvCxnSpPr/>
            <p:nvPr/>
          </p:nvCxnSpPr>
          <p:spPr bwMode="auto">
            <a:xfrm>
              <a:off x="1200323" y="2899544"/>
              <a:ext cx="1964202"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Straight Connector 55"/>
            <p:cNvCxnSpPr/>
            <p:nvPr/>
          </p:nvCxnSpPr>
          <p:spPr bwMode="auto">
            <a:xfrm>
              <a:off x="4402600" y="3680842"/>
              <a:ext cx="241408"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Straight Connector 56"/>
            <p:cNvCxnSpPr/>
            <p:nvPr/>
          </p:nvCxnSpPr>
          <p:spPr bwMode="auto">
            <a:xfrm>
              <a:off x="1186401" y="4996494"/>
              <a:ext cx="20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Rectangle 57"/>
            <p:cNvSpPr/>
            <p:nvPr/>
          </p:nvSpPr>
          <p:spPr>
            <a:xfrm>
              <a:off x="2513659" y="5485977"/>
              <a:ext cx="2483778" cy="20208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59" name="TextBox 58"/>
            <p:cNvSpPr txBox="1"/>
            <p:nvPr/>
          </p:nvSpPr>
          <p:spPr>
            <a:xfrm>
              <a:off x="269862" y="5266822"/>
              <a:ext cx="878097" cy="351026"/>
            </a:xfrm>
            <a:prstGeom prst="rect">
              <a:avLst/>
            </a:prstGeom>
            <a:noFill/>
          </p:spPr>
          <p:txBody>
            <a:bodyPr wrap="square" lIns="0" tIns="0" rIns="0" bIns="0" rtlCol="0">
              <a:noAutofit/>
            </a:bodyPr>
            <a:lstStyle/>
            <a:p>
              <a:r>
                <a:rPr lang="en-US" sz="1100" dirty="0" smtClean="0">
                  <a:solidFill>
                    <a:schemeClr val="tx1"/>
                  </a:solidFill>
                </a:rPr>
                <a:t>Angular in</a:t>
              </a:r>
            </a:p>
            <a:p>
              <a:r>
                <a:rPr lang="en-US" sz="1100" dirty="0" smtClean="0">
                  <a:solidFill>
                    <a:schemeClr val="tx1"/>
                  </a:solidFill>
                </a:rPr>
                <a:t> &lt;6Ghz</a:t>
              </a:r>
              <a:endParaRPr lang="en-US" sz="1100" dirty="0">
                <a:solidFill>
                  <a:schemeClr val="tx1"/>
                </a:solidFill>
              </a:endParaRPr>
            </a:p>
          </p:txBody>
        </p:sp>
        <p:sp>
          <p:nvSpPr>
            <p:cNvPr id="60" name="Rectangle 59"/>
            <p:cNvSpPr/>
            <p:nvPr/>
          </p:nvSpPr>
          <p:spPr>
            <a:xfrm>
              <a:off x="2003247" y="5296357"/>
              <a:ext cx="1275916"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62" name="Oval Callout 61"/>
            <p:cNvSpPr/>
            <p:nvPr/>
          </p:nvSpPr>
          <p:spPr bwMode="auto">
            <a:xfrm>
              <a:off x="6987001" y="3435449"/>
              <a:ext cx="729796" cy="350050"/>
            </a:xfrm>
            <a:prstGeom prst="wedgeEllipseCallout">
              <a:avLst>
                <a:gd name="adj1" fmla="val -243182"/>
                <a:gd name="adj2" fmla="val -185326"/>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900" b="1" dirty="0" smtClean="0">
                  <a:solidFill>
                    <a:schemeClr val="tx1"/>
                  </a:solidFill>
                </a:rPr>
                <a:t>SF</a:t>
              </a:r>
              <a:r>
                <a:rPr kumimoji="0" lang="en-US" sz="900" b="1" i="0" u="none" strike="noStrike" cap="none" normalizeH="0" baseline="0" dirty="0" smtClean="0">
                  <a:ln>
                    <a:noFill/>
                  </a:ln>
                  <a:solidFill>
                    <a:schemeClr val="tx1"/>
                  </a:solidFill>
                  <a:effectLst/>
                  <a:latin typeface="Times New Roman" pitchFamily="16" charset="0"/>
                  <a:ea typeface="MS Gothic" charset="-128"/>
                </a:rPr>
                <a:t>D Freeze</a:t>
              </a:r>
            </a:p>
          </p:txBody>
        </p:sp>
        <p:sp>
          <p:nvSpPr>
            <p:cNvPr id="63" name="Isosceles Triangle 62"/>
            <p:cNvSpPr>
              <a:spLocks noChangeArrowheads="1"/>
            </p:cNvSpPr>
            <p:nvPr/>
          </p:nvSpPr>
          <p:spPr bwMode="auto">
            <a:xfrm>
              <a:off x="3691611" y="227989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65" name="Text Box 24"/>
            <p:cNvSpPr txBox="1">
              <a:spLocks noChangeArrowheads="1"/>
            </p:cNvSpPr>
            <p:nvPr/>
          </p:nvSpPr>
          <p:spPr bwMode="auto">
            <a:xfrm>
              <a:off x="1013037" y="2234095"/>
              <a:ext cx="810114"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TG formation </a:t>
              </a:r>
            </a:p>
            <a:p>
              <a:pPr algn="ctr"/>
              <a:r>
                <a:rPr lang="en-US" altLang="en-US" sz="800" dirty="0">
                  <a:latin typeface="Arial" panose="020B0604020202020204" pitchFamily="34" charset="0"/>
                  <a:cs typeface="Arial" panose="020B0604020202020204" pitchFamily="34" charset="0"/>
                </a:rPr>
                <a:t>9-15</a:t>
              </a:r>
            </a:p>
          </p:txBody>
        </p:sp>
        <p:cxnSp>
          <p:nvCxnSpPr>
            <p:cNvPr id="66" name="Straight Connector 65"/>
            <p:cNvCxnSpPr/>
            <p:nvPr/>
          </p:nvCxnSpPr>
          <p:spPr bwMode="auto">
            <a:xfrm>
              <a:off x="2003247" y="3977809"/>
              <a:ext cx="114129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Straight Connector 66"/>
            <p:cNvCxnSpPr/>
            <p:nvPr/>
          </p:nvCxnSpPr>
          <p:spPr bwMode="auto">
            <a:xfrm>
              <a:off x="2521868" y="4618712"/>
              <a:ext cx="20402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4" name="Text Box 24"/>
            <p:cNvSpPr txBox="1">
              <a:spLocks noChangeArrowheads="1"/>
            </p:cNvSpPr>
            <p:nvPr/>
          </p:nvSpPr>
          <p:spPr bwMode="auto">
            <a:xfrm>
              <a:off x="3060752" y="2138444"/>
              <a:ext cx="681390" cy="544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 </a:t>
              </a:r>
              <a:r>
                <a:rPr lang="en-US" altLang="en-US" sz="600" dirty="0" smtClean="0">
                  <a:latin typeface="Arial" panose="020B0604020202020204" pitchFamily="34" charset="0"/>
                  <a:cs typeface="Arial" panose="020B0604020202020204" pitchFamily="34" charset="0"/>
                </a:rPr>
                <a:t>requirement freeze</a:t>
              </a:r>
            </a:p>
            <a:p>
              <a:pPr algn="ctr"/>
              <a:r>
                <a:rPr lang="en-US" altLang="en-US" sz="600" dirty="0" smtClean="0">
                  <a:latin typeface="Arial" panose="020B0604020202020204" pitchFamily="34" charset="0"/>
                  <a:cs typeface="Arial" panose="020B0604020202020204" pitchFamily="34" charset="0"/>
                </a:rPr>
                <a:t>5-2017 move to 9-2018</a:t>
              </a:r>
              <a:endParaRPr lang="en-US" altLang="en-US" sz="600" dirty="0">
                <a:latin typeface="Arial" panose="020B0604020202020204" pitchFamily="34" charset="0"/>
                <a:cs typeface="Arial" panose="020B0604020202020204" pitchFamily="34" charset="0"/>
              </a:endParaRPr>
            </a:p>
          </p:txBody>
        </p:sp>
        <p:sp>
          <p:nvSpPr>
            <p:cNvPr id="61" name="Oval Callout 60"/>
            <p:cNvSpPr/>
            <p:nvPr/>
          </p:nvSpPr>
          <p:spPr bwMode="auto">
            <a:xfrm>
              <a:off x="5348681" y="3356364"/>
              <a:ext cx="729796" cy="324478"/>
            </a:xfrm>
            <a:prstGeom prst="wedgeEllipseCallout">
              <a:avLst>
                <a:gd name="adj1" fmla="val -340286"/>
                <a:gd name="adj2" fmla="val -232752"/>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900" b="1" i="0" u="none" strike="noStrike" cap="none" normalizeH="0" baseline="0" dirty="0" smtClean="0">
                  <a:ln>
                    <a:noFill/>
                  </a:ln>
                  <a:solidFill>
                    <a:schemeClr val="tx1"/>
                  </a:solidFill>
                  <a:effectLst/>
                  <a:latin typeface="Times New Roman" pitchFamily="16" charset="0"/>
                  <a:ea typeface="MS Gothic" charset="-128"/>
                </a:rPr>
                <a:t>FRD Freeze</a:t>
              </a:r>
            </a:p>
          </p:txBody>
        </p:sp>
      </p:grpSp>
      <p:cxnSp>
        <p:nvCxnSpPr>
          <p:cNvPr id="81" name="Straight Connector 80"/>
          <p:cNvCxnSpPr/>
          <p:nvPr/>
        </p:nvCxnSpPr>
        <p:spPr bwMode="auto">
          <a:xfrm>
            <a:off x="3800232" y="368084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Straight Connector 81"/>
          <p:cNvCxnSpPr/>
          <p:nvPr/>
        </p:nvCxnSpPr>
        <p:spPr bwMode="auto">
          <a:xfrm>
            <a:off x="2002572" y="551723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Straight Connector 82"/>
          <p:cNvCxnSpPr/>
          <p:nvPr/>
        </p:nvCxnSpPr>
        <p:spPr bwMode="auto">
          <a:xfrm>
            <a:off x="2519150" y="3059295"/>
            <a:ext cx="46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4" name="Straight Connector 83"/>
          <p:cNvCxnSpPr/>
          <p:nvPr/>
        </p:nvCxnSpPr>
        <p:spPr bwMode="auto">
          <a:xfrm>
            <a:off x="3203848" y="3680842"/>
            <a:ext cx="10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Straight Connector 84"/>
          <p:cNvCxnSpPr/>
          <p:nvPr/>
        </p:nvCxnSpPr>
        <p:spPr bwMode="auto">
          <a:xfrm>
            <a:off x="3187445" y="4141460"/>
            <a:ext cx="144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itle 1"/>
          <p:cNvSpPr>
            <a:spLocks noGrp="1"/>
          </p:cNvSpPr>
          <p:nvPr>
            <p:ph type="title"/>
          </p:nvPr>
        </p:nvSpPr>
        <p:spPr/>
        <p:txBody>
          <a:bodyPr/>
          <a:lstStyle/>
          <a:p>
            <a:r>
              <a:rPr lang="en-US" dirty="0" smtClean="0"/>
              <a:t>Revised Timelines – Complete Scope</a:t>
            </a:r>
            <a:endParaRPr lang="en-US" dirty="0"/>
          </a:p>
        </p:txBody>
      </p:sp>
      <p:sp>
        <p:nvSpPr>
          <p:cNvPr id="89" name="Rectangle 88"/>
          <p:cNvSpPr/>
          <p:nvPr/>
        </p:nvSpPr>
        <p:spPr>
          <a:xfrm>
            <a:off x="8696635" y="3033287"/>
            <a:ext cx="693783" cy="183270"/>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050" dirty="0" smtClean="0">
                <a:solidFill>
                  <a:schemeClr val="tx1"/>
                </a:solidFill>
              </a:rPr>
              <a:t>10 M</a:t>
            </a:r>
            <a:endParaRPr lang="en-US" sz="1050" dirty="0">
              <a:solidFill>
                <a:schemeClr val="tx1"/>
              </a:solidFill>
            </a:endParaRPr>
          </a:p>
        </p:txBody>
      </p:sp>
      <p:sp>
        <p:nvSpPr>
          <p:cNvPr id="90" name="Rectangle 89"/>
          <p:cNvSpPr/>
          <p:nvPr/>
        </p:nvSpPr>
        <p:spPr>
          <a:xfrm>
            <a:off x="4996703" y="3952185"/>
            <a:ext cx="693783" cy="151781"/>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91" name="Rectangle 90"/>
          <p:cNvSpPr/>
          <p:nvPr/>
        </p:nvSpPr>
        <p:spPr>
          <a:xfrm>
            <a:off x="4996703" y="4406311"/>
            <a:ext cx="693783" cy="191314"/>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92" name="Rectangle 91"/>
          <p:cNvSpPr/>
          <p:nvPr/>
        </p:nvSpPr>
        <p:spPr>
          <a:xfrm>
            <a:off x="4996703" y="4984149"/>
            <a:ext cx="693783" cy="189572"/>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93" name="Rectangle 92"/>
          <p:cNvSpPr/>
          <p:nvPr/>
        </p:nvSpPr>
        <p:spPr>
          <a:xfrm>
            <a:off x="5006668" y="5485034"/>
            <a:ext cx="693783" cy="203027"/>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Tree>
    <p:extLst>
      <p:ext uri="{BB962C8B-B14F-4D97-AF65-F5344CB8AC3E}">
        <p14:creationId xmlns:p14="http://schemas.microsoft.com/office/powerpoint/2010/main" val="20028867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for </a:t>
            </a:r>
            <a:r>
              <a:rPr lang="en-US" dirty="0" smtClean="0"/>
              <a:t>Nov. </a:t>
            </a:r>
            <a:r>
              <a:rPr lang="en-US" dirty="0" smtClean="0"/>
              <a:t>Meeting</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Continue SFD development.</a:t>
            </a:r>
          </a:p>
          <a:p>
            <a:pPr>
              <a:buFont typeface="Arial" panose="020B0604020202020204" pitchFamily="34" charset="0"/>
              <a:buChar char="•"/>
            </a:pPr>
            <a:r>
              <a:rPr lang="en-US" dirty="0" smtClean="0"/>
              <a:t>Review and address PAR and CSD comments from other WGs and possibly from EC members.</a:t>
            </a:r>
          </a:p>
          <a:p>
            <a:pPr>
              <a:buFont typeface="Arial" panose="020B0604020202020204" pitchFamily="34" charset="0"/>
              <a:buChar char="•"/>
            </a:pPr>
            <a:r>
              <a:rPr lang="en-US" dirty="0" smtClean="0"/>
              <a:t>Consider </a:t>
            </a:r>
            <a:r>
              <a:rPr lang="en-US" dirty="0" smtClean="0"/>
              <a:t>technical proposals</a:t>
            </a:r>
            <a:r>
              <a:rPr lang="en-US" dirty="0" smtClean="0"/>
              <a:t>.</a:t>
            </a:r>
          </a:p>
          <a:p>
            <a:pPr>
              <a:buFont typeface="Arial" panose="020B0604020202020204" pitchFamily="34" charset="0"/>
              <a:buChar char="•"/>
            </a:pPr>
            <a:r>
              <a:rPr lang="en-US" dirty="0" smtClean="0"/>
              <a:t>Consider readiness to go to call for submissions for amendment text.</a:t>
            </a:r>
            <a:r>
              <a:rPr lang="en-US" dirty="0"/>
              <a:t/>
            </a:r>
            <a:br>
              <a:rPr lang="en-US" dirty="0"/>
            </a:b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18418020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 approval of </a:t>
            </a:r>
            <a:r>
              <a:rPr lang="en-US" dirty="0" smtClean="0"/>
              <a:t>Nov. </a:t>
            </a:r>
            <a:r>
              <a:rPr lang="en-US" dirty="0" smtClean="0"/>
              <a:t>meeting Goals</a:t>
            </a:r>
            <a:endParaRPr lang="en-US" dirty="0"/>
          </a:p>
        </p:txBody>
      </p:sp>
      <p:sp>
        <p:nvSpPr>
          <p:cNvPr id="3" name="Content Placeholder 2"/>
          <p:cNvSpPr>
            <a:spLocks noGrp="1"/>
          </p:cNvSpPr>
          <p:nvPr>
            <p:ph idx="1"/>
          </p:nvPr>
        </p:nvSpPr>
        <p:spPr/>
        <p:txBody>
          <a:bodyPr/>
          <a:lstStyle/>
          <a:p>
            <a:pPr marL="0" indent="0"/>
            <a:r>
              <a:rPr lang="en-US" dirty="0" smtClean="0"/>
              <a:t>We commit for the Nov. meeting goals as the TG Plan Of Record.</a:t>
            </a:r>
          </a:p>
          <a:p>
            <a:endParaRPr lang="en-US" dirty="0" smtClean="0"/>
          </a:p>
          <a:p>
            <a:r>
              <a:rPr lang="en-US" dirty="0" smtClean="0"/>
              <a:t>Moved:</a:t>
            </a:r>
          </a:p>
          <a:p>
            <a:r>
              <a:rPr lang="en-US" dirty="0" smtClean="0"/>
              <a:t>2</a:t>
            </a:r>
            <a:r>
              <a:rPr lang="en-US" baseline="30000" dirty="0" smtClean="0"/>
              <a:t>nd</a:t>
            </a:r>
            <a:r>
              <a:rPr lang="en-US" dirty="0" smtClean="0"/>
              <a:t>:</a:t>
            </a:r>
          </a:p>
          <a:p>
            <a:endParaRPr lang="en-US" dirty="0"/>
          </a:p>
          <a:p>
            <a:r>
              <a:rPr lang="en-US" dirty="0" smtClean="0"/>
              <a:t>Y: 				N: 			A: </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98832231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Teleconference Schedule</a:t>
            </a:r>
            <a:endParaRPr lang="en-US" dirty="0"/>
          </a:p>
        </p:txBody>
      </p:sp>
      <p:sp>
        <p:nvSpPr>
          <p:cNvPr id="3" name="Content Placeholder 2"/>
          <p:cNvSpPr>
            <a:spLocks noGrp="1"/>
          </p:cNvSpPr>
          <p:nvPr>
            <p:ph idx="1"/>
          </p:nvPr>
        </p:nvSpPr>
        <p:spPr>
          <a:xfrm>
            <a:off x="685800" y="1981201"/>
            <a:ext cx="7770813" cy="1375792"/>
          </a:xfrm>
        </p:spPr>
        <p:txBody>
          <a:bodyPr/>
          <a:lstStyle/>
          <a:p>
            <a:pPr algn="just">
              <a:spcBef>
                <a:spcPct val="20000"/>
              </a:spcBef>
              <a:buFontTx/>
              <a:buChar char="•"/>
            </a:pPr>
            <a:r>
              <a:rPr lang="en-US" altLang="en-US" dirty="0" smtClean="0"/>
              <a:t>Dec. 13</a:t>
            </a:r>
            <a:r>
              <a:rPr lang="en-US" altLang="en-US" baseline="30000" dirty="0" smtClean="0"/>
              <a:t>th</a:t>
            </a:r>
            <a:r>
              <a:rPr lang="en-US" altLang="en-US" dirty="0" smtClean="0"/>
              <a:t>  (</a:t>
            </a:r>
            <a:r>
              <a:rPr lang="en-US" altLang="en-US" dirty="0"/>
              <a:t>Wed.) </a:t>
            </a:r>
            <a:r>
              <a:rPr lang="en-US" altLang="en-US" dirty="0" smtClean="0"/>
              <a:t>11:00AM </a:t>
            </a:r>
            <a:r>
              <a:rPr lang="en-US" altLang="en-US" dirty="0"/>
              <a:t>ET for 1hr. </a:t>
            </a:r>
          </a:p>
          <a:p>
            <a:pPr algn="just">
              <a:spcBef>
                <a:spcPct val="20000"/>
              </a:spcBef>
              <a:buFontTx/>
              <a:buChar char="•"/>
            </a:pPr>
            <a:r>
              <a:rPr lang="en-US" altLang="en-US" dirty="0"/>
              <a:t>Do we need anymore calls</a:t>
            </a:r>
            <a:r>
              <a:rPr lang="en-US" altLang="en-US" dirty="0" smtClean="0"/>
              <a:t>?</a:t>
            </a:r>
            <a:endParaRPr lang="en-US" altLang="en-US" dirty="0"/>
          </a:p>
          <a:p>
            <a:endParaRPr 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3934663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4592032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735987"/>
            <a:ext cx="7770813" cy="1065213"/>
          </a:xfrm>
        </p:spPr>
        <p:txBody>
          <a:bodyPr/>
          <a:lstStyle/>
          <a:p>
            <a:r>
              <a:rPr lang="en-GB" altLang="en-US" u="sng" dirty="0">
                <a:solidFill>
                  <a:schemeClr val="accent2"/>
                </a:solidFill>
              </a:rPr>
              <a:t>Patent Related Links</a:t>
            </a:r>
            <a:endParaRPr lang="en-US" dirty="0"/>
          </a:p>
        </p:txBody>
      </p:sp>
      <p:sp>
        <p:nvSpPr>
          <p:cNvPr id="8" name="Rectangle 3"/>
          <p:cNvSpPr txBox="1">
            <a:spLocks noChangeArrowheads="1"/>
          </p:cNvSpPr>
          <p:nvPr/>
        </p:nvSpPr>
        <p:spPr bwMode="auto">
          <a:xfrm>
            <a:off x="-19127" y="1556792"/>
            <a:ext cx="8991600" cy="3886200"/>
          </a:xfrm>
          <a:prstGeom prst="rect">
            <a:avLst/>
          </a:prstGeom>
          <a:noFill/>
          <a:ln w="9525">
            <a:noFill/>
            <a:round/>
            <a:headEnd/>
            <a:tailEnd/>
          </a:ln>
          <a:effectLst/>
        </p:spPr>
        <p:txBody>
          <a:bodyPr vert="horz" wrap="square" lIns="91440" tIns="45720" rIns="91440" bIns="4572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lvl="1">
              <a:lnSpc>
                <a:spcPct val="90000"/>
              </a:lnSpc>
              <a:buFont typeface="Monotype Sorts"/>
              <a:buNone/>
            </a:pPr>
            <a:r>
              <a:rPr lang="en-US" sz="1800" kern="0" dirty="0" smtClean="0">
                <a:cs typeface="Times New Roman" pitchFamily="18" charset="0"/>
              </a:rPr>
              <a:t>	</a:t>
            </a:r>
            <a:r>
              <a:rPr lang="en-US" altLang="en-US" sz="2400" kern="0" dirty="0" smtClean="0">
                <a:solidFill>
                  <a:schemeClr val="accent6">
                    <a:lumMod val="75000"/>
                  </a:schemeClr>
                </a:solidFill>
                <a:cs typeface="Times New Roman" pitchFamily="18" charset="0"/>
              </a:rPr>
              <a:t>All participants should be familiar with their obligations under the IEEE-SA Policies &amp; Procedures for standards development.</a:t>
            </a:r>
          </a:p>
          <a:p>
            <a:pPr lvl="1">
              <a:lnSpc>
                <a:spcPct val="90000"/>
              </a:lnSpc>
              <a:buFont typeface="Monotype Sorts"/>
              <a:buNone/>
            </a:pPr>
            <a:r>
              <a:rPr lang="en-US" altLang="en-US" sz="2400" kern="0" dirty="0" smtClean="0">
                <a:solidFill>
                  <a:schemeClr val="accent6">
                    <a:lumMod val="75000"/>
                  </a:schemeClr>
                </a:solidFill>
                <a:cs typeface="Times New Roman" pitchFamily="18" charset="0"/>
              </a:rPr>
              <a:t>	Patent Policy is stated in these sources:</a:t>
            </a:r>
          </a:p>
          <a:p>
            <a:pPr lvl="1">
              <a:lnSpc>
                <a:spcPct val="90000"/>
              </a:lnSpc>
              <a:buFont typeface="Monotype Sorts"/>
              <a:buNone/>
            </a:pPr>
            <a:r>
              <a:rPr lang="en-GB" altLang="en-US" sz="2400" kern="0" dirty="0" smtClean="0">
                <a:solidFill>
                  <a:schemeClr val="accent6">
                    <a:lumMod val="75000"/>
                  </a:schemeClr>
                </a:solidFill>
              </a:rPr>
              <a:t>		IEEE-SA Standards Boards Bylaws</a:t>
            </a:r>
          </a:p>
          <a:p>
            <a:pPr lvl="1">
              <a:lnSpc>
                <a:spcPct val="90000"/>
              </a:lnSpc>
              <a:buFont typeface="Monotype Sorts"/>
              <a:buNone/>
            </a:pPr>
            <a:r>
              <a:rPr lang="en-US" altLang="en-US" sz="2100" kern="0" dirty="0" smtClean="0">
                <a:solidFill>
                  <a:schemeClr val="accent6">
                    <a:lumMod val="75000"/>
                  </a:schemeClr>
                </a:solidFill>
              </a:rPr>
              <a:t>		</a:t>
            </a:r>
            <a:r>
              <a:rPr lang="en-US" altLang="en-US" sz="2100" i="1" kern="0" dirty="0" smtClean="0">
                <a:solidFill>
                  <a:schemeClr val="accent6">
                    <a:lumMod val="75000"/>
                  </a:schemeClr>
                </a:solidFill>
                <a:hlinkClick r:id="rId2"/>
              </a:rPr>
              <a:t>http://standards.ieee.org/develop/policies/bylaws/sect6-7.html#6</a:t>
            </a:r>
            <a:r>
              <a:rPr lang="en-US" altLang="en-US" sz="2100" i="1" kern="0" dirty="0" smtClean="0">
                <a:solidFill>
                  <a:schemeClr val="accent6">
                    <a:lumMod val="75000"/>
                  </a:schemeClr>
                </a:solidFill>
              </a:rPr>
              <a:t> </a:t>
            </a:r>
          </a:p>
          <a:p>
            <a:pPr lvl="1">
              <a:lnSpc>
                <a:spcPct val="90000"/>
              </a:lnSpc>
              <a:buFont typeface="Monotype Sorts"/>
              <a:buNone/>
            </a:pPr>
            <a:r>
              <a:rPr lang="en-GB" altLang="en-US" sz="2400" kern="0" dirty="0" smtClean="0">
                <a:solidFill>
                  <a:schemeClr val="accent6">
                    <a:lumMod val="75000"/>
                  </a:schemeClr>
                </a:solidFill>
              </a:rPr>
              <a:t>		IEEE-SA Standards Board Operations Manual</a:t>
            </a:r>
          </a:p>
          <a:p>
            <a:pPr lvl="1">
              <a:lnSpc>
                <a:spcPct val="90000"/>
              </a:lnSpc>
              <a:buFont typeface="Monotype Sorts"/>
              <a:buNone/>
            </a:pPr>
            <a:r>
              <a:rPr lang="en-US" altLang="en-US" sz="2400" kern="0" dirty="0" smtClean="0">
                <a:solidFill>
                  <a:schemeClr val="accent6">
                    <a:lumMod val="75000"/>
                  </a:schemeClr>
                </a:solidFill>
              </a:rPr>
              <a:t>		</a:t>
            </a:r>
            <a:r>
              <a:rPr lang="en-US" altLang="en-US" sz="2100" i="1" kern="0" dirty="0" smtClean="0">
                <a:solidFill>
                  <a:schemeClr val="accent6">
                    <a:lumMod val="75000"/>
                  </a:schemeClr>
                </a:solidFill>
                <a:hlinkClick r:id="rId3"/>
              </a:rPr>
              <a:t>http://standards.ieee.org/develop/policies/opman/sect6.html#6.3</a:t>
            </a:r>
            <a:r>
              <a:rPr lang="en-US" altLang="en-US" sz="2100" i="1" kern="0" dirty="0" smtClean="0">
                <a:solidFill>
                  <a:schemeClr val="accent6">
                    <a:lumMod val="75000"/>
                  </a:schemeClr>
                </a:solidFill>
              </a:rPr>
              <a:t> </a:t>
            </a:r>
            <a:endParaRPr lang="en-US" altLang="en-US" sz="2400" kern="0" dirty="0" smtClean="0">
              <a:solidFill>
                <a:schemeClr val="accent6">
                  <a:lumMod val="75000"/>
                </a:schemeClr>
              </a:solidFill>
            </a:endParaRPr>
          </a:p>
          <a:p>
            <a:pPr lvl="1">
              <a:lnSpc>
                <a:spcPct val="90000"/>
              </a:lnSpc>
              <a:buFont typeface="Monotype Sorts"/>
              <a:buNone/>
            </a:pPr>
            <a:r>
              <a:rPr lang="en-US" altLang="en-US" sz="2400" kern="0" dirty="0" smtClean="0">
                <a:solidFill>
                  <a:schemeClr val="accent6">
                    <a:lumMod val="75000"/>
                  </a:schemeClr>
                </a:solidFill>
                <a:cs typeface="Times New Roman" pitchFamily="18" charset="0"/>
              </a:rPr>
              <a:t>	Material about the patent policy is available at</a:t>
            </a:r>
            <a:r>
              <a:rPr lang="en-US" altLang="en-US" sz="2400" kern="0" dirty="0" smtClean="0">
                <a:solidFill>
                  <a:schemeClr val="accent6">
                    <a:lumMod val="75000"/>
                  </a:schemeClr>
                </a:solidFill>
              </a:rPr>
              <a:t> </a:t>
            </a:r>
          </a:p>
          <a:p>
            <a:pPr lvl="1">
              <a:lnSpc>
                <a:spcPct val="90000"/>
              </a:lnSpc>
              <a:buFont typeface="Monotype Sorts"/>
              <a:buNone/>
            </a:pPr>
            <a:r>
              <a:rPr lang="en-US" altLang="en-US" sz="2400" kern="0" dirty="0" smtClean="0">
                <a:solidFill>
                  <a:schemeClr val="accent6">
                    <a:lumMod val="75000"/>
                  </a:schemeClr>
                </a:solidFill>
              </a:rPr>
              <a:t>		</a:t>
            </a:r>
            <a:r>
              <a:rPr lang="en-US" altLang="en-US" sz="2100" i="1" kern="0" dirty="0" smtClean="0">
                <a:solidFill>
                  <a:schemeClr val="accent6">
                    <a:lumMod val="75000"/>
                  </a:schemeClr>
                </a:solidFill>
                <a:hlinkClick r:id="rId4"/>
              </a:rPr>
              <a:t>http://standards.ieee.org/about/sasb/patcom/materials.html</a:t>
            </a:r>
            <a:r>
              <a:rPr lang="en-US" altLang="en-US" sz="2100" i="1" kern="0" dirty="0" smtClean="0">
                <a:solidFill>
                  <a:schemeClr val="accent6">
                    <a:lumMod val="75000"/>
                  </a:schemeClr>
                </a:solidFill>
              </a:rPr>
              <a:t> </a:t>
            </a:r>
            <a:endParaRPr lang="en-US" altLang="en-US" sz="2100" i="1" kern="0" dirty="0">
              <a:solidFill>
                <a:schemeClr val="accent6">
                  <a:lumMod val="75000"/>
                </a:schemeClr>
              </a:solidFill>
            </a:endParaRPr>
          </a:p>
        </p:txBody>
      </p:sp>
    </p:spTree>
    <p:extLst>
      <p:ext uri="{BB962C8B-B14F-4D97-AF65-F5344CB8AC3E}">
        <p14:creationId xmlns:p14="http://schemas.microsoft.com/office/powerpoint/2010/main" val="370997026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55660272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Adjourn</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85672158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r>
              <a:rPr lang="en-US" sz="6600" dirty="0" smtClean="0"/>
              <a:t>Backup</a:t>
            </a:r>
            <a:endParaRPr lang="en-US" sz="66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20822838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9" name="Title 1"/>
          <p:cNvSpPr>
            <a:spLocks noGrp="1"/>
          </p:cNvSpPr>
          <p:nvPr>
            <p:ph type="title"/>
          </p:nvPr>
        </p:nvSpPr>
        <p:spPr>
          <a:xfrm>
            <a:off x="685800" y="685800"/>
            <a:ext cx="7770813" cy="1065213"/>
          </a:xfrm>
        </p:spPr>
        <p:txBody>
          <a:bodyPr/>
          <a:lstStyle/>
          <a:p>
            <a:r>
              <a:rPr lang="en-US" altLang="en-US" b="0" dirty="0"/>
              <a:t>Approval of </a:t>
            </a:r>
            <a:r>
              <a:rPr lang="en-US" altLang="en-US" b="0" dirty="0" err="1"/>
              <a:t>Telecon</a:t>
            </a:r>
            <a:r>
              <a:rPr lang="en-US" altLang="en-US" b="0" dirty="0"/>
              <a:t> Minutes</a:t>
            </a:r>
            <a:endParaRPr lang="en-US" dirty="0"/>
          </a:p>
        </p:txBody>
      </p:sp>
      <p:sp>
        <p:nvSpPr>
          <p:cNvPr id="10" name="Content Placeholder 2"/>
          <p:cNvSpPr>
            <a:spLocks noGrp="1"/>
          </p:cNvSpPr>
          <p:nvPr>
            <p:ph idx="1"/>
          </p:nvPr>
        </p:nvSpPr>
        <p:spPr>
          <a:xfrm>
            <a:off x="685800" y="1981200"/>
            <a:ext cx="7770813" cy="4113213"/>
          </a:xfrm>
        </p:spPr>
        <p:txBody>
          <a:bodyPr/>
          <a:lstStyle/>
          <a:p>
            <a:r>
              <a:rPr lang="en-US" b="0" dirty="0"/>
              <a:t>Document 11-16/xxxr0 “</a:t>
            </a:r>
            <a:r>
              <a:rPr lang="en-US" b="0" dirty="0" err="1"/>
              <a:t>TGaz</a:t>
            </a:r>
            <a:r>
              <a:rPr lang="en-US" b="0" dirty="0"/>
              <a:t> teleconference minutes - February 17th, 2016” posted to Mentor ???.</a:t>
            </a:r>
          </a:p>
          <a:p>
            <a:endParaRPr lang="en-US" sz="1100" b="0" dirty="0"/>
          </a:p>
          <a:p>
            <a:r>
              <a:rPr lang="en-US" dirty="0"/>
              <a:t>Motion:</a:t>
            </a:r>
          </a:p>
          <a:p>
            <a:pPr marL="0" indent="0"/>
            <a:r>
              <a:rPr lang="en-US" b="0" dirty="0"/>
              <a:t>To approve document 11-16/267r0 as TG minutes for the Feb. 17</a:t>
            </a:r>
            <a:r>
              <a:rPr lang="en-US" b="0" baseline="30000" dirty="0"/>
              <a:t>th</a:t>
            </a:r>
            <a:r>
              <a:rPr lang="en-US" b="0" dirty="0"/>
              <a:t> teleconference. </a:t>
            </a:r>
          </a:p>
          <a:p>
            <a:pPr marL="0" indent="0"/>
            <a:endParaRPr lang="en-US" b="0" dirty="0"/>
          </a:p>
          <a:p>
            <a:r>
              <a:rPr lang="en-US" b="0" dirty="0"/>
              <a:t>Moved by:  </a:t>
            </a:r>
          </a:p>
          <a:p>
            <a:r>
              <a:rPr lang="en-US" b="0" dirty="0"/>
              <a:t>Seconded by:</a:t>
            </a:r>
          </a:p>
          <a:p>
            <a:r>
              <a:rPr lang="en-US" b="0" dirty="0"/>
              <a:t>Results (Y/N/A):</a:t>
            </a:r>
          </a:p>
          <a:p>
            <a:endParaRPr lang="en-US" b="0" dirty="0"/>
          </a:p>
          <a:p>
            <a:endParaRPr lang="en-US" b="0" dirty="0"/>
          </a:p>
          <a:p>
            <a:endParaRPr lang="en-US" dirty="0"/>
          </a:p>
        </p:txBody>
      </p:sp>
    </p:spTree>
    <p:extLst>
      <p:ext uri="{BB962C8B-B14F-4D97-AF65-F5344CB8AC3E}">
        <p14:creationId xmlns:p14="http://schemas.microsoft.com/office/powerpoint/2010/main" val="304368271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dirty="0" smtClean="0"/>
              <a:t>Motion to Adopt Text to SFD/FRD</a:t>
            </a:r>
            <a:endParaRPr lang="en-US" dirty="0"/>
          </a:p>
        </p:txBody>
      </p:sp>
      <p:sp>
        <p:nvSpPr>
          <p:cNvPr id="8" name="Content Placeholder 2"/>
          <p:cNvSpPr>
            <a:spLocks noGrp="1"/>
          </p:cNvSpPr>
          <p:nvPr>
            <p:ph idx="1"/>
          </p:nvPr>
        </p:nvSpPr>
        <p:spPr>
          <a:xfrm>
            <a:off x="685800" y="1981200"/>
            <a:ext cx="7770813" cy="4113213"/>
          </a:xfrm>
        </p:spPr>
        <p:txBody>
          <a:bodyPr/>
          <a:lstStyle/>
          <a:p>
            <a:pPr marL="0" indent="0"/>
            <a:r>
              <a:rPr lang="en-US" dirty="0"/>
              <a:t>Move to adopt the set of </a:t>
            </a:r>
            <a:r>
              <a:rPr lang="en-US" dirty="0" smtClean="0"/>
              <a:t>functional/spec framework requirements listed </a:t>
            </a:r>
            <a:r>
              <a:rPr lang="en-US" dirty="0"/>
              <a:t>in slide </a:t>
            </a:r>
            <a:r>
              <a:rPr lang="en-US" dirty="0" smtClean="0"/>
              <a:t>#XYZ </a:t>
            </a:r>
            <a:r>
              <a:rPr lang="en-US" dirty="0"/>
              <a:t>and </a:t>
            </a:r>
            <a:r>
              <a:rPr lang="en-US" dirty="0" smtClean="0"/>
              <a:t>instruct the FRD/SFD??? editor to include it in </a:t>
            </a:r>
            <a:r>
              <a:rPr lang="en-US" dirty="0"/>
              <a:t>the </a:t>
            </a:r>
            <a:r>
              <a:rPr lang="en-US" dirty="0" err="1"/>
              <a:t>TGaz</a:t>
            </a:r>
            <a:r>
              <a:rPr lang="en-US" dirty="0"/>
              <a:t> </a:t>
            </a:r>
            <a:r>
              <a:rPr lang="en-US" dirty="0" smtClean="0"/>
              <a:t>FRD/SFD under </a:t>
            </a:r>
            <a:r>
              <a:rPr lang="en-US" dirty="0"/>
              <a:t>the </a:t>
            </a:r>
            <a:r>
              <a:rPr lang="en-US" dirty="0" smtClean="0"/>
              <a:t>sub-section ????? for </a:t>
            </a:r>
            <a:r>
              <a:rPr lang="en-US" dirty="0"/>
              <a:t>the .</a:t>
            </a:r>
            <a:r>
              <a:rPr lang="en-US" dirty="0" smtClean="0"/>
              <a:t>11az protocol . </a:t>
            </a:r>
            <a:endParaRPr lang="en-US" dirty="0"/>
          </a:p>
          <a:p>
            <a:pPr marL="0" indent="0"/>
            <a:endParaRPr lang="en-US" dirty="0"/>
          </a:p>
          <a:p>
            <a:pPr marL="0" indent="0"/>
            <a:r>
              <a:rPr lang="en-US" dirty="0"/>
              <a:t>Moved: </a:t>
            </a:r>
            <a:r>
              <a:rPr lang="en-US" dirty="0" smtClean="0"/>
              <a:t>XXX</a:t>
            </a:r>
            <a:endParaRPr lang="en-US" dirty="0"/>
          </a:p>
          <a:p>
            <a:pPr marL="0" indent="0"/>
            <a:r>
              <a:rPr lang="en-US" dirty="0"/>
              <a:t>Seconded: </a:t>
            </a:r>
            <a:r>
              <a:rPr lang="en-US" dirty="0" smtClean="0"/>
              <a:t>YYY</a:t>
            </a:r>
            <a:endParaRPr lang="en-US" dirty="0"/>
          </a:p>
          <a:p>
            <a:pPr marL="0" indent="0"/>
            <a:r>
              <a:rPr lang="en-US" dirty="0"/>
              <a:t>Result: </a:t>
            </a:r>
            <a:r>
              <a:rPr lang="en-US" dirty="0" smtClean="0"/>
              <a:t>x/y/z</a:t>
            </a:r>
            <a:endParaRPr lang="en-US" dirty="0"/>
          </a:p>
          <a:p>
            <a:endParaRPr lang="en-US" dirty="0"/>
          </a:p>
        </p:txBody>
      </p:sp>
    </p:spTree>
    <p:extLst>
      <p:ext uri="{BB962C8B-B14F-4D97-AF65-F5344CB8AC3E}">
        <p14:creationId xmlns:p14="http://schemas.microsoft.com/office/powerpoint/2010/main" val="255267199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Release </a:t>
            </a:r>
            <a:r>
              <a:rPr lang="en-US" dirty="0" smtClean="0"/>
              <a:t>Liaison to WG</a:t>
            </a:r>
            <a:endParaRPr lang="en-US" dirty="0"/>
          </a:p>
        </p:txBody>
      </p:sp>
      <p:sp>
        <p:nvSpPr>
          <p:cNvPr id="3" name="Content Placeholder 2"/>
          <p:cNvSpPr>
            <a:spLocks noGrp="1"/>
          </p:cNvSpPr>
          <p:nvPr>
            <p:ph idx="1"/>
          </p:nvPr>
        </p:nvSpPr>
        <p:spPr/>
        <p:txBody>
          <a:bodyPr/>
          <a:lstStyle/>
          <a:p>
            <a:r>
              <a:rPr lang="en-US" dirty="0"/>
              <a:t>Motion</a:t>
            </a:r>
          </a:p>
          <a:p>
            <a:pPr marL="0" indent="0"/>
            <a:r>
              <a:rPr lang="en-US" dirty="0"/>
              <a:t>Approve document 11-16-1535-01-00az-response-to-RAN4-liaison-on-RTT-accuracy.doc as the IEEE 802.11 response to 3GPP RAN 4 request for RTT accuracy and grant the 802.11 chair editorial license. </a:t>
            </a:r>
          </a:p>
          <a:p>
            <a:endParaRPr lang="en-US" dirty="0"/>
          </a:p>
          <a:p>
            <a:r>
              <a:rPr lang="en-US" dirty="0"/>
              <a:t>Moved:</a:t>
            </a:r>
          </a:p>
          <a:p>
            <a:r>
              <a:rPr lang="en-US" dirty="0"/>
              <a:t>2nd: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62748957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 Approve PAR Change</a:t>
            </a:r>
            <a:endParaRPr lang="en-US" dirty="0"/>
          </a:p>
        </p:txBody>
      </p:sp>
      <p:sp>
        <p:nvSpPr>
          <p:cNvPr id="3" name="Content Placeholder 2"/>
          <p:cNvSpPr>
            <a:spLocks noGrp="1"/>
          </p:cNvSpPr>
          <p:nvPr>
            <p:ph idx="1"/>
          </p:nvPr>
        </p:nvSpPr>
        <p:spPr/>
        <p:txBody>
          <a:bodyPr/>
          <a:lstStyle/>
          <a:p>
            <a:r>
              <a:rPr lang="en-GB" dirty="0" smtClean="0"/>
              <a:t>Motion</a:t>
            </a:r>
            <a:r>
              <a:rPr lang="en-GB" dirty="0"/>
              <a:t>: </a:t>
            </a:r>
            <a:endParaRPr lang="en-US" dirty="0"/>
          </a:p>
          <a:p>
            <a:pPr marL="0" lvl="0" indent="0"/>
            <a:r>
              <a:rPr lang="en-GB" dirty="0"/>
              <a:t>Believing that the PAR contained in the document referenced below meets IEEE-SA guidelines,</a:t>
            </a:r>
            <a:endParaRPr lang="en-US" dirty="0"/>
          </a:p>
          <a:p>
            <a:pPr marL="0" lvl="0" indent="0"/>
            <a:r>
              <a:rPr lang="en-GB" dirty="0"/>
              <a:t>Request that the PAR contained in &lt;document-reference&gt; be posted to the IEEE 802 Executive Committee (EC) agenda for WG 802 preview and EC approval to submit to </a:t>
            </a:r>
            <a:r>
              <a:rPr lang="en-GB" dirty="0" err="1"/>
              <a:t>NesCom</a:t>
            </a:r>
            <a:r>
              <a:rPr lang="en-GB" dirty="0"/>
              <a:t>.</a:t>
            </a:r>
            <a:endParaRPr lang="en-US" dirty="0"/>
          </a:p>
          <a:p>
            <a:pPr marL="0" indent="0"/>
            <a:r>
              <a:rPr lang="en-GB" dirty="0"/>
              <a:t> </a:t>
            </a:r>
            <a:endParaRPr lang="en-US" dirty="0"/>
          </a:p>
          <a:p>
            <a:pPr lvl="0"/>
            <a:r>
              <a:rPr lang="en-GB" dirty="0"/>
              <a:t>[Moved by &lt;name&gt; on behalf of &lt;group&gt;</a:t>
            </a:r>
            <a:endParaRPr lang="en-US" dirty="0"/>
          </a:p>
          <a:p>
            <a:pPr lvl="0"/>
            <a:r>
              <a:rPr lang="en-GB" dirty="0"/>
              <a:t>&lt;group&gt; vote: </a:t>
            </a:r>
            <a:endParaRPr lang="en-US" dirty="0"/>
          </a:p>
          <a:p>
            <a:pPr lvl="0"/>
            <a:r>
              <a:rPr lang="en-GB" dirty="0"/>
              <a:t>Moved: &lt;name&gt;,  Seconded: &lt;name&gt;, Result: y-n-a]</a:t>
            </a:r>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74951918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 Approve CSD Change</a:t>
            </a:r>
            <a:endParaRPr lang="en-US" dirty="0"/>
          </a:p>
        </p:txBody>
      </p:sp>
      <p:sp>
        <p:nvSpPr>
          <p:cNvPr id="3" name="Content Placeholder 2"/>
          <p:cNvSpPr>
            <a:spLocks noGrp="1"/>
          </p:cNvSpPr>
          <p:nvPr>
            <p:ph idx="1"/>
          </p:nvPr>
        </p:nvSpPr>
        <p:spPr/>
        <p:txBody>
          <a:bodyPr/>
          <a:lstStyle/>
          <a:p>
            <a:pPr marL="0" lvl="0" indent="0"/>
            <a:r>
              <a:rPr lang="en-GB" dirty="0"/>
              <a:t>Believing that the </a:t>
            </a:r>
            <a:r>
              <a:rPr lang="en-GB" dirty="0" smtClean="0"/>
              <a:t>CSD contained </a:t>
            </a:r>
            <a:r>
              <a:rPr lang="en-GB" dirty="0"/>
              <a:t>in the document referenced below meets IEEE 802 guidelines,</a:t>
            </a:r>
            <a:endParaRPr lang="en-US" dirty="0"/>
          </a:p>
          <a:p>
            <a:pPr marL="0" lvl="0" indent="0"/>
            <a:r>
              <a:rPr lang="en-GB" dirty="0"/>
              <a:t>Request that the </a:t>
            </a:r>
            <a:r>
              <a:rPr lang="en-GB" dirty="0" smtClean="0"/>
              <a:t>CSD contained </a:t>
            </a:r>
            <a:r>
              <a:rPr lang="en-GB" dirty="0"/>
              <a:t>in &lt;document-reference&gt; be posted to the IEEE 802 Executive Committee (EC) agenda for WG 802 preview and EC approval.</a:t>
            </a:r>
            <a:endParaRPr lang="en-US" dirty="0"/>
          </a:p>
          <a:p>
            <a:pPr marL="0" indent="0"/>
            <a:r>
              <a:rPr lang="en-GB" dirty="0"/>
              <a:t> </a:t>
            </a:r>
            <a:endParaRPr lang="en-US" dirty="0"/>
          </a:p>
          <a:p>
            <a:pPr marL="0" lvl="0" indent="0"/>
            <a:r>
              <a:rPr lang="en-GB" dirty="0"/>
              <a:t>[Moved by &lt;name&gt; on behalf of &lt;group&gt;</a:t>
            </a:r>
            <a:endParaRPr lang="en-US" dirty="0"/>
          </a:p>
          <a:p>
            <a:pPr marL="0" lvl="0" indent="0"/>
            <a:r>
              <a:rPr lang="en-GB" dirty="0"/>
              <a:t>&lt;group&gt; vote: </a:t>
            </a:r>
            <a:endParaRPr lang="en-US" dirty="0"/>
          </a:p>
          <a:p>
            <a:pPr marL="0" lvl="0" indent="0"/>
            <a:r>
              <a:rPr lang="en-GB" dirty="0"/>
              <a:t>Moved: &lt;name&gt;,  Seconded: &lt;name&gt;, Result: y-n-a]</a:t>
            </a:r>
            <a:endParaRPr lang="en-US" dirty="0"/>
          </a:p>
          <a:p>
            <a:pPr marL="0" indent="0"/>
            <a:r>
              <a:rPr lang="en-GB" dirty="0"/>
              <a:t> </a:t>
            </a:r>
            <a:endParaRPr lang="en-US" dirty="0"/>
          </a:p>
          <a:p>
            <a:pPr marL="0" indent="0"/>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32555844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000760" y="6475413"/>
            <a:ext cx="2541578" cy="168297"/>
          </a:xfrm>
        </p:spPr>
        <p:txBody>
          <a:body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78</a:t>
            </a:fld>
            <a:endParaRPr lang="en-GB"/>
          </a:p>
        </p:txBody>
      </p:sp>
      <p:sp>
        <p:nvSpPr>
          <p:cNvPr id="5121"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1/4</a:t>
            </a:r>
          </a:p>
        </p:txBody>
      </p:sp>
      <p:sp>
        <p:nvSpPr>
          <p:cNvPr id="5122" name="Rectangle 2"/>
          <p:cNvSpPr>
            <a:spLocks noGrp="1" noChangeArrowheads="1"/>
          </p:cNvSpPr>
          <p:nvPr>
            <p:ph type="body" idx="1"/>
          </p:nvPr>
        </p:nvSpPr>
        <p:spPr>
          <a:xfrm>
            <a:off x="685800" y="1981200"/>
            <a:ext cx="7772400" cy="4305320"/>
          </a:xfrm>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To properly identify your PowerPoint presentation as an IEEE 802.11 Submission there are </a:t>
            </a:r>
            <a:r>
              <a:rPr lang="en-US" u="sng" dirty="0"/>
              <a:t>7 steps</a:t>
            </a:r>
            <a:r>
              <a:rPr lang="en-US" dirty="0"/>
              <a:t> that you must complete, and </a:t>
            </a:r>
            <a:r>
              <a:rPr lang="en-US" u="sng" dirty="0"/>
              <a:t>12 data fields</a:t>
            </a:r>
            <a:r>
              <a:rPr lang="en-US" dirty="0"/>
              <a:t> that you must fill in.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1. Obtain a document number (has the form </a:t>
            </a:r>
            <a:r>
              <a:rPr lang="en-US" dirty="0" err="1"/>
              <a:t>yy</a:t>
            </a:r>
            <a:r>
              <a:rPr lang="en-US" dirty="0"/>
              <a:t>/</a:t>
            </a:r>
            <a:r>
              <a:rPr lang="en-US" dirty="0" err="1"/>
              <a:t>xxxx</a:t>
            </a:r>
            <a:r>
              <a:rPr lang="en-US" dirty="0"/>
              <a:t>).</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2. Title slide: Fill in the presentation subject title text, the full date (in ISO 8601 format of YYYY-MM-DD), and the complete author(s) details (a total of 3 data fields).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3. Abstract slide: Fill in the abstract text</a:t>
            </a:r>
            <a:r>
              <a:rPr lang="en-US" dirty="0" smtClean="0"/>
              <a:t>.</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Step 4. Press “Office” button, Prepare / Properties.  </a:t>
            </a:r>
            <a:r>
              <a:rPr lang="en-US" dirty="0" smtClean="0"/>
              <a:t>Fill </a:t>
            </a:r>
            <a:r>
              <a:rPr lang="en-US" dirty="0"/>
              <a:t>in the 2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Author field = first author's </a:t>
            </a:r>
            <a:r>
              <a:rPr lang="en-US" dirty="0" smtClean="0"/>
              <a:t>name</a:t>
            </a:r>
            <a:endParaRPr lang="en-US" dirty="0"/>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Title field = Title of presentation</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572264" y="6475413"/>
            <a:ext cx="1970074"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79</a:t>
            </a:fld>
            <a:endParaRPr lang="en-GB"/>
          </a:p>
        </p:txBody>
      </p:sp>
      <p:sp>
        <p:nvSpPr>
          <p:cNvPr id="614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type="body" idx="1"/>
          </p:nvPr>
        </p:nvSpPr>
        <p:spPr>
          <a:xfrm>
            <a:off x="642910" y="1571612"/>
            <a:ext cx="7772400" cy="4929222"/>
          </a:xfrm>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a:t>
            </a:r>
            <a:r>
              <a:rPr lang="en-GB" dirty="0" smtClean="0"/>
              <a:t>Master, select the top master page (theme slide master).  </a:t>
            </a:r>
            <a:r>
              <a:rPr lang="en-GB" dirty="0"/>
              <a:t>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a:t>
            </a:r>
            <a:r>
              <a:rPr lang="en-GB" dirty="0" smtClean="0"/>
              <a:t>Insert, </a:t>
            </a:r>
            <a:r>
              <a:rPr lang="en-GB" dirty="0"/>
              <a:t>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Date &amp; Time, Fixed </a:t>
            </a:r>
            <a:r>
              <a:rPr lang="en-GB" dirty="0"/>
              <a:t>=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dirty="0">
                <a:solidFill>
                  <a:schemeClr val="accent2">
                    <a:lumMod val="75000"/>
                  </a:schemeClr>
                </a:solidFill>
              </a:rPr>
              <a:t>Call for Potentially Essential Patents</a:t>
            </a:r>
            <a:endParaRPr lang="en-US" dirty="0"/>
          </a:p>
        </p:txBody>
      </p:sp>
      <p:sp>
        <p:nvSpPr>
          <p:cNvPr id="8" name="Rectangle 1027"/>
          <p:cNvSpPr txBox="1">
            <a:spLocks noChangeArrowheads="1"/>
          </p:cNvSpPr>
          <p:nvPr/>
        </p:nvSpPr>
        <p:spPr bwMode="auto">
          <a:xfrm>
            <a:off x="685800" y="1751013"/>
            <a:ext cx="8077200" cy="4724400"/>
          </a:xfrm>
          <a:prstGeom prst="rect">
            <a:avLst/>
          </a:prstGeom>
          <a:noFill/>
          <a:ln w="9525">
            <a:noFill/>
            <a:round/>
            <a:headEnd/>
            <a:tailEnd/>
          </a:ln>
          <a:effectLst/>
        </p:spPr>
        <p:txBody>
          <a:bodyPr vert="horz" wrap="square" lIns="91440" tIns="45720" rIns="91440" bIns="4572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itchFamily="34" charset="0"/>
              <a:buChar char="•"/>
            </a:pPr>
            <a:r>
              <a:rPr lang="en-US" altLang="en-US" sz="2800" kern="0" smtClean="0">
                <a:solidFill>
                  <a:schemeClr val="accent6">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pPr>
            <a:r>
              <a:rPr lang="en-US" altLang="en-US" kern="0" smtClean="0">
                <a:solidFill>
                  <a:schemeClr val="accent6">
                    <a:lumMod val="75000"/>
                  </a:schemeClr>
                </a:solidFill>
              </a:rPr>
              <a:t>Either speak up now or</a:t>
            </a:r>
          </a:p>
          <a:p>
            <a:pPr lvl="1">
              <a:buFont typeface="Arial" pitchFamily="34" charset="0"/>
              <a:buChar char="•"/>
            </a:pPr>
            <a:r>
              <a:rPr lang="en-US" altLang="en-US" kern="0" smtClean="0">
                <a:solidFill>
                  <a:schemeClr val="accent6">
                    <a:lumMod val="75000"/>
                  </a:schemeClr>
                </a:solidFill>
              </a:rPr>
              <a:t>Provide the chair of this group with the identity of the holder(s) of any and all such claims as soon as possible or</a:t>
            </a:r>
          </a:p>
          <a:p>
            <a:pPr lvl="1">
              <a:buFont typeface="Arial" pitchFamily="34" charset="0"/>
              <a:buChar char="•"/>
            </a:pPr>
            <a:r>
              <a:rPr lang="en-US" altLang="en-US" kern="0" smtClean="0">
                <a:solidFill>
                  <a:schemeClr val="accent6">
                    <a:lumMod val="75000"/>
                  </a:schemeClr>
                </a:solidFill>
              </a:rPr>
              <a:t>Cause an LOA to be submitted</a:t>
            </a:r>
            <a:endParaRPr lang="en-US" altLang="en-US" kern="0" dirty="0">
              <a:solidFill>
                <a:schemeClr val="accent6">
                  <a:lumMod val="75000"/>
                </a:schemeClr>
              </a:solidFill>
            </a:endParaRPr>
          </a:p>
        </p:txBody>
      </p:sp>
    </p:spTree>
    <p:extLst>
      <p:ext uri="{BB962C8B-B14F-4D97-AF65-F5344CB8AC3E}">
        <p14:creationId xmlns:p14="http://schemas.microsoft.com/office/powerpoint/2010/main" val="25602501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500826" y="6475413"/>
            <a:ext cx="2041512"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80</a:t>
            </a:fld>
            <a:endParaRPr lang="en-GB"/>
          </a:p>
        </p:txBody>
      </p:sp>
      <p:sp>
        <p:nvSpPr>
          <p:cNvPr id="7169"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type="body" idx="1"/>
          </p:nvPr>
        </p:nvSpPr>
        <p:spPr>
          <a:xfrm>
            <a:off x="685800" y="1981200"/>
            <a:ext cx="7772400" cy="4114800"/>
          </a:xfrm>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072198" y="6475413"/>
            <a:ext cx="2470140"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81</a:t>
            </a:fld>
            <a:endParaRPr lang="en-GB"/>
          </a:p>
        </p:txBody>
      </p:sp>
      <p:sp>
        <p:nvSpPr>
          <p:cNvPr id="819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type="body" idx="1"/>
          </p:nvPr>
        </p:nvSpPr>
        <p:spPr>
          <a:xfrm>
            <a:off x="685800" y="1981200"/>
            <a:ext cx="7772400" cy="4332288"/>
          </a:xfrm>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a:t>
            </a:r>
            <a:r>
              <a:rPr lang="en-GB" dirty="0" smtClean="0"/>
              <a:t>2010-03-01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286512" y="6475413"/>
            <a:ext cx="2255826"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82</a:t>
            </a:fld>
            <a:endParaRPr lang="en-GB"/>
          </a:p>
        </p:txBody>
      </p:sp>
      <p:sp>
        <p:nvSpPr>
          <p:cNvPr id="9217" name="Rectangle 1"/>
          <p:cNvSpPr>
            <a:spLocks noGrp="1" noChangeArrowheads="1"/>
          </p:cNvSpPr>
          <p:nvPr>
            <p:ph type="title"/>
          </p:nvPr>
        </p:nvSpPr>
        <p:spPr>
          <a:xfrm>
            <a:off x="685800" y="684213"/>
            <a:ext cx="7772400" cy="1160462"/>
          </a:xfrm>
          <a:ln/>
        </p:spPr>
        <p:txBody>
          <a:bodyPr lIns="90000" tIns="46800" rIns="90000" bIns="46800"/>
          <a:lstStyle/>
          <a:p>
            <a:endParaRPr lang="en-US"/>
          </a:p>
        </p:txBody>
      </p:sp>
      <p:sp>
        <p:nvSpPr>
          <p:cNvPr id="9218" name="Rectangle 2"/>
          <p:cNvSpPr>
            <a:spLocks noGrp="1" noChangeArrowheads="1"/>
          </p:cNvSpPr>
          <p:nvPr>
            <p:ph type="body" idx="1"/>
          </p:nvPr>
        </p:nvSpPr>
        <p:spPr>
          <a:xfrm>
            <a:off x="685800" y="1981200"/>
            <a:ext cx="7772400" cy="4114800"/>
          </a:xfrm>
          <a:ln/>
        </p:spPr>
        <p:txBody>
          <a:bodyPr/>
          <a:lstStyle/>
          <a:p>
            <a:pPr>
              <a:buFont typeface="Times New Roman" pitchFamily="16" charset="0"/>
              <a:buChar char="•"/>
            </a:pPr>
            <a:r>
              <a:rPr lang="en-GB"/>
              <a:t>[begin placing presentation body text here]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143636" y="6475413"/>
            <a:ext cx="2398702"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83</a:t>
            </a:fld>
            <a:endParaRPr lang="en-GB"/>
          </a:p>
        </p:txBody>
      </p:sp>
      <p:sp>
        <p:nvSpPr>
          <p:cNvPr id="10241" name="Rectangle 1"/>
          <p:cNvSpPr>
            <a:spLocks noGrp="1" noChangeArrowheads="1"/>
          </p:cNvSpPr>
          <p:nvPr>
            <p:ph type="title"/>
          </p:nvPr>
        </p:nvSpPr>
        <p:spPr>
          <a:xfrm>
            <a:off x="685800" y="684213"/>
            <a:ext cx="7772400" cy="1160462"/>
          </a:xfrm>
          <a:ln/>
        </p:spPr>
        <p:txBody>
          <a:bodyPr lIns="90000" tIns="46800" rIns="90000" bIns="46800"/>
          <a:lstStyle/>
          <a:p>
            <a:endParaRPr lang="en-US"/>
          </a:p>
        </p:txBody>
      </p:sp>
      <p:sp>
        <p:nvSpPr>
          <p:cNvPr id="10242" name="Rectangle 2"/>
          <p:cNvSpPr>
            <a:spLocks noGrp="1" noChangeArrowheads="1"/>
          </p:cNvSpPr>
          <p:nvPr>
            <p:ph type="body" idx="1"/>
          </p:nvPr>
        </p:nvSpPr>
        <p:spPr>
          <a:xfrm>
            <a:off x="685800" y="1981200"/>
            <a:ext cx="7772400" cy="4208463"/>
          </a:xfrm>
          <a:ln/>
        </p:spPr>
        <p:txBody>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215074" y="6475413"/>
            <a:ext cx="2327264"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84</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11266" name="Rectangle 2"/>
          <p:cNvSpPr>
            <a:spLocks noGrp="1" noChangeArrowheads="1"/>
          </p:cNvSpPr>
          <p:nvPr>
            <p:ph type="body" idx="1"/>
          </p:nvPr>
        </p:nvSpPr>
        <p:spPr>
          <a:xfrm>
            <a:off x="685800" y="1981200"/>
            <a:ext cx="7772400" cy="4208463"/>
          </a:xfrm>
          <a:ln/>
        </p:spPr>
        <p:txBody>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u="sng" dirty="0">
                <a:solidFill>
                  <a:schemeClr val="accent2">
                    <a:lumMod val="75000"/>
                  </a:schemeClr>
                </a:solidFill>
              </a:rPr>
              <a:t>Other Guidelines for IEEE WG Meetings</a:t>
            </a:r>
            <a:endParaRPr lang="en-US" dirty="0"/>
          </a:p>
        </p:txBody>
      </p:sp>
      <p:sp>
        <p:nvSpPr>
          <p:cNvPr id="8" name="Rectangle 4"/>
          <p:cNvSpPr>
            <a:spLocks noChangeArrowheads="1"/>
          </p:cNvSpPr>
          <p:nvPr/>
        </p:nvSpPr>
        <p:spPr bwMode="auto">
          <a:xfrm>
            <a:off x="533400" y="1751013"/>
            <a:ext cx="8229600" cy="4649787"/>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800" u="sng" dirty="0">
              <a:solidFill>
                <a:srgbClr val="FF0000"/>
              </a:solidFill>
              <a:latin typeface="Arial" charset="0"/>
            </a:endParaRPr>
          </a:p>
          <a:p>
            <a:pPr lvl="0" eaLnBrk="1" hangingPunct="1">
              <a:lnSpc>
                <a:spcPct val="80000"/>
              </a:lnSpc>
            </a:pPr>
            <a:endParaRPr lang="en-US" altLang="en-US" sz="800" u="sng" dirty="0">
              <a:solidFill>
                <a:srgbClr val="FF0000"/>
              </a:solidFill>
              <a:cs typeface="Arial" pitchFamily="34" charset="0"/>
            </a:endParaRPr>
          </a:p>
          <a:p>
            <a:pPr lvl="0" eaLnBrk="1" hangingPunct="1">
              <a:lnSpc>
                <a:spcPct val="80000"/>
              </a:lnSpc>
              <a:spcAft>
                <a:spcPct val="40000"/>
              </a:spcAft>
              <a:buFont typeface="Arial" pitchFamily="34" charset="0"/>
              <a:buChar char="•"/>
            </a:pPr>
            <a:r>
              <a:rPr lang="en-US" altLang="en-US" sz="2000" b="1" dirty="0">
                <a:solidFill>
                  <a:schemeClr val="accent6">
                    <a:lumMod val="75000"/>
                  </a:schemeClr>
                </a:solidFill>
                <a:cs typeface="Arial" pitchFamily="34" charset="0"/>
              </a:rPr>
              <a:t>All IEEE-SA standards meetings shall be conducted in compliance with all applicable laws, including antitrust and competition laws.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interpretation, validity, or essentiality of patents/patent claims.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specific license rates, terms, or conditions.</a:t>
            </a:r>
          </a:p>
          <a:p>
            <a:pPr lvl="2" eaLnBrk="1" hangingPunct="1">
              <a:lnSpc>
                <a:spcPct val="80000"/>
              </a:lnSpc>
              <a:spcAft>
                <a:spcPct val="40000"/>
              </a:spcAft>
              <a:buFont typeface="Arial" pitchFamily="34" charset="0"/>
              <a:buChar char="•"/>
            </a:pPr>
            <a:r>
              <a:rPr lang="en-US" altLang="en-US" sz="1600" dirty="0">
                <a:solidFill>
                  <a:schemeClr val="accent6">
                    <a:lumMod val="75000"/>
                  </a:schemeClr>
                </a:solidFill>
                <a:cs typeface="Arial" pitchFamily="34" charset="0"/>
              </a:rPr>
              <a:t>Relative costs, including licensing costs of essential patent claims, of different technical approaches may be discussed in standards development meetings. </a:t>
            </a:r>
          </a:p>
          <a:p>
            <a:pPr lvl="3" eaLnBrk="1" hangingPunct="1">
              <a:lnSpc>
                <a:spcPct val="80000"/>
              </a:lnSpc>
              <a:spcAft>
                <a:spcPct val="40000"/>
              </a:spcAft>
              <a:buFont typeface="Arial" pitchFamily="34" charset="0"/>
              <a:buChar char="•"/>
            </a:pPr>
            <a:r>
              <a:rPr lang="en-GB" altLang="en-US" sz="1600" dirty="0">
                <a:solidFill>
                  <a:schemeClr val="accent6">
                    <a:lumMod val="75000"/>
                  </a:schemeClr>
                </a:solidFill>
                <a:cs typeface="Arial" pitchFamily="34" charset="0"/>
              </a:rPr>
              <a:t>Technical considerations remain primary focus</a:t>
            </a:r>
            <a:endParaRPr lang="en-US" altLang="en-US" sz="1600" dirty="0">
              <a:solidFill>
                <a:schemeClr val="accent6">
                  <a:lumMod val="75000"/>
                </a:schemeClr>
              </a:solidFill>
              <a:cs typeface="Arial" pitchFamily="34" charset="0"/>
            </a:endParaRP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or engage in the fixing of product prices, allocation of customers, or division of sales markets.</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status or substance of ongoing or threatened litigation.</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be silent if inappropriate topics are discussed … do formally object.</a:t>
            </a:r>
          </a:p>
          <a:p>
            <a:pPr lvl="0" algn="ctr" eaLnBrk="1" hangingPunct="1">
              <a:lnSpc>
                <a:spcPct val="80000"/>
              </a:lnSpc>
            </a:pPr>
            <a:r>
              <a:rPr lang="en-US" altLang="en-US" sz="1050" b="1" dirty="0">
                <a:solidFill>
                  <a:schemeClr val="accent6">
                    <a:lumMod val="75000"/>
                  </a:schemeClr>
                </a:solidFill>
                <a:cs typeface="Arial" pitchFamily="34" charset="0"/>
              </a:rPr>
              <a:t>---------------------------------------------------------------   </a:t>
            </a:r>
            <a:endParaRPr lang="en-US" altLang="en-US" sz="1400" b="1" dirty="0">
              <a:solidFill>
                <a:schemeClr val="accent6">
                  <a:lumMod val="75000"/>
                </a:schemeClr>
              </a:solidFill>
              <a:cs typeface="Arial" pitchFamily="34" charset="0"/>
            </a:endParaRPr>
          </a:p>
          <a:p>
            <a:pPr lvl="0" algn="ctr" eaLnBrk="1" hangingPunct="1">
              <a:lnSpc>
                <a:spcPct val="80000"/>
              </a:lnSpc>
            </a:pPr>
            <a:r>
              <a:rPr lang="en-US" altLang="en-US" sz="1400" b="1" dirty="0">
                <a:solidFill>
                  <a:schemeClr val="accent6">
                    <a:lumMod val="75000"/>
                  </a:schemeClr>
                </a:solidFill>
                <a:cs typeface="Arial" pitchFamily="34" charset="0"/>
              </a:rPr>
              <a:t>See </a:t>
            </a:r>
            <a:r>
              <a:rPr lang="en-US" altLang="en-US" sz="1400" b="1" i="1" dirty="0">
                <a:solidFill>
                  <a:schemeClr val="accent6">
                    <a:lumMod val="75000"/>
                  </a:schemeClr>
                </a:solidFill>
                <a:cs typeface="Arial" pitchFamily="34" charset="0"/>
              </a:rPr>
              <a:t>IEEE-SA Standards Board Operations Manual</a:t>
            </a:r>
            <a:r>
              <a:rPr lang="en-US" altLang="en-US" sz="1400" b="1" dirty="0">
                <a:solidFill>
                  <a:schemeClr val="accent6">
                    <a:lumMod val="75000"/>
                  </a:schemeClr>
                </a:solidFill>
                <a:cs typeface="Arial" pitchFamily="34" charset="0"/>
              </a:rPr>
              <a:t>, clause 5.3.10 and </a:t>
            </a:r>
            <a:r>
              <a:rPr lang="en-GB" altLang="en-US" sz="1400" b="1" dirty="0">
                <a:solidFill>
                  <a:schemeClr val="accent6">
                    <a:lumMod val="75000"/>
                  </a:schemeClr>
                </a:solidFill>
                <a:cs typeface="Arial" pitchFamily="34" charset="0"/>
              </a:rPr>
              <a:t>“Promoting Competition and Innovation: What You Need to Know about the IEEE Standards Association's Antitrust and Competition Policy”</a:t>
            </a:r>
            <a:r>
              <a:rPr lang="en-US" altLang="en-US" sz="1400" b="1" dirty="0">
                <a:solidFill>
                  <a:schemeClr val="accent6">
                    <a:lumMod val="75000"/>
                  </a:schemeClr>
                </a:solidFill>
                <a:cs typeface="Arial" pitchFamily="34" charset="0"/>
              </a:rPr>
              <a:t> for more details.</a:t>
            </a:r>
          </a:p>
        </p:txBody>
      </p:sp>
    </p:spTree>
    <p:extLst>
      <p:ext uri="{BB962C8B-B14F-4D97-AF65-F5344CB8AC3E}">
        <p14:creationId xmlns:p14="http://schemas.microsoft.com/office/powerpoint/2010/main" val="23965590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14805</TotalTime>
  <Words>4503</Words>
  <Application>Microsoft Office PowerPoint</Application>
  <PresentationFormat>On-screen Show (4:3)</PresentationFormat>
  <Paragraphs>1132</Paragraphs>
  <Slides>84</Slides>
  <Notes>12</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84</vt:i4>
      </vt:variant>
    </vt:vector>
  </HeadingPairs>
  <TitlesOfParts>
    <vt:vector size="94" baseType="lpstr">
      <vt:lpstr>Arial Unicode MS</vt:lpstr>
      <vt:lpstr>MS Gothic</vt:lpstr>
      <vt:lpstr>MS PGothic</vt:lpstr>
      <vt:lpstr>Arial</vt:lpstr>
      <vt:lpstr>DejaVu Sans</vt:lpstr>
      <vt:lpstr>Monotype Sorts</vt:lpstr>
      <vt:lpstr>Times</vt:lpstr>
      <vt:lpstr>Times New Roman</vt:lpstr>
      <vt:lpstr>Office Theme</vt:lpstr>
      <vt:lpstr>Document</vt:lpstr>
      <vt:lpstr>TGaz Next Generation Positioning  Sep. Meeting Agenda</vt:lpstr>
      <vt:lpstr>IEEE 802.11 Task Group AZ Next Generation Positioning </vt:lpstr>
      <vt:lpstr>Abstract</vt:lpstr>
      <vt:lpstr>Logistics</vt:lpstr>
      <vt:lpstr>Patent Policy</vt:lpstr>
      <vt:lpstr>Participants, Patents, and Duty to Inform</vt:lpstr>
      <vt:lpstr>Patent Related Links</vt:lpstr>
      <vt:lpstr>Call for Potentially Essential Patents</vt:lpstr>
      <vt:lpstr>Other Guidelines for IEEE WG Meetings</vt:lpstr>
      <vt:lpstr>Participation in IEEE 802 Meetings</vt:lpstr>
      <vt:lpstr>802 Ground rules </vt:lpstr>
      <vt:lpstr>IEEE-SA policy documents</vt:lpstr>
      <vt:lpstr>PowerPoint Presentation</vt:lpstr>
      <vt:lpstr>PowerPoint Presentation</vt:lpstr>
      <vt:lpstr>TGaz Schedule at a glance</vt:lpstr>
      <vt:lpstr>Agenda for the Week</vt:lpstr>
      <vt:lpstr>Agenda for the Week (con.)</vt:lpstr>
      <vt:lpstr>Submission List for the week (1)</vt:lpstr>
      <vt:lpstr>Submission List for the week (2)</vt:lpstr>
      <vt:lpstr>TG Process</vt:lpstr>
      <vt:lpstr>Agenda For The Week</vt:lpstr>
      <vt:lpstr>PowerPoint Presentation</vt:lpstr>
      <vt:lpstr>Meeting Slot # 1 discussion items</vt:lpstr>
      <vt:lpstr>Submission order – Slot #1</vt:lpstr>
      <vt:lpstr>Approval of previous meeting minutes</vt:lpstr>
      <vt:lpstr>Approval of Aug. 30th Telecon Minutes</vt:lpstr>
      <vt:lpstr>Approval of FRD Working Draft</vt:lpstr>
      <vt:lpstr>Approval of SFD Working Draft</vt:lpstr>
      <vt:lpstr>Approve PAR Modification</vt:lpstr>
      <vt:lpstr>Approve CSD Modification</vt:lpstr>
      <vt:lpstr>Presentations</vt:lpstr>
      <vt:lpstr>Attendance reminder</vt:lpstr>
      <vt:lpstr>Recess</vt:lpstr>
      <vt:lpstr>PowerPoint Presentation</vt:lpstr>
      <vt:lpstr>Meeting Slot # 2 discussion items</vt:lpstr>
      <vt:lpstr>Submission order – Slot # 2</vt:lpstr>
      <vt:lpstr>Presentations</vt:lpstr>
      <vt:lpstr>Reminder to do attendance</vt:lpstr>
      <vt:lpstr>Recess</vt:lpstr>
      <vt:lpstr>PowerPoint Presentation</vt:lpstr>
      <vt:lpstr>Meeting Slot # 3 discussion items</vt:lpstr>
      <vt:lpstr>Meeting Slot # 3 discussion items</vt:lpstr>
      <vt:lpstr>Submission order – Slot #3</vt:lpstr>
      <vt:lpstr>Presentations</vt:lpstr>
      <vt:lpstr>Reminder to do attendance</vt:lpstr>
      <vt:lpstr>Recess</vt:lpstr>
      <vt:lpstr>PowerPoint Presentation</vt:lpstr>
      <vt:lpstr>Meeting Slot # 4 discussion items</vt:lpstr>
      <vt:lpstr>Meeting Slot # 4 discussion items</vt:lpstr>
      <vt:lpstr>Submission order – Slot #4</vt:lpstr>
      <vt:lpstr>Presentations</vt:lpstr>
      <vt:lpstr>Reminder to do attendance</vt:lpstr>
      <vt:lpstr>Recess</vt:lpstr>
      <vt:lpstr>PowerPoint Presentation</vt:lpstr>
      <vt:lpstr>Meeting Slot # 5 discussion items</vt:lpstr>
      <vt:lpstr>Submission order – Slot #5</vt:lpstr>
      <vt:lpstr>Presentations</vt:lpstr>
      <vt:lpstr>FRD Maturity – Freeze (previously)</vt:lpstr>
      <vt:lpstr>Motion (May meeting) </vt:lpstr>
      <vt:lpstr>Consider FRD Freeze</vt:lpstr>
      <vt:lpstr>Consider FRD Freeze (July meeting)</vt:lpstr>
      <vt:lpstr>Timelines – NO JULY FRD Freeze</vt:lpstr>
      <vt:lpstr>Timelines (con.)</vt:lpstr>
      <vt:lpstr>Current Approved Timelines</vt:lpstr>
      <vt:lpstr>Revised Timelines – Complete Scope</vt:lpstr>
      <vt:lpstr>Goals for Nov. Meeting</vt:lpstr>
      <vt:lpstr>Motion – approval of Nov. meeting Goals</vt:lpstr>
      <vt:lpstr>Teleconference Schedule</vt:lpstr>
      <vt:lpstr>Reminder to do attendance</vt:lpstr>
      <vt:lpstr>AOB?</vt:lpstr>
      <vt:lpstr>Adjourn</vt:lpstr>
      <vt:lpstr>PowerPoint Presentation</vt:lpstr>
      <vt:lpstr>Approval of Telecon Minutes</vt:lpstr>
      <vt:lpstr>Motion to Adopt Text to SFD/FRD</vt:lpstr>
      <vt:lpstr>Motion to Release Liaison to WG</vt:lpstr>
      <vt:lpstr>Motion – Approve PAR Change</vt:lpstr>
      <vt:lpstr>Motion – Approve CSD Change</vt:lpstr>
      <vt:lpstr>802.11 Template Instructions 1/4</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TGaz Agenda</dc:title>
  <dc:subject>TG AZ Meeting Agenda</dc:subject>
  <dc:creator>Segev, Jonathan (Intel Corporation)</dc:creator>
  <cp:lastModifiedBy>Segev, Jonathan</cp:lastModifiedBy>
  <cp:revision>267</cp:revision>
  <cp:lastPrinted>1601-01-01T00:00:00Z</cp:lastPrinted>
  <dcterms:created xsi:type="dcterms:W3CDTF">2017-01-29T08:57:00Z</dcterms:created>
  <dcterms:modified xsi:type="dcterms:W3CDTF">2017-09-12T20:03:56Z</dcterms:modified>
</cp:coreProperties>
</file>