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5"/>
  </p:notesMasterIdLst>
  <p:handoutMasterIdLst>
    <p:handoutMasterId r:id="rId76"/>
  </p:handoutMasterIdLst>
  <p:sldIdLst>
    <p:sldId id="256" r:id="rId2"/>
    <p:sldId id="265" r:id="rId3"/>
    <p:sldId id="257"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315" r:id="rId18"/>
    <p:sldId id="316" r:id="rId19"/>
    <p:sldId id="331" r:id="rId20"/>
    <p:sldId id="281" r:id="rId21"/>
    <p:sldId id="282" r:id="rId22"/>
    <p:sldId id="283" r:id="rId23"/>
    <p:sldId id="284" r:id="rId24"/>
    <p:sldId id="346" r:id="rId25"/>
    <p:sldId id="318" r:id="rId26"/>
    <p:sldId id="345" r:id="rId27"/>
    <p:sldId id="285" r:id="rId28"/>
    <p:sldId id="286" r:id="rId29"/>
    <p:sldId id="287" r:id="rId30"/>
    <p:sldId id="290" r:id="rId31"/>
    <p:sldId id="289" r:id="rId32"/>
    <p:sldId id="322" r:id="rId33"/>
    <p:sldId id="327" r:id="rId34"/>
    <p:sldId id="304" r:id="rId35"/>
    <p:sldId id="308" r:id="rId36"/>
    <p:sldId id="306" r:id="rId37"/>
    <p:sldId id="330" r:id="rId38"/>
    <p:sldId id="307" r:id="rId39"/>
    <p:sldId id="305" r:id="rId40"/>
    <p:sldId id="328" r:id="rId41"/>
    <p:sldId id="325" r:id="rId42"/>
    <p:sldId id="326" r:id="rId43"/>
    <p:sldId id="323" r:id="rId44"/>
    <p:sldId id="324" r:id="rId45"/>
    <p:sldId id="321" r:id="rId46"/>
    <p:sldId id="329" r:id="rId47"/>
    <p:sldId id="293" r:id="rId48"/>
    <p:sldId id="313" r:id="rId49"/>
    <p:sldId id="340" r:id="rId50"/>
    <p:sldId id="344" r:id="rId51"/>
    <p:sldId id="335" r:id="rId52"/>
    <p:sldId id="339" r:id="rId53"/>
    <p:sldId id="291" r:id="rId54"/>
    <p:sldId id="333" r:id="rId55"/>
    <p:sldId id="314" r:id="rId56"/>
    <p:sldId id="309" r:id="rId57"/>
    <p:sldId id="294" r:id="rId58"/>
    <p:sldId id="295" r:id="rId59"/>
    <p:sldId id="296" r:id="rId60"/>
    <p:sldId id="297" r:id="rId61"/>
    <p:sldId id="298" r:id="rId62"/>
    <p:sldId id="299" r:id="rId63"/>
    <p:sldId id="300" r:id="rId64"/>
    <p:sldId id="301" r:id="rId65"/>
    <p:sldId id="347" r:id="rId66"/>
    <p:sldId id="348" r:id="rId67"/>
    <p:sldId id="258" r:id="rId68"/>
    <p:sldId id="259" r:id="rId69"/>
    <p:sldId id="260" r:id="rId70"/>
    <p:sldId id="261" r:id="rId71"/>
    <p:sldId id="262" r:id="rId72"/>
    <p:sldId id="263" r:id="rId73"/>
    <p:sldId id="264" r:id="rId7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269"/>
            <p14:sldId id="270"/>
            <p14:sldId id="271"/>
            <p14:sldId id="272"/>
            <p14:sldId id="273"/>
            <p14:sldId id="274"/>
            <p14:sldId id="275"/>
            <p14:sldId id="276"/>
            <p14:sldId id="277"/>
            <p14:sldId id="278"/>
            <p14:sldId id="279"/>
            <p14:sldId id="315"/>
            <p14:sldId id="316"/>
            <p14:sldId id="331"/>
          </p14:sldIdLst>
        </p14:section>
        <p14:section name="Slot # 1" id="{A8BC1F47-3153-4394-9D00-B4D234301B74}">
          <p14:sldIdLst>
            <p14:sldId id="281"/>
            <p14:sldId id="282"/>
            <p14:sldId id="283"/>
            <p14:sldId id="284"/>
            <p14:sldId id="346"/>
            <p14:sldId id="318"/>
            <p14:sldId id="345"/>
            <p14:sldId id="285"/>
            <p14:sldId id="286"/>
            <p14:sldId id="287"/>
          </p14:sldIdLst>
        </p14:section>
        <p14:section name="Slot # 2" id="{5DEA695E-ACCD-4583-8C8C-713FC3EAA3F2}">
          <p14:sldIdLst>
            <p14:sldId id="290"/>
            <p14:sldId id="289"/>
            <p14:sldId id="322"/>
            <p14:sldId id="327"/>
            <p14:sldId id="304"/>
            <p14:sldId id="308"/>
          </p14:sldIdLst>
        </p14:section>
        <p14:section name="Slot #3" id="{630C644C-9DFD-4620-9650-24BD26CEB6E3}">
          <p14:sldIdLst>
            <p14:sldId id="306"/>
            <p14:sldId id="330"/>
            <p14:sldId id="307"/>
            <p14:sldId id="305"/>
            <p14:sldId id="328"/>
            <p14:sldId id="325"/>
            <p14:sldId id="326"/>
          </p14:sldIdLst>
        </p14:section>
        <p14:section name="Slot #4" id="{BC53A078-CFD0-4CD3-BEED-747D5107E17F}">
          <p14:sldIdLst>
            <p14:sldId id="323"/>
            <p14:sldId id="324"/>
            <p14:sldId id="321"/>
            <p14:sldId id="329"/>
            <p14:sldId id="293"/>
            <p14:sldId id="313"/>
            <p14:sldId id="340"/>
            <p14:sldId id="344"/>
            <p14:sldId id="335"/>
            <p14:sldId id="339"/>
            <p14:sldId id="291"/>
            <p14:sldId id="333"/>
            <p14:sldId id="314"/>
            <p14:sldId id="309"/>
            <p14:sldId id="294"/>
            <p14:sldId id="295"/>
            <p14:sldId id="296"/>
            <p14:sldId id="297"/>
          </p14:sldIdLst>
        </p14:section>
        <p14:section name="Backup" id="{47BEF69D-F599-4CC7-B784-3CC168788F46}">
          <p14:sldIdLst>
            <p14:sldId id="298"/>
          </p14:sldIdLst>
        </p14:section>
        <p14:section name="Motion Template" id="{F1C8A9DA-86F4-489A-BD5B-5D1CBCA519D3}">
          <p14:sldIdLst>
            <p14:sldId id="299"/>
            <p14:sldId id="300"/>
            <p14:sldId id="301"/>
            <p14:sldId id="347"/>
            <p14:sldId id="348"/>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488" autoAdjust="0"/>
    <p:restoredTop sz="94660"/>
  </p:normalViewPr>
  <p:slideViewPr>
    <p:cSldViewPr>
      <p:cViewPr varScale="1">
        <p:scale>
          <a:sx n="71" d="100"/>
          <a:sy n="71" d="100"/>
        </p:scale>
        <p:origin x="492"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802.11-17/0534r0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802.11-17/0534r0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71</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73</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3668017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57</a:t>
            </a:fld>
            <a:endParaRPr lang="en-US"/>
          </a:p>
        </p:txBody>
      </p:sp>
    </p:spTree>
    <p:extLst>
      <p:ext uri="{BB962C8B-B14F-4D97-AF65-F5344CB8AC3E}">
        <p14:creationId xmlns:p14="http://schemas.microsoft.com/office/powerpoint/2010/main" val="25735195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67</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69</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 2017</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 2017</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 2017</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802.11-17/1209r01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policy_rev.pdf" TargetMode="External"/><Relationship Id="rId7" Type="http://schemas.openxmlformats.org/officeDocument/2006/relationships/hyperlink" Target="http://standards.ieee.org/about/sasb/0316sasbmin.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about/sasb/0616sasbmin.pdf" TargetMode="External"/><Relationship Id="rId5" Type="http://schemas.openxmlformats.org/officeDocument/2006/relationships/hyperlink" Target="http://standards.ieee.org/about/sasb/0916sasbmin.pdf" TargetMode="External"/><Relationship Id="rId4" Type="http://schemas.openxmlformats.org/officeDocument/2006/relationships/hyperlink" Target="http://standards.ieee.org/about/sasb/1216sasbmin.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Sep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July Meeting 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2017-09-07</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192"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9020515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6857496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7759528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7" name="Slide Number Placeholder 3"/>
          <p:cNvSpPr txBox="1">
            <a:spLocks/>
          </p:cNvSpPr>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Slide </a:t>
            </a:r>
            <a:fld id="{440F5867-744E-4AA6-B0ED-4C44D2DFBB7B}" type="slidenum">
              <a:rPr lang="en-GB" smtClean="0"/>
              <a:pPr/>
              <a:t>14</a:t>
            </a:fld>
            <a:endParaRPr lang="en-GB" dirty="0"/>
          </a:p>
        </p:txBody>
      </p:sp>
      <p:sp>
        <p:nvSpPr>
          <p:cNvPr id="8" name="Footer Placeholder 4"/>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Jonathan Segev, Intel Corporation</a:t>
            </a:r>
            <a:endParaRPr lang="en-GB" dirty="0"/>
          </a:p>
        </p:txBody>
      </p:sp>
      <p:sp>
        <p:nvSpPr>
          <p:cNvPr id="10"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rgbClr val="000000"/>
                </a:solidFill>
                <a:effectLst/>
                <a:uLnTx/>
                <a:uFillTx/>
                <a:latin typeface="Times New Roman"/>
                <a:ea typeface="+mj-ea"/>
                <a:cs typeface="+mj-cs"/>
              </a:rPr>
              <a:t>IEEE-SA Rule documents updates 2016</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1"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changes are listed here: </a:t>
            </a:r>
            <a:r>
              <a:rPr kumimoji="0" lang="en-US" sz="2000" b="1" i="0" u="sng" strike="noStrike" kern="0" cap="none" spc="0" normalizeH="0" baseline="0" noProof="0" dirty="0" smtClean="0">
                <a:ln>
                  <a:noFill/>
                </a:ln>
                <a:solidFill>
                  <a:srgbClr val="000000"/>
                </a:solidFill>
                <a:effectLst/>
                <a:uLnTx/>
                <a:uFillTx/>
                <a:latin typeface="Times New Roman"/>
                <a:ea typeface="+mn-ea"/>
                <a:cs typeface="+mn-cs"/>
                <a:hlinkClick r:id="rId3"/>
              </a:rPr>
              <a:t>http://standards.ieee.org/develop/policies/policy_rev.pdf</a:t>
            </a:r>
            <a:endParaRPr kumimoji="0" lang="en-US" sz="20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The Standards Board minutes are here: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4"/>
              </a:rPr>
              <a:t>http://standards.ieee.org/about/sasb/1216sasbmin.pdf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5"/>
              </a:rPr>
              <a:t>http://standards.ieee.org/about/sasb/0916sasbmin.pdf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6"/>
              </a:rPr>
              <a:t>http://standards.ieee.org/about/sasb/0616sasbmin.pdf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7"/>
              </a:rPr>
              <a:t>http://standards.ieee.org/about/sasb/0316sasbmin.pdf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rgbClr val="000000"/>
              </a:solidFill>
              <a:effectLst/>
              <a:uLnTx/>
              <a:uFillTx/>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6956430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571529703"/>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r>
                        <a:rPr lang="en-US" sz="1800" kern="1200" dirty="0" smtClean="0"/>
                        <a:t>AZ</a:t>
                      </a:r>
                      <a:endParaRPr lang="en-US" sz="1800" dirty="0"/>
                    </a:p>
                  </a:txBody>
                  <a:tcPr marT="45746" marB="45746">
                    <a:solidFill>
                      <a:srgbClr val="92D050"/>
                    </a:solidFill>
                  </a:tcPr>
                </a:tc>
                <a:tc>
                  <a:txBody>
                    <a:bodyPr/>
                    <a:lstStyle/>
                    <a:p>
                      <a:pPr algn="ctr"/>
                      <a:endParaRPr lang="en-US" dirty="0"/>
                    </a:p>
                  </a:txBody>
                  <a:tcPr marT="45746" marB="45746"/>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266019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Patent policy</a:t>
            </a:r>
          </a:p>
          <a:p>
            <a:pPr algn="just">
              <a:spcBef>
                <a:spcPct val="20000"/>
              </a:spcBef>
              <a:buFontTx/>
              <a:buChar char="•"/>
            </a:pPr>
            <a:r>
              <a:rPr lang="en-US" altLang="en-US" sz="2000" b="0" dirty="0" smtClean="0"/>
              <a:t>Agenda setting for the week.</a:t>
            </a:r>
          </a:p>
          <a:p>
            <a:pPr algn="just">
              <a:spcBef>
                <a:spcPct val="20000"/>
              </a:spcBef>
              <a:buFontTx/>
              <a:buChar char="•"/>
            </a:pPr>
            <a:r>
              <a:rPr lang="en-US" altLang="en-US" sz="2000" b="0" dirty="0" smtClean="0"/>
              <a:t>Approve </a:t>
            </a:r>
            <a:r>
              <a:rPr lang="en-US" altLang="en-US" sz="2000" b="0" dirty="0"/>
              <a:t>previous meeting minutes </a:t>
            </a:r>
            <a:r>
              <a:rPr lang="en-US" altLang="en-US" sz="2000" b="0" dirty="0" smtClean="0"/>
              <a:t>(11-17-1171).  </a:t>
            </a:r>
          </a:p>
          <a:p>
            <a:pPr algn="just">
              <a:spcBef>
                <a:spcPct val="20000"/>
              </a:spcBef>
              <a:buFontTx/>
              <a:buChar char="•"/>
            </a:pPr>
            <a:r>
              <a:rPr lang="en-US" altLang="en-US" sz="2000" b="0" dirty="0"/>
              <a:t>Review and consider adopting of </a:t>
            </a:r>
            <a:r>
              <a:rPr lang="en-US" altLang="en-US" sz="2000" b="0" dirty="0" smtClean="0"/>
              <a:t>FRD </a:t>
            </a:r>
            <a:r>
              <a:rPr lang="en-US" altLang="en-US" sz="2000" b="0" dirty="0"/>
              <a:t>working draft.</a:t>
            </a:r>
          </a:p>
          <a:p>
            <a:pPr algn="just">
              <a:spcBef>
                <a:spcPct val="20000"/>
              </a:spcBef>
              <a:buFontTx/>
              <a:buChar char="•"/>
            </a:pPr>
            <a:r>
              <a:rPr lang="en-US" altLang="en-US" sz="2000" b="0" dirty="0" smtClean="0"/>
              <a:t>Review </a:t>
            </a:r>
            <a:r>
              <a:rPr lang="en-US" altLang="en-US" sz="2000" b="0" dirty="0"/>
              <a:t>and consider adopting of SFD working draft.</a:t>
            </a:r>
          </a:p>
          <a:p>
            <a:pPr algn="just">
              <a:spcBef>
                <a:spcPct val="20000"/>
              </a:spcBef>
              <a:buFontTx/>
              <a:buChar char="•"/>
            </a:pPr>
            <a:r>
              <a:rPr lang="en-US" altLang="en-US" sz="2000" b="0" dirty="0" smtClean="0"/>
              <a:t>Review remaining open FRD comment resolution.</a:t>
            </a:r>
          </a:p>
          <a:p>
            <a:pPr algn="just">
              <a:spcBef>
                <a:spcPct val="20000"/>
              </a:spcBef>
              <a:buFontTx/>
              <a:buChar char="•"/>
            </a:pPr>
            <a:r>
              <a:rPr lang="en-US" altLang="en-US" sz="2000" b="0" dirty="0" smtClean="0"/>
              <a:t>Presentations </a:t>
            </a:r>
            <a:r>
              <a:rPr lang="en-US" altLang="en-US" sz="2000" b="0" dirty="0"/>
              <a:t>to inform </a:t>
            </a:r>
            <a:r>
              <a:rPr lang="en-US" altLang="en-US" sz="2000" b="0" dirty="0" smtClean="0"/>
              <a:t>the TG</a:t>
            </a:r>
            <a:r>
              <a:rPr lang="en-US" altLang="en-US" sz="2000" b="0" dirty="0" smtClean="0">
                <a:solidFill>
                  <a:srgbClr val="FF33CC"/>
                </a:solidFill>
              </a:rPr>
              <a:t>:</a:t>
            </a:r>
            <a:endParaRPr lang="en-US" altLang="en-US" sz="2000" b="0" dirty="0"/>
          </a:p>
          <a:p>
            <a:pPr lvl="1" algn="just">
              <a:spcBef>
                <a:spcPct val="20000"/>
              </a:spcBef>
              <a:buFontTx/>
              <a:buChar char="•"/>
            </a:pPr>
            <a:r>
              <a:rPr lang="en-US" altLang="en-US" sz="1800" dirty="0" smtClean="0"/>
              <a:t>Submissions </a:t>
            </a:r>
            <a:r>
              <a:rPr lang="en-US" altLang="en-US" sz="1800" dirty="0"/>
              <a:t>towards </a:t>
            </a:r>
            <a:r>
              <a:rPr lang="en-US" altLang="en-US" sz="1800" dirty="0" smtClean="0"/>
              <a:t>SFD </a:t>
            </a:r>
            <a:r>
              <a:rPr lang="en-US" altLang="en-US" sz="1800" dirty="0"/>
              <a:t>text.</a:t>
            </a:r>
          </a:p>
          <a:p>
            <a:pPr lvl="1" algn="just">
              <a:spcBef>
                <a:spcPct val="20000"/>
              </a:spcBef>
              <a:buFontTx/>
              <a:buChar char="•"/>
            </a:pPr>
            <a:r>
              <a:rPr lang="en-US" altLang="en-US" sz="1800" dirty="0"/>
              <a:t>Supportive technical submissions to inform the TG.</a:t>
            </a:r>
          </a:p>
          <a:p>
            <a:pPr algn="just">
              <a:spcBef>
                <a:spcPct val="20000"/>
              </a:spcBef>
              <a:buFontTx/>
              <a:buChar char="•"/>
            </a:pPr>
            <a:r>
              <a:rPr lang="en-US" altLang="en-US" sz="2000" b="0" dirty="0" smtClean="0"/>
              <a:t>Review program timelines and consider updated timelines.</a:t>
            </a:r>
          </a:p>
          <a:p>
            <a:pPr algn="just">
              <a:spcBef>
                <a:spcPct val="20000"/>
              </a:spcBef>
              <a:buFontTx/>
              <a:buChar char="•"/>
            </a:pPr>
            <a:r>
              <a:rPr lang="en-US" altLang="en-US" sz="2000" b="0" dirty="0" smtClean="0"/>
              <a:t>Schedule </a:t>
            </a:r>
            <a:r>
              <a:rPr lang="en-US" altLang="en-US" sz="2000" b="0" dirty="0"/>
              <a:t>teleconference times as needed.</a:t>
            </a:r>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3018367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(1)</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3998198641"/>
              </p:ext>
            </p:extLst>
          </p:nvPr>
        </p:nvGraphicFramePr>
        <p:xfrm>
          <a:off x="380206" y="1484784"/>
          <a:ext cx="8458200" cy="3931744"/>
        </p:xfrm>
        <a:graphic>
          <a:graphicData uri="http://schemas.openxmlformats.org/drawingml/2006/table">
            <a:tbl>
              <a:tblPr firstRow="1" bandRow="1">
                <a:tableStyleId>{21E4AEA4-8DFA-4A89-87EB-49C32662AFE0}</a:tableStyleId>
              </a:tblPr>
              <a:tblGrid>
                <a:gridCol w="1205558"/>
                <a:gridCol w="1690092"/>
                <a:gridCol w="3422476"/>
                <a:gridCol w="2140074"/>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pPr marL="0" algn="l" defTabSz="914400" rtl="0" eaLnBrk="1" latinLnBrk="0" hangingPunct="1"/>
                      <a:r>
                        <a:rPr lang="en-US" sz="1600" kern="1200" dirty="0" smtClean="0">
                          <a:solidFill>
                            <a:schemeClr val="dk1"/>
                          </a:solidFill>
                          <a:latin typeface="+mn-lt"/>
                          <a:ea typeface="+mn-ea"/>
                          <a:cs typeface="+mn-cs"/>
                        </a:rPr>
                        <a:t>11-17-1209</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Sep 2017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11-17-1171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July meeting </a:t>
                      </a:r>
                      <a:r>
                        <a:rPr lang="en-US" sz="1600" kern="1200" dirty="0" smtClean="0">
                          <a:solidFill>
                            <a:schemeClr val="dk1"/>
                          </a:solidFill>
                          <a:latin typeface="+mn-lt"/>
                          <a:ea typeface="+mn-ea"/>
                          <a:cs typeface="+mn-cs"/>
                        </a:rPr>
                        <a:t>minutes</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Meeting minutes</a:t>
                      </a:r>
                    </a:p>
                  </a:txBody>
                  <a:tcPr marT="45712" marB="45712"/>
                </a:tc>
              </a:tr>
              <a:tr h="157564">
                <a:tc>
                  <a:txBody>
                    <a:bodyPr/>
                    <a:lstStyle/>
                    <a:p>
                      <a:r>
                        <a:rPr lang="en-US" sz="1600" dirty="0" smtClean="0"/>
                        <a:t>11-17-1385</a:t>
                      </a:r>
                      <a:endParaRPr lang="en-US" sz="1600" dirty="0"/>
                    </a:p>
                  </a:txBody>
                  <a:tcPr marT="45712" marB="45712"/>
                </a:tc>
                <a:tc>
                  <a:txBody>
                    <a:bodyPr/>
                    <a:lstStyle/>
                    <a:p>
                      <a:r>
                        <a:rPr lang="en-US" sz="1600" dirty="0" smtClean="0"/>
                        <a:t>Roy Want</a:t>
                      </a:r>
                      <a:r>
                        <a:rPr lang="en-US" sz="1600" baseline="0" dirty="0" smtClean="0"/>
                        <a:t> </a:t>
                      </a:r>
                      <a:endParaRPr lang="en-US" sz="1600" dirty="0"/>
                    </a:p>
                  </a:txBody>
                  <a:tcPr marT="45712" marB="45712"/>
                </a:tc>
                <a:tc>
                  <a:txBody>
                    <a:bodyPr/>
                    <a:lstStyle/>
                    <a:p>
                      <a:r>
                        <a:rPr lang="en-US" sz="1600" dirty="0" smtClean="0"/>
                        <a:t>Aug. 30</a:t>
                      </a:r>
                      <a:r>
                        <a:rPr lang="en-US" sz="1600" baseline="30000" dirty="0" smtClean="0"/>
                        <a:t>th</a:t>
                      </a:r>
                      <a:r>
                        <a:rPr lang="en-US" sz="1600" dirty="0" smtClean="0"/>
                        <a:t> </a:t>
                      </a:r>
                      <a:r>
                        <a:rPr lang="en-US" sz="1600" dirty="0" err="1" smtClean="0"/>
                        <a:t>telecon</a:t>
                      </a:r>
                      <a:r>
                        <a:rPr lang="en-US" sz="1600" dirty="0" smtClean="0"/>
                        <a:t> minutes</a:t>
                      </a:r>
                      <a:endParaRPr lang="en-US" sz="1600" dirty="0"/>
                    </a:p>
                  </a:txBody>
                  <a:tcPr marT="45712" marB="45712"/>
                </a:tc>
                <a:tc>
                  <a:txBody>
                    <a:bodyPr/>
                    <a:lstStyle/>
                    <a:p>
                      <a:r>
                        <a:rPr lang="en-US" sz="1600" dirty="0" err="1" smtClean="0"/>
                        <a:t>Telecon</a:t>
                      </a:r>
                      <a:r>
                        <a:rPr lang="en-US" sz="1600" dirty="0" smtClean="0"/>
                        <a:t> minutes</a:t>
                      </a:r>
                      <a:endParaRPr lang="en-US" sz="1600" dirty="0"/>
                    </a:p>
                  </a:txBody>
                  <a:tcPr marT="45712" marB="45712"/>
                </a:tc>
              </a:tr>
              <a:tr h="157564">
                <a:tc>
                  <a:txBody>
                    <a:bodyPr/>
                    <a:lstStyle/>
                    <a:p>
                      <a:pPr marL="0" algn="l" defTabSz="914400" rtl="0" eaLnBrk="1" latinLnBrk="0" hangingPunct="1"/>
                      <a:r>
                        <a:rPr lang="en-US" sz="1600" kern="1200" dirty="0" smtClean="0">
                          <a:solidFill>
                            <a:schemeClr val="dk1"/>
                          </a:solidFill>
                          <a:latin typeface="+mn-lt"/>
                          <a:ea typeface="+mn-ea"/>
                          <a:cs typeface="+mn-cs"/>
                        </a:rPr>
                        <a:t>11-16-424</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Allan Zhu</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FRD Working Draft Approval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FRD </a:t>
                      </a:r>
                      <a:endParaRPr lang="en-US" sz="1600" kern="1200" dirty="0">
                        <a:solidFill>
                          <a:schemeClr val="dk1"/>
                        </a:solidFill>
                        <a:latin typeface="+mn-lt"/>
                        <a:ea typeface="+mn-ea"/>
                        <a:cs typeface="+mn-cs"/>
                      </a:endParaRPr>
                    </a:p>
                  </a:txBody>
                  <a:tcPr marT="45712" marB="45712"/>
                </a:tc>
              </a:tr>
              <a:tr h="148656">
                <a:tc>
                  <a:txBody>
                    <a:bodyPr/>
                    <a:lstStyle/>
                    <a:p>
                      <a:pPr marL="0" algn="l" defTabSz="914400" rtl="0" eaLnBrk="1" latinLnBrk="0" hangingPunct="1"/>
                      <a:r>
                        <a:rPr lang="en-US" sz="1600" kern="1200" dirty="0" smtClean="0">
                          <a:solidFill>
                            <a:schemeClr val="dk1"/>
                          </a:solidFill>
                          <a:latin typeface="+mn-lt"/>
                          <a:ea typeface="+mn-ea"/>
                          <a:cs typeface="+mn-cs"/>
                        </a:rPr>
                        <a:t>11-17-462</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Chao Chu Wang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r>
                        <a:rPr lang="en-US" sz="1600" kern="1200" baseline="0" dirty="0" smtClean="0">
                          <a:solidFill>
                            <a:schemeClr val="dk1"/>
                          </a:solidFill>
                          <a:latin typeface="+mn-lt"/>
                          <a:ea typeface="+mn-ea"/>
                          <a:cs typeface="+mn-cs"/>
                        </a:rPr>
                        <a:t> Working Draft approval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r>
                        <a:rPr lang="en-US" sz="1600" kern="1200" baseline="0" dirty="0" smtClean="0">
                          <a:solidFill>
                            <a:schemeClr val="dk1"/>
                          </a:solidFill>
                          <a:latin typeface="+mn-lt"/>
                          <a:ea typeface="+mn-ea"/>
                          <a:cs typeface="+mn-cs"/>
                        </a:rPr>
                        <a:t> </a:t>
                      </a:r>
                      <a:endParaRPr lang="en-US" sz="1600" kern="1200" dirty="0">
                        <a:solidFill>
                          <a:schemeClr val="dk1"/>
                        </a:solidFill>
                        <a:latin typeface="+mn-lt"/>
                        <a:ea typeface="+mn-ea"/>
                        <a:cs typeface="+mn-cs"/>
                      </a:endParaRPr>
                    </a:p>
                  </a:txBody>
                  <a:tcPr marT="45712" marB="45712"/>
                </a:tc>
              </a:tr>
              <a:tr h="152392">
                <a:tc>
                  <a:txBody>
                    <a:bodyPr/>
                    <a:lstStyle/>
                    <a:p>
                      <a:r>
                        <a:rPr lang="en-US" sz="1600" dirty="0" smtClean="0"/>
                        <a:t>11-17-1305</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kern="1200" dirty="0" smtClean="0">
                          <a:solidFill>
                            <a:schemeClr val="dk1"/>
                          </a:solidFill>
                          <a:effectLst/>
                          <a:latin typeface="+mn-lt"/>
                          <a:ea typeface="+mn-ea"/>
                          <a:cs typeface="+mn-cs"/>
                        </a:rPr>
                        <a:t>SU Sounding Measurement Exchange and Feedback</a:t>
                      </a:r>
                      <a:endParaRPr lang="en-US" sz="1600" dirty="0"/>
                    </a:p>
                  </a:txBody>
                  <a:tcPr marT="45712" marB="45712"/>
                </a:tc>
                <a:tc>
                  <a:txBody>
                    <a:bodyPr/>
                    <a:lstStyle/>
                    <a:p>
                      <a:r>
                        <a:rPr lang="en-US" sz="1600" dirty="0" smtClean="0"/>
                        <a:t>SFD</a:t>
                      </a:r>
                      <a:endParaRPr lang="en-US" sz="1600" dirty="0"/>
                    </a:p>
                  </a:txBody>
                  <a:tcPr marT="45712" marB="45712"/>
                </a:tc>
              </a:tr>
              <a:tr h="152392">
                <a:tc>
                  <a:txBody>
                    <a:bodyPr/>
                    <a:lstStyle/>
                    <a:p>
                      <a:r>
                        <a:rPr lang="en-US" sz="1600" b="0" dirty="0" smtClean="0"/>
                        <a:t>11-17-1308</a:t>
                      </a:r>
                      <a:endParaRPr lang="en-US" sz="1600" b="0" dirty="0"/>
                    </a:p>
                  </a:txBody>
                  <a:tcPr marT="45712" marB="45712"/>
                </a:tc>
                <a:tc>
                  <a:txBody>
                    <a:bodyPr/>
                    <a:lstStyle/>
                    <a:p>
                      <a:r>
                        <a:rPr lang="en-US" sz="1600" b="0" dirty="0" smtClean="0"/>
                        <a:t>Feng Jiang</a:t>
                      </a:r>
                      <a:endParaRPr lang="en-US" sz="1600" b="0" dirty="0"/>
                    </a:p>
                  </a:txBody>
                  <a:tcPr marT="45712" marB="45712"/>
                </a:tc>
                <a:tc>
                  <a:txBody>
                    <a:bodyPr/>
                    <a:lstStyle/>
                    <a:p>
                      <a:r>
                        <a:rPr lang="en-US" sz="1600" b="0" kern="1200" dirty="0" smtClean="0">
                          <a:solidFill>
                            <a:schemeClr val="dk1"/>
                          </a:solidFill>
                          <a:effectLst/>
                          <a:latin typeface="+mn-lt"/>
                          <a:ea typeface="+mn-ea"/>
                          <a:cs typeface="+mn-cs"/>
                        </a:rPr>
                        <a:t>Collaborative Time of Arrival (</a:t>
                      </a:r>
                      <a:r>
                        <a:rPr lang="en-US" sz="1600" b="0" kern="1200" dirty="0" err="1" smtClean="0">
                          <a:solidFill>
                            <a:schemeClr val="dk1"/>
                          </a:solidFill>
                          <a:effectLst/>
                          <a:latin typeface="+mn-lt"/>
                          <a:ea typeface="+mn-ea"/>
                          <a:cs typeface="+mn-cs"/>
                        </a:rPr>
                        <a:t>CToA</a:t>
                      </a:r>
                      <a:r>
                        <a:rPr lang="en-US" sz="1600" b="0" kern="1200" dirty="0" smtClean="0">
                          <a:solidFill>
                            <a:schemeClr val="dk1"/>
                          </a:solidFill>
                          <a:effectLst/>
                          <a:latin typeface="+mn-lt"/>
                          <a:ea typeface="+mn-ea"/>
                          <a:cs typeface="+mn-cs"/>
                        </a:rPr>
                        <a:t>)</a:t>
                      </a:r>
                      <a:endParaRPr lang="en-US" sz="1600" b="0" dirty="0"/>
                    </a:p>
                  </a:txBody>
                  <a:tcPr marT="45712" marB="45712"/>
                </a:tc>
                <a:tc>
                  <a:txBody>
                    <a:bodyPr/>
                    <a:lstStyle/>
                    <a:p>
                      <a:r>
                        <a:rPr lang="en-US" sz="1600" b="0" dirty="0" smtClean="0"/>
                        <a:t>Technical</a:t>
                      </a:r>
                      <a:endParaRPr lang="en-US" sz="1600" b="0" dirty="0"/>
                    </a:p>
                  </a:txBody>
                  <a:tcPr marT="45712" marB="45712"/>
                </a:tc>
              </a:tr>
              <a:tr h="0">
                <a:tc>
                  <a:txBody>
                    <a:bodyPr/>
                    <a:lstStyle/>
                    <a:p>
                      <a:r>
                        <a:rPr lang="en-US" sz="1600" b="0" dirty="0" smtClean="0"/>
                        <a:t>11-17-1309</a:t>
                      </a:r>
                      <a:endParaRPr lang="en-US" sz="1600" b="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t>Feng Jiang</a:t>
                      </a:r>
                    </a:p>
                  </a:txBody>
                  <a:tcPr marT="45712" marB="45712"/>
                </a:tc>
                <a:tc>
                  <a:txBody>
                    <a:bodyPr/>
                    <a:lstStyle/>
                    <a:p>
                      <a:r>
                        <a:rPr lang="en-US" sz="1600" b="0" kern="1200" dirty="0" err="1" smtClean="0">
                          <a:solidFill>
                            <a:schemeClr val="dk1"/>
                          </a:solidFill>
                          <a:effectLst/>
                          <a:latin typeface="+mn-lt"/>
                          <a:ea typeface="+mn-ea"/>
                          <a:cs typeface="+mn-cs"/>
                        </a:rPr>
                        <a:t>CToA</a:t>
                      </a:r>
                      <a:r>
                        <a:rPr lang="en-US" sz="1600" b="0" kern="1200" dirty="0" smtClean="0">
                          <a:solidFill>
                            <a:schemeClr val="dk1"/>
                          </a:solidFill>
                          <a:effectLst/>
                          <a:latin typeface="+mn-lt"/>
                          <a:ea typeface="+mn-ea"/>
                          <a:cs typeface="+mn-cs"/>
                        </a:rPr>
                        <a:t> Protocol Analysis</a:t>
                      </a:r>
                      <a:endParaRPr lang="en-US" sz="1600" b="0" dirty="0"/>
                    </a:p>
                  </a:txBody>
                  <a:tcPr marT="45712" marB="45712"/>
                </a:tc>
                <a:tc>
                  <a:txBody>
                    <a:bodyPr/>
                    <a:lstStyle/>
                    <a:p>
                      <a:r>
                        <a:rPr lang="en-US" sz="1600" b="0" dirty="0" smtClean="0"/>
                        <a:t>Technical</a:t>
                      </a:r>
                      <a:endParaRPr lang="en-US" sz="1600" b="0" dirty="0"/>
                    </a:p>
                  </a:txBody>
                  <a:tcPr marT="45712" marB="45712"/>
                </a:tc>
              </a:tr>
              <a:tr h="213355">
                <a:tc>
                  <a:txBody>
                    <a:bodyPr/>
                    <a:lstStyle/>
                    <a:p>
                      <a:r>
                        <a:rPr lang="en-US" sz="1600" dirty="0" smtClean="0"/>
                        <a:t>11-17-1269</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Scalable Location Protocol</a:t>
                      </a:r>
                      <a:endParaRPr lang="en-US" sz="1600" dirty="0"/>
                    </a:p>
                  </a:txBody>
                  <a:tcPr marT="45712" marB="45712"/>
                </a:tc>
                <a:tc>
                  <a:txBody>
                    <a:bodyPr/>
                    <a:lstStyle/>
                    <a:p>
                      <a:r>
                        <a:rPr lang="en-US" sz="1600" dirty="0" smtClean="0"/>
                        <a:t>Technical</a:t>
                      </a:r>
                      <a:endParaRPr lang="en-US" sz="1600" dirty="0"/>
                    </a:p>
                  </a:txBody>
                  <a:tcPr marT="45712" marB="45712"/>
                </a:tc>
              </a:tr>
              <a:tr h="0">
                <a:tc>
                  <a:txBody>
                    <a:bodyPr/>
                    <a:lstStyle/>
                    <a:p>
                      <a:pPr marL="0" algn="l" defTabSz="914400" rtl="0" eaLnBrk="1" latinLnBrk="0" hangingPunct="1"/>
                      <a:r>
                        <a:rPr lang="en-US" sz="1600" kern="1200" dirty="0" smtClean="0">
                          <a:solidFill>
                            <a:schemeClr val="dk1"/>
                          </a:solidFill>
                          <a:latin typeface="+mn-lt"/>
                          <a:ea typeface="+mn-ea"/>
                          <a:cs typeface="+mn-cs"/>
                        </a:rPr>
                        <a:t>11-17-1371</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Erik 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Scalable Location Performance</a:t>
                      </a:r>
                      <a:r>
                        <a:rPr lang="en-US" sz="1600" b="1" kern="1200" dirty="0" smtClean="0">
                          <a:solidFill>
                            <a:schemeClr val="dk1"/>
                          </a:solidFill>
                          <a:effectLst/>
                          <a:latin typeface="+mn-lt"/>
                          <a:ea typeface="+mn-ea"/>
                          <a:cs typeface="+mn-cs"/>
                        </a:rPr>
                        <a:t> </a:t>
                      </a:r>
                      <a:endParaRPr lang="en-US" sz="1600"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Technical</a:t>
                      </a:r>
                      <a:endParaRPr lang="en-US" sz="1600" kern="1200" dirty="0" smtClean="0">
                        <a:solidFill>
                          <a:schemeClr val="dk1"/>
                        </a:solidFill>
                        <a:latin typeface="+mn-lt"/>
                        <a:ea typeface="+mn-ea"/>
                        <a:cs typeface="+mn-cs"/>
                      </a:endParaRPr>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2076556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(2)</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18</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2783202721"/>
              </p:ext>
            </p:extLst>
          </p:nvPr>
        </p:nvGraphicFramePr>
        <p:xfrm>
          <a:off x="342106" y="1751013"/>
          <a:ext cx="8458200" cy="3642192"/>
        </p:xfrm>
        <a:graphic>
          <a:graphicData uri="http://schemas.openxmlformats.org/drawingml/2006/table">
            <a:tbl>
              <a:tblPr firstRow="1" bandRow="1">
                <a:tableStyleId>{21E4AEA4-8DFA-4A89-87EB-49C32662AFE0}</a:tableStyleId>
              </a:tblPr>
              <a:tblGrid>
                <a:gridCol w="1205558"/>
                <a:gridCol w="1512168"/>
                <a:gridCol w="3600400"/>
                <a:gridCol w="2140074"/>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259072">
                <a:tc>
                  <a:txBody>
                    <a:bodyPr/>
                    <a:lstStyle/>
                    <a:p>
                      <a:pPr marL="0" algn="l" defTabSz="914400" rtl="0" eaLnBrk="1" latinLnBrk="0" hangingPunct="1"/>
                      <a:r>
                        <a:rPr lang="en-US" sz="1600" kern="1200" dirty="0" smtClean="0">
                          <a:solidFill>
                            <a:schemeClr val="dk1"/>
                          </a:solidFill>
                          <a:effectLst/>
                          <a:latin typeface="+mn-lt"/>
                          <a:ea typeface="+mn-ea"/>
                          <a:cs typeface="+mn-cs"/>
                        </a:rPr>
                        <a:t>11-17-1372</a:t>
                      </a:r>
                      <a:endParaRPr lang="en-US" sz="1600" kern="1200" dirty="0">
                        <a:solidFill>
                          <a:schemeClr val="dk1"/>
                        </a:solidFill>
                        <a:effectLst/>
                        <a:latin typeface="+mn-lt"/>
                        <a:ea typeface="+mn-ea"/>
                        <a:cs typeface="+mn-cs"/>
                      </a:endParaRPr>
                    </a:p>
                  </a:txBody>
                  <a:tcPr marT="45712"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Erik Lindskog</a:t>
                      </a:r>
                    </a:p>
                  </a:txBody>
                  <a:tcPr marT="45712" marB="0"/>
                </a:tc>
                <a:tc>
                  <a:txBody>
                    <a:bodyPr/>
                    <a:lstStyle/>
                    <a:p>
                      <a:pPr marL="0" algn="l" defTabSz="914400" rtl="0" eaLnBrk="1" latinLnBrk="0" hangingPunct="1"/>
                      <a:r>
                        <a:rPr lang="en-US" sz="1600" kern="1200" dirty="0" smtClean="0">
                          <a:solidFill>
                            <a:schemeClr val="dk1"/>
                          </a:solidFill>
                          <a:effectLst/>
                          <a:latin typeface="+mn-lt"/>
                          <a:ea typeface="+mn-ea"/>
                          <a:cs typeface="+mn-cs"/>
                        </a:rPr>
                        <a:t>CP Replay Attack Protection </a:t>
                      </a:r>
                      <a:endParaRPr lang="en-US" sz="1600" kern="1200" dirty="0">
                        <a:solidFill>
                          <a:schemeClr val="dk1"/>
                        </a:solidFill>
                        <a:effectLst/>
                        <a:latin typeface="+mn-lt"/>
                        <a:ea typeface="+mn-ea"/>
                        <a:cs typeface="+mn-cs"/>
                      </a:endParaRPr>
                    </a:p>
                  </a:txBody>
                  <a:tcPr marT="45712" marB="0"/>
                </a:tc>
                <a:tc>
                  <a:txBody>
                    <a:bodyPr/>
                    <a:lstStyle/>
                    <a:p>
                      <a:pPr marL="0" algn="l" defTabSz="914400" rtl="0" eaLnBrk="1" latinLnBrk="0" hangingPunct="1"/>
                      <a:r>
                        <a:rPr lang="en-US" sz="1600" kern="1200" dirty="0" smtClean="0">
                          <a:solidFill>
                            <a:schemeClr val="dk1"/>
                          </a:solidFill>
                          <a:effectLst/>
                          <a:latin typeface="+mn-lt"/>
                          <a:ea typeface="+mn-ea"/>
                          <a:cs typeface="+mn-cs"/>
                        </a:rPr>
                        <a:t>Technical</a:t>
                      </a:r>
                      <a:endParaRPr lang="en-US" sz="1600" kern="1200" dirty="0">
                        <a:solidFill>
                          <a:schemeClr val="dk1"/>
                        </a:solidFill>
                        <a:effectLst/>
                        <a:latin typeface="+mn-lt"/>
                        <a:ea typeface="+mn-ea"/>
                        <a:cs typeface="+mn-cs"/>
                      </a:endParaRPr>
                    </a:p>
                  </a:txBody>
                  <a:tcPr marT="45712" marB="0"/>
                </a:tc>
              </a:tr>
              <a:tr h="259072">
                <a:tc>
                  <a:txBody>
                    <a:bodyPr/>
                    <a:lstStyle/>
                    <a:p>
                      <a:pPr marL="0" algn="l" defTabSz="914400" rtl="0" eaLnBrk="1" latinLnBrk="0" hangingPunct="1"/>
                      <a:r>
                        <a:rPr lang="en-US" sz="1600" kern="1200" dirty="0" smtClean="0">
                          <a:solidFill>
                            <a:schemeClr val="dk1"/>
                          </a:solidFill>
                          <a:latin typeface="+mn-lt"/>
                          <a:ea typeface="+mn-ea"/>
                          <a:cs typeface="+mn-cs"/>
                        </a:rPr>
                        <a:t>11-17-1373</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SK Yong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noProof="0" dirty="0" smtClean="0">
                          <a:solidFill>
                            <a:schemeClr val="dk1"/>
                          </a:solidFill>
                          <a:latin typeface="+mn-lt"/>
                          <a:ea typeface="+mn-ea"/>
                          <a:cs typeface="+mn-cs"/>
                        </a:rPr>
                        <a:t>FRD and SRD Text for PHY Security </a:t>
                      </a:r>
                      <a:endParaRPr lang="en-US" sz="1600"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FRD/SFD</a:t>
                      </a:r>
                      <a:endParaRPr lang="en-US" sz="16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600" kern="1200" dirty="0" smtClean="0">
                          <a:solidFill>
                            <a:schemeClr val="dk1"/>
                          </a:solidFill>
                          <a:latin typeface="+mn-lt"/>
                          <a:ea typeface="+mn-ea"/>
                          <a:cs typeface="+mn-cs"/>
                        </a:rPr>
                        <a:t>11-17-1318</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smtClean="0">
                          <a:solidFill>
                            <a:schemeClr val="dk1"/>
                          </a:solidFill>
                          <a:latin typeface="+mn-lt"/>
                          <a:ea typeface="+mn-ea"/>
                          <a:cs typeface="+mn-cs"/>
                        </a:rPr>
                        <a:t>SK Yong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noProof="0" dirty="0" smtClean="0">
                          <a:solidFill>
                            <a:schemeClr val="dk1"/>
                          </a:solidFill>
                          <a:latin typeface="+mn-lt"/>
                          <a:ea typeface="+mn-ea"/>
                          <a:cs typeface="+mn-cs"/>
                        </a:rPr>
                        <a:t>802.11az NGP CSD update</a:t>
                      </a:r>
                      <a:endParaRPr lang="en-US" sz="1600"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CSD</a:t>
                      </a:r>
                      <a:endParaRPr lang="en-US" sz="1600" kern="1200" dirty="0">
                        <a:solidFill>
                          <a:schemeClr val="dk1"/>
                        </a:solidFill>
                        <a:latin typeface="+mn-lt"/>
                        <a:ea typeface="+mn-ea"/>
                        <a:cs typeface="+mn-cs"/>
                      </a:endParaRPr>
                    </a:p>
                  </a:txBody>
                  <a:tcPr marT="45712" marB="45712"/>
                </a:tc>
              </a:tr>
              <a:tr h="166662">
                <a:tc>
                  <a:txBody>
                    <a:bodyPr/>
                    <a:lstStyle/>
                    <a:p>
                      <a:pPr marL="0" algn="l" defTabSz="914400" rtl="0" eaLnBrk="1" latinLnBrk="0" hangingPunct="1"/>
                      <a:r>
                        <a:rPr lang="en-US" sz="1600" kern="1200" dirty="0" smtClean="0">
                          <a:solidFill>
                            <a:schemeClr val="dk1"/>
                          </a:solidFill>
                          <a:latin typeface="+mn-lt"/>
                          <a:ea typeface="+mn-ea"/>
                          <a:cs typeface="+mn-cs"/>
                        </a:rPr>
                        <a:t>11-17-1319</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SK Yong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P802_11az_PAR_Modification</a:t>
                      </a:r>
                      <a:endParaRPr lang="en-US" sz="1600"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PAR</a:t>
                      </a:r>
                      <a:endParaRPr lang="en-US" sz="16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600" kern="1200" dirty="0" smtClean="0">
                          <a:solidFill>
                            <a:schemeClr val="dk1"/>
                          </a:solidFill>
                          <a:latin typeface="+mn-lt"/>
                          <a:ea typeface="+mn-ea"/>
                          <a:cs typeface="+mn-cs"/>
                        </a:rPr>
                        <a:t>11-17-1378</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SK Yong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noProof="0" dirty="0" smtClean="0">
                          <a:solidFill>
                            <a:schemeClr val="dk1"/>
                          </a:solidFill>
                          <a:latin typeface="+mn-lt"/>
                          <a:ea typeface="+mn-ea"/>
                          <a:cs typeface="+mn-cs"/>
                        </a:rPr>
                        <a:t>Zero padded</a:t>
                      </a:r>
                      <a:r>
                        <a:rPr lang="en-US" sz="1600" kern="1200" baseline="0" noProof="0" dirty="0" smtClean="0">
                          <a:solidFill>
                            <a:schemeClr val="dk1"/>
                          </a:solidFill>
                          <a:latin typeface="+mn-lt"/>
                          <a:ea typeface="+mn-ea"/>
                          <a:cs typeface="+mn-cs"/>
                        </a:rPr>
                        <a:t> waveform</a:t>
                      </a:r>
                      <a:endParaRPr lang="en-US" sz="1600"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Technical</a:t>
                      </a:r>
                      <a:endParaRPr lang="en-US" sz="16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smtClean="0">
                        <a:solidFill>
                          <a:schemeClr val="dk1"/>
                        </a:solidFill>
                        <a:latin typeface="+mn-lt"/>
                        <a:ea typeface="+mn-ea"/>
                        <a:cs typeface="+mn-cs"/>
                      </a:endParaRPr>
                    </a:p>
                  </a:txBody>
                  <a:tcPr marT="45712" marB="45712"/>
                </a:tc>
              </a:tr>
              <a:tr h="0">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smtClean="0">
                        <a:solidFill>
                          <a:schemeClr val="dk1"/>
                        </a:solidFill>
                        <a:latin typeface="+mn-lt"/>
                        <a:ea typeface="+mn-ea"/>
                        <a:cs typeface="+mn-cs"/>
                      </a:endParaRPr>
                    </a:p>
                  </a:txBody>
                  <a:tcPr marT="45712" marB="45712"/>
                </a:tc>
              </a:tr>
              <a:tr h="0">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smtClean="0">
                        <a:solidFill>
                          <a:schemeClr val="dk1"/>
                        </a:solidFill>
                        <a:latin typeface="+mn-lt"/>
                        <a:ea typeface="+mn-ea"/>
                        <a:cs typeface="+mn-cs"/>
                      </a:endParaRPr>
                    </a:p>
                  </a:txBody>
                  <a:tcPr marT="45712" marB="45712"/>
                </a:tc>
              </a:tr>
              <a:tr h="0">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smtClean="0">
                        <a:solidFill>
                          <a:schemeClr val="dk1"/>
                        </a:solidFill>
                        <a:latin typeface="+mn-lt"/>
                        <a:ea typeface="+mn-ea"/>
                        <a:cs typeface="+mn-cs"/>
                      </a:endParaRPr>
                    </a:p>
                  </a:txBody>
                  <a:tcPr marT="45712" marB="45712"/>
                </a:tc>
              </a:tr>
              <a:tr h="0">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smtClean="0">
                        <a:solidFill>
                          <a:schemeClr val="dk1"/>
                        </a:solidFill>
                        <a:latin typeface="+mn-lt"/>
                        <a:ea typeface="+mn-ea"/>
                        <a:cs typeface="+mn-cs"/>
                      </a:endParaRPr>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16077498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a:t>
            </a:r>
            <a:r>
              <a:rPr lang="en-US" altLang="en-US" dirty="0" smtClean="0">
                <a:solidFill>
                  <a:schemeClr val="tx2"/>
                </a:solidFill>
              </a:rPr>
              <a:t>(</a:t>
            </a:r>
            <a:r>
              <a:rPr lang="he-IL" altLang="en-US" dirty="0" smtClean="0">
                <a:solidFill>
                  <a:schemeClr val="tx2"/>
                </a:solidFill>
              </a:rPr>
              <a:t>3</a:t>
            </a:r>
            <a:r>
              <a:rPr lang="en-US" altLang="en-US" dirty="0" smtClean="0">
                <a:solidFill>
                  <a:schemeClr val="tx2"/>
                </a:solidFill>
              </a:rPr>
              <a:t>)</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19</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1124048992"/>
              </p:ext>
            </p:extLst>
          </p:nvPr>
        </p:nvGraphicFramePr>
        <p:xfrm>
          <a:off x="342106" y="1628800"/>
          <a:ext cx="8458200" cy="1277571"/>
        </p:xfrm>
        <a:graphic>
          <a:graphicData uri="http://schemas.openxmlformats.org/drawingml/2006/table">
            <a:tbl>
              <a:tblPr firstRow="1" bandRow="1">
                <a:tableStyleId>{21E4AEA4-8DFA-4A89-87EB-49C32662AFE0}</a:tableStyleId>
              </a:tblPr>
              <a:tblGrid>
                <a:gridCol w="1205558"/>
                <a:gridCol w="1834108"/>
                <a:gridCol w="3278460"/>
                <a:gridCol w="2140074"/>
              </a:tblGrid>
              <a:tr h="332739">
                <a:tc>
                  <a:txBody>
                    <a:bodyPr/>
                    <a:lstStyle/>
                    <a:p>
                      <a:pPr algn="ctr"/>
                      <a:r>
                        <a:rPr lang="en-US" sz="1400" dirty="0" smtClean="0"/>
                        <a:t>DCN</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smtClean="0">
                        <a:solidFill>
                          <a:schemeClr val="dk1"/>
                        </a:solidFill>
                        <a:latin typeface="+mn-lt"/>
                        <a:ea typeface="+mn-ea"/>
                        <a:cs typeface="+mn-cs"/>
                      </a:endParaRPr>
                    </a:p>
                  </a:txBody>
                  <a:tcPr marT="45712" marB="45712"/>
                </a:tc>
              </a:tr>
              <a:tr h="0">
                <a:tc>
                  <a:txBody>
                    <a:bodyPr/>
                    <a:lstStyle/>
                    <a:p>
                      <a:endParaRPr lang="en-US" sz="1600" dirty="0"/>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200" kern="1200" dirty="0" smtClean="0">
                        <a:solidFill>
                          <a:schemeClr val="dk1"/>
                        </a:solidFill>
                        <a:latin typeface="+mn-lt"/>
                        <a:ea typeface="+mn-ea"/>
                        <a:cs typeface="+mn-cs"/>
                      </a:endParaRPr>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24785528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smtClean="0">
                <a:cs typeface="Times New Roman" panose="02020603050405020304" pitchFamily="18" charset="0"/>
              </a:rPr>
              <a:t>Waikoloa, Hawaii</a:t>
            </a:r>
            <a:endParaRPr lang="en-US" altLang="en-US" sz="4000" dirty="0">
              <a:cs typeface="Times New Roman" panose="02020603050405020304" pitchFamily="18" charset="0"/>
            </a:endParaRPr>
          </a:p>
          <a:p>
            <a:pPr algn="ctr">
              <a:lnSpc>
                <a:spcPct val="90000"/>
              </a:lnSpc>
              <a:buFontTx/>
              <a:buNone/>
            </a:pPr>
            <a:r>
              <a:rPr lang="en-US" altLang="en-US" sz="4000" dirty="0" smtClean="0">
                <a:cs typeface="Times New Roman" panose="02020603050405020304" pitchFamily="18" charset="0"/>
              </a:rPr>
              <a:t>Sep. 10</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-15</a:t>
            </a:r>
            <a:r>
              <a:rPr lang="en-US" altLang="en-US" sz="4000" baseline="30000" dirty="0" smtClean="0">
                <a:cs typeface="Times New Roman" panose="02020603050405020304" pitchFamily="18" charset="0"/>
              </a:rPr>
              <a:t>th</a:t>
            </a:r>
            <a:r>
              <a:rPr lang="en-US" altLang="en-US" sz="4000" dirty="0">
                <a:cs typeface="Times New Roman" panose="02020603050405020304" pitchFamily="18" charset="0"/>
              </a:rPr>
              <a:t>, </a:t>
            </a:r>
            <a:r>
              <a:rPr lang="en-US" altLang="en-US" sz="4000" dirty="0" smtClean="0">
                <a:cs typeface="Times New Roman" panose="02020603050405020304" pitchFamily="18" charset="0"/>
              </a:rPr>
              <a:t>2017</a:t>
            </a:r>
            <a:endParaRPr lang="en-US" altLang="en-US" sz="40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Vice-chair:</a:t>
            </a:r>
            <a:r>
              <a:rPr lang="en-US" altLang="en-US" sz="2000" b="0" dirty="0">
                <a:cs typeface="Times New Roman" panose="02020603050405020304" pitchFamily="18" charset="0"/>
              </a:rPr>
              <a:t> Carlos Aldana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p>
          <a:p>
            <a:pPr marL="1524000">
              <a:lnSpc>
                <a:spcPct val="90000"/>
              </a:lnSpc>
              <a:buFontTx/>
              <a:buNone/>
            </a:pPr>
            <a:r>
              <a:rPr lang="en-US" altLang="en-US" sz="2000" dirty="0" smtClean="0">
                <a:cs typeface="Times New Roman" panose="02020603050405020304" pitchFamily="18" charset="0"/>
              </a:rPr>
              <a:t>Secretary</a:t>
            </a:r>
            <a:r>
              <a:rPr lang="en-US" altLang="en-US" sz="2000" b="0" dirty="0" smtClean="0">
                <a:cs typeface="Times New Roman" panose="02020603050405020304" pitchFamily="18" charset="0"/>
              </a:rPr>
              <a:t>: Roy Want (Google)</a:t>
            </a:r>
            <a:endParaRPr lang="en-US" altLang="en-US" sz="2000" b="0" dirty="0">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619362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20</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24148381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(7 min)</a:t>
            </a:r>
          </a:p>
          <a:p>
            <a:pPr algn="just">
              <a:spcBef>
                <a:spcPct val="20000"/>
              </a:spcBef>
              <a:buFontTx/>
              <a:buChar char="•"/>
            </a:pPr>
            <a:r>
              <a:rPr lang="en-US" altLang="en-US" sz="2000" b="0" dirty="0"/>
              <a:t>Last call for Submission (2 min)</a:t>
            </a:r>
          </a:p>
          <a:p>
            <a:pPr algn="just">
              <a:spcBef>
                <a:spcPct val="20000"/>
              </a:spcBef>
              <a:buFontTx/>
              <a:buChar char="•"/>
            </a:pPr>
            <a:r>
              <a:rPr lang="en-US" altLang="en-US" sz="2000" b="0" dirty="0"/>
              <a:t>Agenda Setting (</a:t>
            </a:r>
            <a:r>
              <a:rPr lang="en-US" altLang="en-US" sz="2000" b="0" dirty="0" smtClean="0"/>
              <a:t>15 </a:t>
            </a:r>
            <a:r>
              <a:rPr lang="en-US" altLang="en-US" sz="2000" b="0" dirty="0"/>
              <a:t>min)</a:t>
            </a:r>
          </a:p>
          <a:p>
            <a:pPr algn="just">
              <a:spcBef>
                <a:spcPct val="20000"/>
              </a:spcBef>
              <a:buFontTx/>
              <a:buChar char="•"/>
            </a:pPr>
            <a:r>
              <a:rPr lang="en-US" altLang="en-US" sz="2000" b="0" dirty="0"/>
              <a:t>Approval </a:t>
            </a:r>
            <a:r>
              <a:rPr lang="en-US" altLang="en-US" sz="2000" b="0" dirty="0" smtClean="0"/>
              <a:t>of </a:t>
            </a:r>
            <a:r>
              <a:rPr lang="en-US" altLang="en-US" sz="2000" b="0" dirty="0"/>
              <a:t>previous meeting minutes (5min</a:t>
            </a:r>
            <a:r>
              <a:rPr lang="en-US" altLang="en-US" sz="2000" b="0" dirty="0" smtClean="0"/>
              <a:t>)</a:t>
            </a:r>
          </a:p>
          <a:p>
            <a:pPr algn="just">
              <a:spcBef>
                <a:spcPct val="20000"/>
              </a:spcBef>
              <a:buFontTx/>
              <a:buChar char="•"/>
            </a:pPr>
            <a:r>
              <a:rPr lang="en-US" altLang="en-US" sz="2000" b="0" dirty="0"/>
              <a:t>Approval of </a:t>
            </a:r>
            <a:r>
              <a:rPr lang="en-US" altLang="en-US" sz="2000" b="0" dirty="0" smtClean="0"/>
              <a:t>Aug. 30</a:t>
            </a:r>
            <a:r>
              <a:rPr lang="en-US" altLang="en-US" sz="2000" b="0" baseline="30000" dirty="0" smtClean="0"/>
              <a:t>th</a:t>
            </a:r>
            <a:r>
              <a:rPr lang="en-US" altLang="en-US" sz="2000" b="0" dirty="0" smtClean="0"/>
              <a:t> teleconference minutes </a:t>
            </a:r>
            <a:r>
              <a:rPr lang="en-US" altLang="en-US" sz="2000" b="0" dirty="0"/>
              <a:t>(5min)</a:t>
            </a:r>
          </a:p>
          <a:p>
            <a:pPr algn="just">
              <a:spcBef>
                <a:spcPct val="20000"/>
              </a:spcBef>
              <a:buFontTx/>
              <a:buChar char="•"/>
            </a:pPr>
            <a:r>
              <a:rPr lang="en-US" altLang="en-US" sz="2000" b="0" dirty="0" smtClean="0"/>
              <a:t>Approval of FRD working draft (10min)</a:t>
            </a:r>
          </a:p>
          <a:p>
            <a:pPr algn="just">
              <a:spcBef>
                <a:spcPct val="20000"/>
              </a:spcBef>
              <a:buFontTx/>
              <a:buChar char="•"/>
            </a:pPr>
            <a:r>
              <a:rPr lang="en-US" altLang="en-US" sz="2000" b="0" dirty="0" smtClean="0"/>
              <a:t>Approval of SRD working draft (10min)</a:t>
            </a:r>
            <a:endParaRPr lang="en-US" altLang="en-US" sz="2000" b="0" dirty="0" smtClean="0"/>
          </a:p>
          <a:p>
            <a:pPr algn="just">
              <a:spcBef>
                <a:spcPct val="20000"/>
              </a:spcBef>
              <a:buFontTx/>
              <a:buChar char="•"/>
            </a:pPr>
            <a:r>
              <a:rPr lang="en-US" altLang="en-US" sz="2000" b="0" dirty="0"/>
              <a:t>FRD comments resolution (as time permits)</a:t>
            </a:r>
          </a:p>
          <a:p>
            <a:pPr algn="just">
              <a:spcBef>
                <a:spcPct val="20000"/>
              </a:spcBef>
              <a:buFontTx/>
              <a:buChar char="•"/>
            </a:pPr>
            <a:r>
              <a:rPr lang="en-US" altLang="en-US" sz="2000" b="0" dirty="0" smtClean="0"/>
              <a:t>Review SFD and FRD related text (</a:t>
            </a:r>
          </a:p>
          <a:p>
            <a:pPr algn="just">
              <a:spcBef>
                <a:spcPct val="20000"/>
              </a:spcBef>
              <a:buFontTx/>
              <a:buChar char="•"/>
            </a:pPr>
            <a:r>
              <a:rPr lang="en-US" altLang="en-US" sz="2000" b="0" dirty="0" smtClean="0"/>
              <a:t>Review PAR and CSD proposal (as time permits).</a:t>
            </a:r>
          </a:p>
          <a:p>
            <a:pPr marL="0" indent="0" algn="just">
              <a:spcBef>
                <a:spcPct val="20000"/>
              </a:spcBef>
            </a:pPr>
            <a:endParaRPr lang="en-US" altLang="en-US" sz="1600" dirty="0"/>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21</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40586591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dirty="0" smtClean="0">
                <a:solidFill>
                  <a:schemeClr val="tx2"/>
                </a:solidFill>
              </a:rPr>
              <a:t>Slot #1</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22</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511684872"/>
              </p:ext>
            </p:extLst>
          </p:nvPr>
        </p:nvGraphicFramePr>
        <p:xfrm>
          <a:off x="288826" y="1507333"/>
          <a:ext cx="8640960" cy="4602328"/>
        </p:xfrm>
        <a:graphic>
          <a:graphicData uri="http://schemas.openxmlformats.org/drawingml/2006/table">
            <a:tbl>
              <a:tblPr firstRow="1" bandRow="1">
                <a:tableStyleId>{21E4AEA4-8DFA-4A89-87EB-49C32662AFE0}</a:tableStyleId>
              </a:tblPr>
              <a:tblGrid>
                <a:gridCol w="1033961"/>
                <a:gridCol w="1624796"/>
                <a:gridCol w="3175738"/>
                <a:gridCol w="1772505"/>
                <a:gridCol w="1033960"/>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r>
                        <a:rPr lang="en-US" sz="1600" dirty="0" smtClean="0"/>
                        <a:t>11-17-1209</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err="1" smtClean="0"/>
                        <a:t>TGaz</a:t>
                      </a:r>
                      <a:r>
                        <a:rPr lang="en-US" sz="1600" dirty="0" smtClean="0"/>
                        <a:t> September</a:t>
                      </a:r>
                      <a:r>
                        <a:rPr lang="en-US" sz="1600" baseline="0" dirty="0" smtClean="0"/>
                        <a:t> </a:t>
                      </a:r>
                      <a:r>
                        <a:rPr lang="en-US" sz="1600" dirty="0" smtClean="0"/>
                        <a:t>2017 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c>
                  <a:txBody>
                    <a:bodyPr/>
                    <a:lstStyle/>
                    <a:p>
                      <a:r>
                        <a:rPr lang="en-US" sz="1600" dirty="0" smtClean="0"/>
                        <a:t>As needed</a:t>
                      </a:r>
                      <a:endParaRPr lang="en-US" sz="16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11-17-1171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July meeting minutes</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 min</a:t>
                      </a:r>
                    </a:p>
                  </a:txBody>
                  <a:tcPr marT="45712" marB="45712"/>
                </a:tc>
              </a:tr>
              <a:tr h="152392">
                <a:tc>
                  <a:txBody>
                    <a:bodyPr/>
                    <a:lstStyle/>
                    <a:p>
                      <a:r>
                        <a:rPr lang="en-US" sz="1600" dirty="0" smtClean="0"/>
                        <a:t>11-17-</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r>
                        <a:rPr lang="en-US" sz="1600" dirty="0" smtClean="0"/>
                        <a:t>Aug. 30</a:t>
                      </a:r>
                      <a:r>
                        <a:rPr lang="en-US" sz="1600" baseline="30000" dirty="0" smtClean="0"/>
                        <a:t>th</a:t>
                      </a:r>
                      <a:r>
                        <a:rPr lang="en-US" sz="1600" dirty="0" smtClean="0"/>
                        <a:t> </a:t>
                      </a:r>
                      <a:r>
                        <a:rPr lang="en-US" sz="1600" dirty="0" err="1" smtClean="0"/>
                        <a:t>telecon</a:t>
                      </a:r>
                      <a:r>
                        <a:rPr lang="en-US" sz="1600" baseline="0" dirty="0" smtClean="0"/>
                        <a:t> minutes</a:t>
                      </a:r>
                      <a:endParaRPr lang="en-US" sz="1600" dirty="0"/>
                    </a:p>
                  </a:txBody>
                  <a:tcPr marT="45712" marB="45712"/>
                </a:tc>
                <a:tc>
                  <a:txBody>
                    <a:bodyPr/>
                    <a:lstStyle/>
                    <a:p>
                      <a:r>
                        <a:rPr lang="en-US" sz="1600" dirty="0" err="1" smtClean="0"/>
                        <a:t>Telecon</a:t>
                      </a:r>
                      <a:r>
                        <a:rPr lang="en-US" sz="1600" baseline="0" dirty="0" smtClean="0"/>
                        <a:t> minutes</a:t>
                      </a:r>
                      <a:endParaRPr lang="en-US" sz="1600" dirty="0"/>
                    </a:p>
                  </a:txBody>
                  <a:tcPr marT="45712" marB="45712"/>
                </a:tc>
                <a:tc>
                  <a:txBody>
                    <a:bodyPr/>
                    <a:lstStyle/>
                    <a:p>
                      <a:r>
                        <a:rPr lang="en-US" sz="1600" dirty="0" smtClean="0"/>
                        <a:t>5 min</a:t>
                      </a:r>
                      <a:endParaRPr lang="en-US" sz="1600" dirty="0"/>
                    </a:p>
                  </a:txBody>
                  <a:tcPr marT="45712" marB="45712"/>
                </a:tc>
              </a:tr>
              <a:tr h="152392">
                <a:tc>
                  <a:txBody>
                    <a:bodyPr/>
                    <a:lstStyle/>
                    <a:p>
                      <a:pPr marL="0" algn="l" defTabSz="914400" rtl="0" eaLnBrk="1" latinLnBrk="0" hangingPunct="1"/>
                      <a:r>
                        <a:rPr lang="en-US" sz="1600" kern="1200" dirty="0" smtClean="0">
                          <a:solidFill>
                            <a:schemeClr val="dk1"/>
                          </a:solidFill>
                          <a:latin typeface="+mn-lt"/>
                          <a:ea typeface="+mn-ea"/>
                          <a:cs typeface="+mn-cs"/>
                        </a:rPr>
                        <a:t>11-16-424</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Allan Zhu</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FRD Working Draft Approval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FRD</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baseline="0" dirty="0" smtClean="0">
                          <a:solidFill>
                            <a:schemeClr val="dk1"/>
                          </a:solidFill>
                          <a:latin typeface="+mn-lt"/>
                          <a:ea typeface="+mn-ea"/>
                          <a:cs typeface="+mn-cs"/>
                        </a:rPr>
                        <a:t>10 min</a:t>
                      </a:r>
                      <a:endParaRPr lang="en-US" sz="16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600" kern="1200" dirty="0" smtClean="0">
                          <a:solidFill>
                            <a:schemeClr val="dk1"/>
                          </a:solidFill>
                          <a:latin typeface="+mn-lt"/>
                          <a:ea typeface="+mn-ea"/>
                          <a:cs typeface="+mn-cs"/>
                        </a:rPr>
                        <a:t>11-17-462</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Chao Chu</a:t>
                      </a:r>
                      <a:r>
                        <a:rPr lang="en-US" sz="1600" kern="1200" baseline="0" dirty="0" smtClean="0">
                          <a:solidFill>
                            <a:schemeClr val="dk1"/>
                          </a:solidFill>
                          <a:latin typeface="+mn-lt"/>
                          <a:ea typeface="+mn-ea"/>
                          <a:cs typeface="+mn-cs"/>
                        </a:rPr>
                        <a:t>n Wang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 Working</a:t>
                      </a:r>
                      <a:r>
                        <a:rPr lang="en-US" sz="1600" kern="1200" baseline="0" dirty="0" smtClean="0">
                          <a:solidFill>
                            <a:schemeClr val="dk1"/>
                          </a:solidFill>
                          <a:latin typeface="+mn-lt"/>
                          <a:ea typeface="+mn-ea"/>
                          <a:cs typeface="+mn-cs"/>
                        </a:rPr>
                        <a:t> Draft Approval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10 min</a:t>
                      </a:r>
                    </a:p>
                  </a:txBody>
                  <a:tcPr marT="45712" marB="45712"/>
                </a:tc>
              </a:tr>
              <a:tr h="305408">
                <a:tc>
                  <a:txBody>
                    <a:bodyPr/>
                    <a:lstStyle/>
                    <a:p>
                      <a:r>
                        <a:rPr lang="en-US" sz="1600" dirty="0" smtClean="0"/>
                        <a:t>11-17-1305</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kern="1200" dirty="0" smtClean="0">
                          <a:solidFill>
                            <a:schemeClr val="dk1"/>
                          </a:solidFill>
                          <a:effectLst/>
                          <a:latin typeface="+mn-lt"/>
                          <a:ea typeface="+mn-ea"/>
                          <a:cs typeface="+mn-cs"/>
                        </a:rPr>
                        <a:t>SU Sounding Measurement Exchange and Feedback</a:t>
                      </a:r>
                      <a:endParaRPr lang="en-US" sz="1600" dirty="0"/>
                    </a:p>
                  </a:txBody>
                  <a:tcPr marT="45712" marB="45712"/>
                </a:tc>
                <a:tc>
                  <a:txBody>
                    <a:bodyPr/>
                    <a:lstStyle/>
                    <a:p>
                      <a:r>
                        <a:rPr lang="en-US" sz="1600" dirty="0" smtClean="0"/>
                        <a:t>SFD</a:t>
                      </a:r>
                      <a:endParaRPr lang="en-US" sz="1600" dirty="0"/>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30 min </a:t>
                      </a:r>
                      <a:endParaRPr lang="en-US" sz="16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600" kern="1200" smtClean="0">
                          <a:solidFill>
                            <a:schemeClr val="dk1"/>
                          </a:solidFill>
                          <a:latin typeface="+mn-lt"/>
                          <a:ea typeface="+mn-ea"/>
                          <a:cs typeface="+mn-cs"/>
                        </a:rPr>
                        <a:t>11-1319</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smtClean="0">
                          <a:solidFill>
                            <a:schemeClr val="dk1"/>
                          </a:solidFill>
                          <a:latin typeface="+mn-lt"/>
                          <a:ea typeface="+mn-ea"/>
                          <a:cs typeface="+mn-cs"/>
                        </a:rPr>
                        <a:t>SK Yang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smtClean="0">
                          <a:solidFill>
                            <a:schemeClr val="dk1"/>
                          </a:solidFill>
                          <a:effectLst/>
                          <a:latin typeface="+mn-lt"/>
                          <a:ea typeface="+mn-ea"/>
                          <a:cs typeface="+mn-cs"/>
                        </a:rPr>
                        <a:t>P802_11az_PAR_Modification</a:t>
                      </a:r>
                      <a:endParaRPr lang="en-US" sz="1600"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smtClean="0">
                          <a:solidFill>
                            <a:schemeClr val="dk1"/>
                          </a:solidFill>
                          <a:latin typeface="+mn-lt"/>
                          <a:ea typeface="+mn-ea"/>
                          <a:cs typeface="+mn-cs"/>
                        </a:rPr>
                        <a:t>PAR</a:t>
                      </a:r>
                      <a:endParaRPr lang="en-US" sz="1600" kern="1200" dirty="0">
                        <a:solidFill>
                          <a:schemeClr val="dk1"/>
                        </a:solidFill>
                        <a:latin typeface="+mn-lt"/>
                        <a:ea typeface="+mn-ea"/>
                        <a:cs typeface="+mn-cs"/>
                      </a:endParaRPr>
                    </a:p>
                  </a:txBody>
                  <a:tcPr marT="45712" marB="45712"/>
                </a:tc>
                <a:tc>
                  <a:txBody>
                    <a:bodyPr/>
                    <a:lstStyle/>
                    <a:p>
                      <a:r>
                        <a:rPr lang="en-US" sz="1600" smtClean="0"/>
                        <a:t>45 min</a:t>
                      </a:r>
                      <a:endParaRPr lang="en-US" sz="1600" dirty="0"/>
                    </a:p>
                  </a:txBody>
                  <a:tcPr marT="45712" marB="45712"/>
                </a:tc>
              </a:tr>
              <a:tr h="365752">
                <a:tc>
                  <a:txBody>
                    <a:bodyPr/>
                    <a:lstStyle/>
                    <a:p>
                      <a:pPr marL="0" algn="l" defTabSz="914400" rtl="0" eaLnBrk="1" latinLnBrk="0" hangingPunct="1"/>
                      <a:r>
                        <a:rPr lang="en-US" sz="1600" kern="1200" dirty="0" smtClean="0">
                          <a:solidFill>
                            <a:schemeClr val="dk1"/>
                          </a:solidFill>
                          <a:latin typeface="+mn-lt"/>
                          <a:ea typeface="+mn-ea"/>
                          <a:cs typeface="+mn-cs"/>
                        </a:rPr>
                        <a:t>11-1318</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smtClean="0">
                          <a:solidFill>
                            <a:schemeClr val="dk1"/>
                          </a:solidFill>
                          <a:latin typeface="+mn-lt"/>
                          <a:ea typeface="+mn-ea"/>
                          <a:cs typeface="+mn-cs"/>
                        </a:rPr>
                        <a:t>SK Yang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noProof="0" smtClean="0">
                          <a:solidFill>
                            <a:schemeClr val="dk1"/>
                          </a:solidFill>
                          <a:latin typeface="+mn-lt"/>
                          <a:ea typeface="+mn-ea"/>
                          <a:cs typeface="+mn-cs"/>
                        </a:rPr>
                        <a:t>802.11az NGP CSD update</a:t>
                      </a:r>
                      <a:endParaRPr lang="en-US" sz="1600"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smtClean="0">
                          <a:solidFill>
                            <a:schemeClr val="dk1"/>
                          </a:solidFill>
                          <a:latin typeface="+mn-lt"/>
                          <a:ea typeface="+mn-ea"/>
                          <a:cs typeface="+mn-cs"/>
                        </a:rPr>
                        <a:t>CSD</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As</a:t>
                      </a:r>
                      <a:r>
                        <a:rPr lang="en-US" sz="1600" kern="1200" baseline="0" dirty="0" smtClean="0">
                          <a:solidFill>
                            <a:schemeClr val="dk1"/>
                          </a:solidFill>
                          <a:latin typeface="+mn-lt"/>
                          <a:ea typeface="+mn-ea"/>
                          <a:cs typeface="+mn-cs"/>
                        </a:rPr>
                        <a:t> time permits</a:t>
                      </a:r>
                      <a:endParaRPr lang="en-US" sz="1600" kern="1200" dirty="0">
                        <a:solidFill>
                          <a:schemeClr val="dk1"/>
                        </a:solidFill>
                        <a:latin typeface="+mn-lt"/>
                        <a:ea typeface="+mn-ea"/>
                        <a:cs typeface="+mn-cs"/>
                      </a:endParaRPr>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26943263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11-17/1171r0 “</a:t>
            </a:r>
            <a:r>
              <a:rPr lang="en-US" dirty="0"/>
              <a:t>Meeting Minutes </a:t>
            </a:r>
            <a:r>
              <a:rPr lang="en-US" dirty="0" smtClean="0"/>
              <a:t>July 2017 </a:t>
            </a:r>
            <a:r>
              <a:rPr lang="en-US" dirty="0"/>
              <a:t>Session</a:t>
            </a:r>
            <a:r>
              <a:rPr lang="en-US" b="0" dirty="0" smtClean="0"/>
              <a:t>” </a:t>
            </a:r>
            <a:r>
              <a:rPr lang="en-US" b="0" dirty="0"/>
              <a:t>posted to Mentor </a:t>
            </a:r>
            <a:r>
              <a:rPr lang="en-US" b="0" dirty="0" smtClean="0"/>
              <a:t>on July 30</a:t>
            </a:r>
            <a:r>
              <a:rPr lang="en-US" b="0" baseline="30000" dirty="0" smtClean="0"/>
              <a:t>th</a:t>
            </a:r>
            <a:r>
              <a:rPr lang="en-US" b="0" dirty="0" smtClean="0"/>
              <a:t>. </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11-17/1171r0 as </a:t>
            </a:r>
            <a:r>
              <a:rPr lang="en-US" b="0" dirty="0" err="1" smtClean="0"/>
              <a:t>TGaz</a:t>
            </a:r>
            <a:r>
              <a:rPr lang="en-US" b="0" dirty="0" smtClean="0"/>
              <a:t> </a:t>
            </a:r>
            <a:r>
              <a:rPr lang="en-US" b="0" dirty="0"/>
              <a:t>meeting minutes for the </a:t>
            </a:r>
            <a:r>
              <a:rPr lang="en-US" b="0" dirty="0" smtClean="0"/>
              <a:t>July meeting</a:t>
            </a:r>
            <a:r>
              <a:rPr lang="en-US" b="0" dirty="0"/>
              <a:t>. </a:t>
            </a:r>
          </a:p>
          <a:p>
            <a:endParaRPr lang="en-US" b="0" dirty="0" smtClean="0"/>
          </a:p>
          <a:p>
            <a:r>
              <a:rPr lang="en-US" b="0" dirty="0" smtClean="0"/>
              <a:t>Moved by:</a:t>
            </a:r>
            <a:endParaRPr lang="en-US" b="0" dirty="0"/>
          </a:p>
          <a:p>
            <a:r>
              <a:rPr lang="en-US" b="0" dirty="0"/>
              <a:t>Seconded by</a:t>
            </a:r>
            <a:r>
              <a:rPr lang="en-US" b="0" dirty="0" smtClean="0"/>
              <a:t>:</a:t>
            </a:r>
            <a:endParaRPr lang="en-US" b="0" dirty="0"/>
          </a:p>
          <a:p>
            <a:r>
              <a:rPr lang="en-US" b="0" dirty="0"/>
              <a:t>Results (Y/N/A</a:t>
            </a:r>
            <a:r>
              <a:rPr lang="en-US" b="0" dirty="0" smtClean="0"/>
              <a:t>):</a:t>
            </a:r>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5764160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a:t>
            </a:r>
            <a:r>
              <a:rPr lang="en-US" altLang="en-US" b="0" dirty="0" smtClean="0"/>
              <a:t>Aug. 30</a:t>
            </a:r>
            <a:r>
              <a:rPr lang="en-US" altLang="en-US" b="0" baseline="30000" dirty="0" smtClean="0"/>
              <a:t>th</a:t>
            </a:r>
            <a:r>
              <a:rPr lang="en-US" altLang="en-US" b="0" dirty="0" smtClean="0"/>
              <a:t> </a:t>
            </a:r>
            <a:r>
              <a:rPr lang="en-US" altLang="en-US" b="0" dirty="0" err="1" smtClean="0"/>
              <a:t>Telecon</a:t>
            </a:r>
            <a:r>
              <a:rPr lang="en-US" altLang="en-US" b="0" dirty="0" smtClean="0"/>
              <a:t>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11-17/1385r0 “</a:t>
            </a:r>
            <a:r>
              <a:rPr lang="en-US" b="0" dirty="0" err="1" smtClean="0"/>
              <a:t>TGaz</a:t>
            </a:r>
            <a:r>
              <a:rPr lang="en-US" b="0" dirty="0" smtClean="0"/>
              <a:t> Teleconference</a:t>
            </a:r>
            <a:r>
              <a:rPr lang="en-US" b="0" dirty="0" smtClean="0"/>
              <a:t> </a:t>
            </a:r>
            <a:r>
              <a:rPr lang="en-US" b="0" dirty="0" smtClean="0"/>
              <a:t>Minutes August 30</a:t>
            </a:r>
            <a:r>
              <a:rPr lang="en-US" b="0" baseline="30000" dirty="0" smtClean="0"/>
              <a:t>th</a:t>
            </a:r>
            <a:r>
              <a:rPr lang="en-US" b="0" dirty="0" smtClean="0"/>
              <a:t>  2017” </a:t>
            </a:r>
            <a:r>
              <a:rPr lang="en-US" b="0" dirty="0"/>
              <a:t>posted to Mentor </a:t>
            </a:r>
            <a:r>
              <a:rPr lang="en-US" b="0" dirty="0" smtClean="0"/>
              <a:t>on </a:t>
            </a:r>
            <a:r>
              <a:rPr lang="en-US" b="0" dirty="0" smtClean="0"/>
              <a:t>Sep. 8</a:t>
            </a:r>
            <a:r>
              <a:rPr lang="en-US" b="0" baseline="30000" dirty="0" smtClean="0"/>
              <a:t>th</a:t>
            </a:r>
            <a:r>
              <a:rPr lang="en-US" b="0" dirty="0" smtClean="0"/>
              <a:t>. </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11-17/1385r0 </a:t>
            </a:r>
            <a:r>
              <a:rPr lang="en-US" b="0" dirty="0" smtClean="0"/>
              <a:t>as </a:t>
            </a:r>
            <a:r>
              <a:rPr lang="en-US" b="0" dirty="0" err="1" smtClean="0"/>
              <a:t>TGaz</a:t>
            </a:r>
            <a:r>
              <a:rPr lang="en-US" b="0" dirty="0" smtClean="0"/>
              <a:t> </a:t>
            </a:r>
            <a:r>
              <a:rPr lang="en-US" b="0" dirty="0"/>
              <a:t>meeting minutes for the </a:t>
            </a:r>
            <a:r>
              <a:rPr lang="en-US" b="0" dirty="0" smtClean="0"/>
              <a:t>Aug. 30</a:t>
            </a:r>
            <a:r>
              <a:rPr lang="en-US" b="0" baseline="30000" dirty="0" smtClean="0"/>
              <a:t>th</a:t>
            </a:r>
            <a:r>
              <a:rPr lang="en-US" b="0" dirty="0" smtClean="0"/>
              <a:t> </a:t>
            </a:r>
            <a:r>
              <a:rPr lang="en-US" b="0" dirty="0" err="1" smtClean="0"/>
              <a:t>telecon</a:t>
            </a:r>
            <a:r>
              <a:rPr lang="en-US" b="0" dirty="0" smtClean="0"/>
              <a:t>. </a:t>
            </a:r>
            <a:endParaRPr lang="en-US" b="0" dirty="0"/>
          </a:p>
          <a:p>
            <a:endParaRPr lang="en-US" b="0" dirty="0" smtClean="0"/>
          </a:p>
          <a:p>
            <a:r>
              <a:rPr lang="en-US" b="0" dirty="0" smtClean="0"/>
              <a:t>Moved by:</a:t>
            </a:r>
            <a:endParaRPr lang="en-US" b="0" dirty="0"/>
          </a:p>
          <a:p>
            <a:r>
              <a:rPr lang="en-US" b="0" dirty="0"/>
              <a:t>Seconded by</a:t>
            </a:r>
            <a:r>
              <a:rPr lang="en-US" b="0" dirty="0" smtClean="0"/>
              <a:t>:</a:t>
            </a:r>
            <a:endParaRPr lang="en-US" b="0" dirty="0"/>
          </a:p>
          <a:p>
            <a:r>
              <a:rPr lang="en-US" b="0" dirty="0"/>
              <a:t>Results (Y/N/A</a:t>
            </a:r>
            <a:r>
              <a:rPr lang="en-US" b="0" dirty="0" smtClean="0"/>
              <a:t>):</a:t>
            </a:r>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41374965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a:t>
            </a:r>
            <a:r>
              <a:rPr lang="en-US" altLang="en-US" b="0" dirty="0" smtClean="0"/>
              <a:t>FRD Working Draft</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11-16/424r7 “Proposed 802.11az Functional Requirements” </a:t>
            </a:r>
            <a:r>
              <a:rPr lang="en-US" b="0" dirty="0"/>
              <a:t>posted to Mentor </a:t>
            </a:r>
            <a:r>
              <a:rPr lang="en-US" b="0" dirty="0" smtClean="0"/>
              <a:t>on ???. </a:t>
            </a:r>
            <a:endParaRPr lang="en-US" b="0" dirty="0"/>
          </a:p>
          <a:p>
            <a:endParaRPr lang="en-US" dirty="0"/>
          </a:p>
          <a:p>
            <a:r>
              <a:rPr lang="en-US" dirty="0"/>
              <a:t>Motion:</a:t>
            </a:r>
          </a:p>
          <a:p>
            <a:pPr marL="0" indent="0"/>
            <a:r>
              <a:rPr lang="en-US" b="0" dirty="0" smtClean="0"/>
              <a:t>Move to adopt document 11-16/424r7 as </a:t>
            </a:r>
            <a:r>
              <a:rPr lang="en-US" b="0" dirty="0" err="1" smtClean="0"/>
              <a:t>TGaz</a:t>
            </a:r>
            <a:r>
              <a:rPr lang="en-US" b="0" dirty="0" smtClean="0"/>
              <a:t> Working Draft Functional Requirement Document. </a:t>
            </a:r>
            <a:endParaRPr lang="en-US" b="0" dirty="0"/>
          </a:p>
          <a:p>
            <a:endParaRPr lang="en-US" b="0" dirty="0" smtClean="0"/>
          </a:p>
          <a:p>
            <a:r>
              <a:rPr lang="en-US" b="0" dirty="0" smtClean="0"/>
              <a:t>Moved by: </a:t>
            </a:r>
          </a:p>
          <a:p>
            <a:r>
              <a:rPr lang="en-US" b="0" dirty="0" smtClean="0"/>
              <a:t>Seconded </a:t>
            </a:r>
            <a:r>
              <a:rPr lang="en-US" b="0" dirty="0"/>
              <a:t>by</a:t>
            </a:r>
            <a:r>
              <a:rPr lang="en-US" b="0" dirty="0" smtClean="0"/>
              <a:t>:</a:t>
            </a:r>
          </a:p>
          <a:p>
            <a:r>
              <a:rPr lang="en-US" b="0" dirty="0" smtClean="0"/>
              <a:t>Results </a:t>
            </a:r>
            <a:r>
              <a:rPr lang="en-US" b="0" dirty="0"/>
              <a:t>(Y/N/A</a:t>
            </a:r>
            <a:r>
              <a:rPr lang="en-US" b="0" dirty="0" smtClean="0"/>
              <a:t>):</a:t>
            </a:r>
          </a:p>
        </p:txBody>
      </p:sp>
      <p:sp>
        <p:nvSpPr>
          <p:cNvPr id="15"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34524652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a:t>
            </a:r>
            <a:r>
              <a:rPr lang="en-US" altLang="en-US" b="0" dirty="0" smtClean="0"/>
              <a:t>SFD Working Draft</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11-17/462r6 “Proposed 802.11az Functional Requirements” </a:t>
            </a:r>
            <a:r>
              <a:rPr lang="en-US" b="0" dirty="0"/>
              <a:t>posted to Mentor </a:t>
            </a:r>
            <a:r>
              <a:rPr lang="en-US" b="0" dirty="0" smtClean="0"/>
              <a:t>on ???. </a:t>
            </a:r>
            <a:endParaRPr lang="en-US" b="0" dirty="0"/>
          </a:p>
          <a:p>
            <a:endParaRPr lang="en-US" dirty="0"/>
          </a:p>
          <a:p>
            <a:r>
              <a:rPr lang="en-US" dirty="0"/>
              <a:t>Motion:</a:t>
            </a:r>
          </a:p>
          <a:p>
            <a:pPr marL="0" indent="0"/>
            <a:r>
              <a:rPr lang="en-US" b="0" dirty="0" smtClean="0"/>
              <a:t>Move to adopt document 11-16/462r6 as </a:t>
            </a:r>
            <a:r>
              <a:rPr lang="en-US" b="0" dirty="0" err="1" smtClean="0"/>
              <a:t>TGaz</a:t>
            </a:r>
            <a:r>
              <a:rPr lang="en-US" b="0" dirty="0" smtClean="0"/>
              <a:t> Working Draft Spec Framework Document. </a:t>
            </a:r>
            <a:endParaRPr lang="en-US" b="0" dirty="0"/>
          </a:p>
          <a:p>
            <a:endParaRPr lang="en-US" b="0" dirty="0" smtClean="0"/>
          </a:p>
          <a:p>
            <a:r>
              <a:rPr lang="en-US" b="0" dirty="0" smtClean="0"/>
              <a:t>Moved by: </a:t>
            </a:r>
          </a:p>
          <a:p>
            <a:r>
              <a:rPr lang="en-US" b="0" dirty="0" smtClean="0"/>
              <a:t>Seconded </a:t>
            </a:r>
            <a:r>
              <a:rPr lang="en-US" b="0" dirty="0"/>
              <a:t>by</a:t>
            </a:r>
            <a:r>
              <a:rPr lang="en-US" b="0" dirty="0" smtClean="0"/>
              <a:t>:</a:t>
            </a:r>
          </a:p>
          <a:p>
            <a:r>
              <a:rPr lang="en-US" b="0" dirty="0" smtClean="0"/>
              <a:t>Results </a:t>
            </a:r>
            <a:r>
              <a:rPr lang="en-US" b="0" dirty="0"/>
              <a:t>(Y/N/A</a:t>
            </a:r>
            <a:r>
              <a:rPr lang="en-US" b="0" dirty="0" smtClean="0"/>
              <a:t>):</a:t>
            </a:r>
          </a:p>
        </p:txBody>
      </p:sp>
      <p:sp>
        <p:nvSpPr>
          <p:cNvPr id="15"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2099278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27</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17746605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28</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18847592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29</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35063468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Sep 2017</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a:t>TGaz</a:t>
            </a:r>
            <a:r>
              <a:rPr lang="en-US" altLang="en-US" dirty="0"/>
              <a:t> Next Generation Positioning agenda for the </a:t>
            </a:r>
            <a:r>
              <a:rPr lang="en-US" altLang="en-US" dirty="0" smtClean="0"/>
              <a:t>September Waikoloa, Hawaii meeting</a:t>
            </a:r>
            <a:r>
              <a:rPr lang="en-US" altLang="en-US"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pPr lvl="1" algn="just">
              <a:spcBef>
                <a:spcPct val="20000"/>
              </a:spcBef>
              <a:buFontTx/>
              <a:buChar char="•"/>
            </a:pPr>
            <a:r>
              <a:rPr lang="en-US" altLang="en-US" sz="1800" dirty="0" smtClean="0"/>
              <a:t>FRD related</a:t>
            </a:r>
            <a:r>
              <a:rPr lang="en-US" altLang="en-US" sz="1800" dirty="0"/>
              <a:t> </a:t>
            </a:r>
            <a:r>
              <a:rPr lang="en-US" sz="2000" b="0" dirty="0" smtClean="0"/>
              <a:t>submissions</a:t>
            </a:r>
          </a:p>
          <a:p>
            <a:pPr lvl="1" algn="just">
              <a:spcBef>
                <a:spcPct val="20000"/>
              </a:spcBef>
              <a:buFontTx/>
              <a:buChar char="•"/>
            </a:pPr>
            <a:r>
              <a:rPr lang="en-US" dirty="0" smtClean="0"/>
              <a:t>SFD</a:t>
            </a:r>
            <a:endParaRPr lang="en-US" sz="2000" b="0" dirty="0"/>
          </a:p>
          <a:p>
            <a:endParaRPr lang="en-US" dirty="0"/>
          </a:p>
        </p:txBody>
      </p:sp>
    </p:spTree>
    <p:extLst>
      <p:ext uri="{BB962C8B-B14F-4D97-AF65-F5344CB8AC3E}">
        <p14:creationId xmlns:p14="http://schemas.microsoft.com/office/powerpoint/2010/main" val="38824180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1"/>
            <a:ext cx="7770813" cy="798984"/>
          </a:xfrm>
        </p:spPr>
        <p:txBody>
          <a:bodyPr/>
          <a:lstStyle/>
          <a:p>
            <a:r>
              <a:rPr lang="en-US" altLang="en-US" dirty="0">
                <a:solidFill>
                  <a:schemeClr val="tx2"/>
                </a:solidFill>
              </a:rPr>
              <a:t>Submission order – Slot </a:t>
            </a:r>
            <a:r>
              <a:rPr lang="en-US" altLang="en-US" dirty="0" smtClean="0">
                <a:solidFill>
                  <a:schemeClr val="tx2"/>
                </a:solidFill>
              </a:rPr>
              <a: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327092103"/>
              </p:ext>
            </p:extLst>
          </p:nvPr>
        </p:nvGraphicFramePr>
        <p:xfrm>
          <a:off x="400113" y="1484784"/>
          <a:ext cx="8342185" cy="2936008"/>
        </p:xfrm>
        <a:graphic>
          <a:graphicData uri="http://schemas.openxmlformats.org/drawingml/2006/table">
            <a:tbl>
              <a:tblPr firstRow="1" bandRow="1">
                <a:tableStyleId>{21E4AEA4-8DFA-4A89-87EB-49C32662AFE0}</a:tableStyleId>
              </a:tblPr>
              <a:tblGrid>
                <a:gridCol w="1225059"/>
                <a:gridCol w="1860543"/>
                <a:gridCol w="2952328"/>
                <a:gridCol w="1368152"/>
                <a:gridCol w="936103"/>
              </a:tblGrid>
              <a:tr h="370760">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600" dirty="0" smtClean="0"/>
                        <a:t>11-17-0836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May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411472">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smtClean="0">
                        <a:solidFill>
                          <a:schemeClr val="dk1"/>
                        </a:solidFill>
                        <a:latin typeface="+mn-lt"/>
                        <a:ea typeface="+mn-ea"/>
                        <a:cs typeface="+mn-cs"/>
                      </a:endParaRPr>
                    </a:p>
                  </a:txBody>
                  <a:tcPr marT="45712" marB="45712"/>
                </a:tc>
                <a:tc>
                  <a:txBody>
                    <a:bodyPr/>
                    <a:lstStyle/>
                    <a:p>
                      <a:endParaRPr lang="en-US" sz="1400" dirty="0"/>
                    </a:p>
                  </a:txBody>
                  <a:tcPr marT="45712" marB="45712"/>
                </a:tc>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r h="223509">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endParaRPr lang="en-US" sz="1600" dirty="0"/>
                    </a:p>
                  </a:txBody>
                  <a:tcPr marT="45712" marB="45712"/>
                </a:tc>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r h="41147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90259539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33</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171055131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52044423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412507672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405557194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pPr lvl="1" algn="just">
              <a:spcBef>
                <a:spcPct val="20000"/>
              </a:spcBef>
              <a:buFontTx/>
              <a:buChar char="•"/>
            </a:pPr>
            <a:r>
              <a:rPr lang="en-US" altLang="en-US" sz="1800" dirty="0" smtClean="0"/>
              <a:t>FRD related</a:t>
            </a:r>
            <a:r>
              <a:rPr lang="en-US" altLang="en-US" sz="1800" dirty="0"/>
              <a:t> </a:t>
            </a:r>
            <a:r>
              <a:rPr lang="en-US" sz="2000" b="0" dirty="0" smtClean="0"/>
              <a:t>submissions</a:t>
            </a:r>
          </a:p>
          <a:p>
            <a:pPr lvl="1" algn="just">
              <a:spcBef>
                <a:spcPct val="20000"/>
              </a:spcBef>
              <a:buFontTx/>
              <a:buChar char="•"/>
            </a:pPr>
            <a:r>
              <a:rPr lang="en-US" dirty="0" smtClean="0"/>
              <a:t>SFD related </a:t>
            </a:r>
          </a:p>
          <a:p>
            <a:pPr lvl="1" algn="just">
              <a:spcBef>
                <a:spcPct val="20000"/>
              </a:spcBef>
              <a:buFontTx/>
              <a:buChar char="•"/>
            </a:pPr>
            <a:r>
              <a:rPr lang="en-US" dirty="0" smtClean="0"/>
              <a:t>Technical nature</a:t>
            </a:r>
            <a:endParaRPr lang="en-US" sz="2000" b="0" dirty="0"/>
          </a:p>
          <a:p>
            <a:endParaRPr lang="en-US" dirty="0"/>
          </a:p>
        </p:txBody>
      </p:sp>
    </p:spTree>
    <p:extLst>
      <p:ext uri="{BB962C8B-B14F-4D97-AF65-F5344CB8AC3E}">
        <p14:creationId xmlns:p14="http://schemas.microsoft.com/office/powerpoint/2010/main" val="231825632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3</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(as needed):</a:t>
            </a:r>
          </a:p>
          <a:p>
            <a:pPr lvl="1" algn="just">
              <a:spcBef>
                <a:spcPct val="20000"/>
              </a:spcBef>
              <a:buFontTx/>
              <a:buChar char="•"/>
            </a:pPr>
            <a:r>
              <a:rPr lang="en-US" altLang="en-US" sz="1800" dirty="0"/>
              <a:t>FRD related </a:t>
            </a:r>
            <a:r>
              <a:rPr lang="en-US" dirty="0"/>
              <a:t>submissions</a:t>
            </a:r>
          </a:p>
          <a:p>
            <a:pPr lvl="1" algn="just">
              <a:spcBef>
                <a:spcPct val="20000"/>
              </a:spcBef>
              <a:buFontTx/>
              <a:buChar char="•"/>
            </a:pPr>
            <a:r>
              <a:rPr lang="en-US" dirty="0"/>
              <a:t>SFD</a:t>
            </a:r>
          </a:p>
          <a:p>
            <a:pPr lvl="1" algn="just">
              <a:spcBef>
                <a:spcPct val="20000"/>
              </a:spcBef>
              <a:buFontTx/>
              <a:buChar char="•"/>
            </a:pPr>
            <a:endParaRPr lang="en-US" altLang="en-US" sz="16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a:p>
          <a:p>
            <a:endParaRPr lang="en-US" sz="2000" b="0" dirty="0"/>
          </a:p>
          <a:p>
            <a:endParaRPr lang="en-US" dirty="0"/>
          </a:p>
        </p:txBody>
      </p:sp>
    </p:spTree>
    <p:extLst>
      <p:ext uri="{BB962C8B-B14F-4D97-AF65-F5344CB8AC3E}">
        <p14:creationId xmlns:p14="http://schemas.microsoft.com/office/powerpoint/2010/main" val="34551742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455762290"/>
              </p:ext>
            </p:extLst>
          </p:nvPr>
        </p:nvGraphicFramePr>
        <p:xfrm>
          <a:off x="773754" y="1556792"/>
          <a:ext cx="7772404" cy="3880879"/>
        </p:xfrm>
        <a:graphic>
          <a:graphicData uri="http://schemas.openxmlformats.org/drawingml/2006/table">
            <a:tbl>
              <a:tblPr firstRow="1" bandRow="1">
                <a:tableStyleId>{21E4AEA4-8DFA-4A89-87EB-49C32662AFE0}</a:tableStyleId>
              </a:tblPr>
              <a:tblGrid>
                <a:gridCol w="1380624"/>
                <a:gridCol w="1670495"/>
                <a:gridCol w="2304256"/>
                <a:gridCol w="1296144"/>
                <a:gridCol w="1120885"/>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11-17-836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May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411472">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411472">
                <a:tc>
                  <a:txBody>
                    <a:bodyPr/>
                    <a:lstStyle/>
                    <a:p>
                      <a:pPr marL="0" algn="l" defTabSz="914400" rtl="0" eaLnBrk="1" latinLnBrk="0" hangingPunct="1"/>
                      <a:endParaRPr lang="en-US" sz="1400" strike="sng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sng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sng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sngStrike" kern="1200" dirty="0" smtClean="0">
                        <a:solidFill>
                          <a:schemeClr val="dk1"/>
                        </a:solidFill>
                        <a:latin typeface="+mn-lt"/>
                        <a:ea typeface="+mn-ea"/>
                        <a:cs typeface="+mn-cs"/>
                      </a:endParaRPr>
                    </a:p>
                  </a:txBody>
                  <a:tcPr marT="45712" marB="45712"/>
                </a:tc>
                <a:tc>
                  <a:txBody>
                    <a:bodyPr/>
                    <a:lstStyle/>
                    <a:p>
                      <a:endParaRPr lang="en-US" sz="1600" strike="sngStrike" dirty="0"/>
                    </a:p>
                  </a:txBody>
                  <a:tcPr marT="45712" marB="45712"/>
                </a:tc>
              </a:tr>
              <a:tr h="167632">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endParaRPr lang="en-US" sz="1600" dirty="0"/>
                    </a:p>
                  </a:txBody>
                  <a:tcPr marT="45712" marB="45712"/>
                </a:tc>
              </a:tr>
              <a:tr h="160012">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r h="548629">
                <a:tc>
                  <a:txBody>
                    <a:bodyPr/>
                    <a:lstStyle/>
                    <a:p>
                      <a:pPr marL="0" algn="l" defTabSz="914400" rtl="0" eaLnBrk="1" latinLnBrk="0" hangingPunct="1"/>
                      <a:endParaRPr lang="en-US" sz="1400" strike="sng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sng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sng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sngStrike" kern="1200" dirty="0" smtClean="0">
                        <a:solidFill>
                          <a:schemeClr val="dk1"/>
                        </a:solidFill>
                        <a:latin typeface="+mn-lt"/>
                        <a:ea typeface="+mn-ea"/>
                        <a:cs typeface="+mn-cs"/>
                      </a:endParaRPr>
                    </a:p>
                  </a:txBody>
                  <a:tcPr marT="45712" marB="45712"/>
                </a:tc>
                <a:tc>
                  <a:txBody>
                    <a:bodyPr/>
                    <a:lstStyle/>
                    <a:p>
                      <a:endParaRPr lang="en-US" sz="1600" strike="sngStrike" dirty="0"/>
                    </a:p>
                  </a:txBody>
                  <a:tcPr marT="45712" marB="45712"/>
                </a:tc>
              </a:tr>
              <a:tr h="548629">
                <a:tc>
                  <a:txBody>
                    <a:bodyPr/>
                    <a:lstStyle/>
                    <a:p>
                      <a:pPr marL="0" algn="l" defTabSz="914400" rtl="0" eaLnBrk="1" latinLnBrk="0" hangingPunct="1"/>
                      <a:endParaRPr lang="en-US" sz="1400" strike="sng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sng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sng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sngStrike" kern="1200" dirty="0" smtClean="0">
                        <a:solidFill>
                          <a:schemeClr val="dk1"/>
                        </a:solidFill>
                        <a:latin typeface="+mn-lt"/>
                        <a:ea typeface="+mn-ea"/>
                        <a:cs typeface="+mn-cs"/>
                      </a:endParaRPr>
                    </a:p>
                  </a:txBody>
                  <a:tcPr marT="45712" marB="45712"/>
                </a:tc>
                <a:tc>
                  <a:txBody>
                    <a:bodyPr/>
                    <a:lstStyle/>
                    <a:p>
                      <a:endParaRPr lang="en-US" sz="1600" strike="sngStrike" dirty="0"/>
                    </a:p>
                  </a:txBody>
                  <a:tcPr marT="45712" marB="45712"/>
                </a:tc>
              </a:tr>
              <a:tr h="548629">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dirty="0"/>
                    </a:p>
                  </a:txBody>
                  <a:tcPr marT="45712" marB="45712"/>
                </a:tc>
                <a:tc>
                  <a:txBody>
                    <a:bodyPr/>
                    <a:lstStyle/>
                    <a:p>
                      <a:endParaRPr lang="en-US" sz="1600" strike="noStrike" dirty="0"/>
                    </a:p>
                  </a:txBody>
                  <a:tcPr marT="45712" marB="45712"/>
                </a:tc>
              </a:tr>
            </a:tbl>
          </a:graphicData>
        </a:graphic>
      </p:graphicFrame>
    </p:spTree>
    <p:extLst>
      <p:ext uri="{BB962C8B-B14F-4D97-AF65-F5344CB8AC3E}">
        <p14:creationId xmlns:p14="http://schemas.microsoft.com/office/powerpoint/2010/main" val="36246502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smtClean="0"/>
              <a:t>You </a:t>
            </a:r>
            <a:r>
              <a:rPr lang="en-US" altLang="en-US" dirty="0"/>
              <a:t>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41973132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40</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419290996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45598666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40955694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 4</a:t>
            </a:r>
            <a:endParaRPr lang="en-US" altLang="en-US" sz="2000" dirty="0"/>
          </a:p>
          <a:p>
            <a:endParaRPr lang="en-US" sz="3600" dirty="0"/>
          </a:p>
        </p:txBody>
      </p:sp>
    </p:spTree>
    <p:extLst>
      <p:ext uri="{BB962C8B-B14F-4D97-AF65-F5344CB8AC3E}">
        <p14:creationId xmlns:p14="http://schemas.microsoft.com/office/powerpoint/2010/main" val="113823804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(1h 10min)</a:t>
            </a:r>
          </a:p>
          <a:p>
            <a:pPr algn="just">
              <a:spcBef>
                <a:spcPct val="20000"/>
              </a:spcBef>
              <a:buFontTx/>
              <a:buChar char="•"/>
            </a:pPr>
            <a:r>
              <a:rPr lang="en-US" altLang="en-US" sz="2000" b="0" dirty="0"/>
              <a:t>Consider FRD status and readiness to freeze (15min – special order)</a:t>
            </a:r>
          </a:p>
          <a:p>
            <a:pPr algn="just">
              <a:spcBef>
                <a:spcPct val="20000"/>
              </a:spcBef>
              <a:buFontTx/>
              <a:buChar char="•"/>
            </a:pPr>
            <a:r>
              <a:rPr lang="en-US" altLang="en-US" sz="2000" b="0" dirty="0" smtClean="0"/>
              <a:t>Review TG timelines (10 min</a:t>
            </a:r>
            <a:r>
              <a:rPr lang="en-US" altLang="en-US" sz="2000" b="0" dirty="0"/>
              <a:t> </a:t>
            </a:r>
            <a:r>
              <a:rPr lang="en-US" altLang="en-US" sz="2000" b="0" dirty="0" smtClean="0"/>
              <a:t>– special order)</a:t>
            </a:r>
          </a:p>
          <a:p>
            <a:pPr algn="just">
              <a:spcBef>
                <a:spcPct val="20000"/>
              </a:spcBef>
              <a:buFontTx/>
              <a:buChar char="•"/>
            </a:pPr>
            <a:r>
              <a:rPr lang="en-US" altLang="en-US" sz="2000" b="0" dirty="0" smtClean="0"/>
              <a:t>Set goals for Sep. meeting (5min – special order)</a:t>
            </a:r>
          </a:p>
          <a:p>
            <a:pPr algn="just">
              <a:spcBef>
                <a:spcPct val="20000"/>
              </a:spcBef>
              <a:buFontTx/>
              <a:buChar char="•"/>
            </a:pPr>
            <a:r>
              <a:rPr lang="en-US" altLang="en-US" sz="2000" b="0" dirty="0" smtClean="0"/>
              <a:t>Set teleconference times (5min – special order)</a:t>
            </a:r>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a:p>
          <a:p>
            <a:endParaRPr lang="en-US" sz="2000" b="0" dirty="0"/>
          </a:p>
          <a:p>
            <a:endParaRPr lang="en-US" dirty="0"/>
          </a:p>
        </p:txBody>
      </p:sp>
    </p:spTree>
    <p:extLst>
      <p:ext uri="{BB962C8B-B14F-4D97-AF65-F5344CB8AC3E}">
        <p14:creationId xmlns:p14="http://schemas.microsoft.com/office/powerpoint/2010/main" val="8257704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1"/>
            <a:ext cx="7770813" cy="654968"/>
          </a:xfrm>
        </p:spPr>
        <p:txBody>
          <a:bodyPr/>
          <a:lstStyle/>
          <a:p>
            <a:r>
              <a:rPr lang="en-US" altLang="en-US" dirty="0">
                <a:solidFill>
                  <a:schemeClr val="tx2"/>
                </a:solidFill>
              </a:rPr>
              <a:t>Submission order – Slot </a:t>
            </a:r>
            <a:r>
              <a:rPr lang="en-US" altLang="en-US" dirty="0" smtClean="0">
                <a:solidFill>
                  <a:schemeClr val="tx2"/>
                </a:solidFill>
              </a:rPr>
              <a:t>#4</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861187384"/>
              </p:ext>
            </p:extLst>
          </p:nvPr>
        </p:nvGraphicFramePr>
        <p:xfrm>
          <a:off x="539552" y="1295529"/>
          <a:ext cx="7772404" cy="2829312"/>
        </p:xfrm>
        <a:graphic>
          <a:graphicData uri="http://schemas.openxmlformats.org/drawingml/2006/table">
            <a:tbl>
              <a:tblPr firstRow="1" bandRow="1">
                <a:tableStyleId>{21E4AEA4-8DFA-4A89-87EB-49C32662AFE0}</a:tableStyleId>
              </a:tblPr>
              <a:tblGrid>
                <a:gridCol w="1380624"/>
                <a:gridCol w="1670495"/>
                <a:gridCol w="2304256"/>
                <a:gridCol w="1296144"/>
                <a:gridCol w="1120885"/>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11-17-836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May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259072">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smtClean="0">
                        <a:solidFill>
                          <a:schemeClr val="dk1"/>
                        </a:solidFill>
                        <a:latin typeface="+mn-lt"/>
                        <a:ea typeface="+mn-ea"/>
                        <a:cs typeface="+mn-cs"/>
                      </a:endParaRPr>
                    </a:p>
                  </a:txBody>
                  <a:tcPr marT="45712" marB="45712"/>
                </a:tc>
                <a:tc>
                  <a:txBody>
                    <a:bodyPr/>
                    <a:lstStyle/>
                    <a:p>
                      <a:endParaRPr lang="en-US" sz="1600" strike="noStrike" dirty="0"/>
                    </a:p>
                  </a:txBody>
                  <a:tcPr marT="45712" marB="45712"/>
                </a:tc>
              </a:tr>
              <a:tr h="259072">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r h="411472">
                <a:tc>
                  <a:txBody>
                    <a:bodyPr/>
                    <a:lstStyle/>
                    <a:p>
                      <a:endParaRPr lang="en-US" sz="1600" dirty="0"/>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endParaRPr lang="en-US" sz="1600" dirty="0"/>
                    </a:p>
                  </a:txBody>
                  <a:tcPr marT="45712" marB="45712"/>
                </a:tc>
              </a:tr>
              <a:tr h="160012">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r h="160012">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smtClean="0">
                        <a:solidFill>
                          <a:schemeClr val="dk1"/>
                        </a:solidFill>
                        <a:latin typeface="+mn-lt"/>
                        <a:ea typeface="+mn-ea"/>
                        <a:cs typeface="+mn-cs"/>
                      </a:endParaRPr>
                    </a:p>
                  </a:txBody>
                  <a:tcPr marT="45712" marB="45712"/>
                </a:tc>
                <a:tc>
                  <a:txBody>
                    <a:bodyPr/>
                    <a:lstStyle/>
                    <a:p>
                      <a:endParaRPr lang="en-US" sz="1600" strike="noStrike" dirty="0"/>
                    </a:p>
                  </a:txBody>
                  <a:tcPr marT="45712" marB="45712"/>
                </a:tc>
              </a:tr>
              <a:tr h="160012">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76708988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46</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352986113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FRD Maturity – Freeze (previously)</a:t>
            </a:r>
            <a:endParaRPr lang="en-US" dirty="0"/>
          </a:p>
        </p:txBody>
      </p:sp>
      <p:sp>
        <p:nvSpPr>
          <p:cNvPr id="3" name="Content Placeholder 2"/>
          <p:cNvSpPr>
            <a:spLocks noGrp="1"/>
          </p:cNvSpPr>
          <p:nvPr>
            <p:ph idx="1"/>
          </p:nvPr>
        </p:nvSpPr>
        <p:spPr>
          <a:xfrm>
            <a:off x="685800" y="1628800"/>
            <a:ext cx="7770813" cy="4465613"/>
          </a:xfrm>
        </p:spPr>
        <p:txBody>
          <a:bodyPr/>
          <a:lstStyle/>
          <a:p>
            <a:pPr algn="just">
              <a:spcBef>
                <a:spcPts val="1225"/>
              </a:spcBef>
              <a:buFontTx/>
              <a:buChar char="•"/>
            </a:pPr>
            <a:r>
              <a:rPr lang="en-US" altLang="en-US" sz="2000" dirty="0" smtClean="0"/>
              <a:t>During the March meeting group committed (motion) to bring the FRD to maturity.</a:t>
            </a:r>
          </a:p>
          <a:p>
            <a:pPr algn="just">
              <a:spcBef>
                <a:spcPts val="1225"/>
              </a:spcBef>
              <a:buFontTx/>
              <a:buChar char="•"/>
            </a:pPr>
            <a:r>
              <a:rPr lang="en-US" altLang="en-US" sz="2000" dirty="0" smtClean="0"/>
              <a:t>TG approved timelines reflect FRD freeze post May meeting.</a:t>
            </a:r>
          </a:p>
          <a:p>
            <a:pPr algn="just">
              <a:spcBef>
                <a:spcPts val="1225"/>
              </a:spcBef>
              <a:buFontTx/>
              <a:buChar char="•"/>
            </a:pPr>
            <a:r>
              <a:rPr lang="en-US" altLang="en-US" sz="2000" dirty="0" smtClean="0"/>
              <a:t>Options to consider:</a:t>
            </a:r>
          </a:p>
          <a:p>
            <a:pPr lvl="1" algn="just">
              <a:spcBef>
                <a:spcPts val="1225"/>
              </a:spcBef>
              <a:buFontTx/>
              <a:buChar char="•"/>
            </a:pPr>
            <a:r>
              <a:rPr lang="en-US" altLang="en-US" sz="1800" dirty="0" smtClean="0"/>
              <a:t>Consider the FRD sufficiently mature to go to freeze and focus on development of SFD (current timelines).</a:t>
            </a:r>
          </a:p>
          <a:p>
            <a:pPr lvl="1" algn="just">
              <a:spcBef>
                <a:spcPts val="1225"/>
              </a:spcBef>
              <a:buFontTx/>
              <a:buChar char="•"/>
            </a:pPr>
            <a:r>
              <a:rPr lang="en-US" altLang="en-US" sz="1800" dirty="0" smtClean="0"/>
              <a:t>Continue developing the FRD and reflect that by delaying the TG timelines.</a:t>
            </a:r>
          </a:p>
          <a:p>
            <a:pPr lvl="1" algn="just">
              <a:spcBef>
                <a:spcPts val="1225"/>
              </a:spcBef>
              <a:buFontTx/>
              <a:buChar char="•"/>
            </a:pPr>
            <a:r>
              <a:rPr lang="en-US" altLang="en-US" sz="1800" dirty="0" smtClean="0"/>
              <a:t>Consider the FRD complete and move to comment collection of FRD to be resolved in the July meeting, where these are considered and FRD goes to final version past that meeting – depending on level of comments delay possibly absorbed on other activities. </a:t>
            </a:r>
          </a:p>
          <a:p>
            <a:pPr algn="just">
              <a:spcBef>
                <a:spcPts val="1225"/>
              </a:spcBef>
              <a:buFontTx/>
              <a:buChar char="•"/>
            </a:pPr>
            <a:r>
              <a:rPr lang="en-US" altLang="en-US" sz="2000" dirty="0" smtClean="0"/>
              <a:t>Discussion….</a:t>
            </a:r>
            <a:endParaRPr lang="en-US" altLang="en-US" sz="2000" dirty="0"/>
          </a:p>
          <a:p>
            <a:pPr lvl="0">
              <a:buFont typeface="Arial" panose="020B0604020202020204" pitchFamily="34" charset="0"/>
              <a:buChar char="•"/>
            </a:pPr>
            <a:endParaRPr lang="en-US" altLang="en-US" sz="20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342248502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(May meeting) </a:t>
            </a:r>
            <a:endParaRPr lang="en-US" dirty="0"/>
          </a:p>
        </p:txBody>
      </p:sp>
      <p:sp>
        <p:nvSpPr>
          <p:cNvPr id="3" name="Content Placeholder 2"/>
          <p:cNvSpPr>
            <a:spLocks noGrp="1"/>
          </p:cNvSpPr>
          <p:nvPr>
            <p:ph idx="1"/>
          </p:nvPr>
        </p:nvSpPr>
        <p:spPr/>
        <p:txBody>
          <a:bodyPr/>
          <a:lstStyle/>
          <a:p>
            <a:pPr marL="0" indent="0"/>
            <a:r>
              <a:rPr lang="en-US" dirty="0"/>
              <a:t>Move to approve the </a:t>
            </a:r>
            <a:r>
              <a:rPr lang="en-US" dirty="0" smtClean="0"/>
              <a:t>Functional </a:t>
            </a:r>
            <a:r>
              <a:rPr lang="en-US" dirty="0"/>
              <a:t>Requirement </a:t>
            </a:r>
            <a:r>
              <a:rPr lang="en-US" dirty="0" smtClean="0"/>
              <a:t>Document 11-17-424-05 with additions made during the May meeting and </a:t>
            </a:r>
            <a:r>
              <a:rPr lang="en-US" dirty="0"/>
              <a:t>start a 45 day comment collection, limiting the duration of the subsequent comment resolution to the end of the next face to face IEEE 802.11 WG </a:t>
            </a:r>
            <a:r>
              <a:rPr lang="en-US" dirty="0" smtClean="0"/>
              <a:t>meeting.</a:t>
            </a:r>
          </a:p>
          <a:p>
            <a:r>
              <a:rPr lang="en-US" dirty="0" smtClean="0"/>
              <a:t>Results: 22/0/0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33774101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 FRD Freeze</a:t>
            </a:r>
            <a:endParaRPr lang="en-US" dirty="0"/>
          </a:p>
        </p:txBody>
      </p:sp>
      <p:sp>
        <p:nvSpPr>
          <p:cNvPr id="3" name="Content Placeholder 2"/>
          <p:cNvSpPr>
            <a:spLocks noGrp="1"/>
          </p:cNvSpPr>
          <p:nvPr>
            <p:ph idx="1"/>
          </p:nvPr>
        </p:nvSpPr>
        <p:spPr/>
        <p:txBody>
          <a:bodyPr/>
          <a:lstStyle/>
          <a:p>
            <a:r>
              <a:rPr lang="en-US" dirty="0" smtClean="0"/>
              <a:t>Option to proceed and adjust TG targets:</a:t>
            </a:r>
          </a:p>
          <a:p>
            <a:r>
              <a:rPr lang="en-US" dirty="0" smtClean="0"/>
              <a:t>O1: Freeze FRD for further comments and resolve the existing comments till the end of next IEEE </a:t>
            </a:r>
            <a:r>
              <a:rPr lang="en-US" dirty="0" err="1" smtClean="0"/>
              <a:t>FtF</a:t>
            </a:r>
            <a:r>
              <a:rPr lang="en-US" dirty="0" smtClean="0"/>
              <a:t> meeting, the final FRD is the last version at that meeting. </a:t>
            </a:r>
          </a:p>
          <a:p>
            <a:r>
              <a:rPr lang="en-US" dirty="0" smtClean="0"/>
              <a:t>O2: Freeze FRD now.</a:t>
            </a:r>
          </a:p>
          <a:p>
            <a:r>
              <a:rPr lang="en-US" dirty="0" smtClean="0"/>
              <a:t>O1) 13</a:t>
            </a:r>
          </a:p>
          <a:p>
            <a:r>
              <a:rPr lang="en-US" dirty="0" smtClean="0"/>
              <a:t>O2) 3</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2397590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5661626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 FRD Freeze (July meeting)</a:t>
            </a:r>
            <a:endParaRPr lang="en-US" dirty="0"/>
          </a:p>
        </p:txBody>
      </p:sp>
      <p:sp>
        <p:nvSpPr>
          <p:cNvPr id="3" name="Content Placeholder 2"/>
          <p:cNvSpPr>
            <a:spLocks noGrp="1"/>
          </p:cNvSpPr>
          <p:nvPr>
            <p:ph idx="1"/>
          </p:nvPr>
        </p:nvSpPr>
        <p:spPr/>
        <p:txBody>
          <a:bodyPr/>
          <a:lstStyle/>
          <a:p>
            <a:r>
              <a:rPr lang="en-US" dirty="0" smtClean="0"/>
              <a:t>Motion</a:t>
            </a:r>
          </a:p>
          <a:p>
            <a:r>
              <a:rPr lang="en-US" dirty="0" smtClean="0"/>
              <a:t>We agree to Freeze FRD for further comments and resolve the existing comments till the end of next IEEE </a:t>
            </a:r>
            <a:r>
              <a:rPr lang="en-US" dirty="0" err="1" smtClean="0"/>
              <a:t>FtF</a:t>
            </a:r>
            <a:r>
              <a:rPr lang="en-US" dirty="0" smtClean="0"/>
              <a:t> meeting, the final FRD is the last version at that meeting. </a:t>
            </a:r>
          </a:p>
          <a:p>
            <a:r>
              <a:rPr lang="en-US" dirty="0" smtClean="0"/>
              <a:t>Moved: Harry </a:t>
            </a:r>
            <a:r>
              <a:rPr lang="en-US" dirty="0" err="1" smtClean="0"/>
              <a:t>Bims</a:t>
            </a:r>
            <a:endParaRPr lang="en-US" dirty="0" smtClean="0"/>
          </a:p>
          <a:p>
            <a:r>
              <a:rPr lang="en-US" dirty="0" smtClean="0"/>
              <a:t>2</a:t>
            </a:r>
            <a:r>
              <a:rPr lang="en-US" baseline="30000" dirty="0" smtClean="0"/>
              <a:t>nd</a:t>
            </a:r>
            <a:r>
              <a:rPr lang="en-US" dirty="0" smtClean="0"/>
              <a:t>: SK Yong</a:t>
            </a:r>
          </a:p>
          <a:p>
            <a:r>
              <a:rPr lang="en-US" dirty="0" smtClean="0"/>
              <a:t>Results(Y/N/A): 13/2/3</a:t>
            </a:r>
          </a:p>
          <a:p>
            <a:r>
              <a:rPr lang="en-US" dirty="0" smtClean="0"/>
              <a:t>Motion passes</a:t>
            </a:r>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352073567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 NO JULY FRD Freeze</a:t>
            </a:r>
            <a:endParaRPr lang="en-US" dirty="0"/>
          </a:p>
        </p:txBody>
      </p:sp>
      <p:sp>
        <p:nvSpPr>
          <p:cNvPr id="3" name="Content Placeholder 2"/>
          <p:cNvSpPr>
            <a:spLocks noGrp="1"/>
          </p:cNvSpPr>
          <p:nvPr>
            <p:ph idx="1"/>
          </p:nvPr>
        </p:nvSpPr>
        <p:spPr>
          <a:xfrm>
            <a:off x="685800" y="1628800"/>
            <a:ext cx="7770813" cy="4465613"/>
          </a:xfrm>
        </p:spPr>
        <p:txBody>
          <a:bodyPr/>
          <a:lstStyle/>
          <a:p>
            <a:r>
              <a:rPr lang="en-US" dirty="0" smtClean="0"/>
              <a:t>Scope and effort change:</a:t>
            </a:r>
          </a:p>
          <a:p>
            <a:pPr>
              <a:buFont typeface="Arial" panose="020B0604020202020204" pitchFamily="34" charset="0"/>
              <a:buChar char="•"/>
            </a:pPr>
            <a:r>
              <a:rPr lang="en-US" dirty="0" smtClean="0"/>
              <a:t>Original target was FRD freeze during May meeting.</a:t>
            </a:r>
          </a:p>
          <a:p>
            <a:pPr>
              <a:buFont typeface="Arial" panose="020B0604020202020204" pitchFamily="34" charset="0"/>
              <a:buChar char="•"/>
            </a:pPr>
            <a:r>
              <a:rPr lang="en-US" dirty="0" smtClean="0"/>
              <a:t>Group did not meet this and commit to go on a 45day Comment Collection and resolve during the July meeting.</a:t>
            </a:r>
          </a:p>
          <a:p>
            <a:pPr>
              <a:buFont typeface="Arial" panose="020B0604020202020204" pitchFamily="34" charset="0"/>
              <a:buChar char="•"/>
            </a:pPr>
            <a:r>
              <a:rPr lang="en-US" dirty="0" smtClean="0"/>
              <a:t>FRD is not yet frozen, slipping now by 4 months.</a:t>
            </a:r>
          </a:p>
          <a:p>
            <a:pPr>
              <a:buFont typeface="Arial" panose="020B0604020202020204" pitchFamily="34" charset="0"/>
              <a:buChar char="•"/>
            </a:pPr>
            <a:r>
              <a:rPr lang="en-US" dirty="0" smtClean="0"/>
              <a:t>Additional contents to project:</a:t>
            </a:r>
          </a:p>
          <a:p>
            <a:pPr lvl="1">
              <a:buFont typeface="Arial" panose="020B0604020202020204" pitchFamily="34" charset="0"/>
              <a:buChar char="•"/>
            </a:pPr>
            <a:r>
              <a:rPr lang="en-US" dirty="0" smtClean="0"/>
              <a:t>MAC level security.</a:t>
            </a:r>
          </a:p>
          <a:p>
            <a:pPr lvl="1">
              <a:buFont typeface="Arial" panose="020B0604020202020204" pitchFamily="34" charset="0"/>
              <a:buChar char="•"/>
            </a:pPr>
            <a:r>
              <a:rPr lang="en-US" dirty="0" smtClean="0"/>
              <a:t>PHY level security for legacy, </a:t>
            </a:r>
            <a:r>
              <a:rPr lang="en-US" dirty="0" err="1" smtClean="0"/>
              <a:t>VHTz</a:t>
            </a:r>
            <a:r>
              <a:rPr lang="en-US" dirty="0" smtClean="0"/>
              <a:t> and </a:t>
            </a:r>
            <a:r>
              <a:rPr lang="en-US" dirty="0" err="1" smtClean="0"/>
              <a:t>HEz</a:t>
            </a:r>
            <a:r>
              <a:rPr lang="en-US" dirty="0" smtClean="0"/>
              <a:t>– </a:t>
            </a:r>
            <a:r>
              <a:rPr lang="en-US" dirty="0"/>
              <a:t>Novel </a:t>
            </a:r>
            <a:r>
              <a:rPr lang="en-US" dirty="0" smtClean="0"/>
              <a:t>concept to 802.11.</a:t>
            </a:r>
          </a:p>
          <a:p>
            <a:pPr>
              <a:buFont typeface="Arial" panose="020B0604020202020204" pitchFamily="34" charset="0"/>
              <a:buChar char="•"/>
            </a:pPr>
            <a:r>
              <a:rPr lang="en-US" dirty="0" smtClean="0"/>
              <a:t>Project timelines required adjustment to meet the additional content.</a:t>
            </a:r>
          </a:p>
          <a:p>
            <a:pPr>
              <a:buFont typeface="Arial" panose="020B0604020202020204" pitchFamily="34" charset="0"/>
              <a:buChar char="•"/>
            </a:pPr>
            <a:endParaRPr lang="en-US" dirty="0" smtClean="0"/>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Rounded Rectangle 6"/>
          <p:cNvSpPr/>
          <p:nvPr/>
        </p:nvSpPr>
        <p:spPr bwMode="auto">
          <a:xfrm>
            <a:off x="288826" y="5733257"/>
            <a:ext cx="8640959" cy="850900"/>
          </a:xfrm>
          <a:prstGeom prst="round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dirty="0"/>
              <a:t>Project timelines </a:t>
            </a:r>
            <a:r>
              <a:rPr lang="en-US" dirty="0" smtClean="0"/>
              <a:t>require </a:t>
            </a:r>
            <a:r>
              <a:rPr lang="en-US" dirty="0"/>
              <a:t>adjustment to meet the </a:t>
            </a:r>
            <a:r>
              <a:rPr lang="en-US" dirty="0" smtClean="0"/>
              <a:t>additional content and group progress.</a:t>
            </a:r>
            <a:endParaRPr lang="en-US" dirty="0"/>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b="0" i="0" u="none" strike="noStrike" cap="none" normalizeH="0" baseline="0" dirty="0" smtClean="0">
              <a:ln>
                <a:noFill/>
              </a:ln>
              <a:solidFill>
                <a:schemeClr val="bg1"/>
              </a:solidFill>
              <a:effectLst/>
            </a:endParaRPr>
          </a:p>
        </p:txBody>
      </p:sp>
    </p:spTree>
    <p:extLst>
      <p:ext uri="{BB962C8B-B14F-4D97-AF65-F5344CB8AC3E}">
        <p14:creationId xmlns:p14="http://schemas.microsoft.com/office/powerpoint/2010/main" val="1951643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(con.)</a:t>
            </a:r>
            <a:endParaRPr lang="en-US" dirty="0"/>
          </a:p>
        </p:txBody>
      </p:sp>
      <p:sp>
        <p:nvSpPr>
          <p:cNvPr id="3" name="Content Placeholder 2"/>
          <p:cNvSpPr>
            <a:spLocks noGrp="1"/>
          </p:cNvSpPr>
          <p:nvPr>
            <p:ph idx="1"/>
          </p:nvPr>
        </p:nvSpPr>
        <p:spPr>
          <a:xfrm>
            <a:off x="685800" y="1628800"/>
            <a:ext cx="7770813" cy="4465613"/>
          </a:xfrm>
        </p:spPr>
        <p:txBody>
          <a:bodyPr/>
          <a:lstStyle/>
          <a:p>
            <a:r>
              <a:rPr lang="en-US" dirty="0" smtClean="0"/>
              <a:t>Other possibilities:</a:t>
            </a:r>
            <a:r>
              <a:rPr lang="en-US" dirty="0"/>
              <a:t>	</a:t>
            </a:r>
            <a:endParaRPr lang="en-US" dirty="0" smtClean="0"/>
          </a:p>
          <a:p>
            <a:pPr>
              <a:buFont typeface="Arial" panose="020B0604020202020204" pitchFamily="34" charset="0"/>
              <a:buChar char="•"/>
            </a:pPr>
            <a:r>
              <a:rPr lang="en-US" dirty="0" smtClean="0"/>
              <a:t>Keep existing timelines (major milestones) and remove one or multiple topics from the current activity:</a:t>
            </a:r>
          </a:p>
          <a:p>
            <a:pPr lvl="1">
              <a:buFont typeface="Arial" panose="020B0604020202020204" pitchFamily="34" charset="0"/>
              <a:buChar char="•"/>
            </a:pPr>
            <a:r>
              <a:rPr lang="en-US" dirty="0" smtClean="0"/>
              <a:t>Angular in the sub 6Ghz band.</a:t>
            </a:r>
          </a:p>
          <a:p>
            <a:pPr lvl="1">
              <a:buFont typeface="Arial" panose="020B0604020202020204" pitchFamily="34" charset="0"/>
              <a:buChar char="•"/>
            </a:pPr>
            <a:r>
              <a:rPr lang="en-US" dirty="0" smtClean="0"/>
              <a:t>Scalable location.</a:t>
            </a:r>
          </a:p>
          <a:p>
            <a:pPr lvl="1">
              <a:buFont typeface="Arial" panose="020B0604020202020204" pitchFamily="34" charset="0"/>
              <a:buChar char="•"/>
            </a:pPr>
            <a:r>
              <a:rPr lang="en-US" dirty="0" smtClean="0"/>
              <a:t>60Ghz positioning.</a:t>
            </a:r>
          </a:p>
          <a:p>
            <a:pPr lvl="1">
              <a:buFont typeface="Arial" panose="020B0604020202020204" pitchFamily="34" charset="0"/>
              <a:buChar char="•"/>
            </a:pPr>
            <a:r>
              <a:rPr lang="en-US" dirty="0" smtClean="0"/>
              <a:t>MAC and PHY security</a:t>
            </a:r>
          </a:p>
          <a:p>
            <a:pPr lvl="1">
              <a:buFont typeface="Arial" panose="020B0604020202020204" pitchFamily="34" charset="0"/>
              <a:buChar char="•"/>
            </a:pPr>
            <a:r>
              <a:rPr lang="en-US" dirty="0" smtClean="0"/>
              <a:t>PHY level security.</a:t>
            </a:r>
          </a:p>
          <a:p>
            <a:pPr>
              <a:buFont typeface="Arial" panose="020B0604020202020204" pitchFamily="34" charset="0"/>
              <a:buChar char="•"/>
            </a:pPr>
            <a:r>
              <a:rPr lang="en-US" dirty="0" smtClean="0"/>
              <a:t>Discussion….</a:t>
            </a:r>
          </a:p>
          <a:p>
            <a:pPr lvl="1">
              <a:buFont typeface="Arial" panose="020B0604020202020204" pitchFamily="34" charset="0"/>
              <a:buChar char="•"/>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83030096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grpSp>
        <p:nvGrpSpPr>
          <p:cNvPr id="7" name="Group 6"/>
          <p:cNvGrpSpPr/>
          <p:nvPr/>
        </p:nvGrpSpPr>
        <p:grpSpPr>
          <a:xfrm>
            <a:off x="74364" y="1844823"/>
            <a:ext cx="9034902" cy="4176465"/>
            <a:chOff x="74364" y="1844823"/>
            <a:chExt cx="9034902" cy="4176465"/>
          </a:xfrm>
        </p:grpSpPr>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p:nvPr/>
          </p:nvSpPr>
          <p:spPr>
            <a:xfrm>
              <a:off x="2507489" y="3406394"/>
              <a:ext cx="2489948" cy="25261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a:off x="2506801" y="368528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5" y="4434263"/>
              <a:ext cx="1793157"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84525" y="3429000"/>
              <a:ext cx="19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24140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86401" y="499649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7923" y="2267934"/>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14129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81" name="Straight Connector 80"/>
          <p:cNvCxnSpPr/>
          <p:nvPr/>
        </p:nvCxnSpPr>
        <p:spPr bwMode="auto">
          <a:xfrm>
            <a:off x="3800232" y="368084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46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10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Connector 84"/>
          <p:cNvCxnSpPr/>
          <p:nvPr/>
        </p:nvCxnSpPr>
        <p:spPr bwMode="auto">
          <a:xfrm>
            <a:off x="3187445" y="4141460"/>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a:t>
            </a:r>
            <a:endParaRPr lang="en-US" dirty="0"/>
          </a:p>
        </p:txBody>
      </p:sp>
    </p:spTree>
    <p:extLst>
      <p:ext uri="{BB962C8B-B14F-4D97-AF65-F5344CB8AC3E}">
        <p14:creationId xmlns:p14="http://schemas.microsoft.com/office/powerpoint/2010/main" val="58208963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Rectangle 93"/>
          <p:cNvSpPr/>
          <p:nvPr/>
        </p:nvSpPr>
        <p:spPr>
          <a:xfrm>
            <a:off x="4989332" y="3406393"/>
            <a:ext cx="693783" cy="252611"/>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88" name="Rectangle 87"/>
          <p:cNvSpPr/>
          <p:nvPr/>
        </p:nvSpPr>
        <p:spPr>
          <a:xfrm>
            <a:off x="4989333" y="2882628"/>
            <a:ext cx="693783" cy="15390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86" name="Rectangle 85"/>
          <p:cNvSpPr/>
          <p:nvPr/>
        </p:nvSpPr>
        <p:spPr>
          <a:xfrm>
            <a:off x="3219088" y="2681708"/>
            <a:ext cx="576000" cy="18888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4 M</a:t>
            </a:r>
            <a:endParaRPr lang="en-US" sz="1100"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grpSp>
        <p:nvGrpSpPr>
          <p:cNvPr id="7" name="Group 6"/>
          <p:cNvGrpSpPr/>
          <p:nvPr/>
        </p:nvGrpSpPr>
        <p:grpSpPr>
          <a:xfrm>
            <a:off x="74364" y="1844823"/>
            <a:ext cx="9404908" cy="4176465"/>
            <a:chOff x="74364" y="1844823"/>
            <a:chExt cx="9404908" cy="4176465"/>
          </a:xfrm>
        </p:grpSpPr>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p:nvPr/>
          </p:nvSpPr>
          <p:spPr>
            <a:xfrm>
              <a:off x="2507489" y="3406394"/>
              <a:ext cx="2489948" cy="25261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2"/>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696635" y="2209947"/>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1-2022</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9277926" y="2252737"/>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83876"/>
              <a:ext cx="2468649" cy="14357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811662"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1709"/>
              <a:ext cx="2033064" cy="18888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893073"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3-2020</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6751502"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6026575"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7-2019</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859763"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715445" y="2244287"/>
              <a:ext cx="671742" cy="359852"/>
              <a:chOff x="3925020" y="1607958"/>
              <a:chExt cx="671742" cy="359852"/>
            </a:xfrm>
          </p:grpSpPr>
          <p:sp>
            <p:nvSpPr>
              <p:cNvPr id="68" name="Text Box 24"/>
              <p:cNvSpPr txBox="1">
                <a:spLocks noChangeArrowheads="1"/>
              </p:cNvSpPr>
              <p:nvPr/>
            </p:nvSpPr>
            <p:spPr bwMode="auto">
              <a:xfrm>
                <a:off x="4078394" y="1607958"/>
                <a:ext cx="51836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Sep.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925020"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a:off x="2506801" y="368528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5" y="4434263"/>
              <a:ext cx="1793157"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84525" y="3429000"/>
              <a:ext cx="19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196420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24140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86401" y="499649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2" name="Oval Callout 61"/>
            <p:cNvSpPr/>
            <p:nvPr/>
          </p:nvSpPr>
          <p:spPr bwMode="auto">
            <a:xfrm>
              <a:off x="6987001" y="343544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691611" y="227989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14129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 name="Text Box 24"/>
            <p:cNvSpPr txBox="1">
              <a:spLocks noChangeArrowheads="1"/>
            </p:cNvSpPr>
            <p:nvPr/>
          </p:nvSpPr>
          <p:spPr bwMode="auto">
            <a:xfrm>
              <a:off x="3060752" y="2138444"/>
              <a:ext cx="681390"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 move to 9-2018</a:t>
              </a:r>
              <a:endParaRPr lang="en-US" altLang="en-US" sz="600" dirty="0">
                <a:latin typeface="Arial" panose="020B0604020202020204" pitchFamily="34" charset="0"/>
                <a:cs typeface="Arial" panose="020B0604020202020204" pitchFamily="34" charset="0"/>
              </a:endParaRP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grpSp>
      <p:cxnSp>
        <p:nvCxnSpPr>
          <p:cNvPr id="81" name="Straight Connector 80"/>
          <p:cNvCxnSpPr/>
          <p:nvPr/>
        </p:nvCxnSpPr>
        <p:spPr bwMode="auto">
          <a:xfrm>
            <a:off x="3800232" y="368084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46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10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Connector 84"/>
          <p:cNvCxnSpPr/>
          <p:nvPr/>
        </p:nvCxnSpPr>
        <p:spPr bwMode="auto">
          <a:xfrm>
            <a:off x="3187445" y="4141460"/>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Revised Timelines – Complete Scope</a:t>
            </a:r>
            <a:endParaRPr lang="en-US" dirty="0"/>
          </a:p>
        </p:txBody>
      </p:sp>
      <p:sp>
        <p:nvSpPr>
          <p:cNvPr id="89" name="Rectangle 88"/>
          <p:cNvSpPr/>
          <p:nvPr/>
        </p:nvSpPr>
        <p:spPr>
          <a:xfrm>
            <a:off x="8696635" y="3033287"/>
            <a:ext cx="693783" cy="1832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050" dirty="0" smtClean="0">
                <a:solidFill>
                  <a:schemeClr val="tx1"/>
                </a:solidFill>
              </a:rPr>
              <a:t>10 M</a:t>
            </a:r>
            <a:endParaRPr lang="en-US" sz="1050" dirty="0">
              <a:solidFill>
                <a:schemeClr val="tx1"/>
              </a:solidFill>
            </a:endParaRPr>
          </a:p>
        </p:txBody>
      </p:sp>
      <p:sp>
        <p:nvSpPr>
          <p:cNvPr id="90" name="Rectangle 89"/>
          <p:cNvSpPr/>
          <p:nvPr/>
        </p:nvSpPr>
        <p:spPr>
          <a:xfrm>
            <a:off x="4996703" y="3952185"/>
            <a:ext cx="693783" cy="151781"/>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1" name="Rectangle 90"/>
          <p:cNvSpPr/>
          <p:nvPr/>
        </p:nvSpPr>
        <p:spPr>
          <a:xfrm>
            <a:off x="4996703" y="4406311"/>
            <a:ext cx="693783" cy="19131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2" name="Rectangle 91"/>
          <p:cNvSpPr/>
          <p:nvPr/>
        </p:nvSpPr>
        <p:spPr>
          <a:xfrm>
            <a:off x="4996703" y="4984149"/>
            <a:ext cx="693783" cy="189572"/>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3" name="Rectangle 92"/>
          <p:cNvSpPr/>
          <p:nvPr/>
        </p:nvSpPr>
        <p:spPr>
          <a:xfrm>
            <a:off x="5006668" y="5485034"/>
            <a:ext cx="693783" cy="20302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Tree>
    <p:extLst>
      <p:ext uri="{BB962C8B-B14F-4D97-AF65-F5344CB8AC3E}">
        <p14:creationId xmlns:p14="http://schemas.microsoft.com/office/powerpoint/2010/main" val="20028867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Sep. Meeting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Continue SFD development.</a:t>
            </a:r>
          </a:p>
          <a:p>
            <a:pPr>
              <a:buFont typeface="Arial" panose="020B0604020202020204" pitchFamily="34" charset="0"/>
              <a:buChar char="•"/>
            </a:pPr>
            <a:r>
              <a:rPr lang="en-US" dirty="0" smtClean="0"/>
              <a:t>Resolved remaining comments.</a:t>
            </a:r>
          </a:p>
          <a:p>
            <a:pPr>
              <a:buFont typeface="Arial" panose="020B0604020202020204" pitchFamily="34" charset="0"/>
              <a:buChar char="•"/>
            </a:pPr>
            <a:r>
              <a:rPr lang="en-US" dirty="0" smtClean="0"/>
              <a:t>Consider technical proposals.</a:t>
            </a:r>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318418020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of Sep. meeting Goals</a:t>
            </a:r>
            <a:endParaRPr lang="en-US" dirty="0"/>
          </a:p>
        </p:txBody>
      </p:sp>
      <p:sp>
        <p:nvSpPr>
          <p:cNvPr id="3" name="Content Placeholder 2"/>
          <p:cNvSpPr>
            <a:spLocks noGrp="1"/>
          </p:cNvSpPr>
          <p:nvPr>
            <p:ph idx="1"/>
          </p:nvPr>
        </p:nvSpPr>
        <p:spPr/>
        <p:txBody>
          <a:bodyPr/>
          <a:lstStyle/>
          <a:p>
            <a:pPr marL="0" indent="0"/>
            <a:r>
              <a:rPr lang="en-US" dirty="0" smtClean="0"/>
              <a:t>We commit for the Nov. meeting goals as the TG Plan Of Record.</a:t>
            </a:r>
          </a:p>
          <a:p>
            <a:endParaRPr lang="en-US" dirty="0" smtClean="0"/>
          </a:p>
          <a:p>
            <a:r>
              <a:rPr lang="en-US" dirty="0" smtClean="0"/>
              <a:t>Moved:</a:t>
            </a:r>
          </a:p>
          <a:p>
            <a:r>
              <a:rPr lang="en-US" dirty="0" smtClean="0"/>
              <a:t>2</a:t>
            </a:r>
            <a:r>
              <a:rPr lang="en-US" baseline="30000" dirty="0" smtClean="0"/>
              <a:t>nd</a:t>
            </a:r>
            <a:r>
              <a:rPr lang="en-US" dirty="0" smtClean="0"/>
              <a:t>:</a:t>
            </a:r>
          </a:p>
          <a:p>
            <a:endParaRPr lang="en-US" dirty="0"/>
          </a:p>
          <a:p>
            <a:r>
              <a:rPr lang="en-US" dirty="0" smtClean="0"/>
              <a:t>Y: 				N: 			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98832231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a:xfrm>
            <a:off x="685800" y="1981201"/>
            <a:ext cx="7770813" cy="1375792"/>
          </a:xfrm>
        </p:spPr>
        <p:txBody>
          <a:bodyPr/>
          <a:lstStyle/>
          <a:p>
            <a:pPr algn="just">
              <a:spcBef>
                <a:spcPct val="20000"/>
              </a:spcBef>
              <a:buFontTx/>
              <a:buChar char="•"/>
            </a:pPr>
            <a:r>
              <a:rPr lang="en-US" altLang="en-US" dirty="0" smtClean="0"/>
              <a:t>Dec. 13</a:t>
            </a:r>
            <a:r>
              <a:rPr lang="en-US" altLang="en-US" baseline="30000" dirty="0" smtClean="0"/>
              <a:t>th</a:t>
            </a:r>
            <a:r>
              <a:rPr lang="en-US" altLang="en-US" dirty="0" smtClean="0"/>
              <a:t>  (</a:t>
            </a:r>
            <a:r>
              <a:rPr lang="en-US" altLang="en-US" dirty="0"/>
              <a:t>Wed.) </a:t>
            </a:r>
            <a:r>
              <a:rPr lang="en-US" altLang="en-US" dirty="0" smtClean="0"/>
              <a:t>11:00AM </a:t>
            </a:r>
            <a:r>
              <a:rPr lang="en-US" altLang="en-US" dirty="0"/>
              <a:t>ET for 1hr. </a:t>
            </a:r>
          </a:p>
          <a:p>
            <a:pPr algn="just">
              <a:spcBef>
                <a:spcPct val="20000"/>
              </a:spcBef>
              <a:buFontTx/>
              <a:buChar char="•"/>
            </a:pPr>
            <a:r>
              <a:rPr lang="en-US" altLang="en-US" dirty="0"/>
              <a:t>Do we need anymore calls</a:t>
            </a:r>
            <a:r>
              <a:rPr lang="en-US" altLang="en-US" dirty="0" smtClean="0"/>
              <a:t>?</a:t>
            </a: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33934663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45920329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5566027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accent2"/>
                </a:solidFill>
              </a:rPr>
              <a:t>Participants, Patents, and Duty to Inform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Rectangle 1027"/>
          <p:cNvSpPr txBox="1">
            <a:spLocks noChangeArrowheads="1"/>
          </p:cNvSpPr>
          <p:nvPr/>
        </p:nvSpPr>
        <p:spPr bwMode="auto">
          <a:xfrm>
            <a:off x="0" y="1340768"/>
            <a:ext cx="9144000" cy="53340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buFont typeface="Monotype Sorts"/>
              <a:buNone/>
            </a:pPr>
            <a:r>
              <a:rPr lang="en-US" altLang="en-US" sz="1800" kern="0" dirty="0" smtClean="0"/>
              <a:t>All participants in this meeting have certain obligations under the IEEE-SA Patent Policy. </a:t>
            </a:r>
          </a:p>
          <a:p>
            <a:pPr lvl="1">
              <a:buFont typeface="Arial" pitchFamily="34" charset="0"/>
              <a:buChar char="•"/>
            </a:pPr>
            <a:r>
              <a:rPr lang="en-US" altLang="en-US" sz="1800" b="1" kern="0" dirty="0" smtClean="0">
                <a:solidFill>
                  <a:srgbClr val="003399"/>
                </a:solidFill>
              </a:rPr>
              <a:t>Participants [Note: </a:t>
            </a:r>
            <a:r>
              <a:rPr lang="en-GB" altLang="en-US" sz="1800" b="1" kern="0" dirty="0" smtClean="0">
                <a:solidFill>
                  <a:srgbClr val="003399"/>
                </a:solidFill>
              </a:rPr>
              <a:t>Quoted text excerpted from IEEE-SA Standards Board Bylaws </a:t>
            </a:r>
            <a:r>
              <a:rPr lang="en-GB" altLang="en-US" sz="1800" b="1" kern="0" dirty="0" err="1" smtClean="0">
                <a:solidFill>
                  <a:srgbClr val="003399"/>
                </a:solidFill>
              </a:rPr>
              <a:t>subclause</a:t>
            </a:r>
            <a:r>
              <a:rPr lang="en-GB" altLang="en-US" sz="1800" b="1" kern="0" dirty="0" smtClean="0">
                <a:solidFill>
                  <a:srgbClr val="003399"/>
                </a:solidFill>
              </a:rPr>
              <a:t> 6.2</a:t>
            </a:r>
            <a:r>
              <a:rPr lang="en-US" altLang="en-US" sz="1800" b="1" kern="0" dirty="0" smtClean="0">
                <a:solidFill>
                  <a:srgbClr val="003399"/>
                </a:solidFill>
              </a:rPr>
              <a:t>]:</a:t>
            </a:r>
          </a:p>
          <a:p>
            <a:pPr lvl="2">
              <a:buFont typeface="Arial" pitchFamily="34" charset="0"/>
              <a:buChar char="•"/>
            </a:pPr>
            <a:r>
              <a:rPr lang="en-US" altLang="en-US" sz="1800" b="1" kern="0"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800" kern="0" dirty="0" smtClean="0"/>
          </a:p>
          <a:p>
            <a:pPr lvl="2">
              <a:buFont typeface="Arial" pitchFamily="34" charset="0"/>
              <a:buChar char="•"/>
            </a:pPr>
            <a:r>
              <a:rPr lang="en-US" altLang="en-US" sz="1800" b="1" kern="0"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kern="0"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kern="0" dirty="0" smtClean="0">
                <a:solidFill>
                  <a:srgbClr val="003399"/>
                </a:solidFill>
              </a:rPr>
              <a:t>Early identification of holders of potential Essential Patent Claims is strongly encouraged</a:t>
            </a:r>
          </a:p>
          <a:p>
            <a:pPr lvl="1">
              <a:buFont typeface="Arial" pitchFamily="34" charset="0"/>
              <a:buChar char="•"/>
            </a:pPr>
            <a:r>
              <a:rPr lang="en-US" altLang="en-US" sz="1800" b="1" kern="0" dirty="0" smtClean="0">
                <a:solidFill>
                  <a:srgbClr val="003399"/>
                </a:solidFill>
              </a:rPr>
              <a:t>No duty to perform a patent search</a:t>
            </a:r>
            <a:endParaRPr lang="en-US" altLang="en-US" sz="1800" kern="0" dirty="0"/>
          </a:p>
        </p:txBody>
      </p:sp>
    </p:spTree>
    <p:extLst>
      <p:ext uri="{BB962C8B-B14F-4D97-AF65-F5344CB8AC3E}">
        <p14:creationId xmlns:p14="http://schemas.microsoft.com/office/powerpoint/2010/main" val="313156423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385672158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320822838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62748957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PAR Change</a:t>
            </a:r>
            <a:endParaRPr lang="en-US" dirty="0"/>
          </a:p>
        </p:txBody>
      </p:sp>
      <p:sp>
        <p:nvSpPr>
          <p:cNvPr id="3" name="Content Placeholder 2"/>
          <p:cNvSpPr>
            <a:spLocks noGrp="1"/>
          </p:cNvSpPr>
          <p:nvPr>
            <p:ph idx="1"/>
          </p:nvPr>
        </p:nvSpPr>
        <p:spPr/>
        <p:txBody>
          <a:bodyPr/>
          <a:lstStyle/>
          <a:p>
            <a:r>
              <a:rPr lang="en-GB" dirty="0" smtClean="0"/>
              <a:t>Motion</a:t>
            </a:r>
            <a:r>
              <a:rPr lang="en-GB" dirty="0"/>
              <a:t>: </a:t>
            </a:r>
            <a:endParaRPr lang="en-US" dirty="0"/>
          </a:p>
          <a:p>
            <a:pPr marL="0" lvl="0" indent="0"/>
            <a:r>
              <a:rPr lang="en-GB" dirty="0"/>
              <a:t>Believing that the PAR contained in the document referenced below meets IEEE-SA guidelines,</a:t>
            </a:r>
            <a:endParaRPr lang="en-US" dirty="0"/>
          </a:p>
          <a:p>
            <a:pPr marL="0" lvl="0" indent="0"/>
            <a:r>
              <a:rPr lang="en-GB" dirty="0"/>
              <a:t>Request that the PAR contained in &lt;document-reference&gt; be posted to the IEEE 802 Executive Committee (EC) agenda for WG 802 preview and EC approval to submit to </a:t>
            </a:r>
            <a:r>
              <a:rPr lang="en-GB" dirty="0" err="1"/>
              <a:t>NesCom</a:t>
            </a:r>
            <a:r>
              <a:rPr lang="en-GB" dirty="0"/>
              <a:t>.</a:t>
            </a:r>
            <a:endParaRPr lang="en-US" dirty="0"/>
          </a:p>
          <a:p>
            <a:pPr marL="0" indent="0"/>
            <a:r>
              <a:rPr lang="en-GB" dirty="0"/>
              <a:t> </a:t>
            </a:r>
            <a:endParaRPr lang="en-US" dirty="0"/>
          </a:p>
          <a:p>
            <a:pPr lvl="0"/>
            <a:r>
              <a:rPr lang="en-GB" dirty="0"/>
              <a:t>[Moved by &lt;name&gt; on behalf of &lt;group&gt;</a:t>
            </a:r>
            <a:endParaRPr lang="en-US" dirty="0"/>
          </a:p>
          <a:p>
            <a:pPr lvl="0"/>
            <a:r>
              <a:rPr lang="en-GB" dirty="0"/>
              <a:t>&lt;group&gt; vote: </a:t>
            </a:r>
            <a:endParaRPr lang="en-US" dirty="0"/>
          </a:p>
          <a:p>
            <a:pPr lvl="0"/>
            <a:r>
              <a:rPr lang="en-GB" dirty="0"/>
              <a:t>Moved: &lt;name&gt;,  Seconded: &lt;name&gt;, Result: y-n-a]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74951918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CSD Change</a:t>
            </a:r>
            <a:endParaRPr lang="en-US" dirty="0"/>
          </a:p>
        </p:txBody>
      </p:sp>
      <p:sp>
        <p:nvSpPr>
          <p:cNvPr id="3" name="Content Placeholder 2"/>
          <p:cNvSpPr>
            <a:spLocks noGrp="1"/>
          </p:cNvSpPr>
          <p:nvPr>
            <p:ph idx="1"/>
          </p:nvPr>
        </p:nvSpPr>
        <p:spPr/>
        <p:txBody>
          <a:bodyPr/>
          <a:lstStyle/>
          <a:p>
            <a:pPr marL="0" lvl="0" indent="0"/>
            <a:r>
              <a:rPr lang="en-GB" dirty="0"/>
              <a:t>Believing that the </a:t>
            </a:r>
            <a:r>
              <a:rPr lang="en-GB" dirty="0" smtClean="0"/>
              <a:t>CSD contained </a:t>
            </a:r>
            <a:r>
              <a:rPr lang="en-GB" dirty="0"/>
              <a:t>in the document referenced below meets IEEE 802 guidelines,</a:t>
            </a:r>
            <a:endParaRPr lang="en-US" dirty="0"/>
          </a:p>
          <a:p>
            <a:pPr marL="0" lvl="0" indent="0"/>
            <a:r>
              <a:rPr lang="en-GB" dirty="0"/>
              <a:t>Request that the </a:t>
            </a:r>
            <a:r>
              <a:rPr lang="en-GB" dirty="0" smtClean="0"/>
              <a:t>CSD contained </a:t>
            </a:r>
            <a:r>
              <a:rPr lang="en-GB" dirty="0"/>
              <a:t>in &lt;document-reference&gt; be posted to the IEEE 802 Executive Committee (EC) agenda for WG 802 preview and EC approval.</a:t>
            </a:r>
            <a:endParaRPr lang="en-US" dirty="0"/>
          </a:p>
          <a:p>
            <a:pPr marL="0" indent="0"/>
            <a:r>
              <a:rPr lang="en-GB" dirty="0"/>
              <a:t> </a:t>
            </a:r>
            <a:endParaRPr lang="en-US" dirty="0"/>
          </a:p>
          <a:p>
            <a:pPr marL="0" lvl="0" indent="0"/>
            <a:r>
              <a:rPr lang="en-GB" dirty="0"/>
              <a:t>[Moved by &lt;name&gt; on behalf of &lt;group&gt;</a:t>
            </a:r>
            <a:endParaRPr lang="en-US" dirty="0"/>
          </a:p>
          <a:p>
            <a:pPr marL="0" lvl="0" indent="0"/>
            <a:r>
              <a:rPr lang="en-GB" dirty="0"/>
              <a:t>&lt;group&gt; vote: </a:t>
            </a:r>
            <a:endParaRPr lang="en-US" dirty="0"/>
          </a:p>
          <a:p>
            <a:pPr marL="0" lvl="0" indent="0"/>
            <a:r>
              <a:rPr lang="en-GB" dirty="0"/>
              <a:t>Moved: &lt;name&gt;,  Seconded: &lt;name&gt;, Result: y-n-a]</a:t>
            </a:r>
            <a:endParaRPr lang="en-US" dirty="0"/>
          </a:p>
          <a:p>
            <a:pPr marL="0" indent="0"/>
            <a:r>
              <a:rPr lang="en-GB" dirty="0"/>
              <a:t> </a:t>
            </a:r>
            <a:endParaRPr lang="en-US"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32555844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 2017</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67</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 2017</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68</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 2017</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69</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735987"/>
            <a:ext cx="7770813" cy="1065213"/>
          </a:xfrm>
        </p:spPr>
        <p:txBody>
          <a:bodyPr/>
          <a:lstStyle/>
          <a:p>
            <a:r>
              <a:rPr lang="en-GB" altLang="en-US" u="sng" dirty="0">
                <a:solidFill>
                  <a:schemeClr val="accent2"/>
                </a:solidFill>
              </a:rPr>
              <a:t>Patent Related Links</a:t>
            </a:r>
            <a:endParaRPr lang="en-US" dirty="0"/>
          </a:p>
        </p:txBody>
      </p:sp>
      <p:sp>
        <p:nvSpPr>
          <p:cNvPr id="8" name="Rectangle 3"/>
          <p:cNvSpPr txBox="1">
            <a:spLocks noChangeArrowheads="1"/>
          </p:cNvSpPr>
          <p:nvPr/>
        </p:nvSpPr>
        <p:spPr bwMode="auto">
          <a:xfrm>
            <a:off x="-19127" y="1556792"/>
            <a:ext cx="8991600" cy="38862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lnSpc>
                <a:spcPct val="90000"/>
              </a:lnSpc>
              <a:buFont typeface="Monotype Sorts"/>
              <a:buNone/>
            </a:pPr>
            <a:r>
              <a:rPr lang="en-US" sz="1800" kern="0" dirty="0" smtClean="0">
                <a:cs typeface="Times New Roman" pitchFamily="18" charset="0"/>
              </a:rPr>
              <a:t>	</a:t>
            </a:r>
            <a:r>
              <a:rPr lang="en-US" altLang="en-US" sz="2400" kern="0" dirty="0" smtClean="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kern="0" dirty="0" smtClean="0">
                <a:solidFill>
                  <a:schemeClr val="accent6">
                    <a:lumMod val="75000"/>
                  </a:schemeClr>
                </a:solidFill>
              </a:rPr>
              <a:t>		IEEE-SA Standards Boards Bylaws</a:t>
            </a:r>
          </a:p>
          <a:p>
            <a:pPr lvl="1">
              <a:lnSpc>
                <a:spcPct val="90000"/>
              </a:lnSpc>
              <a:buFont typeface="Monotype Sorts"/>
              <a:buNone/>
            </a:pPr>
            <a:r>
              <a:rPr lang="en-US" altLang="en-US" sz="2100" kern="0" dirty="0" smtClean="0">
                <a:solidFill>
                  <a:schemeClr val="accent6">
                    <a:lumMod val="75000"/>
                  </a:schemeClr>
                </a:solidFill>
              </a:rPr>
              <a:t>		</a:t>
            </a:r>
            <a:r>
              <a:rPr lang="en-US" altLang="en-US" sz="2100" i="1" kern="0" dirty="0" smtClean="0">
                <a:solidFill>
                  <a:schemeClr val="accent6">
                    <a:lumMod val="75000"/>
                  </a:schemeClr>
                </a:solidFill>
                <a:hlinkClick r:id="rId2"/>
              </a:rPr>
              <a:t>http://standards.ieee.org/develop/policies/bylaws/sect6-7.html#6</a:t>
            </a:r>
            <a:r>
              <a:rPr lang="en-US" altLang="en-US" sz="2100" i="1" kern="0" dirty="0" smtClean="0">
                <a:solidFill>
                  <a:schemeClr val="accent6">
                    <a:lumMod val="75000"/>
                  </a:schemeClr>
                </a:solidFill>
              </a:rPr>
              <a:t> </a:t>
            </a:r>
          </a:p>
          <a:p>
            <a:pPr lvl="1">
              <a:lnSpc>
                <a:spcPct val="90000"/>
              </a:lnSpc>
              <a:buFont typeface="Monotype Sorts"/>
              <a:buNone/>
            </a:pPr>
            <a:r>
              <a:rPr lang="en-GB" altLang="en-US" sz="2400" kern="0" dirty="0" smtClean="0">
                <a:solidFill>
                  <a:schemeClr val="accent6">
                    <a:lumMod val="75000"/>
                  </a:schemeClr>
                </a:solidFill>
              </a:rPr>
              <a:t>		IEEE-SA Standards Board Operations Manual</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3"/>
              </a:rPr>
              <a:t>http://standards.ieee.org/develop/policies/opman/sect6.html#6.3</a:t>
            </a:r>
            <a:r>
              <a:rPr lang="en-US" altLang="en-US" sz="2100" i="1" kern="0" dirty="0" smtClean="0">
                <a:solidFill>
                  <a:schemeClr val="accent6">
                    <a:lumMod val="75000"/>
                  </a:schemeClr>
                </a:solidFill>
              </a:rPr>
              <a:t> </a:t>
            </a:r>
            <a:endParaRPr lang="en-US" altLang="en-US" sz="2400" kern="0" dirty="0" smtClean="0">
              <a:solidFill>
                <a:schemeClr val="accent6">
                  <a:lumMod val="75000"/>
                </a:schemeClr>
              </a:solidFill>
            </a:endParaRP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Material about the patent policy is available at</a:t>
            </a:r>
            <a:r>
              <a:rPr lang="en-US" altLang="en-US" sz="2400" kern="0" dirty="0" smtClean="0">
                <a:solidFill>
                  <a:schemeClr val="accent6">
                    <a:lumMod val="75000"/>
                  </a:schemeClr>
                </a:solidFill>
              </a:rPr>
              <a:t> </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4"/>
              </a:rPr>
              <a:t>http://standards.ieee.org/about/sasb/patcom/materials.html</a:t>
            </a:r>
            <a:r>
              <a:rPr lang="en-US" altLang="en-US" sz="2100" i="1" kern="0" dirty="0" smtClean="0">
                <a:solidFill>
                  <a:schemeClr val="accent6">
                    <a:lumMod val="75000"/>
                  </a:schemeClr>
                </a:solidFill>
              </a:rPr>
              <a:t> </a:t>
            </a:r>
            <a:endParaRPr lang="en-US" altLang="en-US" sz="2100" i="1" kern="0" dirty="0">
              <a:solidFill>
                <a:schemeClr val="accent6">
                  <a:lumMod val="75000"/>
                </a:schemeClr>
              </a:solidFill>
            </a:endParaRPr>
          </a:p>
        </p:txBody>
      </p:sp>
    </p:spTree>
    <p:extLst>
      <p:ext uri="{BB962C8B-B14F-4D97-AF65-F5344CB8AC3E}">
        <p14:creationId xmlns:p14="http://schemas.microsoft.com/office/powerpoint/2010/main" val="370997026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 2017</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70</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 2017</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71</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72</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73</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a:solidFill>
                  <a:schemeClr val="accent2">
                    <a:lumMod val="75000"/>
                  </a:schemeClr>
                </a:solidFill>
              </a:rPr>
              <a:t>Call for Potentially Essential Patents</a:t>
            </a:r>
            <a:endParaRPr lang="en-US" dirty="0"/>
          </a:p>
        </p:txBody>
      </p:sp>
      <p:sp>
        <p:nvSpPr>
          <p:cNvPr id="8" name="Rectangle 1027"/>
          <p:cNvSpPr txBox="1">
            <a:spLocks noChangeArrowheads="1"/>
          </p:cNvSpPr>
          <p:nvPr/>
        </p:nvSpPr>
        <p:spPr bwMode="auto">
          <a:xfrm>
            <a:off x="685800" y="1751013"/>
            <a:ext cx="8077200" cy="47244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itchFamily="34" charset="0"/>
              <a:buChar char="•"/>
            </a:pPr>
            <a:r>
              <a:rPr lang="en-US" altLang="en-US" sz="2800" kern="0" smtClean="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kern="0" smtClean="0">
                <a:solidFill>
                  <a:schemeClr val="accent6">
                    <a:lumMod val="75000"/>
                  </a:schemeClr>
                </a:solidFill>
              </a:rPr>
              <a:t>Either speak up now or</a:t>
            </a:r>
          </a:p>
          <a:p>
            <a:pPr lvl="1">
              <a:buFont typeface="Arial" pitchFamily="34" charset="0"/>
              <a:buChar char="•"/>
            </a:pPr>
            <a:r>
              <a:rPr lang="en-US" altLang="en-US" kern="0" smtClean="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kern="0" smtClean="0">
                <a:solidFill>
                  <a:schemeClr val="accent6">
                    <a:lumMod val="75000"/>
                  </a:schemeClr>
                </a:solidFill>
              </a:rPr>
              <a:t>Cause an LOA to be submitted</a:t>
            </a:r>
            <a:endParaRPr lang="en-US" altLang="en-US" kern="0" dirty="0">
              <a:solidFill>
                <a:schemeClr val="accent6">
                  <a:lumMod val="75000"/>
                </a:schemeClr>
              </a:solidFill>
            </a:endParaRPr>
          </a:p>
        </p:txBody>
      </p:sp>
    </p:spTree>
    <p:extLst>
      <p:ext uri="{BB962C8B-B14F-4D97-AF65-F5344CB8AC3E}">
        <p14:creationId xmlns:p14="http://schemas.microsoft.com/office/powerpoint/2010/main" val="256025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u="sng" dirty="0">
                <a:solidFill>
                  <a:schemeClr val="accent2">
                    <a:lumMod val="75000"/>
                  </a:schemeClr>
                </a:solidFill>
              </a:rPr>
              <a:t>Other Guidelines for IEEE WG Meetings</a:t>
            </a:r>
            <a:endParaRPr lang="en-US" dirty="0"/>
          </a:p>
        </p:txBody>
      </p:sp>
      <p:sp>
        <p:nvSpPr>
          <p:cNvPr id="8" name="Rectangle 4"/>
          <p:cNvSpPr>
            <a:spLocks noChangeArrowheads="1"/>
          </p:cNvSpPr>
          <p:nvPr/>
        </p:nvSpPr>
        <p:spPr bwMode="auto">
          <a:xfrm>
            <a:off x="533400" y="1751013"/>
            <a:ext cx="8229600" cy="4649787"/>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Tree>
    <p:extLst>
      <p:ext uri="{BB962C8B-B14F-4D97-AF65-F5344CB8AC3E}">
        <p14:creationId xmlns:p14="http://schemas.microsoft.com/office/powerpoint/2010/main" val="2396559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13476</TotalTime>
  <Words>3783</Words>
  <Application>Microsoft Office PowerPoint</Application>
  <PresentationFormat>On-screen Show (4:3)</PresentationFormat>
  <Paragraphs>917</Paragraphs>
  <Slides>73</Slides>
  <Notes>12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73</vt:i4>
      </vt:variant>
    </vt:vector>
  </HeadingPairs>
  <TitlesOfParts>
    <vt:vector size="83" baseType="lpstr">
      <vt:lpstr>Arial Unicode MS</vt:lpstr>
      <vt:lpstr>MS Gothic</vt:lpstr>
      <vt:lpstr>MS PGothic</vt:lpstr>
      <vt:lpstr>Arial</vt:lpstr>
      <vt:lpstr>DejaVu Sans</vt:lpstr>
      <vt:lpstr>Monotype Sorts</vt:lpstr>
      <vt:lpstr>Times</vt:lpstr>
      <vt:lpstr>Times New Roman</vt:lpstr>
      <vt:lpstr>Office Theme</vt:lpstr>
      <vt:lpstr>Document</vt:lpstr>
      <vt:lpstr>TGaz Next Generation Positioning  July Meeting Agenda</vt:lpstr>
      <vt:lpstr>IEEE 802.11 Task Group AZ Next Generation Positioning </vt:lpstr>
      <vt:lpstr>Abstract</vt:lpstr>
      <vt:lpstr>Logistics</vt:lpstr>
      <vt:lpstr>Patent Policy</vt:lpstr>
      <vt:lpstr>Participants, Patents, and Duty to Inform</vt:lpstr>
      <vt:lpstr>Patent Related Links</vt:lpstr>
      <vt:lpstr>Call for Potentially Essential Patents</vt:lpstr>
      <vt:lpstr>Other Guidelines for IEEE WG Meetings</vt:lpstr>
      <vt:lpstr>Participation in IEEE 802 Meetings</vt:lpstr>
      <vt:lpstr>802 Ground rules </vt:lpstr>
      <vt:lpstr>IEEE-SA policy documents</vt:lpstr>
      <vt:lpstr>PowerPoint Presentation</vt:lpstr>
      <vt:lpstr>PowerPoint Presentation</vt:lpstr>
      <vt:lpstr>TGaz Schedule at a glance</vt:lpstr>
      <vt:lpstr>Agenda for the Week</vt:lpstr>
      <vt:lpstr>Submission List for the week (1)</vt:lpstr>
      <vt:lpstr>Submission List for the week (2)</vt:lpstr>
      <vt:lpstr>Submission List for the week (3)</vt:lpstr>
      <vt:lpstr>PowerPoint Presentation</vt:lpstr>
      <vt:lpstr>Meeting Slot # 1 discussion items</vt:lpstr>
      <vt:lpstr>Submission order – Slot #1</vt:lpstr>
      <vt:lpstr>Approval of previous meeting minutes</vt:lpstr>
      <vt:lpstr>Approval of Aug. 30th Telecon Minutes</vt:lpstr>
      <vt:lpstr>Approval of FRD Working Draft</vt:lpstr>
      <vt:lpstr>Approval of SFD Working Draft</vt:lpstr>
      <vt:lpstr>Presentations</vt:lpstr>
      <vt:lpstr>Attendance reminder</vt:lpstr>
      <vt:lpstr>Recess</vt:lpstr>
      <vt:lpstr>PowerPoint Presentation</vt:lpstr>
      <vt:lpstr>Meeting Slot # 2 discussion items</vt:lpstr>
      <vt:lpstr>Submission order – Slot # 2</vt:lpstr>
      <vt:lpstr>Presentations</vt:lpstr>
      <vt:lpstr>Reminder to do attendance</vt:lpstr>
      <vt:lpstr>Recess</vt:lpstr>
      <vt:lpstr>PowerPoint Presentation</vt:lpstr>
      <vt:lpstr>Meeting Slot # 3 discussion items</vt:lpstr>
      <vt:lpstr>Meeting Slot # 3 discussion items</vt:lpstr>
      <vt:lpstr>Submission order – Slot #3</vt:lpstr>
      <vt:lpstr>Presentations</vt:lpstr>
      <vt:lpstr>Reminder to do attendance</vt:lpstr>
      <vt:lpstr>Recess</vt:lpstr>
      <vt:lpstr>PowerPoint Presentation</vt:lpstr>
      <vt:lpstr>Meeting Slot # 4 discussion items</vt:lpstr>
      <vt:lpstr>Submission order – Slot #4</vt:lpstr>
      <vt:lpstr>Presentations</vt:lpstr>
      <vt:lpstr>FRD Maturity – Freeze (previously)</vt:lpstr>
      <vt:lpstr>Motion (May meeting) </vt:lpstr>
      <vt:lpstr>Consider FRD Freeze</vt:lpstr>
      <vt:lpstr>Consider FRD Freeze (July meeting)</vt:lpstr>
      <vt:lpstr>Timelines – NO JULY FRD Freeze</vt:lpstr>
      <vt:lpstr>Timelines (con.)</vt:lpstr>
      <vt:lpstr>Current Approved Timelines</vt:lpstr>
      <vt:lpstr>Revised Timelines – Complete Scope</vt:lpstr>
      <vt:lpstr>Goals for Sep. Meeting</vt:lpstr>
      <vt:lpstr>Motion – approval of Sep. meeting Goals</vt:lpstr>
      <vt:lpstr>Teleconference Schedule</vt:lpstr>
      <vt:lpstr>Reminder to do attendance</vt:lpstr>
      <vt:lpstr>AOB?</vt:lpstr>
      <vt:lpstr>Adjourn</vt:lpstr>
      <vt:lpstr>PowerPoint Presentation</vt:lpstr>
      <vt:lpstr>Approval of Telecon Minutes</vt:lpstr>
      <vt:lpstr>Motion to Adopt Text to SFD/FRD</vt:lpstr>
      <vt:lpstr>Motion to Release Liaison to WG</vt:lpstr>
      <vt:lpstr>Motion – Approve PAR Change</vt:lpstr>
      <vt:lpstr>Motion – Approve CSD Change</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Agenda</dc:title>
  <dc:subject>TG AZ Meeting Agenda</dc:subject>
  <dc:creator>Segev, Jonathan (Intel Corporation)</dc:creator>
  <cp:lastModifiedBy>Segev, Jonathan</cp:lastModifiedBy>
  <cp:revision>227</cp:revision>
  <cp:lastPrinted>1601-01-01T00:00:00Z</cp:lastPrinted>
  <dcterms:created xsi:type="dcterms:W3CDTF">2017-01-29T08:57:00Z</dcterms:created>
  <dcterms:modified xsi:type="dcterms:W3CDTF">2017-09-10T21:54:30Z</dcterms:modified>
</cp:coreProperties>
</file>