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346" r:id="rId2"/>
    <p:sldId id="2347" r:id="rId3"/>
    <p:sldId id="2312" r:id="rId4"/>
    <p:sldId id="2371" r:id="rId5"/>
    <p:sldId id="2375" r:id="rId6"/>
    <p:sldId id="2348" r:id="rId7"/>
    <p:sldId id="2376" r:id="rId8"/>
    <p:sldId id="2380" r:id="rId9"/>
    <p:sldId id="2360" r:id="rId10"/>
    <p:sldId id="2313" r:id="rId11"/>
    <p:sldId id="2355" r:id="rId12"/>
    <p:sldId id="2379" r:id="rId13"/>
    <p:sldId id="2288" r:id="rId14"/>
    <p:sldId id="2378" r:id="rId15"/>
    <p:sldId id="2345" r:id="rId16"/>
    <p:sldId id="2353" r:id="rId17"/>
    <p:sldId id="2354" r:id="rId18"/>
    <p:sldId id="2359" r:id="rId19"/>
    <p:sldId id="2361" r:id="rId20"/>
    <p:sldId id="2363" r:id="rId21"/>
    <p:sldId id="2377" r:id="rId22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49">
          <p15:clr>
            <a:srgbClr val="A4A3A4"/>
          </p15:clr>
        </p15:guide>
        <p15:guide id="2" pos="38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A"/>
    <a:srgbClr val="CDCDE6"/>
    <a:srgbClr val="3366FF"/>
    <a:srgbClr val="FFFF00"/>
    <a:srgbClr val="000000"/>
    <a:srgbClr val="66FF33"/>
    <a:srgbClr val="FF9966"/>
    <a:srgbClr val="FF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95821" autoAdjust="0"/>
  </p:normalViewPr>
  <p:slideViewPr>
    <p:cSldViewPr>
      <p:cViewPr varScale="1">
        <p:scale>
          <a:sx n="65" d="100"/>
          <a:sy n="65" d="100"/>
        </p:scale>
        <p:origin x="1392" y="6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802.11-17/1200r1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802.11-17/1200r1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802.11-17/1200r1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2017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4299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10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09077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802.11-17/1200r1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September 2017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030465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802.11-17/1200r1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802.11-17/1200r1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5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2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802.11-17/1200r1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September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06658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802.11-17/1200r1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September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5268394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802.11-17/1200r1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September 2017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 Enterprise)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98280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802.11-17/1200r1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 2017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 Enterprise)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7310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 Enterprise)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52114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802.11-17/1200r1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September 2017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 Enterprise)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8811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802.11-17/1200r1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September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444500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802.11-17/1200r1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September 2017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E85995D1-15D8-48DC-86C1-E4500AB8050E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299617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6022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802.11-17/1200r1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2714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7/11-17-0378-02-AANI-reply-ls-to-reply-ls-from-3gpp-ran2-on-estimated-throughput-11-17-315r0.docx" TargetMode="External"/><Relationship Id="rId3" Type="http://schemas.openxmlformats.org/officeDocument/2006/relationships/hyperlink" Target="https://mentor.ieee.org/802.11/dcn/16/11-16-1101-10-0000-draft-ls-from-802-11-to-3gpp-ran-and-sa-on-imt-2020.docx" TargetMode="External"/><Relationship Id="rId7" Type="http://schemas.openxmlformats.org/officeDocument/2006/relationships/hyperlink" Target="https://mentor.ieee.org/802.11/dcn/17/11-17-0444-00-0000-liaison-from-3gpp-ran-on-radio-level-integration.do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5" Type="http://schemas.openxmlformats.org/officeDocument/2006/relationships/hyperlink" Target="https://mentor.ieee.org/802.11/dcn/17/11-17-0315-00-0000-liaison-statement-from-3gpp-ran2-on-estimated-wlan-throughput.doc" TargetMode="External"/><Relationship Id="rId10" Type="http://schemas.openxmlformats.org/officeDocument/2006/relationships/hyperlink" Target="https://mentor.ieee.org/802.11/dcn/17/11-17-0903-00-0000-liaison-statement-from-3gpp-tsg-sa-on-wlan-integration.doc" TargetMode="External"/><Relationship Id="rId4" Type="http://schemas.openxmlformats.org/officeDocument/2006/relationships/hyperlink" Target="https://mentor.ieee.org/802.11/dcn/16/11-16-1510-02-AANI-reply-to-liaison-from-3gpp-ran2-on-estimated-throughput-11-16-1384.docx" TargetMode="External"/><Relationship Id="rId9" Type="http://schemas.openxmlformats.org/officeDocument/2006/relationships/hyperlink" Target="https://mentor.ieee.org/802.11/dcn/16/11-16-1574-03-AANI-draft-ls-from-802-11-to-3gpp-sa-requesting-status-and-information-on-wlan-integration-in-3gpp-nextgen-system.docx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7/11-17-1220-00-00ax-clause-10-2-comment-resolution.docx" TargetMode="External"/><Relationship Id="rId13" Type="http://schemas.openxmlformats.org/officeDocument/2006/relationships/hyperlink" Target="https://mentor.ieee.org/802.11/dcn/15/11-15-0454-00-0arc-some-more-ds-architecture-concepts.pptx" TargetMode="External"/><Relationship Id="rId3" Type="http://schemas.openxmlformats.org/officeDocument/2006/relationships/hyperlink" Target="https://mentor.ieee.org/802.11/dcn/17/11-17-1025-00-0arc-11ba-arch-discussion.pptx" TargetMode="External"/><Relationship Id="rId7" Type="http://schemas.openxmlformats.org/officeDocument/2006/relationships/hyperlink" Target="https://mentor.ieee.org/802.11/dcn/09/11-09-0533-01-0arc-recomendation-re-mib-types-and-usage.ppt" TargetMode="External"/><Relationship Id="rId12" Type="http://schemas.openxmlformats.org/officeDocument/2006/relationships/hyperlink" Target="https://mentor.ieee.org/802.11/dcn/16/11-16-0720-00-0arc-stacked-architecture-discussion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4/11-14-1281-04-0arc-mib-attributes-analysis.docx" TargetMode="External"/><Relationship Id="rId11" Type="http://schemas.openxmlformats.org/officeDocument/2006/relationships/hyperlink" Target="https://mentor.ieee.org/802.11/dcn/16/11-16-1512-00-0arc-glk-802-1q-bridge.pptx" TargetMode="External"/><Relationship Id="rId5" Type="http://schemas.openxmlformats.org/officeDocument/2006/relationships/hyperlink" Target="https://mentor.ieee.org/802.11/dcn/17/11-17-0475-08-0arc-mib-pattern-analysis.xlsx" TargetMode="External"/><Relationship Id="rId10" Type="http://schemas.openxmlformats.org/officeDocument/2006/relationships/hyperlink" Target="https://mentor.ieee.org/802.11/dcn/17/11-17-0136-02-0arc-bridging-architecture-considerations.docx" TargetMode="External"/><Relationship Id="rId4" Type="http://schemas.openxmlformats.org/officeDocument/2006/relationships/hyperlink" Target="https://mentor.ieee.org/802.11/dcn/15/11-15-0355-07-0arc-mib-truthvalue-usage-patterns.docx" TargetMode="External"/><Relationship Id="rId9" Type="http://schemas.openxmlformats.org/officeDocument/2006/relationships/hyperlink" Target="https://mentor.ieee.org/802.11/dcn/16/11-16-1436-01-0arc-yang-modelling-and-netconf-protocol-discussion.pptx" TargetMode="External"/><Relationship Id="rId14" Type="http://schemas.openxmlformats.org/officeDocument/2006/relationships/hyperlink" Target="https://mentor.ieee.org/802.11/dcn/14/11-14-1213-01-0arc-ap-arch-concepts-and-distribution-system-access.ppt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2017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2017-09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2017-09-10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164050"/>
              </p:ext>
            </p:extLst>
          </p:nvPr>
        </p:nvGraphicFramePr>
        <p:xfrm>
          <a:off x="517525" y="2286000"/>
          <a:ext cx="8066088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86000"/>
                        <a:ext cx="8066088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  <p:sp>
        <p:nvSpPr>
          <p:cNvPr id="2" name="TextBox 1"/>
          <p:cNvSpPr txBox="1"/>
          <p:nvPr/>
        </p:nvSpPr>
        <p:spPr>
          <a:xfrm>
            <a:off x="10210800" y="21304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September 2017</a:t>
            </a:r>
            <a:br>
              <a:rPr lang="en-US" altLang="en-US" dirty="0" smtClean="0"/>
            </a:br>
            <a:r>
              <a:rPr lang="en-US" altLang="en-US" dirty="0" smtClean="0"/>
              <a:t>Chair: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5493"/>
            <a:ext cx="8305800" cy="340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en-US" sz="2400" b="1" dirty="0" smtClean="0"/>
              <a:t>Tuesday 12 September AM1 (08:00-10:00) 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altLang="en-US" sz="2000" dirty="0" smtClean="0">
                <a:latin typeface="+mn-lt"/>
              </a:rPr>
              <a:t>Approval of minutes, Review of objectives, Announcements</a:t>
            </a:r>
          </a:p>
          <a:p>
            <a:pPr marL="742950" lvl="1" indent="-285750">
              <a:spcBef>
                <a:spcPct val="20000"/>
              </a:spcBef>
              <a:buChar char="–"/>
              <a:defRPr/>
            </a:pPr>
            <a:r>
              <a:rPr lang="en-US" sz="2000" dirty="0" smtClean="0">
                <a:latin typeface="+mn-lt"/>
              </a:rPr>
              <a:t>Presentations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GB" sz="1800" dirty="0" smtClean="0"/>
              <a:t>“Broadcasting </a:t>
            </a:r>
            <a:r>
              <a:rPr lang="en-GB" sz="1800" dirty="0"/>
              <a:t>on </a:t>
            </a:r>
            <a:r>
              <a:rPr lang="en-GB" sz="1800" dirty="0" smtClean="0"/>
              <a:t>WLAN” </a:t>
            </a:r>
            <a:r>
              <a:rPr lang="en-GB" sz="1800" dirty="0"/>
              <a:t>- Hitoshi Morioka (SRC Software</a:t>
            </a:r>
            <a:r>
              <a:rPr lang="en-GB" sz="1800" dirty="0" smtClean="0"/>
              <a:t>)</a:t>
            </a:r>
          </a:p>
          <a:p>
            <a:pPr marL="1200150" lvl="2" indent="-285750">
              <a:spcBef>
                <a:spcPct val="20000"/>
              </a:spcBef>
              <a:buFontTx/>
              <a:buChar char="–"/>
              <a:defRPr/>
            </a:pPr>
            <a:r>
              <a:rPr lang="en-US" altLang="en-US" sz="2000" dirty="0"/>
              <a:t>“Orchestrator pilot signal” – Hiroshi Mano (</a:t>
            </a:r>
            <a:r>
              <a:rPr lang="en-US" altLang="en-US" sz="2000" dirty="0" err="1"/>
              <a:t>Koden</a:t>
            </a:r>
            <a:r>
              <a:rPr lang="en-US" altLang="en-US" sz="2000" dirty="0"/>
              <a:t> Techno Info, K.K</a:t>
            </a:r>
            <a:r>
              <a:rPr lang="en-US" altLang="en-US" sz="2000" dirty="0" smtClean="0"/>
              <a:t>.)</a:t>
            </a:r>
            <a:endParaRPr lang="en-US" sz="2000" dirty="0"/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 smtClean="0"/>
              <a:t>Current agenda is in 11-17/1211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b="1" dirty="0" smtClean="0"/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2017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July 2017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676400"/>
            <a:ext cx="8229600" cy="40386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</a:t>
            </a:r>
            <a:r>
              <a:rPr lang="en-AU" altLang="en-US" dirty="0" smtClean="0"/>
              <a:t>11-17-1178) </a:t>
            </a:r>
            <a:r>
              <a:rPr lang="en-AU" altLang="en-US" dirty="0"/>
              <a:t>addressed this week will be: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Review agenda for next SC6 meeting in Oct 2017 in Seoul</a:t>
            </a:r>
          </a:p>
          <a:p>
            <a:pPr lvl="1">
              <a:defRPr/>
            </a:pPr>
            <a:r>
              <a:rPr lang="en-AU" dirty="0"/>
              <a:t>Discuss SC6 security ad hoc ballot status</a:t>
            </a:r>
          </a:p>
          <a:p>
            <a:pPr lvl="1">
              <a:defRPr/>
            </a:pPr>
            <a:r>
              <a:rPr lang="en-AU" dirty="0"/>
              <a:t>Discuss status of response to complaint by China NB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 smtClean="0"/>
              <a:t>IEEE 802 has 72 standards in or through the PSDO pipeline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>
          <a:xfrm>
            <a:off x="685800" y="2133600"/>
            <a:ext cx="8153400" cy="3810000"/>
          </a:xfrm>
        </p:spPr>
        <p:txBody>
          <a:bodyPr/>
          <a:lstStyle/>
          <a:p>
            <a:r>
              <a:rPr lang="en-AU" altLang="en-US" sz="2200" dirty="0" smtClean="0"/>
              <a:t>IEEE 802 has pushed 26 standards completely through the PSDO ratification process</a:t>
            </a:r>
          </a:p>
          <a:p>
            <a:r>
              <a:rPr lang="en-AU" altLang="en-US" sz="2200" dirty="0" smtClean="0"/>
              <a:t>IEEE 802 has 46 standards in the pipeline for ratification under the PSDO</a:t>
            </a:r>
          </a:p>
          <a:p>
            <a:pPr lvl="1">
              <a:defRPr/>
            </a:pPr>
            <a:r>
              <a:rPr lang="en-AU" altLang="en-US" sz="1800" dirty="0"/>
              <a:t>802.1: 16 in pipeline</a:t>
            </a:r>
          </a:p>
          <a:p>
            <a:pPr lvl="1">
              <a:defRPr/>
            </a:pPr>
            <a:r>
              <a:rPr lang="en-AU" altLang="en-US" sz="1800" dirty="0"/>
              <a:t>802.3: 13 in pipeline</a:t>
            </a:r>
          </a:p>
          <a:p>
            <a:pPr lvl="1">
              <a:defRPr/>
            </a:pPr>
            <a:r>
              <a:rPr lang="en-AU" altLang="en-US" sz="1800" dirty="0"/>
              <a:t>802.11: 10 in pipeline</a:t>
            </a:r>
          </a:p>
          <a:p>
            <a:pPr lvl="1">
              <a:defRPr/>
            </a:pPr>
            <a:r>
              <a:rPr lang="en-AU" altLang="en-US" sz="1800" dirty="0"/>
              <a:t>802.15: 3 in pipeline</a:t>
            </a:r>
          </a:p>
          <a:p>
            <a:pPr lvl="1">
              <a:defRPr/>
            </a:pPr>
            <a:r>
              <a:rPr lang="en-AU" altLang="en-US" sz="1800" dirty="0"/>
              <a:t>802.21: 2 in pipeline</a:t>
            </a:r>
          </a:p>
          <a:p>
            <a:pPr lvl="1">
              <a:defRPr/>
            </a:pPr>
            <a:r>
              <a:rPr lang="en-AU" altLang="en-US" sz="1800" dirty="0"/>
              <a:t>802.22: 2 in pipeline</a:t>
            </a:r>
          </a:p>
          <a:p>
            <a:pPr lvl="1"/>
            <a:endParaRPr lang="en-AU" altLang="en-US" sz="1800" dirty="0" smtClean="0"/>
          </a:p>
        </p:txBody>
      </p:sp>
      <p:sp>
        <p:nvSpPr>
          <p:cNvPr id="1434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2017</a:t>
            </a: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43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9697576-7CF7-4EC6-B1DB-4BFF12C1B4C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99330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err="1" smtClean="0"/>
              <a:t>TGmd</a:t>
            </a:r>
            <a:r>
              <a:rPr lang="en-US" altLang="ja-JP" dirty="0" smtClean="0"/>
              <a:t>–</a:t>
            </a:r>
            <a:r>
              <a:rPr lang="en-US" dirty="0" smtClean="0"/>
              <a:t> September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Revision Project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 : Dorothy Stanley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86000"/>
            <a:ext cx="8229600" cy="4295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Comment Collection on P802.11REVmd D0.1 closed 14Jun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368 comments received (125 editorial, 243 technical)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Since July 2017 meeting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5 teleconferences held since July 2017 meeting, Resolutions to approximately 30 comments agreed, another 25 CIDs discussed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Editors incorporating 11ah and approved comments to date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September 2017 meeting </a:t>
            </a:r>
            <a:r>
              <a:rPr lang="en-US" altLang="zh-CN" dirty="0"/>
              <a:t>goals </a:t>
            </a:r>
            <a:r>
              <a:rPr lang="en-US" altLang="zh-CN" dirty="0" smtClean="0"/>
              <a:t>(6 </a:t>
            </a:r>
            <a:r>
              <a:rPr lang="en-US" altLang="zh-CN" dirty="0"/>
              <a:t>timeslots):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Comment resolution, hear presentations,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plans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for 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Nov 2017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Reminder: Call for contributions re: 3GPP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metrics is open, see </a:t>
            </a: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http://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www.ieee802.org/11/email/stds-802-11/msg02714.html</a:t>
            </a:r>
            <a:r>
              <a:rPr lang="en-US" altLang="zh-CN" dirty="0" smtClean="0"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US" altLang="zh-CN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295400"/>
          </a:xfrm>
        </p:spPr>
        <p:txBody>
          <a:bodyPr/>
          <a:lstStyle/>
          <a:p>
            <a:r>
              <a:rPr lang="en-US" dirty="0" err="1" smtClean="0"/>
              <a:t>TGaj</a:t>
            </a:r>
            <a:r>
              <a:rPr lang="en-US" altLang="ja-JP" dirty="0" smtClean="0"/>
              <a:t>–</a:t>
            </a:r>
            <a:r>
              <a:rPr lang="en-US" dirty="0" smtClean="0"/>
              <a:t> September 2017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14600"/>
            <a:ext cx="82296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Current status: </a:t>
            </a:r>
            <a:r>
              <a:rPr lang="en-US" altLang="zh-CN" dirty="0" smtClean="0"/>
              <a:t>3rd </a:t>
            </a:r>
            <a:r>
              <a:rPr lang="en-US" altLang="zh-CN" dirty="0"/>
              <a:t>Recirculation Sponsor Ballot on </a:t>
            </a:r>
            <a:r>
              <a:rPr lang="en-US" altLang="zh-CN" dirty="0" err="1"/>
              <a:t>TGaj</a:t>
            </a:r>
            <a:r>
              <a:rPr lang="en-US" altLang="zh-CN" dirty="0"/>
              <a:t> </a:t>
            </a:r>
            <a:r>
              <a:rPr lang="en-US" altLang="zh-CN" dirty="0" smtClean="0"/>
              <a:t>D8.0 </a:t>
            </a:r>
            <a:r>
              <a:rPr lang="en-US" altLang="zh-CN" dirty="0"/>
              <a:t>passed 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100% </a:t>
            </a:r>
            <a:r>
              <a:rPr lang="en-US" altLang="zh-CN" dirty="0"/>
              <a:t>approval and 0</a:t>
            </a:r>
            <a:r>
              <a:rPr lang="en-US" altLang="zh-CN" dirty="0" smtClean="0"/>
              <a:t> </a:t>
            </a:r>
            <a:r>
              <a:rPr lang="en-US" altLang="zh-CN" dirty="0"/>
              <a:t>comments </a:t>
            </a:r>
            <a:r>
              <a:rPr lang="en-US" altLang="zh-CN" dirty="0" smtClean="0"/>
              <a:t>received</a:t>
            </a: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September </a:t>
            </a:r>
            <a:r>
              <a:rPr lang="en-US" altLang="zh-CN" dirty="0"/>
              <a:t>meeting goals </a:t>
            </a:r>
            <a:r>
              <a:rPr lang="en-US" altLang="zh-CN" dirty="0" smtClean="0"/>
              <a:t>(1 timeslot):</a:t>
            </a:r>
            <a:endParaRPr lang="en-US" altLang="zh-CN" dirty="0"/>
          </a:p>
          <a:p>
            <a:pPr lvl="1">
              <a:lnSpc>
                <a:spcPct val="90000"/>
              </a:lnSpc>
            </a:pPr>
            <a:r>
              <a:rPr lang="en-US" dirty="0"/>
              <a:t>Approve meeting minutes of </a:t>
            </a:r>
            <a:r>
              <a:rPr lang="en-US" dirty="0" smtClean="0"/>
              <a:t>July meeting and August teleconference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altLang="zh-CN" dirty="0"/>
              <a:t>Discuss and approve the report to EC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Timeline </a:t>
            </a:r>
            <a:r>
              <a:rPr lang="en-US" altLang="zh-CN" dirty="0"/>
              <a:t>update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Obtain 802.11 WG approval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Set conference call time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sym typeface="Wingdings" panose="05000000000000000000" pitchFamily="2" charset="2"/>
              </a:rPr>
              <a:t>Plan for November meeting</a:t>
            </a:r>
            <a:endParaRPr lang="en-US" dirty="0"/>
          </a:p>
          <a:p>
            <a:pPr lvl="1"/>
            <a:endParaRPr lang="en-US" altLang="zh-CN" dirty="0"/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96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TGak</a:t>
            </a:r>
            <a:r>
              <a:rPr lang="en-US" altLang="ja-JP" dirty="0" smtClean="0"/>
              <a:t>– September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8382000" cy="4648200"/>
          </a:xfrm>
        </p:spPr>
        <p:txBody>
          <a:bodyPr/>
          <a:lstStyle/>
          <a:p>
            <a:r>
              <a:rPr lang="en-US" dirty="0"/>
              <a:t>Since the J</a:t>
            </a:r>
            <a:r>
              <a:rPr lang="en-US" dirty="0" smtClean="0"/>
              <a:t>uly </a:t>
            </a:r>
            <a:r>
              <a:rPr lang="en-US" dirty="0"/>
              <a:t>2017 meeting</a:t>
            </a:r>
          </a:p>
          <a:p>
            <a:pPr lvl="1"/>
            <a:r>
              <a:rPr lang="en-US" dirty="0"/>
              <a:t>Three teleconferences were held to work on comment resolution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P802.11ak Draft 4.3 </a:t>
            </a:r>
            <a:r>
              <a:rPr lang="en-US" dirty="0" smtClean="0"/>
              <a:t>posted</a:t>
            </a:r>
          </a:p>
          <a:p>
            <a:pPr lvl="1"/>
            <a:endParaRPr lang="en-US" dirty="0"/>
          </a:p>
          <a:p>
            <a:r>
              <a:rPr lang="en-US" dirty="0" smtClean="0"/>
              <a:t>September </a:t>
            </a:r>
            <a:r>
              <a:rPr lang="en-US" dirty="0"/>
              <a:t>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Resolve remainder of Sponsor Ballot Comments.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Receive and discuss technical presentations.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Go to Sponsor Ballot recirculation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Agenda: See </a:t>
            </a:r>
            <a:r>
              <a:rPr lang="en-US" dirty="0" smtClean="0"/>
              <a:t>11-17/1210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September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TGaq</a:t>
            </a:r>
            <a:r>
              <a:rPr lang="en-US" altLang="en-US" dirty="0" smtClean="0"/>
              <a:t>– September 2017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772400" cy="42672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3rd Recirculation Sponsor Ballot (</a:t>
            </a:r>
            <a:r>
              <a:rPr lang="en-US" altLang="en-US" dirty="0" smtClean="0">
                <a:ea typeface="ＭＳ Ｐゴシック" pitchFamily="34" charset="-128"/>
              </a:rPr>
              <a:t>D10.0</a:t>
            </a:r>
            <a:r>
              <a:rPr lang="en-US" altLang="en-US" dirty="0">
                <a:ea typeface="ＭＳ Ｐゴシック" pitchFamily="34" charset="-128"/>
              </a:rPr>
              <a:t>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97% approval, 47 comments (24 Editorial, 23 Technical)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Completed July 29th </a:t>
            </a:r>
            <a:r>
              <a:rPr lang="en-GB" altLang="en-US" dirty="0" smtClean="0">
                <a:ea typeface="ＭＳ Ｐゴシック" pitchFamily="34" charset="-128"/>
              </a:rPr>
              <a:t>2017</a:t>
            </a:r>
          </a:p>
          <a:p>
            <a:pPr lvl="1">
              <a:defRPr/>
            </a:pPr>
            <a:r>
              <a:rPr lang="en-US" altLang="en-US" dirty="0" smtClean="0">
                <a:ea typeface="ＭＳ Ｐゴシック" pitchFamily="34" charset="-128"/>
              </a:rPr>
              <a:t>4</a:t>
            </a:r>
            <a:r>
              <a:rPr lang="en-US" altLang="en-US" baseline="30000" dirty="0" smtClean="0">
                <a:ea typeface="ＭＳ Ｐゴシック" pitchFamily="34" charset="-128"/>
              </a:rPr>
              <a:t>th</a:t>
            </a:r>
            <a:r>
              <a:rPr lang="en-US" altLang="en-US" dirty="0" smtClean="0">
                <a:ea typeface="ＭＳ Ｐゴシック" pitchFamily="34" charset="-128"/>
              </a:rPr>
              <a:t> recirculation sponsor ballot (D11.0) ends September 9</a:t>
            </a:r>
            <a:r>
              <a:rPr lang="en-US" altLang="en-US" baseline="30000" dirty="0" smtClean="0">
                <a:ea typeface="ＭＳ Ｐゴシック" pitchFamily="34" charset="-128"/>
              </a:rPr>
              <a:t>th</a:t>
            </a:r>
            <a:r>
              <a:rPr lang="en-US" altLang="en-US" dirty="0" smtClean="0">
                <a:ea typeface="ＭＳ Ｐゴシック" pitchFamily="34" charset="-128"/>
              </a:rPr>
              <a:t> , 2017</a:t>
            </a:r>
            <a:endParaRPr lang="en-GB" altLang="en-US" dirty="0">
              <a:ea typeface="ＭＳ Ｐゴシック" pitchFamily="34" charset="-128"/>
            </a:endParaRP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Comment Analysis</a:t>
            </a:r>
          </a:p>
          <a:p>
            <a:pPr lvl="1">
              <a:defRPr/>
            </a:pPr>
            <a:r>
              <a:rPr lang="en-GB" altLang="en-US" dirty="0" smtClean="0">
                <a:ea typeface="ＭＳ Ｐゴシック" pitchFamily="34" charset="-128"/>
              </a:rPr>
              <a:t>Ongoing; 4 </a:t>
            </a:r>
            <a:r>
              <a:rPr lang="en-GB" altLang="en-US" dirty="0">
                <a:ea typeface="ＭＳ Ｐゴシック" pitchFamily="34" charset="-128"/>
              </a:rPr>
              <a:t>slots this week</a:t>
            </a:r>
          </a:p>
          <a:p>
            <a:pPr>
              <a:defRPr/>
            </a:pPr>
            <a:r>
              <a:rPr lang="en-GB" altLang="en-US" dirty="0">
                <a:ea typeface="ＭＳ Ｐゴシック" pitchFamily="34" charset="-128"/>
              </a:rPr>
              <a:t>Next Steps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Ask EC for conditional/unconditional approval to send to </a:t>
            </a:r>
            <a:r>
              <a:rPr lang="en-GB" altLang="en-US" dirty="0" err="1">
                <a:ea typeface="ＭＳ Ｐゴシック" pitchFamily="34" charset="-128"/>
              </a:rPr>
              <a:t>RevCom</a:t>
            </a:r>
            <a:r>
              <a:rPr lang="en-GB" altLang="en-US" dirty="0">
                <a:ea typeface="ＭＳ Ｐゴシック" pitchFamily="34" charset="-128"/>
              </a:rPr>
              <a:t> on October 3</a:t>
            </a:r>
            <a:r>
              <a:rPr lang="en-GB" altLang="en-US" baseline="30000" dirty="0">
                <a:ea typeface="ＭＳ Ｐゴシック" pitchFamily="34" charset="-128"/>
              </a:rPr>
              <a:t>rd</a:t>
            </a:r>
            <a:r>
              <a:rPr lang="en-GB" altLang="en-US" dirty="0">
                <a:ea typeface="ＭＳ Ｐゴシック" pitchFamily="34" charset="-128"/>
              </a:rPr>
              <a:t> 2017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Review timeline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This week’s agenda: 11-17/1208r1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September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dirty="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TGax</a:t>
            </a:r>
            <a:r>
              <a:rPr lang="en-US" altLang="en-US" dirty="0" smtClean="0"/>
              <a:t>– September 2017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362200"/>
            <a:ext cx="8305800" cy="4191000"/>
          </a:xfrm>
        </p:spPr>
        <p:txBody>
          <a:bodyPr lIns="91440" tIns="45720" rIns="91440" bIns="45720"/>
          <a:lstStyle/>
          <a:p>
            <a:r>
              <a:rPr lang="en-CA" sz="2200" dirty="0"/>
              <a:t>The TG held a 3-day ad hoc meeting in Santa Clara to work on the MAC and MU remaining comments</a:t>
            </a:r>
          </a:p>
          <a:p>
            <a:pPr lvl="1"/>
            <a:r>
              <a:rPr lang="en-CA" sz="1800" b="1" dirty="0"/>
              <a:t>35 Submissions were discussed covering over 650 CID. Most of the CIDs are now ready for motion.</a:t>
            </a:r>
          </a:p>
          <a:p>
            <a:pPr lvl="1"/>
            <a:r>
              <a:rPr lang="en-CA" sz="1800" b="1" dirty="0"/>
              <a:t>Agenda for the ad hoc meeting is available at 11-17/1251r4.</a:t>
            </a:r>
          </a:p>
          <a:p>
            <a:r>
              <a:rPr lang="en-CA" sz="2200" dirty="0"/>
              <a:t>Additionally about 60 CIDs are resolved during the </a:t>
            </a:r>
            <a:r>
              <a:rPr lang="en-CA" sz="2200" dirty="0" err="1"/>
              <a:t>telecons</a:t>
            </a:r>
            <a:r>
              <a:rPr lang="en-CA" sz="2200" dirty="0"/>
              <a:t>.</a:t>
            </a:r>
          </a:p>
          <a:p>
            <a:r>
              <a:rPr lang="en-CA" sz="2200" dirty="0"/>
              <a:t>The TG is positioned to complete comment resolution on draft D1.0 and pass a motion to approve draft D2.0 and authorize a 30-day WG LB.</a:t>
            </a:r>
          </a:p>
          <a:p>
            <a:r>
              <a:rPr lang="en-US" sz="2200" dirty="0"/>
              <a:t>Agenda for this meeting is available  in document 11-17/1219r0.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September 2017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 Enterprise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– September 2017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057400"/>
            <a:ext cx="7848600" cy="4265613"/>
          </a:xfrm>
        </p:spPr>
        <p:txBody>
          <a:bodyPr lIns="91440" tIns="45720" rIns="91440" bIns="45720"/>
          <a:lstStyle/>
          <a:p>
            <a:pPr algn="just"/>
            <a:r>
              <a:rPr lang="en-CA" dirty="0" smtClean="0"/>
              <a:t>Since the July plenary </a:t>
            </a:r>
          </a:p>
          <a:p>
            <a:pPr lvl="1" algn="just"/>
            <a:r>
              <a:rPr lang="en-CA" dirty="0" smtClean="0"/>
              <a:t>55 CIDs from recent comment collection (CC24) are resolved</a:t>
            </a:r>
          </a:p>
          <a:p>
            <a:pPr lvl="2" algn="just"/>
            <a:r>
              <a:rPr lang="en-CA" dirty="0" smtClean="0"/>
              <a:t>Still have approximately 200 CIDs to resolve</a:t>
            </a:r>
          </a:p>
          <a:p>
            <a:pPr lvl="1" algn="just"/>
            <a:r>
              <a:rPr lang="en-CA" dirty="0"/>
              <a:t>Discussed the potential removal of DMG </a:t>
            </a:r>
            <a:r>
              <a:rPr lang="en-CA" dirty="0" smtClean="0"/>
              <a:t>OFDM PHY </a:t>
            </a:r>
            <a:r>
              <a:rPr lang="en-CA" dirty="0"/>
              <a:t>from IEEE </a:t>
            </a:r>
            <a:r>
              <a:rPr lang="en-CA" dirty="0" smtClean="0"/>
              <a:t>802.11-2016. General </a:t>
            </a:r>
            <a:r>
              <a:rPr lang="en-CA" dirty="0"/>
              <a:t>support, need a detailed contribution</a:t>
            </a:r>
          </a:p>
          <a:p>
            <a:pPr algn="just"/>
            <a:r>
              <a:rPr lang="en-US" dirty="0" smtClean="0"/>
              <a:t>Goals this week</a:t>
            </a:r>
            <a:endParaRPr lang="en-US" dirty="0"/>
          </a:p>
          <a:p>
            <a:pPr lvl="1"/>
            <a:r>
              <a:rPr lang="en-US" dirty="0" smtClean="0"/>
              <a:t>Draft Development</a:t>
            </a:r>
          </a:p>
          <a:p>
            <a:pPr lvl="2"/>
            <a:r>
              <a:rPr lang="en-US" dirty="0" smtClean="0"/>
              <a:t>Comment </a:t>
            </a:r>
            <a:r>
              <a:rPr lang="en-US" dirty="0"/>
              <a:t>resolution against </a:t>
            </a:r>
            <a:r>
              <a:rPr lang="en-US" dirty="0" smtClean="0"/>
              <a:t>D0.3 and </a:t>
            </a:r>
            <a:r>
              <a:rPr lang="en-CA" dirty="0" smtClean="0"/>
              <a:t>Technical </a:t>
            </a:r>
            <a:r>
              <a:rPr lang="en-CA" dirty="0"/>
              <a:t>presentations</a:t>
            </a:r>
          </a:p>
          <a:p>
            <a:pPr lvl="1"/>
            <a:r>
              <a:rPr lang="en-CA" dirty="0" smtClean="0"/>
              <a:t>Review of Coexistence </a:t>
            </a:r>
            <a:r>
              <a:rPr lang="en-CA" dirty="0"/>
              <a:t>Assurance Document (11-17/1288r0</a:t>
            </a:r>
            <a:r>
              <a:rPr lang="en-CA" dirty="0" smtClean="0"/>
              <a:t>)</a:t>
            </a:r>
            <a:endParaRPr lang="en-CA" dirty="0"/>
          </a:p>
          <a:p>
            <a:pPr lvl="1"/>
            <a:r>
              <a:rPr lang="en-US" dirty="0"/>
              <a:t>Review of </a:t>
            </a:r>
            <a:r>
              <a:rPr lang="en-US" dirty="0" err="1"/>
              <a:t>TGmd</a:t>
            </a:r>
            <a:r>
              <a:rPr lang="en-US" dirty="0"/>
              <a:t> contribution on resolution for obsolete </a:t>
            </a:r>
            <a:r>
              <a:rPr lang="en-US" dirty="0" smtClean="0"/>
              <a:t>DMG OFDM </a:t>
            </a:r>
            <a:r>
              <a:rPr lang="en-US" dirty="0"/>
              <a:t>(11-17/1238r2)</a:t>
            </a:r>
          </a:p>
          <a:p>
            <a:r>
              <a:rPr lang="en-US" dirty="0"/>
              <a:t>Agenda for this meeting </a:t>
            </a:r>
            <a:r>
              <a:rPr lang="en-US" dirty="0" smtClean="0"/>
              <a:t>is </a:t>
            </a:r>
            <a:r>
              <a:rPr lang="en-US" dirty="0"/>
              <a:t>in document 11-17/1188r1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TGaz</a:t>
            </a:r>
            <a:r>
              <a:rPr lang="en-US" altLang="ja-JP" dirty="0" smtClean="0"/>
              <a:t>– September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Next Generation Positioning 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sz="1800" dirty="0"/>
              <a:t>Current status: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600" dirty="0"/>
              <a:t>C</a:t>
            </a:r>
            <a:r>
              <a:rPr lang="en-US" sz="1600" dirty="0" smtClean="0"/>
              <a:t>ompleted </a:t>
            </a:r>
            <a:r>
              <a:rPr lang="en-US" sz="1600" dirty="0"/>
              <a:t>a 45 day Function Requirements Document (FRD) comment </a:t>
            </a:r>
            <a:r>
              <a:rPr lang="en-US" sz="1600" dirty="0" smtClean="0"/>
              <a:t>collection; comment resolution is nearly complete, planned FRD </a:t>
            </a:r>
            <a:r>
              <a:rPr lang="en-US" sz="1600" dirty="0"/>
              <a:t>freeze </a:t>
            </a:r>
            <a:r>
              <a:rPr lang="en-US" sz="1600" dirty="0" smtClean="0"/>
              <a:t>at end Sept meeting.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600" dirty="0"/>
              <a:t>Open call for submissions to the Spec Framework Document (SFD). </a:t>
            </a:r>
          </a:p>
          <a:p>
            <a:r>
              <a:rPr lang="en-US" sz="1800" dirty="0" smtClean="0"/>
              <a:t>September goals</a:t>
            </a:r>
            <a:r>
              <a:rPr lang="en-US" sz="1800" dirty="0"/>
              <a:t>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600" dirty="0"/>
              <a:t>Complete FRD comment resolution by end of the </a:t>
            </a:r>
            <a:r>
              <a:rPr lang="en-US" altLang="en-US" sz="1600" dirty="0" smtClean="0"/>
              <a:t>September meeting.</a:t>
            </a:r>
            <a:endParaRPr lang="en-US" altLang="en-US" sz="16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600" dirty="0"/>
              <a:t>Continue SFD development, approve </a:t>
            </a:r>
            <a:r>
              <a:rPr lang="en-US" altLang="en-US" sz="1600" dirty="0" smtClean="0"/>
              <a:t>submissions</a:t>
            </a:r>
            <a:br>
              <a:rPr lang="en-US" altLang="en-US" sz="1600" dirty="0" smtClean="0"/>
            </a:br>
            <a:r>
              <a:rPr lang="en-US" altLang="en-US" sz="1600" dirty="0" smtClean="0"/>
              <a:t>of </a:t>
            </a:r>
            <a:r>
              <a:rPr lang="en-US" altLang="en-US" sz="1600" dirty="0"/>
              <a:t>technical material </a:t>
            </a:r>
            <a:r>
              <a:rPr lang="en-US" altLang="en-US" sz="1600" dirty="0" smtClean="0"/>
              <a:t>towards </a:t>
            </a:r>
            <a:r>
              <a:rPr lang="en-US" altLang="en-US" sz="1600" dirty="0"/>
              <a:t>SFD text</a:t>
            </a:r>
            <a:r>
              <a:rPr lang="en-US" altLang="en-US" sz="1600" dirty="0" smtClean="0"/>
              <a:t>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600" dirty="0" smtClean="0"/>
              <a:t>Review PAR change proposals to cover secured </a:t>
            </a:r>
            <a:br>
              <a:rPr lang="en-US" altLang="en-US" sz="1600" dirty="0" smtClean="0"/>
            </a:br>
            <a:r>
              <a:rPr lang="en-US" altLang="en-US" sz="1600" dirty="0" smtClean="0"/>
              <a:t>location activity.</a:t>
            </a:r>
            <a:endParaRPr lang="en-US" altLang="en-US" sz="1600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600" dirty="0"/>
              <a:t>Review technical submissions on </a:t>
            </a:r>
            <a:r>
              <a:rPr lang="en-US" altLang="en-US" sz="1600" dirty="0" smtClean="0"/>
              <a:t>various </a:t>
            </a:r>
            <a:br>
              <a:rPr lang="en-US" altLang="en-US" sz="1600" dirty="0" smtClean="0"/>
            </a:br>
            <a:r>
              <a:rPr lang="en-US" altLang="en-US" sz="1600" dirty="0" smtClean="0"/>
              <a:t>aspects </a:t>
            </a:r>
            <a:r>
              <a:rPr lang="en-US" altLang="en-US" sz="1600" dirty="0"/>
              <a:t>of protocol. </a:t>
            </a:r>
            <a:endParaRPr lang="en-US" altLang="en-US" sz="1600" dirty="0" smtClean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sz="1600" dirty="0"/>
              <a:t>Consider readiness to have a call for </a:t>
            </a:r>
            <a:r>
              <a:rPr lang="en-US" altLang="en-US" sz="1600" dirty="0" smtClean="0"/>
              <a:t>contributions </a:t>
            </a:r>
            <a:br>
              <a:rPr lang="en-US" altLang="en-US" sz="1600" dirty="0" smtClean="0"/>
            </a:br>
            <a:r>
              <a:rPr lang="en-US" altLang="en-US" sz="1600" dirty="0" smtClean="0"/>
              <a:t>for amendment </a:t>
            </a:r>
            <a:r>
              <a:rPr lang="en-US" altLang="en-US" sz="1600" dirty="0"/>
              <a:t>text </a:t>
            </a:r>
            <a:r>
              <a:rPr lang="en-US" altLang="en-US" sz="1600" dirty="0" smtClean="0"/>
              <a:t>after </a:t>
            </a:r>
            <a:r>
              <a:rPr lang="en-US" altLang="en-US" sz="1600" dirty="0"/>
              <a:t>the </a:t>
            </a:r>
            <a:r>
              <a:rPr lang="en-US" altLang="en-US" sz="1600" dirty="0" smtClean="0"/>
              <a:t>September </a:t>
            </a:r>
            <a:r>
              <a:rPr lang="en-US" altLang="en-US" sz="1600" dirty="0"/>
              <a:t>meeting</a:t>
            </a:r>
            <a:r>
              <a:rPr lang="en-US" altLang="en-US" sz="1600" dirty="0" smtClean="0"/>
              <a:t>.</a:t>
            </a:r>
            <a:endParaRPr lang="en-US" altLang="en-US" sz="1600" dirty="0"/>
          </a:p>
          <a:p>
            <a:r>
              <a:rPr lang="en-US" sz="1800" dirty="0" smtClean="0"/>
              <a:t>Agenda</a:t>
            </a:r>
            <a:r>
              <a:rPr lang="en-US" sz="1800" dirty="0"/>
              <a:t>: </a:t>
            </a:r>
            <a:r>
              <a:rPr lang="en-US" sz="1800" b="0" dirty="0"/>
              <a:t>refer to submission </a:t>
            </a:r>
            <a:r>
              <a:rPr lang="en-US" sz="1800" b="0" dirty="0" smtClean="0"/>
              <a:t>11-17/1209.</a:t>
            </a:r>
            <a:endParaRPr lang="en-US" sz="1800" b="0" dirty="0"/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345863"/>
              </p:ext>
            </p:extLst>
          </p:nvPr>
        </p:nvGraphicFramePr>
        <p:xfrm>
          <a:off x="5693400" y="4099248"/>
          <a:ext cx="3069600" cy="14633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1600"/>
                <a:gridCol w="511600"/>
                <a:gridCol w="511600"/>
                <a:gridCol w="511600"/>
                <a:gridCol w="511600"/>
                <a:gridCol w="511600"/>
              </a:tblGrid>
              <a:tr h="2283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MON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TUE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WED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THU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FRI</a:t>
                      </a:r>
                      <a:endParaRPr lang="en-US" sz="1000" dirty="0"/>
                    </a:p>
                  </a:txBody>
                  <a:tcPr marT="45746" marB="45746"/>
                </a:tc>
              </a:tr>
              <a:tr h="15266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3736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2207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PM1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AZ</a:t>
                      </a:r>
                      <a:endParaRPr lang="en-US" sz="10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PM2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AZ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>
                    <a:solidFill>
                      <a:srgbClr val="EAEA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  <a:tr h="17416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</a:t>
                      </a:r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T="45746" marB="4574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2017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 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September 2017 session: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</a:t>
            </a:r>
            <a:r>
              <a:rPr lang="en-US" altLang="en-US" sz="1800" kern="0" dirty="0"/>
              <a:t>(ARC) </a:t>
            </a:r>
            <a:r>
              <a:rPr lang="en-US" altLang="en-US" sz="1800" kern="0" dirty="0" smtClean="0"/>
              <a:t>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Coexistence 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Wireless Next Generation </a:t>
            </a:r>
            <a:br>
              <a:rPr lang="en-US" altLang="en-US" sz="1800" kern="0" dirty="0"/>
            </a:br>
            <a:r>
              <a:rPr lang="en-US" altLang="en-US" sz="1800" kern="0" dirty="0"/>
              <a:t>(WNG) </a:t>
            </a:r>
            <a:r>
              <a:rPr lang="en-US" altLang="en-US" sz="1800" kern="0" dirty="0" smtClean="0"/>
              <a:t>SC</a:t>
            </a: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TGmd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</a:t>
            </a:r>
            <a:r>
              <a:rPr lang="en-US" altLang="en-US" sz="1800" kern="0" dirty="0"/>
              <a:t>(</a:t>
            </a:r>
            <a:r>
              <a:rPr lang="en-US" sz="1800" kern="0" dirty="0"/>
              <a:t>China millimeter wave</a:t>
            </a:r>
            <a:r>
              <a:rPr lang="en-US" altLang="en-US" sz="1800" kern="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TGaz</a:t>
            </a:r>
            <a:r>
              <a:rPr lang="en-US" altLang="en-US" sz="1800" kern="0" dirty="0" smtClean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TGba</a:t>
            </a:r>
            <a:r>
              <a:rPr lang="en-US" altLang="en-US" sz="1800" kern="0" dirty="0" smtClean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Light Communications SG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altLang="ja-JP" dirty="0" smtClean="0"/>
              <a:t>– September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800" b="0" dirty="0" smtClean="0"/>
              <a:t>Wake Up Radio</a:t>
            </a:r>
            <a:br>
              <a:rPr lang="en-GB" sz="2800" b="0" dirty="0" smtClean="0"/>
            </a:br>
            <a:r>
              <a:rPr lang="en-GB" dirty="0" smtClean="0"/>
              <a:t>Chair: Minyoung Park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534400" cy="4495800"/>
          </a:xfrm>
        </p:spPr>
        <p:txBody>
          <a:bodyPr/>
          <a:lstStyle/>
          <a:p>
            <a:r>
              <a:rPr lang="en-US" altLang="en-US" sz="1800" dirty="0"/>
              <a:t>Since the last F2F meeting</a:t>
            </a:r>
          </a:p>
          <a:p>
            <a:pPr lvl="1"/>
            <a:r>
              <a:rPr lang="en-US" altLang="en-US" sz="1600" dirty="0">
                <a:ea typeface="MS PGothic" charset="-128"/>
              </a:rPr>
              <a:t>Discussed MAC architecture implications of </a:t>
            </a:r>
            <a:r>
              <a:rPr lang="en-US" altLang="en-US" sz="1600" dirty="0" err="1">
                <a:ea typeface="MS PGothic" charset="-128"/>
              </a:rPr>
              <a:t>TGba</a:t>
            </a:r>
            <a:endParaRPr lang="en-US" altLang="en-US" sz="1600" dirty="0">
              <a:ea typeface="MS PGothic" charset="-128"/>
            </a:endParaRPr>
          </a:p>
          <a:p>
            <a:pPr lvl="1"/>
            <a:r>
              <a:rPr lang="en-US" altLang="en-US" sz="1600" dirty="0">
                <a:ea typeface="MS PGothic" charset="-128"/>
              </a:rPr>
              <a:t>Reviewed technical presentations (14 PHY/11 MAC)</a:t>
            </a:r>
          </a:p>
          <a:p>
            <a:pPr lvl="1"/>
            <a:r>
              <a:rPr lang="en-US" altLang="en-US" sz="1600" dirty="0">
                <a:ea typeface="MS PGothic" charset="-128"/>
              </a:rPr>
              <a:t>Approved </a:t>
            </a:r>
            <a:r>
              <a:rPr lang="en-US" altLang="en-US" sz="1600" dirty="0" err="1">
                <a:ea typeface="MS PGothic" charset="-128"/>
              </a:rPr>
              <a:t>TGba</a:t>
            </a:r>
            <a:r>
              <a:rPr lang="en-US" altLang="en-US" sz="1600" dirty="0">
                <a:ea typeface="MS PGothic" charset="-128"/>
              </a:rPr>
              <a:t> Spec Framework Document (SFD): IEEE 802.11-17/575r1</a:t>
            </a:r>
          </a:p>
          <a:p>
            <a:pPr lvl="1"/>
            <a:r>
              <a:rPr lang="en-US" altLang="en-US" sz="1600" dirty="0">
                <a:ea typeface="MS PGothic" charset="-128"/>
              </a:rPr>
              <a:t>Reviewed </a:t>
            </a:r>
            <a:r>
              <a:rPr lang="en-US" altLang="en-US" sz="1600" dirty="0" err="1">
                <a:ea typeface="MS PGothic" charset="-128"/>
              </a:rPr>
              <a:t>TGba</a:t>
            </a:r>
            <a:r>
              <a:rPr lang="en-US" altLang="en-US" sz="1600" dirty="0">
                <a:ea typeface="MS PGothic" charset="-128"/>
              </a:rPr>
              <a:t> task group documents</a:t>
            </a:r>
          </a:p>
          <a:p>
            <a:pPr lvl="2"/>
            <a:r>
              <a:rPr lang="en-US" altLang="en-US" sz="1600" dirty="0">
                <a:ea typeface="MS PGothic" charset="-128"/>
              </a:rPr>
              <a:t>Usage model document</a:t>
            </a:r>
          </a:p>
          <a:p>
            <a:pPr lvl="2"/>
            <a:r>
              <a:rPr lang="en-US" altLang="en-US" sz="1600" dirty="0">
                <a:ea typeface="MS PGothic" charset="-128"/>
              </a:rPr>
              <a:t>Simulation Scenarios and Evaluation Methodology Document</a:t>
            </a:r>
          </a:p>
          <a:p>
            <a:pPr lvl="1"/>
            <a:r>
              <a:rPr lang="en-US" altLang="en-US" sz="1600" dirty="0">
                <a:ea typeface="MS PGothic" charset="-128"/>
              </a:rPr>
              <a:t>Reviewed the TG timeline</a:t>
            </a:r>
          </a:p>
          <a:p>
            <a:r>
              <a:rPr lang="en-US" altLang="en-US" sz="1800" dirty="0"/>
              <a:t>Plan for this meeting</a:t>
            </a:r>
          </a:p>
          <a:p>
            <a:pPr lvl="1"/>
            <a:r>
              <a:rPr lang="en-US" altLang="en-US" sz="1600" dirty="0"/>
              <a:t>Review technical presentations (limit the presentation to the basic operation of WUR)</a:t>
            </a:r>
          </a:p>
          <a:p>
            <a:pPr lvl="1"/>
            <a:r>
              <a:rPr lang="en-US" altLang="en-US" sz="1600" dirty="0"/>
              <a:t>Work on task group documents</a:t>
            </a:r>
          </a:p>
          <a:p>
            <a:pPr lvl="1"/>
            <a:r>
              <a:rPr lang="en-US" altLang="en-US" sz="1600" dirty="0"/>
              <a:t>Review progress and have discussion on initial </a:t>
            </a:r>
            <a:r>
              <a:rPr lang="en-US" altLang="en-US" sz="1600" dirty="0" err="1"/>
              <a:t>TGba</a:t>
            </a:r>
            <a:r>
              <a:rPr lang="en-US" altLang="en-US" sz="1600" dirty="0"/>
              <a:t> draft (D0.1) planned for Nov. 2017</a:t>
            </a:r>
          </a:p>
          <a:p>
            <a:pPr lvl="1"/>
            <a:r>
              <a:rPr lang="en-US" altLang="en-US" sz="1600" dirty="0"/>
              <a:t>Review TG timeline</a:t>
            </a:r>
          </a:p>
          <a:p>
            <a:r>
              <a:rPr lang="en-US" altLang="en-US" sz="1800" dirty="0"/>
              <a:t>Agenda can be found in doc: IEEE 802.11-17/1223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447800"/>
          </a:xfrm>
        </p:spPr>
        <p:txBody>
          <a:bodyPr/>
          <a:lstStyle/>
          <a:p>
            <a:r>
              <a:rPr lang="en-US" sz="2800" dirty="0" smtClean="0"/>
              <a:t>LC Study Group </a:t>
            </a:r>
            <a:r>
              <a:rPr lang="en-US" altLang="ja-JP" sz="2800" dirty="0" smtClean="0"/>
              <a:t>– September 2017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GB" sz="2400" b="0" dirty="0" smtClean="0"/>
              <a:t>Light Communications</a:t>
            </a:r>
            <a:br>
              <a:rPr lang="en-GB" sz="2400" b="0" dirty="0" smtClean="0"/>
            </a:br>
            <a:r>
              <a:rPr lang="en-GB" sz="2800" dirty="0" smtClean="0"/>
              <a:t>Chair (TBC): Nikola </a:t>
            </a:r>
            <a:r>
              <a:rPr lang="en-US" sz="2800" dirty="0" err="1" smtClean="0"/>
              <a:t>Serafimovski</a:t>
            </a:r>
            <a:r>
              <a:rPr lang="en-US" sz="2800" dirty="0" smtClean="0"/>
              <a:t>, </a:t>
            </a:r>
            <a:br>
              <a:rPr lang="en-US" sz="2800" dirty="0" smtClean="0"/>
            </a:br>
            <a:r>
              <a:rPr lang="en-US" sz="2800" dirty="0" smtClean="0"/>
              <a:t>VC(TBC) John </a:t>
            </a:r>
            <a:r>
              <a:rPr lang="en-US" sz="2800" dirty="0" err="1" smtClean="0"/>
              <a:t>Liqiang</a:t>
            </a:r>
            <a:endParaRPr lang="en-US" sz="28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2514599"/>
            <a:ext cx="8534400" cy="3960813"/>
          </a:xfrm>
        </p:spPr>
        <p:txBody>
          <a:bodyPr/>
          <a:lstStyle/>
          <a:p>
            <a:pPr algn="just"/>
            <a:r>
              <a:rPr lang="en-GB" altLang="en-US" dirty="0"/>
              <a:t>LC </a:t>
            </a:r>
            <a:r>
              <a:rPr lang="en-GB" altLang="en-US" dirty="0" smtClean="0"/>
              <a:t>study Group approved July 2017, first meeting in this September Interim</a:t>
            </a:r>
          </a:p>
          <a:p>
            <a:pPr algn="just"/>
            <a:r>
              <a:rPr lang="en-US" altLang="en-US" dirty="0" smtClean="0"/>
              <a:t>Meeting goals:</a:t>
            </a:r>
          </a:p>
          <a:p>
            <a:pPr lvl="1" algn="just"/>
            <a:r>
              <a:rPr lang="en-US" altLang="en-US" dirty="0" smtClean="0"/>
              <a:t>Progress PAR and CSD documents, based on the work completed in the LC TIG</a:t>
            </a:r>
            <a:endParaRPr lang="en-GB" altLang="en-US" dirty="0"/>
          </a:p>
          <a:p>
            <a:pPr algn="just"/>
            <a:r>
              <a:rPr lang="en-GB" altLang="en-US" dirty="0" smtClean="0"/>
              <a:t>Four (4) </a:t>
            </a:r>
            <a:r>
              <a:rPr lang="en-GB" altLang="en-US" dirty="0"/>
              <a:t>meeting slots for the </a:t>
            </a:r>
            <a:r>
              <a:rPr lang="en-GB" altLang="en-US" dirty="0" smtClean="0"/>
              <a:t>July </a:t>
            </a:r>
            <a:r>
              <a:rPr lang="en-GB" altLang="en-US" dirty="0"/>
              <a:t>2017 session</a:t>
            </a:r>
          </a:p>
          <a:p>
            <a:pPr lvl="1" algn="just"/>
            <a:r>
              <a:rPr lang="en-GB" altLang="en-US" dirty="0" smtClean="0"/>
              <a:t>Tuesday AM1</a:t>
            </a:r>
            <a:endParaRPr lang="en-GB" altLang="en-US" dirty="0"/>
          </a:p>
          <a:p>
            <a:pPr lvl="1" algn="just"/>
            <a:r>
              <a:rPr lang="en-US" altLang="en-US" dirty="0" smtClean="0"/>
              <a:t>Wednesday PM2</a:t>
            </a:r>
            <a:endParaRPr lang="en-GB" altLang="en-US" dirty="0" smtClean="0"/>
          </a:p>
          <a:p>
            <a:pPr lvl="1" algn="just"/>
            <a:r>
              <a:rPr lang="en-GB" altLang="en-US" dirty="0" smtClean="0"/>
              <a:t>Thursday</a:t>
            </a:r>
            <a:r>
              <a:rPr lang="en-GB" altLang="en-US" dirty="0"/>
              <a:t>, </a:t>
            </a:r>
            <a:r>
              <a:rPr lang="en-GB" altLang="en-US" dirty="0" smtClean="0"/>
              <a:t>AM2, PM2</a:t>
            </a:r>
            <a:endParaRPr lang="en-GB" altLang="en-US" dirty="0"/>
          </a:p>
          <a:p>
            <a:pPr algn="just"/>
            <a:r>
              <a:rPr lang="en-GB" altLang="en-US" dirty="0"/>
              <a:t>Proposed Agenda in doc. </a:t>
            </a:r>
            <a:r>
              <a:rPr lang="en-GB" altLang="en-US" dirty="0" smtClean="0"/>
              <a:t>11-17/1231</a:t>
            </a:r>
            <a:endParaRPr lang="en-GB" alt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September 2017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 Enterprise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5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September 2017</a:t>
            </a:r>
            <a:br>
              <a:rPr lang="en-US" dirty="0" smtClean="0"/>
            </a:br>
            <a:r>
              <a:rPr lang="en-US" dirty="0" smtClean="0"/>
              <a:t>Chairs: Peter Ecclesine,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September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305800" cy="44196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09/1034r11</a:t>
            </a:r>
          </a:p>
          <a:p>
            <a:r>
              <a:rPr lang="en-US" dirty="0"/>
              <a:t>Additional discussion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Assigned Numbers Authority</a:t>
            </a:r>
            <a:r>
              <a:rPr lang="en-US" altLang="en-US" dirty="0" smtClean="0"/>
              <a:t>–</a:t>
            </a:r>
            <a:r>
              <a:rPr lang="en-US" dirty="0" smtClean="0"/>
              <a:t> Sept 2017</a:t>
            </a:r>
            <a:br>
              <a:rPr lang="en-US" dirty="0" smtClean="0"/>
            </a:br>
            <a:r>
              <a:rPr lang="en-US" dirty="0" smtClean="0"/>
              <a:t>ANA Lead: Robert Stacey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 Enterprise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September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pPr eaLnBrk="1" hangingPunct="1"/>
            <a:r>
              <a:rPr lang="en-US" altLang="en-US" dirty="0"/>
              <a:t>The latest database is 11-11/0270r37 (April 2017)</a:t>
            </a:r>
          </a:p>
          <a:p>
            <a:pPr eaLnBrk="1" hangingPunct="1"/>
            <a:r>
              <a:rPr lang="en-US" altLang="en-US" dirty="0"/>
              <a:t>Changes since last meeting:</a:t>
            </a:r>
          </a:p>
          <a:p>
            <a:pPr lvl="1" eaLnBrk="1" hangingPunct="1"/>
            <a:r>
              <a:rPr lang="en-US" altLang="en-US" dirty="0"/>
              <a:t>Reallocate some Element Extensions as Extended Capabilities for </a:t>
            </a:r>
            <a:r>
              <a:rPr lang="en-US" altLang="en-US" dirty="0" err="1"/>
              <a:t>TGaq</a:t>
            </a:r>
            <a:endParaRPr lang="en-US" altLang="en-US" dirty="0"/>
          </a:p>
          <a:p>
            <a:pPr eaLnBrk="1" hangingPunct="1"/>
            <a:r>
              <a:rPr lang="en-US" altLang="en-US" dirty="0" smtClean="0"/>
              <a:t>Pending </a:t>
            </a:r>
            <a:r>
              <a:rPr lang="en-US" altLang="en-US" dirty="0"/>
              <a:t>changes:</a:t>
            </a:r>
          </a:p>
          <a:p>
            <a:pPr lvl="1" eaLnBrk="1" hangingPunct="1"/>
            <a:r>
              <a:rPr lang="en-US" altLang="en-US" dirty="0" err="1"/>
              <a:t>TGax</a:t>
            </a:r>
            <a:r>
              <a:rPr lang="en-US" altLang="en-US"/>
              <a:t> allocations in preparation for D2.0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144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AANI SC –  September 2017</a:t>
            </a:r>
            <a:br>
              <a:rPr lang="en-US" altLang="en-US" dirty="0" smtClean="0"/>
            </a:br>
            <a:r>
              <a:rPr lang="en-US" sz="2800" b="0" dirty="0"/>
              <a:t>Advanced Access Network Interface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Joseph Levy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2057400"/>
            <a:ext cx="8305800" cy="476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2000" b="1" dirty="0" smtClean="0"/>
              <a:t>September Goals: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Discuss </a:t>
            </a:r>
            <a:r>
              <a:rPr lang="en-US" altLang="en-US" sz="1600" dirty="0"/>
              <a:t>contributions on SA/802.11 interworking </a:t>
            </a:r>
            <a:r>
              <a:rPr lang="en-US" altLang="en-US" sz="1600" dirty="0" smtClean="0"/>
              <a:t>and </a:t>
            </a:r>
            <a:r>
              <a:rPr lang="en-US" altLang="en-US" sz="1600" dirty="0"/>
              <a:t>related </a:t>
            </a:r>
            <a:r>
              <a:rPr lang="en-US" altLang="en-US" sz="1600" dirty="0" smtClean="0"/>
              <a:t>topics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Discuss </a:t>
            </a:r>
            <a:r>
              <a:rPr lang="en-US" altLang="en-US" sz="1600" dirty="0"/>
              <a:t>802.11 support of 802.1 NEND IC activity and </a:t>
            </a:r>
            <a:r>
              <a:rPr lang="en-US" altLang="en-US" sz="1600" dirty="0" smtClean="0"/>
              <a:t>actions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Increase member participation</a:t>
            </a:r>
            <a:endParaRPr lang="en-US" altLang="en-US" sz="1600" dirty="0"/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LS Activity to Date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LS </a:t>
            </a:r>
            <a:r>
              <a:rPr lang="en-US" altLang="en-US" sz="1600" dirty="0"/>
              <a:t>(</a:t>
            </a:r>
            <a:r>
              <a:rPr lang="en-US" altLang="en-US" sz="1600" dirty="0">
                <a:hlinkClick r:id="rId3"/>
              </a:rPr>
              <a:t>11-16/1101r10</a:t>
            </a:r>
            <a:r>
              <a:rPr lang="en-US" altLang="en-US" sz="1600" dirty="0"/>
              <a:t>) to 3GPP RAN and SA (9/16)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4"/>
              </a:rPr>
              <a:t>11-16-/510r2</a:t>
            </a:r>
            <a:r>
              <a:rPr lang="en-US" altLang="en-US" sz="1600" dirty="0"/>
              <a:t>) to 3GPP RAN2 (1/17), reply received (</a:t>
            </a:r>
            <a:r>
              <a:rPr lang="en-US" altLang="en-US" sz="1600" dirty="0">
                <a:hlinkClick r:id="rId5"/>
              </a:rPr>
              <a:t>11-17/0315r0</a:t>
            </a:r>
            <a:r>
              <a:rPr lang="en-US" altLang="en-US" sz="16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6"/>
              </a:rPr>
              <a:t>11-16/1573r3</a:t>
            </a:r>
            <a:r>
              <a:rPr lang="en-US" altLang="en-US" sz="1600" dirty="0"/>
              <a:t>) to 3GPP RAN (1/17), reply received (</a:t>
            </a:r>
            <a:r>
              <a:rPr lang="en-US" altLang="en-US" sz="1600" dirty="0">
                <a:hlinkClick r:id="rId7"/>
              </a:rPr>
              <a:t>11-17/0444r0</a:t>
            </a:r>
            <a:r>
              <a:rPr lang="en-US" altLang="en-US" sz="1600" dirty="0"/>
              <a:t>) </a:t>
            </a:r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8"/>
              </a:rPr>
              <a:t>11-17-0378r2</a:t>
            </a:r>
            <a:r>
              <a:rPr lang="en-US" altLang="en-US" sz="1600" dirty="0"/>
              <a:t>) to 3GPP RAN2 (5/17</a:t>
            </a:r>
            <a:r>
              <a:rPr lang="en-US" altLang="en-US" sz="1600" dirty="0" smtClean="0"/>
              <a:t>), activity moved to </a:t>
            </a:r>
            <a:r>
              <a:rPr lang="en-US" altLang="en-US" sz="1600" dirty="0" err="1" smtClean="0"/>
              <a:t>TGmd</a:t>
            </a:r>
            <a:endParaRPr lang="en-US" altLang="en-US" sz="1600" dirty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/>
              <a:t>LS (</a:t>
            </a:r>
            <a:r>
              <a:rPr lang="en-US" altLang="en-US" sz="1600" dirty="0">
                <a:hlinkClick r:id="rId9"/>
              </a:rPr>
              <a:t>11-16/1574r3</a:t>
            </a:r>
            <a:r>
              <a:rPr lang="en-US" altLang="en-US" sz="1600" dirty="0"/>
              <a:t>) to 3GPP SA (5/17</a:t>
            </a:r>
            <a:r>
              <a:rPr lang="en-US" altLang="en-US" sz="1600" dirty="0" smtClean="0"/>
              <a:t>), reply received (</a:t>
            </a:r>
            <a:r>
              <a:rPr lang="en-US" altLang="en-US" sz="1600" dirty="0">
                <a:hlinkClick r:id="rId10"/>
              </a:rPr>
              <a:t>11-17/0903r0</a:t>
            </a:r>
            <a:r>
              <a:rPr lang="en-US" altLang="en-US" sz="1600" dirty="0" smtClean="0"/>
              <a:t>)</a:t>
            </a:r>
            <a:endParaRPr lang="en-US" altLang="en-US" sz="1600" dirty="0"/>
          </a:p>
          <a:p>
            <a:pPr marL="857250" lvl="1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altLang="en-US" sz="1600" dirty="0" smtClean="0"/>
              <a:t>Discuss incoming LS statement from 3GPP SA (</a:t>
            </a:r>
            <a:r>
              <a:rPr lang="en-US" altLang="en-US" sz="1600" dirty="0" smtClean="0">
                <a:hlinkClick r:id="rId10"/>
              </a:rPr>
              <a:t>11-17/0903r0</a:t>
            </a:r>
            <a:r>
              <a:rPr lang="en-US" altLang="en-US" sz="1600" dirty="0" smtClean="0"/>
              <a:t>) 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Agenda, see 11-17-0222 for details</a:t>
            </a:r>
          </a:p>
          <a:p>
            <a:pPr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dirty="0" smtClean="0"/>
              <a:t>AANI SC: Monday Sept 11, PM1, Thursday September 14 AM2</a:t>
            </a:r>
            <a:r>
              <a:rPr lang="en-US" sz="1050" b="1" dirty="0" smtClean="0"/>
              <a:t>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altLang="en-US" sz="1600" b="1" i="1" dirty="0" smtClean="0"/>
              <a:t>Note: NEND IC:</a:t>
            </a:r>
            <a:r>
              <a:rPr lang="en-US" sz="1600" b="1" i="1" dirty="0" smtClean="0"/>
              <a:t> “IEEE 802 network enhancements for the next decade” Industry </a:t>
            </a:r>
            <a:br>
              <a:rPr lang="en-US" sz="1600" b="1" i="1" dirty="0" smtClean="0"/>
            </a:br>
            <a:r>
              <a:rPr lang="en-US" sz="1600" b="1" i="1" dirty="0" smtClean="0"/>
              <a:t>Connections Activity</a:t>
            </a:r>
            <a:r>
              <a:rPr lang="en-US" altLang="en-US" sz="1600" b="1" i="1" dirty="0" smtClean="0"/>
              <a:t> is not scheduled to meet until the November Plenary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67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15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SC– September 2017</a:t>
            </a:r>
            <a:br>
              <a:rPr lang="en-US" altLang="en-US" dirty="0" smtClean="0"/>
            </a:br>
            <a:r>
              <a:rPr lang="en-US" altLang="en-US" dirty="0" smtClean="0"/>
              <a:t>Chair – Mark Hamilton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686800" cy="4953000"/>
          </a:xfrm>
        </p:spPr>
        <p:txBody>
          <a:bodyPr/>
          <a:lstStyle/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 smtClean="0"/>
              <a:t>Tuesday AM2 and PM2</a:t>
            </a:r>
            <a:r>
              <a:rPr lang="en-US" altLang="en-US" b="1" dirty="0"/>
              <a:t>, Wednesday AM1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Updates: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IEEE 802 activities relevant to 802.11/ARC</a:t>
            </a:r>
            <a:endParaRPr lang="en-US" altLang="en-US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 smtClean="0"/>
              <a:t>IEEE </a:t>
            </a:r>
            <a:r>
              <a:rPr lang="en-US" altLang="en-US" dirty="0"/>
              <a:t>1588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IETF/802 </a:t>
            </a:r>
            <a:r>
              <a:rPr lang="en-US" altLang="en-US" dirty="0" smtClean="0"/>
              <a:t>coordination</a:t>
            </a:r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/>
              <a:t>802.1AS (802.1ASrev) use of 802.11 Fine Timing Measurement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Discussion on implications of WUR (</a:t>
            </a:r>
            <a:r>
              <a:rPr lang="en-US" altLang="en-US" b="1" dirty="0" err="1"/>
              <a:t>TGba</a:t>
            </a:r>
            <a:r>
              <a:rPr lang="en-US" altLang="en-US" b="1" dirty="0"/>
              <a:t>) architecture, and other potential “split” PHYs: </a:t>
            </a:r>
            <a:r>
              <a:rPr lang="en-US" b="1" dirty="0">
                <a:hlinkClick r:id="rId3"/>
              </a:rPr>
              <a:t>11-17/1025r0</a:t>
            </a:r>
            <a:endParaRPr lang="en-US" altLang="en-US" b="1" dirty="0"/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b="1" dirty="0"/>
              <a:t>MIB attributes Design Pattern – in preparation for </a:t>
            </a:r>
            <a:r>
              <a:rPr lang="en-US" altLang="en-US" b="1" dirty="0" err="1"/>
              <a:t>REVmd</a:t>
            </a:r>
            <a:endParaRPr lang="en-US" altLang="en-US" b="1" dirty="0"/>
          </a:p>
          <a:p>
            <a:pPr marL="685800" lvl="3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>
                <a:hlinkClick r:id="rId4"/>
              </a:rPr>
              <a:t>11-15/0355r7</a:t>
            </a:r>
            <a:r>
              <a:rPr lang="en-US" dirty="0"/>
              <a:t>, </a:t>
            </a:r>
            <a:r>
              <a:rPr lang="en-US" dirty="0">
                <a:hlinkClick r:id="rId5"/>
              </a:rPr>
              <a:t>11-17/0475r8</a:t>
            </a:r>
            <a:r>
              <a:rPr lang="en-US" dirty="0"/>
              <a:t>, </a:t>
            </a:r>
            <a:r>
              <a:rPr lang="en-US" dirty="0">
                <a:hlinkClick r:id="rId6"/>
              </a:rPr>
              <a:t>11-14/1281r4</a:t>
            </a:r>
            <a:r>
              <a:rPr lang="en-US" dirty="0"/>
              <a:t>, </a:t>
            </a:r>
            <a:r>
              <a:rPr lang="en-US" dirty="0">
                <a:hlinkClick r:id="rId7"/>
              </a:rPr>
              <a:t>11-09/0533r1</a:t>
            </a:r>
            <a:r>
              <a:rPr lang="en-US" dirty="0"/>
              <a:t> 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 dirty="0"/>
              <a:t>Consideration of 11ax architecture topics: </a:t>
            </a:r>
            <a:r>
              <a:rPr lang="en-US" b="1" dirty="0">
                <a:hlinkClick r:id="rId8"/>
              </a:rPr>
              <a:t>11-17/1220r0</a:t>
            </a:r>
            <a:r>
              <a:rPr lang="en-US" b="1" dirty="0"/>
              <a:t> </a:t>
            </a:r>
          </a:p>
          <a:p>
            <a:pPr marL="342900" lvl="2" indent="-342900" eaLnBrk="1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 dirty="0"/>
              <a:t>YANG/NETCONF modeling – in preparation for </a:t>
            </a:r>
            <a:r>
              <a:rPr lang="en-US" b="1" dirty="0" err="1"/>
              <a:t>REVmd</a:t>
            </a:r>
            <a:endParaRPr lang="en-US" b="1" dirty="0"/>
          </a:p>
          <a:p>
            <a:pPr marL="685800" lvl="3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hlinkClick r:id="rId9"/>
              </a:rPr>
              <a:t>11-16/1436r1</a:t>
            </a:r>
            <a:r>
              <a:rPr lang="en-US" dirty="0"/>
              <a:t> </a:t>
            </a:r>
          </a:p>
          <a:p>
            <a:pPr marL="342900" lvl="1" indent="-342900" eaLnBrk="1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1800" b="1" dirty="0"/>
              <a:t>Time permitting: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en-US" dirty="0"/>
              <a:t>“What is an ESS?” – and, “How can a non-AP STA know?”</a:t>
            </a:r>
          </a:p>
          <a:p>
            <a:pPr marL="685800" lvl="3" indent="-3429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AP/DS/Portal architecture and 802 concepts - </a:t>
            </a:r>
            <a:r>
              <a:rPr lang="en-US" altLang="en-US" dirty="0">
                <a:hlinkClick r:id="rId10"/>
              </a:rPr>
              <a:t>11-17/0136r2</a:t>
            </a:r>
            <a:r>
              <a:rPr lang="en-US" dirty="0"/>
              <a:t>, </a:t>
            </a:r>
            <a:r>
              <a:rPr lang="en-US" dirty="0">
                <a:hlinkClick r:id="rId11"/>
              </a:rPr>
              <a:t>11-16/1512r0</a:t>
            </a:r>
            <a:r>
              <a:rPr lang="en-US" dirty="0"/>
              <a:t>, </a:t>
            </a:r>
            <a:r>
              <a:rPr lang="en-US" dirty="0">
                <a:hlinkClick r:id="rId12"/>
              </a:rPr>
              <a:t>11-16/0720r0</a:t>
            </a:r>
            <a:r>
              <a:rPr lang="en-US" dirty="0"/>
              <a:t>, </a:t>
            </a:r>
            <a:r>
              <a:rPr lang="en-US" dirty="0">
                <a:hlinkClick r:id="rId13"/>
              </a:rPr>
              <a:t>11-15/0454r0</a:t>
            </a:r>
            <a:r>
              <a:rPr lang="en-US" dirty="0"/>
              <a:t>, </a:t>
            </a:r>
            <a:r>
              <a:rPr lang="en-US" dirty="0">
                <a:hlinkClick r:id="rId14"/>
              </a:rPr>
              <a:t>11-14/1213r1</a:t>
            </a:r>
            <a:r>
              <a:rPr lang="en-US" dirty="0"/>
              <a:t> 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2017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September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SC– Sept 2017 -1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(11-17-1216) to be addressed will include:</a:t>
            </a:r>
          </a:p>
          <a:p>
            <a:pPr>
              <a:defRPr/>
            </a:pPr>
            <a:r>
              <a:rPr lang="en-AU" dirty="0"/>
              <a:t>Review scope of </a:t>
            </a:r>
            <a:r>
              <a:rPr lang="en-AU" i="1" dirty="0"/>
              <a:t>Coexistence SC</a:t>
            </a:r>
            <a:endParaRPr lang="en-AU" dirty="0"/>
          </a:p>
          <a:p>
            <a:pPr>
              <a:defRPr/>
            </a:pPr>
            <a:r>
              <a:rPr lang="en-AU" dirty="0" err="1"/>
              <a:t>TGax</a:t>
            </a:r>
            <a:r>
              <a:rPr lang="en-AU" dirty="0"/>
              <a:t> related</a:t>
            </a:r>
          </a:p>
          <a:p>
            <a:pPr lvl="1">
              <a:defRPr/>
            </a:pPr>
            <a:r>
              <a:rPr lang="en-AU" dirty="0"/>
              <a:t>Develop a presentation for </a:t>
            </a:r>
            <a:r>
              <a:rPr lang="en-AU" dirty="0" err="1"/>
              <a:t>TGax</a:t>
            </a:r>
            <a:r>
              <a:rPr lang="en-AU" dirty="0"/>
              <a:t> </a:t>
            </a:r>
          </a:p>
          <a:p>
            <a:pPr lvl="2">
              <a:defRPr/>
            </a:pPr>
            <a:r>
              <a:rPr lang="en-AU" dirty="0"/>
              <a:t>Tentatively scheduled for </a:t>
            </a:r>
            <a:r>
              <a:rPr lang="en-AU" dirty="0" err="1"/>
              <a:t>Thur</a:t>
            </a:r>
            <a:r>
              <a:rPr lang="en-AU" dirty="0"/>
              <a:t> AM1</a:t>
            </a:r>
          </a:p>
          <a:p>
            <a:pPr>
              <a:defRPr/>
            </a:pPr>
            <a:r>
              <a:rPr lang="en-AU" dirty="0"/>
              <a:t>ETSI BRAN related</a:t>
            </a:r>
          </a:p>
          <a:p>
            <a:pPr lvl="1">
              <a:defRPr/>
            </a:pPr>
            <a:r>
              <a:rPr lang="en-AU" dirty="0"/>
              <a:t>Review recent ETSI BRAN activities</a:t>
            </a:r>
          </a:p>
          <a:p>
            <a:pPr lvl="1">
              <a:defRPr/>
            </a:pPr>
            <a:r>
              <a:rPr lang="en-AU" dirty="0"/>
              <a:t>Consider a LS to ETSI BRAN related to blocking energy</a:t>
            </a:r>
          </a:p>
          <a:p>
            <a:pPr lvl="1">
              <a:defRPr/>
            </a:pPr>
            <a:r>
              <a:rPr lang="en-AU" dirty="0"/>
              <a:t>Discuss a neutral preamble definition for EN 301 893</a:t>
            </a:r>
          </a:p>
          <a:p>
            <a:pPr lvl="1">
              <a:defRPr/>
            </a:pPr>
            <a:r>
              <a:rPr lang="en-AU" dirty="0"/>
              <a:t>Discuss a greenfield preamble definition for EN 301 893</a:t>
            </a:r>
          </a:p>
          <a:p>
            <a:pPr lvl="1">
              <a:defRPr/>
            </a:pPr>
            <a:r>
              <a:rPr lang="en-AU" dirty="0"/>
              <a:t>Discuss enabling Spatial Reuse under EN 301 893 </a:t>
            </a:r>
          </a:p>
        </p:txBody>
      </p:sp>
    </p:spTree>
    <p:extLst>
      <p:ext uri="{BB962C8B-B14F-4D97-AF65-F5344CB8AC3E}">
        <p14:creationId xmlns:p14="http://schemas.microsoft.com/office/powerpoint/2010/main" val="42458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01625"/>
            <a:ext cx="1817687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smtClean="0"/>
              <a:t>September 2017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32638" y="6475413"/>
            <a:ext cx="1411287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4200" y="6475413"/>
            <a:ext cx="4318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D48B9604-0A2D-4855-9BB3-38563A9E29D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7772400" cy="1066800"/>
          </a:xfrm>
        </p:spPr>
        <p:txBody>
          <a:bodyPr lIns="91440" tIns="45720" rIns="91440" bIns="45720"/>
          <a:lstStyle/>
          <a:p>
            <a:pPr lvl="1"/>
            <a:r>
              <a:rPr lang="en-US" altLang="en-US" dirty="0" smtClean="0"/>
              <a:t>IEEE 802.11 Coexistence SC– Sept 2017-2</a:t>
            </a:r>
            <a:br>
              <a:rPr lang="en-US" altLang="en-US" dirty="0" smtClean="0"/>
            </a:br>
            <a:r>
              <a:rPr lang="en-GB" dirty="0" smtClean="0"/>
              <a:t>Chair</a:t>
            </a:r>
            <a:r>
              <a:rPr lang="en-GB" dirty="0"/>
              <a:t>: </a:t>
            </a:r>
            <a:r>
              <a:rPr lang="en-GB" dirty="0" smtClean="0"/>
              <a:t>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696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 smtClean="0"/>
              <a:t>Agenda </a:t>
            </a:r>
            <a:r>
              <a:rPr lang="en-AU" altLang="en-US" dirty="0"/>
              <a:t>items (11-17-1216) to be addressed will include:</a:t>
            </a:r>
          </a:p>
          <a:p>
            <a:pPr>
              <a:defRPr/>
            </a:pPr>
            <a:r>
              <a:rPr lang="en-AU" dirty="0" smtClean="0"/>
              <a:t>Other </a:t>
            </a:r>
            <a:r>
              <a:rPr lang="en-AU" dirty="0"/>
              <a:t>organisation related</a:t>
            </a:r>
          </a:p>
          <a:p>
            <a:pPr lvl="1">
              <a:defRPr/>
            </a:pPr>
            <a:r>
              <a:rPr lang="en-AU" dirty="0"/>
              <a:t>Review 3GPP coexistence status</a:t>
            </a:r>
          </a:p>
          <a:p>
            <a:pPr lvl="2">
              <a:defRPr/>
            </a:pPr>
            <a:r>
              <a:rPr lang="en-AU" dirty="0"/>
              <a:t>Our interaction </a:t>
            </a:r>
          </a:p>
          <a:p>
            <a:pPr lvl="2">
              <a:defRPr/>
            </a:pPr>
            <a:r>
              <a:rPr lang="en-AU" dirty="0"/>
              <a:t>Ongoing work)</a:t>
            </a:r>
          </a:p>
          <a:p>
            <a:pPr lvl="1">
              <a:defRPr/>
            </a:pPr>
            <a:r>
              <a:rPr lang="en-AU" dirty="0"/>
              <a:t>Review </a:t>
            </a:r>
            <a:r>
              <a:rPr lang="en-AU" dirty="0" err="1"/>
              <a:t>MulteFire</a:t>
            </a:r>
            <a:r>
              <a:rPr lang="en-AU" dirty="0"/>
              <a:t> Alliance coexistence status</a:t>
            </a:r>
          </a:p>
          <a:p>
            <a:pPr lvl="2">
              <a:defRPr/>
            </a:pPr>
            <a:r>
              <a:rPr lang="en-AU" dirty="0"/>
              <a:t>Our interaction</a:t>
            </a:r>
          </a:p>
          <a:p>
            <a:pPr lvl="1">
              <a:defRPr/>
            </a:pPr>
            <a:r>
              <a:rPr lang="en-AU" dirty="0"/>
              <a:t>Review recent LS’s from WFA to ETSI BRAN and 3GPP RAN4</a:t>
            </a:r>
          </a:p>
          <a:p>
            <a:pPr>
              <a:defRPr/>
            </a:pPr>
            <a:r>
              <a:rPr lang="en-AU" dirty="0"/>
              <a:t>Other activities</a:t>
            </a:r>
          </a:p>
          <a:p>
            <a:pPr lvl="1">
              <a:defRPr/>
            </a:pPr>
            <a:r>
              <a:rPr lang="en-AU" dirty="0"/>
              <a:t>Review activities in IEEE 1932.1</a:t>
            </a:r>
          </a:p>
          <a:p>
            <a:pPr lvl="1">
              <a:defRPr/>
            </a:pPr>
            <a:r>
              <a:rPr lang="en-AU" dirty="0"/>
              <a:t>Note Standards magazine articles about coexistence</a:t>
            </a:r>
          </a:p>
        </p:txBody>
      </p:sp>
    </p:spTree>
    <p:extLst>
      <p:ext uri="{BB962C8B-B14F-4D97-AF65-F5344CB8AC3E}">
        <p14:creationId xmlns:p14="http://schemas.microsoft.com/office/powerpoint/2010/main" val="11558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September 2017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8513" y="2055812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PAR SC is not </a:t>
            </a:r>
            <a:r>
              <a:rPr lang="en-US" altLang="en-US" sz="2400" b="1" dirty="0"/>
              <a:t>meeting this week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Will </a:t>
            </a:r>
            <a:r>
              <a:rPr lang="en-US" altLang="en-US" sz="2400" b="1" dirty="0"/>
              <a:t>meet in Nov 2017 to review proposed PAR documents.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Upcoming </a:t>
            </a:r>
            <a:r>
              <a:rPr lang="en-US" altLang="en-US" sz="2400" b="1" dirty="0"/>
              <a:t>Submission deadlines </a:t>
            </a:r>
            <a:r>
              <a:rPr lang="en-US" altLang="en-US" sz="2400" b="1" dirty="0" smtClean="0"/>
              <a:t>are shown in the table:</a:t>
            </a:r>
            <a:endParaRPr lang="en-US" altLang="en-US" sz="1600" dirty="0"/>
          </a:p>
          <a:p>
            <a:pPr eaLnBrk="0" hangingPunct="0">
              <a:spcBef>
                <a:spcPct val="20000"/>
              </a:spcBef>
            </a:pPr>
            <a:endParaRPr lang="en-US" altLang="en-US" sz="2000" dirty="0">
              <a:latin typeface="+mn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806410"/>
              </p:ext>
            </p:extLst>
          </p:nvPr>
        </p:nvGraphicFramePr>
        <p:xfrm>
          <a:off x="1676400" y="3429000"/>
          <a:ext cx="5977348" cy="2773680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911225"/>
                <a:gridCol w="1637123"/>
                <a:gridCol w="1600200"/>
                <a:gridCol w="18288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Approval Body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Meeting Date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WG PAR Submission Deadline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Draft to </a:t>
                      </a:r>
                      <a:r>
                        <a:rPr lang="en-GB" sz="1400" dirty="0" err="1">
                          <a:effectLst/>
                        </a:rPr>
                        <a:t>RevCom</a:t>
                      </a:r>
                      <a:r>
                        <a:rPr lang="en-GB" sz="1400" dirty="0">
                          <a:effectLst/>
                        </a:rPr>
                        <a:t> Submission Deadline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EC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03 Oct </a:t>
                      </a:r>
                      <a:r>
                        <a:rPr lang="en-GB" sz="1400" dirty="0" err="1">
                          <a:effectLst/>
                        </a:rPr>
                        <a:t>Telecon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NA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19 Sept 17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EC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10 Nov 17 Plenary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06 Oct 17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RevCom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05 Dec 17 Meeting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16 Oct 17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NesCom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05 Dec 17 Meeting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16 Oct 17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EC 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06 Feb 18 Telecon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NA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22 Jan 17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RevCom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30 Jan 18 Telecon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 Dec 17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NesCom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30 Jan 18 Telecon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20 Dec 17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EC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09 Mar 18 Plenary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02 Feb 18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RevCom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07 Mar 18 Meeting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26 Jan 18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7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NesCom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07 Mar 18 Meeting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26 Jan 18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90801" y="403923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354056</TotalTime>
  <Words>1964</Words>
  <Application>Microsoft Office PowerPoint</Application>
  <PresentationFormat>On-screen Show (4:3)</PresentationFormat>
  <Paragraphs>411</Paragraphs>
  <Slides>21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MS PGothic</vt:lpstr>
      <vt:lpstr>MS PGothic</vt:lpstr>
      <vt:lpstr>Arial</vt:lpstr>
      <vt:lpstr>Calibri</vt:lpstr>
      <vt:lpstr>Times New Roman</vt:lpstr>
      <vt:lpstr>Wingdings</vt:lpstr>
      <vt:lpstr>Default Design</vt:lpstr>
      <vt:lpstr>Document</vt:lpstr>
      <vt:lpstr>WG11  Opening Report Snapshot slides 2017-09</vt:lpstr>
      <vt:lpstr>Abstract </vt:lpstr>
      <vt:lpstr>Editors Meeting – September 2017 Chairs: Peter Ecclesine, Robert Stacey</vt:lpstr>
      <vt:lpstr>Assigned Numbers Authority– Sept 2017 ANA Lead: Robert Stacey</vt:lpstr>
      <vt:lpstr>AANI SC –  September 2017 Advanced Access Network Interface Chair: Joseph Levy</vt:lpstr>
      <vt:lpstr>802.11 ARC SC– September 2017 Chair – Mark Hamilton </vt:lpstr>
      <vt:lpstr>IEEE 802.11 Coexistence SC– Sept 2017 -1 Chair: Andrew Myles</vt:lpstr>
      <vt:lpstr>IEEE 802.11 Coexistence SC– Sept 2017-2 Chair: Andrew Myles</vt:lpstr>
      <vt:lpstr>PAR SC –  September 2017 Project Authorization Request  Chair: Jon Rosdahl</vt:lpstr>
      <vt:lpstr>WNG SC –  September 2017 Chair: Jim Lansford</vt:lpstr>
      <vt:lpstr>IEEE 802 JTC1 SC – July 2017 Chair: Andrew Myles</vt:lpstr>
      <vt:lpstr>IEEE 802 has 72 standards in or through the PSDO pipeline</vt:lpstr>
      <vt:lpstr>TGmd– September 2017 Revision Project Chair : Dorothy Stanley</vt:lpstr>
      <vt:lpstr>TGaj– September 2017 China Millimeter Wave Chair: Jiamin Chen</vt:lpstr>
      <vt:lpstr>TGak– September 2017 Enhancements For Transit Links Within Bridged Networks Chair: Donald Eastlake</vt:lpstr>
      <vt:lpstr>TGaq– September 2017 Pre-Association Discovery Chair: Stephen McCann</vt:lpstr>
      <vt:lpstr>TGax– September 2017 High Efficiency WLAN Chair: Osama Aboul-Magd </vt:lpstr>
      <vt:lpstr>TGay– September 2017 Next Generation 60GHz Chair: Edward Au  </vt:lpstr>
      <vt:lpstr>TGaz– September 2017 Next Generation Positioning  Chair: Jonathan Segev</vt:lpstr>
      <vt:lpstr>TGba– September 2017 Wake Up Radio Chair: Minyoung Park</vt:lpstr>
      <vt:lpstr>LC Study Group – September 2017 Light Communications Chair (TBC): Nikola Serafimovski,  VC(TBC) John Liqiang</vt:lpstr>
    </vt:vector>
  </TitlesOfParts>
  <Company>Aruba, an HPE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2017 WG11 Opening Plenary Snapshot slides</dc:title>
  <dc:creator>802.11CAC;dorothy.stanley@hpe.com</dc:creator>
  <cp:keywords>802.11</cp:keywords>
  <cp:lastModifiedBy>Stanley, Dorothy</cp:lastModifiedBy>
  <cp:revision>3483</cp:revision>
  <cp:lastPrinted>2014-03-15T03:57:02Z</cp:lastPrinted>
  <dcterms:created xsi:type="dcterms:W3CDTF">1998-02-10T13:07:52Z</dcterms:created>
  <dcterms:modified xsi:type="dcterms:W3CDTF">2017-09-11T04:43:57Z</dcterms:modified>
</cp:coreProperties>
</file>