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80" r:id="rId9"/>
    <p:sldId id="2360" r:id="rId10"/>
    <p:sldId id="2313" r:id="rId11"/>
    <p:sldId id="2355" r:id="rId12"/>
    <p:sldId id="2379" r:id="rId13"/>
    <p:sldId id="2288" r:id="rId14"/>
    <p:sldId id="2378" r:id="rId15"/>
    <p:sldId id="2345" r:id="rId16"/>
    <p:sldId id="2353" r:id="rId17"/>
    <p:sldId id="2354" r:id="rId18"/>
    <p:sldId id="2359" r:id="rId19"/>
    <p:sldId id="2361" r:id="rId20"/>
    <p:sldId id="2363" r:id="rId21"/>
    <p:sldId id="2377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CDCDE6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 varScale="1">
        <p:scale>
          <a:sx n="111" d="100"/>
          <a:sy n="111" d="100"/>
        </p:scale>
        <p:origin x="1908" y="11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802.11-17/1200r0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802.11-17/1200r0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802.11-17/1200r0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802.11-17/1200r0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802.11-17/1200r0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802.11-17/1200r0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802.11-17/1200r0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802.11-17/1200r0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802.11-17/1200r0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802.11-17/1200r0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802.11-17/1200r0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802.11-17/1200r0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802.11-17/1200r0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961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802.11-17/1200r0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2714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0378-02-AANI-reply-ls-to-reply-ls-from-3gpp-ran2-on-estimated-throughput-11-17-315r0.docx" TargetMode="External"/><Relationship Id="rId3" Type="http://schemas.openxmlformats.org/officeDocument/2006/relationships/hyperlink" Target="https://mentor.ieee.org/802.11/dcn/16/11-16-1101-10-0000-draft-ls-from-802-11-to-3gpp-ran-and-sa-on-imt-2020.docx" TargetMode="External"/><Relationship Id="rId7" Type="http://schemas.openxmlformats.org/officeDocument/2006/relationships/hyperlink" Target="https://mentor.ieee.org/802.11/dcn/17/11-17-0444-00-0000-liaison-from-3gpp-ran-on-radio-level-integration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5" Type="http://schemas.openxmlformats.org/officeDocument/2006/relationships/hyperlink" Target="https://mentor.ieee.org/802.11/dcn/17/11-17-0315-00-0000-liaison-statement-from-3gpp-ran2-on-estimated-wlan-throughput.doc" TargetMode="External"/><Relationship Id="rId10" Type="http://schemas.openxmlformats.org/officeDocument/2006/relationships/hyperlink" Target="https://mentor.ieee.org/802.11/dcn/17/11-17-0903-00-0000-liaison-statement-from-3gpp-tsg-sa-on-wlan-integration.doc" TargetMode="External"/><Relationship Id="rId4" Type="http://schemas.openxmlformats.org/officeDocument/2006/relationships/hyperlink" Target="https://mentor.ieee.org/802.11/dcn/16/11-16-1510-02-AANI-reply-to-liaison-from-3gpp-ran2-on-estimated-throughput-11-16-1384.docx" TargetMode="External"/><Relationship Id="rId9" Type="http://schemas.openxmlformats.org/officeDocument/2006/relationships/hyperlink" Target="https://mentor.ieee.org/802.11/dcn/16/11-16-1574-03-AANI-draft-ls-from-802-11-to-3gpp-sa-requesting-status-and-information-on-wlan-integration-in-3gpp-nextgen-system.doc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1220-00-00ax-clause-10-2-comment-resolution.docx" TargetMode="External"/><Relationship Id="rId13" Type="http://schemas.openxmlformats.org/officeDocument/2006/relationships/hyperlink" Target="https://mentor.ieee.org/802.11/dcn/15/11-15-0454-00-0arc-some-more-ds-architecture-concepts.pptx" TargetMode="External"/><Relationship Id="rId3" Type="http://schemas.openxmlformats.org/officeDocument/2006/relationships/hyperlink" Target="https://mentor.ieee.org/802.11/dcn/17/11-17-1025-00-0arc-11ba-arch-discussion.pptx" TargetMode="External"/><Relationship Id="rId7" Type="http://schemas.openxmlformats.org/officeDocument/2006/relationships/hyperlink" Target="https://mentor.ieee.org/802.11/dcn/09/11-09-0533-01-0arc-recomendation-re-mib-types-and-usage.ppt" TargetMode="External"/><Relationship Id="rId12" Type="http://schemas.openxmlformats.org/officeDocument/2006/relationships/hyperlink" Target="https://mentor.ieee.org/802.11/dcn/16/11-16-0720-00-0arc-stacked-architecture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4/11-14-1281-04-0arc-mib-attributes-analysis.docx" TargetMode="External"/><Relationship Id="rId11" Type="http://schemas.openxmlformats.org/officeDocument/2006/relationships/hyperlink" Target="https://mentor.ieee.org/802.11/dcn/16/11-16-1512-00-0arc-glk-802-1q-bridge.pptx" TargetMode="External"/><Relationship Id="rId5" Type="http://schemas.openxmlformats.org/officeDocument/2006/relationships/hyperlink" Target="https://mentor.ieee.org/802.11/dcn/17/11-17-0475-08-0arc-mib-pattern-analysis.xlsx" TargetMode="External"/><Relationship Id="rId10" Type="http://schemas.openxmlformats.org/officeDocument/2006/relationships/hyperlink" Target="https://mentor.ieee.org/802.11/dcn/17/11-17-0136-02-0arc-bridging-architecture-considerations.docx" TargetMode="External"/><Relationship Id="rId4" Type="http://schemas.openxmlformats.org/officeDocument/2006/relationships/hyperlink" Target="https://mentor.ieee.org/802.11/dcn/15/11-15-0355-07-0arc-mib-truthvalue-usage-patterns.docx" TargetMode="External"/><Relationship Id="rId9" Type="http://schemas.openxmlformats.org/officeDocument/2006/relationships/hyperlink" Target="https://mentor.ieee.org/802.11/dcn/16/11-16-1436-01-0arc-yang-modelling-and-netconf-protocol-discussion.pptx" TargetMode="External"/><Relationship Id="rId14" Type="http://schemas.openxmlformats.org/officeDocument/2006/relationships/hyperlink" Target="https://mentor.ieee.org/802.11/dcn/14/11-14-1213-01-0arc-ap-arch-concepts-and-distribution-system-access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2017-09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2017-09-05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" name="Document" r:id="rId5" imgW="8257888" imgH="2531617" progId="Word.Document.8">
                  <p:embed/>
                </p:oleObj>
              </mc:Choice>
              <mc:Fallback>
                <p:oleObj name="Document" r:id="rId5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September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272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12 September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GB" sz="1800" dirty="0" smtClean="0"/>
              <a:t>“Broadcasting </a:t>
            </a:r>
            <a:r>
              <a:rPr lang="en-GB" sz="1800" dirty="0"/>
              <a:t>on </a:t>
            </a:r>
            <a:r>
              <a:rPr lang="en-GB" sz="1800" dirty="0" smtClean="0"/>
              <a:t>WLAN” </a:t>
            </a:r>
            <a:r>
              <a:rPr lang="en-GB" sz="1800" dirty="0"/>
              <a:t>- Hitoshi Morioka (SRC Software)</a:t>
            </a:r>
            <a:endParaRPr lang="en-US" sz="2000" dirty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11-17/1211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July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038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11-17-1178)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Review agenda for next SC6 meeting in Oct 2017 in Seoul</a:t>
            </a:r>
          </a:p>
          <a:p>
            <a:pPr lvl="1">
              <a:defRPr/>
            </a:pPr>
            <a:r>
              <a:rPr lang="en-AU" dirty="0"/>
              <a:t>Discuss SC6 security ad hoc ballot status</a:t>
            </a:r>
          </a:p>
          <a:p>
            <a:pPr lvl="1">
              <a:defRPr/>
            </a:pPr>
            <a:r>
              <a:rPr lang="en-AU" dirty="0"/>
              <a:t>Discuss status of response to complaint by China NB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has 72 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8153400" cy="3810000"/>
          </a:xfrm>
        </p:spPr>
        <p:txBody>
          <a:bodyPr/>
          <a:lstStyle/>
          <a:p>
            <a:r>
              <a:rPr lang="en-AU" altLang="en-US" sz="2200" dirty="0" smtClean="0"/>
              <a:t>IEEE 802 has pushed 26 standards completely through the PSDO ratification process</a:t>
            </a:r>
          </a:p>
          <a:p>
            <a:r>
              <a:rPr lang="en-AU" altLang="en-US" sz="2200" dirty="0" smtClean="0"/>
              <a:t>IEEE 802 has 46 standards in the pipeline for ratification under the PSDO</a:t>
            </a:r>
          </a:p>
          <a:p>
            <a:pPr lvl="1">
              <a:defRPr/>
            </a:pPr>
            <a:r>
              <a:rPr lang="en-AU" altLang="en-US" sz="1800" dirty="0"/>
              <a:t>802.1: 16 in pipeline</a:t>
            </a:r>
          </a:p>
          <a:p>
            <a:pPr lvl="1">
              <a:defRPr/>
            </a:pPr>
            <a:r>
              <a:rPr lang="en-AU" altLang="en-US" sz="1800" dirty="0"/>
              <a:t>802.3: 13 in pipeline</a:t>
            </a:r>
          </a:p>
          <a:p>
            <a:pPr lvl="1">
              <a:defRPr/>
            </a:pPr>
            <a:r>
              <a:rPr lang="en-AU" altLang="en-US" sz="1800" dirty="0"/>
              <a:t>802.11: 10 in pipeline</a:t>
            </a:r>
          </a:p>
          <a:p>
            <a:pPr lvl="1">
              <a:defRPr/>
            </a:pPr>
            <a:r>
              <a:rPr lang="en-AU" altLang="en-US" sz="1800" dirty="0"/>
              <a:t>802.15: 3 in pipeline</a:t>
            </a:r>
          </a:p>
          <a:p>
            <a:pPr lvl="1">
              <a:defRPr/>
            </a:pPr>
            <a:r>
              <a:rPr lang="en-AU" altLang="en-US" sz="1800" dirty="0"/>
              <a:t>802.21: 2 in pipeline</a:t>
            </a:r>
          </a:p>
          <a:p>
            <a:pPr lvl="1">
              <a:defRPr/>
            </a:pPr>
            <a:r>
              <a:rPr lang="en-AU" altLang="en-US" sz="1800" dirty="0"/>
              <a:t>802.22: 2 in pipeline</a:t>
            </a:r>
          </a:p>
          <a:p>
            <a:pPr lvl="1"/>
            <a:endParaRPr lang="en-AU" altLang="en-US" sz="1800" dirty="0" smtClean="0"/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September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86000"/>
            <a:ext cx="8229600" cy="429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Comment Collection on P802.11REVmd D0.1 closed 14Jun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368 comments received (125 editorial, 243 technical)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Since July 2017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5 teleconferences held since July 2017 meeting, Resolutions to approximately 30 comments agreed, another 25 CIDs discussed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Editors incorporating 11ah and approved comments to date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September 2017 meeting </a:t>
            </a:r>
            <a:r>
              <a:rPr lang="en-US" altLang="zh-CN" dirty="0"/>
              <a:t>goals </a:t>
            </a:r>
            <a:r>
              <a:rPr lang="en-US" altLang="zh-CN" dirty="0" smtClean="0"/>
              <a:t>(6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Comment resolution, hear presentations,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plans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Nov 2017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Reminder: Call for contributions re: 3GPP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metrics is open, see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http://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www.ieee802.org/11/email/stds-802-11/msg02714.html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zh-CN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September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</a:t>
            </a:r>
            <a:r>
              <a:rPr lang="en-US" altLang="zh-CN" dirty="0" smtClean="0"/>
              <a:t>3rd </a:t>
            </a:r>
            <a:r>
              <a:rPr lang="en-US" altLang="zh-CN" dirty="0"/>
              <a:t>Recirculation Sponsor Ballot on </a:t>
            </a:r>
            <a:r>
              <a:rPr lang="en-US" altLang="zh-CN" dirty="0" err="1"/>
              <a:t>TGaj</a:t>
            </a:r>
            <a:r>
              <a:rPr lang="en-US" altLang="zh-CN" dirty="0"/>
              <a:t> </a:t>
            </a:r>
            <a:r>
              <a:rPr lang="en-US" altLang="zh-CN" dirty="0" smtClean="0"/>
              <a:t>D8.0 </a:t>
            </a:r>
            <a:r>
              <a:rPr lang="en-US" altLang="zh-CN" dirty="0"/>
              <a:t>passed 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100% </a:t>
            </a:r>
            <a:r>
              <a:rPr lang="en-US" altLang="zh-CN" dirty="0"/>
              <a:t>approval and 0</a:t>
            </a:r>
            <a:r>
              <a:rPr lang="en-US" altLang="zh-CN" dirty="0" smtClean="0"/>
              <a:t> </a:t>
            </a:r>
            <a:r>
              <a:rPr lang="en-US" altLang="zh-CN" dirty="0"/>
              <a:t>comments </a:t>
            </a:r>
            <a:r>
              <a:rPr lang="en-US" altLang="zh-CN" dirty="0" smtClean="0"/>
              <a:t>received</a:t>
            </a: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September </a:t>
            </a:r>
            <a:r>
              <a:rPr lang="en-US" altLang="zh-CN" dirty="0"/>
              <a:t>meeting goals </a:t>
            </a:r>
            <a:r>
              <a:rPr lang="en-US" altLang="zh-CN" dirty="0" smtClean="0"/>
              <a:t>(1 timeslot):</a:t>
            </a:r>
            <a:endParaRPr lang="en-US" altLang="zh-CN" dirty="0"/>
          </a:p>
          <a:p>
            <a:pPr lvl="1">
              <a:lnSpc>
                <a:spcPct val="90000"/>
              </a:lnSpc>
            </a:pPr>
            <a:r>
              <a:rPr lang="en-US" dirty="0"/>
              <a:t>Approve meeting minutes of </a:t>
            </a:r>
            <a:r>
              <a:rPr lang="en-US" dirty="0" smtClean="0"/>
              <a:t>July meeting and August teleconference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altLang="zh-CN" dirty="0"/>
              <a:t>Discuss and approve the report to EC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Review and approve press release 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Timeline update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Obtain 802.11 WG approval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Set conference call time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sym typeface="Wingdings" panose="05000000000000000000" pitchFamily="2" charset="2"/>
              </a:rPr>
              <a:t>Plan for November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dirty="0"/>
              <a:t>Since the J</a:t>
            </a:r>
            <a:r>
              <a:rPr lang="en-US" dirty="0" smtClean="0"/>
              <a:t>uly </a:t>
            </a:r>
            <a:r>
              <a:rPr lang="en-US" dirty="0"/>
              <a:t>2017 meeting</a:t>
            </a:r>
          </a:p>
          <a:p>
            <a:pPr lvl="1"/>
            <a:r>
              <a:rPr lang="en-US" dirty="0"/>
              <a:t>Three teleconferences were held to work on comment resolution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P802.11ak Draft 4.3 </a:t>
            </a:r>
            <a:r>
              <a:rPr lang="en-US" dirty="0" smtClean="0"/>
              <a:t>posted</a:t>
            </a:r>
          </a:p>
          <a:p>
            <a:pPr lvl="1"/>
            <a:endParaRPr lang="en-US" dirty="0"/>
          </a:p>
          <a:p>
            <a:r>
              <a:rPr lang="en-US" dirty="0" smtClean="0"/>
              <a:t>September </a:t>
            </a:r>
            <a:r>
              <a:rPr lang="en-US" dirty="0"/>
              <a:t>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remainder of Sponsor Ballot Comments.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Go to Sponsor Ballot recirculation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Agenda: See </a:t>
            </a:r>
            <a:r>
              <a:rPr lang="en-US" dirty="0" smtClean="0"/>
              <a:t>11-17/1210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September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September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3rd Recirculation Sponsor Ballot (D11.0)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97% approval, 47 comments (24 Editorial, 23 Technical)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July 29th 2017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Ongoing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4 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Ask EC for conditional/unconditional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on October 3</a:t>
            </a:r>
            <a:r>
              <a:rPr lang="en-GB" altLang="en-US" baseline="30000" dirty="0">
                <a:ea typeface="ＭＳ Ｐゴシック" pitchFamily="34" charset="-128"/>
              </a:rPr>
              <a:t>rd</a:t>
            </a:r>
            <a:r>
              <a:rPr lang="en-GB" altLang="en-US" dirty="0">
                <a:ea typeface="ＭＳ Ｐゴシック" pitchFamily="34" charset="-128"/>
              </a:rPr>
              <a:t>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11-17/1208r1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September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A total of about 1200 CIDs (MAC+PHY+MU+SR) are still open, with most of the CIDs belong to the MAC ad hoc.</a:t>
            </a:r>
          </a:p>
          <a:p>
            <a:r>
              <a:rPr lang="en-CA" sz="2200" dirty="0"/>
              <a:t>Slow progress over conference calls between May and July</a:t>
            </a:r>
          </a:p>
          <a:p>
            <a:r>
              <a:rPr lang="en-CA" sz="2200" dirty="0"/>
              <a:t>During this meeting, the TG continues with the comment resolution on draft D1.0 with the goal to complete resolutions to all comments.</a:t>
            </a:r>
          </a:p>
          <a:p>
            <a:r>
              <a:rPr lang="en-CA" sz="2200" dirty="0"/>
              <a:t>Pass a motion to approve draft D2.0 and authorize a 30-day WG LB.</a:t>
            </a:r>
          </a:p>
          <a:p>
            <a:r>
              <a:rPr lang="en-US" sz="2200" dirty="0"/>
              <a:t>Agenda for this meeting is available  in document 11-17/1219r0.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September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pPr algn="just"/>
            <a:r>
              <a:rPr lang="en-CA" dirty="0"/>
              <a:t>Approval of meeting minutes of July 2017 plenary and the 7 teleconference calls from July 26 to September 6</a:t>
            </a:r>
          </a:p>
          <a:p>
            <a:r>
              <a:rPr lang="en-US" dirty="0"/>
              <a:t>Draft development</a:t>
            </a:r>
          </a:p>
          <a:p>
            <a:pPr lvl="1"/>
            <a:r>
              <a:rPr lang="en-US" sz="1800" dirty="0"/>
              <a:t>Comment resolution against D0.3</a:t>
            </a:r>
          </a:p>
          <a:p>
            <a:pPr lvl="1"/>
            <a:r>
              <a:rPr lang="en-CA" sz="1800" dirty="0"/>
              <a:t>Technical presentations</a:t>
            </a:r>
          </a:p>
          <a:p>
            <a:pPr lvl="1"/>
            <a:r>
              <a:rPr lang="en-CA" sz="1800" dirty="0"/>
              <a:t>Coexistence Assurance Document</a:t>
            </a:r>
          </a:p>
          <a:p>
            <a:r>
              <a:rPr lang="en-US" dirty="0"/>
              <a:t>Review of </a:t>
            </a:r>
            <a:r>
              <a:rPr lang="en-US" dirty="0" err="1"/>
              <a:t>TGmd</a:t>
            </a:r>
            <a:r>
              <a:rPr lang="en-US" dirty="0"/>
              <a:t> contribution on resolution for obsolete DMG-OFDM (11-17/1238r2)</a:t>
            </a:r>
          </a:p>
          <a:p>
            <a:r>
              <a:rPr lang="en-US" dirty="0"/>
              <a:t>Agenda for this meeting is available in document 11-17/1188r1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sz="18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600" dirty="0"/>
              <a:t>C</a:t>
            </a:r>
            <a:r>
              <a:rPr lang="en-US" sz="1600" dirty="0" smtClean="0"/>
              <a:t>ompleted </a:t>
            </a:r>
            <a:r>
              <a:rPr lang="en-US" sz="1600" dirty="0"/>
              <a:t>a 45 day Function Requirements Document (FRD) comment </a:t>
            </a:r>
            <a:r>
              <a:rPr lang="en-US" sz="1600" dirty="0" smtClean="0"/>
              <a:t>collection, comment resolution is nearly complete, and the group </a:t>
            </a:r>
            <a:r>
              <a:rPr lang="en-US" sz="1600" dirty="0"/>
              <a:t>approved an FRD freeze coming out of the </a:t>
            </a:r>
            <a:r>
              <a:rPr lang="en-US" sz="1600" dirty="0" smtClean="0"/>
              <a:t>September </a:t>
            </a:r>
            <a:r>
              <a:rPr lang="en-US" sz="1600" dirty="0"/>
              <a:t>meeting</a:t>
            </a:r>
            <a:r>
              <a:rPr lang="en-US" sz="1600" dirty="0" smtClean="0"/>
              <a:t>.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600" dirty="0"/>
              <a:t>Open call for submissions to the Spec Framework Document (SFD). </a:t>
            </a:r>
          </a:p>
          <a:p>
            <a:r>
              <a:rPr lang="en-US" sz="1800" dirty="0" smtClean="0"/>
              <a:t>September goals</a:t>
            </a:r>
            <a:r>
              <a:rPr lang="en-US" sz="1800" dirty="0"/>
              <a:t>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Complete FRD comment resolution by end of the </a:t>
            </a:r>
            <a:r>
              <a:rPr lang="en-US" altLang="en-US" sz="1600" dirty="0" smtClean="0"/>
              <a:t>September </a:t>
            </a:r>
            <a:r>
              <a:rPr lang="en-US" altLang="en-US" sz="1600" dirty="0"/>
              <a:t>meeting and achieve FRD </a:t>
            </a:r>
            <a:r>
              <a:rPr lang="en-US" altLang="en-US" sz="1600" dirty="0" smtClean="0"/>
              <a:t>freeze.</a:t>
            </a:r>
            <a:endParaRPr lang="en-US" altLang="en-US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Continue SFD development, approve </a:t>
            </a:r>
            <a:br>
              <a:rPr lang="en-US" altLang="en-US" sz="1600" dirty="0"/>
            </a:br>
            <a:r>
              <a:rPr lang="en-US" altLang="en-US" sz="1600" dirty="0"/>
              <a:t>submissions of technical material </a:t>
            </a:r>
            <a:br>
              <a:rPr lang="en-US" altLang="en-US" sz="1600" dirty="0"/>
            </a:br>
            <a:r>
              <a:rPr lang="en-US" altLang="en-US" sz="1600" dirty="0"/>
              <a:t>towards SFD text.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Review technical submissions on </a:t>
            </a:r>
            <a:br>
              <a:rPr lang="en-US" altLang="en-US" sz="1600" dirty="0"/>
            </a:br>
            <a:r>
              <a:rPr lang="en-US" altLang="en-US" sz="1600" dirty="0"/>
              <a:t>various aspects of protocol. </a:t>
            </a:r>
            <a:endParaRPr lang="en-US" altLang="en-US" sz="1600" dirty="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Consider readiness to have a call for </a:t>
            </a:r>
            <a:r>
              <a:rPr lang="en-US" altLang="en-US" sz="1600" dirty="0" smtClean="0"/>
              <a:t>contributions </a:t>
            </a:r>
            <a:br>
              <a:rPr lang="en-US" altLang="en-US" sz="1600" dirty="0" smtClean="0"/>
            </a:br>
            <a:r>
              <a:rPr lang="en-US" altLang="en-US" sz="1600" dirty="0" smtClean="0"/>
              <a:t>for amendment </a:t>
            </a:r>
            <a:r>
              <a:rPr lang="en-US" altLang="en-US" sz="1600" dirty="0"/>
              <a:t>text post the </a:t>
            </a:r>
            <a:r>
              <a:rPr lang="en-US" altLang="en-US" sz="1600" dirty="0" smtClean="0"/>
              <a:t>September </a:t>
            </a:r>
            <a:r>
              <a:rPr lang="en-US" altLang="en-US" sz="1600" dirty="0"/>
              <a:t>meeting</a:t>
            </a:r>
            <a:r>
              <a:rPr lang="en-US" altLang="en-US" sz="1600" dirty="0" smtClean="0"/>
              <a:t>.</a:t>
            </a:r>
            <a:endParaRPr lang="en-US" altLang="en-US" sz="1600" dirty="0"/>
          </a:p>
          <a:p>
            <a:r>
              <a:rPr lang="en-US" sz="1800" dirty="0" smtClean="0"/>
              <a:t>Agenda</a:t>
            </a:r>
            <a:r>
              <a:rPr lang="en-US" sz="1800" dirty="0"/>
              <a:t>: </a:t>
            </a:r>
            <a:r>
              <a:rPr lang="en-US" sz="1800" b="0" dirty="0"/>
              <a:t>refer to submission </a:t>
            </a:r>
            <a:r>
              <a:rPr lang="en-US" sz="1800" b="0" dirty="0" smtClean="0"/>
              <a:t>11-17/1209.</a:t>
            </a:r>
            <a:endParaRPr lang="en-US" sz="18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179658"/>
              </p:ext>
            </p:extLst>
          </p:nvPr>
        </p:nvGraphicFramePr>
        <p:xfrm>
          <a:off x="5083800" y="4099248"/>
          <a:ext cx="30696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1600"/>
                <a:gridCol w="511600"/>
                <a:gridCol w="511600"/>
                <a:gridCol w="511600"/>
                <a:gridCol w="511600"/>
                <a:gridCol w="511600"/>
              </a:tblGrid>
              <a:tr h="2283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15266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3736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2207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741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September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SG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Discussed MAC architecture implications of </a:t>
            </a:r>
            <a:r>
              <a:rPr lang="en-US" altLang="en-US" sz="1600" dirty="0" err="1">
                <a:ea typeface="MS PGothic" charset="-128"/>
              </a:rPr>
              <a:t>TGba</a:t>
            </a:r>
            <a:endParaRPr lang="en-US" altLang="en-US" sz="1600" dirty="0">
              <a:ea typeface="MS PGothic" charset="-128"/>
            </a:endParaRPr>
          </a:p>
          <a:p>
            <a:pPr lvl="1"/>
            <a:r>
              <a:rPr lang="en-US" altLang="en-US" sz="1600" dirty="0">
                <a:ea typeface="MS PGothic" charset="-128"/>
              </a:rPr>
              <a:t>Reviewed technical presentations (14 PHY/11 MAC)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Approved </a:t>
            </a:r>
            <a:r>
              <a:rPr lang="en-US" altLang="en-US" sz="1600" dirty="0" err="1">
                <a:ea typeface="MS PGothic" charset="-128"/>
              </a:rPr>
              <a:t>TGba</a:t>
            </a:r>
            <a:r>
              <a:rPr lang="en-US" altLang="en-US" sz="1600" dirty="0">
                <a:ea typeface="MS PGothic" charset="-128"/>
              </a:rPr>
              <a:t> Spec Framework Document (SFD): IEEE 802.11-17/575r1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Reviewed </a:t>
            </a:r>
            <a:r>
              <a:rPr lang="en-US" altLang="en-US" sz="1600" dirty="0" err="1">
                <a:ea typeface="MS PGothic" charset="-128"/>
              </a:rPr>
              <a:t>TGba</a:t>
            </a:r>
            <a:r>
              <a:rPr lang="en-US" altLang="en-US" sz="1600" dirty="0">
                <a:ea typeface="MS PGothic" charset="-128"/>
              </a:rPr>
              <a:t> task group documents</a:t>
            </a:r>
          </a:p>
          <a:p>
            <a:pPr lvl="2"/>
            <a:r>
              <a:rPr lang="en-US" altLang="en-US" sz="1600" dirty="0">
                <a:ea typeface="MS PGothic" charset="-128"/>
              </a:rPr>
              <a:t>Usage model document</a:t>
            </a:r>
          </a:p>
          <a:p>
            <a:pPr lvl="2"/>
            <a:r>
              <a:rPr lang="en-US" altLang="en-US" sz="1600" dirty="0">
                <a:ea typeface="MS PGothic" charset="-128"/>
              </a:rPr>
              <a:t>Simulation Scenarios and Evaluation Methodology Document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Reviewed 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Review technical presentations (limit the presentation to the basic operation of WUR)</a:t>
            </a:r>
          </a:p>
          <a:p>
            <a:pPr lvl="1"/>
            <a:r>
              <a:rPr lang="en-US" altLang="en-US" sz="1600" dirty="0"/>
              <a:t>Work on task group documents</a:t>
            </a:r>
          </a:p>
          <a:p>
            <a:pPr lvl="1"/>
            <a:r>
              <a:rPr lang="en-US" altLang="en-US" sz="1600" dirty="0"/>
              <a:t>Review progress and have discussion on initial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draft (D0.1) planned for Nov. 2017</a:t>
            </a:r>
          </a:p>
          <a:p>
            <a:pPr lvl="1"/>
            <a:r>
              <a:rPr lang="en-US" altLang="en-US" sz="1600" dirty="0"/>
              <a:t>Review TG timeline</a:t>
            </a:r>
          </a:p>
          <a:p>
            <a:r>
              <a:rPr lang="en-US" altLang="en-US" sz="1800" dirty="0"/>
              <a:t>Agenda can be found in doc: IEEE 802.11-17/1223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LC Study Group 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Light Communications</a:t>
            </a:r>
            <a:br>
              <a:rPr lang="en-GB" sz="2800" b="0" dirty="0" smtClean="0"/>
            </a:br>
            <a:r>
              <a:rPr lang="en-GB" dirty="0" smtClean="0"/>
              <a:t>Chair (TBC): Nikola </a:t>
            </a:r>
            <a:r>
              <a:rPr lang="en-US" dirty="0" err="1" smtClean="0"/>
              <a:t>Serafimovski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8534400" cy="3505200"/>
          </a:xfrm>
        </p:spPr>
        <p:txBody>
          <a:bodyPr/>
          <a:lstStyle/>
          <a:p>
            <a:pPr algn="just"/>
            <a:r>
              <a:rPr lang="en-GB" altLang="en-US" dirty="0"/>
              <a:t>LC </a:t>
            </a:r>
            <a:r>
              <a:rPr lang="en-GB" altLang="en-US" dirty="0" smtClean="0"/>
              <a:t>study Group approved July 2017, first meeting in this September Interim</a:t>
            </a:r>
          </a:p>
          <a:p>
            <a:pPr algn="just"/>
            <a:r>
              <a:rPr lang="en-US" altLang="en-US" dirty="0" smtClean="0"/>
              <a:t>Meeting goals:</a:t>
            </a:r>
          </a:p>
          <a:p>
            <a:pPr lvl="1" algn="just"/>
            <a:r>
              <a:rPr lang="en-US" altLang="en-US" dirty="0" smtClean="0"/>
              <a:t>Progress PAR and CSD documents</a:t>
            </a:r>
            <a:endParaRPr lang="en-GB" altLang="en-US" dirty="0"/>
          </a:p>
          <a:p>
            <a:pPr algn="just"/>
            <a:r>
              <a:rPr lang="en-GB" altLang="en-US" dirty="0" smtClean="0"/>
              <a:t>Four (4) </a:t>
            </a:r>
            <a:r>
              <a:rPr lang="en-GB" altLang="en-US" dirty="0"/>
              <a:t>meeting slots for the </a:t>
            </a:r>
            <a:r>
              <a:rPr lang="en-GB" altLang="en-US" dirty="0" smtClean="0"/>
              <a:t>July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 smtClean="0"/>
              <a:t>Tuesday AM1, PM1</a:t>
            </a:r>
          </a:p>
          <a:p>
            <a:pPr lvl="1" algn="just"/>
            <a:r>
              <a:rPr lang="en-GB" altLang="en-US" dirty="0" smtClean="0"/>
              <a:t>Thursday</a:t>
            </a:r>
            <a:r>
              <a:rPr lang="en-GB" altLang="en-US" dirty="0"/>
              <a:t>, </a:t>
            </a:r>
            <a:r>
              <a:rPr lang="en-GB" altLang="en-US" dirty="0" smtClean="0"/>
              <a:t>AM2, PM2</a:t>
            </a:r>
            <a:endParaRPr lang="en-GB" altLang="en-US" dirty="0"/>
          </a:p>
          <a:p>
            <a:pPr algn="just"/>
            <a:r>
              <a:rPr lang="en-GB" altLang="en-US" dirty="0"/>
              <a:t>Proposed Agenda in doc. </a:t>
            </a:r>
            <a:r>
              <a:rPr lang="en-GB" altLang="en-US" dirty="0" smtClean="0"/>
              <a:t>11-17/1231</a:t>
            </a:r>
            <a:endParaRPr lang="en-GB" alt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September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Sept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11-11/0270r37 (April 2017)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pPr eaLnBrk="1" hangingPunct="1"/>
            <a:r>
              <a:rPr lang="en-US" altLang="en-US" dirty="0"/>
              <a:t>Pending changes:</a:t>
            </a:r>
          </a:p>
          <a:p>
            <a:pPr lvl="1" eaLnBrk="1" hangingPunct="1"/>
            <a:r>
              <a:rPr lang="en-US" altLang="en-US" dirty="0"/>
              <a:t>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September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057400"/>
            <a:ext cx="8305800" cy="476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September 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contributions on SA/802.11 interworking </a:t>
            </a:r>
            <a:r>
              <a:rPr lang="en-US" altLang="en-US" sz="1600" dirty="0" smtClean="0"/>
              <a:t>and </a:t>
            </a:r>
            <a:r>
              <a:rPr lang="en-US" altLang="en-US" sz="1600" dirty="0"/>
              <a:t>related </a:t>
            </a:r>
            <a:r>
              <a:rPr lang="en-US" altLang="en-US" sz="1600" dirty="0" smtClean="0"/>
              <a:t>topics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802.11 support of 802.1 NEND IC activity and </a:t>
            </a:r>
            <a:r>
              <a:rPr lang="en-US" altLang="en-US" sz="1600" dirty="0" smtClean="0"/>
              <a:t>actions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Increase member participation</a:t>
            </a:r>
            <a:endParaRPr lang="en-US" altLang="en-US" sz="1600" dirty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LS 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LS </a:t>
            </a:r>
            <a:r>
              <a:rPr lang="en-US" altLang="en-US" sz="1600" dirty="0"/>
              <a:t>(</a:t>
            </a:r>
            <a:r>
              <a:rPr lang="en-US" altLang="en-US" sz="1600" dirty="0">
                <a:hlinkClick r:id="rId3"/>
              </a:rPr>
              <a:t>11-16/1101r10</a:t>
            </a:r>
            <a:r>
              <a:rPr lang="en-US" altLang="en-US" sz="16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4"/>
              </a:rPr>
              <a:t>11-16-/510r2</a:t>
            </a:r>
            <a:r>
              <a:rPr lang="en-US" altLang="en-US" sz="1600" dirty="0"/>
              <a:t>) to 3GPP RAN2 (1/17), reply received (</a:t>
            </a:r>
            <a:r>
              <a:rPr lang="en-US" altLang="en-US" sz="1600" dirty="0">
                <a:hlinkClick r:id="rId5"/>
              </a:rPr>
              <a:t>11-17/0315r0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6"/>
              </a:rPr>
              <a:t>11-16/1573r3</a:t>
            </a:r>
            <a:r>
              <a:rPr lang="en-US" altLang="en-US" sz="1600" dirty="0"/>
              <a:t>) to 3GPP RAN (1/17), reply received (</a:t>
            </a:r>
            <a:r>
              <a:rPr lang="en-US" altLang="en-US" sz="1600" dirty="0">
                <a:hlinkClick r:id="rId7"/>
              </a:rPr>
              <a:t>11-17/0444r0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8"/>
              </a:rPr>
              <a:t>11-17-0378r2</a:t>
            </a:r>
            <a:r>
              <a:rPr lang="en-US" altLang="en-US" sz="1600" dirty="0"/>
              <a:t>) to 3GPP RAN2 (5/17</a:t>
            </a:r>
            <a:r>
              <a:rPr lang="en-US" altLang="en-US" sz="1600" dirty="0" smtClean="0"/>
              <a:t>), activity moved to </a:t>
            </a:r>
            <a:r>
              <a:rPr lang="en-US" altLang="en-US" sz="1600" dirty="0" err="1" smtClean="0"/>
              <a:t>TGmd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9"/>
              </a:rPr>
              <a:t>11-16/1574r3</a:t>
            </a:r>
            <a:r>
              <a:rPr lang="en-US" altLang="en-US" sz="1600" dirty="0"/>
              <a:t>) to 3GPP SA (5/17</a:t>
            </a:r>
            <a:r>
              <a:rPr lang="en-US" altLang="en-US" sz="1600" dirty="0" smtClean="0"/>
              <a:t>), reply received (</a:t>
            </a:r>
            <a:r>
              <a:rPr lang="en-US" altLang="en-US" sz="1600" dirty="0">
                <a:hlinkClick r:id="rId10"/>
              </a:rPr>
              <a:t>11-17/0903r0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incoming LS statement from 3GPP SA (</a:t>
            </a:r>
            <a:r>
              <a:rPr lang="en-US" altLang="en-US" sz="1600" dirty="0" smtClean="0">
                <a:hlinkClick r:id="rId10"/>
              </a:rPr>
              <a:t>11-17/0903r0</a:t>
            </a:r>
            <a:r>
              <a:rPr lang="en-US" altLang="en-US" sz="1600" dirty="0" smtClean="0"/>
              <a:t>) 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11-17-0222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Monday Sept 11, PM1, Thursday September 14 AM2</a:t>
            </a:r>
            <a:r>
              <a:rPr lang="en-US" sz="1050" b="1" dirty="0" smtClean="0"/>
              <a:t>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altLang="en-US" sz="1600" b="1" i="1" dirty="0" smtClean="0"/>
              <a:t>Note: NEND IC:</a:t>
            </a:r>
            <a:r>
              <a:rPr lang="en-US" sz="1600" b="1" i="1" dirty="0" smtClean="0"/>
              <a:t> “IEEE 802 network enhancements for the next decade” Industry </a:t>
            </a:r>
            <a:br>
              <a:rPr lang="en-US" sz="1600" b="1" i="1" dirty="0" smtClean="0"/>
            </a:br>
            <a:r>
              <a:rPr lang="en-US" sz="1600" b="1" i="1" dirty="0" smtClean="0"/>
              <a:t>Connections Activity</a:t>
            </a:r>
            <a:r>
              <a:rPr lang="en-US" altLang="en-US" sz="1600" b="1" i="1" dirty="0" smtClean="0"/>
              <a:t> is not scheduled to meet until the November Plenary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September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 smtClean="0"/>
              <a:t>Tuesday AM2 and PM2</a:t>
            </a:r>
            <a:r>
              <a:rPr lang="en-US" altLang="en-US" b="1" dirty="0"/>
              <a:t>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IEEE 802 activities relevant to 802.11/ARC</a:t>
            </a:r>
            <a:endParaRPr lang="en-US" altLang="en-US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 smtClean="0"/>
              <a:t>IEEE </a:t>
            </a:r>
            <a:r>
              <a:rPr lang="en-US" altLang="en-US" dirty="0"/>
              <a:t>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IETF/802 </a:t>
            </a:r>
            <a:r>
              <a:rPr lang="en-US" altLang="en-US" dirty="0" smtClean="0"/>
              <a:t>coordination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802.1AS (802.1ASrev) use of 802.11 Fine Timing Measurement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Discussion on implications of WUR (</a:t>
            </a:r>
            <a:r>
              <a:rPr lang="en-US" altLang="en-US" b="1" dirty="0" err="1"/>
              <a:t>TGba</a:t>
            </a:r>
            <a:r>
              <a:rPr lang="en-US" altLang="en-US" b="1" dirty="0"/>
              <a:t>) architecture, and other potential “split” PHYs: </a:t>
            </a:r>
            <a:r>
              <a:rPr lang="en-US" b="1" dirty="0">
                <a:hlinkClick r:id="rId3"/>
              </a:rPr>
              <a:t>11-17/1025r0</a:t>
            </a:r>
            <a:endParaRPr lang="en-US" altLang="en-US" b="1" dirty="0"/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MIB attributes Design Pattern – in preparation for </a:t>
            </a:r>
            <a:r>
              <a:rPr lang="en-US" altLang="en-US" b="1" dirty="0" err="1"/>
              <a:t>REVmd</a:t>
            </a:r>
            <a:endParaRPr lang="en-US" altLang="en-US" b="1" dirty="0"/>
          </a:p>
          <a:p>
            <a:pPr marL="685800" lvl="3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>
                <a:hlinkClick r:id="rId4"/>
              </a:rPr>
              <a:t>11-15/0355r7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11-17/0475r8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11-14/1281r4</a:t>
            </a:r>
            <a:r>
              <a:rPr lang="en-US" dirty="0"/>
              <a:t>, </a:t>
            </a:r>
            <a:r>
              <a:rPr lang="en-US" dirty="0">
                <a:hlinkClick r:id="rId7"/>
              </a:rPr>
              <a:t>11-09/0533r1</a:t>
            </a:r>
            <a:r>
              <a:rPr lang="en-US" dirty="0"/>
              <a:t> 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/>
              <a:t>Consideration of 11ax architecture topics: </a:t>
            </a:r>
            <a:r>
              <a:rPr lang="en-US" b="1" dirty="0">
                <a:hlinkClick r:id="rId8"/>
              </a:rPr>
              <a:t>11-17/1220r0</a:t>
            </a:r>
            <a:r>
              <a:rPr lang="en-US" b="1" dirty="0"/>
              <a:t> 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/>
              <a:t>YANG/NETCONF modeling – in preparation for </a:t>
            </a:r>
            <a:r>
              <a:rPr lang="en-US" b="1" dirty="0" err="1"/>
              <a:t>REVmd</a:t>
            </a:r>
            <a:endParaRPr lang="en-US" b="1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hlinkClick r:id="rId9"/>
              </a:rPr>
              <a:t>11-16/1436r1</a:t>
            </a:r>
            <a:r>
              <a:rPr lang="en-US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b="1" dirty="0"/>
              <a:t>Time permitting: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dirty="0"/>
              <a:t>“What is an ESS?” – 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AP/DS/Portal architecture and 802 concepts - </a:t>
            </a:r>
            <a:r>
              <a:rPr lang="en-US" altLang="en-US" dirty="0">
                <a:hlinkClick r:id="rId10"/>
              </a:rPr>
              <a:t>11-17/0136r2</a:t>
            </a:r>
            <a:r>
              <a:rPr lang="en-US" dirty="0"/>
              <a:t>, </a:t>
            </a:r>
            <a:r>
              <a:rPr lang="en-US" dirty="0">
                <a:hlinkClick r:id="rId11"/>
              </a:rPr>
              <a:t>11-16/1512r0</a:t>
            </a:r>
            <a:r>
              <a:rPr lang="en-US" dirty="0"/>
              <a:t>, </a:t>
            </a:r>
            <a:r>
              <a:rPr lang="en-US" dirty="0">
                <a:hlinkClick r:id="rId12"/>
              </a:rPr>
              <a:t>11-16/0720r0</a:t>
            </a:r>
            <a:r>
              <a:rPr lang="en-US" dirty="0"/>
              <a:t>, </a:t>
            </a:r>
            <a:r>
              <a:rPr lang="en-US" dirty="0">
                <a:hlinkClick r:id="rId13"/>
              </a:rPr>
              <a:t>11-15/0454r0</a:t>
            </a:r>
            <a:r>
              <a:rPr lang="en-US" dirty="0"/>
              <a:t>, </a:t>
            </a:r>
            <a:r>
              <a:rPr lang="en-US" dirty="0">
                <a:hlinkClick r:id="rId14"/>
              </a:rPr>
              <a:t>11-14/1213r1</a:t>
            </a:r>
            <a:r>
              <a:rPr lang="en-US" dirty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September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Sept 2017 -1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(11-17-1216) to be addressed will include:</a:t>
            </a:r>
          </a:p>
          <a:p>
            <a:pPr>
              <a:defRPr/>
            </a:pPr>
            <a:r>
              <a:rPr lang="en-AU" dirty="0"/>
              <a:t>Review scope of </a:t>
            </a:r>
            <a:r>
              <a:rPr lang="en-AU" i="1" dirty="0"/>
              <a:t>Coexistence SC</a:t>
            </a:r>
            <a:endParaRPr lang="en-AU" dirty="0"/>
          </a:p>
          <a:p>
            <a:pPr>
              <a:defRPr/>
            </a:pPr>
            <a:r>
              <a:rPr lang="en-AU" dirty="0" err="1"/>
              <a:t>TGax</a:t>
            </a:r>
            <a:r>
              <a:rPr lang="en-AU" dirty="0"/>
              <a:t> related</a:t>
            </a:r>
          </a:p>
          <a:p>
            <a:pPr lvl="1">
              <a:defRPr/>
            </a:pPr>
            <a:r>
              <a:rPr lang="en-AU" dirty="0"/>
              <a:t>Develop a presentation for </a:t>
            </a:r>
            <a:r>
              <a:rPr lang="en-AU" dirty="0" err="1"/>
              <a:t>TGax</a:t>
            </a:r>
            <a:r>
              <a:rPr lang="en-AU" dirty="0"/>
              <a:t> </a:t>
            </a:r>
          </a:p>
          <a:p>
            <a:pPr lvl="2">
              <a:defRPr/>
            </a:pPr>
            <a:r>
              <a:rPr lang="en-AU" dirty="0"/>
              <a:t>Tentatively scheduled for </a:t>
            </a:r>
            <a:r>
              <a:rPr lang="en-AU" dirty="0" err="1"/>
              <a:t>Thur</a:t>
            </a:r>
            <a:r>
              <a:rPr lang="en-AU" dirty="0"/>
              <a:t> AM1</a:t>
            </a:r>
          </a:p>
          <a:p>
            <a:pPr>
              <a:defRPr/>
            </a:pPr>
            <a:r>
              <a:rPr lang="en-AU" dirty="0"/>
              <a:t>ETSI BRAN related</a:t>
            </a:r>
          </a:p>
          <a:p>
            <a:pPr lvl="1">
              <a:defRPr/>
            </a:pPr>
            <a:r>
              <a:rPr lang="en-AU" dirty="0"/>
              <a:t>Review recent ETSI BRAN activities</a:t>
            </a:r>
          </a:p>
          <a:p>
            <a:pPr lvl="1">
              <a:defRPr/>
            </a:pPr>
            <a:r>
              <a:rPr lang="en-AU" dirty="0"/>
              <a:t>Consider a LS to ETSI BRAN related to blocking energy</a:t>
            </a:r>
          </a:p>
          <a:p>
            <a:pPr lvl="1">
              <a:defRPr/>
            </a:pPr>
            <a:r>
              <a:rPr lang="en-AU" dirty="0"/>
              <a:t>Discuss a neutral preamble definition for EN 301 893</a:t>
            </a:r>
          </a:p>
          <a:p>
            <a:pPr lvl="1">
              <a:defRPr/>
            </a:pPr>
            <a:r>
              <a:rPr lang="en-AU" dirty="0"/>
              <a:t>Discuss a greenfield preamble definition for EN 301 893</a:t>
            </a:r>
          </a:p>
          <a:p>
            <a:pPr lvl="1">
              <a:defRPr/>
            </a:pPr>
            <a:r>
              <a:rPr lang="en-AU" dirty="0"/>
              <a:t>Discuss enabling Spatial Reuse under EN 301 893 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September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Sept 2017-2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Agenda </a:t>
            </a:r>
            <a:r>
              <a:rPr lang="en-AU" altLang="en-US" dirty="0"/>
              <a:t>items (11-17-1216) to be addressed will include:</a:t>
            </a:r>
          </a:p>
          <a:p>
            <a:pPr>
              <a:defRPr/>
            </a:pPr>
            <a:r>
              <a:rPr lang="en-AU" dirty="0" smtClean="0"/>
              <a:t>Other </a:t>
            </a:r>
            <a:r>
              <a:rPr lang="en-AU" dirty="0"/>
              <a:t>organisation related</a:t>
            </a:r>
          </a:p>
          <a:p>
            <a:pPr lvl="1">
              <a:defRPr/>
            </a:pPr>
            <a:r>
              <a:rPr lang="en-AU" dirty="0"/>
              <a:t>Review 3GPP coexistence status</a:t>
            </a:r>
          </a:p>
          <a:p>
            <a:pPr lvl="2">
              <a:defRPr/>
            </a:pPr>
            <a:r>
              <a:rPr lang="en-AU" dirty="0"/>
              <a:t>Our interaction </a:t>
            </a:r>
          </a:p>
          <a:p>
            <a:pPr lvl="2">
              <a:defRPr/>
            </a:pPr>
            <a:r>
              <a:rPr lang="en-AU" dirty="0"/>
              <a:t>Ongoing work)</a:t>
            </a:r>
          </a:p>
          <a:p>
            <a:pPr lvl="1">
              <a:defRPr/>
            </a:pPr>
            <a:r>
              <a:rPr lang="en-AU" dirty="0"/>
              <a:t>Review </a:t>
            </a:r>
            <a:r>
              <a:rPr lang="en-AU" dirty="0" err="1"/>
              <a:t>MulteFire</a:t>
            </a:r>
            <a:r>
              <a:rPr lang="en-AU" dirty="0"/>
              <a:t> Alliance coexistence status</a:t>
            </a:r>
          </a:p>
          <a:p>
            <a:pPr lvl="2">
              <a:defRPr/>
            </a:pPr>
            <a:r>
              <a:rPr lang="en-AU" dirty="0"/>
              <a:t>Our interaction</a:t>
            </a:r>
          </a:p>
          <a:p>
            <a:pPr lvl="1">
              <a:defRPr/>
            </a:pPr>
            <a:r>
              <a:rPr lang="en-AU" dirty="0"/>
              <a:t>Review recent LS’s from WFA to ETSI BRAN and 3GPP RAN4</a:t>
            </a:r>
          </a:p>
          <a:p>
            <a:pPr>
              <a:defRPr/>
            </a:pPr>
            <a:r>
              <a:rPr lang="en-AU" dirty="0"/>
              <a:t>Other activities</a:t>
            </a:r>
          </a:p>
          <a:p>
            <a:pPr lvl="1">
              <a:defRPr/>
            </a:pPr>
            <a:r>
              <a:rPr lang="en-AU" dirty="0"/>
              <a:t>Review activities in IEEE 1932.1</a:t>
            </a:r>
          </a:p>
          <a:p>
            <a:pPr lvl="1">
              <a:defRPr/>
            </a:pPr>
            <a:r>
              <a:rPr lang="en-AU" dirty="0"/>
              <a:t>Note Standards magazine articles about coexistence</a:t>
            </a:r>
          </a:p>
        </p:txBody>
      </p:sp>
    </p:spTree>
    <p:extLst>
      <p:ext uri="{BB962C8B-B14F-4D97-AF65-F5344CB8AC3E}">
        <p14:creationId xmlns:p14="http://schemas.microsoft.com/office/powerpoint/2010/main" val="115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September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055812"/>
            <a:ext cx="8153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Not 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Will meet in Nov 2017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Upcoming Submission 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802 EC:    6 Oct 2017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WG PAR Submission to </a:t>
            </a:r>
            <a:r>
              <a:rPr lang="en-US" sz="2000" dirty="0" err="1"/>
              <a:t>NesCom</a:t>
            </a:r>
            <a:r>
              <a:rPr lang="en-US" sz="2000" dirty="0"/>
              <a:t>: 16 Oct 2017 </a:t>
            </a:r>
            <a:r>
              <a:rPr lang="en-US" sz="1600" dirty="0"/>
              <a:t>(for </a:t>
            </a:r>
            <a:r>
              <a:rPr lang="en-US" sz="1600" dirty="0" err="1"/>
              <a:t>NesCom</a:t>
            </a:r>
            <a:r>
              <a:rPr lang="en-US" sz="1600" dirty="0"/>
              <a:t> Dec </a:t>
            </a:r>
            <a:r>
              <a:rPr lang="en-US" sz="1600" dirty="0" err="1"/>
              <a:t>mtg</a:t>
            </a:r>
            <a:r>
              <a:rPr lang="en-US" sz="1600" dirty="0"/>
              <a:t>)</a:t>
            </a:r>
            <a:endParaRPr lang="en-US" altLang="en-US" sz="16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353948</TotalTime>
  <Words>1814</Words>
  <Application>Microsoft Office PowerPoint</Application>
  <PresentationFormat>On-screen Show (4:3)</PresentationFormat>
  <Paragraphs>365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MS PGothic</vt:lpstr>
      <vt:lpstr>MS PGothic</vt:lpstr>
      <vt:lpstr>Arial</vt:lpstr>
      <vt:lpstr>Times New Roman</vt:lpstr>
      <vt:lpstr>Wingdings</vt:lpstr>
      <vt:lpstr>Default Design</vt:lpstr>
      <vt:lpstr>Document</vt:lpstr>
      <vt:lpstr>WG11  Opening Report Snapshot slides 2017-09</vt:lpstr>
      <vt:lpstr>Abstract </vt:lpstr>
      <vt:lpstr>Editors Meeting – September 2017 Chairs: Peter Ecclesine, Robert Stacey</vt:lpstr>
      <vt:lpstr>Assigned Numbers Authority– Sept 2017 ANA Lead: Robert Stacey</vt:lpstr>
      <vt:lpstr>AANI SC –  September 2017 Advanced Access Network Interface Chair: Joseph Levy</vt:lpstr>
      <vt:lpstr>802.11 ARC SC– September 2017 Chair – Mark Hamilton </vt:lpstr>
      <vt:lpstr>IEEE 802.11 Coexistence SC– Sept 2017 -1 Chair: Andrew Myles</vt:lpstr>
      <vt:lpstr>IEEE 802.11 Coexistence SC– Sept 2017-2 Chair: Andrew Myles</vt:lpstr>
      <vt:lpstr>PAR SC –  September 2017 Project Authorization Request  Chair: Jon Rosdahl</vt:lpstr>
      <vt:lpstr>WNG SC –  September 2017 Chair: Jim Lansford</vt:lpstr>
      <vt:lpstr>IEEE 802 JTC1 SC – July 2017 Chair: Andrew Myles</vt:lpstr>
      <vt:lpstr>IEEE 802 has 72 standards in or through the PSDO pipeline</vt:lpstr>
      <vt:lpstr>TGmd– September 2017 Revision Project Chair : Dorothy Stanley</vt:lpstr>
      <vt:lpstr>TGaj– September 2017 China Millimeter Wave Chair: Jiamin Chen</vt:lpstr>
      <vt:lpstr>TGak– September 2017 Enhancements For Transit Links Within Bridged Networks Chair: Donald Eastlake</vt:lpstr>
      <vt:lpstr>TGaq– September 2017 Pre-Association Discovery Chair: Stephen McCann</vt:lpstr>
      <vt:lpstr>TGax– September 2017 High Efficiency WLAN Chair: Osama Aboul-Magd </vt:lpstr>
      <vt:lpstr>TGay– September 2017 Next Generation 60GHz Chair: Edward Au  </vt:lpstr>
      <vt:lpstr>TGaz– September 2017 Next Generation Positioning  Chair: Jonathan Segev</vt:lpstr>
      <vt:lpstr>TGba– September 2017 Wake Up Radio Chair: Minyoung Park</vt:lpstr>
      <vt:lpstr>LC Study Group – September 2017 Light Communications Chair (TBC): Nikola Serafimovski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2017 WG11 Opening Plenary Snapshot slides</dc:title>
  <dc:creator>802.11CAC;dorothy.stanley@hpe.com</dc:creator>
  <cp:keywords>802.11</cp:keywords>
  <cp:lastModifiedBy>Stanley, Dorothy</cp:lastModifiedBy>
  <cp:revision>3470</cp:revision>
  <cp:lastPrinted>2014-03-15T03:57:02Z</cp:lastPrinted>
  <dcterms:created xsi:type="dcterms:W3CDTF">1998-02-10T13:07:52Z</dcterms:created>
  <dcterms:modified xsi:type="dcterms:W3CDTF">2017-09-05T23:25:09Z</dcterms:modified>
</cp:coreProperties>
</file>